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emf" ContentType="image/x-emf"/>
  <Default Extension="rels" ContentType="application/vnd.openxmlformats-package.relationships+xml"/>
  <Default Extension="bin" ContentType="application/vnd.openxmlformats-officedocument.oleObject"/>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Layouts/slideLayout19.xml" ContentType="application/vnd.openxmlformats-officedocument.presentationml.slideLayout+xml"/>
  <Override PartName="/ppt/slides/slide25.xml" ContentType="application/vnd.openxmlformats-officedocument.presentationml.slide+xml"/>
  <Override PartName="/ppt/slideLayouts/slideLayout17.xml" ContentType="application/vnd.openxmlformats-officedocument.presentationml.slideLayout+xml"/>
  <Override PartName="/ppt/slides/slide21.xml" ContentType="application/vnd.openxmlformats-officedocument.presentationml.slide+xml"/>
  <Override PartName="/ppt/slides/slide7.xml" ContentType="application/vnd.openxmlformats-officedocument.presentationml.slide+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14.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s/slide5.xml" ContentType="application/vnd.openxmlformats-officedocument.presentationml.slide+xml"/>
  <Override PartName="/ppt/slideLayouts/slideLayout2.xml" ContentType="application/vnd.openxmlformats-officedocument.presentationml.slideLayout+xml"/>
  <Override PartName="/ppt/slides/slide27.xml" ContentType="application/vnd.openxmlformats-officedocument.presentationml.slide+xml"/>
  <Override PartName="/ppt/slides/slide4.xml" ContentType="application/vnd.openxmlformats-officedocument.presentationml.slide+xml"/>
  <Override PartName="/ppt/slideMasters/slideMaster2.xml" ContentType="application/vnd.openxmlformats-officedocument.presentationml.slideMaster+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s/slide14.xml" ContentType="application/vnd.openxmlformats-officedocument.presentationml.slide+xml"/>
  <Override PartName="/ppt/slideMasters/slideMaster1.xml" ContentType="application/vnd.openxmlformats-officedocument.presentationml.slideMaster+xml"/>
  <Override PartName="/ppt/theme/theme2.xml" ContentType="application/vnd.openxmlformats-officedocument.theme+xml"/>
  <Override PartName="/ppt/slideLayouts/slideLayout15.xml" ContentType="application/vnd.openxmlformats-officedocument.presentationml.slideLayout+xml"/>
  <Override PartName="/ppt/slides/slide24.xml" ContentType="application/vnd.openxmlformats-officedocument.presentationml.slide+xml"/>
  <Override PartName="/ppt/slideLayouts/slideLayout11.xml" ContentType="application/vnd.openxmlformats-officedocument.presentationml.slideLayout+xml"/>
  <Override PartName="/ppt/tableStyles.xml" ContentType="application/vnd.openxmlformats-officedocument.presentationml.tableStyles+xml"/>
  <Override PartName="/ppt/slides/slide28.xml" ContentType="application/vnd.openxmlformats-officedocument.presentationml.slide+xml"/>
  <Override PartName="/ppt/theme/theme1.xml" ContentType="application/vnd.openxmlformats-officedocument.theme+xml"/>
  <Override PartName="/ppt/slides/slide16.xml" ContentType="application/vnd.openxmlformats-officedocument.presentationml.slide+xml"/>
  <Override PartName="/ppt/slideLayouts/slideLayout1.xml" ContentType="application/vnd.openxmlformats-officedocument.presentationml.slideLayout+xml"/>
  <Override PartName="/ppt/slideLayouts/slideLayout16.xml" ContentType="application/vnd.openxmlformats-officedocument.presentationml.slideLayout+xml"/>
  <Override PartName="/ppt/slides/slide2.xml" ContentType="application/vnd.openxmlformats-officedocument.presentationml.slide+xml"/>
  <Override PartName="/ppt/viewProps.xml" ContentType="application/vnd.openxmlformats-officedocument.presentationml.viewProps+xml"/>
  <Override PartName="/ppt/slideLayouts/slideLayout6.xml" ContentType="application/vnd.openxmlformats-officedocument.presentationml.slideLayout+xml"/>
  <Override PartName="/ppt/presProps.xml" ContentType="application/vnd.openxmlformats-officedocument.presentationml.presProps+xml"/>
  <Override PartName="/ppt/slideLayouts/slideLayout5.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slideLayouts/slideLayout18.xml" ContentType="application/vnd.openxmlformats-officedocument.presentationml.slideLayout+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 id="2147483662" r:id="rId2"/>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Lst>
  <p:sldSz cx="12192000" cy="6858000"/>
  <p:notesSz cx="12192000" cy="6858000"/>
  <p:defaultTextStyle>
    <a:defPPr>
      <a:defRPr lang="tr-T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fill>
          <a:solidFill>
            <a:schemeClr val="accent1">
              <a:tint val="40000"/>
            </a:schemeClr>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a:solidFill>
                <a:schemeClr val="lt1"/>
              </a:solidFill>
            </a:ln>
          </a:top>
        </a:tcBdr>
        <a:fill>
          <a:solidFill>
            <a:schemeClr val="accent1"/>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1"/>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8" d="100"/>
          <a:sy n="108" d="100"/>
        </p:scale>
        <p:origin x="678" y="108"/>
      </p:cViewPr>
      <p:guideLst>
        <p:guide pos="3840"/>
        <p:guide pos="2160" orient="horz"/>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theme" Target="theme/theme1.xml"/><Relationship Id="rId4" Type="http://schemas.openxmlformats.org/officeDocument/2006/relationships/theme" Target="theme/theme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presProps" Target="presProps.xml" /><Relationship Id="rId38" Type="http://schemas.openxmlformats.org/officeDocument/2006/relationships/tableStyles" Target="tableStyles.xml" /><Relationship Id="rId39" Type="http://schemas.openxmlformats.org/officeDocument/2006/relationships/viewProps" Target="viewProps.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2.emf"/></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g"/><Relationship Id="rId3" Type="http://schemas.openxmlformats.org/officeDocument/2006/relationships/image" Target="../media/image2.emf"/></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 Id="rId3" Type="http://schemas.openxmlformats.org/officeDocument/2006/relationships/image" Target="../media/image2.emf"/></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emf"/></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emf"/><Relationship Id="rId4" Type="http://schemas.openxmlformats.org/officeDocument/2006/relationships/image" Target="../media/image6.emf"/></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emf"/><Relationship Id="rId4" Type="http://schemas.openxmlformats.org/officeDocument/2006/relationships/image" Target="../media/image6.emf"/></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 userDrawn="1">
  <p:cSld name="Başlık Slaydı">
    <p:spTree>
      <p:nvGrpSpPr>
        <p:cNvPr id="1" name=""/>
        <p:cNvGrpSpPr/>
        <p:nvPr/>
      </p:nvGrpSpPr>
      <p:grpSpPr bwMode="auto">
        <a:xfrm>
          <a:off x="0" y="0"/>
          <a:ext cx="0" cy="0"/>
          <a:chOff x="0" y="0"/>
          <a:chExt cx="0" cy="0"/>
        </a:xfrm>
      </p:grpSpPr>
      <p:sp>
        <p:nvSpPr>
          <p:cNvPr id="2" name="Unvan 1"/>
          <p:cNvSpPr>
            <a:spLocks noGrp="1"/>
          </p:cNvSpPr>
          <p:nvPr>
            <p:ph type="ctrTitle"/>
          </p:nvPr>
        </p:nvSpPr>
        <p:spPr bwMode="auto">
          <a:xfrm>
            <a:off x="1524000" y="1122363"/>
            <a:ext cx="9144000" cy="2387600"/>
          </a:xfrm>
        </p:spPr>
        <p:txBody>
          <a:bodyPr anchor="b"/>
          <a:lstStyle>
            <a:lvl1pPr algn="ctr">
              <a:defRPr sz="6000"/>
            </a:lvl1pPr>
          </a:lstStyle>
          <a:p>
            <a:pPr>
              <a:defRPr/>
            </a:pPr>
            <a:r>
              <a:rPr lang="tr-TR"/>
              <a:t>Asıl başlık stili için tıklatın</a:t>
            </a:r>
            <a:endParaRPr/>
          </a:p>
        </p:txBody>
      </p:sp>
      <p:sp>
        <p:nvSpPr>
          <p:cNvPr id="3" name="Alt Başlık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tr-TR"/>
              <a:t>Asıl alt başlık stilini düzenlemek için tıklayın</a:t>
            </a:r>
            <a:endParaRPr/>
          </a:p>
        </p:txBody>
      </p:sp>
      <p:sp>
        <p:nvSpPr>
          <p:cNvPr id="4" name="Veri Yer Tutucusu 3"/>
          <p:cNvSpPr>
            <a:spLocks noGrp="1"/>
          </p:cNvSpPr>
          <p:nvPr>
            <p:ph type="dt" sz="half" idx="10"/>
          </p:nvPr>
        </p:nvSpPr>
        <p:spPr bwMode="auto"/>
        <p:txBody>
          <a:bodyPr/>
          <a:lstStyle/>
          <a:p>
            <a:pPr>
              <a:defRPr/>
            </a:pPr>
            <a:fld id="{093C9EF4-3CFB-4C0D-8903-ED357BD4CCD0}" type="datetimeFigureOut">
              <a:rPr lang="tr-TR"/>
              <a:t/>
            </a:fld>
            <a:endParaRPr lang="tr-TR"/>
          </a:p>
        </p:txBody>
      </p:sp>
      <p:sp>
        <p:nvSpPr>
          <p:cNvPr id="5" name="Altbilgi Yer Tutucusu 4"/>
          <p:cNvSpPr>
            <a:spLocks noGrp="1"/>
          </p:cNvSpPr>
          <p:nvPr>
            <p:ph type="ftr" sz="quarter" idx="11"/>
          </p:nvPr>
        </p:nvSpPr>
        <p:spPr bwMode="auto"/>
        <p:txBody>
          <a:bodyPr/>
          <a:lstStyle/>
          <a:p>
            <a:pPr>
              <a:defRPr/>
            </a:pPr>
            <a:endParaRPr lang="tr-TR"/>
          </a:p>
        </p:txBody>
      </p:sp>
      <p:sp>
        <p:nvSpPr>
          <p:cNvPr id="6" name="Slayt Numarası Yer Tutucusu 5"/>
          <p:cNvSpPr>
            <a:spLocks noGrp="1"/>
          </p:cNvSpPr>
          <p:nvPr>
            <p:ph type="sldNum" sz="quarter" idx="12"/>
          </p:nvPr>
        </p:nvSpPr>
        <p:spPr bwMode="auto"/>
        <p:txBody>
          <a:bodyPr/>
          <a:lstStyle/>
          <a:p>
            <a:pPr>
              <a:defRPr/>
            </a:pPr>
            <a:fld id="{D02EF50F-2965-4A46-9602-C4DFCB1D64A4}" type="slidenum">
              <a:rPr lang="tr-TR"/>
              <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Başlık ve Dikey Metin">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Asıl başlık stili için tıklatın</a:t>
            </a:r>
            <a:endParaRPr/>
          </a:p>
        </p:txBody>
      </p:sp>
      <p:sp>
        <p:nvSpPr>
          <p:cNvPr id="3" name="Dikey Metin Yer Tutucusu 2"/>
          <p:cNvSpPr>
            <a:spLocks noGrp="1"/>
          </p:cNvSpPr>
          <p:nvPr>
            <p:ph type="body" orient="vert" idx="1"/>
          </p:nvPr>
        </p:nvSpPr>
        <p:spPr bwMode="auto"/>
        <p:txBody>
          <a:bodyPr vert="eaVert"/>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10"/>
          </p:nvPr>
        </p:nvSpPr>
        <p:spPr bwMode="auto"/>
        <p:txBody>
          <a:bodyPr/>
          <a:lstStyle/>
          <a:p>
            <a:pPr>
              <a:defRPr/>
            </a:pPr>
            <a:fld id="{093C9EF4-3CFB-4C0D-8903-ED357BD4CCD0}" type="datetimeFigureOut">
              <a:rPr lang="tr-TR"/>
              <a:t/>
            </a:fld>
            <a:endParaRPr lang="tr-TR"/>
          </a:p>
        </p:txBody>
      </p:sp>
      <p:sp>
        <p:nvSpPr>
          <p:cNvPr id="5" name="Altbilgi Yer Tutucusu 4"/>
          <p:cNvSpPr>
            <a:spLocks noGrp="1"/>
          </p:cNvSpPr>
          <p:nvPr>
            <p:ph type="ftr" sz="quarter" idx="11"/>
          </p:nvPr>
        </p:nvSpPr>
        <p:spPr bwMode="auto"/>
        <p:txBody>
          <a:bodyPr/>
          <a:lstStyle/>
          <a:p>
            <a:pPr>
              <a:defRPr/>
            </a:pPr>
            <a:endParaRPr lang="tr-TR"/>
          </a:p>
        </p:txBody>
      </p:sp>
      <p:sp>
        <p:nvSpPr>
          <p:cNvPr id="6" name="Slayt Numarası Yer Tutucusu 5"/>
          <p:cNvSpPr>
            <a:spLocks noGrp="1"/>
          </p:cNvSpPr>
          <p:nvPr>
            <p:ph type="sldNum" sz="quarter" idx="12"/>
          </p:nvPr>
        </p:nvSpPr>
        <p:spPr bwMode="auto"/>
        <p:txBody>
          <a:bodyPr/>
          <a:lstStyle/>
          <a:p>
            <a:pPr>
              <a:defRPr/>
            </a:pPr>
            <a:fld id="{D02EF50F-2965-4A46-9602-C4DFCB1D64A4}" type="slidenum">
              <a:rPr lang="tr-TR"/>
              <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Dikey Başlık ve Metin">
    <p:spTree>
      <p:nvGrpSpPr>
        <p:cNvPr id="1" name=""/>
        <p:cNvGrpSpPr/>
        <p:nvPr/>
      </p:nvGrpSpPr>
      <p:grpSpPr bwMode="auto">
        <a:xfrm>
          <a:off x="0" y="0"/>
          <a:ext cx="0" cy="0"/>
          <a:chOff x="0" y="0"/>
          <a:chExt cx="0" cy="0"/>
        </a:xfrm>
      </p:grpSpPr>
      <p:sp>
        <p:nvSpPr>
          <p:cNvPr id="2" name="Dikey Başlık 1"/>
          <p:cNvSpPr>
            <a:spLocks noGrp="1"/>
          </p:cNvSpPr>
          <p:nvPr>
            <p:ph type="title" orient="vert"/>
          </p:nvPr>
        </p:nvSpPr>
        <p:spPr bwMode="auto">
          <a:xfrm>
            <a:off x="8724900" y="365125"/>
            <a:ext cx="2628900" cy="5811838"/>
          </a:xfrm>
        </p:spPr>
        <p:txBody>
          <a:bodyPr vert="eaVert"/>
          <a:lstStyle/>
          <a:p>
            <a:pPr>
              <a:defRPr/>
            </a:pPr>
            <a:r>
              <a:rPr lang="tr-TR"/>
              <a:t>Asıl başlık stili için tıklatın</a:t>
            </a:r>
            <a:endParaRPr/>
          </a:p>
        </p:txBody>
      </p:sp>
      <p:sp>
        <p:nvSpPr>
          <p:cNvPr id="3" name="Dikey Metin Yer Tutucusu 2"/>
          <p:cNvSpPr>
            <a:spLocks noGrp="1"/>
          </p:cNvSpPr>
          <p:nvPr>
            <p:ph type="body" orient="vert" idx="1"/>
          </p:nvPr>
        </p:nvSpPr>
        <p:spPr bwMode="auto">
          <a:xfrm>
            <a:off x="838200" y="365125"/>
            <a:ext cx="7734300" cy="5811838"/>
          </a:xfrm>
        </p:spPr>
        <p:txBody>
          <a:bodyPr vert="eaVert"/>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10"/>
          </p:nvPr>
        </p:nvSpPr>
        <p:spPr bwMode="auto"/>
        <p:txBody>
          <a:bodyPr/>
          <a:lstStyle/>
          <a:p>
            <a:pPr>
              <a:defRPr/>
            </a:pPr>
            <a:fld id="{093C9EF4-3CFB-4C0D-8903-ED357BD4CCD0}" type="datetimeFigureOut">
              <a:rPr lang="tr-TR"/>
              <a:t/>
            </a:fld>
            <a:endParaRPr lang="tr-TR"/>
          </a:p>
        </p:txBody>
      </p:sp>
      <p:sp>
        <p:nvSpPr>
          <p:cNvPr id="5" name="Altbilgi Yer Tutucusu 4"/>
          <p:cNvSpPr>
            <a:spLocks noGrp="1"/>
          </p:cNvSpPr>
          <p:nvPr>
            <p:ph type="ftr" sz="quarter" idx="11"/>
          </p:nvPr>
        </p:nvSpPr>
        <p:spPr bwMode="auto"/>
        <p:txBody>
          <a:bodyPr/>
          <a:lstStyle/>
          <a:p>
            <a:pPr>
              <a:defRPr/>
            </a:pPr>
            <a:endParaRPr lang="tr-TR"/>
          </a:p>
        </p:txBody>
      </p:sp>
      <p:sp>
        <p:nvSpPr>
          <p:cNvPr id="6" name="Slayt Numarası Yer Tutucusu 5"/>
          <p:cNvSpPr>
            <a:spLocks noGrp="1"/>
          </p:cNvSpPr>
          <p:nvPr>
            <p:ph type="sldNum" sz="quarter" idx="12"/>
          </p:nvPr>
        </p:nvSpPr>
        <p:spPr bwMode="auto"/>
        <p:txBody>
          <a:bodyPr/>
          <a:lstStyle/>
          <a:p>
            <a:pPr>
              <a:defRPr/>
            </a:pPr>
            <a:fld id="{D02EF50F-2965-4A46-9602-C4DFCB1D64A4}" type="slidenum">
              <a:rPr lang="tr-TR"/>
              <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userDrawn="1">
  <p:cSld name="Kapak-Kırmızı">
    <p:spTree>
      <p:nvGrpSpPr>
        <p:cNvPr id="1" name=""/>
        <p:cNvGrpSpPr/>
        <p:nvPr/>
      </p:nvGrpSpPr>
      <p:grpSpPr bwMode="auto">
        <a:xfrm>
          <a:off x="0" y="0"/>
          <a:ext cx="0" cy="0"/>
          <a:chOff x="0" y="0"/>
          <a:chExt cx="0" cy="0"/>
        </a:xfrm>
      </p:grpSpPr>
      <p:pic>
        <p:nvPicPr>
          <p:cNvPr id="3" name="Resim 2"/>
          <p:cNvPicPr>
            <a:picLocks noChangeAspect="1"/>
          </p:cNvPicPr>
          <p:nvPr userDrawn="1"/>
        </p:nvPicPr>
        <p:blipFill>
          <a:blip r:embed="rId2"/>
          <a:stretch/>
        </p:blipFill>
        <p:spPr bwMode="auto">
          <a:xfrm>
            <a:off x="0" y="0"/>
            <a:ext cx="12192000" cy="6858000"/>
          </a:xfrm>
          <a:prstGeom prst="rect">
            <a:avLst/>
          </a:prstGeom>
        </p:spPr>
      </p:pic>
      <p:pic>
        <p:nvPicPr>
          <p:cNvPr id="8" name="Resim 7"/>
          <p:cNvPicPr>
            <a:picLocks noChangeAspect="1"/>
          </p:cNvPicPr>
          <p:nvPr userDrawn="1"/>
        </p:nvPicPr>
        <p:blipFill>
          <a:blip r:embed="rId3"/>
          <a:stretch/>
        </p:blipFill>
        <p:spPr bwMode="auto">
          <a:xfrm>
            <a:off x="3897261" y="865072"/>
            <a:ext cx="4397477" cy="1217504"/>
          </a:xfrm>
          <a:prstGeom prst="rect">
            <a:avLst/>
          </a:prstGeom>
        </p:spPr>
      </p:pic>
      <p:sp>
        <p:nvSpPr>
          <p:cNvPr id="10" name="Başlık 1"/>
          <p:cNvSpPr>
            <a:spLocks noGrp="1"/>
          </p:cNvSpPr>
          <p:nvPr>
            <p:ph type="title" hasCustomPrompt="1"/>
          </p:nvPr>
        </p:nvSpPr>
        <p:spPr bwMode="auto">
          <a:xfrm>
            <a:off x="838198" y="3144724"/>
            <a:ext cx="10515600" cy="1325563"/>
          </a:xfrm>
        </p:spPr>
        <p:txBody>
          <a:bodyPr/>
          <a:lstStyle>
            <a:lvl1pPr algn="ctr">
              <a:defRPr b="1">
                <a:solidFill>
                  <a:schemeClr val="bg1"/>
                </a:solidFill>
                <a:latin typeface="+mn-lt"/>
              </a:defRPr>
            </a:lvl1pPr>
          </a:lstStyle>
          <a:p>
            <a:pPr>
              <a:defRPr/>
            </a:pPr>
            <a:r>
              <a:rPr lang="tr-TR"/>
              <a:t>BAŞLIK GİRİNİZ</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userDrawn="1">
  <p:cSld name="İçerik-Kırmızı">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6304"/>
            <a:ext cx="12192000" cy="6858000"/>
          </a:xfrm>
          <a:prstGeom prst="rect">
            <a:avLst/>
          </a:prstGeom>
        </p:spPr>
      </p:pic>
      <p:cxnSp>
        <p:nvCxnSpPr>
          <p:cNvPr id="3" name="Straight Connector 5"/>
          <p:cNvCxnSpPr>
            <a:cxnSpLocks/>
          </p:cNvCxnSpPr>
          <p:nvPr userDrawn="1"/>
        </p:nvCxnSpPr>
        <p:spPr bwMode="auto">
          <a:xfrm>
            <a:off x="609598" y="1093107"/>
            <a:ext cx="0" cy="4784165"/>
          </a:xfrm>
          <a:prstGeom prst="line">
            <a:avLst/>
          </a:prstGeom>
          <a:ln w="12700">
            <a:solidFill>
              <a:srgbClr val="DC2225"/>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bwMode="auto">
          <a:xfrm>
            <a:off x="551384" y="6304"/>
            <a:ext cx="914402" cy="495300"/>
          </a:xfrm>
          <a:prstGeom prst="rect">
            <a:avLst/>
          </a:prstGeom>
          <a:solidFill>
            <a:srgbClr val="DC22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solidFill>
                <a:srgbClr val="DC2225"/>
              </a:solidFill>
            </a:endParaRPr>
          </a:p>
        </p:txBody>
      </p:sp>
      <p:sp>
        <p:nvSpPr>
          <p:cNvPr id="6" name="Başlık 1"/>
          <p:cNvSpPr>
            <a:spLocks noGrp="1"/>
          </p:cNvSpPr>
          <p:nvPr>
            <p:ph type="title" hasCustomPrompt="1"/>
          </p:nvPr>
        </p:nvSpPr>
        <p:spPr bwMode="auto">
          <a:xfrm>
            <a:off x="551383" y="588610"/>
            <a:ext cx="11089225" cy="504497"/>
          </a:xfrm>
        </p:spPr>
        <p:txBody>
          <a:bodyPr>
            <a:normAutofit/>
          </a:bodyPr>
          <a:lstStyle>
            <a:lvl1pPr>
              <a:defRPr sz="2800" b="1">
                <a:solidFill>
                  <a:srgbClr val="DC2225"/>
                </a:solidFill>
                <a:latin typeface="+mn-lt"/>
              </a:defRPr>
            </a:lvl1pPr>
          </a:lstStyle>
          <a:p>
            <a:pPr>
              <a:defRPr/>
            </a:pPr>
            <a:r>
              <a:rPr lang="tr-TR"/>
              <a:t>BAŞLIK GİRİNİZ</a:t>
            </a:r>
            <a:endParaRPr/>
          </a:p>
        </p:txBody>
      </p:sp>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DC2225"/>
                </a:solidFill>
              </a:defRPr>
            </a:lvl1pPr>
          </a:lstStyle>
          <a:p>
            <a:pPr>
              <a:defRPr/>
            </a:pPr>
            <a:fld id="{501A4338-EBAE-ED40-8475-2E6AE1B9F2FD}" type="slidenum">
              <a:rPr lang="tr-TR"/>
              <a:t/>
            </a:fld>
            <a:endParaRPr lang="tr-TR"/>
          </a:p>
        </p:txBody>
      </p:sp>
      <p:sp>
        <p:nvSpPr>
          <p:cNvPr id="17" name="Metin Yer Tutucusu 3"/>
          <p:cNvSpPr>
            <a:spLocks noGrp="1"/>
          </p:cNvSpPr>
          <p:nvPr>
            <p:ph type="body" sz="half" idx="2" hasCustomPrompt="1"/>
          </p:nvPr>
        </p:nvSpPr>
        <p:spPr bwMode="auto">
          <a:xfrm>
            <a:off x="849025" y="1355344"/>
            <a:ext cx="10791583" cy="4521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Metin Giriniz</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Kapak-Turkuaz">
    <p:spTree>
      <p:nvGrpSpPr>
        <p:cNvPr id="1" name=""/>
        <p:cNvGrpSpPr/>
        <p:nvPr/>
      </p:nvGrpSpPr>
      <p:grpSpPr bwMode="auto">
        <a:xfrm>
          <a:off x="0" y="0"/>
          <a:ext cx="0" cy="0"/>
          <a:chOff x="0" y="0"/>
          <a:chExt cx="0" cy="0"/>
        </a:xfrm>
      </p:grpSpPr>
      <p:pic>
        <p:nvPicPr>
          <p:cNvPr id="13" name="Resim 12"/>
          <p:cNvPicPr>
            <a:picLocks noChangeAspect="1"/>
          </p:cNvPicPr>
          <p:nvPr userDrawn="1"/>
        </p:nvPicPr>
        <p:blipFill>
          <a:blip r:embed="rId2"/>
          <a:stretch/>
        </p:blipFill>
        <p:spPr bwMode="auto">
          <a:xfrm>
            <a:off x="0" y="0"/>
            <a:ext cx="12192000" cy="6858000"/>
          </a:xfrm>
          <a:prstGeom prst="rect">
            <a:avLst/>
          </a:prstGeom>
        </p:spPr>
      </p:pic>
      <p:pic>
        <p:nvPicPr>
          <p:cNvPr id="8" name="Resim 7"/>
          <p:cNvPicPr>
            <a:picLocks noChangeAspect="1"/>
          </p:cNvPicPr>
          <p:nvPr userDrawn="1"/>
        </p:nvPicPr>
        <p:blipFill>
          <a:blip r:embed="rId3"/>
          <a:stretch/>
        </p:blipFill>
        <p:spPr bwMode="auto">
          <a:xfrm>
            <a:off x="3897261" y="865072"/>
            <a:ext cx="4397477" cy="1217504"/>
          </a:xfrm>
          <a:prstGeom prst="rect">
            <a:avLst/>
          </a:prstGeom>
        </p:spPr>
      </p:pic>
      <p:sp>
        <p:nvSpPr>
          <p:cNvPr id="10" name="Başlık 1"/>
          <p:cNvSpPr>
            <a:spLocks noGrp="1"/>
          </p:cNvSpPr>
          <p:nvPr>
            <p:ph type="title" hasCustomPrompt="1"/>
          </p:nvPr>
        </p:nvSpPr>
        <p:spPr bwMode="auto">
          <a:xfrm>
            <a:off x="838198" y="3144724"/>
            <a:ext cx="10515600" cy="1325563"/>
          </a:xfrm>
        </p:spPr>
        <p:txBody>
          <a:bodyPr/>
          <a:lstStyle>
            <a:lvl1pPr algn="ctr">
              <a:defRPr b="1">
                <a:solidFill>
                  <a:schemeClr val="bg1"/>
                </a:solidFill>
                <a:latin typeface="+mn-lt"/>
              </a:defRPr>
            </a:lvl1pPr>
          </a:lstStyle>
          <a:p>
            <a:pPr>
              <a:defRPr/>
            </a:pPr>
            <a:r>
              <a:rPr lang="tr-TR"/>
              <a:t>BAŞLIK GİRİNİZ</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Kapak-Kırmızı">
    <p:spTree>
      <p:nvGrpSpPr>
        <p:cNvPr id="1" name=""/>
        <p:cNvGrpSpPr/>
        <p:nvPr/>
      </p:nvGrpSpPr>
      <p:grpSpPr bwMode="auto">
        <a:xfrm>
          <a:off x="0" y="0"/>
          <a:ext cx="0" cy="0"/>
          <a:chOff x="0" y="0"/>
          <a:chExt cx="0" cy="0"/>
        </a:xfrm>
      </p:grpSpPr>
      <p:pic>
        <p:nvPicPr>
          <p:cNvPr id="3" name="Resim 2"/>
          <p:cNvPicPr>
            <a:picLocks noChangeAspect="1"/>
          </p:cNvPicPr>
          <p:nvPr userDrawn="1"/>
        </p:nvPicPr>
        <p:blipFill>
          <a:blip r:embed="rId2"/>
          <a:stretch/>
        </p:blipFill>
        <p:spPr bwMode="auto">
          <a:xfrm>
            <a:off x="0" y="0"/>
            <a:ext cx="12192000" cy="6858000"/>
          </a:xfrm>
          <a:prstGeom prst="rect">
            <a:avLst/>
          </a:prstGeom>
        </p:spPr>
      </p:pic>
      <p:pic>
        <p:nvPicPr>
          <p:cNvPr id="8" name="Resim 7"/>
          <p:cNvPicPr>
            <a:picLocks noChangeAspect="1"/>
          </p:cNvPicPr>
          <p:nvPr userDrawn="1"/>
        </p:nvPicPr>
        <p:blipFill>
          <a:blip r:embed="rId3"/>
          <a:stretch/>
        </p:blipFill>
        <p:spPr bwMode="auto">
          <a:xfrm>
            <a:off x="3897261" y="865072"/>
            <a:ext cx="4397477" cy="1217504"/>
          </a:xfrm>
          <a:prstGeom prst="rect">
            <a:avLst/>
          </a:prstGeom>
        </p:spPr>
      </p:pic>
      <p:sp>
        <p:nvSpPr>
          <p:cNvPr id="10" name="Başlık 1"/>
          <p:cNvSpPr>
            <a:spLocks noGrp="1"/>
          </p:cNvSpPr>
          <p:nvPr>
            <p:ph type="title" hasCustomPrompt="1"/>
          </p:nvPr>
        </p:nvSpPr>
        <p:spPr bwMode="auto">
          <a:xfrm>
            <a:off x="838198" y="3144724"/>
            <a:ext cx="10515600" cy="1325563"/>
          </a:xfrm>
        </p:spPr>
        <p:txBody>
          <a:bodyPr/>
          <a:lstStyle>
            <a:lvl1pPr algn="ctr">
              <a:defRPr b="1">
                <a:solidFill>
                  <a:schemeClr val="bg1"/>
                </a:solidFill>
                <a:latin typeface="+mn-lt"/>
              </a:defRPr>
            </a:lvl1pPr>
          </a:lstStyle>
          <a:p>
            <a:pPr>
              <a:defRPr/>
            </a:pPr>
            <a:r>
              <a:rPr lang="tr-TR"/>
              <a:t>BAŞLIK GİRİNİZ</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İçerik-Kırmızı">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6304"/>
            <a:ext cx="12192000" cy="6858000"/>
          </a:xfrm>
          <a:prstGeom prst="rect">
            <a:avLst/>
          </a:prstGeom>
        </p:spPr>
      </p:pic>
      <p:cxnSp>
        <p:nvCxnSpPr>
          <p:cNvPr id="3" name="Straight Connector 5"/>
          <p:cNvCxnSpPr>
            <a:cxnSpLocks/>
          </p:cNvCxnSpPr>
          <p:nvPr userDrawn="1"/>
        </p:nvCxnSpPr>
        <p:spPr bwMode="auto">
          <a:xfrm>
            <a:off x="609598" y="1093107"/>
            <a:ext cx="0" cy="4784165"/>
          </a:xfrm>
          <a:prstGeom prst="line">
            <a:avLst/>
          </a:prstGeom>
          <a:ln w="12700">
            <a:solidFill>
              <a:srgbClr val="DC2225"/>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bwMode="auto">
          <a:xfrm>
            <a:off x="551384" y="6304"/>
            <a:ext cx="914402" cy="495300"/>
          </a:xfrm>
          <a:prstGeom prst="rect">
            <a:avLst/>
          </a:prstGeom>
          <a:solidFill>
            <a:srgbClr val="DC22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solidFill>
                <a:srgbClr val="DC2225"/>
              </a:solidFill>
            </a:endParaRPr>
          </a:p>
        </p:txBody>
      </p:sp>
      <p:sp>
        <p:nvSpPr>
          <p:cNvPr id="6" name="Başlık 1"/>
          <p:cNvSpPr>
            <a:spLocks noGrp="1"/>
          </p:cNvSpPr>
          <p:nvPr>
            <p:ph type="title" hasCustomPrompt="1"/>
          </p:nvPr>
        </p:nvSpPr>
        <p:spPr bwMode="auto">
          <a:xfrm>
            <a:off x="551383" y="588610"/>
            <a:ext cx="11089225" cy="504497"/>
          </a:xfrm>
        </p:spPr>
        <p:txBody>
          <a:bodyPr>
            <a:normAutofit/>
          </a:bodyPr>
          <a:lstStyle>
            <a:lvl1pPr>
              <a:defRPr sz="2800" b="1">
                <a:solidFill>
                  <a:srgbClr val="DC2225"/>
                </a:solidFill>
                <a:latin typeface="+mn-lt"/>
              </a:defRPr>
            </a:lvl1pPr>
          </a:lstStyle>
          <a:p>
            <a:pPr>
              <a:defRPr/>
            </a:pPr>
            <a:r>
              <a:rPr lang="tr-TR"/>
              <a:t>BAŞLIK GİRİNİZ</a:t>
            </a:r>
            <a:endParaRPr/>
          </a:p>
        </p:txBody>
      </p:sp>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DC2225"/>
                </a:solidFill>
              </a:defRPr>
            </a:lvl1pPr>
          </a:lstStyle>
          <a:p>
            <a:pPr>
              <a:defRPr/>
            </a:pPr>
            <a:fld id="{501A4338-EBAE-ED40-8475-2E6AE1B9F2FD}" type="slidenum">
              <a:rPr lang="tr-TR"/>
              <a:t/>
            </a:fld>
            <a:endParaRPr lang="tr-TR"/>
          </a:p>
        </p:txBody>
      </p:sp>
      <p:sp>
        <p:nvSpPr>
          <p:cNvPr id="17" name="Metin Yer Tutucusu 3"/>
          <p:cNvSpPr>
            <a:spLocks noGrp="1"/>
          </p:cNvSpPr>
          <p:nvPr>
            <p:ph type="body" sz="half" idx="2" hasCustomPrompt="1"/>
          </p:nvPr>
        </p:nvSpPr>
        <p:spPr bwMode="auto">
          <a:xfrm>
            <a:off x="849025" y="1355344"/>
            <a:ext cx="10791583" cy="4521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Metin Giriniz</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İçerik - Turkuaz">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6304"/>
            <a:ext cx="12192000" cy="6858000"/>
          </a:xfrm>
          <a:prstGeom prst="rect">
            <a:avLst/>
          </a:prstGeom>
        </p:spPr>
      </p:pic>
      <p:cxnSp>
        <p:nvCxnSpPr>
          <p:cNvPr id="3" name="Straight Connector 5"/>
          <p:cNvCxnSpPr>
            <a:cxnSpLocks/>
          </p:cNvCxnSpPr>
          <p:nvPr userDrawn="1"/>
        </p:nvCxnSpPr>
        <p:spPr bwMode="auto">
          <a:xfrm>
            <a:off x="609598" y="1093107"/>
            <a:ext cx="0" cy="4784165"/>
          </a:xfrm>
          <a:prstGeom prst="line">
            <a:avLst/>
          </a:prstGeom>
          <a:ln w="12700">
            <a:solidFill>
              <a:srgbClr val="0094AB"/>
            </a:solidFill>
          </a:ln>
        </p:spPr>
        <p:style>
          <a:lnRef idx="1">
            <a:schemeClr val="accent1"/>
          </a:lnRef>
          <a:fillRef idx="0">
            <a:schemeClr val="accent1"/>
          </a:fillRef>
          <a:effectRef idx="0">
            <a:schemeClr val="accent1"/>
          </a:effectRef>
          <a:fontRef idx="minor">
            <a:schemeClr val="tx1"/>
          </a:fontRef>
        </p:style>
      </p:cxnSp>
      <p:sp>
        <p:nvSpPr>
          <p:cNvPr id="5" name="Rectangle 4"/>
          <p:cNvSpPr/>
          <p:nvPr userDrawn="1"/>
        </p:nvSpPr>
        <p:spPr bwMode="auto">
          <a:xfrm>
            <a:off x="551384" y="6304"/>
            <a:ext cx="914402" cy="495300"/>
          </a:xfrm>
          <a:prstGeom prst="rect">
            <a:avLst/>
          </a:prstGeom>
          <a:solidFill>
            <a:srgbClr val="009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a:p>
        </p:txBody>
      </p:sp>
      <p:sp>
        <p:nvSpPr>
          <p:cNvPr id="6" name="Başlık 1"/>
          <p:cNvSpPr>
            <a:spLocks noGrp="1"/>
          </p:cNvSpPr>
          <p:nvPr>
            <p:ph type="title" hasCustomPrompt="1"/>
          </p:nvPr>
        </p:nvSpPr>
        <p:spPr bwMode="auto">
          <a:xfrm>
            <a:off x="551383" y="588610"/>
            <a:ext cx="11089225" cy="504497"/>
          </a:xfrm>
        </p:spPr>
        <p:txBody>
          <a:bodyPr>
            <a:normAutofit/>
          </a:bodyPr>
          <a:lstStyle>
            <a:lvl1pPr>
              <a:defRPr sz="2800" b="1">
                <a:solidFill>
                  <a:srgbClr val="0094AB"/>
                </a:solidFill>
                <a:latin typeface="+mn-lt"/>
              </a:defRPr>
            </a:lvl1pPr>
          </a:lstStyle>
          <a:p>
            <a:pPr>
              <a:defRPr/>
            </a:pPr>
            <a:r>
              <a:rPr lang="tr-TR"/>
              <a:t>BAŞLIK GİRİNİZ</a:t>
            </a:r>
            <a:endParaRPr/>
          </a:p>
        </p:txBody>
      </p:sp>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640608" y="6123376"/>
            <a:ext cx="366192" cy="728320"/>
          </a:xfrm>
          <a:prstGeom prst="rect">
            <a:avLst/>
          </a:prstGeom>
          <a:noFill/>
          <a:ln>
            <a:noFill/>
          </a:ln>
        </p:spPr>
        <p:txBody>
          <a:bodyPr/>
          <a:lstStyle>
            <a:lvl1pPr algn="ctr">
              <a:defRPr b="1">
                <a:solidFill>
                  <a:srgbClr val="0094AB"/>
                </a:solidFill>
              </a:defRPr>
            </a:lvl1pPr>
          </a:lstStyle>
          <a:p>
            <a:pPr>
              <a:defRPr/>
            </a:pPr>
            <a:fld id="{501A4338-EBAE-ED40-8475-2E6AE1B9F2FD}" type="slidenum">
              <a:rPr lang="tr-TR"/>
              <a:t/>
            </a:fld>
            <a:endParaRPr lang="tr-TR"/>
          </a:p>
        </p:txBody>
      </p:sp>
      <p:sp>
        <p:nvSpPr>
          <p:cNvPr id="17" name="Metin Yer Tutucusu 3"/>
          <p:cNvSpPr>
            <a:spLocks noGrp="1"/>
          </p:cNvSpPr>
          <p:nvPr>
            <p:ph type="body" sz="half" idx="2" hasCustomPrompt="1"/>
          </p:nvPr>
        </p:nvSpPr>
        <p:spPr bwMode="auto">
          <a:xfrm>
            <a:off x="849025" y="1355344"/>
            <a:ext cx="10791583" cy="45219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Metin Giriniz</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2_İçerik - Turkuaz">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0"/>
            <a:ext cx="12192000" cy="6858000"/>
          </a:xfrm>
          <a:prstGeom prst="rect">
            <a:avLst/>
          </a:prstGeom>
          <a:ln>
            <a:solidFill>
              <a:schemeClr val="bg1">
                <a:lumMod val="75000"/>
              </a:schemeClr>
            </a:solidFill>
          </a:ln>
        </p:spPr>
      </p:pic>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0094AB"/>
                </a:solidFill>
              </a:defRPr>
            </a:lvl1pPr>
          </a:lstStyle>
          <a:p>
            <a:pPr>
              <a:defRPr/>
            </a:pPr>
            <a:fld id="{501A4338-EBAE-ED40-8475-2E6AE1B9F2FD}" type="slidenum">
              <a:rPr lang="tr-TR"/>
              <a:t/>
            </a:fld>
            <a:endParaRPr lang="tr-TR"/>
          </a:p>
        </p:txBody>
      </p:sp>
      <p:sp>
        <p:nvSpPr>
          <p:cNvPr id="14" name="Oval 13"/>
          <p:cNvSpPr/>
          <p:nvPr userDrawn="1"/>
        </p:nvSpPr>
        <p:spPr bwMode="auto">
          <a:xfrm>
            <a:off x="551383" y="240127"/>
            <a:ext cx="922264" cy="922264"/>
          </a:xfrm>
          <a:prstGeom prst="ellipse">
            <a:avLst/>
          </a:prstGeom>
          <a:solidFill>
            <a:srgbClr val="0094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p>
        </p:txBody>
      </p:sp>
      <p:pic>
        <p:nvPicPr>
          <p:cNvPr id="16" name="Resim 15"/>
          <p:cNvPicPr>
            <a:picLocks noChangeAspect="1"/>
          </p:cNvPicPr>
          <p:nvPr userDrawn="1"/>
        </p:nvPicPr>
        <p:blipFill>
          <a:blip r:embed="rId4"/>
          <a:stretch/>
        </p:blipFill>
        <p:spPr bwMode="auto">
          <a:xfrm>
            <a:off x="619474" y="308219"/>
            <a:ext cx="786079" cy="786079"/>
          </a:xfrm>
          <a:prstGeom prst="rect">
            <a:avLst/>
          </a:prstGeom>
        </p:spPr>
      </p:pic>
      <p:sp>
        <p:nvSpPr>
          <p:cNvPr id="19" name="Yuvarlatılmış Dikdörtgen 18"/>
          <p:cNvSpPr/>
          <p:nvPr userDrawn="1"/>
        </p:nvSpPr>
        <p:spPr bwMode="auto">
          <a:xfrm>
            <a:off x="1635115" y="372645"/>
            <a:ext cx="10005501" cy="657225"/>
          </a:xfrm>
          <a:prstGeom prst="roundRect">
            <a:avLst>
              <a:gd name="adj" fmla="val 50000"/>
            </a:avLst>
          </a:prstGeom>
          <a:noFill/>
          <a:ln w="222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solidFill>
                <a:srgbClr val="DC2225"/>
              </a:solidFill>
            </a:endParaRPr>
          </a:p>
        </p:txBody>
      </p:sp>
      <p:sp>
        <p:nvSpPr>
          <p:cNvPr id="20" name="Başlık 1"/>
          <p:cNvSpPr>
            <a:spLocks noGrp="1"/>
          </p:cNvSpPr>
          <p:nvPr userDrawn="1">
            <p:ph type="title" hasCustomPrompt="1"/>
          </p:nvPr>
        </p:nvSpPr>
        <p:spPr bwMode="auto">
          <a:xfrm>
            <a:off x="1837258" y="449008"/>
            <a:ext cx="9735267" cy="504497"/>
          </a:xfrm>
        </p:spPr>
        <p:txBody>
          <a:bodyPr>
            <a:normAutofit/>
          </a:bodyPr>
          <a:lstStyle>
            <a:lvl1pPr>
              <a:defRPr sz="2800" b="1">
                <a:solidFill>
                  <a:srgbClr val="0094AB"/>
                </a:solidFill>
                <a:latin typeface="+mn-lt"/>
              </a:defRPr>
            </a:lvl1pPr>
          </a:lstStyle>
          <a:p>
            <a:pPr>
              <a:defRPr/>
            </a:pPr>
            <a:r>
              <a:rPr lang="tr-TR"/>
              <a:t>BAŞLIK GİRİNİZ</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userDrawn="1">
  <p:cSld name="3_İçerik - Turkuaz">
    <p:spTree>
      <p:nvGrpSpPr>
        <p:cNvPr id="1" name=""/>
        <p:cNvGrpSpPr/>
        <p:nvPr/>
      </p:nvGrpSpPr>
      <p:grpSpPr bwMode="auto">
        <a:xfrm>
          <a:off x="0" y="0"/>
          <a:ext cx="0" cy="0"/>
          <a:chOff x="0" y="0"/>
          <a:chExt cx="0" cy="0"/>
        </a:xfrm>
      </p:grpSpPr>
      <p:pic>
        <p:nvPicPr>
          <p:cNvPr id="2" name="Picture 22"/>
          <p:cNvPicPr>
            <a:picLocks noChangeAspect="1"/>
          </p:cNvPicPr>
          <p:nvPr userDrawn="1"/>
        </p:nvPicPr>
        <p:blipFill>
          <a:blip r:embed="rId2"/>
          <a:stretch/>
        </p:blipFill>
        <p:spPr bwMode="auto">
          <a:xfrm>
            <a:off x="0" y="0"/>
            <a:ext cx="12192000" cy="6858000"/>
          </a:xfrm>
          <a:prstGeom prst="rect">
            <a:avLst/>
          </a:prstGeom>
          <a:ln>
            <a:solidFill>
              <a:schemeClr val="bg1">
                <a:lumMod val="75000"/>
              </a:schemeClr>
            </a:solidFill>
          </a:ln>
        </p:spPr>
      </p:pic>
      <p:pic>
        <p:nvPicPr>
          <p:cNvPr id="10" name="Resim 9"/>
          <p:cNvPicPr>
            <a:picLocks noChangeAspect="1"/>
          </p:cNvPicPr>
          <p:nvPr userDrawn="1"/>
        </p:nvPicPr>
        <p:blipFill>
          <a:blip r:embed="rId3"/>
          <a:stretch/>
        </p:blipFill>
        <p:spPr bwMode="auto">
          <a:xfrm>
            <a:off x="551383" y="6123376"/>
            <a:ext cx="1822304" cy="504531"/>
          </a:xfrm>
          <a:prstGeom prst="rect">
            <a:avLst/>
          </a:prstGeom>
        </p:spPr>
      </p:pic>
      <p:sp>
        <p:nvSpPr>
          <p:cNvPr id="15" name="Slayt Numarası Yer Tutucusu 5"/>
          <p:cNvSpPr>
            <a:spLocks noGrp="1"/>
          </p:cNvSpPr>
          <p:nvPr>
            <p:ph type="sldNum" sz="quarter" idx="12"/>
          </p:nvPr>
        </p:nvSpPr>
        <p:spPr bwMode="auto">
          <a:xfrm>
            <a:off x="11274424" y="6123376"/>
            <a:ext cx="366192" cy="728320"/>
          </a:xfrm>
          <a:prstGeom prst="rect">
            <a:avLst/>
          </a:prstGeom>
          <a:noFill/>
          <a:ln>
            <a:noFill/>
          </a:ln>
        </p:spPr>
        <p:txBody>
          <a:bodyPr/>
          <a:lstStyle>
            <a:lvl1pPr algn="ctr">
              <a:defRPr b="1">
                <a:solidFill>
                  <a:srgbClr val="DC2225"/>
                </a:solidFill>
              </a:defRPr>
            </a:lvl1pPr>
          </a:lstStyle>
          <a:p>
            <a:pPr>
              <a:defRPr/>
            </a:pPr>
            <a:fld id="{501A4338-EBAE-ED40-8475-2E6AE1B9F2FD}" type="slidenum">
              <a:rPr lang="tr-TR"/>
              <a:t/>
            </a:fld>
            <a:endParaRPr lang="tr-TR"/>
          </a:p>
        </p:txBody>
      </p:sp>
      <p:grpSp>
        <p:nvGrpSpPr>
          <p:cNvPr id="13" name="Grup 12"/>
          <p:cNvGrpSpPr/>
          <p:nvPr userDrawn="1"/>
        </p:nvGrpSpPr>
        <p:grpSpPr bwMode="auto">
          <a:xfrm>
            <a:off x="551383" y="240127"/>
            <a:ext cx="922264" cy="922264"/>
            <a:chOff x="2909455" y="2272146"/>
            <a:chExt cx="1865745" cy="1865745"/>
          </a:xfrm>
        </p:grpSpPr>
        <p:sp>
          <p:nvSpPr>
            <p:cNvPr id="14" name="Oval 13"/>
            <p:cNvSpPr/>
            <p:nvPr userDrawn="1"/>
          </p:nvSpPr>
          <p:spPr bwMode="auto">
            <a:xfrm>
              <a:off x="2909455" y="2272146"/>
              <a:ext cx="1865745" cy="1865745"/>
            </a:xfrm>
            <a:prstGeom prst="ellipse">
              <a:avLst/>
            </a:prstGeom>
            <a:solidFill>
              <a:srgbClr val="DC22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p>
          </p:txBody>
        </p:sp>
        <p:pic>
          <p:nvPicPr>
            <p:cNvPr id="16" name="Resim 15"/>
            <p:cNvPicPr>
              <a:picLocks noChangeAspect="1"/>
            </p:cNvPicPr>
            <p:nvPr userDrawn="1"/>
          </p:nvPicPr>
          <p:blipFill>
            <a:blip r:embed="rId4"/>
            <a:stretch/>
          </p:blipFill>
          <p:spPr bwMode="auto">
            <a:xfrm>
              <a:off x="3047206" y="2409896"/>
              <a:ext cx="1590243" cy="1590243"/>
            </a:xfrm>
            <a:prstGeom prst="rect">
              <a:avLst/>
            </a:prstGeom>
          </p:spPr>
        </p:pic>
      </p:grpSp>
      <p:sp>
        <p:nvSpPr>
          <p:cNvPr id="19" name="Yuvarlatılmış Dikdörtgen 18"/>
          <p:cNvSpPr/>
          <p:nvPr userDrawn="1"/>
        </p:nvSpPr>
        <p:spPr bwMode="auto">
          <a:xfrm>
            <a:off x="1635115" y="372645"/>
            <a:ext cx="10005501" cy="657225"/>
          </a:xfrm>
          <a:prstGeom prst="roundRect">
            <a:avLst>
              <a:gd name="adj" fmla="val 50000"/>
            </a:avLst>
          </a:prstGeom>
          <a:noFill/>
          <a:ln w="2222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tr-TR">
              <a:solidFill>
                <a:srgbClr val="DC2225"/>
              </a:solidFill>
            </a:endParaRPr>
          </a:p>
        </p:txBody>
      </p:sp>
      <p:sp>
        <p:nvSpPr>
          <p:cNvPr id="20" name="Başlık 1"/>
          <p:cNvSpPr>
            <a:spLocks noGrp="1"/>
          </p:cNvSpPr>
          <p:nvPr>
            <p:ph type="title" hasCustomPrompt="1"/>
          </p:nvPr>
        </p:nvSpPr>
        <p:spPr bwMode="auto">
          <a:xfrm>
            <a:off x="1837258" y="449008"/>
            <a:ext cx="9735267" cy="504497"/>
          </a:xfrm>
        </p:spPr>
        <p:txBody>
          <a:bodyPr>
            <a:normAutofit/>
          </a:bodyPr>
          <a:lstStyle>
            <a:lvl1pPr>
              <a:defRPr sz="2800" b="1">
                <a:solidFill>
                  <a:srgbClr val="DC2225"/>
                </a:solidFill>
                <a:latin typeface="+mn-lt"/>
              </a:defRPr>
            </a:lvl1pPr>
          </a:lstStyle>
          <a:p>
            <a:pPr>
              <a:defRPr/>
            </a:pPr>
            <a:r>
              <a:rPr lang="tr-TR"/>
              <a:t>BAŞLIK GİRİNİZ</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Başlık ve İçerik">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Asıl başlık stili için tıklatın</a:t>
            </a:r>
            <a:endParaRPr/>
          </a:p>
        </p:txBody>
      </p:sp>
      <p:sp>
        <p:nvSpPr>
          <p:cNvPr id="3" name="İçerik Yer Tutucusu 2"/>
          <p:cNvSpPr>
            <a:spLocks noGrp="1"/>
          </p:cNvSpPr>
          <p:nvPr>
            <p:ph idx="1"/>
          </p:nvPr>
        </p:nvSpPr>
        <p:spPr bwMode="auto"/>
        <p:txBody>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10"/>
          </p:nvPr>
        </p:nvSpPr>
        <p:spPr bwMode="auto"/>
        <p:txBody>
          <a:bodyPr/>
          <a:lstStyle/>
          <a:p>
            <a:pPr>
              <a:defRPr/>
            </a:pPr>
            <a:fld id="{093C9EF4-3CFB-4C0D-8903-ED357BD4CCD0}" type="datetimeFigureOut">
              <a:rPr lang="tr-TR"/>
              <a:t/>
            </a:fld>
            <a:endParaRPr lang="tr-TR"/>
          </a:p>
        </p:txBody>
      </p:sp>
      <p:sp>
        <p:nvSpPr>
          <p:cNvPr id="5" name="Altbilgi Yer Tutucusu 4"/>
          <p:cNvSpPr>
            <a:spLocks noGrp="1"/>
          </p:cNvSpPr>
          <p:nvPr>
            <p:ph type="ftr" sz="quarter" idx="11"/>
          </p:nvPr>
        </p:nvSpPr>
        <p:spPr bwMode="auto"/>
        <p:txBody>
          <a:bodyPr/>
          <a:lstStyle/>
          <a:p>
            <a:pPr>
              <a:defRPr/>
            </a:pPr>
            <a:endParaRPr lang="tr-TR"/>
          </a:p>
        </p:txBody>
      </p:sp>
      <p:sp>
        <p:nvSpPr>
          <p:cNvPr id="6" name="Slayt Numarası Yer Tutucusu 5"/>
          <p:cNvSpPr>
            <a:spLocks noGrp="1"/>
          </p:cNvSpPr>
          <p:nvPr>
            <p:ph type="sldNum" sz="quarter" idx="12"/>
          </p:nvPr>
        </p:nvSpPr>
        <p:spPr bwMode="auto"/>
        <p:txBody>
          <a:bodyPr/>
          <a:lstStyle/>
          <a:p>
            <a:pPr>
              <a:defRPr/>
            </a:pPr>
            <a:fld id="{D02EF50F-2965-4A46-9602-C4DFCB1D64A4}" type="slidenum">
              <a:rPr lang="tr-TR"/>
              <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Bölüm Üstbilgisi">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31850" y="1709738"/>
            <a:ext cx="10515600" cy="2852737"/>
          </a:xfrm>
        </p:spPr>
        <p:txBody>
          <a:bodyPr anchor="b"/>
          <a:lstStyle>
            <a:lvl1pPr>
              <a:defRPr sz="6000"/>
            </a:lvl1pPr>
          </a:lstStyle>
          <a:p>
            <a:pPr>
              <a:defRPr/>
            </a:pPr>
            <a:r>
              <a:rPr lang="tr-TR"/>
              <a:t>Asıl başlık stili için tıklatın</a:t>
            </a:r>
            <a:endParaRPr/>
          </a:p>
        </p:txBody>
      </p:sp>
      <p:sp>
        <p:nvSpPr>
          <p:cNvPr id="3" name="Metin Yer Tutucusu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tr-TR"/>
              <a:t>Asıl metin stillerini düzenle</a:t>
            </a:r>
            <a:endParaRPr/>
          </a:p>
        </p:txBody>
      </p:sp>
      <p:sp>
        <p:nvSpPr>
          <p:cNvPr id="4" name="Veri Yer Tutucusu 3"/>
          <p:cNvSpPr>
            <a:spLocks noGrp="1"/>
          </p:cNvSpPr>
          <p:nvPr>
            <p:ph type="dt" sz="half" idx="10"/>
          </p:nvPr>
        </p:nvSpPr>
        <p:spPr bwMode="auto"/>
        <p:txBody>
          <a:bodyPr/>
          <a:lstStyle/>
          <a:p>
            <a:pPr>
              <a:defRPr/>
            </a:pPr>
            <a:fld id="{093C9EF4-3CFB-4C0D-8903-ED357BD4CCD0}" type="datetimeFigureOut">
              <a:rPr lang="tr-TR"/>
              <a:t/>
            </a:fld>
            <a:endParaRPr lang="tr-TR"/>
          </a:p>
        </p:txBody>
      </p:sp>
      <p:sp>
        <p:nvSpPr>
          <p:cNvPr id="5" name="Altbilgi Yer Tutucusu 4"/>
          <p:cNvSpPr>
            <a:spLocks noGrp="1"/>
          </p:cNvSpPr>
          <p:nvPr>
            <p:ph type="ftr" sz="quarter" idx="11"/>
          </p:nvPr>
        </p:nvSpPr>
        <p:spPr bwMode="auto"/>
        <p:txBody>
          <a:bodyPr/>
          <a:lstStyle/>
          <a:p>
            <a:pPr>
              <a:defRPr/>
            </a:pPr>
            <a:endParaRPr lang="tr-TR"/>
          </a:p>
        </p:txBody>
      </p:sp>
      <p:sp>
        <p:nvSpPr>
          <p:cNvPr id="6" name="Slayt Numarası Yer Tutucusu 5"/>
          <p:cNvSpPr>
            <a:spLocks noGrp="1"/>
          </p:cNvSpPr>
          <p:nvPr>
            <p:ph type="sldNum" sz="quarter" idx="12"/>
          </p:nvPr>
        </p:nvSpPr>
        <p:spPr bwMode="auto"/>
        <p:txBody>
          <a:bodyPr/>
          <a:lstStyle/>
          <a:p>
            <a:pPr>
              <a:defRPr/>
            </a:pPr>
            <a:fld id="{D02EF50F-2965-4A46-9602-C4DFCB1D64A4}" type="slidenum">
              <a:rPr lang="tr-TR"/>
              <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İki İçerik">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Asıl başlık stili için tıklatın</a:t>
            </a:r>
            <a:endParaRPr/>
          </a:p>
        </p:txBody>
      </p:sp>
      <p:sp>
        <p:nvSpPr>
          <p:cNvPr id="3" name="İçerik Yer Tutucusu 2"/>
          <p:cNvSpPr>
            <a:spLocks noGrp="1"/>
          </p:cNvSpPr>
          <p:nvPr>
            <p:ph sz="half" idx="1"/>
          </p:nvPr>
        </p:nvSpPr>
        <p:spPr bwMode="auto">
          <a:xfrm>
            <a:off x="838200" y="1825625"/>
            <a:ext cx="5181600" cy="4351338"/>
          </a:xfrm>
        </p:spPr>
        <p:txBody>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İçerik Yer Tutucusu 3"/>
          <p:cNvSpPr>
            <a:spLocks noGrp="1"/>
          </p:cNvSpPr>
          <p:nvPr>
            <p:ph sz="half" idx="2"/>
          </p:nvPr>
        </p:nvSpPr>
        <p:spPr bwMode="auto">
          <a:xfrm>
            <a:off x="6172200" y="1825625"/>
            <a:ext cx="5181600" cy="4351338"/>
          </a:xfrm>
        </p:spPr>
        <p:txBody>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5" name="Veri Yer Tutucusu 4"/>
          <p:cNvSpPr>
            <a:spLocks noGrp="1"/>
          </p:cNvSpPr>
          <p:nvPr>
            <p:ph type="dt" sz="half" idx="10"/>
          </p:nvPr>
        </p:nvSpPr>
        <p:spPr bwMode="auto"/>
        <p:txBody>
          <a:bodyPr/>
          <a:lstStyle/>
          <a:p>
            <a:pPr>
              <a:defRPr/>
            </a:pPr>
            <a:fld id="{093C9EF4-3CFB-4C0D-8903-ED357BD4CCD0}" type="datetimeFigureOut">
              <a:rPr lang="tr-TR"/>
              <a:t/>
            </a:fld>
            <a:endParaRPr lang="tr-TR"/>
          </a:p>
        </p:txBody>
      </p:sp>
      <p:sp>
        <p:nvSpPr>
          <p:cNvPr id="6" name="Altbilgi Yer Tutucusu 5"/>
          <p:cNvSpPr>
            <a:spLocks noGrp="1"/>
          </p:cNvSpPr>
          <p:nvPr>
            <p:ph type="ftr" sz="quarter" idx="11"/>
          </p:nvPr>
        </p:nvSpPr>
        <p:spPr bwMode="auto"/>
        <p:txBody>
          <a:bodyPr/>
          <a:lstStyle/>
          <a:p>
            <a:pPr>
              <a:defRPr/>
            </a:pPr>
            <a:endParaRPr lang="tr-TR"/>
          </a:p>
        </p:txBody>
      </p:sp>
      <p:sp>
        <p:nvSpPr>
          <p:cNvPr id="7" name="Slayt Numarası Yer Tutucusu 6"/>
          <p:cNvSpPr>
            <a:spLocks noGrp="1"/>
          </p:cNvSpPr>
          <p:nvPr>
            <p:ph type="sldNum" sz="quarter" idx="12"/>
          </p:nvPr>
        </p:nvSpPr>
        <p:spPr bwMode="auto"/>
        <p:txBody>
          <a:bodyPr/>
          <a:lstStyle/>
          <a:p>
            <a:pPr>
              <a:defRPr/>
            </a:pPr>
            <a:fld id="{D02EF50F-2965-4A46-9602-C4DFCB1D64A4}" type="slidenum">
              <a:rPr lang="tr-TR"/>
              <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Karşılaştırma">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39788" y="365125"/>
            <a:ext cx="10515600" cy="1325563"/>
          </a:xfrm>
        </p:spPr>
        <p:txBody>
          <a:bodyPr/>
          <a:lstStyle/>
          <a:p>
            <a:pPr>
              <a:defRPr/>
            </a:pPr>
            <a:r>
              <a:rPr lang="tr-TR"/>
              <a:t>Asıl başlık stili için tıklatın</a:t>
            </a:r>
            <a:endParaRPr/>
          </a:p>
        </p:txBody>
      </p:sp>
      <p:sp>
        <p:nvSpPr>
          <p:cNvPr id="3" name="Metin Yer Tutucusu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tr-TR"/>
              <a:t>Asıl metin stillerini düzenle</a:t>
            </a:r>
            <a:endParaRPr/>
          </a:p>
        </p:txBody>
      </p:sp>
      <p:sp>
        <p:nvSpPr>
          <p:cNvPr id="4" name="İçerik Yer Tutucusu 3"/>
          <p:cNvSpPr>
            <a:spLocks noGrp="1"/>
          </p:cNvSpPr>
          <p:nvPr>
            <p:ph sz="half" idx="2"/>
          </p:nvPr>
        </p:nvSpPr>
        <p:spPr bwMode="auto">
          <a:xfrm>
            <a:off x="839788" y="2505074"/>
            <a:ext cx="5157787" cy="3684588"/>
          </a:xfrm>
        </p:spPr>
        <p:txBody>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5" name="Metin Yer Tutucusu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tr-TR"/>
              <a:t>Asıl metin stillerini düzenle</a:t>
            </a:r>
            <a:endParaRPr/>
          </a:p>
        </p:txBody>
      </p:sp>
      <p:sp>
        <p:nvSpPr>
          <p:cNvPr id="6" name="İçerik Yer Tutucusu 5"/>
          <p:cNvSpPr>
            <a:spLocks noGrp="1"/>
          </p:cNvSpPr>
          <p:nvPr>
            <p:ph sz="quarter" idx="4"/>
          </p:nvPr>
        </p:nvSpPr>
        <p:spPr bwMode="auto">
          <a:xfrm>
            <a:off x="6172200" y="2505074"/>
            <a:ext cx="5183188" cy="3684588"/>
          </a:xfrm>
        </p:spPr>
        <p:txBody>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7" name="Veri Yer Tutucusu 6"/>
          <p:cNvSpPr>
            <a:spLocks noGrp="1"/>
          </p:cNvSpPr>
          <p:nvPr>
            <p:ph type="dt" sz="half" idx="10"/>
          </p:nvPr>
        </p:nvSpPr>
        <p:spPr bwMode="auto"/>
        <p:txBody>
          <a:bodyPr/>
          <a:lstStyle/>
          <a:p>
            <a:pPr>
              <a:defRPr/>
            </a:pPr>
            <a:fld id="{093C9EF4-3CFB-4C0D-8903-ED357BD4CCD0}" type="datetimeFigureOut">
              <a:rPr lang="tr-TR"/>
              <a:t/>
            </a:fld>
            <a:endParaRPr lang="tr-TR"/>
          </a:p>
        </p:txBody>
      </p:sp>
      <p:sp>
        <p:nvSpPr>
          <p:cNvPr id="8" name="Altbilgi Yer Tutucusu 7"/>
          <p:cNvSpPr>
            <a:spLocks noGrp="1"/>
          </p:cNvSpPr>
          <p:nvPr>
            <p:ph type="ftr" sz="quarter" idx="11"/>
          </p:nvPr>
        </p:nvSpPr>
        <p:spPr bwMode="auto"/>
        <p:txBody>
          <a:bodyPr/>
          <a:lstStyle/>
          <a:p>
            <a:pPr>
              <a:defRPr/>
            </a:pPr>
            <a:endParaRPr lang="tr-TR"/>
          </a:p>
        </p:txBody>
      </p:sp>
      <p:sp>
        <p:nvSpPr>
          <p:cNvPr id="9" name="Slayt Numarası Yer Tutucusu 8"/>
          <p:cNvSpPr>
            <a:spLocks noGrp="1"/>
          </p:cNvSpPr>
          <p:nvPr>
            <p:ph type="sldNum" sz="quarter" idx="12"/>
          </p:nvPr>
        </p:nvSpPr>
        <p:spPr bwMode="auto"/>
        <p:txBody>
          <a:bodyPr/>
          <a:lstStyle/>
          <a:p>
            <a:pPr>
              <a:defRPr/>
            </a:pPr>
            <a:fld id="{D02EF50F-2965-4A46-9602-C4DFCB1D64A4}" type="slidenum">
              <a:rPr lang="tr-TR"/>
              <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Yalnızca Başlık">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Asıl başlık stili için tıklatın</a:t>
            </a:r>
            <a:endParaRPr/>
          </a:p>
        </p:txBody>
      </p:sp>
      <p:sp>
        <p:nvSpPr>
          <p:cNvPr id="3" name="Veri Yer Tutucusu 2"/>
          <p:cNvSpPr>
            <a:spLocks noGrp="1"/>
          </p:cNvSpPr>
          <p:nvPr>
            <p:ph type="dt" sz="half" idx="10"/>
          </p:nvPr>
        </p:nvSpPr>
        <p:spPr bwMode="auto"/>
        <p:txBody>
          <a:bodyPr/>
          <a:lstStyle/>
          <a:p>
            <a:pPr>
              <a:defRPr/>
            </a:pPr>
            <a:fld id="{093C9EF4-3CFB-4C0D-8903-ED357BD4CCD0}" type="datetimeFigureOut">
              <a:rPr lang="tr-TR"/>
              <a:t/>
            </a:fld>
            <a:endParaRPr lang="tr-TR"/>
          </a:p>
        </p:txBody>
      </p:sp>
      <p:sp>
        <p:nvSpPr>
          <p:cNvPr id="4" name="Altbilgi Yer Tutucusu 3"/>
          <p:cNvSpPr>
            <a:spLocks noGrp="1"/>
          </p:cNvSpPr>
          <p:nvPr>
            <p:ph type="ftr" sz="quarter" idx="11"/>
          </p:nvPr>
        </p:nvSpPr>
        <p:spPr bwMode="auto"/>
        <p:txBody>
          <a:bodyPr/>
          <a:lstStyle/>
          <a:p>
            <a:pPr>
              <a:defRPr/>
            </a:pPr>
            <a:endParaRPr lang="tr-TR"/>
          </a:p>
        </p:txBody>
      </p:sp>
      <p:sp>
        <p:nvSpPr>
          <p:cNvPr id="5" name="Slayt Numarası Yer Tutucusu 4"/>
          <p:cNvSpPr>
            <a:spLocks noGrp="1"/>
          </p:cNvSpPr>
          <p:nvPr>
            <p:ph type="sldNum" sz="quarter" idx="12"/>
          </p:nvPr>
        </p:nvSpPr>
        <p:spPr bwMode="auto"/>
        <p:txBody>
          <a:bodyPr/>
          <a:lstStyle/>
          <a:p>
            <a:pPr>
              <a:defRPr/>
            </a:pPr>
            <a:fld id="{D02EF50F-2965-4A46-9602-C4DFCB1D64A4}" type="slidenum">
              <a:rPr lang="tr-TR"/>
              <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Boş">
    <p:spTree>
      <p:nvGrpSpPr>
        <p:cNvPr id="1" name=""/>
        <p:cNvGrpSpPr/>
        <p:nvPr/>
      </p:nvGrpSpPr>
      <p:grpSpPr bwMode="auto">
        <a:xfrm>
          <a:off x="0" y="0"/>
          <a:ext cx="0" cy="0"/>
          <a:chOff x="0" y="0"/>
          <a:chExt cx="0" cy="0"/>
        </a:xfrm>
      </p:grpSpPr>
      <p:sp>
        <p:nvSpPr>
          <p:cNvPr id="2" name="Veri Yer Tutucusu 1"/>
          <p:cNvSpPr>
            <a:spLocks noGrp="1"/>
          </p:cNvSpPr>
          <p:nvPr>
            <p:ph type="dt" sz="half" idx="10"/>
          </p:nvPr>
        </p:nvSpPr>
        <p:spPr bwMode="auto"/>
        <p:txBody>
          <a:bodyPr/>
          <a:lstStyle/>
          <a:p>
            <a:pPr>
              <a:defRPr/>
            </a:pPr>
            <a:fld id="{093C9EF4-3CFB-4C0D-8903-ED357BD4CCD0}" type="datetimeFigureOut">
              <a:rPr lang="tr-TR"/>
              <a:t/>
            </a:fld>
            <a:endParaRPr lang="tr-TR"/>
          </a:p>
        </p:txBody>
      </p:sp>
      <p:sp>
        <p:nvSpPr>
          <p:cNvPr id="3" name="Altbilgi Yer Tutucusu 2"/>
          <p:cNvSpPr>
            <a:spLocks noGrp="1"/>
          </p:cNvSpPr>
          <p:nvPr>
            <p:ph type="ftr" sz="quarter" idx="11"/>
          </p:nvPr>
        </p:nvSpPr>
        <p:spPr bwMode="auto"/>
        <p:txBody>
          <a:bodyPr/>
          <a:lstStyle/>
          <a:p>
            <a:pPr>
              <a:defRPr/>
            </a:pPr>
            <a:endParaRPr lang="tr-TR"/>
          </a:p>
        </p:txBody>
      </p:sp>
      <p:sp>
        <p:nvSpPr>
          <p:cNvPr id="4" name="Slayt Numarası Yer Tutucusu 3"/>
          <p:cNvSpPr>
            <a:spLocks noGrp="1"/>
          </p:cNvSpPr>
          <p:nvPr>
            <p:ph type="sldNum" sz="quarter" idx="12"/>
          </p:nvPr>
        </p:nvSpPr>
        <p:spPr bwMode="auto"/>
        <p:txBody>
          <a:bodyPr/>
          <a:lstStyle/>
          <a:p>
            <a:pPr>
              <a:defRPr/>
            </a:pPr>
            <a:fld id="{D02EF50F-2965-4A46-9602-C4DFCB1D64A4}" type="slidenum">
              <a:rPr lang="tr-TR"/>
              <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Başlıklı İçerik">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39788" y="457200"/>
            <a:ext cx="3932237" cy="1600200"/>
          </a:xfrm>
        </p:spPr>
        <p:txBody>
          <a:bodyPr anchor="b"/>
          <a:lstStyle>
            <a:lvl1pPr>
              <a:defRPr sz="3200"/>
            </a:lvl1pPr>
          </a:lstStyle>
          <a:p>
            <a:pPr>
              <a:defRPr/>
            </a:pPr>
            <a:r>
              <a:rPr lang="tr-TR"/>
              <a:t>Asıl başlık stili için tıklatın</a:t>
            </a:r>
            <a:endParaRPr/>
          </a:p>
        </p:txBody>
      </p:sp>
      <p:sp>
        <p:nvSpPr>
          <p:cNvPr id="3" name="İçerik Yer Tutucusu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Metin Yer Tutucusu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Asıl metin stillerini düzenle</a:t>
            </a:r>
            <a:endParaRPr/>
          </a:p>
        </p:txBody>
      </p:sp>
      <p:sp>
        <p:nvSpPr>
          <p:cNvPr id="5" name="Veri Yer Tutucusu 4"/>
          <p:cNvSpPr>
            <a:spLocks noGrp="1"/>
          </p:cNvSpPr>
          <p:nvPr>
            <p:ph type="dt" sz="half" idx="10"/>
          </p:nvPr>
        </p:nvSpPr>
        <p:spPr bwMode="auto"/>
        <p:txBody>
          <a:bodyPr/>
          <a:lstStyle/>
          <a:p>
            <a:pPr>
              <a:defRPr/>
            </a:pPr>
            <a:fld id="{093C9EF4-3CFB-4C0D-8903-ED357BD4CCD0}" type="datetimeFigureOut">
              <a:rPr lang="tr-TR"/>
              <a:t/>
            </a:fld>
            <a:endParaRPr lang="tr-TR"/>
          </a:p>
        </p:txBody>
      </p:sp>
      <p:sp>
        <p:nvSpPr>
          <p:cNvPr id="6" name="Altbilgi Yer Tutucusu 5"/>
          <p:cNvSpPr>
            <a:spLocks noGrp="1"/>
          </p:cNvSpPr>
          <p:nvPr>
            <p:ph type="ftr" sz="quarter" idx="11"/>
          </p:nvPr>
        </p:nvSpPr>
        <p:spPr bwMode="auto"/>
        <p:txBody>
          <a:bodyPr/>
          <a:lstStyle/>
          <a:p>
            <a:pPr>
              <a:defRPr/>
            </a:pPr>
            <a:endParaRPr lang="tr-TR"/>
          </a:p>
        </p:txBody>
      </p:sp>
      <p:sp>
        <p:nvSpPr>
          <p:cNvPr id="7" name="Slayt Numarası Yer Tutucusu 6"/>
          <p:cNvSpPr>
            <a:spLocks noGrp="1"/>
          </p:cNvSpPr>
          <p:nvPr>
            <p:ph type="sldNum" sz="quarter" idx="12"/>
          </p:nvPr>
        </p:nvSpPr>
        <p:spPr bwMode="auto"/>
        <p:txBody>
          <a:bodyPr/>
          <a:lstStyle/>
          <a:p>
            <a:pPr>
              <a:defRPr/>
            </a:pPr>
            <a:fld id="{D02EF50F-2965-4A46-9602-C4DFCB1D64A4}" type="slidenum">
              <a:rPr lang="tr-TR"/>
              <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Başlıklı Resim">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39788" y="457200"/>
            <a:ext cx="3932237" cy="1600200"/>
          </a:xfrm>
        </p:spPr>
        <p:txBody>
          <a:bodyPr anchor="b"/>
          <a:lstStyle>
            <a:lvl1pPr>
              <a:defRPr sz="3200"/>
            </a:lvl1pPr>
          </a:lstStyle>
          <a:p>
            <a:pPr>
              <a:defRPr/>
            </a:pPr>
            <a:r>
              <a:rPr lang="tr-TR"/>
              <a:t>Asıl başlık stili için tıklatın</a:t>
            </a:r>
            <a:endParaRPr/>
          </a:p>
        </p:txBody>
      </p:sp>
      <p:sp>
        <p:nvSpPr>
          <p:cNvPr id="3" name="Resim Yer Tutucusu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tr-TR"/>
          </a:p>
        </p:txBody>
      </p:sp>
      <p:sp>
        <p:nvSpPr>
          <p:cNvPr id="4" name="Metin Yer Tutucusu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tr-TR"/>
              <a:t>Asıl metin stillerini düzenle</a:t>
            </a:r>
            <a:endParaRPr/>
          </a:p>
        </p:txBody>
      </p:sp>
      <p:sp>
        <p:nvSpPr>
          <p:cNvPr id="5" name="Veri Yer Tutucusu 4"/>
          <p:cNvSpPr>
            <a:spLocks noGrp="1"/>
          </p:cNvSpPr>
          <p:nvPr>
            <p:ph type="dt" sz="half" idx="10"/>
          </p:nvPr>
        </p:nvSpPr>
        <p:spPr bwMode="auto"/>
        <p:txBody>
          <a:bodyPr/>
          <a:lstStyle/>
          <a:p>
            <a:pPr>
              <a:defRPr/>
            </a:pPr>
            <a:fld id="{093C9EF4-3CFB-4C0D-8903-ED357BD4CCD0}" type="datetimeFigureOut">
              <a:rPr lang="tr-TR"/>
              <a:t/>
            </a:fld>
            <a:endParaRPr lang="tr-TR"/>
          </a:p>
        </p:txBody>
      </p:sp>
      <p:sp>
        <p:nvSpPr>
          <p:cNvPr id="6" name="Altbilgi Yer Tutucusu 5"/>
          <p:cNvSpPr>
            <a:spLocks noGrp="1"/>
          </p:cNvSpPr>
          <p:nvPr>
            <p:ph type="ftr" sz="quarter" idx="11"/>
          </p:nvPr>
        </p:nvSpPr>
        <p:spPr bwMode="auto"/>
        <p:txBody>
          <a:bodyPr/>
          <a:lstStyle/>
          <a:p>
            <a:pPr>
              <a:defRPr/>
            </a:pPr>
            <a:endParaRPr lang="tr-TR"/>
          </a:p>
        </p:txBody>
      </p:sp>
      <p:sp>
        <p:nvSpPr>
          <p:cNvPr id="7" name="Slayt Numarası Yer Tutucusu 6"/>
          <p:cNvSpPr>
            <a:spLocks noGrp="1"/>
          </p:cNvSpPr>
          <p:nvPr>
            <p:ph type="sldNum" sz="quarter" idx="12"/>
          </p:nvPr>
        </p:nvSpPr>
        <p:spPr bwMode="auto"/>
        <p:txBody>
          <a:bodyPr/>
          <a:lstStyle/>
          <a:p>
            <a:pPr>
              <a:defRPr/>
            </a:pPr>
            <a:fld id="{D02EF50F-2965-4A46-9602-C4DFCB1D64A4}" type="slidenum">
              <a:rPr lang="tr-TR"/>
              <a:t/>
            </a:fld>
            <a:endParaRPr lang="tr-T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s>
</file>

<file path=ppt/slideMasters/_rels/slideMaster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Başlık Yer Tutucusu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tr-TR"/>
              <a:t>Asıl başlık stili için tıklatın</a:t>
            </a:r>
            <a:endParaRPr/>
          </a:p>
        </p:txBody>
      </p:sp>
      <p:sp>
        <p:nvSpPr>
          <p:cNvPr id="3" name="Metin Yer Tutucusu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tr-TR"/>
              <a:t>Asıl metin stillerini düzenle</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93C9EF4-3CFB-4C0D-8903-ED357BD4CCD0}" type="datetimeFigureOut">
              <a:rPr lang="tr-TR"/>
              <a:t/>
            </a:fld>
            <a:endParaRPr lang="tr-TR"/>
          </a:p>
        </p:txBody>
      </p:sp>
      <p:sp>
        <p:nvSpPr>
          <p:cNvPr id="5" name="Altbilgi Yer Tutucusu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tr-TR"/>
          </a:p>
        </p:txBody>
      </p:sp>
      <p:sp>
        <p:nvSpPr>
          <p:cNvPr id="6" name="Slayt Numarası Yer Tutucusu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02EF50F-2965-4A46-9602-C4DFCB1D64A4}" type="slidenum">
              <a:rPr lang="tr-TR"/>
              <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tr-T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Başlık Yer Tutucusu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tr-TR"/>
              <a:t>Asıl başlık stilini düzenlemek için tıklayın</a:t>
            </a:r>
            <a:endParaRPr/>
          </a:p>
        </p:txBody>
      </p:sp>
      <p:sp>
        <p:nvSpPr>
          <p:cNvPr id="3" name="Metin Yer Tutucusu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tr-TR"/>
              <a:t>Asıl metin stillerini düzenlemek için tıklayın</a:t>
            </a:r>
            <a:endParaRPr/>
          </a:p>
          <a:p>
            <a:pPr lvl="1">
              <a:defRPr/>
            </a:pPr>
            <a:r>
              <a:rPr lang="tr-TR"/>
              <a:t>İkinci düzey</a:t>
            </a:r>
            <a:endParaRPr/>
          </a:p>
          <a:p>
            <a:pPr lvl="2">
              <a:defRPr/>
            </a:pPr>
            <a:r>
              <a:rPr lang="tr-TR"/>
              <a:t>Üçüncü düzey</a:t>
            </a:r>
            <a:endParaRPr/>
          </a:p>
          <a:p>
            <a:pPr lvl="3">
              <a:defRPr/>
            </a:pPr>
            <a:r>
              <a:rPr lang="tr-TR"/>
              <a:t>Dördüncü düzey</a:t>
            </a:r>
            <a:endParaRPr/>
          </a:p>
          <a:p>
            <a:pPr lvl="4">
              <a:defRPr/>
            </a:pPr>
            <a:r>
              <a:rPr lang="tr-TR"/>
              <a:t>Beşinci düzey</a:t>
            </a:r>
            <a:endParaRPr/>
          </a:p>
        </p:txBody>
      </p:sp>
      <p:sp>
        <p:nvSpPr>
          <p:cNvPr id="4" name="Veri Yer Tutucusu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tr-TR"/>
          </a:p>
        </p:txBody>
      </p:sp>
      <p:sp>
        <p:nvSpPr>
          <p:cNvPr id="5" name="Alt Bilgi Yer Tutucusu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tr-TR"/>
              <a:t>Birinci Basamakta Tanı ve Tedavi Rehberi 2025</a:t>
            </a:r>
            <a:endParaRPr/>
          </a:p>
        </p:txBody>
      </p:sp>
      <p:sp>
        <p:nvSpPr>
          <p:cNvPr id="6" name="Slayt Numarası Yer Tutucusu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01A4338-EBAE-ED40-8475-2E6AE1B9F2FD}" type="slidenum">
              <a:rPr lang="tr-TR"/>
              <a:t/>
            </a:fld>
            <a:endParaRPr lang="tr-T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hf dt="0" ftr="1" hdr="0" sldNum="1"/>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tr-T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hyperlink" Target="https://asi.saglik.gov.tr/bagisiklama-programi-ve-asi-takvimi/asi-takvimindeki-son-guencellemeler.html" TargetMode="External"/><Relationship Id="rId3" Type="http://schemas.openxmlformats.org/officeDocument/2006/relationships/hyperlink" Target="https://www.cdc.gov/vaccines/vpd/mmr/public/index.html" TargetMode="External"/><Relationship Id="rId4" Type="http://schemas.openxmlformats.org/officeDocument/2006/relationships/hyperlink" Target="https://www.tahud.org.tr/news/view/eri%C5%9Fkin-risk-grubu-ba%C4%9F%C4%B1%C5%9F%C4%B1klama-algoritmas%C4%B1" TargetMode="External"/><Relationship Id="rId5" Type="http://schemas.openxmlformats.org/officeDocument/2006/relationships/hyperlink" Target="http://wwwnc.cdc.gov/travel/" TargetMode="External"/><Relationship Id="rId6" Type="http://schemas.openxmlformats.org/officeDocument/2006/relationships/hyperlink" Target="http://www.who.int/ith/en/" TargetMode="Externa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jpg"/><Relationship Id="rId3" Type="http://schemas.openxmlformats.org/officeDocument/2006/relationships/image" Target="../media/image10.jpg"/><Relationship Id="rId4" Type="http://schemas.openxmlformats.org/officeDocument/2006/relationships/image" Target="../media/image11.jp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Genişletilmiş Bağışıklama Programı(GBP) Çocukluk Çağı Ulusal Aşı Takvimi</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normAutofit fontScale="90000"/>
          </a:bodyPr>
          <a:lstStyle/>
          <a:p>
            <a:pPr lvl="0">
              <a:lnSpc>
                <a:spcPct val="100000"/>
              </a:lnSpc>
              <a:spcAft>
                <a:spcPts val="0"/>
              </a:spcAft>
              <a:defRPr/>
            </a:pPr>
            <a:r>
              <a:rPr lang="tr-TR">
                <a:latin typeface="Arial"/>
                <a:ea typeface="Times New Roman"/>
              </a:rPr>
              <a:t>BCG (VEREM) AŞISI</a:t>
            </a:r>
            <a:endParaRPr/>
          </a:p>
        </p:txBody>
      </p:sp>
      <p:sp>
        <p:nvSpPr>
          <p:cNvPr id="3" name="Metin Yer Tutucusu 2"/>
          <p:cNvSpPr>
            <a:spLocks noGrp="1"/>
          </p:cNvSpPr>
          <p:nvPr>
            <p:ph type="body" sz="half" idx="2"/>
          </p:nvPr>
        </p:nvSpPr>
        <p:spPr bwMode="auto">
          <a:xfrm>
            <a:off x="785017" y="1224517"/>
            <a:ext cx="11089225" cy="4304914"/>
          </a:xfrm>
        </p:spPr>
        <p:txBody>
          <a:bodyPr>
            <a:noAutofit/>
          </a:bodyPr>
          <a:lstStyle/>
          <a:p>
            <a:pPr>
              <a:lnSpc>
                <a:spcPct val="100000"/>
              </a:lnSpc>
              <a:spcBef>
                <a:spcPts val="0"/>
              </a:spcBef>
              <a:spcAft>
                <a:spcPts val="600"/>
              </a:spcAft>
              <a:defRPr/>
            </a:pPr>
            <a:r>
              <a:rPr lang="tr-TR" b="1">
                <a:ea typeface="Times New Roman"/>
                <a:cs typeface="Times New Roman"/>
              </a:rPr>
              <a:t>Aşı Türü: </a:t>
            </a:r>
            <a:r>
              <a:rPr lang="tr-TR">
                <a:ea typeface="Times New Roman"/>
                <a:cs typeface="Times New Roman"/>
              </a:rPr>
              <a:t>Mycobacterium</a:t>
            </a:r>
            <a:r>
              <a:rPr lang="tr-TR">
                <a:ea typeface="Times New Roman"/>
                <a:cs typeface="Times New Roman"/>
              </a:rPr>
              <a:t> </a:t>
            </a:r>
            <a:r>
              <a:rPr lang="tr-TR">
                <a:ea typeface="Times New Roman"/>
                <a:cs typeface="Times New Roman"/>
              </a:rPr>
              <a:t>bovis</a:t>
            </a:r>
            <a:r>
              <a:rPr lang="tr-TR">
                <a:ea typeface="Times New Roman"/>
                <a:cs typeface="Times New Roman"/>
              </a:rPr>
              <a:t> </a:t>
            </a:r>
            <a:r>
              <a:rPr lang="tr-TR">
                <a:ea typeface="Times New Roman"/>
                <a:cs typeface="Times New Roman"/>
              </a:rPr>
              <a:t>suşunu</a:t>
            </a:r>
            <a:r>
              <a:rPr lang="tr-TR">
                <a:ea typeface="Times New Roman"/>
                <a:cs typeface="Times New Roman"/>
              </a:rPr>
              <a:t> içeren canlı </a:t>
            </a:r>
            <a:r>
              <a:rPr lang="tr-TR">
                <a:ea typeface="Times New Roman"/>
                <a:cs typeface="Times New Roman"/>
              </a:rPr>
              <a:t>atenüe</a:t>
            </a:r>
            <a:r>
              <a:rPr lang="tr-TR">
                <a:ea typeface="Times New Roman"/>
                <a:cs typeface="Times New Roman"/>
              </a:rPr>
              <a:t> (zayıflatılmış) bakteri aşısıdır. Kuru (</a:t>
            </a:r>
            <a:r>
              <a:rPr lang="tr-TR">
                <a:ea typeface="Times New Roman"/>
                <a:cs typeface="Times New Roman"/>
              </a:rPr>
              <a:t>liyofilize</a:t>
            </a:r>
            <a:r>
              <a:rPr lang="tr-TR">
                <a:ea typeface="Times New Roman"/>
                <a:cs typeface="Times New Roman"/>
              </a:rPr>
              <a:t>) bir aşıdır.  </a:t>
            </a:r>
            <a:endParaRPr lang="tr-TR"/>
          </a:p>
          <a:p>
            <a:pPr lvl="0">
              <a:lnSpc>
                <a:spcPct val="100000"/>
              </a:lnSpc>
              <a:spcBef>
                <a:spcPts val="0"/>
              </a:spcBef>
              <a:spcAft>
                <a:spcPts val="600"/>
              </a:spcAft>
              <a:defRPr/>
            </a:pPr>
            <a:r>
              <a:rPr lang="tr-TR">
                <a:ea typeface="Times New Roman"/>
                <a:cs typeface="Times New Roman"/>
              </a:rPr>
              <a:t>BCG aşısı, 3. aydan sonra uygulanacaksa PPD ile TDT yapıldıktan sonra sonucuna göre uygulanır.</a:t>
            </a:r>
            <a:endParaRPr/>
          </a:p>
          <a:p>
            <a:pPr lvl="0">
              <a:lnSpc>
                <a:spcPct val="100000"/>
              </a:lnSpc>
              <a:spcBef>
                <a:spcPts val="0"/>
              </a:spcBef>
              <a:spcAft>
                <a:spcPts val="600"/>
              </a:spcAft>
              <a:defRPr/>
            </a:pPr>
            <a:endParaRPr lang="tr-TR" b="1">
              <a:ea typeface="Times New Roman"/>
              <a:cs typeface="Times New Roman"/>
            </a:endParaRPr>
          </a:p>
          <a:p>
            <a:pPr>
              <a:lnSpc>
                <a:spcPct val="100000"/>
              </a:lnSpc>
              <a:spcBef>
                <a:spcPts val="0"/>
              </a:spcBef>
              <a:spcAft>
                <a:spcPts val="600"/>
              </a:spcAft>
              <a:defRPr/>
            </a:pPr>
            <a:r>
              <a:rPr lang="tr-TR" b="1">
                <a:ea typeface="Times New Roman"/>
                <a:cs typeface="Times New Roman"/>
              </a:rPr>
              <a:t>Uygulama Şekli: </a:t>
            </a:r>
            <a:r>
              <a:rPr lang="tr-TR">
                <a:ea typeface="Times New Roman"/>
                <a:cs typeface="Times New Roman"/>
              </a:rPr>
              <a:t>Sol üst kola (</a:t>
            </a:r>
            <a:r>
              <a:rPr lang="tr-TR">
                <a:ea typeface="Times New Roman"/>
                <a:cs typeface="Times New Roman"/>
              </a:rPr>
              <a:t>deltoid</a:t>
            </a:r>
            <a:r>
              <a:rPr lang="tr-TR">
                <a:ea typeface="Times New Roman"/>
                <a:cs typeface="Times New Roman"/>
              </a:rPr>
              <a:t> bölge) </a:t>
            </a:r>
            <a:r>
              <a:rPr lang="tr-TR">
                <a:ea typeface="Times New Roman"/>
                <a:cs typeface="Times New Roman"/>
              </a:rPr>
              <a:t>intradermal</a:t>
            </a:r>
            <a:r>
              <a:rPr lang="tr-TR">
                <a:ea typeface="Times New Roman"/>
                <a:cs typeface="Times New Roman"/>
              </a:rPr>
              <a:t> (İD) uygulanır.</a:t>
            </a:r>
            <a:r>
              <a:rPr lang="tr-TR">
                <a:ea typeface="Times New Roman"/>
              </a:rPr>
              <a:t> </a:t>
            </a:r>
            <a:r>
              <a:rPr lang="tr-TR">
                <a:ea typeface="Times New Roman"/>
                <a:cs typeface="Times New Roman"/>
              </a:rPr>
              <a:t>12 ayın altında yaşta 0,05 ml, 12 ay ve üzerinde 0,1 ml uygulanır.</a:t>
            </a:r>
            <a:endParaRPr/>
          </a:p>
          <a:p>
            <a:pPr lvl="0">
              <a:lnSpc>
                <a:spcPct val="100000"/>
              </a:lnSpc>
              <a:spcBef>
                <a:spcPts val="0"/>
              </a:spcBef>
              <a:spcAft>
                <a:spcPts val="600"/>
              </a:spcAft>
              <a:buFontTx/>
              <a:buChar char="•"/>
              <a:defRPr/>
            </a:pPr>
            <a:r>
              <a:rPr lang="tr-TR">
                <a:ea typeface="Times New Roman"/>
                <a:cs typeface="Times New Roman"/>
              </a:rPr>
              <a:t>Aşı </a:t>
            </a:r>
            <a:r>
              <a:rPr lang="tr-TR">
                <a:ea typeface="Times New Roman"/>
                <a:cs typeface="Times New Roman"/>
              </a:rPr>
              <a:t>uygulacak</a:t>
            </a:r>
            <a:r>
              <a:rPr lang="tr-TR">
                <a:ea typeface="Times New Roman"/>
                <a:cs typeface="Times New Roman"/>
              </a:rPr>
              <a:t> bölge antiseptikle silinmez.</a:t>
            </a:r>
            <a:endParaRPr/>
          </a:p>
          <a:p>
            <a:pPr lvl="0">
              <a:lnSpc>
                <a:spcPct val="100000"/>
              </a:lnSpc>
              <a:spcBef>
                <a:spcPts val="0"/>
              </a:spcBef>
              <a:spcAft>
                <a:spcPts val="600"/>
              </a:spcAft>
              <a:buFontTx/>
              <a:buChar char="•"/>
              <a:defRPr/>
            </a:pPr>
            <a:r>
              <a:rPr lang="tr-TR">
                <a:ea typeface="Times New Roman"/>
              </a:rPr>
              <a:t>Enjektöre aşı çekilirken, aşı ampulüne hava verilmez.</a:t>
            </a:r>
            <a:endParaRPr/>
          </a:p>
          <a:p>
            <a:pPr lvl="0">
              <a:lnSpc>
                <a:spcPct val="100000"/>
              </a:lnSpc>
              <a:spcBef>
                <a:spcPts val="0"/>
              </a:spcBef>
              <a:spcAft>
                <a:spcPts val="600"/>
              </a:spcAft>
              <a:buFontTx/>
              <a:buChar char="•"/>
              <a:defRPr/>
            </a:pPr>
            <a:r>
              <a:rPr lang="tr-TR">
                <a:ea typeface="Times New Roman"/>
                <a:cs typeface="Times New Roman"/>
              </a:rPr>
              <a:t>Sulandırılan aşı çalkalanmamalı, nazikçe karıştırılmalıdır. </a:t>
            </a:r>
            <a:endParaRPr/>
          </a:p>
          <a:p>
            <a:pPr lvl="0">
              <a:lnSpc>
                <a:spcPct val="100000"/>
              </a:lnSpc>
              <a:spcBef>
                <a:spcPts val="0"/>
              </a:spcBef>
              <a:spcAft>
                <a:spcPts val="600"/>
              </a:spcAft>
              <a:buFontTx/>
              <a:buChar char="•"/>
              <a:defRPr/>
            </a:pPr>
            <a:r>
              <a:rPr lang="tr-TR"/>
              <a:t>İntradermal</a:t>
            </a:r>
            <a:r>
              <a:rPr lang="tr-TR"/>
              <a:t> uygulama sırasında, ciltte 5-6 mm büyüklüğünde kabarcık oluşmalıdır.</a:t>
            </a:r>
            <a:endParaRPr lang="tr-TR">
              <a:ea typeface="Times New Roman"/>
            </a:endParaRPr>
          </a:p>
          <a:p>
            <a:pPr lvl="0">
              <a:lnSpc>
                <a:spcPct val="100000"/>
              </a:lnSpc>
              <a:spcBef>
                <a:spcPts val="0"/>
              </a:spcBef>
              <a:spcAft>
                <a:spcPts val="600"/>
              </a:spcAft>
              <a:defRPr/>
            </a:pPr>
            <a:r>
              <a:rPr lang="tr-TR" b="1">
                <a:ea typeface="Times New Roman"/>
                <a:cs typeface="Times New Roman"/>
              </a:rPr>
              <a:t>Saklama Koşulları: </a:t>
            </a:r>
            <a:r>
              <a:rPr lang="tr-TR">
                <a:ea typeface="Times New Roman"/>
                <a:cs typeface="Times New Roman"/>
              </a:rPr>
              <a:t>BCG aşısı ultraviyole ışığa, güneş ışığına ve ısıya duyarlıdır. (+)2-(+)8ºC’de buzdolabında saklanmalıdır.  </a:t>
            </a:r>
            <a:endParaRPr/>
          </a:p>
          <a:p>
            <a:pPr lvl="0">
              <a:lnSpc>
                <a:spcPct val="100000"/>
              </a:lnSpc>
              <a:spcBef>
                <a:spcPts val="0"/>
              </a:spcBef>
              <a:spcAft>
                <a:spcPts val="600"/>
              </a:spcAft>
              <a:defRPr/>
            </a:pPr>
            <a:r>
              <a:rPr lang="tr-TR">
                <a:ea typeface="Times New Roman"/>
                <a:cs typeface="Times New Roman"/>
              </a:rPr>
              <a:t>Çok dozlu </a:t>
            </a:r>
            <a:r>
              <a:rPr lang="tr-TR">
                <a:ea typeface="Times New Roman"/>
                <a:cs typeface="Times New Roman"/>
              </a:rPr>
              <a:t>liyofilize</a:t>
            </a:r>
            <a:r>
              <a:rPr lang="tr-TR">
                <a:ea typeface="Times New Roman"/>
                <a:cs typeface="Times New Roman"/>
              </a:rPr>
              <a:t> BCG aşısı sulandırıldıktan sonra (+2) – (+8)</a:t>
            </a:r>
            <a:r>
              <a:rPr lang="tr-TR" baseline="30000"/>
              <a:t> </a:t>
            </a:r>
            <a:r>
              <a:rPr lang="tr-TR" baseline="30000"/>
              <a:t>o</a:t>
            </a:r>
            <a:r>
              <a:rPr lang="tr-TR"/>
              <a:t>C</a:t>
            </a:r>
            <a:r>
              <a:rPr lang="tr-TR">
                <a:ea typeface="Times New Roman"/>
                <a:cs typeface="Times New Roman"/>
              </a:rPr>
              <a:t>’de</a:t>
            </a:r>
            <a:r>
              <a:rPr lang="tr-TR">
                <a:ea typeface="Times New Roman"/>
                <a:cs typeface="Times New Roman"/>
              </a:rPr>
              <a:t> ve karanlıkta korunmak şartıyla 6 saat içinde kullanılmalıdır. Dondurulmamalıdır.</a:t>
            </a:r>
            <a:endParaRPr lang="tr-TR" strike="sngStrike">
              <a:ea typeface="Times New Roman"/>
              <a:cs typeface="Times New Roman"/>
            </a:endParaRPr>
          </a:p>
          <a:p>
            <a:pPr lvl="0">
              <a:lnSpc>
                <a:spcPct val="100000"/>
              </a:lnSpc>
              <a:spcBef>
                <a:spcPts val="0"/>
              </a:spcBef>
              <a:spcAft>
                <a:spcPts val="600"/>
              </a:spcAft>
              <a:defRPr/>
            </a:pPr>
            <a:r>
              <a:rPr lang="tr-TR"/>
              <a:t>📌 </a:t>
            </a:r>
            <a:r>
              <a:rPr lang="tr-TR" b="1"/>
              <a:t>Aşı Sonrası İstenmeyen Etkiler: </a:t>
            </a:r>
            <a:r>
              <a:rPr lang="tr-TR"/>
              <a:t>En sık </a:t>
            </a:r>
            <a:r>
              <a:rPr lang="tr-TR"/>
              <a:t>aksiller</a:t>
            </a:r>
            <a:r>
              <a:rPr lang="tr-TR"/>
              <a:t> ve </a:t>
            </a:r>
            <a:r>
              <a:rPr lang="tr-TR"/>
              <a:t>servikal</a:t>
            </a:r>
            <a:r>
              <a:rPr lang="tr-TR"/>
              <a:t> </a:t>
            </a:r>
            <a:r>
              <a:rPr lang="tr-TR"/>
              <a:t>lenfadenopatilerle</a:t>
            </a:r>
            <a:r>
              <a:rPr lang="tr-TR"/>
              <a:t> lokal apseler görülebilir.</a:t>
            </a:r>
            <a:endParaRPr/>
          </a:p>
        </p:txBody>
      </p:sp>
      <p:sp>
        <p:nvSpPr>
          <p:cNvPr id="14" name="Rectangle 14"/>
          <p:cNvSpPr>
            <a:spLocks noChangeArrowheads="1"/>
          </p:cNvSpPr>
          <p:nvPr/>
        </p:nvSpPr>
        <p:spPr bwMode="auto">
          <a:xfrm>
            <a:off x="0" y="0"/>
            <a:ext cx="12192000" cy="457200"/>
          </a:xfrm>
          <a:prstGeom prst="rect">
            <a:avLst/>
          </a:prstGeom>
          <a:noFill/>
          <a:ln>
            <a:noFill/>
          </a:ln>
          <a:effectLst/>
        </p:spPr>
        <p:txBody>
          <a:bodyPr vert="horz" wrap="none" lIns="91440" tIns="45720" rIns="91440" bIns="45720" numCol="1" anchor="ctr" anchorCtr="0" compatLnSpc="1">
            <a:prstTxWarp prst="textNoShape"/>
            <a:spAutoFit/>
          </a:bodyPr>
          <a:lstStyle/>
          <a:p>
            <a:pPr>
              <a:defRPr/>
            </a:pPr>
            <a:endParaRPr lang="tr-TR"/>
          </a:p>
        </p:txBody>
      </p:sp>
      <p:sp>
        <p:nvSpPr>
          <p:cNvPr id="15" name="Slayt Numarası Yer Tutucusu 1"/>
          <p:cNvSpPr>
            <a:spLocks noGrp="1"/>
          </p:cNvSpPr>
          <p:nvPr/>
        </p:nvSpPr>
        <p:spPr bwMode="auto">
          <a:xfrm>
            <a:off x="13422313" y="7369175"/>
            <a:ext cx="395287" cy="279400"/>
          </a:xfrm>
          <a:prstGeom prst="rect">
            <a:avLst/>
          </a:prstGeom>
          <a:noFill/>
          <a:ln>
            <a:noFill/>
          </a:ln>
        </p:spPr>
        <p:txBody>
          <a:bodyPr vert="horz" wrap="square" lIns="91440" tIns="45720" rIns="91440" bIns="45720" numCol="1" anchor="ctr" anchorCtr="0" compatLnSpc="1">
            <a:prstTxWarp prst="textNoShape"/>
          </a:bodyPr>
          <a:lstStyle/>
          <a:p>
            <a:pPr marL="0" marR="0" lvl="0" indent="0" algn="r" defTabSz="914400">
              <a:lnSpc>
                <a:spcPct val="100000"/>
              </a:lnSpc>
              <a:spcBef>
                <a:spcPts val="0"/>
              </a:spcBef>
              <a:spcAft>
                <a:spcPts val="0"/>
              </a:spcAft>
              <a:buClrTx/>
              <a:buSzTx/>
              <a:buFontTx/>
              <a:buNone/>
              <a:defRPr/>
            </a:pPr>
            <a:r>
              <a:rPr lang="tr-TR" sz="1000" b="0" i="0" u="none" strike="noStrike" cap="none">
                <a:ln>
                  <a:noFill/>
                </a:ln>
                <a:solidFill>
                  <a:srgbClr val="000000"/>
                </a:solidFill>
                <a:latin typeface="Calibri"/>
                <a:ea typeface="Times New Roman"/>
                <a:cs typeface="Calibri"/>
              </a:rPr>
              <a:t>19</a:t>
            </a:r>
            <a:endParaRPr lang="tr-TR" sz="1800" b="0" i="0" u="none" strike="noStrike" cap="none">
              <a:ln>
                <a:noFill/>
              </a:ln>
              <a:solidFill>
                <a:schemeClr val="tx1"/>
              </a:solidFill>
              <a:latin typeface="Aria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latin typeface="Arial"/>
                <a:ea typeface="Times New Roman"/>
              </a:rPr>
              <a:t>BCG (VEREM) AŞISI</a:t>
            </a:r>
            <a:endParaRPr lang="tr-TR"/>
          </a:p>
        </p:txBody>
      </p:sp>
      <p:sp>
        <p:nvSpPr>
          <p:cNvPr id="3" name="Metin Yer Tutucusu 2"/>
          <p:cNvSpPr>
            <a:spLocks noGrp="1"/>
          </p:cNvSpPr>
          <p:nvPr>
            <p:ph type="body" sz="half" idx="2"/>
          </p:nvPr>
        </p:nvSpPr>
        <p:spPr bwMode="auto">
          <a:xfrm>
            <a:off x="551383" y="1093107"/>
            <a:ext cx="10990377" cy="5256893"/>
          </a:xfrm>
        </p:spPr>
        <p:txBody>
          <a:bodyPr vertOverflow="overflow" horzOverflow="overflow" vert="horz" wrap="square" lIns="91440" tIns="45720" rIns="91440" bIns="45720" numCol="1" spcCol="0" rtlCol="0" fromWordArt="0" anchor="t" anchorCtr="0" forceAA="0" compatLnSpc="0">
            <a:normAutofit/>
          </a:bodyPr>
          <a:lstStyle/>
          <a:p>
            <a:pPr>
              <a:lnSpc>
                <a:spcPct val="120000"/>
              </a:lnSpc>
              <a:spcBef>
                <a:spcPts val="0"/>
              </a:spcBef>
              <a:spcAft>
                <a:spcPts val="600"/>
              </a:spcAft>
              <a:defRPr/>
            </a:pPr>
            <a:r>
              <a:rPr lang="tr-TR" b="1" u="sng"/>
              <a:t>BCG aşısının normal lokal reaksiyonu:</a:t>
            </a:r>
            <a:r>
              <a:rPr lang="tr-TR" b="1"/>
              <a:t> </a:t>
            </a:r>
            <a:endParaRPr lang="tr-TR"/>
          </a:p>
          <a:p>
            <a:pPr lvl="0">
              <a:lnSpc>
                <a:spcPct val="120000"/>
              </a:lnSpc>
              <a:spcBef>
                <a:spcPts val="0"/>
              </a:spcBef>
              <a:spcAft>
                <a:spcPts val="600"/>
              </a:spcAft>
              <a:defRPr/>
            </a:pPr>
            <a:r>
              <a:rPr lang="tr-TR"/>
              <a:t>Aşı yerinde oluşan 5-6 mm çapındaki </a:t>
            </a:r>
            <a:r>
              <a:rPr lang="tr-TR"/>
              <a:t>papül</a:t>
            </a:r>
            <a:r>
              <a:rPr lang="tr-TR"/>
              <a:t> genellikle yarım saat ile 2 saat arasında kaybolur. </a:t>
            </a:r>
            <a:endParaRPr/>
          </a:p>
          <a:p>
            <a:pPr lvl="0">
              <a:lnSpc>
                <a:spcPct val="120000"/>
              </a:lnSpc>
              <a:spcBef>
                <a:spcPts val="0"/>
              </a:spcBef>
              <a:spcAft>
                <a:spcPts val="600"/>
              </a:spcAft>
              <a:defRPr/>
            </a:pPr>
            <a:r>
              <a:rPr lang="tr-TR"/>
              <a:t>Aşı yapıldıktan </a:t>
            </a:r>
            <a:r>
              <a:rPr lang="tr-TR" b="1"/>
              <a:t>en erken 2-6 hafta sonra</a:t>
            </a:r>
            <a:r>
              <a:rPr lang="tr-TR"/>
              <a:t>, aşı yerinde yaklaşık 10 mm bir </a:t>
            </a:r>
            <a:r>
              <a:rPr lang="tr-TR"/>
              <a:t>papül</a:t>
            </a:r>
            <a:r>
              <a:rPr lang="tr-TR"/>
              <a:t> oluşur.</a:t>
            </a:r>
            <a:endParaRPr/>
          </a:p>
          <a:p>
            <a:pPr lvl="0">
              <a:lnSpc>
                <a:spcPct val="120000"/>
              </a:lnSpc>
              <a:spcBef>
                <a:spcPts val="0"/>
              </a:spcBef>
              <a:spcAft>
                <a:spcPts val="600"/>
              </a:spcAft>
              <a:defRPr/>
            </a:pPr>
            <a:r>
              <a:rPr lang="tr-TR"/>
              <a:t>Bunu izleyen 2-3 hafta içinde apse ve ülser gelişebilir.</a:t>
            </a:r>
            <a:endParaRPr/>
          </a:p>
          <a:p>
            <a:pPr lvl="0">
              <a:lnSpc>
                <a:spcPct val="120000"/>
              </a:lnSpc>
              <a:spcBef>
                <a:spcPts val="0"/>
              </a:spcBef>
              <a:spcAft>
                <a:spcPts val="600"/>
              </a:spcAft>
              <a:defRPr/>
            </a:pPr>
            <a:r>
              <a:rPr lang="tr-TR"/>
              <a:t>Aşı yarasının iyileşmesi 4-12 hafta sürebilir.</a:t>
            </a:r>
            <a:endParaRPr/>
          </a:p>
          <a:p>
            <a:pPr lvl="0">
              <a:lnSpc>
                <a:spcPct val="120000"/>
              </a:lnSpc>
              <a:spcBef>
                <a:spcPts val="0"/>
              </a:spcBef>
              <a:spcAft>
                <a:spcPts val="600"/>
              </a:spcAft>
              <a:defRPr/>
            </a:pPr>
            <a:r>
              <a:rPr lang="tr-TR"/>
              <a:t>Aşı yerini açık bırakmak yeterlidir.</a:t>
            </a:r>
            <a:endParaRPr/>
          </a:p>
          <a:p>
            <a:pPr>
              <a:lnSpc>
                <a:spcPct val="120000"/>
              </a:lnSpc>
              <a:spcBef>
                <a:spcPts val="0"/>
              </a:spcBef>
              <a:spcAft>
                <a:spcPts val="600"/>
              </a:spcAft>
              <a:defRPr/>
            </a:pPr>
            <a:r>
              <a:rPr lang="tr-TR" i="1"/>
              <a:t> </a:t>
            </a:r>
            <a:endParaRPr/>
          </a:p>
          <a:p>
            <a:pPr>
              <a:lnSpc>
                <a:spcPct val="120000"/>
              </a:lnSpc>
              <a:spcBef>
                <a:spcPts val="0"/>
              </a:spcBef>
              <a:spcAft>
                <a:spcPts val="600"/>
              </a:spcAft>
              <a:defRPr/>
            </a:pPr>
            <a:r>
              <a:rPr lang="tr-TR" b="1" u="sng"/>
              <a:t>Erken Lokal Reaksiyon:</a:t>
            </a:r>
            <a:endParaRPr/>
          </a:p>
          <a:p>
            <a:pPr marL="457200" indent="-457200">
              <a:lnSpc>
                <a:spcPct val="120000"/>
              </a:lnSpc>
              <a:spcBef>
                <a:spcPts val="0"/>
              </a:spcBef>
              <a:spcAft>
                <a:spcPts val="600"/>
              </a:spcAft>
              <a:buFont typeface="Wingdings"/>
              <a:buChar char="Ø"/>
              <a:defRPr/>
            </a:pPr>
            <a:r>
              <a:rPr lang="tr-TR"/>
              <a:t>Bir hafta içinde aşı yerinde akıntı, yara ve şişlik oluşabilir. </a:t>
            </a:r>
            <a:endParaRPr/>
          </a:p>
          <a:p>
            <a:pPr>
              <a:lnSpc>
                <a:spcPct val="120000"/>
              </a:lnSpc>
              <a:spcBef>
                <a:spcPts val="0"/>
              </a:spcBef>
              <a:spcAft>
                <a:spcPts val="600"/>
              </a:spcAft>
              <a:defRPr/>
            </a:pPr>
            <a:r>
              <a:rPr lang="tr-TR" sz="2600" i="1"/>
              <a:t> </a:t>
            </a:r>
            <a:endParaRPr lang="tr-TR" sz="2600"/>
          </a:p>
          <a:p>
            <a:pPr>
              <a:lnSpc>
                <a:spcPct val="150000"/>
              </a:lnSpc>
              <a:defRPr/>
            </a:pPr>
            <a:endParaRPr lang="tr-TR" sz="1800"/>
          </a:p>
        </p:txBody>
      </p:sp>
      <p:pic>
        <p:nvPicPr>
          <p:cNvPr id="5" name="Resim 4"/>
          <p:cNvPicPr>
            <a:picLocks noChangeAspect="1"/>
          </p:cNvPicPr>
          <p:nvPr/>
        </p:nvPicPr>
        <p:blipFill>
          <a:blip r:embed="rId2"/>
          <a:stretch/>
        </p:blipFill>
        <p:spPr bwMode="auto">
          <a:xfrm>
            <a:off x="9374421" y="915554"/>
            <a:ext cx="2071836" cy="1667868"/>
          </a:xfrm>
          <a:prstGeom prst="rect">
            <a:avLst/>
          </a:prstGeom>
        </p:spPr>
      </p:pic>
      <p:pic>
        <p:nvPicPr>
          <p:cNvPr id="7" name="Resim 6"/>
          <p:cNvPicPr>
            <a:picLocks noChangeAspect="1"/>
          </p:cNvPicPr>
          <p:nvPr/>
        </p:nvPicPr>
        <p:blipFill>
          <a:blip r:embed="rId3"/>
          <a:stretch/>
        </p:blipFill>
        <p:spPr bwMode="auto">
          <a:xfrm>
            <a:off x="6505937" y="2954075"/>
            <a:ext cx="2190264" cy="1902301"/>
          </a:xfrm>
          <a:prstGeom prst="rect">
            <a:avLst/>
          </a:prstGeom>
        </p:spPr>
      </p:pic>
      <p:pic>
        <p:nvPicPr>
          <p:cNvPr id="9" name="Resim 8"/>
          <p:cNvPicPr>
            <a:picLocks noChangeAspect="1"/>
          </p:cNvPicPr>
          <p:nvPr/>
        </p:nvPicPr>
        <p:blipFill>
          <a:blip r:embed="rId4"/>
          <a:stretch/>
        </p:blipFill>
        <p:spPr bwMode="auto">
          <a:xfrm>
            <a:off x="9066882" y="2930376"/>
            <a:ext cx="2379375" cy="194970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normAutofit fontScale="90000"/>
          </a:bodyPr>
          <a:lstStyle/>
          <a:p>
            <a:pPr algn="just">
              <a:lnSpc>
                <a:spcPct val="150000"/>
              </a:lnSpc>
              <a:defRPr/>
            </a:pPr>
            <a:r>
              <a:rPr lang="tr-TR" sz="3200">
                <a:latin typeface="Arial"/>
                <a:ea typeface="Times New Roman"/>
              </a:rPr>
              <a:t>BCG (VEREM) AŞISI</a:t>
            </a:r>
            <a:endParaRPr lang="tr-TR" sz="3200"/>
          </a:p>
        </p:txBody>
      </p:sp>
      <p:sp>
        <p:nvSpPr>
          <p:cNvPr id="3" name="Metin Yer Tutucusu 2"/>
          <p:cNvSpPr>
            <a:spLocks noGrp="1"/>
          </p:cNvSpPr>
          <p:nvPr>
            <p:ph type="body" sz="half" idx="2"/>
          </p:nvPr>
        </p:nvSpPr>
        <p:spPr bwMode="auto">
          <a:xfrm>
            <a:off x="849026" y="1542940"/>
            <a:ext cx="10791582" cy="4208636"/>
          </a:xfrm>
        </p:spPr>
        <p:txBody>
          <a:bodyPr>
            <a:normAutofit/>
          </a:bodyPr>
          <a:lstStyle/>
          <a:p>
            <a:pPr algn="just">
              <a:lnSpc>
                <a:spcPct val="110000"/>
              </a:lnSpc>
              <a:spcBef>
                <a:spcPts val="0"/>
              </a:spcBef>
              <a:spcAft>
                <a:spcPts val="600"/>
              </a:spcAft>
              <a:defRPr/>
            </a:pPr>
            <a:r>
              <a:rPr lang="tr-TR" sz="2000" b="1">
                <a:solidFill>
                  <a:srgbClr val="FF0000"/>
                </a:solidFill>
              </a:rPr>
              <a:t>⚠ Önemli Noktalar:</a:t>
            </a:r>
            <a:endParaRPr lang="tr-TR" sz="2000">
              <a:solidFill>
                <a:srgbClr val="FF0000"/>
              </a:solidFill>
            </a:endParaRPr>
          </a:p>
          <a:p>
            <a:pPr algn="just">
              <a:lnSpc>
                <a:spcPct val="110000"/>
              </a:lnSpc>
              <a:spcBef>
                <a:spcPts val="0"/>
              </a:spcBef>
              <a:spcAft>
                <a:spcPts val="600"/>
              </a:spcAft>
              <a:defRPr/>
            </a:pPr>
            <a:r>
              <a:rPr lang="tr-TR" sz="2000"/>
              <a:t>• Kayıtlara göre BCG aşısının uygulandığı bilinen çocuklarda (</a:t>
            </a:r>
            <a:r>
              <a:rPr lang="tr-TR" sz="2000"/>
              <a:t>skar</a:t>
            </a:r>
            <a:r>
              <a:rPr lang="tr-TR" sz="2000"/>
              <a:t> görülsün veya görülmesin) ve BCG </a:t>
            </a:r>
            <a:r>
              <a:rPr lang="tr-TR" sz="2000"/>
              <a:t>skarı</a:t>
            </a:r>
            <a:r>
              <a:rPr lang="tr-TR" sz="2000"/>
              <a:t> bulunan çocuklarda herhangi bir yaşta kontrol amacıyla TDT yapılmasına gerek yoktur ve bunun sonucuna göre BCG uygulaması gerekli değildir.</a:t>
            </a:r>
            <a:endParaRPr/>
          </a:p>
          <a:p>
            <a:pPr algn="just">
              <a:lnSpc>
                <a:spcPct val="110000"/>
              </a:lnSpc>
              <a:spcBef>
                <a:spcPts val="0"/>
              </a:spcBef>
              <a:spcAft>
                <a:spcPts val="600"/>
              </a:spcAft>
              <a:defRPr/>
            </a:pPr>
            <a:r>
              <a:rPr lang="tr-TR" sz="2000"/>
              <a:t>• Aşılanma öyküsü bilinmeyen, 6 yaşından küçük çocuklarda BCG </a:t>
            </a:r>
            <a:r>
              <a:rPr lang="tr-TR" sz="2000"/>
              <a:t>skarı</a:t>
            </a:r>
            <a:r>
              <a:rPr lang="tr-TR" sz="2000"/>
              <a:t> varlığında BCG aşısının uygulanmasına gerek yoktur.</a:t>
            </a:r>
            <a:endParaRPr/>
          </a:p>
          <a:p>
            <a:pPr algn="just">
              <a:lnSpc>
                <a:spcPct val="110000"/>
              </a:lnSpc>
              <a:spcBef>
                <a:spcPts val="0"/>
              </a:spcBef>
              <a:spcAft>
                <a:spcPts val="600"/>
              </a:spcAft>
              <a:defRPr/>
            </a:pPr>
            <a:r>
              <a:rPr lang="tr-TR" sz="2000"/>
              <a:t>• 6 yaş ve üzerinde hiç aşılanmamış çocukta BCG gerekli değildir.</a:t>
            </a:r>
            <a:endParaRPr/>
          </a:p>
          <a:p>
            <a:pPr algn="just">
              <a:lnSpc>
                <a:spcPct val="110000"/>
              </a:lnSpc>
              <a:spcBef>
                <a:spcPts val="0"/>
              </a:spcBef>
              <a:spcAft>
                <a:spcPts val="600"/>
              </a:spcAft>
              <a:defRPr/>
            </a:pPr>
            <a:r>
              <a:rPr lang="tr-TR" sz="2000"/>
              <a:t>• 6 yaş altında BCG aşısı uygulanmamış olan çocukta sonucuna göre gerekiyorsa BCG uygulanır.</a:t>
            </a:r>
            <a:endParaRPr/>
          </a:p>
          <a:p>
            <a:pPr algn="just">
              <a:lnSpc>
                <a:spcPct val="110000"/>
              </a:lnSpc>
              <a:spcBef>
                <a:spcPts val="0"/>
              </a:spcBef>
              <a:spcAft>
                <a:spcPts val="600"/>
              </a:spcAft>
              <a:defRPr/>
            </a:pPr>
            <a:r>
              <a:rPr lang="tr-TR" sz="2000"/>
              <a:t>• Daha önce tüberküloz geçirmiş kişilere BCG aşısı uygulanmaz.</a:t>
            </a:r>
            <a:endParaRPr/>
          </a:p>
          <a:p>
            <a:pPr algn="just">
              <a:lnSpc>
                <a:spcPct val="150000"/>
              </a:lnSpc>
              <a:defRPr/>
            </a:pP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Tüberkülin Deri Testi (TDT)</a:t>
            </a:r>
            <a:endParaRPr/>
          </a:p>
        </p:txBody>
      </p:sp>
      <p:sp>
        <p:nvSpPr>
          <p:cNvPr id="3" name="Metin Yer Tutucusu 2"/>
          <p:cNvSpPr>
            <a:spLocks noGrp="1"/>
          </p:cNvSpPr>
          <p:nvPr>
            <p:ph type="body" sz="half" idx="2"/>
          </p:nvPr>
        </p:nvSpPr>
        <p:spPr bwMode="auto">
          <a:xfrm>
            <a:off x="849025" y="1355344"/>
            <a:ext cx="10791583" cy="4771135"/>
          </a:xfrm>
        </p:spPr>
        <p:txBody>
          <a:bodyPr>
            <a:normAutofit/>
          </a:bodyPr>
          <a:lstStyle/>
          <a:p>
            <a:pPr>
              <a:lnSpc>
                <a:spcPct val="100000"/>
              </a:lnSpc>
              <a:spcBef>
                <a:spcPts val="0"/>
              </a:spcBef>
              <a:spcAft>
                <a:spcPts val="600"/>
              </a:spcAft>
              <a:defRPr/>
            </a:pPr>
            <a:r>
              <a:rPr lang="tr-TR" b="1">
                <a:solidFill>
                  <a:srgbClr val="FF0000"/>
                </a:solidFill>
              </a:rPr>
              <a:t>⚠ </a:t>
            </a:r>
            <a:r>
              <a:rPr lang="tr-TR"/>
              <a:t>Tüberkülin uygulanacak saha herhangi bir antiseptikle silinmez. Hastanın enjeksiyon yerinin bakımı konusunda eğitimi önerilir. Yıkarken sertçe ovalamamak ya da kaşımamak gerekir. </a:t>
            </a:r>
            <a:endParaRPr/>
          </a:p>
          <a:p>
            <a:pPr>
              <a:lnSpc>
                <a:spcPct val="100000"/>
              </a:lnSpc>
              <a:spcBef>
                <a:spcPts val="0"/>
              </a:spcBef>
              <a:spcAft>
                <a:spcPts val="600"/>
              </a:spcAft>
              <a:defRPr/>
            </a:pPr>
            <a:endParaRPr lang="tr-TR"/>
          </a:p>
          <a:p>
            <a:pPr>
              <a:lnSpc>
                <a:spcPct val="100000"/>
              </a:lnSpc>
              <a:spcBef>
                <a:spcPts val="0"/>
              </a:spcBef>
              <a:spcAft>
                <a:spcPts val="600"/>
              </a:spcAft>
              <a:defRPr/>
            </a:pPr>
            <a:r>
              <a:rPr lang="tr-TR"/>
              <a:t>Tüberkülin PPD Deri Testi (TDT) uygulaması:</a:t>
            </a:r>
            <a:endParaRPr/>
          </a:p>
          <a:p>
            <a:pPr>
              <a:lnSpc>
                <a:spcPct val="100000"/>
              </a:lnSpc>
              <a:spcBef>
                <a:spcPts val="0"/>
              </a:spcBef>
              <a:spcAft>
                <a:spcPts val="600"/>
              </a:spcAft>
              <a:defRPr/>
            </a:pPr>
            <a:r>
              <a:rPr lang="tr-TR"/>
              <a:t>1. Sol ön kolun 2/3 üst kısmında iç (</a:t>
            </a:r>
            <a:r>
              <a:rPr lang="tr-TR"/>
              <a:t>volar</a:t>
            </a:r>
            <a:r>
              <a:rPr lang="tr-TR"/>
              <a:t>) deri içine (</a:t>
            </a:r>
            <a:r>
              <a:rPr lang="tr-TR"/>
              <a:t>intradermal</a:t>
            </a:r>
            <a:r>
              <a:rPr lang="tr-TR"/>
              <a:t>) uygulanır.</a:t>
            </a:r>
            <a:endParaRPr/>
          </a:p>
          <a:p>
            <a:pPr>
              <a:lnSpc>
                <a:spcPct val="100000"/>
              </a:lnSpc>
              <a:spcBef>
                <a:spcPts val="0"/>
              </a:spcBef>
              <a:spcAft>
                <a:spcPts val="600"/>
              </a:spcAft>
              <a:defRPr/>
            </a:pPr>
            <a:r>
              <a:rPr lang="tr-TR"/>
              <a:t>2. Kullanılacak alanda deri lezyonu olmaması ve </a:t>
            </a:r>
            <a:r>
              <a:rPr lang="tr-TR"/>
              <a:t>venlere</a:t>
            </a:r>
            <a:r>
              <a:rPr lang="tr-TR"/>
              <a:t> uzak olması gerekir.</a:t>
            </a:r>
            <a:endParaRPr/>
          </a:p>
          <a:p>
            <a:pPr>
              <a:lnSpc>
                <a:spcPct val="100000"/>
              </a:lnSpc>
              <a:spcBef>
                <a:spcPts val="0"/>
              </a:spcBef>
              <a:spcAft>
                <a:spcPts val="600"/>
              </a:spcAft>
              <a:defRPr/>
            </a:pPr>
            <a:r>
              <a:rPr lang="tr-TR"/>
              <a:t>3. Tüberkülin deri testi 1 ml’lik dizyem taksimatlı, bir kullanımlık 27 </a:t>
            </a:r>
            <a:r>
              <a:rPr lang="tr-TR"/>
              <a:t>gauge</a:t>
            </a:r>
            <a:r>
              <a:rPr lang="tr-TR"/>
              <a:t> kalınlığında iğnesi olan enjektör ile uygulanır.</a:t>
            </a:r>
            <a:endParaRPr/>
          </a:p>
          <a:p>
            <a:pPr>
              <a:lnSpc>
                <a:spcPct val="100000"/>
              </a:lnSpc>
              <a:spcBef>
                <a:spcPts val="0"/>
              </a:spcBef>
              <a:spcAft>
                <a:spcPts val="600"/>
              </a:spcAft>
              <a:defRPr/>
            </a:pPr>
            <a:r>
              <a:rPr lang="tr-TR"/>
              <a:t>4. 5 TÜ’den 0,1 ml doz deri içine verilir. </a:t>
            </a:r>
            <a:endParaRPr/>
          </a:p>
          <a:p>
            <a:pPr>
              <a:lnSpc>
                <a:spcPct val="100000"/>
              </a:lnSpc>
              <a:spcBef>
                <a:spcPts val="0"/>
              </a:spcBef>
              <a:spcAft>
                <a:spcPts val="600"/>
              </a:spcAft>
              <a:defRPr/>
            </a:pPr>
            <a:r>
              <a:rPr lang="tr-TR"/>
              <a:t>5. Enjeksiyondan sonra 6-10 mm çaplı bir kabarcık oluşmalıdır. </a:t>
            </a:r>
            <a:endParaRPr/>
          </a:p>
          <a:p>
            <a:pPr>
              <a:lnSpc>
                <a:spcPct val="100000"/>
              </a:lnSpc>
              <a:spcBef>
                <a:spcPts val="0"/>
              </a:spcBef>
              <a:spcAft>
                <a:spcPts val="600"/>
              </a:spcAft>
              <a:defRPr/>
            </a:pPr>
            <a:r>
              <a:rPr lang="tr-TR"/>
              <a:t>6. Test uygun yapılmamışsa hemen ikinci bir test dozu birkaç cm uzak bir yere yapılır ve yeri işaretlenir ve kaydedilir.  </a:t>
            </a:r>
            <a:endParaRPr/>
          </a:p>
          <a:p>
            <a:pPr>
              <a:lnSpc>
                <a:spcPct val="100000"/>
              </a:lnSpc>
              <a:spcBef>
                <a:spcPts val="0"/>
              </a:spcBef>
              <a:spcAft>
                <a:spcPts val="600"/>
              </a:spcAft>
              <a:defRPr/>
            </a:pPr>
            <a:r>
              <a:rPr lang="tr-TR"/>
              <a:t>7. Test yapıldıktan 48–72 saat sonra (2–3 gün) </a:t>
            </a:r>
            <a:r>
              <a:rPr lang="tr-TR"/>
              <a:t>endurasyonun</a:t>
            </a:r>
            <a:r>
              <a:rPr lang="tr-TR"/>
              <a:t> çapı şeffaf bir cetvelle milimetrik olarak ölçülür.</a:t>
            </a:r>
            <a:endParaRPr/>
          </a:p>
          <a:p>
            <a:pPr>
              <a:lnSpc>
                <a:spcPct val="100000"/>
              </a:lnSpc>
              <a:spcBef>
                <a:spcPts val="0"/>
              </a:spcBef>
              <a:spcAft>
                <a:spcPts val="600"/>
              </a:spcAft>
              <a:defRPr/>
            </a:pPr>
            <a:endParaRPr lang="tr-TR" b="1"/>
          </a:p>
          <a:p>
            <a:pPr>
              <a:lnSpc>
                <a:spcPct val="100000"/>
              </a:lnSpc>
              <a:spcBef>
                <a:spcPts val="0"/>
              </a:spcBef>
              <a:spcAft>
                <a:spcPts val="600"/>
              </a:spcAft>
              <a:defRPr/>
            </a:pPr>
            <a:r>
              <a:rPr lang="tr-TR" b="1"/>
              <a:t>Saklama Koşulları: </a:t>
            </a:r>
            <a:r>
              <a:rPr lang="tr-TR"/>
              <a:t>Tüberkülin PPD ultraviyole ışığa, güneş ışığına ve ısıya duyarlıdır. (+)2- (+)8 </a:t>
            </a:r>
            <a:r>
              <a:rPr lang="tr-TR" baseline="30000"/>
              <a:t>o</a:t>
            </a:r>
            <a:r>
              <a:rPr lang="tr-TR"/>
              <a:t>C’de</a:t>
            </a:r>
            <a:r>
              <a:rPr lang="tr-TR"/>
              <a:t> muhafaza edilmeli ve ışıktan korunmalıdır. Kesinlikle dondurulmamalıdır.</a:t>
            </a:r>
            <a:endParaRPr/>
          </a:p>
          <a:p>
            <a:pPr>
              <a:defRPr/>
            </a:pPr>
            <a:endParaRPr lang="tr-TR"/>
          </a:p>
          <a:p>
            <a:pP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633679" y="1036666"/>
            <a:ext cx="11089225" cy="504497"/>
          </a:xfrm>
        </p:spPr>
        <p:txBody>
          <a:bodyPr/>
          <a:lstStyle/>
          <a:p>
            <a:pPr>
              <a:defRPr/>
            </a:pPr>
            <a:r>
              <a:rPr lang="tr-TR"/>
              <a:t>Tüberkülin Deri Testi (TDT)</a:t>
            </a:r>
            <a:endParaRPr/>
          </a:p>
        </p:txBody>
      </p:sp>
      <p:sp>
        <p:nvSpPr>
          <p:cNvPr id="3" name="Metin Yer Tutucusu 2"/>
          <p:cNvSpPr>
            <a:spLocks noGrp="1"/>
          </p:cNvSpPr>
          <p:nvPr>
            <p:ph type="body" sz="half" idx="2"/>
          </p:nvPr>
        </p:nvSpPr>
        <p:spPr bwMode="auto">
          <a:xfrm>
            <a:off x="849025" y="1355345"/>
            <a:ext cx="10791583" cy="3655568"/>
          </a:xfrm>
        </p:spPr>
        <p:txBody>
          <a:bodyPr>
            <a:normAutofit/>
          </a:bodyPr>
          <a:lstStyle/>
          <a:p>
            <a:pPr>
              <a:defRPr/>
            </a:pPr>
            <a:endParaRPr lang="tr-TR"/>
          </a:p>
          <a:p>
            <a:pPr>
              <a:defRPr/>
            </a:pPr>
            <a:r>
              <a:rPr lang="tr-TR" sz="1800"/>
              <a:t>📌 </a:t>
            </a:r>
            <a:r>
              <a:rPr lang="tr-TR" sz="1800" b="1"/>
              <a:t>Önlem Alınarak Aşı Uygulanması Gereken Durumlar:</a:t>
            </a:r>
            <a:endParaRPr lang="tr-TR" sz="1800"/>
          </a:p>
          <a:p>
            <a:pPr>
              <a:lnSpc>
                <a:spcPct val="100000"/>
              </a:lnSpc>
              <a:spcBef>
                <a:spcPts val="0"/>
              </a:spcBef>
              <a:spcAft>
                <a:spcPts val="600"/>
              </a:spcAft>
              <a:defRPr/>
            </a:pPr>
            <a:r>
              <a:rPr lang="tr-TR" sz="1800"/>
              <a:t>Canlı </a:t>
            </a:r>
            <a:r>
              <a:rPr lang="tr-TR" sz="1800"/>
              <a:t>attenüe</a:t>
            </a:r>
            <a:r>
              <a:rPr lang="tr-TR" sz="1800"/>
              <a:t> kızamık içeren aşıların da TDT yanıtını baskılayabileceği bilinmektedir.</a:t>
            </a:r>
            <a:endParaRPr/>
          </a:p>
          <a:p>
            <a:pPr>
              <a:lnSpc>
                <a:spcPct val="100000"/>
              </a:lnSpc>
              <a:spcBef>
                <a:spcPts val="0"/>
              </a:spcBef>
              <a:spcAft>
                <a:spcPts val="600"/>
              </a:spcAft>
              <a:defRPr/>
            </a:pPr>
            <a:r>
              <a:rPr lang="tr-TR" sz="1800"/>
              <a:t>• Eğer kızamık aşısı uygulanacak bireye TDT de uygulanması düşünülüyorsa ikisi aynı gün uygulanabilir ya da TDT önce yapılıp sonucu değerlendirildikten sonra kızamık içeren aşı uygulanabilir. Bu durumda TDT yanıtı etkilenmez.</a:t>
            </a:r>
            <a:endParaRPr/>
          </a:p>
          <a:p>
            <a:pPr>
              <a:lnSpc>
                <a:spcPct val="100000"/>
              </a:lnSpc>
              <a:spcBef>
                <a:spcPts val="0"/>
              </a:spcBef>
              <a:spcAft>
                <a:spcPts val="600"/>
              </a:spcAft>
              <a:defRPr/>
            </a:pPr>
            <a:r>
              <a:rPr lang="tr-TR" sz="1800"/>
              <a:t>• Eğer kızamık içeren aşı önce uygulandıysa TDT için en az dört hafta beklemek gerekir. Bu süre dolmadan uygulanan </a:t>
            </a:r>
            <a:r>
              <a:rPr lang="tr-TR" sz="1800"/>
              <a:t>TDT’de</a:t>
            </a:r>
            <a:r>
              <a:rPr lang="tr-TR" sz="1800"/>
              <a:t> yanıtın azalabileceği akılda tutulmalıdır. </a:t>
            </a:r>
            <a:endParaRPr/>
          </a:p>
          <a:p>
            <a:pPr>
              <a:lnSpc>
                <a:spcPct val="100000"/>
              </a:lnSpc>
              <a:spcBef>
                <a:spcPts val="0"/>
              </a:spcBef>
              <a:spcAft>
                <a:spcPts val="600"/>
              </a:spcAft>
              <a:defRPr/>
            </a:pPr>
            <a:r>
              <a:rPr lang="tr-TR" sz="1800" b="1">
                <a:solidFill>
                  <a:srgbClr val="FF0000"/>
                </a:solidFill>
              </a:rPr>
              <a:t>⚠ </a:t>
            </a:r>
            <a:r>
              <a:rPr lang="tr-TR" sz="1800"/>
              <a:t>TDT testinin tekrarlanması gerektiği durumlarda diğer koldan uygulanır.</a:t>
            </a:r>
            <a:endParaRPr/>
          </a:p>
          <a:p>
            <a:pPr>
              <a:defRPr/>
            </a:pPr>
            <a:endParaRPr lang="tr-TR" sz="1800"/>
          </a:p>
          <a:p>
            <a:pP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normAutofit/>
          </a:bodyPr>
          <a:lstStyle/>
          <a:p>
            <a:pPr>
              <a:defRPr/>
            </a:pPr>
            <a:r>
              <a:rPr lang="tr-TR"/>
              <a:t>TDT </a:t>
            </a:r>
            <a:r>
              <a:rPr lang="tr-TR"/>
              <a:t>Değerlendirme Kriterleri </a:t>
            </a:r>
            <a:endParaRPr lang="tr-TR"/>
          </a:p>
        </p:txBody>
      </p:sp>
      <p:graphicFrame>
        <p:nvGraphicFramePr>
          <p:cNvPr id="4" name="Tablo 3"/>
          <p:cNvGraphicFramePr>
            <a:graphicFrameLocks xmlns:a="http://schemas.openxmlformats.org/drawingml/2006/main" noGrp="1"/>
          </p:cNvGraphicFramePr>
          <p:nvPr/>
        </p:nvGraphicFramePr>
        <p:xfrm>
          <a:off x="838195" y="1734965"/>
          <a:ext cx="10515600" cy="2921107"/>
        </p:xfrm>
        <a:graphic>
          <a:graphicData uri="http://schemas.openxmlformats.org/drawingml/2006/table">
            <a:tbl>
              <a:tblPr firstRow="1" firstCol="1" lastRow="1" lastCol="1" bandRow="1" bandCol="1">
                <a:tableStyleId>{5C22544A-7EE6-4342-B048-85BDC9FD1C3A}</a:tableStyleId>
              </a:tblPr>
              <a:tblGrid>
                <a:gridCol w="3663634"/>
                <a:gridCol w="6851965"/>
              </a:tblGrid>
              <a:tr h="417301">
                <a:tc>
                  <a:txBody>
                    <a:bodyPr/>
                    <a:p>
                      <a:pPr>
                        <a:lnSpc>
                          <a:spcPct val="107000"/>
                        </a:lnSpc>
                        <a:spcAft>
                          <a:spcPts val="0"/>
                        </a:spcAft>
                        <a:defRPr/>
                      </a:pPr>
                      <a:r>
                        <a:rPr lang="tr-TR" sz="2000"/>
                        <a:t>TDT Ölçümü*</a:t>
                      </a:r>
                      <a:endParaRPr lang="tr-TR" sz="1800">
                        <a:latin typeface="Calibri"/>
                        <a:ea typeface="Calibri"/>
                        <a:cs typeface="Times New Roman"/>
                      </a:endParaRPr>
                    </a:p>
                  </a:txBody>
                  <a:tcPr marL="68580" marR="68580" marT="0" marB="0" anchor="ctr">
                    <a:solidFill>
                      <a:schemeClr val="accent2"/>
                    </a:solidFill>
                  </a:tcPr>
                </a:tc>
                <a:tc>
                  <a:txBody>
                    <a:bodyPr/>
                    <a:p>
                      <a:pPr>
                        <a:lnSpc>
                          <a:spcPct val="107000"/>
                        </a:lnSpc>
                        <a:spcAft>
                          <a:spcPts val="0"/>
                        </a:spcAft>
                        <a:defRPr/>
                      </a:pPr>
                      <a:r>
                        <a:rPr lang="tr-TR" sz="2000"/>
                        <a:t>Değerlendirme</a:t>
                      </a:r>
                      <a:endParaRPr lang="tr-TR" sz="1800">
                        <a:latin typeface="Calibri"/>
                        <a:ea typeface="Calibri"/>
                        <a:cs typeface="Times New Roman"/>
                      </a:endParaRPr>
                    </a:p>
                  </a:txBody>
                  <a:tcPr marL="68580" marR="68580" marT="0" marB="0" anchor="ctr">
                    <a:solidFill>
                      <a:schemeClr val="accent2"/>
                    </a:solidFill>
                  </a:tcPr>
                </a:tc>
              </a:tr>
              <a:tr h="417301">
                <a:tc>
                  <a:txBody>
                    <a:bodyPr/>
                    <a:p>
                      <a:pPr>
                        <a:lnSpc>
                          <a:spcPct val="107000"/>
                        </a:lnSpc>
                        <a:spcAft>
                          <a:spcPts val="0"/>
                        </a:spcAft>
                        <a:defRPr/>
                      </a:pPr>
                      <a:r>
                        <a:rPr lang="tr-TR" sz="2000"/>
                        <a:t>BCG’sizlerde</a:t>
                      </a:r>
                      <a:endParaRPr lang="tr-TR" sz="1800">
                        <a:latin typeface="Calibri"/>
                        <a:ea typeface="Calibri"/>
                        <a:cs typeface="Times New Roman"/>
                      </a:endParaRPr>
                    </a:p>
                  </a:txBody>
                  <a:tcPr marL="68580" marR="68580" marT="0" marB="0" anchor="ctr">
                    <a:solidFill>
                      <a:schemeClr val="accent2">
                        <a:lumMod val="75000"/>
                      </a:schemeClr>
                    </a:solidFill>
                  </a:tcPr>
                </a:tc>
                <a:tc>
                  <a:txBody>
                    <a:bodyPr/>
                    <a:p>
                      <a:pPr>
                        <a:lnSpc>
                          <a:spcPct val="107000"/>
                        </a:lnSpc>
                        <a:spcAft>
                          <a:spcPts val="0"/>
                        </a:spcAft>
                        <a:defRPr/>
                      </a:pPr>
                      <a:r>
                        <a:rPr lang="tr-TR" sz="2000"/>
                        <a:t> </a:t>
                      </a:r>
                      <a:endParaRPr lang="tr-TR" sz="1800">
                        <a:latin typeface="Calibri"/>
                        <a:ea typeface="Calibri"/>
                        <a:cs typeface="Times New Roman"/>
                      </a:endParaRPr>
                    </a:p>
                  </a:txBody>
                  <a:tcPr marL="68580" marR="68580" marT="0" marB="0" anchor="ctr">
                    <a:solidFill>
                      <a:schemeClr val="accent2">
                        <a:lumMod val="75000"/>
                      </a:schemeClr>
                    </a:solidFill>
                  </a:tcPr>
                </a:tc>
              </a:tr>
              <a:tr h="417301">
                <a:tc>
                  <a:txBody>
                    <a:bodyPr/>
                    <a:p>
                      <a:pPr>
                        <a:lnSpc>
                          <a:spcPct val="107000"/>
                        </a:lnSpc>
                        <a:spcAft>
                          <a:spcPts val="0"/>
                        </a:spcAft>
                        <a:defRPr/>
                      </a:pPr>
                      <a:r>
                        <a:rPr lang="tr-TR" sz="2000"/>
                        <a:t>0–9 mm**</a:t>
                      </a:r>
                      <a:endParaRPr lang="tr-TR" sz="1800">
                        <a:latin typeface="Calibri"/>
                        <a:ea typeface="Calibri"/>
                        <a:cs typeface="Times New Roman"/>
                      </a:endParaRPr>
                    </a:p>
                  </a:txBody>
                  <a:tcPr marL="68580" marR="68580" marT="0" marB="0" anchor="ctr"/>
                </a:tc>
                <a:tc>
                  <a:txBody>
                    <a:bodyPr/>
                    <a:p>
                      <a:pPr>
                        <a:lnSpc>
                          <a:spcPct val="107000"/>
                        </a:lnSpc>
                        <a:spcAft>
                          <a:spcPts val="0"/>
                        </a:spcAft>
                        <a:defRPr/>
                      </a:pPr>
                      <a:r>
                        <a:rPr lang="tr-TR" sz="2000"/>
                        <a:t>Negatif kabul edilir ve aşılanır.</a:t>
                      </a:r>
                      <a:endParaRPr lang="tr-TR" sz="1800">
                        <a:latin typeface="Calibri"/>
                        <a:ea typeface="Calibri"/>
                        <a:cs typeface="Times New Roman"/>
                      </a:endParaRPr>
                    </a:p>
                  </a:txBody>
                  <a:tcPr marL="68580" marR="68580" marT="0" marB="0" anchor="ctr"/>
                </a:tc>
              </a:tr>
              <a:tr h="417301">
                <a:tc>
                  <a:txBody>
                    <a:bodyPr/>
                    <a:p>
                      <a:pPr>
                        <a:lnSpc>
                          <a:spcPct val="107000"/>
                        </a:lnSpc>
                        <a:spcAft>
                          <a:spcPts val="0"/>
                        </a:spcAft>
                        <a:defRPr/>
                      </a:pPr>
                      <a:r>
                        <a:rPr lang="tr-TR" sz="2000"/>
                        <a:t>10 mm ve üzeri***</a:t>
                      </a:r>
                      <a:endParaRPr lang="tr-TR" sz="1800">
                        <a:latin typeface="Calibri"/>
                        <a:ea typeface="Calibri"/>
                        <a:cs typeface="Times New Roman"/>
                      </a:endParaRPr>
                    </a:p>
                  </a:txBody>
                  <a:tcPr marL="68580" marR="68580" marT="0" marB="0" anchor="ctr"/>
                </a:tc>
                <a:tc>
                  <a:txBody>
                    <a:bodyPr/>
                    <a:p>
                      <a:pPr>
                        <a:lnSpc>
                          <a:spcPct val="107000"/>
                        </a:lnSpc>
                        <a:spcAft>
                          <a:spcPts val="0"/>
                        </a:spcAft>
                        <a:defRPr/>
                      </a:pPr>
                      <a:r>
                        <a:rPr lang="tr-TR" sz="2000"/>
                        <a:t>Pozitif kabul edilir. </a:t>
                      </a:r>
                      <a:endParaRPr lang="tr-TR" sz="1800">
                        <a:latin typeface="Calibri"/>
                        <a:ea typeface="Calibri"/>
                        <a:cs typeface="Times New Roman"/>
                      </a:endParaRPr>
                    </a:p>
                  </a:txBody>
                  <a:tcPr marL="68580" marR="68580" marT="0" marB="0" anchor="ctr"/>
                </a:tc>
              </a:tr>
              <a:tr h="417301">
                <a:tc>
                  <a:txBody>
                    <a:bodyPr/>
                    <a:p>
                      <a:pPr>
                        <a:lnSpc>
                          <a:spcPct val="107000"/>
                        </a:lnSpc>
                        <a:spcAft>
                          <a:spcPts val="0"/>
                        </a:spcAft>
                        <a:defRPr/>
                      </a:pPr>
                      <a:r>
                        <a:rPr lang="tr-TR" sz="2000"/>
                        <a:t>BCG’lilerde</a:t>
                      </a:r>
                      <a:endParaRPr lang="tr-TR" sz="1800">
                        <a:latin typeface="Calibri"/>
                        <a:ea typeface="Calibri"/>
                        <a:cs typeface="Times New Roman"/>
                      </a:endParaRPr>
                    </a:p>
                  </a:txBody>
                  <a:tcPr marL="68580" marR="68580" marT="0" marB="0" anchor="ctr">
                    <a:solidFill>
                      <a:schemeClr val="accent2">
                        <a:lumMod val="75000"/>
                      </a:schemeClr>
                    </a:solidFill>
                  </a:tcPr>
                </a:tc>
                <a:tc>
                  <a:txBody>
                    <a:bodyPr/>
                    <a:p>
                      <a:pPr>
                        <a:lnSpc>
                          <a:spcPct val="107000"/>
                        </a:lnSpc>
                        <a:spcAft>
                          <a:spcPts val="0"/>
                        </a:spcAft>
                        <a:defRPr/>
                      </a:pPr>
                      <a:r>
                        <a:rPr lang="tr-TR" sz="2000"/>
                        <a:t> </a:t>
                      </a:r>
                      <a:endParaRPr lang="tr-TR" sz="1800">
                        <a:latin typeface="Calibri"/>
                        <a:ea typeface="Calibri"/>
                        <a:cs typeface="Times New Roman"/>
                      </a:endParaRPr>
                    </a:p>
                  </a:txBody>
                  <a:tcPr marL="68580" marR="68580" marT="0" marB="0" anchor="ctr">
                    <a:solidFill>
                      <a:schemeClr val="accent2">
                        <a:lumMod val="75000"/>
                      </a:schemeClr>
                    </a:solidFill>
                  </a:tcPr>
                </a:tc>
              </a:tr>
              <a:tr h="417301">
                <a:tc>
                  <a:txBody>
                    <a:bodyPr/>
                    <a:p>
                      <a:pPr>
                        <a:lnSpc>
                          <a:spcPct val="107000"/>
                        </a:lnSpc>
                        <a:spcAft>
                          <a:spcPts val="0"/>
                        </a:spcAft>
                        <a:defRPr/>
                      </a:pPr>
                      <a:r>
                        <a:rPr lang="tr-TR" sz="2000"/>
                        <a:t>0-14 mm**</a:t>
                      </a:r>
                      <a:endParaRPr lang="tr-TR" sz="1800">
                        <a:latin typeface="Calibri"/>
                        <a:ea typeface="Calibri"/>
                        <a:cs typeface="Times New Roman"/>
                      </a:endParaRPr>
                    </a:p>
                  </a:txBody>
                  <a:tcPr marL="68580" marR="68580" marT="0" marB="0"/>
                </a:tc>
                <a:tc>
                  <a:txBody>
                    <a:bodyPr/>
                    <a:p>
                      <a:pPr>
                        <a:lnSpc>
                          <a:spcPct val="107000"/>
                        </a:lnSpc>
                        <a:spcAft>
                          <a:spcPts val="0"/>
                        </a:spcAft>
                        <a:defRPr/>
                      </a:pPr>
                      <a:r>
                        <a:rPr lang="tr-TR" sz="2000"/>
                        <a:t>Negatif kabul edilir. </a:t>
                      </a:r>
                      <a:endParaRPr lang="tr-TR" sz="1800">
                        <a:latin typeface="Calibri"/>
                        <a:ea typeface="Calibri"/>
                        <a:cs typeface="Times New Roman"/>
                      </a:endParaRPr>
                    </a:p>
                  </a:txBody>
                  <a:tcPr marL="68580" marR="68580" marT="0" marB="0"/>
                </a:tc>
              </a:tr>
              <a:tr h="417301">
                <a:tc>
                  <a:txBody>
                    <a:bodyPr/>
                    <a:p>
                      <a:pPr>
                        <a:lnSpc>
                          <a:spcPct val="107000"/>
                        </a:lnSpc>
                        <a:spcAft>
                          <a:spcPts val="0"/>
                        </a:spcAft>
                        <a:defRPr/>
                      </a:pPr>
                      <a:r>
                        <a:rPr lang="tr-TR" sz="2000"/>
                        <a:t>15 mm ve üzeri</a:t>
                      </a:r>
                      <a:endParaRPr lang="tr-TR" sz="1800">
                        <a:latin typeface="Calibri"/>
                        <a:ea typeface="Calibri"/>
                        <a:cs typeface="Times New Roman"/>
                      </a:endParaRPr>
                    </a:p>
                  </a:txBody>
                  <a:tcPr marL="68580" marR="68580" marT="0" marB="0"/>
                </a:tc>
                <a:tc>
                  <a:txBody>
                    <a:bodyPr/>
                    <a:p>
                      <a:pPr>
                        <a:lnSpc>
                          <a:spcPct val="107000"/>
                        </a:lnSpc>
                        <a:spcAft>
                          <a:spcPts val="0"/>
                        </a:spcAft>
                        <a:defRPr/>
                      </a:pPr>
                      <a:r>
                        <a:rPr lang="tr-TR" sz="2000"/>
                        <a:t>Pozitif kabul edilir. </a:t>
                      </a:r>
                      <a:endParaRPr lang="tr-TR" sz="1800">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838194" y="4909011"/>
            <a:ext cx="10515599" cy="954107"/>
          </a:xfrm>
          <a:prstGeom prst="rect">
            <a:avLst/>
          </a:prstGeom>
          <a:noFill/>
          <a:ln>
            <a:noFill/>
          </a:ln>
          <a:effectLst/>
        </p:spPr>
        <p:txBody>
          <a:bodyPr vert="horz" wrap="square" lIns="91440" tIns="45720" rIns="91440" bIns="45720" numCol="1" anchor="ctr" anchorCtr="0" compatLnSpc="1">
            <a:prstTxWarp prst="textNoShape"/>
            <a:spAutoFit/>
          </a:bodyPr>
          <a:lstStyle/>
          <a:p>
            <a:pPr marL="0" marR="0" lvl="0" indent="0" algn="l" defTabSz="914400">
              <a:lnSpc>
                <a:spcPct val="100000"/>
              </a:lnSpc>
              <a:spcBef>
                <a:spcPts val="0"/>
              </a:spcBef>
              <a:spcAft>
                <a:spcPts val="0"/>
              </a:spcAft>
              <a:buClrTx/>
              <a:buSzTx/>
              <a:buFontTx/>
              <a:buNone/>
              <a:defRPr/>
            </a:pPr>
            <a:r>
              <a:rPr lang="tr-TR" sz="1400" b="0" i="0" u="none" strike="noStrike" cap="none">
                <a:ln>
                  <a:noFill/>
                </a:ln>
                <a:solidFill>
                  <a:schemeClr val="tx1"/>
                </a:solidFill>
                <a:ea typeface="Calibri"/>
                <a:cs typeface="Times New Roman"/>
              </a:rPr>
              <a:t>* </a:t>
            </a:r>
            <a:r>
              <a:rPr lang="tr-TR" sz="1400" b="0" i="0" u="none" strike="noStrike" cap="none">
                <a:ln>
                  <a:noFill/>
                </a:ln>
                <a:solidFill>
                  <a:schemeClr val="tx1"/>
                </a:solidFill>
                <a:ea typeface="Calibri"/>
                <a:cs typeface="Times New Roman"/>
              </a:rPr>
              <a:t>Endurasyonun</a:t>
            </a:r>
            <a:r>
              <a:rPr lang="tr-TR" sz="1400" b="0" i="0" u="none" strike="noStrike" cap="none">
                <a:ln>
                  <a:noFill/>
                </a:ln>
                <a:solidFill>
                  <a:schemeClr val="tx1"/>
                </a:solidFill>
                <a:ea typeface="Calibri"/>
                <a:cs typeface="Times New Roman"/>
              </a:rPr>
              <a:t> (oluşan sertliğin) çapı ölçülmeli, kızarıklık ölçülmemelidir. </a:t>
            </a:r>
            <a:endParaRPr lang="tr-TR" sz="1100" b="0" i="0" u="none" strike="noStrike" cap="none">
              <a:ln>
                <a:noFill/>
              </a:ln>
              <a:solidFill>
                <a:schemeClr val="tx1"/>
              </a:solidFill>
            </a:endParaRPr>
          </a:p>
          <a:p>
            <a:pPr marL="0" marR="0" lvl="0" indent="0" algn="l" defTabSz="914400">
              <a:lnSpc>
                <a:spcPct val="100000"/>
              </a:lnSpc>
              <a:spcBef>
                <a:spcPts val="0"/>
              </a:spcBef>
              <a:spcAft>
                <a:spcPts val="0"/>
              </a:spcAft>
              <a:buClrTx/>
              <a:buSzTx/>
              <a:buFontTx/>
              <a:buNone/>
              <a:defRPr/>
            </a:pPr>
            <a:r>
              <a:rPr lang="tr-TR" sz="1400" b="0" i="0" u="none" strike="noStrike" cap="none">
                <a:ln>
                  <a:noFill/>
                </a:ln>
                <a:solidFill>
                  <a:schemeClr val="tx1"/>
                </a:solidFill>
                <a:ea typeface="Calibri"/>
                <a:cs typeface="Times New Roman"/>
              </a:rPr>
              <a:t>**İkili TDT uygulaması: Erişkinlerde bağışıklık yanıtının azalması söz konusu olabileceğinden negatif bulunan TDT durumunda 1-4 hafta içinde ikinci TDT yapılır. Detaylar için bkz. Halk Sağlığı Genel Müdürlüğü tarafından yayınlanan güncel Tüberküloz Tanı ve Tedavi Rehberi.</a:t>
            </a:r>
            <a:endParaRPr lang="tr-TR" sz="1100" b="0" i="0" u="none" strike="noStrike" cap="none">
              <a:ln>
                <a:noFill/>
              </a:ln>
              <a:solidFill>
                <a:schemeClr val="tx1"/>
              </a:solidFill>
            </a:endParaRPr>
          </a:p>
          <a:p>
            <a:pPr marL="0" marR="0" lvl="0" indent="0" algn="l" defTabSz="914400">
              <a:lnSpc>
                <a:spcPct val="100000"/>
              </a:lnSpc>
              <a:spcBef>
                <a:spcPts val="0"/>
              </a:spcBef>
              <a:spcAft>
                <a:spcPts val="0"/>
              </a:spcAft>
              <a:buClrTx/>
              <a:buSzTx/>
              <a:buFontTx/>
              <a:buNone/>
              <a:defRPr/>
            </a:pPr>
            <a:r>
              <a:rPr lang="tr-TR" sz="1400" b="0" i="0" u="none" strike="noStrike" cap="none">
                <a:ln>
                  <a:noFill/>
                </a:ln>
                <a:solidFill>
                  <a:schemeClr val="tx1"/>
                </a:solidFill>
                <a:ea typeface="Calibri"/>
                <a:cs typeface="Times New Roman"/>
              </a:rPr>
              <a:t>***Bağışıklığı baskılanmış kişilerde 5 mm ve üzeri pozitif kabul edilir.</a:t>
            </a:r>
            <a:endParaRPr lang="tr-TR" sz="3200" b="0" i="0" u="none" strike="noStrike" cap="none">
              <a:ln>
                <a:noFill/>
              </a:ln>
              <a:solidFill>
                <a:schemeClr val="tx1"/>
              </a:solidFill>
            </a:endParaRPr>
          </a:p>
        </p:txBody>
      </p:sp>
      <p:pic>
        <p:nvPicPr>
          <p:cNvPr id="6" name="Resim 5"/>
          <p:cNvPicPr>
            <a:picLocks noChangeAspect="1"/>
          </p:cNvPicPr>
          <p:nvPr/>
        </p:nvPicPr>
        <p:blipFill>
          <a:blip r:embed="rId2"/>
          <a:stretch/>
        </p:blipFill>
        <p:spPr bwMode="auto">
          <a:xfrm>
            <a:off x="9192873" y="64273"/>
            <a:ext cx="2608213" cy="1698929"/>
          </a:xfrm>
          <a:prstGeom prst="rect">
            <a:avLst/>
          </a:prstGeom>
        </p:spPr>
      </p:pic>
      <p:sp>
        <p:nvSpPr>
          <p:cNvPr id="7" name="Metin kutusu 6"/>
          <p:cNvSpPr txBox="1"/>
          <p:nvPr/>
        </p:nvSpPr>
        <p:spPr bwMode="auto">
          <a:xfrm>
            <a:off x="949911" y="1220416"/>
            <a:ext cx="8242962" cy="646331"/>
          </a:xfrm>
          <a:prstGeom prst="rect">
            <a:avLst/>
          </a:prstGeom>
          <a:noFill/>
        </p:spPr>
        <p:txBody>
          <a:bodyPr wrap="none" rtlCol="0">
            <a:spAutoFit/>
          </a:bodyPr>
          <a:lstStyle/>
          <a:p>
            <a:pPr>
              <a:defRPr/>
            </a:pPr>
            <a:r>
              <a:rPr lang="tr-TR"/>
              <a:t>Tablo: Ülkemizde Tüberkülin Deri Testi (TDT) Reaksiyonunu Değerlendirme Kriterleri</a:t>
            </a:r>
            <a:endParaRPr/>
          </a:p>
          <a:p>
            <a:pP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latin typeface="Arial"/>
                <a:ea typeface="Times New Roman"/>
              </a:rPr>
              <a:t>BCG (VEREM) AŞISI</a:t>
            </a:r>
            <a:endParaRPr lang="tr-TR"/>
          </a:p>
        </p:txBody>
      </p:sp>
      <p:sp>
        <p:nvSpPr>
          <p:cNvPr id="3" name="Metin Yer Tutucusu 2"/>
          <p:cNvSpPr>
            <a:spLocks noGrp="1"/>
          </p:cNvSpPr>
          <p:nvPr>
            <p:ph type="body" sz="half" idx="2"/>
          </p:nvPr>
        </p:nvSpPr>
        <p:spPr bwMode="auto">
          <a:xfrm>
            <a:off x="551383" y="2013130"/>
            <a:ext cx="7323215" cy="3660648"/>
          </a:xfrm>
        </p:spPr>
        <p:txBody>
          <a:bodyPr>
            <a:normAutofit/>
          </a:bodyPr>
          <a:lstStyle/>
          <a:p>
            <a:pPr>
              <a:lnSpc>
                <a:spcPct val="100000"/>
              </a:lnSpc>
              <a:spcBef>
                <a:spcPts val="0"/>
              </a:spcBef>
              <a:spcAft>
                <a:spcPts val="600"/>
              </a:spcAft>
              <a:defRPr/>
            </a:pPr>
            <a:r>
              <a:rPr lang="tr-TR" sz="1800" b="1"/>
              <a:t>Saklama Koşulları: </a:t>
            </a:r>
            <a:endParaRPr/>
          </a:p>
          <a:p>
            <a:pPr marL="285750" lvl="0" indent="-285750">
              <a:lnSpc>
                <a:spcPct val="100000"/>
              </a:lnSpc>
              <a:spcBef>
                <a:spcPts val="0"/>
              </a:spcBef>
              <a:spcAft>
                <a:spcPts val="600"/>
              </a:spcAft>
              <a:buFont typeface="Wingdings"/>
              <a:buChar char="Ø"/>
              <a:defRPr/>
            </a:pPr>
            <a:r>
              <a:rPr lang="tr-TR" sz="1800"/>
              <a:t>BCG aşısı ultraviyole ışığa, güneş ışığına ve ısıya duyarlıdır. (+2)-(+)8°C’de buzdolabında saklanmalıdır.  </a:t>
            </a:r>
            <a:endParaRPr/>
          </a:p>
          <a:p>
            <a:pPr marL="285750" lvl="0" indent="-285750">
              <a:lnSpc>
                <a:spcPct val="100000"/>
              </a:lnSpc>
              <a:spcBef>
                <a:spcPts val="0"/>
              </a:spcBef>
              <a:spcAft>
                <a:spcPts val="600"/>
              </a:spcAft>
              <a:buFont typeface="Wingdings"/>
              <a:buChar char="Ø"/>
              <a:defRPr/>
            </a:pPr>
            <a:r>
              <a:rPr lang="tr-TR" sz="1800"/>
              <a:t>Çok dozlu </a:t>
            </a:r>
            <a:r>
              <a:rPr lang="tr-TR" sz="1800"/>
              <a:t>liyofilize</a:t>
            </a:r>
            <a:r>
              <a:rPr lang="tr-TR" sz="1800"/>
              <a:t> BCG aşısı sulandırıldıktan sonra (+2)-(+)8°C’de ve karanlıkta korunmak şartıyla 6 saat içinde kullanılmalıdır. Dondurulmamalıdır.</a:t>
            </a:r>
            <a:endParaRPr/>
          </a:p>
        </p:txBody>
      </p:sp>
      <p:pic>
        <p:nvPicPr>
          <p:cNvPr id="5" name="Resim 4"/>
          <p:cNvPicPr>
            <a:picLocks noChangeAspect="1"/>
          </p:cNvPicPr>
          <p:nvPr/>
        </p:nvPicPr>
        <p:blipFill>
          <a:blip r:embed="rId2"/>
          <a:stretch/>
        </p:blipFill>
        <p:spPr bwMode="auto">
          <a:xfrm>
            <a:off x="8077200" y="1733150"/>
            <a:ext cx="3373120" cy="422060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551394" y="868351"/>
            <a:ext cx="11031008" cy="112378"/>
          </a:xfrm>
        </p:spPr>
        <p:txBody>
          <a:bodyPr>
            <a:normAutofit fontScale="90000"/>
          </a:bodyPr>
          <a:lstStyle/>
          <a:p>
            <a:pPr>
              <a:defRPr/>
            </a:pPr>
            <a:r>
              <a:rPr lang="tr-TR"/>
              <a:t>PNÖMOKOK AŞISI</a:t>
            </a:r>
            <a:br>
              <a:rPr lang="tr-TR"/>
            </a:br>
            <a:endParaRPr lang="tr-TR"/>
          </a:p>
        </p:txBody>
      </p:sp>
      <p:sp>
        <p:nvSpPr>
          <p:cNvPr id="3" name="Metin Yer Tutucusu 2"/>
          <p:cNvSpPr>
            <a:spLocks noGrp="1"/>
          </p:cNvSpPr>
          <p:nvPr>
            <p:ph type="body" sz="half" idx="2"/>
          </p:nvPr>
        </p:nvSpPr>
        <p:spPr bwMode="auto">
          <a:xfrm>
            <a:off x="673606" y="1364777"/>
            <a:ext cx="11031008" cy="4512494"/>
          </a:xfrm>
        </p:spPr>
        <p:txBody>
          <a:bodyPr>
            <a:normAutofit/>
          </a:bodyPr>
          <a:lstStyle/>
          <a:p>
            <a:pPr algn="just">
              <a:lnSpc>
                <a:spcPct val="100000"/>
              </a:lnSpc>
              <a:spcBef>
                <a:spcPts val="0"/>
              </a:spcBef>
              <a:spcAft>
                <a:spcPts val="600"/>
              </a:spcAft>
              <a:defRPr/>
            </a:pPr>
            <a:r>
              <a:rPr lang="tr-TR" sz="1800" b="1"/>
              <a:t>Aşı Türü: </a:t>
            </a:r>
            <a:r>
              <a:rPr lang="tr-TR" sz="1800"/>
              <a:t>KPA aşısı, protein ile </a:t>
            </a:r>
            <a:r>
              <a:rPr lang="tr-TR" sz="1800"/>
              <a:t>konjuge</a:t>
            </a:r>
            <a:r>
              <a:rPr lang="tr-TR" sz="1800"/>
              <a:t> edilmiş </a:t>
            </a:r>
            <a:r>
              <a:rPr lang="tr-TR" sz="1800"/>
              <a:t>polisakkarid</a:t>
            </a:r>
            <a:r>
              <a:rPr lang="tr-TR" sz="1800"/>
              <a:t> yapıda bir </a:t>
            </a:r>
            <a:r>
              <a:rPr lang="tr-TR" sz="1800"/>
              <a:t>inaktif</a:t>
            </a:r>
            <a:r>
              <a:rPr lang="tr-TR" sz="1800"/>
              <a:t> aşıdır. Çocukluk Dönemi Aşılama Takviminde </a:t>
            </a:r>
            <a:r>
              <a:rPr lang="tr-TR" sz="1800"/>
              <a:t>konjuge</a:t>
            </a:r>
            <a:r>
              <a:rPr lang="tr-TR" sz="1800"/>
              <a:t> aşı (KPA13) uygulanmaktadır. </a:t>
            </a:r>
            <a:r>
              <a:rPr lang="tr-TR" sz="1800"/>
              <a:t>Polisakkarit</a:t>
            </a:r>
            <a:r>
              <a:rPr lang="tr-TR" sz="1800"/>
              <a:t> </a:t>
            </a:r>
            <a:r>
              <a:rPr lang="tr-TR" sz="1800"/>
              <a:t>pnömokok</a:t>
            </a:r>
            <a:r>
              <a:rPr lang="tr-TR" sz="1800"/>
              <a:t> aşısı (PPA23) 23 tip </a:t>
            </a:r>
            <a:r>
              <a:rPr lang="tr-TR" sz="1800"/>
              <a:t>pnömokoktan</a:t>
            </a:r>
            <a:r>
              <a:rPr lang="tr-TR" sz="1800"/>
              <a:t> saflaştırılmış </a:t>
            </a:r>
            <a:r>
              <a:rPr lang="tr-TR" sz="1800"/>
              <a:t>kapsüler</a:t>
            </a:r>
            <a:r>
              <a:rPr lang="tr-TR" sz="1800"/>
              <a:t> </a:t>
            </a:r>
            <a:r>
              <a:rPr lang="tr-TR" sz="1800"/>
              <a:t>polisakkaritten</a:t>
            </a:r>
            <a:r>
              <a:rPr lang="tr-TR" sz="1800"/>
              <a:t> oluşan </a:t>
            </a:r>
            <a:r>
              <a:rPr lang="tr-TR" sz="1800"/>
              <a:t>inaktif</a:t>
            </a:r>
            <a:r>
              <a:rPr lang="tr-TR" sz="1800"/>
              <a:t> aşıdır. </a:t>
            </a:r>
            <a:endParaRPr/>
          </a:p>
          <a:p>
            <a:pPr algn="just">
              <a:lnSpc>
                <a:spcPct val="100000"/>
              </a:lnSpc>
              <a:spcBef>
                <a:spcPts val="0"/>
              </a:spcBef>
              <a:spcAft>
                <a:spcPts val="600"/>
              </a:spcAft>
              <a:defRPr/>
            </a:pPr>
            <a:r>
              <a:rPr lang="tr-TR" sz="1800" b="1"/>
              <a:t>Uygulama Şekli: </a:t>
            </a:r>
            <a:r>
              <a:rPr lang="tr-TR" sz="1800"/>
              <a:t>İntramusküler</a:t>
            </a:r>
            <a:r>
              <a:rPr lang="tr-TR" sz="1800"/>
              <a:t> (İM) uygulanır.</a:t>
            </a:r>
            <a:endParaRPr/>
          </a:p>
          <a:p>
            <a:pPr algn="just">
              <a:lnSpc>
                <a:spcPct val="100000"/>
              </a:lnSpc>
              <a:spcBef>
                <a:spcPts val="0"/>
              </a:spcBef>
              <a:spcAft>
                <a:spcPts val="600"/>
              </a:spcAft>
              <a:defRPr/>
            </a:pPr>
            <a:r>
              <a:rPr lang="tr-TR" sz="1800" b="1"/>
              <a:t>Takvim: </a:t>
            </a:r>
            <a:endParaRPr/>
          </a:p>
          <a:p>
            <a:pPr marL="285750" indent="-285750" algn="just">
              <a:lnSpc>
                <a:spcPct val="100000"/>
              </a:lnSpc>
              <a:spcBef>
                <a:spcPts val="0"/>
              </a:spcBef>
              <a:spcAft>
                <a:spcPts val="600"/>
              </a:spcAft>
              <a:buFont typeface="Wingdings"/>
              <a:buChar char="Ø"/>
              <a:defRPr/>
            </a:pPr>
            <a:r>
              <a:rPr lang="tr-TR" sz="1800"/>
              <a:t>KPA13, bebek en erken 6 haftalık iken uygulanabilir. </a:t>
            </a:r>
            <a:endParaRPr/>
          </a:p>
          <a:p>
            <a:pPr marL="285750" indent="-285750" algn="just">
              <a:lnSpc>
                <a:spcPct val="100000"/>
              </a:lnSpc>
              <a:spcBef>
                <a:spcPts val="0"/>
              </a:spcBef>
              <a:spcAft>
                <a:spcPts val="600"/>
              </a:spcAft>
              <a:buFont typeface="Wingdings"/>
              <a:buChar char="Ø"/>
              <a:defRPr/>
            </a:pPr>
            <a:r>
              <a:rPr lang="tr-TR" sz="1800"/>
              <a:t>Aşılama 2+1 şemasına göre 2, 4. ayın sonunda ve </a:t>
            </a:r>
            <a:r>
              <a:rPr lang="tr-TR" sz="1800"/>
              <a:t>rapel</a:t>
            </a:r>
            <a:r>
              <a:rPr lang="tr-TR" sz="1800"/>
              <a:t> olarak 12. ayın sonunda uygulanır.</a:t>
            </a:r>
            <a:endParaRPr/>
          </a:p>
          <a:p>
            <a:pPr marL="285750" lvl="0" indent="-285750" algn="just">
              <a:lnSpc>
                <a:spcPct val="100000"/>
              </a:lnSpc>
              <a:spcBef>
                <a:spcPts val="0"/>
              </a:spcBef>
              <a:spcAft>
                <a:spcPts val="600"/>
              </a:spcAft>
              <a:buFont typeface="Wingdings"/>
              <a:buChar char="Ø"/>
              <a:defRPr/>
            </a:pPr>
            <a:r>
              <a:rPr lang="tr-TR" sz="1800"/>
              <a:t>Birinci doz ile ikinci doz arası önerilen süre 2 ay (8 hafta)‘</a:t>
            </a:r>
            <a:r>
              <a:rPr lang="tr-TR" sz="1800"/>
              <a:t>dır</a:t>
            </a:r>
            <a:r>
              <a:rPr lang="tr-TR" sz="1800"/>
              <a:t>. Özel durumlarda iki doz arasında 8 haftadan az 4 haftadan fazla süre bırakıldı ise bu durumda 4 dozluk şema (3+1) uygulanır. </a:t>
            </a:r>
            <a:endParaRPr/>
          </a:p>
          <a:p>
            <a:pPr marL="285750" lvl="0" indent="-285750" algn="just">
              <a:lnSpc>
                <a:spcPct val="100000"/>
              </a:lnSpc>
              <a:spcBef>
                <a:spcPts val="0"/>
              </a:spcBef>
              <a:spcAft>
                <a:spcPts val="600"/>
              </a:spcAft>
              <a:buFont typeface="Wingdings"/>
              <a:buChar char="Ø"/>
              <a:defRPr/>
            </a:pPr>
            <a:r>
              <a:rPr lang="tr-TR" sz="1800"/>
              <a:t>Rapel</a:t>
            </a:r>
            <a:r>
              <a:rPr lang="tr-TR" sz="1800"/>
              <a:t> doz, 2. dozdan sonra en az 8 hafta süre geçmiş ve çocuk 1 yaşına ulaşmış ise uygulanabilir. </a:t>
            </a:r>
            <a:endParaRPr/>
          </a:p>
          <a:p>
            <a:pPr marL="285750" lvl="0" indent="-285750" algn="just">
              <a:lnSpc>
                <a:spcPct val="100000"/>
              </a:lnSpc>
              <a:spcBef>
                <a:spcPts val="0"/>
              </a:spcBef>
              <a:spcAft>
                <a:spcPts val="600"/>
              </a:spcAft>
              <a:buFont typeface="Wingdings"/>
              <a:buChar char="Ø"/>
              <a:defRPr/>
            </a:pPr>
            <a:r>
              <a:rPr lang="tr-TR" sz="1800"/>
              <a:t>12-23 ay arasında olup eksik aşılı ya da aşısız çocuklara, 8 hafta ara ile iki doz KPA13 aşısı uygulanır. </a:t>
            </a:r>
            <a:endParaRPr/>
          </a:p>
          <a:p>
            <a:pPr marL="285750" lvl="0" indent="-285750" algn="just">
              <a:lnSpc>
                <a:spcPct val="100000"/>
              </a:lnSpc>
              <a:spcBef>
                <a:spcPts val="0"/>
              </a:spcBef>
              <a:spcAft>
                <a:spcPts val="600"/>
              </a:spcAft>
              <a:buFont typeface="Wingdings"/>
              <a:buChar char="Ø"/>
              <a:defRPr/>
            </a:pPr>
            <a:r>
              <a:rPr lang="tr-TR" sz="1800"/>
              <a:t>24-59 ay arasındaki çocuklar için tek doz KPA13 aşısı yeterlidir.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PNÖMOKOK AŞISI</a:t>
            </a:r>
            <a:endParaRPr/>
          </a:p>
        </p:txBody>
      </p:sp>
      <p:sp>
        <p:nvSpPr>
          <p:cNvPr id="3" name="Metin Yer Tutucusu 2"/>
          <p:cNvSpPr>
            <a:spLocks noGrp="1"/>
          </p:cNvSpPr>
          <p:nvPr>
            <p:ph type="body" sz="half" idx="2"/>
          </p:nvPr>
        </p:nvSpPr>
        <p:spPr bwMode="auto">
          <a:xfrm>
            <a:off x="700202" y="1263905"/>
            <a:ext cx="10236022" cy="4350512"/>
          </a:xfrm>
        </p:spPr>
        <p:txBody>
          <a:bodyPr>
            <a:normAutofit/>
          </a:bodyPr>
          <a:lstStyle/>
          <a:p>
            <a:pPr algn="just">
              <a:lnSpc>
                <a:spcPct val="100000"/>
              </a:lnSpc>
              <a:spcBef>
                <a:spcPts val="0"/>
              </a:spcBef>
              <a:spcAft>
                <a:spcPts val="600"/>
              </a:spcAft>
              <a:defRPr/>
            </a:pPr>
            <a:r>
              <a:rPr lang="tr-TR" sz="1800"/>
              <a:t>📌 </a:t>
            </a:r>
            <a:r>
              <a:rPr lang="tr-TR" sz="1800" b="1"/>
              <a:t>Kontrendikasyonlar</a:t>
            </a:r>
            <a:r>
              <a:rPr lang="tr-TR" sz="1800" b="1"/>
              <a:t>: </a:t>
            </a:r>
            <a:r>
              <a:rPr lang="tr-TR" sz="1800"/>
              <a:t>Aşının bir önceki dozuna veya aşının herhangi bir içeriğine karşı geliştiği düşünülen anafilaksi. </a:t>
            </a:r>
            <a:endParaRPr/>
          </a:p>
          <a:p>
            <a:pPr algn="just">
              <a:lnSpc>
                <a:spcPct val="100000"/>
              </a:lnSpc>
              <a:spcBef>
                <a:spcPts val="0"/>
              </a:spcBef>
              <a:spcAft>
                <a:spcPts val="600"/>
              </a:spcAft>
              <a:defRPr/>
            </a:pPr>
            <a:r>
              <a:rPr lang="tr-TR" sz="1800"/>
              <a:t>📌 </a:t>
            </a:r>
            <a:r>
              <a:rPr lang="tr-TR" sz="1800" b="1"/>
              <a:t>Önlem Alınarak Aşı Uygulanması Gereken Durumlar: </a:t>
            </a:r>
            <a:endParaRPr/>
          </a:p>
          <a:p>
            <a:pPr algn="just">
              <a:lnSpc>
                <a:spcPct val="100000"/>
              </a:lnSpc>
              <a:spcBef>
                <a:spcPts val="0"/>
              </a:spcBef>
              <a:spcAft>
                <a:spcPts val="600"/>
              </a:spcAft>
              <a:defRPr/>
            </a:pPr>
            <a:r>
              <a:rPr lang="tr-TR" sz="1800"/>
              <a:t>Aşılama sırasında orta ya da şiddetli, ateşli veya ateşsiz akut hastalığın bulunması.</a:t>
            </a:r>
            <a:endParaRPr/>
          </a:p>
          <a:p>
            <a:pPr algn="just">
              <a:lnSpc>
                <a:spcPct val="100000"/>
              </a:lnSpc>
              <a:spcBef>
                <a:spcPts val="0"/>
              </a:spcBef>
              <a:spcAft>
                <a:spcPts val="600"/>
              </a:spcAft>
              <a:defRPr/>
            </a:pPr>
            <a:r>
              <a:rPr lang="tr-TR" sz="1800"/>
              <a:t>📌 </a:t>
            </a:r>
            <a:r>
              <a:rPr lang="tr-TR" sz="1800" b="1"/>
              <a:t>Aşı Sonrası İstenmeyen Etkiler:</a:t>
            </a:r>
            <a:endParaRPr/>
          </a:p>
          <a:p>
            <a:pPr algn="just">
              <a:lnSpc>
                <a:spcPct val="100000"/>
              </a:lnSpc>
              <a:spcBef>
                <a:spcPts val="0"/>
              </a:spcBef>
              <a:spcAft>
                <a:spcPts val="600"/>
              </a:spcAft>
              <a:defRPr/>
            </a:pPr>
            <a:r>
              <a:rPr lang="tr-TR" sz="1800"/>
              <a:t>Hafif yan etkiler: Lokal reaksiyon,  38</a:t>
            </a:r>
            <a:r>
              <a:rPr lang="tr-TR" sz="1800" baseline="30000"/>
              <a:t>o</a:t>
            </a:r>
            <a:r>
              <a:rPr lang="tr-TR" sz="1800"/>
              <a:t>C’yi geçen ateş ve huzursuzluk, kırgınlık</a:t>
            </a:r>
            <a:endParaRPr/>
          </a:p>
          <a:p>
            <a:pPr algn="just">
              <a:lnSpc>
                <a:spcPct val="100000"/>
              </a:lnSpc>
              <a:spcBef>
                <a:spcPts val="0"/>
              </a:spcBef>
              <a:spcAft>
                <a:spcPts val="600"/>
              </a:spcAft>
              <a:defRPr/>
            </a:pPr>
            <a:r>
              <a:rPr lang="tr-TR" sz="1800"/>
              <a:t>Ciddi yan etkiler: Nadiren </a:t>
            </a:r>
            <a:r>
              <a:rPr lang="tr-TR" sz="1800"/>
              <a:t>konvülsiyon</a:t>
            </a:r>
            <a:r>
              <a:rPr lang="tr-TR" sz="1800"/>
              <a:t>. </a:t>
            </a:r>
            <a:endParaRPr/>
          </a:p>
          <a:p>
            <a:pPr algn="just">
              <a:lnSpc>
                <a:spcPct val="100000"/>
              </a:lnSpc>
              <a:spcBef>
                <a:spcPts val="0"/>
              </a:spcBef>
              <a:spcAft>
                <a:spcPts val="600"/>
              </a:spcAft>
              <a:defRPr/>
            </a:pPr>
            <a:r>
              <a:rPr lang="tr-TR" sz="1800"/>
              <a:t>📌 </a:t>
            </a:r>
            <a:r>
              <a:rPr lang="tr-TR" sz="1800" b="1">
                <a:solidFill>
                  <a:srgbClr val="FF0000"/>
                </a:solidFill>
              </a:rPr>
              <a:t>Önemli Noktalar:</a:t>
            </a:r>
            <a:endParaRPr>
              <a:solidFill>
                <a:srgbClr val="FF0000"/>
              </a:solidFill>
            </a:endParaRPr>
          </a:p>
          <a:p>
            <a:pPr algn="just">
              <a:lnSpc>
                <a:spcPct val="100000"/>
              </a:lnSpc>
              <a:spcBef>
                <a:spcPts val="0"/>
              </a:spcBef>
              <a:spcAft>
                <a:spcPts val="600"/>
              </a:spcAft>
              <a:defRPr/>
            </a:pPr>
            <a:r>
              <a:rPr lang="tr-TR" sz="1800" b="1">
                <a:solidFill>
                  <a:srgbClr val="FF0000"/>
                </a:solidFill>
              </a:rPr>
              <a:t>⚠</a:t>
            </a:r>
            <a:r>
              <a:rPr lang="tr-TR" sz="1800"/>
              <a:t> KPA uygulaması 59 aydan sonra risk grupları dışında önerilmemektedir.</a:t>
            </a:r>
            <a:endParaRPr/>
          </a:p>
          <a:p>
            <a:pPr algn="just">
              <a:lnSpc>
                <a:spcPct val="100000"/>
              </a:lnSpc>
              <a:spcBef>
                <a:spcPts val="0"/>
              </a:spcBef>
              <a:spcAft>
                <a:spcPts val="600"/>
              </a:spcAft>
              <a:defRPr/>
            </a:pPr>
            <a:r>
              <a:rPr lang="tr-TR" sz="1800" b="1">
                <a:solidFill>
                  <a:srgbClr val="FF0000"/>
                </a:solidFill>
              </a:rPr>
              <a:t>⚠ </a:t>
            </a:r>
            <a:r>
              <a:rPr lang="tr-TR" sz="1800"/>
              <a:t>Türkiye’de çocuklar dışında bazı risk grubundaki çocuklara ve erişkinlere de </a:t>
            </a:r>
            <a:r>
              <a:rPr lang="tr-TR" sz="1800"/>
              <a:t>pnömokok</a:t>
            </a:r>
            <a:r>
              <a:rPr lang="tr-TR" sz="1800"/>
              <a:t> aşıları (KPA13 ve/veya PPA23) önerilmektedir .</a:t>
            </a:r>
            <a:endParaRPr/>
          </a:p>
          <a:p>
            <a:pPr algn="just">
              <a:lnSpc>
                <a:spcPct val="100000"/>
              </a:lnSpc>
              <a:spcBef>
                <a:spcPts val="0"/>
              </a:spcBef>
              <a:spcAft>
                <a:spcPts val="600"/>
              </a:spcAft>
              <a:defRPr/>
            </a:pPr>
            <a:r>
              <a:rPr lang="tr-TR" sz="1800" b="1"/>
              <a:t>Saklama Koşulları:</a:t>
            </a:r>
            <a:r>
              <a:rPr lang="tr-TR" sz="1800"/>
              <a:t> (+)2-(+)8°C’de saklanmalıdır.</a:t>
            </a:r>
            <a:r>
              <a:rPr lang="tr-TR"/>
              <a:t> </a:t>
            </a:r>
            <a:r>
              <a:rPr lang="tr-TR" sz="1900"/>
              <a:t>Dondurulmamalıdır.</a:t>
            </a:r>
            <a:endParaRPr/>
          </a:p>
          <a:p>
            <a:pPr algn="just">
              <a:lnSpc>
                <a:spcPct val="150000"/>
              </a:lnSpc>
              <a:defRPr/>
            </a:pPr>
            <a:endParaRPr lang="tr-TR" sz="18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579119" y="731520"/>
            <a:ext cx="11061489" cy="894080"/>
          </a:xfrm>
        </p:spPr>
        <p:txBody>
          <a:bodyPr>
            <a:normAutofit/>
          </a:bodyPr>
          <a:lstStyle/>
          <a:p>
            <a:pPr>
              <a:defRPr/>
            </a:pPr>
            <a:r>
              <a:rPr lang="tr-TR"/>
              <a:t>DaBT</a:t>
            </a:r>
            <a:r>
              <a:rPr lang="tr-TR"/>
              <a:t> (DİFTERİ, </a:t>
            </a:r>
            <a:r>
              <a:rPr lang="tr-TR"/>
              <a:t>asellüler</a:t>
            </a:r>
            <a:r>
              <a:rPr lang="tr-TR"/>
              <a:t> BOĞMACA, TETANOS) İÇEREN AŞILAR</a:t>
            </a:r>
            <a:endParaRPr/>
          </a:p>
        </p:txBody>
      </p:sp>
      <p:sp>
        <p:nvSpPr>
          <p:cNvPr id="3" name="Metin Yer Tutucusu 2"/>
          <p:cNvSpPr>
            <a:spLocks noGrp="1"/>
          </p:cNvSpPr>
          <p:nvPr>
            <p:ph type="body" sz="half" idx="2"/>
          </p:nvPr>
        </p:nvSpPr>
        <p:spPr bwMode="auto">
          <a:xfrm>
            <a:off x="717177" y="1528782"/>
            <a:ext cx="10449261" cy="4251671"/>
          </a:xfrm>
        </p:spPr>
        <p:txBody>
          <a:bodyPr>
            <a:noAutofit/>
          </a:bodyPr>
          <a:lstStyle/>
          <a:p>
            <a:pPr>
              <a:defRPr/>
            </a:pPr>
            <a:r>
              <a:rPr lang="tr-TR" sz="1800"/>
              <a:t>Ulusal Çocukluk Dönemi Aşı Takviminde, difteri/boğmaca/tetanos aşılaması, </a:t>
            </a:r>
            <a:endParaRPr/>
          </a:p>
          <a:p>
            <a:pPr lvl="0">
              <a:defRPr/>
            </a:pPr>
            <a:r>
              <a:rPr lang="tr-TR" sz="1800"/>
              <a:t>Altı bileşenli karma aşı (</a:t>
            </a:r>
            <a:r>
              <a:rPr lang="tr-TR" sz="1800"/>
              <a:t>DaBT</a:t>
            </a:r>
            <a:r>
              <a:rPr lang="tr-TR" sz="1800"/>
              <a:t>-İPA-</a:t>
            </a:r>
            <a:r>
              <a:rPr lang="tr-TR" sz="1800"/>
              <a:t>Hib</a:t>
            </a:r>
            <a:r>
              <a:rPr lang="tr-TR" sz="1800"/>
              <a:t>-</a:t>
            </a:r>
            <a:r>
              <a:rPr lang="tr-TR" sz="1800"/>
              <a:t>HepB</a:t>
            </a:r>
            <a:r>
              <a:rPr lang="tr-TR" sz="1800"/>
              <a:t>) (2.,4.,6. ve 18. aylarda) </a:t>
            </a:r>
            <a:endParaRPr/>
          </a:p>
          <a:p>
            <a:pPr lvl="0">
              <a:defRPr/>
            </a:pPr>
            <a:r>
              <a:rPr lang="tr-TR" sz="1800"/>
              <a:t>Dört bileşenli karma aşı (</a:t>
            </a:r>
            <a:r>
              <a:rPr lang="tr-TR" sz="1800"/>
              <a:t>DaBT</a:t>
            </a:r>
            <a:r>
              <a:rPr lang="tr-TR" sz="1800"/>
              <a:t>-İPA) (48. ayda), </a:t>
            </a:r>
            <a:endParaRPr/>
          </a:p>
          <a:p>
            <a:pPr lvl="0">
              <a:defRPr/>
            </a:pPr>
            <a:r>
              <a:rPr lang="tr-TR" sz="1800"/>
              <a:t>Td</a:t>
            </a:r>
            <a:r>
              <a:rPr lang="tr-TR" sz="1800"/>
              <a:t> aşısı (13 yaşta),</a:t>
            </a:r>
            <a:endParaRPr/>
          </a:p>
          <a:p>
            <a:pPr lvl="0">
              <a:defRPr/>
            </a:pPr>
            <a:r>
              <a:rPr lang="tr-TR" sz="1800"/>
              <a:t>Td</a:t>
            </a:r>
            <a:r>
              <a:rPr lang="tr-TR" sz="1800"/>
              <a:t>/</a:t>
            </a:r>
            <a:r>
              <a:rPr lang="tr-TR" sz="1800"/>
              <a:t>Tdab</a:t>
            </a:r>
            <a:r>
              <a:rPr lang="tr-TR" sz="1800"/>
              <a:t> (gebelik döneminde) aşıları içerisinde yer alan difteri/boğmaca/tetanos </a:t>
            </a:r>
            <a:r>
              <a:rPr lang="tr-TR" sz="1800"/>
              <a:t>toksoid</a:t>
            </a:r>
            <a:r>
              <a:rPr lang="tr-TR" sz="1800"/>
              <a:t> aşıları ile yapılmaktadır. </a:t>
            </a:r>
            <a:endParaRPr/>
          </a:p>
          <a:p>
            <a:pPr>
              <a:defRPr/>
            </a:pPr>
            <a:endParaRPr lang="tr-TR" sz="1800" i="1"/>
          </a:p>
          <a:p>
            <a:pPr>
              <a:defRPr/>
            </a:pPr>
            <a:endParaRPr lang="tr-TR" sz="1800" i="1"/>
          </a:p>
          <a:p>
            <a:pPr>
              <a:defRPr/>
            </a:pPr>
            <a:r>
              <a:rPr lang="tr-TR" sz="1800" b="1">
                <a:solidFill>
                  <a:srgbClr val="FF0000"/>
                </a:solidFill>
              </a:rPr>
              <a:t>⚠ </a:t>
            </a:r>
            <a:r>
              <a:rPr lang="tr-TR" sz="1800"/>
              <a:t>Aşıların ifadesinde çocuk dozu difteri </a:t>
            </a:r>
            <a:r>
              <a:rPr lang="tr-TR" sz="1800"/>
              <a:t>toksoidi</a:t>
            </a:r>
            <a:r>
              <a:rPr lang="tr-TR" sz="1800"/>
              <a:t> büyük D harfi ile erişkin azaltılmış difteri </a:t>
            </a:r>
            <a:r>
              <a:rPr lang="tr-TR" sz="1800"/>
              <a:t>toksoidi</a:t>
            </a:r>
            <a:r>
              <a:rPr lang="tr-TR" sz="1800"/>
              <a:t> ise küçük d harfi ile ifade edilir. Boğmaca bileşeni açısından “B” çocuk dozu boğmaca aşısını, “b” ise yetişkin dozu (azaltılmış doz) ifade etmek için kullanılır. </a:t>
            </a:r>
            <a:endParaRPr/>
          </a:p>
          <a:p>
            <a:pPr>
              <a:lnSpc>
                <a:spcPct val="150000"/>
              </a:lnSpc>
              <a:defRPr/>
            </a:pPr>
            <a:endParaRPr lang="tr-TR" sz="18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normAutofit/>
          </a:bodyPr>
          <a:lstStyle/>
          <a:p>
            <a:pPr>
              <a:defRPr/>
            </a:pPr>
            <a:r>
              <a:rPr lang="tr-TR"/>
              <a:t>Amaç</a:t>
            </a:r>
            <a:endParaRPr/>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4" name="Metin Yer Tutucusu 3"/>
          <p:cNvSpPr>
            <a:spLocks noGrp="1"/>
          </p:cNvSpPr>
          <p:nvPr>
            <p:ph type="body" sz="half" idx="2"/>
          </p:nvPr>
        </p:nvSpPr>
        <p:spPr bwMode="auto">
          <a:xfrm>
            <a:off x="817021" y="1679385"/>
            <a:ext cx="10924171" cy="2334831"/>
          </a:xfrm>
        </p:spPr>
        <p:txBody>
          <a:bodyPr>
            <a:normAutofit/>
          </a:bodyPr>
          <a:lstStyle/>
          <a:p>
            <a:pPr>
              <a:lnSpc>
                <a:spcPct val="100000"/>
              </a:lnSpc>
              <a:spcBef>
                <a:spcPts val="0"/>
              </a:spcBef>
              <a:spcAft>
                <a:spcPts val="600"/>
              </a:spcAft>
              <a:defRPr/>
            </a:pPr>
            <a:r>
              <a:rPr lang="tr-TR" sz="1800" b="1"/>
              <a:t>Sunumun Amacı;</a:t>
            </a:r>
            <a:endParaRPr lang="tr-TR" sz="1800"/>
          </a:p>
          <a:p>
            <a:pPr marL="285750" lvl="0" indent="-285750">
              <a:lnSpc>
                <a:spcPct val="100000"/>
              </a:lnSpc>
              <a:spcBef>
                <a:spcPts val="0"/>
              </a:spcBef>
              <a:spcAft>
                <a:spcPts val="600"/>
              </a:spcAft>
              <a:buFont typeface="Wingdings"/>
              <a:buChar char="Ø"/>
              <a:defRPr/>
            </a:pPr>
            <a:r>
              <a:rPr lang="tr-TR" sz="1800"/>
              <a:t>Bu sunumun amacı, </a:t>
            </a:r>
            <a:r>
              <a:rPr lang="tr-TR" sz="1800">
                <a:solidFill>
                  <a:schemeClr val="dk1"/>
                </a:solidFill>
                <a:ea typeface="Calibri"/>
                <a:cs typeface="Calibri"/>
              </a:rPr>
              <a:t>birinci basamak sağlık hizmetlerinin temel konularından biri olan bağışıklamada çocukluk çağı ulusal aşı takviminde bulunan aşılar konusunda bilgilendirme yaparak aşıların doğru zamanda ve eksiksiz yapılabilmesine sağlamaya </a:t>
            </a:r>
            <a:r>
              <a:rPr lang="tr-TR" sz="1800"/>
              <a:t>katkıda bulunmaktır.</a:t>
            </a:r>
            <a:endParaRPr/>
          </a:p>
          <a:p>
            <a:pPr>
              <a:defRPr/>
            </a:pPr>
            <a:endParaRPr lang="tr-TR" sz="18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579119" y="731520"/>
            <a:ext cx="11061489" cy="894080"/>
          </a:xfrm>
        </p:spPr>
        <p:txBody>
          <a:bodyPr>
            <a:normAutofit/>
          </a:bodyPr>
          <a:lstStyle/>
          <a:p>
            <a:pPr>
              <a:defRPr/>
            </a:pPr>
            <a:r>
              <a:rPr lang="tr-TR"/>
              <a:t>DİFTERİ, </a:t>
            </a:r>
            <a:r>
              <a:rPr lang="tr-TR"/>
              <a:t>asellüler</a:t>
            </a:r>
            <a:r>
              <a:rPr lang="tr-TR"/>
              <a:t> BOĞMACA, TETANOS, İNAKTİF POLİO, </a:t>
            </a:r>
            <a:r>
              <a:rPr lang="tr-TR" i="1"/>
              <a:t>HEMOFİLUS İNFLUENZA TİP b </a:t>
            </a:r>
            <a:r>
              <a:rPr lang="tr-TR"/>
              <a:t>VE HEPATİT B AŞISI (</a:t>
            </a:r>
            <a:r>
              <a:rPr lang="tr-TR"/>
              <a:t>DaBT</a:t>
            </a:r>
            <a:r>
              <a:rPr lang="tr-TR"/>
              <a:t>-İPA-</a:t>
            </a:r>
            <a:r>
              <a:rPr lang="tr-TR"/>
              <a:t>Hib</a:t>
            </a:r>
            <a:r>
              <a:rPr lang="tr-TR"/>
              <a:t>-Hep B) </a:t>
            </a:r>
            <a:endParaRPr/>
          </a:p>
        </p:txBody>
      </p:sp>
      <p:sp>
        <p:nvSpPr>
          <p:cNvPr id="3" name="Metin Yer Tutucusu 2"/>
          <p:cNvSpPr>
            <a:spLocks noGrp="1"/>
          </p:cNvSpPr>
          <p:nvPr>
            <p:ph type="body" sz="half" idx="2"/>
          </p:nvPr>
        </p:nvSpPr>
        <p:spPr bwMode="auto">
          <a:xfrm>
            <a:off x="579119" y="1625600"/>
            <a:ext cx="10449261" cy="4251671"/>
          </a:xfrm>
        </p:spPr>
        <p:txBody>
          <a:bodyPr>
            <a:noAutofit/>
          </a:bodyPr>
          <a:lstStyle/>
          <a:p>
            <a:pPr>
              <a:lnSpc>
                <a:spcPct val="100000"/>
              </a:lnSpc>
              <a:spcBef>
                <a:spcPts val="0"/>
              </a:spcBef>
              <a:spcAft>
                <a:spcPts val="600"/>
              </a:spcAft>
              <a:defRPr/>
            </a:pPr>
            <a:r>
              <a:rPr lang="tr-TR" sz="1800" b="1"/>
              <a:t>Uygulama Şekli: </a:t>
            </a:r>
            <a:r>
              <a:rPr lang="tr-TR" sz="1800"/>
              <a:t>İntramusküler</a:t>
            </a:r>
            <a:r>
              <a:rPr lang="tr-TR" sz="1800"/>
              <a:t> (İM) uygulanır.</a:t>
            </a:r>
            <a:endParaRPr lang="tr-TR" sz="1800" b="1"/>
          </a:p>
          <a:p>
            <a:pPr>
              <a:lnSpc>
                <a:spcPct val="100000"/>
              </a:lnSpc>
              <a:spcBef>
                <a:spcPts val="0"/>
              </a:spcBef>
              <a:spcAft>
                <a:spcPts val="600"/>
              </a:spcAft>
              <a:defRPr/>
            </a:pPr>
            <a:r>
              <a:rPr lang="tr-TR" sz="1800" b="1"/>
              <a:t>Aşı Türü: </a:t>
            </a:r>
            <a:r>
              <a:rPr lang="tr-TR" sz="1800"/>
              <a:t>Altı bileşenli karma aşı (</a:t>
            </a:r>
            <a:r>
              <a:rPr lang="tr-TR" sz="1800"/>
              <a:t>DaBT</a:t>
            </a:r>
            <a:r>
              <a:rPr lang="tr-TR" sz="1800"/>
              <a:t>-İPA-</a:t>
            </a:r>
            <a:r>
              <a:rPr lang="tr-TR" sz="1800"/>
              <a:t>Hib</a:t>
            </a:r>
            <a:r>
              <a:rPr lang="tr-TR" sz="1800"/>
              <a:t>-</a:t>
            </a:r>
            <a:r>
              <a:rPr lang="tr-TR" sz="1800"/>
              <a:t>HepB</a:t>
            </a:r>
            <a:r>
              <a:rPr lang="tr-TR" sz="1800"/>
              <a:t>) </a:t>
            </a:r>
            <a:r>
              <a:rPr lang="tr-TR" sz="1800"/>
              <a:t>toksoid</a:t>
            </a:r>
            <a:r>
              <a:rPr lang="tr-TR" sz="1800"/>
              <a:t>, </a:t>
            </a:r>
            <a:r>
              <a:rPr lang="tr-TR" sz="1800"/>
              <a:t>inaktif</a:t>
            </a:r>
            <a:r>
              <a:rPr lang="tr-TR" sz="1800"/>
              <a:t> virüs, </a:t>
            </a:r>
            <a:r>
              <a:rPr lang="tr-TR" sz="1800"/>
              <a:t>inaktif</a:t>
            </a:r>
            <a:r>
              <a:rPr lang="tr-TR" sz="1800"/>
              <a:t> bakteri </a:t>
            </a:r>
            <a:r>
              <a:rPr lang="tr-TR" sz="1800"/>
              <a:t>sub</a:t>
            </a:r>
            <a:r>
              <a:rPr lang="tr-TR" sz="1800"/>
              <a:t> üniteleri ve proteine ile </a:t>
            </a:r>
            <a:r>
              <a:rPr lang="tr-TR" sz="1800"/>
              <a:t>konjuge</a:t>
            </a:r>
            <a:r>
              <a:rPr lang="tr-TR" sz="1800"/>
              <a:t> </a:t>
            </a:r>
            <a:r>
              <a:rPr lang="tr-TR" sz="1800"/>
              <a:t>Hib</a:t>
            </a:r>
            <a:r>
              <a:rPr lang="tr-TR" sz="1800"/>
              <a:t> </a:t>
            </a:r>
            <a:r>
              <a:rPr lang="tr-TR" sz="1800"/>
              <a:t>polisakkarid</a:t>
            </a:r>
            <a:r>
              <a:rPr lang="tr-TR" sz="1800"/>
              <a:t>, </a:t>
            </a:r>
            <a:r>
              <a:rPr lang="tr-TR" sz="1800"/>
              <a:t>subünit</a:t>
            </a:r>
            <a:r>
              <a:rPr lang="tr-TR" sz="1800"/>
              <a:t> aşıdır.</a:t>
            </a:r>
            <a:endParaRPr lang="tr-TR" sz="1800" b="1"/>
          </a:p>
          <a:p>
            <a:pPr>
              <a:lnSpc>
                <a:spcPct val="100000"/>
              </a:lnSpc>
              <a:spcBef>
                <a:spcPts val="0"/>
              </a:spcBef>
              <a:spcAft>
                <a:spcPts val="600"/>
              </a:spcAft>
              <a:defRPr/>
            </a:pPr>
            <a:r>
              <a:rPr lang="tr-TR" sz="1800" b="1"/>
              <a:t>Takvim: </a:t>
            </a:r>
            <a:r>
              <a:rPr lang="tr-TR" sz="1800"/>
              <a:t>Ulusal Çocukluk Dönemi Aşı takviminde 2., 4., 6. ve 18. aylarda uygulanır. </a:t>
            </a:r>
            <a:endParaRPr/>
          </a:p>
          <a:p>
            <a:pPr>
              <a:lnSpc>
                <a:spcPct val="100000"/>
              </a:lnSpc>
              <a:spcBef>
                <a:spcPts val="0"/>
              </a:spcBef>
              <a:spcAft>
                <a:spcPts val="600"/>
              </a:spcAft>
              <a:defRPr/>
            </a:pPr>
            <a:r>
              <a:rPr lang="tr-TR" sz="1800"/>
              <a:t>Altı bileşenli karma aşı (</a:t>
            </a:r>
            <a:r>
              <a:rPr lang="tr-TR" sz="1800"/>
              <a:t>DaBT</a:t>
            </a:r>
            <a:r>
              <a:rPr lang="tr-TR" sz="1800"/>
              <a:t>-İPA-</a:t>
            </a:r>
            <a:r>
              <a:rPr lang="tr-TR" sz="1800"/>
              <a:t>Hib</a:t>
            </a:r>
            <a:r>
              <a:rPr lang="tr-TR" sz="1800"/>
              <a:t>-</a:t>
            </a:r>
            <a:r>
              <a:rPr lang="tr-TR" sz="1800"/>
              <a:t>HepB</a:t>
            </a:r>
            <a:r>
              <a:rPr lang="tr-TR" sz="1800"/>
              <a:t>) için üst yaş sınırı sağlıklı çocuklar için 6 yaştır (83 ay).</a:t>
            </a:r>
            <a:endParaRPr/>
          </a:p>
          <a:p>
            <a:pPr>
              <a:lnSpc>
                <a:spcPct val="100000"/>
              </a:lnSpc>
              <a:spcBef>
                <a:spcPts val="0"/>
              </a:spcBef>
              <a:spcAft>
                <a:spcPts val="600"/>
              </a:spcAft>
              <a:defRPr/>
            </a:pPr>
            <a:r>
              <a:rPr lang="tr-TR" sz="1800"/>
              <a:t>Altı bileşenli karma aşının (</a:t>
            </a:r>
            <a:r>
              <a:rPr lang="tr-TR" sz="1800"/>
              <a:t>DaBT</a:t>
            </a:r>
            <a:r>
              <a:rPr lang="tr-TR" sz="1800"/>
              <a:t>-İPA-</a:t>
            </a:r>
            <a:r>
              <a:rPr lang="tr-TR" sz="1800"/>
              <a:t>Hib</a:t>
            </a:r>
            <a:r>
              <a:rPr lang="tr-TR" sz="1800"/>
              <a:t>-</a:t>
            </a:r>
            <a:r>
              <a:rPr lang="tr-TR" sz="1800"/>
              <a:t>HepB</a:t>
            </a:r>
            <a:r>
              <a:rPr lang="tr-TR" sz="1800"/>
              <a:t>) ilk dozu en erken 6 haftalık iken uygulanabilir. 1., 2. ve 3. dozlar arasında bulunması gereken en kısa süreler 4 hafta olmalı, </a:t>
            </a:r>
            <a:r>
              <a:rPr lang="tr-TR" sz="1800"/>
              <a:t>rapel</a:t>
            </a:r>
            <a:r>
              <a:rPr lang="tr-TR" sz="1800"/>
              <a:t> doz 12. aydan sonra olmak üzere, 3. dozdan en erken 6 ay sonra uygulanmalıdır.  </a:t>
            </a:r>
            <a:endParaRPr/>
          </a:p>
          <a:p>
            <a:pPr>
              <a:lnSpc>
                <a:spcPct val="100000"/>
              </a:lnSpc>
              <a:spcBef>
                <a:spcPts val="0"/>
              </a:spcBef>
              <a:spcAft>
                <a:spcPts val="600"/>
              </a:spcAft>
              <a:defRPr/>
            </a:pPr>
            <a:r>
              <a:rPr lang="tr-TR" sz="1800"/>
              <a:t>Boğmaca aşısının </a:t>
            </a:r>
            <a:r>
              <a:rPr lang="tr-TR" sz="1800"/>
              <a:t>kontrendike</a:t>
            </a:r>
            <a:r>
              <a:rPr lang="tr-TR" sz="1800"/>
              <a:t> olduğu durumlarda yaşa uygun olarak DT (7 yaşından küçüklere) veya </a:t>
            </a:r>
            <a:r>
              <a:rPr lang="tr-TR" sz="1800"/>
              <a:t>Td</a:t>
            </a:r>
            <a:r>
              <a:rPr lang="tr-TR" sz="1800"/>
              <a:t> aşısı (7 yaş ve üzerine) uygulanır. </a:t>
            </a:r>
            <a:endParaRPr/>
          </a:p>
          <a:p>
            <a:pPr>
              <a:lnSpc>
                <a:spcPct val="100000"/>
              </a:lnSpc>
              <a:spcBef>
                <a:spcPts val="0"/>
              </a:spcBef>
              <a:spcAft>
                <a:spcPts val="600"/>
              </a:spcAft>
              <a:defRPr/>
            </a:pPr>
            <a:r>
              <a:rPr lang="tr-TR" sz="1800" b="1"/>
              <a:t>Saklama Koşulları: </a:t>
            </a:r>
            <a:r>
              <a:rPr lang="tr-TR" sz="1800"/>
              <a:t>(+)2-(+)8°C’de buzdolabında saklanmalıdır. Dondurulmamalıdır. Işıktan korumak için ambalajında saklanmalıdır.</a:t>
            </a:r>
            <a:endParaRPr/>
          </a:p>
          <a:p>
            <a:pPr>
              <a:lnSpc>
                <a:spcPct val="100000"/>
              </a:lnSpc>
              <a:spcBef>
                <a:spcPts val="0"/>
              </a:spcBef>
              <a:spcAft>
                <a:spcPts val="600"/>
              </a:spcAft>
              <a:defRPr/>
            </a:pPr>
            <a:endParaRPr lang="tr-TR" sz="1800"/>
          </a:p>
          <a:p>
            <a:pPr>
              <a:lnSpc>
                <a:spcPct val="150000"/>
              </a:lnSpc>
              <a:defRPr/>
            </a:pPr>
            <a:endParaRPr lang="tr-TR" sz="1800"/>
          </a:p>
        </p:txBody>
      </p:sp>
      <p:pic>
        <p:nvPicPr>
          <p:cNvPr id="7" name="Resim 6"/>
          <p:cNvPicPr>
            <a:picLocks noChangeAspect="1"/>
          </p:cNvPicPr>
          <p:nvPr/>
        </p:nvPicPr>
        <p:blipFill>
          <a:blip r:embed="rId2"/>
          <a:stretch/>
        </p:blipFill>
        <p:spPr bwMode="auto">
          <a:xfrm>
            <a:off x="10427971" y="4807473"/>
            <a:ext cx="1764029" cy="213959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DaBT</a:t>
            </a:r>
            <a:r>
              <a:rPr lang="tr-TR"/>
              <a:t>-İPA-</a:t>
            </a:r>
            <a:r>
              <a:rPr lang="tr-TR"/>
              <a:t>Hib</a:t>
            </a:r>
            <a:r>
              <a:rPr lang="tr-TR"/>
              <a:t>-Hep B AŞISI</a:t>
            </a:r>
            <a:endParaRPr/>
          </a:p>
        </p:txBody>
      </p:sp>
      <p:sp>
        <p:nvSpPr>
          <p:cNvPr id="3" name="Metin Yer Tutucusu 2"/>
          <p:cNvSpPr>
            <a:spLocks noGrp="1"/>
          </p:cNvSpPr>
          <p:nvPr>
            <p:ph type="body" sz="half" idx="2"/>
          </p:nvPr>
        </p:nvSpPr>
        <p:spPr bwMode="auto">
          <a:xfrm>
            <a:off x="667512" y="1093106"/>
            <a:ext cx="11089225" cy="5219320"/>
          </a:xfrm>
        </p:spPr>
        <p:txBody>
          <a:bodyPr>
            <a:normAutofit fontScale="32500" lnSpcReduction="20000"/>
          </a:bodyPr>
          <a:lstStyle/>
          <a:p>
            <a:pPr>
              <a:lnSpc>
                <a:spcPct val="120000"/>
              </a:lnSpc>
              <a:spcBef>
                <a:spcPts val="0"/>
              </a:spcBef>
              <a:spcAft>
                <a:spcPts val="600"/>
              </a:spcAft>
              <a:defRPr/>
            </a:pPr>
            <a:r>
              <a:rPr lang="tr-TR" sz="4000"/>
              <a:t>📌 </a:t>
            </a:r>
            <a:r>
              <a:rPr lang="tr-TR" sz="4000" b="1"/>
              <a:t>Kontrendikasyonlar</a:t>
            </a:r>
            <a:r>
              <a:rPr lang="tr-TR" sz="4000" b="1"/>
              <a:t>: </a:t>
            </a:r>
            <a:endParaRPr lang="tr-TR" sz="4000"/>
          </a:p>
          <a:p>
            <a:pPr marL="182563" indent="-182563">
              <a:lnSpc>
                <a:spcPct val="120000"/>
              </a:lnSpc>
              <a:spcBef>
                <a:spcPts val="0"/>
              </a:spcBef>
              <a:spcAft>
                <a:spcPts val="600"/>
              </a:spcAft>
              <a:buFont typeface="Arial"/>
              <a:buChar char="•"/>
              <a:defRPr/>
            </a:pPr>
            <a:r>
              <a:rPr lang="tr-TR" sz="4000"/>
              <a:t>Aşının bir önceki dozuna veya aşının herhangi bir içeriğine karşı geliştiği düşünülen anafilaksi.</a:t>
            </a:r>
            <a:endParaRPr/>
          </a:p>
          <a:p>
            <a:pPr marL="182563" indent="-182563">
              <a:lnSpc>
                <a:spcPct val="120000"/>
              </a:lnSpc>
              <a:spcBef>
                <a:spcPts val="0"/>
              </a:spcBef>
              <a:spcAft>
                <a:spcPts val="600"/>
              </a:spcAft>
              <a:buFont typeface="Arial"/>
              <a:buChar char="•"/>
              <a:defRPr/>
            </a:pPr>
            <a:r>
              <a:rPr lang="tr-TR" sz="4000"/>
              <a:t>Boğmaca bileşeninden dolayı; Önceki DBT, </a:t>
            </a:r>
            <a:r>
              <a:rPr lang="tr-TR" sz="4000"/>
              <a:t>DaBT</a:t>
            </a:r>
            <a:r>
              <a:rPr lang="tr-TR" sz="4000"/>
              <a:t> veya </a:t>
            </a:r>
            <a:r>
              <a:rPr lang="tr-TR" sz="4000"/>
              <a:t>Tdab</a:t>
            </a:r>
            <a:r>
              <a:rPr lang="tr-TR" sz="4000"/>
              <a:t> içeren aşıya bağlı </a:t>
            </a:r>
            <a:r>
              <a:rPr lang="tr-TR" sz="4000"/>
              <a:t>ensefalopati</a:t>
            </a:r>
            <a:r>
              <a:rPr lang="tr-TR" sz="4000"/>
              <a:t> (boğmaca içeren bir aşı uygulanmasından sonraki ilk 7 gün içinde başka bir nedenle açıklanamayan </a:t>
            </a:r>
            <a:r>
              <a:rPr lang="tr-TR" sz="4000"/>
              <a:t>ensefalopati</a:t>
            </a:r>
            <a:r>
              <a:rPr lang="tr-TR" sz="4000"/>
              <a:t> tablosunda boğmaca bileşeni çıkarılarak takvime devam edilir.) İlerleyici nörolojik hastalık, kontrol altına alınamayan epilepsi varlığında tanı kesinleşinceye kadar boğmaca içeren aşı uygulanmaz.</a:t>
            </a:r>
            <a:endParaRPr/>
          </a:p>
          <a:p>
            <a:pPr algn="just">
              <a:lnSpc>
                <a:spcPct val="120000"/>
              </a:lnSpc>
              <a:spcBef>
                <a:spcPts val="0"/>
              </a:spcBef>
              <a:spcAft>
                <a:spcPts val="600"/>
              </a:spcAft>
              <a:defRPr/>
            </a:pPr>
            <a:r>
              <a:rPr lang="tr-TR" sz="4000"/>
              <a:t>📌 </a:t>
            </a:r>
            <a:r>
              <a:rPr lang="tr-TR" sz="4000" b="1"/>
              <a:t>Önlem Alınarak Aşı Uygulanması Gereken Durumlar:</a:t>
            </a:r>
            <a:endParaRPr/>
          </a:p>
          <a:p>
            <a:pPr algn="just">
              <a:lnSpc>
                <a:spcPct val="120000"/>
              </a:lnSpc>
              <a:spcBef>
                <a:spcPts val="0"/>
              </a:spcBef>
              <a:spcAft>
                <a:spcPts val="600"/>
              </a:spcAft>
              <a:defRPr/>
            </a:pPr>
            <a:r>
              <a:rPr lang="tr-TR" sz="4000"/>
              <a:t>Boğmaca bileşenine bağlı olarak; </a:t>
            </a:r>
            <a:endParaRPr/>
          </a:p>
          <a:p>
            <a:pPr marL="182563" indent="-182563" algn="just" defTabSz="268288">
              <a:lnSpc>
                <a:spcPct val="120000"/>
              </a:lnSpc>
              <a:spcBef>
                <a:spcPts val="0"/>
              </a:spcBef>
              <a:spcAft>
                <a:spcPts val="600"/>
              </a:spcAft>
              <a:buFont typeface="Arial"/>
              <a:buChar char="•"/>
              <a:defRPr/>
            </a:pPr>
            <a:r>
              <a:rPr lang="tr-TR" sz="4000"/>
              <a:t>İnfantil</a:t>
            </a:r>
            <a:r>
              <a:rPr lang="tr-TR" sz="4000"/>
              <a:t> spazm, kontrol altına alınamamış epilepsi, ilerleyici </a:t>
            </a:r>
            <a:r>
              <a:rPr lang="tr-TR" sz="4000"/>
              <a:t>ensefalopati</a:t>
            </a:r>
            <a:r>
              <a:rPr lang="tr-TR" sz="4000"/>
              <a:t> varlığında nörolojik durum durağanlaşana, nöbetlerin kontrol altında olduğundan emin olana kadar aşının ertelenmesi önerilir. Aşı uygulama kararı verilirken çocuğu izleyen çocuk sağlığı ve hastalıkları uzmanının onayı alınmalıdır.</a:t>
            </a:r>
            <a:endParaRPr/>
          </a:p>
          <a:p>
            <a:pPr marL="182563" indent="-182563" algn="just" defTabSz="268288">
              <a:lnSpc>
                <a:spcPct val="120000"/>
              </a:lnSpc>
              <a:spcBef>
                <a:spcPts val="0"/>
              </a:spcBef>
              <a:spcAft>
                <a:spcPts val="600"/>
              </a:spcAft>
              <a:buFont typeface="Arial"/>
              <a:buChar char="•"/>
              <a:defRPr/>
            </a:pPr>
            <a:r>
              <a:rPr lang="tr-TR" sz="4000"/>
              <a:t>Altta yatan stabil olmayan ilerleyici nörolojik hastalık.</a:t>
            </a:r>
            <a:endParaRPr/>
          </a:p>
          <a:p>
            <a:pPr marL="182563" indent="-182563" algn="just" defTabSz="268288">
              <a:lnSpc>
                <a:spcPct val="120000"/>
              </a:lnSpc>
              <a:spcBef>
                <a:spcPts val="0"/>
              </a:spcBef>
              <a:spcAft>
                <a:spcPts val="600"/>
              </a:spcAft>
              <a:buFont typeface="Arial"/>
              <a:buChar char="•"/>
              <a:defRPr/>
            </a:pPr>
            <a:r>
              <a:rPr lang="tr-TR" sz="4000"/>
              <a:t>Önceki </a:t>
            </a:r>
            <a:r>
              <a:rPr lang="tr-TR" sz="4000"/>
              <a:t>DaBT</a:t>
            </a:r>
            <a:r>
              <a:rPr lang="tr-TR" sz="4000"/>
              <a:t> içeren aşılar ve </a:t>
            </a:r>
            <a:r>
              <a:rPr lang="tr-TR" sz="4000"/>
              <a:t>Td</a:t>
            </a:r>
            <a:r>
              <a:rPr lang="tr-TR" sz="4000"/>
              <a:t>, </a:t>
            </a:r>
            <a:r>
              <a:rPr lang="tr-TR" sz="4000"/>
              <a:t>Tdab</a:t>
            </a:r>
            <a:r>
              <a:rPr lang="tr-TR" sz="4000"/>
              <a:t> aşısı sonrası gelişen aşağıdaki durumlardan herhangi biri: </a:t>
            </a:r>
            <a:endParaRPr/>
          </a:p>
          <a:p>
            <a:pPr marL="630238" lvl="1" indent="-173038" algn="just" defTabSz="268288">
              <a:lnSpc>
                <a:spcPct val="120000"/>
              </a:lnSpc>
              <a:spcBef>
                <a:spcPts val="0"/>
              </a:spcBef>
              <a:spcAft>
                <a:spcPts val="600"/>
              </a:spcAft>
              <a:buFont typeface="Courier New"/>
              <a:buChar char="o"/>
              <a:defRPr/>
            </a:pPr>
            <a:r>
              <a:rPr lang="tr-TR" sz="3800"/>
              <a:t>Aşı dozundan sonraki 6 hafta içinde </a:t>
            </a:r>
            <a:r>
              <a:rPr lang="tr-TR" sz="3800"/>
              <a:t>Guillain-Barré</a:t>
            </a:r>
            <a:r>
              <a:rPr lang="tr-TR" sz="3800"/>
              <a:t> Sendromu gelişmesi.</a:t>
            </a:r>
            <a:endParaRPr/>
          </a:p>
          <a:p>
            <a:pPr marL="630238" lvl="1" indent="-173038" algn="just" defTabSz="268288">
              <a:lnSpc>
                <a:spcPct val="120000"/>
              </a:lnSpc>
              <a:spcBef>
                <a:spcPts val="0"/>
              </a:spcBef>
              <a:spcAft>
                <a:spcPts val="600"/>
              </a:spcAft>
              <a:buFont typeface="Courier New"/>
              <a:buChar char="o"/>
              <a:defRPr/>
            </a:pPr>
            <a:r>
              <a:rPr lang="tr-TR" sz="3800"/>
              <a:t>Aşılama zamanında orta ya da şiddetli ateşli veya ateşsiz akut hastalığın bulunması.</a:t>
            </a:r>
            <a:endParaRPr/>
          </a:p>
          <a:p>
            <a:pPr>
              <a:lnSpc>
                <a:spcPct val="120000"/>
              </a:lnSpc>
              <a:spcBef>
                <a:spcPts val="0"/>
              </a:spcBef>
              <a:spcAft>
                <a:spcPts val="600"/>
              </a:spcAft>
              <a:defRPr/>
            </a:pPr>
            <a:r>
              <a:rPr lang="tr-TR" sz="4000"/>
              <a:t>📌 </a:t>
            </a:r>
            <a:r>
              <a:rPr lang="tr-TR" sz="4000" b="1"/>
              <a:t>Aşı Sonrası İstenmeyen Etkiler: </a:t>
            </a:r>
            <a:r>
              <a:rPr lang="tr-TR" sz="4000"/>
              <a:t>DaBT</a:t>
            </a:r>
            <a:r>
              <a:rPr lang="tr-TR" sz="4000"/>
              <a:t> içeren aşılara bağlı ağrı, şişlik, kızarıklık gibi lokal reaksiyonlar 4. ve 5. dozlardan sonra daha sık olmakla birlikte aşılanan çocukların %20-40’ında bildirilmiştir. </a:t>
            </a:r>
            <a:endParaRPr/>
          </a:p>
          <a:p>
            <a:pPr>
              <a:lnSpc>
                <a:spcPct val="120000"/>
              </a:lnSpc>
              <a:spcBef>
                <a:spcPts val="0"/>
              </a:spcBef>
              <a:spcAft>
                <a:spcPts val="600"/>
              </a:spcAft>
              <a:defRPr/>
            </a:pPr>
            <a:r>
              <a:rPr lang="tr-TR" sz="4000"/>
              <a:t>DaBT</a:t>
            </a:r>
            <a:r>
              <a:rPr lang="tr-TR" sz="4000"/>
              <a:t> içeren aşılara bağlı 38 °C ve üzerinde ateş ve huzursuzluk, kırgınlık, hafif sistemik belirtiler aşı uygulanan çocukların sırasıyla %3-5’inde ve %20-40’ında bildirilmiştir. </a:t>
            </a:r>
            <a:endParaRPr/>
          </a:p>
          <a:p>
            <a:pPr>
              <a:lnSpc>
                <a:spcPct val="120000"/>
              </a:lnSpc>
              <a:spcBef>
                <a:spcPts val="0"/>
              </a:spcBef>
              <a:spcAft>
                <a:spcPts val="600"/>
              </a:spcAft>
              <a:defRPr/>
            </a:pPr>
            <a:r>
              <a:rPr lang="tr-TR" sz="4000"/>
              <a:t>Boğmaca bileşenine bağlı olarak; nadir görülen ciddi yan etkilerin 1 milyon dozda görülme sıklıkları; 3 saatten fazla süren çığlık tarzında durdurulamayan ağlama 0-4800, </a:t>
            </a:r>
            <a:r>
              <a:rPr lang="tr-TR" sz="4000"/>
              <a:t>hipotonik</a:t>
            </a:r>
            <a:r>
              <a:rPr lang="tr-TR" sz="4000"/>
              <a:t> </a:t>
            </a:r>
            <a:r>
              <a:rPr lang="tr-TR" sz="4000"/>
              <a:t>hiporesponsif</a:t>
            </a:r>
            <a:r>
              <a:rPr lang="tr-TR" sz="4000"/>
              <a:t> atak 0-470, </a:t>
            </a:r>
            <a:r>
              <a:rPr lang="tr-TR" sz="4000"/>
              <a:t>konvülsiyon</a:t>
            </a:r>
            <a:r>
              <a:rPr lang="tr-TR" sz="4000"/>
              <a:t> 0-290, </a:t>
            </a:r>
            <a:r>
              <a:rPr lang="tr-TR" sz="4000"/>
              <a:t>ensefalopati</a:t>
            </a:r>
            <a:r>
              <a:rPr lang="tr-TR" sz="4000"/>
              <a:t> 0-1, anafilaksi 0-1, prematüre bebeklerde </a:t>
            </a:r>
            <a:r>
              <a:rPr lang="tr-TR" sz="4000"/>
              <a:t>apne-bradikardi</a:t>
            </a:r>
            <a:r>
              <a:rPr lang="tr-TR" sz="4000"/>
              <a:t> 0-1 olarak bildirilmiştir. </a:t>
            </a:r>
            <a:endParaRPr/>
          </a:p>
          <a:p>
            <a:pPr marL="182563" indent="-182563" algn="just" defTabSz="268288">
              <a:lnSpc>
                <a:spcPct val="120000"/>
              </a:lnSpc>
              <a:spcBef>
                <a:spcPts val="0"/>
              </a:spcBef>
              <a:spcAft>
                <a:spcPts val="600"/>
              </a:spcAft>
              <a:buFont typeface="Arial"/>
              <a:buChar char="•"/>
              <a:defRPr/>
            </a:pPr>
            <a:endParaRPr lang="tr-TR" sz="4000"/>
          </a:p>
          <a:p>
            <a:pPr algn="just">
              <a:lnSpc>
                <a:spcPct val="150000"/>
              </a:lnSpc>
              <a:defRPr/>
            </a:pPr>
            <a:endParaRPr/>
          </a:p>
          <a:p>
            <a:pPr algn="just">
              <a:lnSpc>
                <a:spcPct val="150000"/>
              </a:lnSpc>
              <a:defRPr/>
            </a:pPr>
            <a:endParaRPr lang="tr-TR" sz="18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ORAL POLİO AŞISI (OPA)</a:t>
            </a:r>
            <a:endParaRPr/>
          </a:p>
        </p:txBody>
      </p:sp>
      <p:sp>
        <p:nvSpPr>
          <p:cNvPr id="3" name="Metin Yer Tutucusu 2"/>
          <p:cNvSpPr>
            <a:spLocks noGrp="1"/>
          </p:cNvSpPr>
          <p:nvPr>
            <p:ph type="body" sz="half" idx="2"/>
          </p:nvPr>
        </p:nvSpPr>
        <p:spPr bwMode="auto">
          <a:xfrm>
            <a:off x="640080" y="1093107"/>
            <a:ext cx="11430000" cy="5176283"/>
          </a:xfrm>
        </p:spPr>
        <p:txBody>
          <a:bodyPr>
            <a:noAutofit/>
          </a:bodyPr>
          <a:lstStyle/>
          <a:p>
            <a:pPr>
              <a:lnSpc>
                <a:spcPct val="100000"/>
              </a:lnSpc>
              <a:spcBef>
                <a:spcPts val="0"/>
              </a:spcBef>
              <a:spcAft>
                <a:spcPts val="600"/>
              </a:spcAft>
              <a:defRPr/>
            </a:pPr>
            <a:r>
              <a:rPr lang="tr-TR" sz="1400" b="1"/>
              <a:t>Aşı Türü: </a:t>
            </a:r>
            <a:r>
              <a:rPr lang="tr-TR" sz="1400"/>
              <a:t>Canlı </a:t>
            </a:r>
            <a:r>
              <a:rPr lang="tr-TR" sz="1400"/>
              <a:t>atenüe</a:t>
            </a:r>
            <a:r>
              <a:rPr lang="tr-TR" sz="1400"/>
              <a:t> (zayıflatılmış) aşıdır. İki </a:t>
            </a:r>
            <a:r>
              <a:rPr lang="tr-TR" sz="1400"/>
              <a:t>poliovirüs</a:t>
            </a:r>
            <a:r>
              <a:rPr lang="tr-TR" sz="1400"/>
              <a:t> </a:t>
            </a:r>
            <a:r>
              <a:rPr lang="tr-TR" sz="1400"/>
              <a:t>serotipi</a:t>
            </a:r>
            <a:r>
              <a:rPr lang="tr-TR" sz="1400"/>
              <a:t> (Tip 1, Tip 3) içerir.</a:t>
            </a:r>
            <a:endParaRPr/>
          </a:p>
          <a:p>
            <a:pPr>
              <a:lnSpc>
                <a:spcPct val="100000"/>
              </a:lnSpc>
              <a:spcBef>
                <a:spcPts val="0"/>
              </a:spcBef>
              <a:spcAft>
                <a:spcPts val="600"/>
              </a:spcAft>
              <a:defRPr/>
            </a:pPr>
            <a:r>
              <a:rPr lang="tr-TR" sz="1400"/>
              <a:t>Salgın durumlarında </a:t>
            </a:r>
            <a:r>
              <a:rPr lang="tr-TR" sz="1400"/>
              <a:t>monovalan</a:t>
            </a:r>
            <a:r>
              <a:rPr lang="tr-TR" sz="1400"/>
              <a:t> Tip 2 OPA aşısının da Dünya Sağlık Teşkilatı’nın talimatları doğrultusunda kullanıma sunulabileceği akılda tutulmalıdır.</a:t>
            </a:r>
            <a:endParaRPr/>
          </a:p>
          <a:p>
            <a:pPr>
              <a:lnSpc>
                <a:spcPct val="100000"/>
              </a:lnSpc>
              <a:spcBef>
                <a:spcPts val="0"/>
              </a:spcBef>
              <a:spcAft>
                <a:spcPts val="600"/>
              </a:spcAft>
              <a:defRPr/>
            </a:pPr>
            <a:r>
              <a:rPr lang="tr-TR" sz="1400" b="1"/>
              <a:t>Uygulama Şekli: </a:t>
            </a:r>
            <a:r>
              <a:rPr lang="tr-TR" sz="1400"/>
              <a:t>Oral (ağızdan) uygulanır.</a:t>
            </a:r>
            <a:endParaRPr sz="1400"/>
          </a:p>
          <a:p>
            <a:pPr marL="285750" indent="-285750">
              <a:lnSpc>
                <a:spcPct val="100000"/>
              </a:lnSpc>
              <a:spcBef>
                <a:spcPts val="0"/>
              </a:spcBef>
              <a:spcAft>
                <a:spcPts val="600"/>
              </a:spcAft>
              <a:buFont typeface="Wingdings"/>
              <a:buChar char="q"/>
              <a:defRPr/>
            </a:pPr>
            <a:r>
              <a:rPr lang="tr-TR" sz="1400"/>
              <a:t>Aşı </a:t>
            </a:r>
            <a:r>
              <a:rPr lang="tr-TR" sz="1400"/>
              <a:t>flakonu</a:t>
            </a:r>
            <a:r>
              <a:rPr lang="tr-TR" sz="1400"/>
              <a:t> üzerinden kaç damlanın 1 doza eşit olduğu kontrol edilmelidir </a:t>
            </a:r>
            <a:endParaRPr sz="1400"/>
          </a:p>
          <a:p>
            <a:pPr marL="285750" indent="-285750">
              <a:lnSpc>
                <a:spcPct val="100000"/>
              </a:lnSpc>
              <a:spcBef>
                <a:spcPts val="0"/>
              </a:spcBef>
              <a:spcAft>
                <a:spcPts val="600"/>
              </a:spcAft>
              <a:buFont typeface="Wingdings"/>
              <a:buChar char="q"/>
              <a:defRPr/>
            </a:pPr>
            <a:r>
              <a:rPr lang="tr-TR" sz="1400"/>
              <a:t>Halen kullanılan aşı için 1 doz 2 damladır (0.1 ml).</a:t>
            </a:r>
            <a:endParaRPr sz="1400"/>
          </a:p>
          <a:p>
            <a:pPr>
              <a:lnSpc>
                <a:spcPct val="100000"/>
              </a:lnSpc>
              <a:spcBef>
                <a:spcPts val="0"/>
              </a:spcBef>
              <a:spcAft>
                <a:spcPts val="600"/>
              </a:spcAft>
              <a:defRPr/>
            </a:pPr>
            <a:r>
              <a:rPr lang="tr-TR" sz="1400" b="1"/>
              <a:t>Takvim: </a:t>
            </a:r>
            <a:r>
              <a:rPr lang="tr-TR" sz="1400"/>
              <a:t>6. ve 18. ayın sonunda uygulanır.</a:t>
            </a:r>
            <a:endParaRPr sz="1400"/>
          </a:p>
          <a:p>
            <a:pPr>
              <a:lnSpc>
                <a:spcPct val="100000"/>
              </a:lnSpc>
              <a:spcBef>
                <a:spcPts val="0"/>
              </a:spcBef>
              <a:spcAft>
                <a:spcPts val="600"/>
              </a:spcAft>
              <a:defRPr/>
            </a:pPr>
            <a:r>
              <a:rPr lang="tr-TR" sz="1400"/>
              <a:t>📌 </a:t>
            </a:r>
            <a:r>
              <a:rPr lang="tr-TR" sz="1400" b="1"/>
              <a:t>Aşı Sonrası İstenmeyen Etkiler: </a:t>
            </a:r>
            <a:endParaRPr/>
          </a:p>
          <a:p>
            <a:pPr marL="742950" lvl="1" indent="-285750">
              <a:lnSpc>
                <a:spcPct val="100000"/>
              </a:lnSpc>
              <a:spcBef>
                <a:spcPts val="0"/>
              </a:spcBef>
              <a:spcAft>
                <a:spcPts val="600"/>
              </a:spcAft>
              <a:buFont typeface="Arial"/>
              <a:buChar char="•"/>
              <a:defRPr/>
            </a:pPr>
            <a:r>
              <a:rPr lang="tr-TR"/>
              <a:t>Alerjik reaksiyon</a:t>
            </a:r>
            <a:endParaRPr/>
          </a:p>
          <a:p>
            <a:pPr marL="742950" lvl="1" indent="-285750">
              <a:lnSpc>
                <a:spcPct val="100000"/>
              </a:lnSpc>
              <a:spcBef>
                <a:spcPts val="0"/>
              </a:spcBef>
              <a:spcAft>
                <a:spcPts val="600"/>
              </a:spcAft>
              <a:buFont typeface="Arial"/>
              <a:buChar char="•"/>
              <a:defRPr/>
            </a:pPr>
            <a:r>
              <a:rPr lang="tr-TR"/>
              <a:t>Çok nadiren aşı uygulanan bireyde ve temaslılarında aşıya bağlı </a:t>
            </a:r>
            <a:r>
              <a:rPr lang="tr-TR"/>
              <a:t>paralitik</a:t>
            </a:r>
            <a:r>
              <a:rPr lang="tr-TR"/>
              <a:t> </a:t>
            </a:r>
            <a:r>
              <a:rPr lang="tr-TR"/>
              <a:t>polio</a:t>
            </a:r>
            <a:r>
              <a:rPr lang="tr-TR"/>
              <a:t> gelişebilir (risk ilk </a:t>
            </a:r>
            <a:r>
              <a:rPr lang="tr-TR"/>
              <a:t>polio</a:t>
            </a:r>
            <a:r>
              <a:rPr lang="tr-TR"/>
              <a:t> aşısı olarak OPA yapılanlarda biraz daha yüksek olduğundan aşı takviminde çocuk 2 doz İPA aldıktan sonra ilk OPA dozu uygulanmaktadır).</a:t>
            </a:r>
            <a:endParaRPr/>
          </a:p>
          <a:p>
            <a:pPr>
              <a:lnSpc>
                <a:spcPct val="100000"/>
              </a:lnSpc>
              <a:spcBef>
                <a:spcPts val="0"/>
              </a:spcBef>
              <a:spcAft>
                <a:spcPts val="600"/>
              </a:spcAft>
              <a:defRPr/>
            </a:pPr>
            <a:r>
              <a:rPr lang="tr-TR" sz="1400"/>
              <a:t>📌 </a:t>
            </a:r>
            <a:r>
              <a:rPr lang="tr-TR" sz="1400" b="1"/>
              <a:t>Kontrendikasyonlar</a:t>
            </a:r>
            <a:r>
              <a:rPr lang="tr-TR" sz="1400" b="1"/>
              <a:t>: </a:t>
            </a:r>
            <a:endParaRPr sz="1400"/>
          </a:p>
          <a:p>
            <a:pPr marL="742950" lvl="1" indent="-285750">
              <a:lnSpc>
                <a:spcPct val="100000"/>
              </a:lnSpc>
              <a:spcBef>
                <a:spcPts val="0"/>
              </a:spcBef>
              <a:spcAft>
                <a:spcPts val="600"/>
              </a:spcAft>
              <a:buFont typeface="Arial"/>
              <a:buChar char="•"/>
              <a:defRPr/>
            </a:pPr>
            <a:r>
              <a:rPr lang="tr-TR"/>
              <a:t>Aşının bir önceki dozuna veya aşının herhangi bir içeriğine karşı geliştiği düşünülen anafilaksi.</a:t>
            </a:r>
            <a:endParaRPr/>
          </a:p>
          <a:p>
            <a:pPr marL="742950" lvl="1" indent="-285750">
              <a:lnSpc>
                <a:spcPct val="100000"/>
              </a:lnSpc>
              <a:spcBef>
                <a:spcPts val="0"/>
              </a:spcBef>
              <a:spcAft>
                <a:spcPts val="600"/>
              </a:spcAft>
              <a:buFont typeface="Arial"/>
              <a:buChar char="•"/>
              <a:defRPr/>
            </a:pPr>
            <a:r>
              <a:rPr lang="tr-TR"/>
              <a:t>HIV enfeksiyonu veya evde HIV ile </a:t>
            </a:r>
            <a:r>
              <a:rPr lang="tr-TR"/>
              <a:t>enfekte</a:t>
            </a:r>
            <a:r>
              <a:rPr lang="tr-TR"/>
              <a:t> kişi olması. </a:t>
            </a:r>
            <a:endParaRPr/>
          </a:p>
          <a:p>
            <a:pPr marL="742950" lvl="1" indent="-285750">
              <a:lnSpc>
                <a:spcPct val="100000"/>
              </a:lnSpc>
              <a:spcBef>
                <a:spcPts val="0"/>
              </a:spcBef>
              <a:spcAft>
                <a:spcPts val="600"/>
              </a:spcAft>
              <a:buFont typeface="Arial"/>
              <a:buChar char="•"/>
              <a:defRPr/>
            </a:pPr>
            <a:r>
              <a:rPr lang="tr-TR"/>
              <a:t>Jeneralize</a:t>
            </a:r>
            <a:r>
              <a:rPr lang="tr-TR"/>
              <a:t> </a:t>
            </a:r>
            <a:r>
              <a:rPr lang="tr-TR"/>
              <a:t>malign</a:t>
            </a:r>
            <a:r>
              <a:rPr lang="tr-TR"/>
              <a:t> hastalık, </a:t>
            </a:r>
            <a:r>
              <a:rPr lang="tr-TR"/>
              <a:t>lenfoma</a:t>
            </a:r>
            <a:r>
              <a:rPr lang="tr-TR"/>
              <a:t>, lösemi, </a:t>
            </a:r>
            <a:r>
              <a:rPr lang="tr-TR"/>
              <a:t>konjenital</a:t>
            </a:r>
            <a:r>
              <a:rPr lang="tr-TR"/>
              <a:t> </a:t>
            </a:r>
            <a:r>
              <a:rPr lang="tr-TR"/>
              <a:t>immün</a:t>
            </a:r>
            <a:r>
              <a:rPr lang="tr-TR"/>
              <a:t> yetmezlik nedeniyle </a:t>
            </a:r>
            <a:r>
              <a:rPr lang="tr-TR"/>
              <a:t>immün</a:t>
            </a:r>
            <a:r>
              <a:rPr lang="tr-TR"/>
              <a:t> cevabın bozulduğu durumlar</a:t>
            </a:r>
            <a:endParaRPr/>
          </a:p>
          <a:p>
            <a:pPr marL="742950" lvl="1" indent="-285750">
              <a:lnSpc>
                <a:spcPct val="100000"/>
              </a:lnSpc>
              <a:spcBef>
                <a:spcPts val="0"/>
              </a:spcBef>
              <a:spcAft>
                <a:spcPts val="600"/>
              </a:spcAft>
              <a:buFont typeface="Arial"/>
              <a:buChar char="•"/>
              <a:defRPr/>
            </a:pPr>
            <a:r>
              <a:rPr lang="tr-TR"/>
              <a:t>Kortikosteroidler</a:t>
            </a:r>
            <a:r>
              <a:rPr lang="tr-TR"/>
              <a:t>, </a:t>
            </a:r>
            <a:r>
              <a:rPr lang="tr-TR"/>
              <a:t>alkilleyici</a:t>
            </a:r>
            <a:r>
              <a:rPr lang="tr-TR"/>
              <a:t> ajanlar, </a:t>
            </a:r>
            <a:r>
              <a:rPr lang="tr-TR"/>
              <a:t>antimetabolitler</a:t>
            </a:r>
            <a:r>
              <a:rPr lang="tr-TR"/>
              <a:t> veya radyasyon nedeniyle </a:t>
            </a:r>
            <a:r>
              <a:rPr lang="tr-TR"/>
              <a:t>immün</a:t>
            </a:r>
            <a:r>
              <a:rPr lang="tr-TR"/>
              <a:t> cevabın baskılandığı durumlar.</a:t>
            </a:r>
            <a:endParaRPr/>
          </a:p>
          <a:p>
            <a:pPr marL="742950" lvl="1" indent="-285750">
              <a:lnSpc>
                <a:spcPct val="100000"/>
              </a:lnSpc>
              <a:spcBef>
                <a:spcPts val="0"/>
              </a:spcBef>
              <a:spcAft>
                <a:spcPts val="600"/>
              </a:spcAft>
              <a:buFont typeface="Arial"/>
              <a:buChar char="•"/>
              <a:defRPr/>
            </a:pPr>
            <a:r>
              <a:rPr lang="tr-TR"/>
              <a:t>Ev temaslıları arasında bilinen </a:t>
            </a:r>
            <a:r>
              <a:rPr lang="tr-TR"/>
              <a:t>immün</a:t>
            </a:r>
            <a:r>
              <a:rPr lang="tr-TR"/>
              <a:t> yetmezlik durumu.</a:t>
            </a:r>
            <a:endParaRPr/>
          </a:p>
          <a:p>
            <a:pPr marL="0" lvl="1">
              <a:lnSpc>
                <a:spcPct val="100000"/>
              </a:lnSpc>
              <a:spcBef>
                <a:spcPts val="0"/>
              </a:spcBef>
              <a:spcAft>
                <a:spcPts val="600"/>
              </a:spcAft>
              <a:defRPr/>
            </a:pPr>
            <a:r>
              <a:rPr lang="tr-TR" b="1"/>
              <a:t>Saklama Koşulları: </a:t>
            </a:r>
            <a:r>
              <a:rPr lang="tr-TR"/>
              <a:t>OPA aşısı dondurulabilir. Çözüldükten sonra 6 ay süresince (+)2–(+)8°C’de muhafaza edilebilir. </a:t>
            </a:r>
            <a:endParaRPr/>
          </a:p>
          <a:p>
            <a:pPr marL="0" lvl="1">
              <a:lnSpc>
                <a:spcPct val="100000"/>
              </a:lnSpc>
              <a:spcBef>
                <a:spcPts val="0"/>
              </a:spcBef>
              <a:spcAft>
                <a:spcPts val="600"/>
              </a:spcAft>
              <a:defRPr/>
            </a:pPr>
            <a:r>
              <a:rPr lang="tr-TR"/>
              <a:t>OPA aşısı ısıya karşı son derece duyarlıdır. Aşısının ısı </a:t>
            </a:r>
            <a:r>
              <a:rPr lang="tr-TR"/>
              <a:t>maruziyeti</a:t>
            </a:r>
            <a:r>
              <a:rPr lang="tr-TR"/>
              <a:t> </a:t>
            </a:r>
            <a:r>
              <a:rPr lang="tr-TR"/>
              <a:t>flakon</a:t>
            </a:r>
            <a:r>
              <a:rPr lang="tr-TR"/>
              <a:t> üzerinde yer alan aşı </a:t>
            </a:r>
            <a:r>
              <a:rPr lang="tr-TR"/>
              <a:t>flakon</a:t>
            </a:r>
            <a:r>
              <a:rPr lang="tr-TR"/>
              <a:t> </a:t>
            </a:r>
            <a:r>
              <a:rPr lang="tr-TR"/>
              <a:t>izlemcisi</a:t>
            </a:r>
            <a:r>
              <a:rPr lang="tr-TR"/>
              <a:t> aracılığıyla değerlendirilir.</a:t>
            </a:r>
            <a:endParaRPr/>
          </a:p>
          <a:p>
            <a:pPr lvl="1">
              <a:lnSpc>
                <a:spcPct val="100000"/>
              </a:lnSpc>
              <a:spcBef>
                <a:spcPts val="0"/>
              </a:spcBef>
              <a:spcAft>
                <a:spcPts val="600"/>
              </a:spcAft>
              <a:defRPr/>
            </a:pPr>
            <a:endParaRPr lang="tr-TR"/>
          </a:p>
          <a:p>
            <a:pPr>
              <a:lnSpc>
                <a:spcPct val="100000"/>
              </a:lnSpc>
              <a:spcBef>
                <a:spcPts val="0"/>
              </a:spcBef>
              <a:spcAft>
                <a:spcPts val="600"/>
              </a:spcAft>
              <a:defRPr/>
            </a:pPr>
            <a:r>
              <a:rPr lang="tr-TR" sz="1400"/>
              <a:t> </a:t>
            </a:r>
            <a:endParaRPr sz="1400"/>
          </a:p>
          <a:p>
            <a:pPr>
              <a:lnSpc>
                <a:spcPct val="100000"/>
              </a:lnSpc>
              <a:spcBef>
                <a:spcPts val="0"/>
              </a:spcBef>
              <a:spcAft>
                <a:spcPts val="600"/>
              </a:spcAft>
              <a:defRPr/>
            </a:pPr>
            <a:r>
              <a:rPr lang="tr-TR" sz="1400"/>
              <a:t> </a:t>
            </a:r>
            <a:endParaRPr sz="1400"/>
          </a:p>
        </p:txBody>
      </p:sp>
      <p:pic>
        <p:nvPicPr>
          <p:cNvPr id="5" name="Resim 4"/>
          <p:cNvPicPr>
            <a:picLocks noChangeAspect="1"/>
          </p:cNvPicPr>
          <p:nvPr/>
        </p:nvPicPr>
        <p:blipFill>
          <a:blip r:embed="rId2"/>
          <a:stretch/>
        </p:blipFill>
        <p:spPr bwMode="auto">
          <a:xfrm>
            <a:off x="10622877" y="5361779"/>
            <a:ext cx="1569123" cy="149622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ORAL POLİO AŞISI (OPA)</a:t>
            </a:r>
            <a:endParaRPr/>
          </a:p>
        </p:txBody>
      </p:sp>
      <p:sp>
        <p:nvSpPr>
          <p:cNvPr id="3" name="Metin Yer Tutucusu 2"/>
          <p:cNvSpPr>
            <a:spLocks noGrp="1"/>
          </p:cNvSpPr>
          <p:nvPr>
            <p:ph type="body" sz="half" idx="2"/>
          </p:nvPr>
        </p:nvSpPr>
        <p:spPr bwMode="auto">
          <a:xfrm>
            <a:off x="822959" y="1544320"/>
            <a:ext cx="11007945" cy="4725070"/>
          </a:xfrm>
        </p:spPr>
        <p:txBody>
          <a:bodyPr>
            <a:normAutofit lnSpcReduction="10000"/>
          </a:bodyPr>
          <a:lstStyle/>
          <a:p>
            <a:pPr>
              <a:lnSpc>
                <a:spcPct val="150000"/>
              </a:lnSpc>
              <a:defRPr/>
            </a:pPr>
            <a:r>
              <a:rPr lang="tr-TR" sz="1800"/>
              <a:t>📌 </a:t>
            </a:r>
            <a:r>
              <a:rPr lang="tr-TR" sz="1800" b="1">
                <a:solidFill>
                  <a:srgbClr val="FF0000"/>
                </a:solidFill>
              </a:rPr>
              <a:t>Önemli Noktalar:</a:t>
            </a:r>
            <a:endParaRPr/>
          </a:p>
          <a:p>
            <a:pPr>
              <a:lnSpc>
                <a:spcPct val="150000"/>
              </a:lnSpc>
              <a:defRPr/>
            </a:pPr>
            <a:r>
              <a:rPr lang="tr-TR" sz="1800" b="1">
                <a:solidFill>
                  <a:srgbClr val="FF0000"/>
                </a:solidFill>
              </a:rPr>
              <a:t>⚠ </a:t>
            </a:r>
            <a:r>
              <a:rPr lang="tr-TR" sz="1800"/>
              <a:t>OPA uygulandıktan sonra anne sütü dahil beslenmesinde sakınca yoktur. </a:t>
            </a:r>
            <a:endParaRPr/>
          </a:p>
          <a:p>
            <a:pPr>
              <a:lnSpc>
                <a:spcPct val="150000"/>
              </a:lnSpc>
              <a:defRPr/>
            </a:pPr>
            <a:r>
              <a:rPr lang="tr-TR" sz="1800" b="1">
                <a:solidFill>
                  <a:srgbClr val="FF0000"/>
                </a:solidFill>
              </a:rPr>
              <a:t>⚠</a:t>
            </a:r>
            <a:r>
              <a:rPr lang="tr-TR" sz="1800"/>
              <a:t> İshali olan çocuğa OPA uygulanabilir, ancak 4 hafta sonra fazladan bir doz daha uygulanır.</a:t>
            </a:r>
            <a:endParaRPr/>
          </a:p>
          <a:p>
            <a:pPr>
              <a:lnSpc>
                <a:spcPct val="150000"/>
              </a:lnSpc>
              <a:defRPr/>
            </a:pPr>
            <a:r>
              <a:rPr lang="tr-TR" sz="1800" b="1">
                <a:solidFill>
                  <a:srgbClr val="FF0000"/>
                </a:solidFill>
              </a:rPr>
              <a:t>⚠ </a:t>
            </a:r>
            <a:r>
              <a:rPr lang="tr-TR" sz="1800"/>
              <a:t>Daha önce </a:t>
            </a:r>
            <a:r>
              <a:rPr lang="tr-TR" sz="1800"/>
              <a:t>polio</a:t>
            </a:r>
            <a:r>
              <a:rPr lang="tr-TR" sz="1800"/>
              <a:t> geçirenlere de aşı yapılır. (</a:t>
            </a:r>
            <a:r>
              <a:rPr lang="tr-TR" sz="1800"/>
              <a:t>Örn</a:t>
            </a:r>
            <a:r>
              <a:rPr lang="tr-TR" sz="1800"/>
              <a:t>; Tip 1 ile hastalığı geçirmiştir ve Tip 2-3 ile tekrar hastalığı geçirebilir)</a:t>
            </a:r>
            <a:endParaRPr/>
          </a:p>
          <a:p>
            <a:pPr>
              <a:lnSpc>
                <a:spcPct val="150000"/>
              </a:lnSpc>
              <a:defRPr/>
            </a:pPr>
            <a:r>
              <a:rPr lang="tr-TR" sz="1800" b="1">
                <a:solidFill>
                  <a:srgbClr val="FF0000"/>
                </a:solidFill>
              </a:rPr>
              <a:t>⚠ </a:t>
            </a:r>
            <a:r>
              <a:rPr lang="tr-TR" sz="1800"/>
              <a:t>Oral </a:t>
            </a:r>
            <a:r>
              <a:rPr lang="tr-TR" sz="1800"/>
              <a:t>polio</a:t>
            </a:r>
            <a:r>
              <a:rPr lang="tr-TR" sz="1800"/>
              <a:t> aşısının uygulanmasını takiben 10 dakika içerisinde tükürürse veya çıkarırsa doz hemen tekrarlanmalıdır. Genel kural olarak </a:t>
            </a:r>
            <a:r>
              <a:rPr lang="tr-TR" sz="1800"/>
              <a:t>OPA’nın</a:t>
            </a:r>
            <a:r>
              <a:rPr lang="tr-TR" sz="1800"/>
              <a:t> alımını takiben 30 </a:t>
            </a:r>
            <a:r>
              <a:rPr lang="tr-TR" sz="1800"/>
              <a:t>dk</a:t>
            </a:r>
            <a:r>
              <a:rPr lang="tr-TR" sz="1800"/>
              <a:t> içerisinde kusma olması durumunda doz tekrarı önerilir.</a:t>
            </a:r>
            <a:endParaRPr/>
          </a:p>
          <a:p>
            <a:pPr>
              <a:lnSpc>
                <a:spcPct val="150000"/>
              </a:lnSpc>
              <a:defRPr/>
            </a:pPr>
            <a:r>
              <a:rPr lang="tr-TR" sz="1800" b="1">
                <a:solidFill>
                  <a:srgbClr val="FF0000"/>
                </a:solidFill>
              </a:rPr>
              <a:t>⚠</a:t>
            </a:r>
            <a:r>
              <a:rPr lang="tr-TR" sz="1800"/>
              <a:t>OPA aşısı sonrasında bağırsaklardan dışkıyla </a:t>
            </a:r>
            <a:r>
              <a:rPr lang="tr-TR" sz="1800"/>
              <a:t>polio</a:t>
            </a:r>
            <a:r>
              <a:rPr lang="tr-TR" sz="1800"/>
              <a:t> virüs atılımı 4-6 hafta kadar devam edebilir. </a:t>
            </a:r>
            <a:endParaRPr/>
          </a:p>
          <a:p>
            <a:pPr>
              <a:lnSpc>
                <a:spcPct val="150000"/>
              </a:lnSpc>
              <a:defRPr/>
            </a:pPr>
            <a:r>
              <a:rPr lang="tr-TR"/>
              <a:t>	</a:t>
            </a:r>
            <a:endParaRPr/>
          </a:p>
        </p:txBody>
      </p:sp>
      <p:pic>
        <p:nvPicPr>
          <p:cNvPr id="5" name="Resim 4"/>
          <p:cNvPicPr>
            <a:picLocks noChangeAspect="1"/>
          </p:cNvPicPr>
          <p:nvPr/>
        </p:nvPicPr>
        <p:blipFill>
          <a:blip r:embed="rId2"/>
          <a:stretch/>
        </p:blipFill>
        <p:spPr bwMode="auto">
          <a:xfrm>
            <a:off x="9572010" y="241369"/>
            <a:ext cx="2068598" cy="197249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700203" y="817210"/>
            <a:ext cx="11089225" cy="504497"/>
          </a:xfrm>
        </p:spPr>
        <p:txBody>
          <a:bodyPr/>
          <a:lstStyle/>
          <a:p>
            <a:pPr>
              <a:defRPr/>
            </a:pPr>
            <a:r>
              <a:rPr lang="tr-TR"/>
              <a:t>SUÇİÇEĞİ AŞISI</a:t>
            </a:r>
            <a:endParaRPr/>
          </a:p>
        </p:txBody>
      </p:sp>
      <p:sp>
        <p:nvSpPr>
          <p:cNvPr id="3" name="Metin Yer Tutucusu 2"/>
          <p:cNvSpPr>
            <a:spLocks noGrp="1"/>
          </p:cNvSpPr>
          <p:nvPr>
            <p:ph type="body" sz="half" idx="2"/>
          </p:nvPr>
        </p:nvSpPr>
        <p:spPr bwMode="auto">
          <a:xfrm>
            <a:off x="849026" y="1992194"/>
            <a:ext cx="10791582" cy="2873612"/>
          </a:xfrm>
        </p:spPr>
        <p:txBody>
          <a:bodyPr>
            <a:noAutofit/>
          </a:bodyPr>
          <a:lstStyle/>
          <a:p>
            <a:pPr algn="just">
              <a:lnSpc>
                <a:spcPct val="100000"/>
              </a:lnSpc>
              <a:spcBef>
                <a:spcPts val="0"/>
              </a:spcBef>
              <a:spcAft>
                <a:spcPts val="600"/>
              </a:spcAft>
              <a:defRPr/>
            </a:pPr>
            <a:r>
              <a:rPr lang="tr-TR" sz="1800" b="1"/>
              <a:t>Aşı Türü: </a:t>
            </a:r>
            <a:r>
              <a:rPr lang="tr-TR" sz="1800"/>
              <a:t>Suçiçeği aşısı canlı </a:t>
            </a:r>
            <a:r>
              <a:rPr lang="tr-TR" sz="1800"/>
              <a:t>attenüe</a:t>
            </a:r>
            <a:r>
              <a:rPr lang="tr-TR" sz="1800"/>
              <a:t> virüs aşısıdır. Tek bileşenli, tek dozlu </a:t>
            </a:r>
            <a:r>
              <a:rPr lang="tr-TR" sz="1800"/>
              <a:t>liyofilize</a:t>
            </a:r>
            <a:r>
              <a:rPr lang="tr-TR" sz="1800"/>
              <a:t> bir aşıdır. </a:t>
            </a:r>
            <a:endParaRPr/>
          </a:p>
          <a:p>
            <a:pPr algn="just">
              <a:lnSpc>
                <a:spcPct val="100000"/>
              </a:lnSpc>
              <a:spcBef>
                <a:spcPts val="0"/>
              </a:spcBef>
              <a:spcAft>
                <a:spcPts val="600"/>
              </a:spcAft>
              <a:defRPr/>
            </a:pPr>
            <a:r>
              <a:rPr lang="tr-TR" sz="1800" b="1"/>
              <a:t>Uygulama Şekli: </a:t>
            </a:r>
            <a:r>
              <a:rPr lang="tr-TR" sz="1800"/>
              <a:t>Subkutan</a:t>
            </a:r>
            <a:r>
              <a:rPr lang="tr-TR" sz="1800"/>
              <a:t> (SC) uygulanır.</a:t>
            </a:r>
            <a:endParaRPr sz="1800"/>
          </a:p>
          <a:p>
            <a:pPr algn="just">
              <a:lnSpc>
                <a:spcPct val="100000"/>
              </a:lnSpc>
              <a:spcBef>
                <a:spcPts val="0"/>
              </a:spcBef>
              <a:spcAft>
                <a:spcPts val="600"/>
              </a:spcAft>
              <a:defRPr/>
            </a:pPr>
            <a:r>
              <a:rPr lang="tr-TR" sz="1800" b="1"/>
              <a:t>Takvim: </a:t>
            </a:r>
            <a:r>
              <a:rPr lang="tr-TR" sz="1800"/>
              <a:t>Ülkemizde GBP kapsamında, 1 Ocak 2012 yılı ve sonrasında doğanlar için  12. ayın sonunda tek doz olarak uygulanmaktadır. </a:t>
            </a:r>
            <a:endParaRPr/>
          </a:p>
          <a:p>
            <a:pPr algn="just">
              <a:lnSpc>
                <a:spcPct val="100000"/>
              </a:lnSpc>
              <a:spcBef>
                <a:spcPts val="0"/>
              </a:spcBef>
              <a:spcAft>
                <a:spcPts val="600"/>
              </a:spcAft>
              <a:defRPr/>
            </a:pPr>
            <a:r>
              <a:rPr lang="tr-TR" sz="1800"/>
              <a:t>Suçiçeği geçirmemiş aşısız 13 yaşın üzerinde sağlıklı bireylere dört hafta arayla iki doz olarak önerilmektedir. </a:t>
            </a:r>
            <a:endParaRPr sz="1800"/>
          </a:p>
          <a:p>
            <a:pPr algn="just">
              <a:lnSpc>
                <a:spcPct val="100000"/>
              </a:lnSpc>
              <a:spcBef>
                <a:spcPts val="0"/>
              </a:spcBef>
              <a:spcAft>
                <a:spcPts val="600"/>
              </a:spcAft>
              <a:defRPr/>
            </a:pPr>
            <a:r>
              <a:rPr lang="tr-TR" sz="1800" b="1"/>
              <a:t>Saklama Koşulları: </a:t>
            </a:r>
            <a:r>
              <a:rPr lang="tr-TR" sz="1800"/>
              <a:t>Suçiçeği içeren aşılar hem sıcaklığa hem de ışığa duyarlı oldukları için (+2)-(+)8°C arasında saklanmalıdır. Dondurulmamalıdır. Güneş ışığından korunmalıdır. </a:t>
            </a:r>
            <a:endParaRPr/>
          </a:p>
          <a:p>
            <a:pPr algn="just">
              <a:lnSpc>
                <a:spcPct val="100000"/>
              </a:lnSpc>
              <a:spcBef>
                <a:spcPts val="0"/>
              </a:spcBef>
              <a:spcAft>
                <a:spcPts val="600"/>
              </a:spcAft>
              <a:defRPr/>
            </a:pPr>
            <a:r>
              <a:rPr lang="tr-TR" sz="1800"/>
              <a:t>📌 </a:t>
            </a:r>
            <a:r>
              <a:rPr lang="tr-TR" sz="1800" b="1"/>
              <a:t>Aşı Sonrası İstenmeyen Etkiler:  </a:t>
            </a:r>
            <a:r>
              <a:rPr lang="tr-TR" sz="1800"/>
              <a:t>Lokal reaksiyon, ateş, döküntü, kızarıklık görülebilir.</a:t>
            </a:r>
            <a:endParaRPr/>
          </a:p>
          <a:p>
            <a:pPr algn="just">
              <a:lnSpc>
                <a:spcPct val="100000"/>
              </a:lnSpc>
              <a:spcBef>
                <a:spcPts val="0"/>
              </a:spcBef>
              <a:spcAft>
                <a:spcPts val="600"/>
              </a:spcAft>
              <a:defRPr/>
            </a:pPr>
            <a:endParaRPr sz="1800"/>
          </a:p>
          <a:p>
            <a:pPr algn="just">
              <a:lnSpc>
                <a:spcPct val="150000"/>
              </a:lnSpc>
              <a:defRPr/>
            </a:pPr>
            <a:endParaRPr lang="tr-TR" sz="1800"/>
          </a:p>
          <a:p>
            <a:pPr algn="just">
              <a:lnSpc>
                <a:spcPct val="150000"/>
              </a:lnSpc>
              <a:defRPr/>
            </a:pPr>
            <a:endParaRPr lang="tr-TR" sz="18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SUÇİÇEĞİ AŞISI</a:t>
            </a:r>
            <a:endParaRPr/>
          </a:p>
        </p:txBody>
      </p:sp>
      <p:sp>
        <p:nvSpPr>
          <p:cNvPr id="3" name="Metin Yer Tutucusu 2"/>
          <p:cNvSpPr>
            <a:spLocks noGrp="1"/>
          </p:cNvSpPr>
          <p:nvPr>
            <p:ph type="body" sz="half" idx="2"/>
          </p:nvPr>
        </p:nvSpPr>
        <p:spPr bwMode="auto">
          <a:xfrm>
            <a:off x="757336" y="1142364"/>
            <a:ext cx="11089224" cy="4836160"/>
          </a:xfrm>
        </p:spPr>
        <p:txBody>
          <a:bodyPr>
            <a:normAutofit fontScale="92500"/>
          </a:bodyPr>
          <a:lstStyle/>
          <a:p>
            <a:pPr algn="just">
              <a:lnSpc>
                <a:spcPct val="110000"/>
              </a:lnSpc>
              <a:spcBef>
                <a:spcPts val="0"/>
              </a:spcBef>
              <a:spcAft>
                <a:spcPts val="600"/>
              </a:spcAft>
              <a:defRPr/>
            </a:pPr>
            <a:r>
              <a:rPr lang="tr-TR"/>
              <a:t>📌 </a:t>
            </a:r>
            <a:r>
              <a:rPr lang="tr-TR" sz="1500" b="1"/>
              <a:t>Kontrendikasyonlar</a:t>
            </a:r>
            <a:r>
              <a:rPr lang="tr-TR" sz="1500" b="1"/>
              <a:t>:</a:t>
            </a:r>
            <a:endParaRPr sz="1500"/>
          </a:p>
          <a:p>
            <a:pPr marL="742950" lvl="1" indent="-285750" algn="just">
              <a:lnSpc>
                <a:spcPct val="110000"/>
              </a:lnSpc>
              <a:spcBef>
                <a:spcPts val="0"/>
              </a:spcBef>
              <a:spcAft>
                <a:spcPts val="600"/>
              </a:spcAft>
              <a:buFont typeface="Wingdings"/>
              <a:buChar char="q"/>
              <a:defRPr/>
            </a:pPr>
            <a:r>
              <a:rPr lang="tr-TR" sz="1500"/>
              <a:t>Aşının bir önceki dozuna veya aşının herhangi bir içeriğine karşı geliştiği düşünülen anafilaksi. </a:t>
            </a:r>
            <a:endParaRPr/>
          </a:p>
          <a:p>
            <a:pPr marL="742950" lvl="1" indent="-285750" algn="just">
              <a:lnSpc>
                <a:spcPct val="110000"/>
              </a:lnSpc>
              <a:spcBef>
                <a:spcPts val="0"/>
              </a:spcBef>
              <a:spcAft>
                <a:spcPts val="600"/>
              </a:spcAft>
              <a:buFont typeface="Wingdings"/>
              <a:buChar char="q"/>
              <a:defRPr/>
            </a:pPr>
            <a:r>
              <a:rPr lang="tr-TR" sz="1500"/>
              <a:t>Jeneralize</a:t>
            </a:r>
            <a:r>
              <a:rPr lang="tr-TR" sz="1500"/>
              <a:t> </a:t>
            </a:r>
            <a:r>
              <a:rPr lang="tr-TR" sz="1500"/>
              <a:t>malign</a:t>
            </a:r>
            <a:r>
              <a:rPr lang="tr-TR" sz="1500"/>
              <a:t> hastalık, </a:t>
            </a:r>
            <a:r>
              <a:rPr lang="tr-TR" sz="1500"/>
              <a:t>lenfoma</a:t>
            </a:r>
            <a:r>
              <a:rPr lang="tr-TR" sz="1500"/>
              <a:t>, lösemi, </a:t>
            </a:r>
            <a:r>
              <a:rPr lang="tr-TR" sz="1500"/>
              <a:t>konjenital</a:t>
            </a:r>
            <a:r>
              <a:rPr lang="tr-TR" sz="1500"/>
              <a:t> </a:t>
            </a:r>
            <a:r>
              <a:rPr lang="tr-TR" sz="1500"/>
              <a:t>immün</a:t>
            </a:r>
            <a:r>
              <a:rPr lang="tr-TR" sz="1500"/>
              <a:t> yetmezlik , HIV nedeniyle </a:t>
            </a:r>
            <a:r>
              <a:rPr lang="tr-TR" sz="1500"/>
              <a:t>immün</a:t>
            </a:r>
            <a:r>
              <a:rPr lang="tr-TR" sz="1500"/>
              <a:t> cevabın bozulduğu durumlar</a:t>
            </a:r>
            <a:endParaRPr/>
          </a:p>
          <a:p>
            <a:pPr marL="742950" lvl="1" indent="-285750" algn="just">
              <a:lnSpc>
                <a:spcPct val="110000"/>
              </a:lnSpc>
              <a:spcBef>
                <a:spcPts val="0"/>
              </a:spcBef>
              <a:spcAft>
                <a:spcPts val="600"/>
              </a:spcAft>
              <a:buFont typeface="Wingdings"/>
              <a:buChar char="q"/>
              <a:defRPr/>
            </a:pPr>
            <a:r>
              <a:rPr lang="tr-TR" sz="1500"/>
              <a:t>Salisilat tedavisi alanlar (Reye Sendromu nedeniyle) </a:t>
            </a:r>
            <a:endParaRPr sz="1500"/>
          </a:p>
          <a:p>
            <a:pPr marL="742950" lvl="1" indent="-285750" algn="just">
              <a:lnSpc>
                <a:spcPct val="110000"/>
              </a:lnSpc>
              <a:spcBef>
                <a:spcPts val="0"/>
              </a:spcBef>
              <a:spcAft>
                <a:spcPts val="600"/>
              </a:spcAft>
              <a:buFont typeface="Wingdings"/>
              <a:buChar char="q"/>
              <a:defRPr/>
            </a:pPr>
            <a:r>
              <a:rPr lang="tr-TR" sz="1500"/>
              <a:t>Gebelik (Aşı uygulananlara 4 hafta süreyle gebelikten korunması önerilmelidir). </a:t>
            </a:r>
            <a:endParaRPr/>
          </a:p>
          <a:p>
            <a:pPr algn="just">
              <a:lnSpc>
                <a:spcPct val="110000"/>
              </a:lnSpc>
              <a:spcBef>
                <a:spcPts val="0"/>
              </a:spcBef>
              <a:spcAft>
                <a:spcPts val="600"/>
              </a:spcAft>
              <a:defRPr/>
            </a:pPr>
            <a:r>
              <a:rPr lang="tr-TR" sz="1500"/>
              <a:t>📌 </a:t>
            </a:r>
            <a:r>
              <a:rPr lang="tr-TR" sz="1500" b="1"/>
              <a:t>Önlem Alınarak Aşı Uygulanması Gereken Durumlar: </a:t>
            </a:r>
            <a:endParaRPr/>
          </a:p>
          <a:p>
            <a:pPr marL="182563" indent="-182563" algn="just">
              <a:lnSpc>
                <a:spcPct val="110000"/>
              </a:lnSpc>
              <a:spcBef>
                <a:spcPts val="0"/>
              </a:spcBef>
              <a:spcAft>
                <a:spcPts val="600"/>
              </a:spcAft>
              <a:buFont typeface="Arial"/>
              <a:buChar char="•"/>
              <a:defRPr/>
            </a:pPr>
            <a:r>
              <a:rPr lang="tr-TR" sz="1500"/>
              <a:t>Salisilat kullanan bireylere mümkünse suçiçeği aşısı uygulanmamalıdır. Suçiçeği aşısı uygulandıktan sonra da mümkünse 6 hafta süreyle salisilat içeren tedavilerden kaçınılmalıdır. Salisilat kesildikten sonraki gün aşı uygulanabilir.</a:t>
            </a:r>
            <a:r>
              <a:rPr lang="tr-TR" sz="1500" b="1">
                <a:solidFill>
                  <a:srgbClr val="FF0000"/>
                </a:solidFill>
              </a:rPr>
              <a:t>⚠</a:t>
            </a:r>
            <a:r>
              <a:rPr lang="tr-TR" sz="1500"/>
              <a:t> Diğer çocukluk çağı aşıları ile aynı anda yapılabilir. </a:t>
            </a:r>
            <a:endParaRPr sz="1500"/>
          </a:p>
          <a:p>
            <a:pPr marL="182563" indent="-182563" algn="just">
              <a:lnSpc>
                <a:spcPct val="110000"/>
              </a:lnSpc>
              <a:spcBef>
                <a:spcPts val="0"/>
              </a:spcBef>
              <a:spcAft>
                <a:spcPts val="600"/>
              </a:spcAft>
              <a:buFont typeface="Arial"/>
              <a:buChar char="•"/>
              <a:defRPr/>
            </a:pPr>
            <a:r>
              <a:rPr lang="tr-TR" sz="1500"/>
              <a:t>KKK aşısı ile aynı anda uygulanmayacaksa ise dört hafta ara ile uygulanmalıdır.</a:t>
            </a:r>
            <a:endParaRPr sz="1500"/>
          </a:p>
          <a:p>
            <a:pPr marL="182563" indent="-182563" algn="just">
              <a:lnSpc>
                <a:spcPct val="110000"/>
              </a:lnSpc>
              <a:spcBef>
                <a:spcPts val="0"/>
              </a:spcBef>
              <a:spcAft>
                <a:spcPts val="600"/>
              </a:spcAft>
              <a:buFont typeface="Arial"/>
              <a:buChar char="•"/>
              <a:defRPr/>
            </a:pPr>
            <a:r>
              <a:rPr lang="tr-TR" sz="1500"/>
              <a:t>Asiklovir</a:t>
            </a:r>
            <a:r>
              <a:rPr lang="tr-TR" sz="1500"/>
              <a:t>, </a:t>
            </a:r>
            <a:r>
              <a:rPr lang="tr-TR" sz="1500"/>
              <a:t>valasiklovir</a:t>
            </a:r>
            <a:r>
              <a:rPr lang="tr-TR" sz="1500"/>
              <a:t>, </a:t>
            </a:r>
            <a:r>
              <a:rPr lang="tr-TR" sz="1500"/>
              <a:t>famsiklovir</a:t>
            </a:r>
            <a:r>
              <a:rPr lang="tr-TR" sz="1500"/>
              <a:t> gibi </a:t>
            </a:r>
            <a:r>
              <a:rPr lang="tr-TR" sz="1500"/>
              <a:t>antiviral</a:t>
            </a:r>
            <a:r>
              <a:rPr lang="tr-TR" sz="1500"/>
              <a:t> ilaçları kullanmakta olan bireylere suçiçeği aşısı uygulanmaz. Aşılamadan sonraki 14 gün boyunca </a:t>
            </a:r>
            <a:r>
              <a:rPr lang="tr-TR" sz="1500"/>
              <a:t>antiviral</a:t>
            </a:r>
            <a:r>
              <a:rPr lang="tr-TR" sz="1500"/>
              <a:t> ilaçlar (</a:t>
            </a:r>
            <a:r>
              <a:rPr lang="tr-TR" sz="1500"/>
              <a:t>asiklovir</a:t>
            </a:r>
            <a:r>
              <a:rPr lang="tr-TR" sz="1500"/>
              <a:t>, </a:t>
            </a:r>
            <a:r>
              <a:rPr lang="tr-TR" sz="1500"/>
              <a:t>famsiklovir</a:t>
            </a:r>
            <a:r>
              <a:rPr lang="tr-TR" sz="1500"/>
              <a:t>, </a:t>
            </a:r>
            <a:r>
              <a:rPr lang="tr-TR" sz="1500"/>
              <a:t>valasiklovir</a:t>
            </a:r>
            <a:r>
              <a:rPr lang="tr-TR" sz="1500"/>
              <a:t>, </a:t>
            </a:r>
            <a:r>
              <a:rPr lang="tr-TR" sz="1500"/>
              <a:t>gansiklovir</a:t>
            </a:r>
            <a:r>
              <a:rPr lang="tr-TR" sz="1500"/>
              <a:t>, </a:t>
            </a:r>
            <a:r>
              <a:rPr lang="tr-TR" sz="1500"/>
              <a:t>valgansiklovir</a:t>
            </a:r>
            <a:r>
              <a:rPr lang="tr-TR" sz="1500"/>
              <a:t>) kullanılmamalıdır. Başka bir </a:t>
            </a:r>
            <a:r>
              <a:rPr lang="tr-TR" sz="1500"/>
              <a:t>kontrendikasyon</a:t>
            </a:r>
            <a:r>
              <a:rPr lang="tr-TR" sz="1500"/>
              <a:t> yoksa bu ilaçlar kesildikten en erken 24 saat sonra suçiçeği aşısı uygulanabilir. Aşı uygulandıktan sonra iki hafta içinde bu ilaçlar başlandıysa yapılan aşı dozunun geçersiz sayılması gerekir.</a:t>
            </a:r>
            <a:endParaRPr/>
          </a:p>
          <a:p>
            <a:pPr marL="182563" indent="-182563" algn="just">
              <a:lnSpc>
                <a:spcPct val="110000"/>
              </a:lnSpc>
              <a:spcBef>
                <a:spcPts val="0"/>
              </a:spcBef>
              <a:spcAft>
                <a:spcPts val="600"/>
              </a:spcAft>
              <a:buFont typeface="Arial"/>
              <a:buChar char="•"/>
              <a:defRPr/>
            </a:pPr>
            <a:r>
              <a:rPr lang="tr-TR" sz="1500"/>
              <a:t>Kan/kan ürünü kullanımı öyküsü bulunan bireylerde kullanılan kan ürününün türüne ve miktarına göre belli süreler boyunca bekledikten sonra suçiçeği aşısı uygulanabilir. Suçiçeği aşısı uygulandıktan sonra iki hafta içinde söz konusu kan/kan ürünlerinden biri verilirse aşı dozu geçersiz sayılır. </a:t>
            </a:r>
            <a:endParaRPr/>
          </a:p>
          <a:p>
            <a:pPr marL="182563" indent="-182563" algn="just">
              <a:lnSpc>
                <a:spcPct val="110000"/>
              </a:lnSpc>
              <a:spcBef>
                <a:spcPts val="0"/>
              </a:spcBef>
              <a:spcAft>
                <a:spcPts val="600"/>
              </a:spcAft>
              <a:buFont typeface="Arial"/>
              <a:buChar char="•"/>
              <a:defRPr/>
            </a:pPr>
            <a:r>
              <a:rPr lang="tr-TR" sz="1500"/>
              <a:t>Aşıya bağlı döküntü olması durumunda </a:t>
            </a:r>
            <a:r>
              <a:rPr lang="tr-TR" sz="1500"/>
              <a:t>immünsupresif</a:t>
            </a:r>
            <a:r>
              <a:rPr lang="tr-TR" sz="1500"/>
              <a:t> kişiyle temastan kaçınılmalıdır. </a:t>
            </a:r>
            <a:endParaRPr/>
          </a:p>
          <a:p>
            <a:pPr algn="just">
              <a:lnSpc>
                <a:spcPct val="100000"/>
              </a:lnSpc>
              <a:defRPr/>
            </a:pPr>
            <a:endParaRPr strike="sngStrike"/>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KIZAMIK-KIZAMIKÇIK-KABAKULAK (KKK) AŞISI </a:t>
            </a:r>
            <a:endParaRPr/>
          </a:p>
        </p:txBody>
      </p:sp>
      <p:sp>
        <p:nvSpPr>
          <p:cNvPr id="3" name="Metin Yer Tutucusu 2"/>
          <p:cNvSpPr>
            <a:spLocks noGrp="1"/>
          </p:cNvSpPr>
          <p:nvPr>
            <p:ph type="body" sz="half" idx="2"/>
          </p:nvPr>
        </p:nvSpPr>
        <p:spPr bwMode="auto">
          <a:xfrm>
            <a:off x="930305" y="1274064"/>
            <a:ext cx="10814655" cy="4700016"/>
          </a:xfrm>
        </p:spPr>
        <p:txBody>
          <a:bodyPr>
            <a:normAutofit/>
          </a:bodyPr>
          <a:lstStyle/>
          <a:p>
            <a:pPr>
              <a:lnSpc>
                <a:spcPct val="120000"/>
              </a:lnSpc>
              <a:spcBef>
                <a:spcPts val="0"/>
              </a:spcBef>
              <a:spcAft>
                <a:spcPts val="600"/>
              </a:spcAft>
              <a:defRPr/>
            </a:pPr>
            <a:r>
              <a:rPr lang="tr-TR" b="1"/>
              <a:t>Uygulama Şekli: </a:t>
            </a:r>
            <a:r>
              <a:rPr lang="tr-TR"/>
              <a:t>Subkutan</a:t>
            </a:r>
            <a:r>
              <a:rPr lang="tr-TR"/>
              <a:t> (SC) uygulanır.</a:t>
            </a:r>
            <a:endParaRPr/>
          </a:p>
          <a:p>
            <a:pPr>
              <a:lnSpc>
                <a:spcPct val="120000"/>
              </a:lnSpc>
              <a:spcBef>
                <a:spcPts val="0"/>
              </a:spcBef>
              <a:spcAft>
                <a:spcPts val="600"/>
              </a:spcAft>
              <a:defRPr/>
            </a:pPr>
            <a:r>
              <a:rPr lang="tr-TR" b="1"/>
              <a:t>Aşı Türü: </a:t>
            </a:r>
            <a:r>
              <a:rPr lang="tr-TR"/>
              <a:t>Canlı </a:t>
            </a:r>
            <a:r>
              <a:rPr lang="tr-TR"/>
              <a:t>atenüe</a:t>
            </a:r>
            <a:r>
              <a:rPr lang="tr-TR"/>
              <a:t> (zayıflatılmış) </a:t>
            </a:r>
            <a:r>
              <a:rPr lang="tr-TR"/>
              <a:t>viral</a:t>
            </a:r>
            <a:r>
              <a:rPr lang="tr-TR"/>
              <a:t> kombine aşıdır.</a:t>
            </a:r>
            <a:endParaRPr/>
          </a:p>
          <a:p>
            <a:pPr>
              <a:lnSpc>
                <a:spcPct val="120000"/>
              </a:lnSpc>
              <a:spcBef>
                <a:spcPts val="0"/>
              </a:spcBef>
              <a:spcAft>
                <a:spcPts val="600"/>
              </a:spcAft>
              <a:defRPr/>
            </a:pPr>
            <a:r>
              <a:rPr lang="tr-TR" b="1"/>
              <a:t>Takvim: </a:t>
            </a:r>
            <a:r>
              <a:rPr lang="tr-TR"/>
              <a:t>Ülkemizde Çocukluk Çağı Aşılama Takviminde, rutin aşılamada kızamık-kızamıkçık-kabakulak (KKK) aşıları kullanılmaktadır. </a:t>
            </a:r>
            <a:endParaRPr/>
          </a:p>
          <a:p>
            <a:pPr>
              <a:lnSpc>
                <a:spcPct val="120000"/>
              </a:lnSpc>
              <a:spcBef>
                <a:spcPts val="0"/>
              </a:spcBef>
              <a:spcAft>
                <a:spcPts val="600"/>
              </a:spcAft>
              <a:defRPr/>
            </a:pPr>
            <a:r>
              <a:rPr lang="tr-TR" b="1">
                <a:solidFill>
                  <a:srgbClr val="FF0000"/>
                </a:solidFill>
              </a:rPr>
              <a:t>⚠ </a:t>
            </a:r>
            <a:r>
              <a:rPr lang="tr-TR"/>
              <a:t>Destekleyici aşılama çalışmalarında, sadece kızamık içeren aşı da kullanılabilmektedir.</a:t>
            </a:r>
            <a:endParaRPr lang="tr-TR" b="1"/>
          </a:p>
          <a:p>
            <a:pPr>
              <a:lnSpc>
                <a:spcPct val="120000"/>
              </a:lnSpc>
              <a:spcBef>
                <a:spcPts val="0"/>
              </a:spcBef>
              <a:spcAft>
                <a:spcPts val="600"/>
              </a:spcAft>
              <a:defRPr/>
            </a:pPr>
            <a:r>
              <a:rPr lang="tr-TR"/>
              <a:t>Ulusal Çocukluk Dönemi Aşılama takviminde kızamık içeren aşı (KKK şeklinde), 12. ayda ve 48. ayda olmak üzere iki doz olarak uygulanır.</a:t>
            </a:r>
            <a:endParaRPr/>
          </a:p>
          <a:p>
            <a:pPr>
              <a:lnSpc>
                <a:spcPct val="120000"/>
              </a:lnSpc>
              <a:spcBef>
                <a:spcPts val="0"/>
              </a:spcBef>
              <a:spcAft>
                <a:spcPts val="600"/>
              </a:spcAft>
              <a:defRPr/>
            </a:pPr>
            <a:r>
              <a:rPr lang="tr-TR" b="1">
                <a:solidFill>
                  <a:srgbClr val="FF0000"/>
                </a:solidFill>
              </a:rPr>
              <a:t>⚠ </a:t>
            </a:r>
            <a:r>
              <a:rPr lang="tr-TR"/>
              <a:t>Kızamık içeren aşı, </a:t>
            </a:r>
            <a:r>
              <a:rPr lang="tr-TR"/>
              <a:t>maruziyet</a:t>
            </a:r>
            <a:r>
              <a:rPr lang="tr-TR"/>
              <a:t> riskinin yüksek olduğu durumlarda en erken 6. aydan itibaren uygulanabilir. Ancak bu doz 12. aydan önce uygulandığı için; istenen aşı yanıtı alınamayacağından, rutin aşı dozu olarak kabul edilmez.</a:t>
            </a:r>
            <a:endParaRPr/>
          </a:p>
          <a:p>
            <a:pPr>
              <a:lnSpc>
                <a:spcPct val="120000"/>
              </a:lnSpc>
              <a:spcBef>
                <a:spcPts val="0"/>
              </a:spcBef>
              <a:spcAft>
                <a:spcPts val="600"/>
              </a:spcAft>
              <a:defRPr/>
            </a:pPr>
            <a:r>
              <a:rPr lang="tr-TR" b="1"/>
              <a:t>Saklama Koşulları: </a:t>
            </a:r>
            <a:r>
              <a:rPr lang="tr-TR"/>
              <a:t>Kızamık içeren aşılar ultraviyole ışığa ve ısıya duyarlıdır. Tek dozlu </a:t>
            </a:r>
            <a:r>
              <a:rPr lang="tr-TR"/>
              <a:t>liyofilize</a:t>
            </a:r>
            <a:r>
              <a:rPr lang="tr-TR"/>
              <a:t> KKK aşısı sulandırıldıktan sonra hemen uygulanmalıdır.</a:t>
            </a:r>
            <a:endParaRPr/>
          </a:p>
          <a:p>
            <a:pPr>
              <a:lnSpc>
                <a:spcPct val="120000"/>
              </a:lnSpc>
              <a:spcBef>
                <a:spcPts val="0"/>
              </a:spcBef>
              <a:spcAft>
                <a:spcPts val="600"/>
              </a:spcAft>
              <a:defRPr/>
            </a:pPr>
            <a:r>
              <a:rPr lang="tr-TR"/>
              <a:t>Çok dozlu </a:t>
            </a:r>
            <a:r>
              <a:rPr lang="tr-TR"/>
              <a:t>liyofilize</a:t>
            </a:r>
            <a:r>
              <a:rPr lang="tr-TR"/>
              <a:t> kızamık aşısı sulandırıldıktan sonra (+)2–(+)8 °C ’de ve karanlıkta korunmak şartıyla 4 saat içinde kullanılmalıdır.</a:t>
            </a:r>
            <a:endParaRPr/>
          </a:p>
          <a:p>
            <a:pP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KIZAMIK-KIZAMIKÇIK-KABAKULAK (KKK) AŞISI </a:t>
            </a:r>
            <a:endParaRPr/>
          </a:p>
        </p:txBody>
      </p:sp>
      <p:sp>
        <p:nvSpPr>
          <p:cNvPr id="3" name="Metin Yer Tutucusu 2"/>
          <p:cNvSpPr>
            <a:spLocks noGrp="1"/>
          </p:cNvSpPr>
          <p:nvPr>
            <p:ph type="body" sz="half" idx="2"/>
          </p:nvPr>
        </p:nvSpPr>
        <p:spPr bwMode="auto">
          <a:xfrm>
            <a:off x="825953" y="1229676"/>
            <a:ext cx="10814655" cy="4700016"/>
          </a:xfrm>
        </p:spPr>
        <p:txBody>
          <a:bodyPr>
            <a:normAutofit/>
          </a:bodyPr>
          <a:lstStyle/>
          <a:p>
            <a:pPr>
              <a:lnSpc>
                <a:spcPct val="100000"/>
              </a:lnSpc>
              <a:spcBef>
                <a:spcPts val="0"/>
              </a:spcBef>
              <a:spcAft>
                <a:spcPts val="600"/>
              </a:spcAft>
              <a:defRPr/>
            </a:pPr>
            <a:r>
              <a:rPr lang="tr-TR"/>
              <a:t>📌 </a:t>
            </a:r>
            <a:r>
              <a:rPr lang="tr-TR" b="1"/>
              <a:t>Kontrendikasyonlar</a:t>
            </a:r>
            <a:r>
              <a:rPr lang="tr-TR" b="1"/>
              <a:t>: </a:t>
            </a:r>
            <a:endParaRPr lang="tr-TR"/>
          </a:p>
          <a:p>
            <a:pPr lvl="1">
              <a:lnSpc>
                <a:spcPct val="100000"/>
              </a:lnSpc>
              <a:spcBef>
                <a:spcPts val="0"/>
              </a:spcBef>
              <a:spcAft>
                <a:spcPts val="600"/>
              </a:spcAft>
              <a:buFont typeface="Arial"/>
              <a:buChar char="•"/>
              <a:defRPr/>
            </a:pPr>
            <a:r>
              <a:rPr lang="tr-TR" sz="1600"/>
              <a:t>Aşının bir önceki dozuna veya aşının herhangi bir içeriğine karşı geliştiği düşünülen anafilaksi. </a:t>
            </a:r>
            <a:endParaRPr/>
          </a:p>
          <a:p>
            <a:pPr lvl="1">
              <a:lnSpc>
                <a:spcPct val="100000"/>
              </a:lnSpc>
              <a:spcBef>
                <a:spcPts val="0"/>
              </a:spcBef>
              <a:spcAft>
                <a:spcPts val="600"/>
              </a:spcAft>
              <a:buFont typeface="Arial"/>
              <a:buChar char="•"/>
              <a:defRPr/>
            </a:pPr>
            <a:r>
              <a:rPr lang="tr-TR" sz="1600"/>
              <a:t>Gebelik</a:t>
            </a:r>
            <a:endParaRPr/>
          </a:p>
          <a:p>
            <a:pPr lvl="1">
              <a:lnSpc>
                <a:spcPct val="100000"/>
              </a:lnSpc>
              <a:spcBef>
                <a:spcPts val="0"/>
              </a:spcBef>
              <a:spcAft>
                <a:spcPts val="600"/>
              </a:spcAft>
              <a:buFont typeface="Arial"/>
              <a:buChar char="•"/>
              <a:defRPr/>
            </a:pPr>
            <a:r>
              <a:rPr lang="tr-TR" sz="1600"/>
              <a:t>Jeneralize</a:t>
            </a:r>
            <a:r>
              <a:rPr lang="tr-TR" sz="1600"/>
              <a:t> </a:t>
            </a:r>
            <a:r>
              <a:rPr lang="tr-TR" sz="1600"/>
              <a:t>malign</a:t>
            </a:r>
            <a:r>
              <a:rPr lang="tr-TR" sz="1600"/>
              <a:t> hastalık, </a:t>
            </a:r>
            <a:r>
              <a:rPr lang="tr-TR" sz="1600"/>
              <a:t>lenfoma</a:t>
            </a:r>
            <a:r>
              <a:rPr lang="tr-TR" sz="1600"/>
              <a:t>, lösemi, </a:t>
            </a:r>
            <a:r>
              <a:rPr lang="tr-TR" sz="1600"/>
              <a:t>konjenital</a:t>
            </a:r>
            <a:r>
              <a:rPr lang="tr-TR" sz="1600"/>
              <a:t> </a:t>
            </a:r>
            <a:r>
              <a:rPr lang="tr-TR" sz="1600"/>
              <a:t>immün</a:t>
            </a:r>
            <a:r>
              <a:rPr lang="tr-TR" sz="1600"/>
              <a:t> yetmezlik, HIV nedeniyle </a:t>
            </a:r>
            <a:r>
              <a:rPr lang="tr-TR" sz="1600"/>
              <a:t>immün</a:t>
            </a:r>
            <a:r>
              <a:rPr lang="tr-TR" sz="1600"/>
              <a:t> cevabın bozulduğu durumlar</a:t>
            </a:r>
            <a:endParaRPr/>
          </a:p>
          <a:p>
            <a:pPr lvl="1">
              <a:lnSpc>
                <a:spcPct val="100000"/>
              </a:lnSpc>
              <a:spcBef>
                <a:spcPts val="0"/>
              </a:spcBef>
              <a:spcAft>
                <a:spcPts val="600"/>
              </a:spcAft>
              <a:buFont typeface="Arial"/>
              <a:buChar char="•"/>
              <a:defRPr/>
            </a:pPr>
            <a:r>
              <a:rPr lang="tr-TR" sz="1600"/>
              <a:t>Kortikosteroidler</a:t>
            </a:r>
            <a:r>
              <a:rPr lang="tr-TR" sz="1600"/>
              <a:t>, </a:t>
            </a:r>
            <a:r>
              <a:rPr lang="tr-TR" sz="1600"/>
              <a:t>alkilleyici</a:t>
            </a:r>
            <a:r>
              <a:rPr lang="tr-TR" sz="1600"/>
              <a:t> ajanlar, </a:t>
            </a:r>
            <a:r>
              <a:rPr lang="tr-TR" sz="1600"/>
              <a:t>antimetabolitler</a:t>
            </a:r>
            <a:r>
              <a:rPr lang="tr-TR" sz="1600"/>
              <a:t> veya radyasyon nedeniyle </a:t>
            </a:r>
            <a:r>
              <a:rPr lang="tr-TR" sz="1600"/>
              <a:t>immün</a:t>
            </a:r>
            <a:r>
              <a:rPr lang="tr-TR" sz="1600"/>
              <a:t> cevabın baskılandığı durumlar.</a:t>
            </a:r>
            <a:endParaRPr/>
          </a:p>
          <a:p>
            <a:pPr>
              <a:lnSpc>
                <a:spcPct val="120000"/>
              </a:lnSpc>
              <a:spcBef>
                <a:spcPts val="0"/>
              </a:spcBef>
              <a:spcAft>
                <a:spcPts val="600"/>
              </a:spcAft>
              <a:defRPr/>
            </a:pPr>
            <a:r>
              <a:rPr lang="tr-TR"/>
              <a:t>📌 </a:t>
            </a:r>
            <a:r>
              <a:rPr lang="tr-TR" b="1"/>
              <a:t>Aşı Sonrası İstenmeyen Etkiler:  </a:t>
            </a:r>
            <a:endParaRPr lang="tr-TR"/>
          </a:p>
          <a:p>
            <a:pPr lvl="1">
              <a:lnSpc>
                <a:spcPct val="120000"/>
              </a:lnSpc>
              <a:spcBef>
                <a:spcPts val="0"/>
              </a:spcBef>
              <a:spcAft>
                <a:spcPts val="600"/>
              </a:spcAft>
              <a:defRPr/>
            </a:pPr>
            <a:r>
              <a:rPr lang="tr-TR" sz="1600"/>
              <a:t>Hafif istenmeyen etkiler lokal reaksiyon (%10), 38 °C ve üzerinde ateş (%5-15) ve aşıdan 5-12 gün sonra ortaya çıkan döküntüdür (%5).</a:t>
            </a:r>
            <a:endParaRPr/>
          </a:p>
          <a:p>
            <a:pPr lvl="1">
              <a:lnSpc>
                <a:spcPct val="120000"/>
              </a:lnSpc>
              <a:spcBef>
                <a:spcPts val="0"/>
              </a:spcBef>
              <a:spcAft>
                <a:spcPts val="600"/>
              </a:spcAft>
              <a:defRPr/>
            </a:pPr>
            <a:r>
              <a:rPr lang="tr-TR" sz="1600"/>
              <a:t>Kızamıkçık bileşenine bağlı </a:t>
            </a:r>
            <a:r>
              <a:rPr lang="tr-TR" sz="1600"/>
              <a:t>lenfadenopati</a:t>
            </a:r>
            <a:r>
              <a:rPr lang="tr-TR" sz="1600"/>
              <a:t> (%1’den az) ve </a:t>
            </a:r>
            <a:r>
              <a:rPr lang="tr-TR" sz="1600"/>
              <a:t>artralji</a:t>
            </a:r>
            <a:r>
              <a:rPr lang="tr-TR" sz="1600"/>
              <a:t> (%1’den az).</a:t>
            </a:r>
            <a:endParaRPr/>
          </a:p>
          <a:p>
            <a:pPr lvl="1">
              <a:lnSpc>
                <a:spcPct val="120000"/>
              </a:lnSpc>
              <a:spcBef>
                <a:spcPts val="0"/>
              </a:spcBef>
              <a:spcAft>
                <a:spcPts val="600"/>
              </a:spcAft>
              <a:defRPr/>
            </a:pPr>
            <a:r>
              <a:rPr lang="tr-TR" sz="1600"/>
              <a:t>Kabakulak bileşenine bağlı </a:t>
            </a:r>
            <a:r>
              <a:rPr lang="tr-TR" sz="1600"/>
              <a:t>parotit</a:t>
            </a:r>
            <a:r>
              <a:rPr lang="tr-TR" sz="1600"/>
              <a:t> (%1-5).</a:t>
            </a:r>
            <a:endParaRPr/>
          </a:p>
          <a:p>
            <a:pPr lvl="1">
              <a:lnSpc>
                <a:spcPct val="120000"/>
              </a:lnSpc>
              <a:spcBef>
                <a:spcPts val="0"/>
              </a:spcBef>
              <a:spcAft>
                <a:spcPts val="600"/>
              </a:spcAft>
              <a:defRPr/>
            </a:pPr>
            <a:r>
              <a:rPr lang="tr-TR" sz="1600"/>
              <a:t>Orta veya şiddetli istenmeyen etkiler ise </a:t>
            </a:r>
            <a:r>
              <a:rPr lang="tr-TR" sz="1600"/>
              <a:t>trombositopeni</a:t>
            </a:r>
            <a:r>
              <a:rPr lang="tr-TR" sz="1600"/>
              <a:t> (30.000-40.000 dozda 1), anafilaksi (milyon dozda 1,8-14,4), </a:t>
            </a:r>
            <a:r>
              <a:rPr lang="tr-TR" sz="1600"/>
              <a:t>febril</a:t>
            </a:r>
            <a:r>
              <a:rPr lang="tr-TR" sz="1600"/>
              <a:t> </a:t>
            </a:r>
            <a:r>
              <a:rPr lang="tr-TR" sz="1600"/>
              <a:t>konvulziyon</a:t>
            </a:r>
            <a:r>
              <a:rPr lang="tr-TR" sz="1600"/>
              <a:t> (3000-4000 dozda 1) </a:t>
            </a:r>
            <a:r>
              <a:rPr lang="tr-TR" sz="1600"/>
              <a:t>ensefalit</a:t>
            </a:r>
            <a:r>
              <a:rPr lang="tr-TR" sz="1600"/>
              <a:t> (milyon dozda 1’den az). </a:t>
            </a:r>
            <a:endParaRPr/>
          </a:p>
          <a:p>
            <a:pPr>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KIZAMIK-KIZAMIKÇIK-KABAKULAK (KKK) AŞISI </a:t>
            </a:r>
            <a:endParaRPr/>
          </a:p>
        </p:txBody>
      </p:sp>
      <p:sp>
        <p:nvSpPr>
          <p:cNvPr id="4" name="Metin Yer Tutucusu 2"/>
          <p:cNvSpPr txBox="1"/>
          <p:nvPr/>
        </p:nvSpPr>
        <p:spPr bwMode="auto">
          <a:xfrm>
            <a:off x="737103" y="1093107"/>
            <a:ext cx="10717784" cy="5523070"/>
          </a:xfrm>
          <a:prstGeom prst="rect">
            <a:avLst/>
          </a:prstGeom>
        </p:spPr>
        <p:txBody>
          <a:bodyPr>
            <a:no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lnSpc>
                <a:spcPct val="100000"/>
              </a:lnSpc>
              <a:spcBef>
                <a:spcPts val="0"/>
              </a:spcBef>
              <a:spcAft>
                <a:spcPts val="600"/>
              </a:spcAft>
              <a:buFont typeface="Arial"/>
              <a:buNone/>
              <a:defRPr/>
            </a:pPr>
            <a:r>
              <a:rPr lang="tr-TR" sz="1800"/>
              <a:t>📌 </a:t>
            </a:r>
            <a:r>
              <a:rPr lang="tr-TR" sz="1700" b="1"/>
              <a:t>Önlem Alınarak Aşı Uygulanması Gereken Durumlar:</a:t>
            </a:r>
            <a:endParaRPr/>
          </a:p>
          <a:p>
            <a:pPr>
              <a:lnSpc>
                <a:spcPct val="100000"/>
              </a:lnSpc>
              <a:spcBef>
                <a:spcPts val="0"/>
              </a:spcBef>
              <a:spcAft>
                <a:spcPts val="600"/>
              </a:spcAft>
              <a:buFont typeface="Arial"/>
              <a:buChar char="•"/>
              <a:defRPr/>
            </a:pPr>
            <a:r>
              <a:rPr lang="tr-TR" sz="1700"/>
              <a:t>Yakın zamanda (ürün veya doza göre 3-11 ay arasında değişebilir) kan ürünü veya </a:t>
            </a:r>
            <a:r>
              <a:rPr lang="tr-TR" sz="1700"/>
              <a:t>immünglobulin</a:t>
            </a:r>
            <a:r>
              <a:rPr lang="tr-TR" sz="1700"/>
              <a:t> preparatı verilmiş olması </a:t>
            </a:r>
            <a:endParaRPr/>
          </a:p>
          <a:p>
            <a:pPr>
              <a:lnSpc>
                <a:spcPct val="100000"/>
              </a:lnSpc>
              <a:spcBef>
                <a:spcPts val="0"/>
              </a:spcBef>
              <a:spcAft>
                <a:spcPts val="600"/>
              </a:spcAft>
              <a:buFont typeface="Arial"/>
              <a:buChar char="•"/>
              <a:defRPr/>
            </a:pPr>
            <a:r>
              <a:rPr lang="tr-TR" sz="1700"/>
              <a:t>Suçiçeği aşısı ve/veya BCG aşısıyla aynı gün uygulanabilir veya arada en az 4 hafta süre olacak şekilde uygulanmalıdır. </a:t>
            </a:r>
            <a:endParaRPr/>
          </a:p>
          <a:p>
            <a:pPr>
              <a:lnSpc>
                <a:spcPct val="100000"/>
              </a:lnSpc>
              <a:spcBef>
                <a:spcPts val="0"/>
              </a:spcBef>
              <a:spcAft>
                <a:spcPts val="600"/>
              </a:spcAft>
              <a:buFont typeface="Arial"/>
              <a:buChar char="•"/>
              <a:defRPr/>
            </a:pPr>
            <a:r>
              <a:rPr lang="tr-TR" sz="1700"/>
              <a:t>Trombositopeni</a:t>
            </a:r>
            <a:r>
              <a:rPr lang="tr-TR" sz="1700"/>
              <a:t> veya </a:t>
            </a:r>
            <a:r>
              <a:rPr lang="tr-TR" sz="1700"/>
              <a:t>trombotik</a:t>
            </a:r>
            <a:r>
              <a:rPr lang="tr-TR" sz="1700"/>
              <a:t> </a:t>
            </a:r>
            <a:r>
              <a:rPr lang="tr-TR" sz="1700"/>
              <a:t>trombositopenik</a:t>
            </a:r>
            <a:r>
              <a:rPr lang="tr-TR" sz="1700"/>
              <a:t> </a:t>
            </a:r>
            <a:r>
              <a:rPr lang="tr-TR" sz="1700"/>
              <a:t>purpura</a:t>
            </a:r>
            <a:r>
              <a:rPr lang="tr-TR" sz="1700"/>
              <a:t> öyküsü (daha önceki KKK aşısına bağlı </a:t>
            </a:r>
            <a:r>
              <a:rPr lang="tr-TR" sz="1700"/>
              <a:t>trombositopeni</a:t>
            </a:r>
            <a:r>
              <a:rPr lang="tr-TR" sz="1700"/>
              <a:t> gelişenlerde aşıdan beklenen büyük bir yarar yoksa -örneğin vaka </a:t>
            </a:r>
            <a:r>
              <a:rPr lang="tr-TR" sz="1700"/>
              <a:t>ktdtümelenmesi</a:t>
            </a:r>
            <a:r>
              <a:rPr lang="tr-TR" sz="1700"/>
              <a:t> yoksa-KKK aşısı uygulanmaması daha uygundur. Başka bir nedenle </a:t>
            </a:r>
            <a:r>
              <a:rPr lang="tr-TR" sz="1700"/>
              <a:t>trombositopeni</a:t>
            </a:r>
            <a:r>
              <a:rPr lang="tr-TR" sz="1700"/>
              <a:t> geçirmiş olanlarda KKK aşısının yararı riskinden daha büyüktür. KKK aşısına bağlı olmayan </a:t>
            </a:r>
            <a:r>
              <a:rPr lang="tr-TR" sz="1700"/>
              <a:t>trombositopeni</a:t>
            </a:r>
            <a:r>
              <a:rPr lang="tr-TR" sz="1700"/>
              <a:t> öyküsü bulunan bireylerde hastayı izleyen II.-III. basamak sağlık kurumu hekiminin onayıyla </a:t>
            </a:r>
            <a:r>
              <a:rPr lang="tr-TR" sz="1700"/>
              <a:t>steroid</a:t>
            </a:r>
            <a:r>
              <a:rPr lang="tr-TR" sz="1700"/>
              <a:t> ve kan/kan ürünü alma öyküsü de göz önüne alınarak aşılama şemasına karar verilir).</a:t>
            </a:r>
            <a:endParaRPr/>
          </a:p>
          <a:p>
            <a:pPr>
              <a:lnSpc>
                <a:spcPct val="100000"/>
              </a:lnSpc>
              <a:spcBef>
                <a:spcPts val="0"/>
              </a:spcBef>
              <a:spcAft>
                <a:spcPts val="600"/>
              </a:spcAft>
              <a:buFont typeface="Arial"/>
              <a:buChar char="•"/>
              <a:defRPr/>
            </a:pPr>
            <a:r>
              <a:rPr lang="tr-TR" sz="1700"/>
              <a:t>Kızamık içeren aşılar tüberkülin cilt testi (TDT) yanıtlarını azaltır:</a:t>
            </a:r>
            <a:endParaRPr/>
          </a:p>
          <a:p>
            <a:pPr>
              <a:lnSpc>
                <a:spcPct val="100000"/>
              </a:lnSpc>
              <a:spcBef>
                <a:spcPts val="0"/>
              </a:spcBef>
              <a:spcAft>
                <a:spcPts val="600"/>
              </a:spcAft>
              <a:buFont typeface="Arial"/>
              <a:buChar char="•"/>
              <a:defRPr/>
            </a:pPr>
            <a:r>
              <a:rPr lang="tr-TR" sz="1700"/>
              <a:t>Eğer kızamık aşısı uygulanacak bireye TDT yapılması düşünülüyorsa ikisi aynı gün yapılabilir ya da TDT önce yapılıp sonucu değerlendirildikten sonra kızamık içeren aşı uygulanabilir. Bu durumda TDT yanıtı etkilenmez.</a:t>
            </a:r>
            <a:endParaRPr/>
          </a:p>
          <a:p>
            <a:pPr>
              <a:lnSpc>
                <a:spcPct val="100000"/>
              </a:lnSpc>
              <a:spcBef>
                <a:spcPts val="0"/>
              </a:spcBef>
              <a:spcAft>
                <a:spcPts val="600"/>
              </a:spcAft>
              <a:buFont typeface="Arial"/>
              <a:buChar char="•"/>
              <a:defRPr/>
            </a:pPr>
            <a:r>
              <a:rPr lang="tr-TR" sz="1700"/>
              <a:t>Eğer kızamık içeren aşı önce uygulandıysa TDT için en az 4 hafta beklemek gerekir. Süre dolmadan uygulanan </a:t>
            </a:r>
            <a:r>
              <a:rPr lang="tr-TR" sz="1700"/>
              <a:t>TDT’de</a:t>
            </a:r>
            <a:r>
              <a:rPr lang="tr-TR" sz="1700"/>
              <a:t> yanıtın azalabileceği unutulmamalıdır. </a:t>
            </a:r>
            <a:endParaRPr/>
          </a:p>
          <a:p>
            <a:pPr>
              <a:lnSpc>
                <a:spcPct val="100000"/>
              </a:lnSpc>
              <a:spcBef>
                <a:spcPts val="0"/>
              </a:spcBef>
              <a:spcAft>
                <a:spcPts val="600"/>
              </a:spcAft>
              <a:buFont typeface="Arial"/>
              <a:buChar char="•"/>
              <a:defRPr/>
            </a:pPr>
            <a:r>
              <a:rPr lang="tr-TR" sz="1700"/>
              <a:t>İnek sütü protein alerjisi olan çocuklara II. veya III. basamak sağlık kurumunda uzman hekim kontrolünde uygulanmalıdır.</a:t>
            </a:r>
            <a:endParaRPr/>
          </a:p>
          <a:p>
            <a:pPr>
              <a:lnSpc>
                <a:spcPct val="100000"/>
              </a:lnSpc>
              <a:spcBef>
                <a:spcPts val="0"/>
              </a:spcBef>
              <a:spcAft>
                <a:spcPts val="600"/>
              </a:spcAft>
              <a:buFont typeface="Arial"/>
              <a:buChar char="•"/>
              <a:defRPr/>
            </a:pPr>
            <a:r>
              <a:rPr lang="tr-TR" sz="1700"/>
              <a:t>Aşılama zamanında orta ya da şiddetli ateşli veya ateşsiz akut hastalığın bulunması.</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HEPATİT-A (Hep-A) AŞISI</a:t>
            </a:r>
            <a:endParaRPr/>
          </a:p>
        </p:txBody>
      </p:sp>
      <p:sp>
        <p:nvSpPr>
          <p:cNvPr id="3" name="Metin Yer Tutucusu 2"/>
          <p:cNvSpPr>
            <a:spLocks noGrp="1"/>
          </p:cNvSpPr>
          <p:nvPr>
            <p:ph type="body" sz="half" idx="2"/>
          </p:nvPr>
        </p:nvSpPr>
        <p:spPr bwMode="auto">
          <a:xfrm>
            <a:off x="822960" y="1353312"/>
            <a:ext cx="10981943" cy="4754880"/>
          </a:xfrm>
        </p:spPr>
        <p:txBody>
          <a:bodyPr>
            <a:normAutofit/>
          </a:bodyPr>
          <a:lstStyle/>
          <a:p>
            <a:pPr>
              <a:lnSpc>
                <a:spcPct val="100000"/>
              </a:lnSpc>
              <a:spcBef>
                <a:spcPts val="0"/>
              </a:spcBef>
              <a:spcAft>
                <a:spcPts val="600"/>
              </a:spcAft>
              <a:defRPr/>
            </a:pPr>
            <a:r>
              <a:rPr lang="tr-TR" sz="1700" b="1"/>
              <a:t>Uygulama Şekli: </a:t>
            </a:r>
            <a:r>
              <a:rPr lang="tr-TR" sz="1700"/>
              <a:t>İntramusküler</a:t>
            </a:r>
            <a:r>
              <a:rPr lang="tr-TR" sz="1700"/>
              <a:t> (İM) uygulanır.</a:t>
            </a:r>
            <a:endParaRPr sz="1700"/>
          </a:p>
          <a:p>
            <a:pPr>
              <a:lnSpc>
                <a:spcPct val="100000"/>
              </a:lnSpc>
              <a:spcBef>
                <a:spcPts val="0"/>
              </a:spcBef>
              <a:spcAft>
                <a:spcPts val="600"/>
              </a:spcAft>
              <a:defRPr/>
            </a:pPr>
            <a:r>
              <a:rPr lang="tr-TR" sz="1700" b="1"/>
              <a:t>Aşı Türü: </a:t>
            </a:r>
            <a:r>
              <a:rPr lang="tr-TR" sz="1700"/>
              <a:t>İnaktif</a:t>
            </a:r>
            <a:r>
              <a:rPr lang="tr-TR" sz="1700"/>
              <a:t> virüs aşısıdır.</a:t>
            </a:r>
            <a:endParaRPr/>
          </a:p>
          <a:p>
            <a:pPr>
              <a:lnSpc>
                <a:spcPct val="100000"/>
              </a:lnSpc>
              <a:spcBef>
                <a:spcPts val="0"/>
              </a:spcBef>
              <a:spcAft>
                <a:spcPts val="600"/>
              </a:spcAft>
              <a:defRPr/>
            </a:pPr>
            <a:r>
              <a:rPr lang="tr-TR" sz="1700" b="1"/>
              <a:t>Takvim: </a:t>
            </a:r>
            <a:r>
              <a:rPr lang="tr-TR" sz="1700"/>
              <a:t>1 Mart 2011 ve daha sonra doğan çocuklara 18. ve 24. aylarda olmak üzere 2 doz olarak uygulanmaktadır.</a:t>
            </a:r>
            <a:endParaRPr/>
          </a:p>
          <a:p>
            <a:pPr>
              <a:lnSpc>
                <a:spcPct val="100000"/>
              </a:lnSpc>
              <a:spcBef>
                <a:spcPts val="0"/>
              </a:spcBef>
              <a:spcAft>
                <a:spcPts val="600"/>
              </a:spcAft>
              <a:defRPr/>
            </a:pPr>
            <a:r>
              <a:rPr lang="tr-TR" sz="1700" b="1">
                <a:solidFill>
                  <a:srgbClr val="FF0000"/>
                </a:solidFill>
              </a:rPr>
              <a:t>Önemli Noktalar:</a:t>
            </a:r>
            <a:endParaRPr/>
          </a:p>
          <a:p>
            <a:pPr>
              <a:lnSpc>
                <a:spcPct val="100000"/>
              </a:lnSpc>
              <a:spcBef>
                <a:spcPts val="0"/>
              </a:spcBef>
              <a:spcAft>
                <a:spcPts val="600"/>
              </a:spcAft>
              <a:defRPr/>
            </a:pPr>
            <a:r>
              <a:rPr lang="tr-TR" sz="1700" b="1">
                <a:solidFill>
                  <a:srgbClr val="FF0000"/>
                </a:solidFill>
              </a:rPr>
              <a:t>⚠  </a:t>
            </a:r>
            <a:r>
              <a:rPr lang="tr-TR" sz="1700"/>
              <a:t>Hepatit A aşısının ilk dozu en erken 12. ayda uygulanabilir.</a:t>
            </a:r>
            <a:endParaRPr/>
          </a:p>
          <a:p>
            <a:pPr>
              <a:lnSpc>
                <a:spcPct val="100000"/>
              </a:lnSpc>
              <a:spcBef>
                <a:spcPts val="0"/>
              </a:spcBef>
              <a:spcAft>
                <a:spcPts val="600"/>
              </a:spcAft>
              <a:defRPr/>
            </a:pPr>
            <a:r>
              <a:rPr lang="tr-TR" sz="1700" b="1">
                <a:solidFill>
                  <a:srgbClr val="FF0000"/>
                </a:solidFill>
              </a:rPr>
              <a:t>⚠ </a:t>
            </a:r>
            <a:r>
              <a:rPr lang="tr-TR" sz="1700"/>
              <a:t>Aşılar çocuklar ve erişkinler için olmak üzere iki farklı doz içeren preparatlar halindedir. Erişkin doz ve uygulama yaş sınırı için aşının kısa ürün bilgisine bakılmalıdır. </a:t>
            </a:r>
            <a:endParaRPr sz="1700"/>
          </a:p>
          <a:p>
            <a:pPr>
              <a:lnSpc>
                <a:spcPct val="100000"/>
              </a:lnSpc>
              <a:spcBef>
                <a:spcPts val="0"/>
              </a:spcBef>
              <a:spcAft>
                <a:spcPts val="600"/>
              </a:spcAft>
              <a:defRPr/>
            </a:pPr>
            <a:r>
              <a:rPr lang="tr-TR" sz="1700" b="1"/>
              <a:t>Saklama Koşulları: </a:t>
            </a:r>
            <a:r>
              <a:rPr lang="tr-TR" sz="1700"/>
              <a:t>Hepatit A aşısı (+)2)-(+)8 </a:t>
            </a:r>
            <a:r>
              <a:rPr lang="tr-TR" sz="1700" baseline="30000"/>
              <a:t>o</a:t>
            </a:r>
            <a:r>
              <a:rPr lang="tr-TR" sz="1700"/>
              <a:t>C’de</a:t>
            </a:r>
            <a:r>
              <a:rPr lang="tr-TR" sz="1700"/>
              <a:t> buzdolabında saklanmalıdır. Dondurulmamalıdır. Işıktan korunmalıdır.</a:t>
            </a:r>
            <a:endParaRPr/>
          </a:p>
          <a:p>
            <a:pPr>
              <a:lnSpc>
                <a:spcPct val="100000"/>
              </a:lnSpc>
              <a:spcBef>
                <a:spcPts val="0"/>
              </a:spcBef>
              <a:spcAft>
                <a:spcPts val="600"/>
              </a:spcAft>
              <a:defRPr/>
            </a:pPr>
            <a:r>
              <a:rPr lang="tr-TR"/>
              <a:t>📌 </a:t>
            </a:r>
            <a:r>
              <a:rPr lang="tr-TR" sz="1700" b="1"/>
              <a:t>Kontrendikasyonlar</a:t>
            </a:r>
            <a:r>
              <a:rPr lang="tr-TR" sz="1700" b="1"/>
              <a:t>:</a:t>
            </a:r>
            <a:r>
              <a:rPr lang="tr-TR" sz="1700"/>
              <a:t> Aşının bir önceki dozuna veya aşının herhangi bir içeriğine karşı geliştiği düşünülen anafilaksi. </a:t>
            </a:r>
            <a:endParaRPr/>
          </a:p>
          <a:p>
            <a:pPr>
              <a:lnSpc>
                <a:spcPct val="100000"/>
              </a:lnSpc>
              <a:spcBef>
                <a:spcPts val="0"/>
              </a:spcBef>
              <a:spcAft>
                <a:spcPts val="600"/>
              </a:spcAft>
              <a:defRPr/>
            </a:pPr>
            <a:r>
              <a:rPr lang="tr-TR"/>
              <a:t>📌 </a:t>
            </a:r>
            <a:r>
              <a:rPr lang="tr-TR" sz="1700" b="1"/>
              <a:t>Önlem Alınarak Aşı Uygulanması Gereken Durumlar: </a:t>
            </a:r>
            <a:r>
              <a:rPr lang="tr-TR" sz="1700"/>
              <a:t>Aşılama sırasında orta ya da şiddetli ateşli veya ateşsiz akut hastalığın bulunmasıdır.</a:t>
            </a:r>
            <a:endParaRPr/>
          </a:p>
          <a:p>
            <a:pPr>
              <a:lnSpc>
                <a:spcPct val="100000"/>
              </a:lnSpc>
              <a:spcBef>
                <a:spcPts val="0"/>
              </a:spcBef>
              <a:spcAft>
                <a:spcPts val="600"/>
              </a:spcAft>
              <a:defRPr/>
            </a:pPr>
            <a:r>
              <a:rPr lang="tr-TR"/>
              <a:t>📌 </a:t>
            </a:r>
            <a:r>
              <a:rPr lang="tr-TR" sz="1700" b="1"/>
              <a:t>Aşı Sonrası İstenmeyen Etkiler: </a:t>
            </a:r>
            <a:r>
              <a:rPr lang="tr-TR" sz="1700"/>
              <a:t>Aşıya bağlı ciddi bir istenmeyen etki bildirilmemiştir.</a:t>
            </a:r>
            <a:endParaRPr/>
          </a:p>
          <a:p>
            <a:pPr>
              <a:lnSpc>
                <a:spcPct val="100000"/>
              </a:lnSpc>
              <a:spcBef>
                <a:spcPts val="0"/>
              </a:spcBef>
              <a:spcAft>
                <a:spcPts val="600"/>
              </a:spcAft>
              <a:defRPr/>
            </a:pPr>
            <a:r>
              <a:rPr lang="tr-TR" sz="1700"/>
              <a:t>Hafif istenmeyen etkiler lokal reaksiyon, halsizlik, baş ağrısı, ateş, beslenme problemleri görülebilir. </a:t>
            </a:r>
            <a:endParaRPr/>
          </a:p>
          <a:p>
            <a:pPr>
              <a:lnSpc>
                <a:spcPct val="100000"/>
              </a:lnSpc>
              <a:spcBef>
                <a:spcPts val="0"/>
              </a:spcBef>
              <a:spcAft>
                <a:spcPts val="600"/>
              </a:spcAft>
              <a:defRPr/>
            </a:pP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633679" y="988717"/>
            <a:ext cx="11089225" cy="504497"/>
          </a:xfrm>
        </p:spPr>
        <p:txBody>
          <a:bodyPr>
            <a:normAutofit/>
          </a:bodyPr>
          <a:lstStyle/>
          <a:p>
            <a:pPr>
              <a:defRPr/>
            </a:pPr>
            <a:r>
              <a:rPr lang="tr-TR"/>
              <a:t>Öğrenim hedefleri</a:t>
            </a:r>
            <a:endParaRPr/>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4" name="Metin Yer Tutucusu 3"/>
          <p:cNvSpPr>
            <a:spLocks noGrp="1"/>
          </p:cNvSpPr>
          <p:nvPr>
            <p:ph type="body" sz="half" idx="2"/>
          </p:nvPr>
        </p:nvSpPr>
        <p:spPr bwMode="auto">
          <a:xfrm>
            <a:off x="1112645" y="1747306"/>
            <a:ext cx="10755982" cy="3363388"/>
          </a:xfrm>
        </p:spPr>
        <p:txBody>
          <a:bodyPr>
            <a:normAutofit/>
          </a:bodyPr>
          <a:lstStyle/>
          <a:p>
            <a:pPr lvl="0">
              <a:lnSpc>
                <a:spcPct val="100000"/>
              </a:lnSpc>
              <a:spcBef>
                <a:spcPts val="0"/>
              </a:spcBef>
              <a:spcAft>
                <a:spcPts val="600"/>
              </a:spcAft>
              <a:defRPr/>
            </a:pPr>
            <a:r>
              <a:rPr lang="tr-TR" sz="1800" b="1"/>
              <a:t>Bu sunum sonunda katılımcılar:</a:t>
            </a:r>
            <a:endParaRPr/>
          </a:p>
          <a:p>
            <a:pPr marL="285750" lvl="0" indent="-285750">
              <a:lnSpc>
                <a:spcPct val="100000"/>
              </a:lnSpc>
              <a:spcBef>
                <a:spcPts val="0"/>
              </a:spcBef>
              <a:spcAft>
                <a:spcPts val="600"/>
              </a:spcAft>
              <a:buFont typeface="Wingdings"/>
              <a:buChar char="Ø"/>
              <a:defRPr/>
            </a:pPr>
            <a:r>
              <a:rPr lang="en-US" sz="1800"/>
              <a:t>Güncel</a:t>
            </a:r>
            <a:r>
              <a:rPr lang="tr-TR" sz="1800"/>
              <a:t> Çocukluk Dönemi Ulusal Aşı Takvimi ‘</a:t>
            </a:r>
            <a:r>
              <a:rPr lang="tr-TR" sz="1800"/>
              <a:t>ni</a:t>
            </a:r>
            <a:r>
              <a:rPr lang="tr-TR" sz="1800"/>
              <a:t> </a:t>
            </a:r>
            <a:r>
              <a:rPr lang="en-US" sz="1800"/>
              <a:t>açıklayabil</a:t>
            </a:r>
            <a:r>
              <a:rPr lang="tr-TR" sz="1800"/>
              <a:t>ecektir</a:t>
            </a:r>
            <a:r>
              <a:rPr lang="en-US" sz="1800"/>
              <a:t>.</a:t>
            </a:r>
            <a:endParaRPr lang="tr-TR" sz="1800"/>
          </a:p>
          <a:p>
            <a:pPr>
              <a:defRPr/>
            </a:pPr>
            <a:endParaRPr lang="tr-TR" sz="18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766729" y="637096"/>
            <a:ext cx="11089225" cy="504497"/>
          </a:xfrm>
        </p:spPr>
        <p:txBody>
          <a:bodyPr/>
          <a:lstStyle/>
          <a:p>
            <a:pPr>
              <a:defRPr/>
            </a:pPr>
            <a:r>
              <a:rPr lang="tr-TR"/>
              <a:t>Td</a:t>
            </a:r>
            <a:r>
              <a:rPr lang="tr-TR"/>
              <a:t> AŞISI </a:t>
            </a:r>
            <a:endParaRPr/>
          </a:p>
        </p:txBody>
      </p:sp>
      <p:sp>
        <p:nvSpPr>
          <p:cNvPr id="3" name="Metin Yer Tutucusu 2"/>
          <p:cNvSpPr>
            <a:spLocks noGrp="1"/>
          </p:cNvSpPr>
          <p:nvPr>
            <p:ph type="body" sz="half" idx="2"/>
          </p:nvPr>
        </p:nvSpPr>
        <p:spPr bwMode="auto">
          <a:xfrm>
            <a:off x="766729" y="1318768"/>
            <a:ext cx="10791583" cy="4521927"/>
          </a:xfrm>
        </p:spPr>
        <p:txBody>
          <a:bodyPr>
            <a:normAutofit/>
          </a:bodyPr>
          <a:lstStyle/>
          <a:p>
            <a:pPr algn="just">
              <a:lnSpc>
                <a:spcPct val="100000"/>
              </a:lnSpc>
              <a:spcBef>
                <a:spcPts val="0"/>
              </a:spcBef>
              <a:spcAft>
                <a:spcPts val="600"/>
              </a:spcAft>
              <a:defRPr/>
            </a:pPr>
            <a:r>
              <a:rPr lang="tr-TR" sz="1800" b="1"/>
              <a:t>Uygulama Şekli: </a:t>
            </a:r>
            <a:r>
              <a:rPr lang="tr-TR" sz="1800"/>
              <a:t>İntramusküler</a:t>
            </a:r>
            <a:r>
              <a:rPr lang="tr-TR" sz="1800"/>
              <a:t> (İM) uygulanır.</a:t>
            </a:r>
            <a:endParaRPr sz="1800"/>
          </a:p>
          <a:p>
            <a:pPr algn="just">
              <a:lnSpc>
                <a:spcPct val="100000"/>
              </a:lnSpc>
              <a:spcBef>
                <a:spcPts val="0"/>
              </a:spcBef>
              <a:spcAft>
                <a:spcPts val="600"/>
              </a:spcAft>
              <a:defRPr/>
            </a:pPr>
            <a:r>
              <a:rPr lang="tr-TR" sz="1800" b="1"/>
              <a:t>Aşının Türü: </a:t>
            </a:r>
            <a:r>
              <a:rPr lang="tr-TR" sz="1800"/>
              <a:t>Tetanos </a:t>
            </a:r>
            <a:r>
              <a:rPr lang="tr-TR" sz="1800"/>
              <a:t>toksoidi</a:t>
            </a:r>
            <a:r>
              <a:rPr lang="tr-TR" sz="1800"/>
              <a:t> ile azaltılmış doz (erişkin dozu) difteri </a:t>
            </a:r>
            <a:r>
              <a:rPr lang="tr-TR" sz="1800"/>
              <a:t>toksoidi</a:t>
            </a:r>
            <a:r>
              <a:rPr lang="tr-TR" sz="1800"/>
              <a:t> içerir.</a:t>
            </a:r>
            <a:endParaRPr/>
          </a:p>
          <a:p>
            <a:pPr algn="just">
              <a:lnSpc>
                <a:spcPct val="100000"/>
              </a:lnSpc>
              <a:spcBef>
                <a:spcPts val="0"/>
              </a:spcBef>
              <a:spcAft>
                <a:spcPts val="600"/>
              </a:spcAft>
              <a:defRPr/>
            </a:pPr>
            <a:r>
              <a:rPr lang="tr-TR" sz="1800" b="1"/>
              <a:t>Takvim: </a:t>
            </a:r>
            <a:r>
              <a:rPr lang="tr-TR" sz="1800"/>
              <a:t>Ulusal Çocukluk Dönemi Aşı takviminde </a:t>
            </a:r>
            <a:r>
              <a:rPr lang="tr-TR" sz="1800"/>
              <a:t>Td</a:t>
            </a:r>
            <a:r>
              <a:rPr lang="tr-TR" sz="1800"/>
              <a:t> aşısı 13 yaşında uygulanır. </a:t>
            </a:r>
            <a:r>
              <a:rPr lang="tr-TR" sz="1800"/>
              <a:t>Td</a:t>
            </a:r>
            <a:r>
              <a:rPr lang="tr-TR" sz="1800"/>
              <a:t> aşısı en erken 7 yaşında uygulanabilir.</a:t>
            </a:r>
            <a:endParaRPr/>
          </a:p>
          <a:p>
            <a:pPr algn="just">
              <a:lnSpc>
                <a:spcPct val="100000"/>
              </a:lnSpc>
              <a:spcBef>
                <a:spcPts val="0"/>
              </a:spcBef>
              <a:spcAft>
                <a:spcPts val="600"/>
              </a:spcAft>
              <a:defRPr/>
            </a:pPr>
            <a:r>
              <a:rPr lang="tr-TR" sz="1800" b="1"/>
              <a:t>Saklama Koşulları:</a:t>
            </a:r>
            <a:r>
              <a:rPr lang="tr-TR" sz="1800"/>
              <a:t> </a:t>
            </a:r>
            <a:r>
              <a:rPr lang="tr-TR" sz="1800"/>
              <a:t>Td</a:t>
            </a:r>
            <a:r>
              <a:rPr lang="tr-TR" sz="1800"/>
              <a:t> aşısı (+)2-(+)8°C’de buzdolabında saklanmalıdır. Dondurulmamalıdır. </a:t>
            </a:r>
            <a:endParaRPr/>
          </a:p>
          <a:p>
            <a:pPr algn="just">
              <a:lnSpc>
                <a:spcPct val="100000"/>
              </a:lnSpc>
              <a:spcBef>
                <a:spcPts val="0"/>
              </a:spcBef>
              <a:spcAft>
                <a:spcPts val="600"/>
              </a:spcAft>
              <a:defRPr/>
            </a:pPr>
            <a:r>
              <a:rPr lang="tr-TR" sz="1800"/>
              <a:t>Işıktan korumak için ambalajında saklanmalıdır.</a:t>
            </a:r>
            <a:endParaRPr/>
          </a:p>
          <a:p>
            <a:pPr algn="just">
              <a:lnSpc>
                <a:spcPct val="100000"/>
              </a:lnSpc>
              <a:spcBef>
                <a:spcPts val="0"/>
              </a:spcBef>
              <a:spcAft>
                <a:spcPts val="600"/>
              </a:spcAft>
              <a:defRPr/>
            </a:pPr>
            <a:r>
              <a:rPr lang="tr-TR" sz="1800"/>
              <a:t>📌 </a:t>
            </a:r>
            <a:r>
              <a:rPr lang="tr-TR" sz="1800" b="1"/>
              <a:t>Kontrendikasyonlar</a:t>
            </a:r>
            <a:r>
              <a:rPr lang="tr-TR" sz="1800" b="1"/>
              <a:t>: </a:t>
            </a:r>
            <a:r>
              <a:rPr lang="tr-TR" sz="1800"/>
              <a:t>Aşının bir önceki dozuna veya aşının herhangi bir içeriğine karşı geliştiği düşünülen anafilaksi.</a:t>
            </a:r>
            <a:endParaRPr/>
          </a:p>
          <a:p>
            <a:pPr algn="just">
              <a:lnSpc>
                <a:spcPct val="100000"/>
              </a:lnSpc>
              <a:spcBef>
                <a:spcPts val="0"/>
              </a:spcBef>
              <a:spcAft>
                <a:spcPts val="600"/>
              </a:spcAft>
              <a:defRPr/>
            </a:pPr>
            <a:r>
              <a:rPr lang="tr-TR" sz="1800"/>
              <a:t>📌 </a:t>
            </a:r>
            <a:r>
              <a:rPr lang="tr-TR" sz="1800" b="1"/>
              <a:t>Önlem Alınarak Aşı Uygulanması Gereken Durumlar: </a:t>
            </a:r>
            <a:r>
              <a:rPr lang="tr-TR" sz="1800"/>
              <a:t>Önceki aşı dozundan sonraki 6 hafta içinde </a:t>
            </a:r>
            <a:r>
              <a:rPr lang="tr-TR" sz="1800"/>
              <a:t>Guillain-Barré</a:t>
            </a:r>
            <a:r>
              <a:rPr lang="tr-TR" sz="1800"/>
              <a:t> Sendromu gelişmesi, aşılama zamanında orta ya da şiddetli ateşli veya ateşsiz akut hastalığın bulunması.</a:t>
            </a:r>
            <a:endParaRPr/>
          </a:p>
          <a:p>
            <a:pPr algn="just">
              <a:lnSpc>
                <a:spcPct val="100000"/>
              </a:lnSpc>
              <a:spcBef>
                <a:spcPts val="0"/>
              </a:spcBef>
              <a:spcAft>
                <a:spcPts val="600"/>
              </a:spcAft>
              <a:defRPr/>
            </a:pPr>
            <a:r>
              <a:rPr lang="tr-TR" sz="1800"/>
              <a:t>📌 </a:t>
            </a:r>
            <a:r>
              <a:rPr lang="tr-TR" sz="1800" b="1"/>
              <a:t>Aşı Sonrası İstenmeyen Etkiler:  </a:t>
            </a:r>
            <a:r>
              <a:rPr lang="tr-TR" sz="1800"/>
              <a:t>Hafif istenmeyen etkiler lokal reaksiyon ve ateştir. </a:t>
            </a:r>
            <a:endParaRPr/>
          </a:p>
          <a:p>
            <a:pPr algn="just">
              <a:lnSpc>
                <a:spcPct val="100000"/>
              </a:lnSpc>
              <a:spcBef>
                <a:spcPts val="0"/>
              </a:spcBef>
              <a:spcAft>
                <a:spcPts val="600"/>
              </a:spcAft>
              <a:defRPr/>
            </a:pPr>
            <a:r>
              <a:rPr lang="tr-TR" sz="1800"/>
              <a:t>Nadir görülen ciddi yan etkilerin 1 milyon dozda görülme sıklıkları; ciddi lokal reaksiyon 0-10.000, steril apse 6-10, </a:t>
            </a:r>
            <a:r>
              <a:rPr lang="tr-TR" sz="1800"/>
              <a:t>brakiyal</a:t>
            </a:r>
            <a:r>
              <a:rPr lang="tr-TR" sz="1800"/>
              <a:t> </a:t>
            </a:r>
            <a:r>
              <a:rPr lang="tr-TR" sz="1800"/>
              <a:t>nevrit</a:t>
            </a:r>
            <a:r>
              <a:rPr lang="tr-TR" sz="1800"/>
              <a:t> 5-10, anafilaksi 1-6 olarak bildirilmiştir.</a:t>
            </a:r>
            <a:endParaRPr/>
          </a:p>
          <a:p>
            <a:pPr algn="just">
              <a:lnSpc>
                <a:spcPct val="150000"/>
              </a:lnSpc>
              <a:defRPr/>
            </a:pPr>
            <a:endParaRPr lang="tr-TR" sz="18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a:xfrm>
            <a:off x="808212" y="607082"/>
            <a:ext cx="11089225" cy="504497"/>
          </a:xfrm>
        </p:spPr>
        <p:txBody>
          <a:bodyPr/>
          <a:lstStyle/>
          <a:p>
            <a:pPr>
              <a:defRPr/>
            </a:pPr>
            <a:r>
              <a:rPr lang="tr-TR"/>
              <a:t>Kaynakça</a:t>
            </a:r>
            <a:endParaRPr/>
          </a:p>
        </p:txBody>
      </p:sp>
      <p:sp>
        <p:nvSpPr>
          <p:cNvPr id="3" name="Slayt Numarası Yer Tutucusu 2"/>
          <p:cNvSpPr>
            <a:spLocks noGrp="1"/>
          </p:cNvSpPr>
          <p:nvPr>
            <p:ph type="sldNum" sz="quarter" idx="12"/>
          </p:nvPr>
        </p:nvSpPr>
        <p:spPr bwMode="auto"/>
        <p:txBody>
          <a:bodyPr/>
          <a:lstStyle/>
          <a:p>
            <a:pPr marL="0" marR="0" lvl="0" indent="0" algn="ctr" defTabSz="914400">
              <a:lnSpc>
                <a:spcPct val="100000"/>
              </a:lnSpc>
              <a:spcBef>
                <a:spcPts val="0"/>
              </a:spcBef>
              <a:spcAft>
                <a:spcPts val="0"/>
              </a:spcAft>
              <a:buClrTx/>
              <a:buSzTx/>
              <a:buFontTx/>
              <a:buNone/>
              <a:defRPr/>
            </a:pPr>
            <a:fld id="{501A4338-EBAE-ED40-8475-2E6AE1B9F2FD}" type="slidenum">
              <a:rPr lang="tr-TR" sz="1200" b="1" i="0" u="none" strike="noStrike" cap="none" spc="0">
                <a:ln>
                  <a:noFill/>
                </a:ln>
                <a:solidFill>
                  <a:srgbClr val="DC2225"/>
                </a:solidFill>
                <a:latin typeface="Calibri"/>
                <a:cs typeface="Arial"/>
              </a:rPr>
              <a:t/>
            </a:fld>
            <a:endParaRPr lang="tr-TR" sz="1200" b="1" i="0" u="none" strike="noStrike" cap="none" spc="0">
              <a:ln>
                <a:noFill/>
              </a:ln>
              <a:solidFill>
                <a:srgbClr val="DC2225"/>
              </a:solidFill>
              <a:latin typeface="Calibri"/>
              <a:cs typeface="Arial"/>
            </a:endParaRPr>
          </a:p>
        </p:txBody>
      </p:sp>
      <p:sp>
        <p:nvSpPr>
          <p:cNvPr id="4" name="Metin Yer Tutucusu 3"/>
          <p:cNvSpPr>
            <a:spLocks noGrp="1"/>
          </p:cNvSpPr>
          <p:nvPr>
            <p:ph type="body" sz="half" idx="2"/>
          </p:nvPr>
        </p:nvSpPr>
        <p:spPr bwMode="auto">
          <a:xfrm>
            <a:off x="808212" y="1221165"/>
            <a:ext cx="10773402" cy="4393868"/>
          </a:xfrm>
        </p:spPr>
        <p:txBody>
          <a:bodyPr>
            <a:normAutofit fontScale="92500" lnSpcReduction="20000"/>
          </a:bodyPr>
          <a:lstStyle/>
          <a:p>
            <a:pPr marL="342900" indent="-342900">
              <a:buFont typeface="+mj-lt"/>
              <a:buAutoNum type="arabicPeriod"/>
              <a:defRPr/>
            </a:pPr>
            <a:endParaRPr lang="tr-TR"/>
          </a:p>
          <a:p>
            <a:pPr marL="342900" indent="-342900">
              <a:buFont typeface="+mj-lt"/>
              <a:buAutoNum type="arabicPeriod"/>
              <a:defRPr/>
            </a:pPr>
            <a:r>
              <a:rPr lang="tr-TR"/>
              <a:t>Birinci Basamakta Tanı ve Tedavi Rehberi, 2025</a:t>
            </a:r>
            <a:endParaRPr/>
          </a:p>
          <a:p>
            <a:pPr marL="342900" indent="-342900">
              <a:buFont typeface="+mj-lt"/>
              <a:buAutoNum type="arabicPeriod"/>
              <a:defRPr/>
            </a:pPr>
            <a:r>
              <a:rPr lang="tr-TR"/>
              <a:t>Sağlık Bakanlığı Aşı Takvimi. </a:t>
            </a:r>
            <a:r>
              <a:rPr lang="tr-TR"/>
              <a:t>Accessed</a:t>
            </a:r>
            <a:r>
              <a:rPr lang="tr-TR"/>
              <a:t> </a:t>
            </a:r>
            <a:r>
              <a:rPr lang="tr-TR"/>
              <a:t>September</a:t>
            </a:r>
            <a:r>
              <a:rPr lang="tr-TR"/>
              <a:t> 27, 2025. https://asi.saglik.gov.tr/bagisiklama-programi-ve-asi-takvimi/asi-takvimi.html</a:t>
            </a:r>
            <a:endParaRPr/>
          </a:p>
          <a:p>
            <a:pPr marL="342900" indent="-342900">
              <a:buFont typeface="+mj-lt"/>
              <a:buAutoNum type="arabicPeriod"/>
              <a:defRPr/>
            </a:pPr>
            <a:r>
              <a:rPr lang="tr-TR"/>
              <a:t>Aşı Takvimindeki Son Güncellemeler. </a:t>
            </a:r>
            <a:r>
              <a:rPr lang="tr-TR"/>
              <a:t>Accessed</a:t>
            </a:r>
            <a:r>
              <a:rPr lang="tr-TR"/>
              <a:t> </a:t>
            </a:r>
            <a:r>
              <a:rPr lang="tr-TR"/>
              <a:t>September</a:t>
            </a:r>
            <a:r>
              <a:rPr lang="tr-TR"/>
              <a:t> 27, 2025. </a:t>
            </a:r>
            <a:r>
              <a:rPr lang="tr-TR" u="sng">
                <a:hlinkClick r:id="rId2" tooltip="https://asi.saglik.gov.tr/bagisiklama-programi-ve-asi-takvimi/asi-takvimindeki-son-guencellemeler.html"/>
              </a:rPr>
              <a:t>https://asi.saglik.gov.tr/bagisiklama-programi-ve-asi-takvimi/asi-takvimindeki-son-guencellemeler.html</a:t>
            </a:r>
            <a:endParaRPr lang="tr-TR"/>
          </a:p>
          <a:p>
            <a:pPr marL="342900" indent="-342900">
              <a:buFont typeface="+mj-lt"/>
              <a:buAutoNum type="arabicPeriod"/>
              <a:defRPr/>
            </a:pPr>
            <a:r>
              <a:rPr lang="en-US"/>
              <a:t>Guidelines for vaccinating pregnant women. Centers for Disease Control and Prevention. Updated July 13, 2022. Accessed April 7, 2023</a:t>
            </a:r>
            <a:endParaRPr lang="tr-TR"/>
          </a:p>
          <a:p>
            <a:pPr marL="342900" indent="-342900">
              <a:buFont typeface="+mj-lt"/>
              <a:buAutoNum type="arabicPeriod"/>
              <a:defRPr/>
            </a:pPr>
            <a:r>
              <a:rPr lang="en-US"/>
              <a:t>Measles, Mumps, and Rubella (MMR) Vaccination | CDC. December 19, 2024. Accessed December 22, 2024. </a:t>
            </a:r>
            <a:r>
              <a:rPr lang="en-US" u="sng">
                <a:hlinkClick r:id="rId3" tooltip="https://www.cdc.gov/vaccines/vpd/mmr/public/index.html"/>
              </a:rPr>
              <a:t>https://www.cdc.gov/vaccines/vpd/mmr/public/index.html</a:t>
            </a:r>
            <a:endParaRPr lang="tr-TR"/>
          </a:p>
          <a:p>
            <a:pPr marL="342900" indent="-342900">
              <a:buFont typeface="+mj-lt"/>
              <a:buAutoNum type="arabicPeriod"/>
              <a:defRPr/>
            </a:pPr>
            <a:r>
              <a:rPr lang="tr-TR" i="1"/>
              <a:t>TAHUD Erişkin Risk Grubu Bağışıklama Algoritması</a:t>
            </a:r>
            <a:r>
              <a:rPr lang="tr-TR"/>
              <a:t>.; 2021. </a:t>
            </a:r>
            <a:r>
              <a:rPr lang="tr-TR"/>
              <a:t>Accessed</a:t>
            </a:r>
            <a:r>
              <a:rPr lang="tr-TR"/>
              <a:t> </a:t>
            </a:r>
            <a:r>
              <a:rPr lang="tr-TR"/>
              <a:t>November</a:t>
            </a:r>
            <a:r>
              <a:rPr lang="tr-TR"/>
              <a:t> 25, 2024. </a:t>
            </a:r>
            <a:r>
              <a:rPr lang="tr-TR" u="sng">
                <a:hlinkClick r:id="rId4" tooltip="https://www.tahud.org.tr/news/view/eri%C5%9Fkin-risk-grubu-ba%C4%9F%C4%B1%C5%9F%C4%B1klama-algoritmas%C4%B1"/>
              </a:rPr>
              <a:t>https://www.tahud.org.tr/news/view/eri%C5%9Fkin-risk-grubu-ba%C4%9F%C4%B1%C5%9F%C4%B1klama-algoritmas%C4%B1</a:t>
            </a:r>
            <a:endParaRPr/>
          </a:p>
          <a:p>
            <a:pPr marL="342900" indent="-342900">
              <a:buFont typeface="+mj-lt"/>
              <a:buAutoNum type="arabicPeriod"/>
              <a:defRPr/>
            </a:pPr>
            <a:r>
              <a:rPr lang="tr-TR"/>
              <a:t>Egici</a:t>
            </a:r>
            <a:r>
              <a:rPr lang="tr-TR"/>
              <a:t> MT. Gebelik öncesi danışmanlık. </a:t>
            </a:r>
            <a:r>
              <a:rPr lang="tr-TR"/>
              <a:t>In</a:t>
            </a:r>
            <a:r>
              <a:rPr lang="tr-TR"/>
              <a:t>: Zeren Öztürk G, Arıca SG, </a:t>
            </a:r>
            <a:r>
              <a:rPr lang="tr-TR"/>
              <a:t>eds</a:t>
            </a:r>
            <a:r>
              <a:rPr lang="tr-TR"/>
              <a:t>. PRATİK AİLE HEKİMLİĞİ SERİSİ-KADIN SAĞLIĞI, HASTALIKLARI ve DOĞUM. 1. EMA Tıp Kitabevi Yayıncılık Tic. Ltd. Şti.; 73-84.</a:t>
            </a:r>
            <a:endParaRPr/>
          </a:p>
          <a:p>
            <a:pPr marL="342900" indent="-342900">
              <a:buFont typeface="+mj-lt"/>
              <a:buAutoNum type="arabicPeriod"/>
              <a:defRPr/>
            </a:pPr>
            <a:r>
              <a:rPr lang="en-US"/>
              <a:t>Kroger A, </a:t>
            </a:r>
            <a:r>
              <a:rPr lang="en-US"/>
              <a:t>Bahta</a:t>
            </a:r>
            <a:r>
              <a:rPr lang="en-US"/>
              <a:t> L, Hunter P. General Best Practice Guidelines for Immunization. Best Practices Guidance of the Advisory Committee on Immunization Practices (ACIP)</a:t>
            </a:r>
            <a:endParaRPr lang="tr-TR"/>
          </a:p>
          <a:p>
            <a:pPr marL="342900" indent="-342900">
              <a:buFont typeface="+mj-lt"/>
              <a:buAutoNum type="arabicPeriod"/>
              <a:defRPr/>
            </a:pPr>
            <a:r>
              <a:rPr lang="tr-TR" u="sng">
                <a:hlinkClick r:id="rId5" tooltip="http://wwwnc.cdc.gov/travel/"/>
              </a:rPr>
              <a:t>http://wwwnc.cdc.gov/travel/</a:t>
            </a:r>
            <a:endParaRPr lang="tr-TR"/>
          </a:p>
          <a:p>
            <a:pPr marL="342900" indent="-342900">
              <a:buFont typeface="+mj-lt"/>
              <a:buAutoNum type="arabicPeriod"/>
              <a:defRPr/>
            </a:pPr>
            <a:r>
              <a:rPr lang="tr-TR" u="sng">
                <a:hlinkClick r:id="rId6" tooltip="http://www.who.int/ith/en/"/>
              </a:rPr>
              <a:t>http://www.who.int/ith/en/</a:t>
            </a:r>
            <a:endParaRPr lang="tr-TR"/>
          </a:p>
          <a:p>
            <a:pPr marL="342900" indent="-342900">
              <a:buFont typeface="+mj-lt"/>
              <a:buAutoNum type="arabicPeriod"/>
              <a:defRPr/>
            </a:pPr>
            <a:endParaRPr lang="tr-TR"/>
          </a:p>
          <a:p>
            <a:pPr marL="342900" indent="-342900">
              <a:buFont typeface="+mj-lt"/>
              <a:buAutoNum type="arabicPeriod"/>
              <a:defRPr/>
            </a:pP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lstStyle/>
          <a:p>
            <a:pPr>
              <a:defRPr/>
            </a:pPr>
            <a:r>
              <a:rPr lang="tr-TR"/>
              <a:t>TEŞEKKÜRLER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p:txBody>
          <a:bodyPr>
            <a:normAutofit/>
          </a:bodyPr>
          <a:lstStyle/>
          <a:p>
            <a:pPr>
              <a:defRPr/>
            </a:pPr>
            <a:r>
              <a:rPr lang="tr-TR"/>
              <a:t>Giriş: Genişletilmiş Bağışıklama Programı (GBP)</a:t>
            </a:r>
            <a:endParaRPr/>
          </a:p>
        </p:txBody>
      </p:sp>
      <p:sp>
        <p:nvSpPr>
          <p:cNvPr id="5" name="Slayt Numarası Yer Tutucusu 4"/>
          <p:cNvSpPr>
            <a:spLocks noGrp="1"/>
          </p:cNvSpPr>
          <p:nvPr>
            <p:ph type="sldNum" sz="quarter" idx="12"/>
          </p:nvPr>
        </p:nvSpPr>
        <p:spPr bwMode="auto"/>
        <p:txBody>
          <a:bodyPr/>
          <a:lstStyle/>
          <a:p>
            <a:pPr>
              <a:defRPr/>
            </a:pPr>
            <a:fld id="{501A4338-EBAE-ED40-8475-2E6AE1B9F2FD}" type="slidenum">
              <a:rPr lang="tr-TR"/>
              <a:t/>
            </a:fld>
            <a:endParaRPr lang="tr-TR"/>
          </a:p>
        </p:txBody>
      </p:sp>
      <p:sp>
        <p:nvSpPr>
          <p:cNvPr id="4" name="Metin Yer Tutucusu 3"/>
          <p:cNvSpPr>
            <a:spLocks noGrp="1"/>
          </p:cNvSpPr>
          <p:nvPr>
            <p:ph type="body" sz="half" idx="2"/>
          </p:nvPr>
        </p:nvSpPr>
        <p:spPr bwMode="auto">
          <a:xfrm>
            <a:off x="849025" y="1068486"/>
            <a:ext cx="10791583" cy="5200904"/>
          </a:xfrm>
        </p:spPr>
        <p:txBody>
          <a:bodyPr>
            <a:normAutofit/>
          </a:bodyPr>
          <a:lstStyle/>
          <a:p>
            <a:pPr marL="285750" indent="-285750">
              <a:lnSpc>
                <a:spcPct val="120000"/>
              </a:lnSpc>
              <a:spcBef>
                <a:spcPts val="0"/>
              </a:spcBef>
              <a:spcAft>
                <a:spcPts val="600"/>
              </a:spcAft>
              <a:buFont typeface="Arial"/>
              <a:buChar char="•"/>
              <a:defRPr/>
            </a:pPr>
            <a:r>
              <a:rPr lang="tr-TR" sz="1800"/>
              <a:t>Bağışıklama hizmetleri, bebekleri, çocukları ve yetişkinleri enfeksiyona yakalanma riskinin en yüksek olduğu dönemden önce aşılayarak bu hastalıklara yakalanmalarını önlemek amacı ile yürütülen önemli bir temel sağlık hizmetidir.</a:t>
            </a:r>
            <a:endParaRPr/>
          </a:p>
          <a:p>
            <a:pPr marL="285750" indent="-285750">
              <a:lnSpc>
                <a:spcPct val="120000"/>
              </a:lnSpc>
              <a:spcBef>
                <a:spcPts val="0"/>
              </a:spcBef>
              <a:spcAft>
                <a:spcPts val="600"/>
              </a:spcAft>
              <a:buFont typeface="Arial"/>
              <a:buChar char="•"/>
              <a:defRPr/>
            </a:pPr>
            <a:r>
              <a:rPr lang="tr-TR" sz="1800"/>
              <a:t>Ülkemizde Genişletilmiş Bağışıklama Programı; aşı ile önlenebilir hastalıklara duyarlı toplum gruplarında, hastalıkların </a:t>
            </a:r>
            <a:r>
              <a:rPr lang="tr-TR" sz="1800"/>
              <a:t>morbidite</a:t>
            </a:r>
            <a:r>
              <a:rPr lang="tr-TR" sz="1800"/>
              <a:t> ve </a:t>
            </a:r>
            <a:r>
              <a:rPr lang="tr-TR" sz="1800"/>
              <a:t>mortalitesini</a:t>
            </a:r>
            <a:r>
              <a:rPr lang="tr-TR" sz="1800"/>
              <a:t> azaltmak için etkinliği korunmuş aşı ile yüksek aşılama oranlarına ulaşmak amacıyla 1981 yılında başlatılmıştır. </a:t>
            </a:r>
            <a:endParaRPr/>
          </a:p>
          <a:p>
            <a:pPr marL="285750" indent="-285750">
              <a:lnSpc>
                <a:spcPct val="120000"/>
              </a:lnSpc>
              <a:spcBef>
                <a:spcPts val="0"/>
              </a:spcBef>
              <a:spcAft>
                <a:spcPts val="600"/>
              </a:spcAft>
              <a:buFont typeface="Arial"/>
              <a:buChar char="•"/>
              <a:defRPr/>
            </a:pPr>
            <a:r>
              <a:rPr lang="tr-TR" sz="1800"/>
              <a:t>GBP, boğmaca, difteri, tetanos, kızamık, kızamıkçık, kabakulak, tüberküloz, </a:t>
            </a:r>
            <a:r>
              <a:rPr lang="tr-TR" sz="1800"/>
              <a:t>poliomyelit</a:t>
            </a:r>
            <a:r>
              <a:rPr lang="tr-TR" sz="1800"/>
              <a:t>, hepatit B, hepatit A, </a:t>
            </a:r>
            <a:r>
              <a:rPr lang="tr-TR" sz="1800"/>
              <a:t>invaziv</a:t>
            </a:r>
            <a:r>
              <a:rPr lang="tr-TR" sz="1800"/>
              <a:t> </a:t>
            </a:r>
            <a:r>
              <a:rPr lang="tr-TR" sz="1800"/>
              <a:t>Haemophilus</a:t>
            </a:r>
            <a:r>
              <a:rPr lang="tr-TR" sz="1800"/>
              <a:t> </a:t>
            </a:r>
            <a:r>
              <a:rPr lang="tr-TR" sz="1800"/>
              <a:t>influenzae</a:t>
            </a:r>
            <a:r>
              <a:rPr lang="tr-TR" sz="1800"/>
              <a:t> tip b’ye bağlı hastalıklar ile S. </a:t>
            </a:r>
            <a:r>
              <a:rPr lang="tr-TR" sz="1800"/>
              <a:t>Pneumoniae’ya</a:t>
            </a:r>
            <a:r>
              <a:rPr lang="tr-TR" sz="1800"/>
              <a:t> bağlı </a:t>
            </a:r>
            <a:r>
              <a:rPr lang="tr-TR" sz="1800"/>
              <a:t>invaziv</a:t>
            </a:r>
            <a:r>
              <a:rPr lang="tr-TR" sz="1800"/>
              <a:t> </a:t>
            </a:r>
            <a:r>
              <a:rPr lang="tr-TR" sz="1800"/>
              <a:t>pnömokokal</a:t>
            </a:r>
            <a:r>
              <a:rPr lang="tr-TR" sz="1800"/>
              <a:t> hastalıkların </a:t>
            </a:r>
            <a:r>
              <a:rPr lang="tr-TR" sz="1800"/>
              <a:t>morbidite</a:t>
            </a:r>
            <a:r>
              <a:rPr lang="tr-TR" sz="1800"/>
              <a:t> ve </a:t>
            </a:r>
            <a:r>
              <a:rPr lang="tr-TR" sz="1800"/>
              <a:t>mortalitesini</a:t>
            </a:r>
            <a:r>
              <a:rPr lang="tr-TR" sz="1800"/>
              <a:t> azaltarak, bu hastalıkları kontrol altına almak ve hatta tamamen ortadan kaldırmak amacı ile hassas yaş gruplarına enfeksiyona yakalanmalarından önce ulaşıp </a:t>
            </a:r>
            <a:r>
              <a:rPr lang="tr-TR" sz="1800"/>
              <a:t>bağışıklanmalarını</a:t>
            </a:r>
            <a:r>
              <a:rPr lang="tr-TR" sz="1800"/>
              <a:t> sağlamak için yapılan aşılama hizmetlerini içerir.</a:t>
            </a:r>
            <a:endParaRPr/>
          </a:p>
          <a:p>
            <a:pPr marL="285750" indent="-285750">
              <a:lnSpc>
                <a:spcPct val="120000"/>
              </a:lnSpc>
              <a:spcBef>
                <a:spcPts val="0"/>
              </a:spcBef>
              <a:spcAft>
                <a:spcPts val="600"/>
              </a:spcAft>
              <a:buFont typeface="Arial"/>
              <a:buChar char="•"/>
              <a:defRPr/>
            </a:pPr>
            <a:r>
              <a:rPr lang="tr-TR" sz="1800"/>
              <a:t>Genişletilmiş Bağışıklama Programı’nda, 1981 yılında, 6 çocukluk dönemi aşı ile önlenebilir hastalığa karşı korunma amaçlanmış iken günümüzde 13 hastalığa karşı, çocuk, ergen  ve risk grubunda yer alan erişkinleri de içerecek şekilde korunma sağlanmaktadır. </a:t>
            </a:r>
            <a:endParaRPr/>
          </a:p>
          <a:p>
            <a:pPr marL="285750" indent="-285750">
              <a:lnSpc>
                <a:spcPct val="150000"/>
              </a:lnSpc>
              <a:buFont typeface="Arial"/>
              <a:buChar char="•"/>
              <a:defRPr/>
            </a:pPr>
            <a:endParaRPr lang="tr-TR" sz="18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Başlık 1"/>
          <p:cNvSpPr>
            <a:spLocks noGrp="1"/>
          </p:cNvSpPr>
          <p:nvPr>
            <p:ph type="title"/>
          </p:nvPr>
        </p:nvSpPr>
        <p:spPr bwMode="auto">
          <a:xfrm>
            <a:off x="700203" y="651085"/>
            <a:ext cx="11089225" cy="504497"/>
          </a:xfrm>
        </p:spPr>
        <p:txBody>
          <a:bodyPr>
            <a:normAutofit fontScale="90000"/>
          </a:bodyPr>
          <a:lstStyle/>
          <a:p>
            <a:pPr>
              <a:defRPr/>
            </a:pPr>
            <a:br>
              <a:rPr lang="tr-TR"/>
            </a:br>
            <a:endParaRPr lang="tr-TR"/>
          </a:p>
        </p:txBody>
      </p:sp>
      <p:sp>
        <p:nvSpPr>
          <p:cNvPr id="5" name="Dikdörtgen 4"/>
          <p:cNvSpPr/>
          <p:nvPr/>
        </p:nvSpPr>
        <p:spPr bwMode="auto">
          <a:xfrm>
            <a:off x="946583" y="657563"/>
            <a:ext cx="10949761" cy="461665"/>
          </a:xfrm>
          <a:prstGeom prst="rect">
            <a:avLst/>
          </a:prstGeom>
        </p:spPr>
        <p:txBody>
          <a:bodyPr wrap="square">
            <a:spAutoFit/>
          </a:bodyPr>
          <a:lstStyle/>
          <a:p>
            <a:pPr>
              <a:defRPr/>
            </a:pPr>
            <a:r>
              <a:rPr lang="tr-TR" sz="2400" b="1">
                <a:solidFill>
                  <a:srgbClr val="FF0000"/>
                </a:solidFill>
                <a:ea typeface="Calibri"/>
              </a:rPr>
              <a:t>T.C. Sağlık Bakanlığı Ulusal Çocukluk Dönemi  ve Erişkin Dönem Aşılama Takvimleri </a:t>
            </a:r>
            <a:endParaRPr lang="tr-TR" sz="2400">
              <a:solidFill>
                <a:srgbClr val="FF0000"/>
              </a:solidFill>
            </a:endParaRPr>
          </a:p>
        </p:txBody>
      </p:sp>
      <p:pic>
        <p:nvPicPr>
          <p:cNvPr id="6" name="Picture 2" descr="asi karti"/>
          <p:cNvPicPr>
            <a:picLocks noChangeAspect="1" noChangeArrowheads="1"/>
          </p:cNvPicPr>
          <p:nvPr/>
        </p:nvPicPr>
        <p:blipFill>
          <a:blip r:embed="rId2"/>
          <a:stretch/>
        </p:blipFill>
        <p:spPr bwMode="auto">
          <a:xfrm>
            <a:off x="0" y="1296987"/>
            <a:ext cx="12192000" cy="426402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 name="Dikdörtgen 3"/>
          <p:cNvSpPr/>
          <p:nvPr/>
        </p:nvSpPr>
        <p:spPr bwMode="auto">
          <a:xfrm>
            <a:off x="0" y="282633"/>
            <a:ext cx="12192000" cy="3241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tr-TR"/>
          </a:p>
        </p:txBody>
      </p:sp>
      <p:sp>
        <p:nvSpPr>
          <p:cNvPr id="5" name="Oval 4"/>
          <p:cNvSpPr/>
          <p:nvPr/>
        </p:nvSpPr>
        <p:spPr bwMode="auto">
          <a:xfrm>
            <a:off x="10731731" y="66502"/>
            <a:ext cx="866886" cy="8900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tr-TR"/>
          </a:p>
        </p:txBody>
      </p:sp>
      <p:pic>
        <p:nvPicPr>
          <p:cNvPr id="6" name="Resim 5"/>
          <p:cNvPicPr>
            <a:picLocks noChangeAspect="1"/>
          </p:cNvPicPr>
          <p:nvPr/>
        </p:nvPicPr>
        <p:blipFill>
          <a:blip r:embed="rId2"/>
          <a:stretch/>
        </p:blipFill>
        <p:spPr bwMode="auto">
          <a:xfrm>
            <a:off x="10782569" y="121016"/>
            <a:ext cx="818323" cy="818323"/>
          </a:xfrm>
          <a:prstGeom prst="rect">
            <a:avLst/>
          </a:prstGeom>
        </p:spPr>
      </p:pic>
      <p:sp>
        <p:nvSpPr>
          <p:cNvPr id="10" name="Yuvarlatılmış Dikdörtgen 7"/>
          <p:cNvSpPr/>
          <p:nvPr/>
        </p:nvSpPr>
        <p:spPr bwMode="auto">
          <a:xfrm>
            <a:off x="2528077" y="1691465"/>
            <a:ext cx="1380276" cy="996864"/>
          </a:xfrm>
          <a:prstGeom prst="roundRect">
            <a:avLst>
              <a:gd name="adj" fmla="val 16667"/>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tr-TR" sz="1650" b="1">
                <a:solidFill>
                  <a:prstClr val="black"/>
                </a:solidFill>
                <a:latin typeface="Arial"/>
                <a:cs typeface="Arial"/>
              </a:rPr>
              <a:t>Çiçek</a:t>
            </a:r>
            <a:endParaRPr/>
          </a:p>
          <a:p>
            <a:pPr algn="ctr">
              <a:defRPr/>
            </a:pPr>
            <a:r>
              <a:rPr lang="tr-TR" sz="1650" b="1">
                <a:solidFill>
                  <a:prstClr val="black"/>
                </a:solidFill>
                <a:latin typeface="Arial"/>
                <a:cs typeface="Arial"/>
              </a:rPr>
              <a:t>(1930)</a:t>
            </a:r>
            <a:endParaRPr/>
          </a:p>
        </p:txBody>
      </p:sp>
      <p:sp>
        <p:nvSpPr>
          <p:cNvPr id="11" name="Sağ Ok 22"/>
          <p:cNvSpPr/>
          <p:nvPr/>
        </p:nvSpPr>
        <p:spPr bwMode="auto">
          <a:xfrm>
            <a:off x="4014082" y="2005158"/>
            <a:ext cx="245382" cy="332288"/>
          </a:xfrm>
          <a:prstGeom prst="rightArrow">
            <a:avLst>
              <a:gd name="adj1" fmla="val 50000"/>
              <a:gd name="adj2" fmla="val 50000"/>
            </a:avLst>
          </a:prstGeom>
          <a:solidFill>
            <a:srgbClr val="A033D1"/>
          </a:solidFill>
          <a:effectLst>
            <a:outerShdw blurRad="57150" dist="19050" dir="5400000" algn="ctr" rotWithShape="0">
              <a:srgbClr val="000000">
                <a:alpha val="63000"/>
              </a:srgbClr>
            </a:outerShdw>
            <a:softEdge rad="635000"/>
          </a:effectLst>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sz="1650" b="1">
              <a:solidFill>
                <a:prstClr val="black"/>
              </a:solidFill>
              <a:latin typeface="Arial"/>
              <a:cs typeface="Arial"/>
            </a:endParaRPr>
          </a:p>
        </p:txBody>
      </p:sp>
      <p:sp>
        <p:nvSpPr>
          <p:cNvPr id="12" name="Sağ Ok 22"/>
          <p:cNvSpPr/>
          <p:nvPr/>
        </p:nvSpPr>
        <p:spPr bwMode="auto">
          <a:xfrm>
            <a:off x="5800618" y="2023752"/>
            <a:ext cx="245382" cy="332288"/>
          </a:xfrm>
          <a:prstGeom prst="rightArrow">
            <a:avLst>
              <a:gd name="adj1" fmla="val 50000"/>
              <a:gd name="adj2" fmla="val 50000"/>
            </a:avLst>
          </a:prstGeom>
          <a:solidFill>
            <a:srgbClr val="A033D1"/>
          </a:solidFill>
          <a:effectLst>
            <a:outerShdw blurRad="57150" dist="19050" dir="5400000" algn="ctr" rotWithShape="0">
              <a:srgbClr val="000000">
                <a:alpha val="63000"/>
              </a:srgbClr>
            </a:outerShdw>
            <a:softEdge rad="635000"/>
          </a:effectLst>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sz="1650" b="1">
              <a:solidFill>
                <a:prstClr val="black"/>
              </a:solidFill>
              <a:latin typeface="Arial"/>
              <a:cs typeface="Arial"/>
            </a:endParaRPr>
          </a:p>
        </p:txBody>
      </p:sp>
      <p:sp>
        <p:nvSpPr>
          <p:cNvPr id="13" name="Yuvarlatılmış Dikdörtgen 8"/>
          <p:cNvSpPr/>
          <p:nvPr/>
        </p:nvSpPr>
        <p:spPr bwMode="auto">
          <a:xfrm>
            <a:off x="4339903" y="1691465"/>
            <a:ext cx="1380276" cy="996864"/>
          </a:xfrm>
          <a:prstGeom prst="roundRect">
            <a:avLst>
              <a:gd name="adj" fmla="val 16667"/>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tr-TR" sz="1650" b="1">
                <a:solidFill>
                  <a:prstClr val="black"/>
                </a:solidFill>
                <a:latin typeface="Arial"/>
                <a:cs typeface="Arial"/>
              </a:rPr>
              <a:t>Difteri, Boğmaca</a:t>
            </a:r>
            <a:endParaRPr/>
          </a:p>
          <a:p>
            <a:pPr algn="ctr">
              <a:defRPr/>
            </a:pPr>
            <a:r>
              <a:rPr lang="tr-TR" sz="1650" b="1">
                <a:solidFill>
                  <a:prstClr val="black"/>
                </a:solidFill>
                <a:latin typeface="Arial"/>
                <a:cs typeface="Arial"/>
              </a:rPr>
              <a:t>(1937)</a:t>
            </a:r>
            <a:endParaRPr/>
          </a:p>
        </p:txBody>
      </p:sp>
      <p:sp>
        <p:nvSpPr>
          <p:cNvPr id="14" name="Yuvarlatılmış Dikdörtgen 9"/>
          <p:cNvSpPr/>
          <p:nvPr/>
        </p:nvSpPr>
        <p:spPr bwMode="auto">
          <a:xfrm>
            <a:off x="6175112" y="1687031"/>
            <a:ext cx="1380276" cy="996864"/>
          </a:xfrm>
          <a:prstGeom prst="roundRect">
            <a:avLst>
              <a:gd name="adj" fmla="val 16667"/>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tr-TR" sz="1650" b="1">
                <a:solidFill>
                  <a:prstClr val="black"/>
                </a:solidFill>
                <a:latin typeface="Arial"/>
                <a:cs typeface="Arial"/>
              </a:rPr>
              <a:t>BCG</a:t>
            </a:r>
            <a:endParaRPr/>
          </a:p>
          <a:p>
            <a:pPr algn="ctr">
              <a:defRPr/>
            </a:pPr>
            <a:r>
              <a:rPr lang="tr-TR" sz="1650" b="1">
                <a:solidFill>
                  <a:prstClr val="black"/>
                </a:solidFill>
                <a:latin typeface="Arial"/>
                <a:cs typeface="Arial"/>
              </a:rPr>
              <a:t>(1952)</a:t>
            </a:r>
            <a:endParaRPr/>
          </a:p>
        </p:txBody>
      </p:sp>
      <p:sp>
        <p:nvSpPr>
          <p:cNvPr id="15" name="Sağ Ok 22"/>
          <p:cNvSpPr/>
          <p:nvPr/>
        </p:nvSpPr>
        <p:spPr bwMode="auto">
          <a:xfrm>
            <a:off x="7666584" y="1993384"/>
            <a:ext cx="245382" cy="332288"/>
          </a:xfrm>
          <a:prstGeom prst="rightArrow">
            <a:avLst>
              <a:gd name="adj1" fmla="val 50000"/>
              <a:gd name="adj2" fmla="val 50000"/>
            </a:avLst>
          </a:prstGeom>
          <a:solidFill>
            <a:srgbClr val="A033D1"/>
          </a:solidFill>
          <a:effectLst>
            <a:outerShdw blurRad="57150" dist="19050" dir="5400000" algn="ctr" rotWithShape="0">
              <a:srgbClr val="000000">
                <a:alpha val="63000"/>
              </a:srgbClr>
            </a:outerShdw>
            <a:softEdge rad="635000"/>
          </a:effectLst>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sz="1650" b="1">
              <a:solidFill>
                <a:prstClr val="black"/>
              </a:solidFill>
              <a:latin typeface="Arial"/>
              <a:cs typeface="Arial"/>
            </a:endParaRPr>
          </a:p>
        </p:txBody>
      </p:sp>
      <p:sp>
        <p:nvSpPr>
          <p:cNvPr id="16" name="Sağ Ok 22"/>
          <p:cNvSpPr/>
          <p:nvPr/>
        </p:nvSpPr>
        <p:spPr bwMode="auto">
          <a:xfrm>
            <a:off x="9373223" y="2023752"/>
            <a:ext cx="245382" cy="332288"/>
          </a:xfrm>
          <a:prstGeom prst="rightArrow">
            <a:avLst>
              <a:gd name="adj1" fmla="val 50000"/>
              <a:gd name="adj2" fmla="val 50000"/>
            </a:avLst>
          </a:prstGeom>
          <a:solidFill>
            <a:srgbClr val="A033D1"/>
          </a:solidFill>
          <a:effectLst>
            <a:outerShdw blurRad="57150" dist="19050" dir="5400000" algn="ctr" rotWithShape="0">
              <a:srgbClr val="000000">
                <a:alpha val="63000"/>
              </a:srgbClr>
            </a:outerShdw>
            <a:softEdge rad="635000"/>
          </a:effectLst>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sz="1650" b="1">
              <a:solidFill>
                <a:prstClr val="black"/>
              </a:solidFill>
              <a:latin typeface="Arial"/>
              <a:cs typeface="Arial"/>
            </a:endParaRPr>
          </a:p>
        </p:txBody>
      </p:sp>
      <p:sp>
        <p:nvSpPr>
          <p:cNvPr id="17" name="Sağ Ok 22"/>
          <p:cNvSpPr/>
          <p:nvPr/>
        </p:nvSpPr>
        <p:spPr bwMode="auto">
          <a:xfrm>
            <a:off x="4084896" y="3429000"/>
            <a:ext cx="245382" cy="332288"/>
          </a:xfrm>
          <a:prstGeom prst="rightArrow">
            <a:avLst>
              <a:gd name="adj1" fmla="val 50000"/>
              <a:gd name="adj2" fmla="val 50000"/>
            </a:avLst>
          </a:prstGeom>
          <a:solidFill>
            <a:srgbClr val="A033D1"/>
          </a:solidFill>
          <a:effectLst>
            <a:outerShdw blurRad="57150" dist="19050" dir="5400000" algn="ctr" rotWithShape="0">
              <a:srgbClr val="000000">
                <a:alpha val="63000"/>
              </a:srgbClr>
            </a:outerShdw>
            <a:softEdge rad="635000"/>
          </a:effectLst>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sz="1650" b="1">
              <a:solidFill>
                <a:prstClr val="black"/>
              </a:solidFill>
              <a:latin typeface="Arial"/>
              <a:cs typeface="Arial"/>
            </a:endParaRPr>
          </a:p>
        </p:txBody>
      </p:sp>
      <p:sp>
        <p:nvSpPr>
          <p:cNvPr id="18" name="Sağ Ok 22"/>
          <p:cNvSpPr/>
          <p:nvPr/>
        </p:nvSpPr>
        <p:spPr bwMode="auto">
          <a:xfrm>
            <a:off x="5923309" y="3429649"/>
            <a:ext cx="245382" cy="332288"/>
          </a:xfrm>
          <a:prstGeom prst="rightArrow">
            <a:avLst>
              <a:gd name="adj1" fmla="val 50000"/>
              <a:gd name="adj2" fmla="val 50000"/>
            </a:avLst>
          </a:prstGeom>
          <a:solidFill>
            <a:srgbClr val="A033D1"/>
          </a:solidFill>
          <a:effectLst>
            <a:outerShdw blurRad="57150" dist="19050" dir="5400000" algn="ctr" rotWithShape="0">
              <a:srgbClr val="000000">
                <a:alpha val="63000"/>
              </a:srgbClr>
            </a:outerShdw>
            <a:softEdge rad="635000"/>
          </a:effectLst>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sz="1650" b="1">
              <a:solidFill>
                <a:prstClr val="black"/>
              </a:solidFill>
              <a:latin typeface="Arial"/>
              <a:cs typeface="Arial"/>
            </a:endParaRPr>
          </a:p>
        </p:txBody>
      </p:sp>
      <p:sp>
        <p:nvSpPr>
          <p:cNvPr id="19" name="Sağ Ok 22"/>
          <p:cNvSpPr/>
          <p:nvPr/>
        </p:nvSpPr>
        <p:spPr bwMode="auto">
          <a:xfrm>
            <a:off x="7872684" y="3406034"/>
            <a:ext cx="245382" cy="332288"/>
          </a:xfrm>
          <a:prstGeom prst="rightArrow">
            <a:avLst>
              <a:gd name="adj1" fmla="val 50000"/>
              <a:gd name="adj2" fmla="val 50000"/>
            </a:avLst>
          </a:prstGeom>
          <a:solidFill>
            <a:srgbClr val="A033D1"/>
          </a:solidFill>
          <a:effectLst>
            <a:outerShdw blurRad="57150" dist="19050" dir="5400000" algn="ctr" rotWithShape="0">
              <a:srgbClr val="000000">
                <a:alpha val="63000"/>
              </a:srgbClr>
            </a:outerShdw>
            <a:softEdge rad="635000"/>
          </a:effectLst>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sz="1650" b="1">
              <a:solidFill>
                <a:prstClr val="black"/>
              </a:solidFill>
              <a:latin typeface="Arial"/>
              <a:cs typeface="Arial"/>
            </a:endParaRPr>
          </a:p>
        </p:txBody>
      </p:sp>
      <p:sp>
        <p:nvSpPr>
          <p:cNvPr id="20" name="Sağ Ok 22"/>
          <p:cNvSpPr/>
          <p:nvPr/>
        </p:nvSpPr>
        <p:spPr bwMode="auto">
          <a:xfrm>
            <a:off x="4007665" y="4756229"/>
            <a:ext cx="245382" cy="332288"/>
          </a:xfrm>
          <a:prstGeom prst="rightArrow">
            <a:avLst>
              <a:gd name="adj1" fmla="val 50000"/>
              <a:gd name="adj2" fmla="val 50000"/>
            </a:avLst>
          </a:prstGeom>
          <a:solidFill>
            <a:srgbClr val="A033D1"/>
          </a:solidFill>
          <a:effectLst>
            <a:outerShdw blurRad="57150" dist="19050" dir="5400000" algn="ctr" rotWithShape="0">
              <a:srgbClr val="000000">
                <a:alpha val="63000"/>
              </a:srgbClr>
            </a:outerShdw>
            <a:softEdge rad="635000"/>
          </a:effectLst>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sz="1650" b="1">
              <a:solidFill>
                <a:prstClr val="black"/>
              </a:solidFill>
              <a:latin typeface="Arial"/>
              <a:cs typeface="Arial"/>
            </a:endParaRPr>
          </a:p>
        </p:txBody>
      </p:sp>
      <p:sp>
        <p:nvSpPr>
          <p:cNvPr id="21" name="Sağ Ok 22"/>
          <p:cNvSpPr/>
          <p:nvPr/>
        </p:nvSpPr>
        <p:spPr bwMode="auto">
          <a:xfrm>
            <a:off x="5794201" y="4669401"/>
            <a:ext cx="245382" cy="332288"/>
          </a:xfrm>
          <a:prstGeom prst="rightArrow">
            <a:avLst>
              <a:gd name="adj1" fmla="val 50000"/>
              <a:gd name="adj2" fmla="val 50000"/>
            </a:avLst>
          </a:prstGeom>
          <a:solidFill>
            <a:srgbClr val="A033D1"/>
          </a:solidFill>
          <a:effectLst>
            <a:outerShdw blurRad="57150" dist="19050" dir="5400000" algn="ctr" rotWithShape="0">
              <a:srgbClr val="000000">
                <a:alpha val="63000"/>
              </a:srgbClr>
            </a:outerShdw>
            <a:softEdge rad="635000"/>
          </a:effectLst>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sz="1650" b="1">
              <a:solidFill>
                <a:prstClr val="black"/>
              </a:solidFill>
              <a:latin typeface="Arial"/>
              <a:cs typeface="Arial"/>
            </a:endParaRPr>
          </a:p>
        </p:txBody>
      </p:sp>
      <p:sp>
        <p:nvSpPr>
          <p:cNvPr id="22" name="Sağ Ok 22"/>
          <p:cNvSpPr/>
          <p:nvPr/>
        </p:nvSpPr>
        <p:spPr bwMode="auto">
          <a:xfrm>
            <a:off x="7938955" y="4669401"/>
            <a:ext cx="245382" cy="332288"/>
          </a:xfrm>
          <a:prstGeom prst="rightArrow">
            <a:avLst>
              <a:gd name="adj1" fmla="val 50000"/>
              <a:gd name="adj2" fmla="val 50000"/>
            </a:avLst>
          </a:prstGeom>
          <a:solidFill>
            <a:srgbClr val="A033D1"/>
          </a:solidFill>
          <a:effectLst>
            <a:outerShdw blurRad="57150" dist="19050" dir="5400000" algn="ctr" rotWithShape="0">
              <a:srgbClr val="000000">
                <a:alpha val="63000"/>
              </a:srgbClr>
            </a:outerShdw>
            <a:softEdge rad="635000"/>
          </a:effectLst>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sz="1650" b="1">
              <a:solidFill>
                <a:prstClr val="black"/>
              </a:solidFill>
              <a:latin typeface="Arial"/>
              <a:cs typeface="Arial"/>
            </a:endParaRPr>
          </a:p>
        </p:txBody>
      </p:sp>
      <p:sp>
        <p:nvSpPr>
          <p:cNvPr id="23" name="Yuvarlatılmış Dikdörtgen 10"/>
          <p:cNvSpPr/>
          <p:nvPr/>
        </p:nvSpPr>
        <p:spPr bwMode="auto">
          <a:xfrm>
            <a:off x="7935870" y="1671685"/>
            <a:ext cx="1380276" cy="996864"/>
          </a:xfrm>
          <a:prstGeom prst="roundRect">
            <a:avLst>
              <a:gd name="adj" fmla="val 16667"/>
            </a:avLst>
          </a:prstGeom>
          <a:gradFill>
            <a:gsLst>
              <a:gs pos="0">
                <a:schemeClr val="accent1">
                  <a:lumMod val="67000"/>
                </a:schemeClr>
              </a:gs>
              <a:gs pos="48000">
                <a:schemeClr val="accent1">
                  <a:lumMod val="97000"/>
                  <a:lumOff val="3000"/>
                </a:schemeClr>
              </a:gs>
              <a:gs pos="100000">
                <a:schemeClr val="accent1">
                  <a:lumMod val="60000"/>
                  <a:lumOff val="40000"/>
                </a:schemeClr>
              </a:gs>
            </a:gsLst>
            <a:lin ang="16200000" scaled="1"/>
          </a:gradFill>
          <a:ln>
            <a:noFill/>
          </a:ln>
        </p:spPr>
        <p:style>
          <a:lnRef idx="0">
            <a:srgbClr val="000000"/>
          </a:lnRef>
          <a:fillRef idx="0">
            <a:srgbClr val="000000"/>
          </a:fillRef>
          <a:effectRef idx="0">
            <a:srgbClr val="000000"/>
          </a:effectRef>
          <a:fontRef idx="minor">
            <a:schemeClr val="lt1"/>
          </a:fontRef>
        </p:style>
        <p:txBody>
          <a:bodyPr anchor="ctr"/>
          <a:lstStyle/>
          <a:p>
            <a:pPr algn="ctr">
              <a:defRPr/>
            </a:pPr>
            <a:r>
              <a:rPr lang="tr-TR" sz="1650" b="1">
                <a:solidFill>
                  <a:prstClr val="black"/>
                </a:solidFill>
                <a:latin typeface="Arial"/>
                <a:cs typeface="Arial"/>
              </a:rPr>
              <a:t>Oral Polio</a:t>
            </a:r>
            <a:endParaRPr/>
          </a:p>
          <a:p>
            <a:pPr algn="ctr">
              <a:defRPr/>
            </a:pPr>
            <a:r>
              <a:rPr lang="tr-TR" sz="1650" b="1">
                <a:solidFill>
                  <a:prstClr val="black"/>
                </a:solidFill>
                <a:latin typeface="Arial"/>
                <a:cs typeface="Arial"/>
              </a:rPr>
              <a:t>(1963)</a:t>
            </a:r>
            <a:endParaRPr/>
          </a:p>
        </p:txBody>
      </p:sp>
      <p:sp>
        <p:nvSpPr>
          <p:cNvPr id="25" name="Yuvarlatılmış Dikdörtgen 12"/>
          <p:cNvSpPr/>
          <p:nvPr/>
        </p:nvSpPr>
        <p:spPr bwMode="auto">
          <a:xfrm>
            <a:off x="2503547" y="2952921"/>
            <a:ext cx="1404793" cy="1007724"/>
          </a:xfrm>
          <a:prstGeom prst="roundRect">
            <a:avLst>
              <a:gd name="adj" fmla="val 16667"/>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tr-TR" sz="1650" b="1">
                <a:solidFill>
                  <a:prstClr val="black"/>
                </a:solidFill>
                <a:latin typeface="Arial"/>
                <a:cs typeface="Arial"/>
              </a:rPr>
              <a:t>Kızamık</a:t>
            </a:r>
            <a:endParaRPr/>
          </a:p>
          <a:p>
            <a:pPr algn="ctr">
              <a:defRPr/>
            </a:pPr>
            <a:r>
              <a:rPr lang="tr-TR" sz="1650" b="1">
                <a:solidFill>
                  <a:prstClr val="black"/>
                </a:solidFill>
                <a:latin typeface="Arial"/>
                <a:cs typeface="Arial"/>
              </a:rPr>
              <a:t>(1970)</a:t>
            </a:r>
            <a:endParaRPr/>
          </a:p>
        </p:txBody>
      </p:sp>
      <p:sp>
        <p:nvSpPr>
          <p:cNvPr id="26" name="Dolu Çerçeve 2"/>
          <p:cNvSpPr/>
          <p:nvPr/>
        </p:nvSpPr>
        <p:spPr bwMode="auto">
          <a:xfrm>
            <a:off x="4362787" y="2894855"/>
            <a:ext cx="1417051" cy="1205114"/>
          </a:xfrm>
          <a:prstGeom prst="bevel">
            <a:avLst>
              <a:gd name="adj" fmla="val 12500"/>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tr-TR" sz="3200" b="1"/>
              <a:t>GBP </a:t>
            </a:r>
            <a:endParaRPr/>
          </a:p>
          <a:p>
            <a:pPr algn="ctr">
              <a:defRPr/>
            </a:pPr>
            <a:r>
              <a:rPr lang="tr-TR" sz="3200" b="1"/>
              <a:t> 1981</a:t>
            </a:r>
            <a:endParaRPr/>
          </a:p>
        </p:txBody>
      </p:sp>
      <p:sp>
        <p:nvSpPr>
          <p:cNvPr id="27" name="Yuvarlatılmış Dikdörtgen 13"/>
          <p:cNvSpPr/>
          <p:nvPr/>
        </p:nvSpPr>
        <p:spPr bwMode="auto">
          <a:xfrm>
            <a:off x="6133051" y="2968056"/>
            <a:ext cx="1380276" cy="996864"/>
          </a:xfrm>
          <a:prstGeom prst="roundRect">
            <a:avLst>
              <a:gd name="adj" fmla="val 16667"/>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tr-TR" sz="1650" b="1">
                <a:solidFill>
                  <a:prstClr val="black"/>
                </a:solidFill>
                <a:latin typeface="Arial"/>
                <a:cs typeface="Arial"/>
              </a:rPr>
              <a:t>Hepatit B</a:t>
            </a:r>
            <a:endParaRPr/>
          </a:p>
          <a:p>
            <a:pPr algn="ctr">
              <a:defRPr/>
            </a:pPr>
            <a:r>
              <a:rPr lang="tr-TR" sz="1650" b="1">
                <a:solidFill>
                  <a:prstClr val="black"/>
                </a:solidFill>
                <a:latin typeface="Arial"/>
                <a:cs typeface="Arial"/>
              </a:rPr>
              <a:t>(1998)</a:t>
            </a:r>
            <a:endParaRPr/>
          </a:p>
        </p:txBody>
      </p:sp>
      <p:sp>
        <p:nvSpPr>
          <p:cNvPr id="28" name="Yuvarlatılmış Dikdörtgen 14"/>
          <p:cNvSpPr/>
          <p:nvPr/>
        </p:nvSpPr>
        <p:spPr bwMode="auto">
          <a:xfrm>
            <a:off x="7935870" y="2930568"/>
            <a:ext cx="1380276" cy="996864"/>
          </a:xfrm>
          <a:prstGeom prst="roundRect">
            <a:avLst>
              <a:gd name="adj" fmla="val 16667"/>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tr-TR" sz="1650" b="1">
                <a:solidFill>
                  <a:prstClr val="black"/>
                </a:solidFill>
                <a:latin typeface="Arial"/>
                <a:cs typeface="Arial"/>
              </a:rPr>
              <a:t>KKK, Hib</a:t>
            </a:r>
            <a:endParaRPr/>
          </a:p>
          <a:p>
            <a:pPr algn="ctr">
              <a:defRPr/>
            </a:pPr>
            <a:r>
              <a:rPr lang="tr-TR" sz="1650" b="1">
                <a:solidFill>
                  <a:prstClr val="black"/>
                </a:solidFill>
                <a:latin typeface="Arial"/>
                <a:cs typeface="Arial"/>
              </a:rPr>
              <a:t>(2006)</a:t>
            </a:r>
            <a:endParaRPr/>
          </a:p>
        </p:txBody>
      </p:sp>
      <p:sp>
        <p:nvSpPr>
          <p:cNvPr id="29" name="Sağ Ok 22"/>
          <p:cNvSpPr/>
          <p:nvPr/>
        </p:nvSpPr>
        <p:spPr bwMode="auto">
          <a:xfrm>
            <a:off x="9638015" y="3389837"/>
            <a:ext cx="245382" cy="332288"/>
          </a:xfrm>
          <a:prstGeom prst="rightArrow">
            <a:avLst>
              <a:gd name="adj1" fmla="val 50000"/>
              <a:gd name="adj2" fmla="val 50000"/>
            </a:avLst>
          </a:prstGeom>
          <a:solidFill>
            <a:srgbClr val="A033D1"/>
          </a:solidFill>
          <a:effectLst>
            <a:outerShdw blurRad="57150" dist="19050" dir="5400000" algn="ctr" rotWithShape="0">
              <a:srgbClr val="000000">
                <a:alpha val="63000"/>
              </a:srgbClr>
            </a:outerShdw>
            <a:softEdge rad="635000"/>
          </a:effectLst>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sz="1650" b="1">
              <a:solidFill>
                <a:prstClr val="black"/>
              </a:solidFill>
              <a:latin typeface="Arial"/>
              <a:cs typeface="Arial"/>
            </a:endParaRPr>
          </a:p>
        </p:txBody>
      </p:sp>
      <p:sp>
        <p:nvSpPr>
          <p:cNvPr id="30" name="Yuvarlatılmış Dikdörtgen 15"/>
          <p:cNvSpPr/>
          <p:nvPr/>
        </p:nvSpPr>
        <p:spPr bwMode="auto">
          <a:xfrm>
            <a:off x="9932366" y="2954095"/>
            <a:ext cx="1522343" cy="971305"/>
          </a:xfrm>
          <a:prstGeom prst="roundRect">
            <a:avLst>
              <a:gd name="adj" fmla="val 16667"/>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tr-TR" sz="1500" b="1">
                <a:solidFill>
                  <a:prstClr val="black"/>
                </a:solidFill>
                <a:latin typeface="Arial"/>
                <a:cs typeface="Arial"/>
              </a:rPr>
              <a:t>DaBT-İPA Hib,   KPA (2008)</a:t>
            </a:r>
            <a:endParaRPr/>
          </a:p>
        </p:txBody>
      </p:sp>
      <p:sp>
        <p:nvSpPr>
          <p:cNvPr id="31" name="Yuvarlatılmış Dikdörtgen 16"/>
          <p:cNvSpPr/>
          <p:nvPr/>
        </p:nvSpPr>
        <p:spPr bwMode="auto">
          <a:xfrm>
            <a:off x="2523611" y="4261740"/>
            <a:ext cx="1380276" cy="1032663"/>
          </a:xfrm>
          <a:prstGeom prst="roundRect">
            <a:avLst>
              <a:gd name="adj" fmla="val 16667"/>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tr-TR" sz="1650" b="1">
                <a:solidFill>
                  <a:prstClr val="black"/>
                </a:solidFill>
                <a:latin typeface="Arial"/>
                <a:cs typeface="Arial"/>
              </a:rPr>
              <a:t>DaBT-İPA</a:t>
            </a:r>
            <a:endParaRPr/>
          </a:p>
          <a:p>
            <a:pPr algn="ctr">
              <a:defRPr/>
            </a:pPr>
            <a:r>
              <a:rPr lang="tr-TR" sz="1650" b="1">
                <a:solidFill>
                  <a:prstClr val="black"/>
                </a:solidFill>
                <a:latin typeface="Arial"/>
                <a:cs typeface="Arial"/>
              </a:rPr>
              <a:t>(2010)</a:t>
            </a:r>
            <a:endParaRPr/>
          </a:p>
        </p:txBody>
      </p:sp>
      <p:sp>
        <p:nvSpPr>
          <p:cNvPr id="32" name="Yuvarlatılmış Dikdörtgen 17"/>
          <p:cNvSpPr/>
          <p:nvPr/>
        </p:nvSpPr>
        <p:spPr bwMode="auto">
          <a:xfrm>
            <a:off x="4334310" y="4302036"/>
            <a:ext cx="1431459" cy="1032663"/>
          </a:xfrm>
          <a:prstGeom prst="roundRect">
            <a:avLst>
              <a:gd name="adj" fmla="val 16667"/>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tr-TR" sz="1650" b="1">
                <a:solidFill>
                  <a:prstClr val="black"/>
                </a:solidFill>
                <a:latin typeface="Arial"/>
                <a:cs typeface="Arial"/>
              </a:rPr>
              <a:t>13 Bileşenli KPA </a:t>
            </a:r>
            <a:endParaRPr/>
          </a:p>
          <a:p>
            <a:pPr algn="ctr">
              <a:defRPr/>
            </a:pPr>
            <a:r>
              <a:rPr lang="tr-TR" sz="1650" b="1">
                <a:solidFill>
                  <a:prstClr val="black"/>
                </a:solidFill>
                <a:latin typeface="Arial"/>
                <a:cs typeface="Arial"/>
              </a:rPr>
              <a:t>(2011)</a:t>
            </a:r>
            <a:endParaRPr/>
          </a:p>
        </p:txBody>
      </p:sp>
      <p:sp>
        <p:nvSpPr>
          <p:cNvPr id="33" name="Yuvarlatılmış Dikdörtgen 18"/>
          <p:cNvSpPr/>
          <p:nvPr/>
        </p:nvSpPr>
        <p:spPr bwMode="auto">
          <a:xfrm>
            <a:off x="6096000" y="4275696"/>
            <a:ext cx="1380276" cy="996864"/>
          </a:xfrm>
          <a:prstGeom prst="roundRect">
            <a:avLst>
              <a:gd name="adj" fmla="val 16667"/>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tr-TR" sz="1650" b="1">
                <a:solidFill>
                  <a:prstClr val="black"/>
                </a:solidFill>
                <a:latin typeface="Arial"/>
                <a:cs typeface="Arial"/>
              </a:rPr>
              <a:t>Hepatit A</a:t>
            </a:r>
            <a:endParaRPr/>
          </a:p>
          <a:p>
            <a:pPr algn="ctr">
              <a:defRPr/>
            </a:pPr>
            <a:r>
              <a:rPr lang="tr-TR" sz="1650" b="1">
                <a:solidFill>
                  <a:prstClr val="black"/>
                </a:solidFill>
                <a:latin typeface="Arial"/>
                <a:cs typeface="Arial"/>
              </a:rPr>
              <a:t>(2012)</a:t>
            </a:r>
            <a:endParaRPr/>
          </a:p>
        </p:txBody>
      </p:sp>
      <p:sp>
        <p:nvSpPr>
          <p:cNvPr id="34" name="Sağ Ok 22"/>
          <p:cNvSpPr/>
          <p:nvPr/>
        </p:nvSpPr>
        <p:spPr bwMode="auto">
          <a:xfrm>
            <a:off x="9696823" y="4639568"/>
            <a:ext cx="245382" cy="332288"/>
          </a:xfrm>
          <a:prstGeom prst="rightArrow">
            <a:avLst>
              <a:gd name="adj1" fmla="val 50000"/>
              <a:gd name="adj2" fmla="val 50000"/>
            </a:avLst>
          </a:prstGeom>
          <a:solidFill>
            <a:srgbClr val="A033D1"/>
          </a:solidFill>
          <a:effectLst>
            <a:outerShdw blurRad="57150" dist="19050" dir="5400000" algn="ctr" rotWithShape="0">
              <a:srgbClr val="000000">
                <a:alpha val="63000"/>
              </a:srgbClr>
            </a:outerShdw>
            <a:softEdge rad="635000"/>
          </a:effectLst>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tr-TR" sz="1650" b="1">
              <a:solidFill>
                <a:prstClr val="black"/>
              </a:solidFill>
              <a:latin typeface="Arial"/>
              <a:cs typeface="Arial"/>
            </a:endParaRPr>
          </a:p>
        </p:txBody>
      </p:sp>
      <p:sp>
        <p:nvSpPr>
          <p:cNvPr id="35" name="Yuvarlatılmış Dikdörtgen 19"/>
          <p:cNvSpPr/>
          <p:nvPr/>
        </p:nvSpPr>
        <p:spPr bwMode="auto">
          <a:xfrm>
            <a:off x="7881442" y="4201176"/>
            <a:ext cx="1394791" cy="1025923"/>
          </a:xfrm>
          <a:prstGeom prst="roundRect">
            <a:avLst>
              <a:gd name="adj" fmla="val 16667"/>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tr-TR" sz="1650" b="1">
                <a:solidFill>
                  <a:prstClr val="black"/>
                </a:solidFill>
                <a:latin typeface="Arial"/>
                <a:cs typeface="Arial"/>
              </a:rPr>
              <a:t>Suçiçeği</a:t>
            </a:r>
            <a:endParaRPr/>
          </a:p>
          <a:p>
            <a:pPr algn="ctr">
              <a:defRPr/>
            </a:pPr>
            <a:r>
              <a:rPr lang="tr-TR" sz="1650" b="1">
                <a:solidFill>
                  <a:prstClr val="black"/>
                </a:solidFill>
                <a:latin typeface="Arial"/>
                <a:cs typeface="Arial"/>
              </a:rPr>
              <a:t>(2013)</a:t>
            </a:r>
            <a:endParaRPr/>
          </a:p>
        </p:txBody>
      </p:sp>
      <p:sp>
        <p:nvSpPr>
          <p:cNvPr id="2" name="Dikdörtgen 1"/>
          <p:cNvSpPr/>
          <p:nvPr/>
        </p:nvSpPr>
        <p:spPr bwMode="auto">
          <a:xfrm>
            <a:off x="3037840" y="5574352"/>
            <a:ext cx="7945120" cy="923330"/>
          </a:xfrm>
          <a:prstGeom prst="rect">
            <a:avLst/>
          </a:prstGeom>
        </p:spPr>
        <p:txBody>
          <a:bodyPr wrap="square">
            <a:spAutoFit/>
          </a:bodyPr>
          <a:lstStyle/>
          <a:p>
            <a:pPr marL="286493" indent="-286493">
              <a:buFont typeface="Arial"/>
              <a:buChar char="•"/>
              <a:defRPr/>
            </a:pPr>
            <a:r>
              <a:rPr lang="tr-TR"/>
              <a:t>Küresel GBP 1974 yılında DSÖ tarafından başlatılmıştır.</a:t>
            </a:r>
            <a:endParaRPr/>
          </a:p>
          <a:p>
            <a:pPr marL="286493" indent="-286493">
              <a:buFont typeface="Arial"/>
              <a:buChar char="•"/>
              <a:defRPr/>
            </a:pPr>
            <a:r>
              <a:rPr lang="tr-TR"/>
              <a:t>Ülkemizde GBP 1981 yılında başlatılmıştır.</a:t>
            </a:r>
            <a:endParaRPr/>
          </a:p>
          <a:p>
            <a:pPr marL="286493" indent="-286493">
              <a:buFont typeface="Arial"/>
              <a:buChar char="•"/>
              <a:defRPr/>
            </a:pPr>
            <a:r>
              <a:rPr lang="tr-TR"/>
              <a:t>Aşılama çalışmalarına 1985 yılındaki “Türkiye Aşı Kampanyası” ile hız verilmiştir.</a:t>
            </a:r>
            <a:endParaRPr/>
          </a:p>
        </p:txBody>
      </p:sp>
      <p:sp>
        <p:nvSpPr>
          <p:cNvPr id="36" name="Yuvarlatılmış Dikdörtgen 11"/>
          <p:cNvSpPr/>
          <p:nvPr/>
        </p:nvSpPr>
        <p:spPr bwMode="auto">
          <a:xfrm>
            <a:off x="9932366" y="1740278"/>
            <a:ext cx="1417051" cy="947629"/>
          </a:xfrm>
          <a:prstGeom prst="roundRect">
            <a:avLst>
              <a:gd name="adj" fmla="val 16667"/>
            </a:avLst>
          </a:prstGeom>
          <a:ln/>
        </p:spPr>
        <p:style>
          <a:lnRef idx="0">
            <a:schemeClr val="accent1"/>
          </a:lnRef>
          <a:fillRef idx="3">
            <a:schemeClr val="accent1"/>
          </a:fillRef>
          <a:effectRef idx="3">
            <a:schemeClr val="accent1"/>
          </a:effectRef>
          <a:fontRef idx="minor">
            <a:schemeClr val="lt1"/>
          </a:fontRef>
        </p:style>
        <p:txBody>
          <a:bodyPr anchor="ctr"/>
          <a:lstStyle/>
          <a:p>
            <a:pPr algn="ctr" defTabSz="165601">
              <a:defRPr/>
            </a:pPr>
            <a:r>
              <a:rPr lang="tr-TR" sz="1500" b="1">
                <a:solidFill>
                  <a:prstClr val="black"/>
                </a:solidFill>
                <a:latin typeface="Arial"/>
                <a:cs typeface="Arial"/>
              </a:rPr>
              <a:t>Difteri, Boğmaca, Tetanoz</a:t>
            </a:r>
            <a:endParaRPr/>
          </a:p>
          <a:p>
            <a:pPr algn="ctr" defTabSz="165601">
              <a:defRPr/>
            </a:pPr>
            <a:r>
              <a:rPr lang="tr-TR" sz="1500" b="1">
                <a:solidFill>
                  <a:prstClr val="black"/>
                </a:solidFill>
                <a:latin typeface="Arial"/>
                <a:cs typeface="Arial"/>
              </a:rPr>
              <a:t>(1968)</a:t>
            </a:r>
            <a:endParaRPr/>
          </a:p>
        </p:txBody>
      </p:sp>
      <p:sp>
        <p:nvSpPr>
          <p:cNvPr id="37" name="Yuvarlatılmış Dikdörtgen 19"/>
          <p:cNvSpPr/>
          <p:nvPr/>
        </p:nvSpPr>
        <p:spPr bwMode="auto">
          <a:xfrm>
            <a:off x="9932366" y="4178817"/>
            <a:ext cx="1666251" cy="1558998"/>
          </a:xfrm>
          <a:prstGeom prst="roundRect">
            <a:avLst>
              <a:gd name="adj" fmla="val 16667"/>
            </a:avLst>
          </a:prstGeom>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tr-TR">
                <a:ln w="0"/>
                <a:solidFill>
                  <a:schemeClr val="tx1"/>
                </a:solidFill>
              </a:rPr>
              <a:t>DaBT</a:t>
            </a:r>
            <a:r>
              <a:rPr lang="tr-TR">
                <a:ln w="0"/>
                <a:solidFill>
                  <a:schemeClr val="tx1"/>
                </a:solidFill>
              </a:rPr>
              <a:t>-İPA-</a:t>
            </a:r>
            <a:r>
              <a:rPr lang="tr-TR">
                <a:ln w="0"/>
                <a:solidFill>
                  <a:schemeClr val="tx1"/>
                </a:solidFill>
              </a:rPr>
              <a:t>Hib</a:t>
            </a:r>
            <a:r>
              <a:rPr lang="tr-TR">
                <a:ln w="0"/>
                <a:solidFill>
                  <a:schemeClr val="tx1"/>
                </a:solidFill>
              </a:rPr>
              <a:t>-Hep B ve Gebelere </a:t>
            </a:r>
            <a:r>
              <a:rPr lang="tr-TR">
                <a:ln w="0"/>
                <a:solidFill>
                  <a:schemeClr val="tx1"/>
                </a:solidFill>
              </a:rPr>
              <a:t>Tdab</a:t>
            </a:r>
            <a:r>
              <a:rPr lang="tr-TR">
                <a:ln w="0"/>
                <a:solidFill>
                  <a:schemeClr val="tx1"/>
                </a:solidFill>
              </a:rPr>
              <a:t> aşısı</a:t>
            </a:r>
            <a:endParaRPr>
              <a:ln w="0"/>
              <a:solidFill>
                <a:schemeClr val="tx1"/>
              </a:solidFill>
            </a:endParaRPr>
          </a:p>
          <a:p>
            <a:pPr algn="ctr">
              <a:defRPr/>
            </a:pPr>
            <a:r>
              <a:rPr lang="tr-TR" sz="1650" b="1">
                <a:solidFill>
                  <a:prstClr val="black"/>
                </a:solidFill>
                <a:latin typeface="Arial"/>
                <a:cs typeface="Arial"/>
              </a:rPr>
              <a:t>(2025)</a:t>
            </a:r>
            <a:endParaRPr/>
          </a:p>
        </p:txBody>
      </p:sp>
      <p:sp>
        <p:nvSpPr>
          <p:cNvPr id="38" name="Unvan 37"/>
          <p:cNvSpPr>
            <a:spLocks noGrp="1"/>
          </p:cNvSpPr>
          <p:nvPr>
            <p:ph type="title"/>
          </p:nvPr>
        </p:nvSpPr>
        <p:spPr bwMode="auto">
          <a:xfrm>
            <a:off x="630499" y="703072"/>
            <a:ext cx="11089225" cy="480131"/>
          </a:xfrm>
          <a:prstGeom prst="rect">
            <a:avLst/>
          </a:prstGeom>
        </p:spPr>
        <p:txBody>
          <a:bodyPr wrap="square">
            <a:spAutoFit/>
          </a:bodyPr>
          <a:lstStyle/>
          <a:p>
            <a:pPr>
              <a:defRPr/>
            </a:pPr>
            <a:r>
              <a:rPr lang="tr-TR">
                <a:solidFill>
                  <a:srgbClr val="FF0000"/>
                </a:solidFill>
                <a:cs typeface="Arial"/>
              </a:rPr>
              <a:t>Ülkemizde Aşı Uygulamaları ve Genişletilmiş Bağışıklama Programı</a:t>
            </a:r>
            <a:endParaRPr lang="tr-T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Aşı Uygulama Yolları</a:t>
            </a:r>
            <a:endParaRPr/>
          </a:p>
        </p:txBody>
      </p:sp>
      <p:sp>
        <p:nvSpPr>
          <p:cNvPr id="3" name="Metin Yer Tutucusu 2"/>
          <p:cNvSpPr>
            <a:spLocks noGrp="1"/>
          </p:cNvSpPr>
          <p:nvPr>
            <p:ph type="body" sz="half" idx="2"/>
          </p:nvPr>
        </p:nvSpPr>
        <p:spPr bwMode="auto">
          <a:xfrm>
            <a:off x="849025" y="1194100"/>
            <a:ext cx="10791583" cy="5075290"/>
          </a:xfrm>
        </p:spPr>
        <p:txBody>
          <a:bodyPr>
            <a:normAutofit fontScale="92500" lnSpcReduction="20000"/>
          </a:bodyPr>
          <a:lstStyle/>
          <a:p>
            <a:pPr>
              <a:lnSpc>
                <a:spcPct val="120000"/>
              </a:lnSpc>
              <a:spcBef>
                <a:spcPts val="0"/>
              </a:spcBef>
              <a:spcAft>
                <a:spcPts val="600"/>
              </a:spcAft>
              <a:defRPr/>
            </a:pPr>
            <a:r>
              <a:rPr lang="tr-TR" sz="1400" b="1"/>
              <a:t>Kas İçi (</a:t>
            </a:r>
            <a:r>
              <a:rPr lang="tr-TR" sz="1400" b="1"/>
              <a:t>İntramüsküler</a:t>
            </a:r>
            <a:r>
              <a:rPr lang="tr-TR" sz="1400" b="1"/>
              <a:t>-İM) Uygulama:</a:t>
            </a:r>
            <a:endParaRPr lang="tr-TR" sz="1400"/>
          </a:p>
          <a:p>
            <a:pPr>
              <a:lnSpc>
                <a:spcPct val="120000"/>
              </a:lnSpc>
              <a:spcBef>
                <a:spcPts val="0"/>
              </a:spcBef>
              <a:spcAft>
                <a:spcPts val="600"/>
              </a:spcAft>
              <a:defRPr/>
            </a:pPr>
            <a:r>
              <a:rPr lang="tr-TR" sz="1400"/>
              <a:t>12 aya kadar bebeklerde, </a:t>
            </a:r>
            <a:r>
              <a:rPr lang="tr-TR" sz="1400"/>
              <a:t>deltoid</a:t>
            </a:r>
            <a:r>
              <a:rPr lang="tr-TR" sz="1400"/>
              <a:t> kası </a:t>
            </a:r>
            <a:r>
              <a:rPr lang="tr-TR" sz="1400"/>
              <a:t>radial</a:t>
            </a:r>
            <a:r>
              <a:rPr lang="tr-TR" sz="1400"/>
              <a:t> sinirin yüzeysel yerleşimi ve kasın aşıyı uygun şekilde </a:t>
            </a:r>
            <a:r>
              <a:rPr lang="tr-TR" sz="1400"/>
              <a:t>absorbe</a:t>
            </a:r>
            <a:r>
              <a:rPr lang="tr-TR" sz="1400"/>
              <a:t> edecek kadar gelişmiş olmaması nedeniyle güvenli </a:t>
            </a:r>
            <a:r>
              <a:rPr lang="tr-TR" sz="1400"/>
              <a:t>intramusküler</a:t>
            </a:r>
            <a:r>
              <a:rPr lang="tr-TR" sz="1400"/>
              <a:t> (İM) uygulama için uygun değildir. Dolayısıyla bebeklerde IM uygulama için uyluğun orta veya üst 1/3 kısmında, </a:t>
            </a:r>
            <a:r>
              <a:rPr lang="tr-TR" sz="1400"/>
              <a:t>vastus</a:t>
            </a:r>
            <a:r>
              <a:rPr lang="tr-TR" sz="1400"/>
              <a:t> </a:t>
            </a:r>
            <a:r>
              <a:rPr lang="tr-TR" sz="1400"/>
              <a:t>lateralis</a:t>
            </a:r>
            <a:r>
              <a:rPr lang="tr-TR" sz="1400"/>
              <a:t> kasının ön yan bölümü kullanılır.  </a:t>
            </a:r>
            <a:endParaRPr/>
          </a:p>
          <a:p>
            <a:pPr>
              <a:lnSpc>
                <a:spcPct val="120000"/>
              </a:lnSpc>
              <a:spcBef>
                <a:spcPts val="0"/>
              </a:spcBef>
              <a:spcAft>
                <a:spcPts val="600"/>
              </a:spcAft>
              <a:defRPr/>
            </a:pPr>
            <a:r>
              <a:rPr lang="tr-TR" sz="1400"/>
              <a:t>12. aydan sonra, kolun üst kısmına </a:t>
            </a:r>
            <a:r>
              <a:rPr lang="tr-TR" sz="1400"/>
              <a:t>deltoid</a:t>
            </a:r>
            <a:r>
              <a:rPr lang="tr-TR" sz="1400"/>
              <a:t> kas içine yapılır. Kol dirsekten, bacak dizden 45° içe bükülür ve enjektör 90° dik açıyla cilde girerek, kas içine (</a:t>
            </a:r>
            <a:r>
              <a:rPr lang="tr-TR" sz="1400"/>
              <a:t>intramusküler</a:t>
            </a:r>
            <a:r>
              <a:rPr lang="tr-TR" sz="1400"/>
              <a:t>-İM) uygulanır. </a:t>
            </a:r>
            <a:endParaRPr/>
          </a:p>
          <a:p>
            <a:pPr>
              <a:lnSpc>
                <a:spcPct val="120000"/>
              </a:lnSpc>
              <a:spcBef>
                <a:spcPts val="0"/>
              </a:spcBef>
              <a:spcAft>
                <a:spcPts val="600"/>
              </a:spcAft>
              <a:defRPr/>
            </a:pPr>
            <a:r>
              <a:rPr lang="tr-TR" sz="1400" b="1"/>
              <a:t>Cilt Altı (</a:t>
            </a:r>
            <a:r>
              <a:rPr lang="tr-TR" sz="1400" b="1"/>
              <a:t>Subkütan</a:t>
            </a:r>
            <a:r>
              <a:rPr lang="tr-TR" sz="1400" b="1"/>
              <a:t>-SC) Uygulama:</a:t>
            </a:r>
            <a:endParaRPr lang="tr-TR" sz="1400"/>
          </a:p>
          <a:p>
            <a:pPr>
              <a:lnSpc>
                <a:spcPct val="120000"/>
              </a:lnSpc>
              <a:spcBef>
                <a:spcPts val="0"/>
              </a:spcBef>
              <a:spcAft>
                <a:spcPts val="600"/>
              </a:spcAft>
              <a:defRPr/>
            </a:pPr>
            <a:r>
              <a:rPr lang="tr-TR" sz="1400"/>
              <a:t>12. aydan sonra, kolun üst kısmına, </a:t>
            </a:r>
            <a:r>
              <a:rPr lang="tr-TR" sz="1400"/>
              <a:t>deltoid</a:t>
            </a:r>
            <a:r>
              <a:rPr lang="tr-TR" sz="1400"/>
              <a:t> kasa uyan bölgeye yapılır. Kol dirsekten 45° içe bükülür, enjektör 45° eğimle cildi geçerek, cilt altına (</a:t>
            </a:r>
            <a:r>
              <a:rPr lang="tr-TR" sz="1400"/>
              <a:t>subkutan</a:t>
            </a:r>
            <a:r>
              <a:rPr lang="tr-TR" sz="1400"/>
              <a:t>, SC) uygulanır.</a:t>
            </a:r>
            <a:endParaRPr/>
          </a:p>
          <a:p>
            <a:pPr>
              <a:lnSpc>
                <a:spcPct val="120000"/>
              </a:lnSpc>
              <a:spcBef>
                <a:spcPts val="0"/>
              </a:spcBef>
              <a:spcAft>
                <a:spcPts val="600"/>
              </a:spcAft>
              <a:defRPr/>
            </a:pPr>
            <a:r>
              <a:rPr lang="tr-TR" sz="1400"/>
              <a:t>Daha küçük bebeklerde (6-11 ay) uygulamanın gerektiği durumlarda; uyluğun orta veya üst 1/3 kısmında </a:t>
            </a:r>
            <a:r>
              <a:rPr lang="tr-TR" sz="1400"/>
              <a:t>vastus</a:t>
            </a:r>
            <a:r>
              <a:rPr lang="tr-TR" sz="1400"/>
              <a:t> </a:t>
            </a:r>
            <a:r>
              <a:rPr lang="tr-TR" sz="1400"/>
              <a:t>lateralis</a:t>
            </a:r>
            <a:r>
              <a:rPr lang="tr-TR" sz="1400"/>
              <a:t> kasının ön yan bölümü tercih edilir. Enjektör 45° eğimle cildi geçerek, cilt altına (</a:t>
            </a:r>
            <a:r>
              <a:rPr lang="tr-TR" sz="1400"/>
              <a:t>subkutan</a:t>
            </a:r>
            <a:r>
              <a:rPr lang="tr-TR" sz="1400"/>
              <a:t>, SC) uygulanır.</a:t>
            </a:r>
            <a:endParaRPr/>
          </a:p>
          <a:p>
            <a:pPr>
              <a:lnSpc>
                <a:spcPct val="120000"/>
              </a:lnSpc>
              <a:spcBef>
                <a:spcPts val="0"/>
              </a:spcBef>
              <a:spcAft>
                <a:spcPts val="600"/>
              </a:spcAft>
              <a:defRPr/>
            </a:pPr>
            <a:r>
              <a:rPr lang="tr-TR" sz="1400" b="1"/>
              <a:t>Deri İçi (</a:t>
            </a:r>
            <a:r>
              <a:rPr lang="tr-TR" sz="1400" b="1"/>
              <a:t>İntradermal</a:t>
            </a:r>
            <a:r>
              <a:rPr lang="tr-TR" sz="1400" b="1"/>
              <a:t>-İD) Uygulama:</a:t>
            </a:r>
            <a:endParaRPr lang="tr-TR" sz="1400"/>
          </a:p>
          <a:p>
            <a:pPr>
              <a:lnSpc>
                <a:spcPct val="120000"/>
              </a:lnSpc>
              <a:spcBef>
                <a:spcPts val="0"/>
              </a:spcBef>
              <a:spcAft>
                <a:spcPts val="600"/>
              </a:spcAft>
              <a:defRPr/>
            </a:pPr>
            <a:r>
              <a:rPr lang="tr-TR" sz="1400"/>
              <a:t>Sol kol açık ve düz tutulur. Cildi sol elin iki parmağı arasında gerilir. Enjektör ve iğne deriye paralel olacak şekilde tutularak sol omuz bölgesine yakın-</a:t>
            </a:r>
            <a:r>
              <a:rPr lang="tr-TR" sz="1400"/>
              <a:t>deltoid</a:t>
            </a:r>
            <a:r>
              <a:rPr lang="tr-TR" sz="1400"/>
              <a:t> bölgeye uyan bölgede deri içine girilir enjeksiyon yapılır. İğne ucu ile deri hafifçe kaldırılarak cilt içine (</a:t>
            </a:r>
            <a:r>
              <a:rPr lang="tr-TR" sz="1400"/>
              <a:t>intradermal</a:t>
            </a:r>
            <a:r>
              <a:rPr lang="tr-TR" sz="1400"/>
              <a:t>-İD) uygulanır. İğne deri içine sokulurken, açık ucunun yukarı gelmesine ve açık ucunun tamamen deri içine girmiş olmasına dikkat edilmelidir. İğne deri içindeyse hafif bir direnç hissedilir. </a:t>
            </a:r>
            <a:r>
              <a:rPr lang="tr-TR" sz="1400"/>
              <a:t>İntradermal</a:t>
            </a:r>
            <a:r>
              <a:rPr lang="tr-TR" sz="1400"/>
              <a:t> uygulama sırasında, ciltte 5-6 mm büyüklüğünde kabarcık oluşmalıdır. </a:t>
            </a:r>
            <a:endParaRPr/>
          </a:p>
          <a:p>
            <a:pPr>
              <a:lnSpc>
                <a:spcPct val="120000"/>
              </a:lnSpc>
              <a:spcBef>
                <a:spcPts val="0"/>
              </a:spcBef>
              <a:spcAft>
                <a:spcPts val="600"/>
              </a:spcAft>
              <a:defRPr/>
            </a:pPr>
            <a:r>
              <a:rPr lang="tr-TR" sz="1400" b="1"/>
              <a:t>Ağızdan (Oral) Uygulama: </a:t>
            </a:r>
            <a:endParaRPr lang="tr-TR" sz="1400"/>
          </a:p>
          <a:p>
            <a:pPr>
              <a:lnSpc>
                <a:spcPct val="120000"/>
              </a:lnSpc>
              <a:spcBef>
                <a:spcPts val="0"/>
              </a:spcBef>
              <a:spcAft>
                <a:spcPts val="600"/>
              </a:spcAft>
              <a:defRPr/>
            </a:pPr>
            <a:r>
              <a:rPr lang="tr-TR" sz="1400"/>
              <a:t>Çocuğun başı geriye doğru eğilir, ağzı açılıp bir elle yanaklardan tutulurken diğer elle dil üzerine aşı damlatılır. Çoklu dozlu oral aşı veriliyorsa damlalığın ucunun çocuğun ağzına değmemesine dikkat edilir. Damlatılması gereken miktar aşı tipine göre değişebilir. Kaç damlanın bir doza eşdeğer olduğu aşı </a:t>
            </a:r>
            <a:r>
              <a:rPr lang="tr-TR" sz="1400"/>
              <a:t>flakonu</a:t>
            </a:r>
            <a:r>
              <a:rPr lang="tr-TR" sz="1400"/>
              <a:t> üzerinden kontrol edilmelidir.</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Aşı Uygulama Teknikleri</a:t>
            </a:r>
            <a:endParaRPr/>
          </a:p>
        </p:txBody>
      </p:sp>
      <p:pic>
        <p:nvPicPr>
          <p:cNvPr id="4" name="Resim 3" descr="igne pozisyon1"/>
          <p:cNvPicPr/>
          <p:nvPr/>
        </p:nvPicPr>
        <p:blipFill>
          <a:blip r:embed="rId2"/>
          <a:srcRect l="0" t="5249" r="3936" b="15748"/>
          <a:stretch/>
        </p:blipFill>
        <p:spPr bwMode="auto">
          <a:xfrm>
            <a:off x="3842012" y="4192270"/>
            <a:ext cx="4346575" cy="2665730"/>
          </a:xfrm>
          <a:prstGeom prst="rect">
            <a:avLst/>
          </a:prstGeom>
          <a:noFill/>
          <a:ln>
            <a:noFill/>
          </a:ln>
        </p:spPr>
      </p:pic>
      <p:pic>
        <p:nvPicPr>
          <p:cNvPr id="7" name="Resim 6" descr="femur"/>
          <p:cNvPicPr/>
          <p:nvPr/>
        </p:nvPicPr>
        <p:blipFill>
          <a:blip r:embed="rId3"/>
          <a:srcRect l="0" t="5249" r="11810" b="26247"/>
          <a:stretch/>
        </p:blipFill>
        <p:spPr bwMode="auto">
          <a:xfrm>
            <a:off x="6176701" y="1530574"/>
            <a:ext cx="4744085" cy="2755265"/>
          </a:xfrm>
          <a:prstGeom prst="rect">
            <a:avLst/>
          </a:prstGeom>
          <a:noFill/>
          <a:ln>
            <a:noFill/>
          </a:ln>
        </p:spPr>
      </p:pic>
      <p:sp>
        <p:nvSpPr>
          <p:cNvPr id="8" name="Metin kutusu 7"/>
          <p:cNvSpPr txBox="1"/>
          <p:nvPr/>
        </p:nvSpPr>
        <p:spPr bwMode="auto">
          <a:xfrm>
            <a:off x="6583681" y="1237129"/>
            <a:ext cx="4337106" cy="369332"/>
          </a:xfrm>
          <a:prstGeom prst="rect">
            <a:avLst/>
          </a:prstGeom>
          <a:noFill/>
        </p:spPr>
        <p:txBody>
          <a:bodyPr wrap="square" rtlCol="0">
            <a:spAutoFit/>
          </a:bodyPr>
          <a:lstStyle/>
          <a:p>
            <a:pPr>
              <a:defRPr/>
            </a:pPr>
            <a:r>
              <a:rPr lang="tr-TR"/>
              <a:t>Bebeklere IM Enjeksiyon Uygulaması Şeması</a:t>
            </a:r>
            <a:endParaRPr/>
          </a:p>
        </p:txBody>
      </p:sp>
      <p:pic>
        <p:nvPicPr>
          <p:cNvPr id="9" name="Resim 8" descr="deltoid"/>
          <p:cNvPicPr/>
          <p:nvPr/>
        </p:nvPicPr>
        <p:blipFill>
          <a:blip r:embed="rId4"/>
          <a:srcRect l="7874" t="18373" r="15748" b="28870"/>
          <a:stretch/>
        </p:blipFill>
        <p:spPr bwMode="auto">
          <a:xfrm>
            <a:off x="672932" y="1621321"/>
            <a:ext cx="4542155" cy="2357120"/>
          </a:xfrm>
          <a:prstGeom prst="rect">
            <a:avLst/>
          </a:prstGeom>
          <a:noFill/>
          <a:ln>
            <a:noFill/>
          </a:ln>
        </p:spPr>
      </p:pic>
      <p:sp>
        <p:nvSpPr>
          <p:cNvPr id="10" name="Metin Yer Tutucusu 9"/>
          <p:cNvSpPr>
            <a:spLocks noGrp="1"/>
          </p:cNvSpPr>
          <p:nvPr>
            <p:ph type="body" sz="half" idx="2"/>
          </p:nvPr>
        </p:nvSpPr>
        <p:spPr bwMode="auto"/>
        <p:txBody>
          <a:bodyPr/>
          <a:lstStyle/>
          <a:p>
            <a:pPr>
              <a:defRPr/>
            </a:pPr>
            <a:r>
              <a:rPr lang="tr-TR"/>
              <a:t>Deltoid</a:t>
            </a:r>
            <a:r>
              <a:rPr lang="tr-TR"/>
              <a:t> Kasından Yapılacak Aşılarda Uygulama Şeması</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Unvan 1"/>
          <p:cNvSpPr>
            <a:spLocks noGrp="1"/>
          </p:cNvSpPr>
          <p:nvPr>
            <p:ph type="title"/>
          </p:nvPr>
        </p:nvSpPr>
        <p:spPr bwMode="auto"/>
        <p:txBody>
          <a:bodyPr/>
          <a:lstStyle/>
          <a:p>
            <a:pPr>
              <a:defRPr/>
            </a:pPr>
            <a:r>
              <a:rPr lang="tr-TR"/>
              <a:t>HEPATİT B (HEP-B) AŞISI</a:t>
            </a:r>
            <a:endParaRPr/>
          </a:p>
        </p:txBody>
      </p:sp>
      <p:sp>
        <p:nvSpPr>
          <p:cNvPr id="3" name="Metin Yer Tutucusu 2"/>
          <p:cNvSpPr>
            <a:spLocks noGrp="1"/>
          </p:cNvSpPr>
          <p:nvPr>
            <p:ph type="body" sz="half" idx="2"/>
          </p:nvPr>
        </p:nvSpPr>
        <p:spPr bwMode="auto">
          <a:xfrm>
            <a:off x="649224" y="1346200"/>
            <a:ext cx="11089225" cy="5082032"/>
          </a:xfrm>
        </p:spPr>
        <p:txBody>
          <a:bodyPr>
            <a:normAutofit fontScale="85000" lnSpcReduction="20000"/>
          </a:bodyPr>
          <a:lstStyle/>
          <a:p>
            <a:pPr algn="just">
              <a:lnSpc>
                <a:spcPct val="120000"/>
              </a:lnSpc>
              <a:spcBef>
                <a:spcPts val="0"/>
              </a:spcBef>
              <a:spcAft>
                <a:spcPts val="600"/>
              </a:spcAft>
              <a:defRPr/>
            </a:pPr>
            <a:r>
              <a:rPr lang="tr-TR" b="1"/>
              <a:t>Aşı Türü: </a:t>
            </a:r>
            <a:r>
              <a:rPr lang="tr-TR"/>
              <a:t>Sub-ünit</a:t>
            </a:r>
            <a:r>
              <a:rPr lang="tr-TR"/>
              <a:t> (protein alt birimi), </a:t>
            </a:r>
            <a:r>
              <a:rPr lang="tr-TR"/>
              <a:t>rekombinant</a:t>
            </a:r>
            <a:r>
              <a:rPr lang="tr-TR"/>
              <a:t> bir aşıdır</a:t>
            </a:r>
            <a:r>
              <a:rPr lang="tr-TR" b="1"/>
              <a:t>. </a:t>
            </a:r>
            <a:endParaRPr/>
          </a:p>
          <a:p>
            <a:pPr algn="just">
              <a:lnSpc>
                <a:spcPct val="120000"/>
              </a:lnSpc>
              <a:spcBef>
                <a:spcPts val="0"/>
              </a:spcBef>
              <a:spcAft>
                <a:spcPts val="600"/>
              </a:spcAft>
              <a:defRPr/>
            </a:pPr>
            <a:r>
              <a:rPr lang="tr-TR" b="1"/>
              <a:t>Uygulama Şekli:</a:t>
            </a:r>
            <a:r>
              <a:rPr lang="tr-TR"/>
              <a:t> </a:t>
            </a:r>
            <a:r>
              <a:rPr lang="tr-TR"/>
              <a:t>İntramusküler</a:t>
            </a:r>
            <a:r>
              <a:rPr lang="tr-TR"/>
              <a:t> (IM) uygulanır. Gerekli hallerde Hep-B aşısı ve </a:t>
            </a:r>
            <a:r>
              <a:rPr lang="tr-TR"/>
              <a:t>immün</a:t>
            </a:r>
            <a:r>
              <a:rPr lang="tr-TR"/>
              <a:t> </a:t>
            </a:r>
            <a:r>
              <a:rPr lang="tr-TR"/>
              <a:t>globulini</a:t>
            </a:r>
            <a:r>
              <a:rPr lang="tr-TR"/>
              <a:t> (HBIG) ayrı </a:t>
            </a:r>
            <a:r>
              <a:rPr lang="tr-TR"/>
              <a:t>ekstremitelere</a:t>
            </a:r>
            <a:r>
              <a:rPr lang="tr-TR"/>
              <a:t> uygulanmalıdır.</a:t>
            </a:r>
            <a:endParaRPr/>
          </a:p>
          <a:p>
            <a:pPr algn="just">
              <a:lnSpc>
                <a:spcPct val="120000"/>
              </a:lnSpc>
              <a:spcBef>
                <a:spcPts val="0"/>
              </a:spcBef>
              <a:spcAft>
                <a:spcPts val="600"/>
              </a:spcAft>
              <a:defRPr/>
            </a:pPr>
            <a:r>
              <a:rPr lang="tr-TR" b="1"/>
              <a:t>Takvim: </a:t>
            </a:r>
            <a:r>
              <a:rPr lang="tr-TR"/>
              <a:t>Aşılama doğumdan hemen sonra (en geç ilk 72 saat içerisinde) ilk doz uygulaması tekli Hepatit B aşısı ile yapıldıktan sonra, devam dozları 2,4 ve 6. ayda karma aşı (</a:t>
            </a:r>
            <a:r>
              <a:rPr lang="tr-TR"/>
              <a:t>DaBT</a:t>
            </a:r>
            <a:r>
              <a:rPr lang="tr-TR"/>
              <a:t>-İPA-</a:t>
            </a:r>
            <a:r>
              <a:rPr lang="tr-TR"/>
              <a:t>Hib</a:t>
            </a:r>
            <a:r>
              <a:rPr lang="tr-TR"/>
              <a:t>-Hep-B) ile birlikte uygulanıp 18. ayın sonunda </a:t>
            </a:r>
            <a:r>
              <a:rPr lang="tr-TR"/>
              <a:t>rapel</a:t>
            </a:r>
            <a:r>
              <a:rPr lang="tr-TR"/>
              <a:t> doz uygulanmaktadır.</a:t>
            </a:r>
            <a:endParaRPr/>
          </a:p>
          <a:p>
            <a:pPr algn="just">
              <a:lnSpc>
                <a:spcPct val="120000"/>
              </a:lnSpc>
              <a:spcBef>
                <a:spcPts val="0"/>
              </a:spcBef>
              <a:spcAft>
                <a:spcPts val="600"/>
              </a:spcAft>
              <a:defRPr/>
            </a:pPr>
            <a:r>
              <a:rPr lang="tr-TR" b="1">
                <a:solidFill>
                  <a:srgbClr val="FF0000"/>
                </a:solidFill>
              </a:rPr>
              <a:t>⚠ </a:t>
            </a:r>
            <a:r>
              <a:rPr lang="tr-TR"/>
              <a:t>Annenin hepatit B taşıyıcısı olduğu durumlarda; tekli hepatit B aşısı mutlaka doğumdan sonra ilk 24 saat içinde uygulanmalıdır, HBIG mümkün olan en kısa süre içerisinde tercihen aşı ile eş zamanlı olarak uygulanmalıdır (en geç aşıdan sonraki 7. güne kadar uygulanabilir). Tekli hepatit B aşısı ayrıca 1. ayda (30. gün) uygulanır. Aşılamaya takvime uygun olarak devam edilmelidir. 9. ayda bebeğin hepatit B </a:t>
            </a:r>
            <a:r>
              <a:rPr lang="tr-TR"/>
              <a:t>serolojisi</a:t>
            </a:r>
            <a:r>
              <a:rPr lang="tr-TR"/>
              <a:t> değerlendirilir.</a:t>
            </a:r>
            <a:endParaRPr/>
          </a:p>
          <a:p>
            <a:pPr algn="just">
              <a:lnSpc>
                <a:spcPct val="120000"/>
              </a:lnSpc>
              <a:spcBef>
                <a:spcPts val="0"/>
              </a:spcBef>
              <a:spcAft>
                <a:spcPts val="600"/>
              </a:spcAft>
              <a:defRPr/>
            </a:pPr>
            <a:r>
              <a:rPr lang="tr-TR"/>
              <a:t>📌 </a:t>
            </a:r>
            <a:r>
              <a:rPr lang="tr-TR" b="1"/>
              <a:t>Kontrendikasyonlar</a:t>
            </a:r>
            <a:r>
              <a:rPr lang="tr-TR" b="1"/>
              <a:t>: </a:t>
            </a:r>
            <a:endParaRPr/>
          </a:p>
          <a:p>
            <a:pPr marL="182563" indent="-182563" algn="just">
              <a:lnSpc>
                <a:spcPct val="120000"/>
              </a:lnSpc>
              <a:spcBef>
                <a:spcPts val="0"/>
              </a:spcBef>
              <a:spcAft>
                <a:spcPts val="600"/>
              </a:spcAft>
              <a:buFont typeface="Arial"/>
              <a:buChar char="•"/>
              <a:defRPr/>
            </a:pPr>
            <a:r>
              <a:rPr lang="tr-TR"/>
              <a:t>Aşının bir önceki dozuna veya aşının herhangi bir içeriğine karşı geliştiği düşünülen anafilaksi. </a:t>
            </a:r>
            <a:endParaRPr/>
          </a:p>
          <a:p>
            <a:pPr marL="182563" indent="-182563" algn="just">
              <a:lnSpc>
                <a:spcPct val="120000"/>
              </a:lnSpc>
              <a:spcBef>
                <a:spcPts val="0"/>
              </a:spcBef>
              <a:spcAft>
                <a:spcPts val="600"/>
              </a:spcAft>
              <a:buFont typeface="Arial"/>
              <a:buChar char="•"/>
              <a:defRPr/>
            </a:pPr>
            <a:r>
              <a:rPr lang="tr-TR"/>
              <a:t>Mayaya karşı </a:t>
            </a:r>
            <a:r>
              <a:rPr lang="tr-TR"/>
              <a:t>anafilaktik</a:t>
            </a:r>
            <a:r>
              <a:rPr lang="tr-TR"/>
              <a:t> reaksiyon.</a:t>
            </a:r>
            <a:endParaRPr lang="tr-TR" b="1"/>
          </a:p>
          <a:p>
            <a:pPr algn="just">
              <a:lnSpc>
                <a:spcPct val="120000"/>
              </a:lnSpc>
              <a:spcBef>
                <a:spcPts val="0"/>
              </a:spcBef>
              <a:spcAft>
                <a:spcPts val="600"/>
              </a:spcAft>
              <a:defRPr/>
            </a:pPr>
            <a:r>
              <a:rPr lang="tr-TR"/>
              <a:t>📌 </a:t>
            </a:r>
            <a:r>
              <a:rPr lang="tr-TR" b="1"/>
              <a:t>Önlem Alınarak Aşı Uygulanması Gereken Durumlar:  </a:t>
            </a:r>
            <a:r>
              <a:rPr lang="tr-TR"/>
              <a:t>Aşılama sırasında orta ya da şiddetli ateşli veya ateşsiz akut hastalığın bulunması.</a:t>
            </a:r>
            <a:endParaRPr/>
          </a:p>
          <a:p>
            <a:pPr algn="just">
              <a:lnSpc>
                <a:spcPct val="120000"/>
              </a:lnSpc>
              <a:spcBef>
                <a:spcPts val="0"/>
              </a:spcBef>
              <a:spcAft>
                <a:spcPts val="600"/>
              </a:spcAft>
              <a:defRPr/>
            </a:pPr>
            <a:r>
              <a:rPr lang="tr-TR"/>
              <a:t>📌 </a:t>
            </a:r>
            <a:r>
              <a:rPr lang="tr-TR" b="1"/>
              <a:t>Aşı Sonrası İstenmeyen Etkiler:</a:t>
            </a:r>
            <a:r>
              <a:rPr lang="tr-TR"/>
              <a:t> Hafif istenmeyen etkiler lokal reaksiyonlar, huzursuzluk, kırgınlık, baş ağrısı ve ateş gibi sistemik belirtilerdir. Ciddi yan etki olarak nadiren anafilaksi bildirilmiştir.</a:t>
            </a:r>
            <a:endParaRPr/>
          </a:p>
          <a:p>
            <a:pPr algn="just">
              <a:lnSpc>
                <a:spcPct val="120000"/>
              </a:lnSpc>
              <a:spcBef>
                <a:spcPts val="0"/>
              </a:spcBef>
              <a:spcAft>
                <a:spcPts val="600"/>
              </a:spcAft>
              <a:defRPr/>
            </a:pPr>
            <a:r>
              <a:rPr lang="tr-TR" b="1">
                <a:solidFill>
                  <a:srgbClr val="FF0000"/>
                </a:solidFill>
              </a:rPr>
              <a:t>⚠ </a:t>
            </a:r>
            <a:r>
              <a:rPr lang="tr-TR" b="1"/>
              <a:t>Önemli Noktalar:</a:t>
            </a:r>
            <a:r>
              <a:rPr lang="tr-TR"/>
              <a:t>  Tekli hepatit B aşısının uygulama dozu kişinin yaşına ve tıbbi durumuna göre değişmektedir. Ayrıca farklı üreticilerin hepatit B aşılarının </a:t>
            </a:r>
            <a:r>
              <a:rPr lang="tr-TR"/>
              <a:t>pediyatrik</a:t>
            </a:r>
            <a:r>
              <a:rPr lang="tr-TR"/>
              <a:t> ve yetişkin yaş sınırları farklılık gösterebilmektedir. Güncel bilgi aşının </a:t>
            </a:r>
            <a:r>
              <a:rPr lang="tr-TR"/>
              <a:t>KÜB’ünden</a:t>
            </a:r>
            <a:r>
              <a:rPr lang="tr-TR"/>
              <a:t> takip edilmelidir.</a:t>
            </a:r>
            <a:endParaRPr/>
          </a:p>
          <a:p>
            <a:pPr algn="just">
              <a:lnSpc>
                <a:spcPct val="120000"/>
              </a:lnSpc>
              <a:spcBef>
                <a:spcPts val="0"/>
              </a:spcBef>
              <a:spcAft>
                <a:spcPts val="600"/>
              </a:spcAft>
              <a:defRPr/>
            </a:pPr>
            <a:r>
              <a:rPr lang="tr-TR" b="1"/>
              <a:t>Saklama Koşulları: </a:t>
            </a:r>
            <a:r>
              <a:rPr lang="tr-TR"/>
              <a:t>Hepatit B aşısı (+)2-(+)8 </a:t>
            </a:r>
            <a:r>
              <a:rPr lang="tr-TR" baseline="30000"/>
              <a:t>o</a:t>
            </a:r>
            <a:r>
              <a:rPr lang="tr-TR"/>
              <a:t>C’de</a:t>
            </a:r>
            <a:r>
              <a:rPr lang="tr-TR"/>
              <a:t> buzdolabında saklanmalıdır.  Dondurulmamalıdır.</a:t>
            </a:r>
            <a:endParaRPr/>
          </a:p>
          <a:p>
            <a:pPr algn="just">
              <a:lnSpc>
                <a:spcPct val="120000"/>
              </a:lnSpc>
              <a:spcBef>
                <a:spcPts val="0"/>
              </a:spcBef>
              <a:spcAft>
                <a:spcPts val="600"/>
              </a:spcAft>
              <a:defRPr/>
            </a:pPr>
            <a:endParaRPr lang="tr-TR" sz="1500"/>
          </a:p>
          <a:p>
            <a:pPr algn="just">
              <a:lnSpc>
                <a:spcPct val="120000"/>
              </a:lnSpc>
              <a:spcBef>
                <a:spcPts val="0"/>
              </a:spcBef>
              <a:spcAft>
                <a:spcPts val="600"/>
              </a:spcAft>
              <a:defRPr/>
            </a:pPr>
            <a:r>
              <a:rPr lang="tr-TR" sz="1500"/>
              <a:t>Not: Uygulamaya yönelik diğer ayrıntılar için GBP Daimi Genelgesi’ne bakınız.</a:t>
            </a:r>
            <a:endParaRPr sz="15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1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ONLYOFFICE/7.4.1.36</Application>
  <DocSecurity>0</DocSecurity>
  <PresentationFormat>Geniş ekran</PresentationFormat>
  <Paragraphs>0</Paragraphs>
  <Slides>32</Slides>
  <Notes>32</Notes>
  <HiddenSlides>0</HiddenSlides>
  <MMClips>2</MMClips>
  <ScaleCrop>0</ScaleCrop>
  <HeadingPairs>
    <vt:vector size="4" baseType="variant">
      <vt:variant>
        <vt:lpstr>Theme</vt:lpstr>
      </vt:variant>
      <vt:variant>
        <vt:i4>2</vt:i4>
      </vt:variant>
      <vt:variant>
        <vt:lpstr>Slide Titles</vt:lpstr>
      </vt:variant>
      <vt:variant>
        <vt:i4>32</vt:i4>
      </vt:variant>
    </vt:vector>
  </HeadingPairs>
  <TitlesOfParts>
    <vt:vector size="34" baseType="lpstr">
      <vt:lpstr>Theme 1</vt:lpstr>
      <vt:lpstr>Theme 2</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AŞISIZ yada EKSİK AŞILI ÇOCUKLAR İÇİN    VAKALARLA ÖNERİLER</dc:title>
  <dc:subject/>
  <dc:creator>Hatice rumeysa Selvi</dc:creator>
  <cp:keywords/>
  <dc:description/>
  <dc:identifier/>
  <dc:language/>
  <cp:lastModifiedBy>yasemin (Ziyaretçi)</cp:lastModifiedBy>
  <cp:revision>254</cp:revision>
  <dcterms:created xsi:type="dcterms:W3CDTF">2025-09-22T19:03:48Z</dcterms:created>
  <dcterms:modified xsi:type="dcterms:W3CDTF">2025-10-17T14:23:59Z</dcterms:modified>
  <cp:category/>
  <cp:contentStatus/>
  <cp:version/>
</cp:coreProperties>
</file>