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307" r:id="rId20"/>
    <p:sldId id="274" r:id="rId21"/>
    <p:sldId id="275" r:id="rId22"/>
    <p:sldId id="278" r:id="rId23"/>
    <p:sldId id="280" r:id="rId24"/>
    <p:sldId id="281" r:id="rId25"/>
    <p:sldId id="282" r:id="rId26"/>
    <p:sldId id="276" r:id="rId27"/>
    <p:sldId id="277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313" r:id="rId42"/>
    <p:sldId id="297" r:id="rId43"/>
    <p:sldId id="298" r:id="rId44"/>
    <p:sldId id="310" r:id="rId45"/>
    <p:sldId id="311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8" r:id="rId54"/>
    <p:sldId id="309" r:id="rId55"/>
    <p:sldId id="312" r:id="rId5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07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19DF2-71D4-4C04-80F3-7F32AC88DA10}" type="datetimeFigureOut">
              <a:rPr lang="tr-TR" smtClean="0"/>
              <a:pPr/>
              <a:t>6.01.2020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3E7F0-50A7-4B33-A03B-11D3F0992E8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35556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3E7F0-50A7-4B33-A03B-11D3F0992E8E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3E7F0-50A7-4B33-A03B-11D3F0992E8E}" type="slidenum">
              <a:rPr lang="tr-TR" smtClean="0"/>
              <a:pPr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3352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2B4-1CE4-4CD0-B2AD-1FBF8ACF5725}" type="datetimeFigureOut">
              <a:rPr lang="tr-TR" smtClean="0"/>
              <a:pPr/>
              <a:t>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B216-EA32-47AA-B969-1BF20E8D7B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2B4-1CE4-4CD0-B2AD-1FBF8ACF5725}" type="datetimeFigureOut">
              <a:rPr lang="tr-TR" smtClean="0"/>
              <a:pPr/>
              <a:t>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B216-EA32-47AA-B969-1BF20E8D7B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2B4-1CE4-4CD0-B2AD-1FBF8ACF5725}" type="datetimeFigureOut">
              <a:rPr lang="tr-TR" smtClean="0"/>
              <a:pPr/>
              <a:t>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B216-EA32-47AA-B969-1BF20E8D7B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2B4-1CE4-4CD0-B2AD-1FBF8ACF5725}" type="datetimeFigureOut">
              <a:rPr lang="tr-TR" smtClean="0"/>
              <a:pPr/>
              <a:t>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B216-EA32-47AA-B969-1BF20E8D7B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2B4-1CE4-4CD0-B2AD-1FBF8ACF5725}" type="datetimeFigureOut">
              <a:rPr lang="tr-TR" smtClean="0"/>
              <a:pPr/>
              <a:t>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B216-EA32-47AA-B969-1BF20E8D7B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2B4-1CE4-4CD0-B2AD-1FBF8ACF5725}" type="datetimeFigureOut">
              <a:rPr lang="tr-TR" smtClean="0"/>
              <a:pPr/>
              <a:t>6.01.2020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B216-EA32-47AA-B969-1BF20E8D7B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2B4-1CE4-4CD0-B2AD-1FBF8ACF5725}" type="datetimeFigureOut">
              <a:rPr lang="tr-TR" smtClean="0"/>
              <a:pPr/>
              <a:t>6.01.2020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B216-EA32-47AA-B969-1BF20E8D7B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2B4-1CE4-4CD0-B2AD-1FBF8ACF5725}" type="datetimeFigureOut">
              <a:rPr lang="tr-TR" smtClean="0"/>
              <a:pPr/>
              <a:t>6.01.2020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B216-EA32-47AA-B969-1BF20E8D7B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2B4-1CE4-4CD0-B2AD-1FBF8ACF5725}" type="datetimeFigureOut">
              <a:rPr lang="tr-TR" smtClean="0"/>
              <a:pPr/>
              <a:t>6.01.2020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B216-EA32-47AA-B969-1BF20E8D7B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2B4-1CE4-4CD0-B2AD-1FBF8ACF5725}" type="datetimeFigureOut">
              <a:rPr lang="tr-TR" smtClean="0"/>
              <a:pPr/>
              <a:t>6.01.2020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B216-EA32-47AA-B969-1BF20E8D7B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52B4-1CE4-4CD0-B2AD-1FBF8ACF5725}" type="datetimeFigureOut">
              <a:rPr lang="tr-TR" smtClean="0"/>
              <a:pPr/>
              <a:t>6.01.2020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6B216-EA32-47AA-B969-1BF20E8D7B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952B4-1CE4-4CD0-B2AD-1FBF8ACF5725}" type="datetimeFigureOut">
              <a:rPr lang="tr-TR" smtClean="0"/>
              <a:pPr/>
              <a:t>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6B216-EA32-47AA-B969-1BF20E8D7B5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ALT EXTREMİTE VENÖZ</a:t>
            </a:r>
            <a:br>
              <a:rPr lang="tr-TR" dirty="0" smtClean="0"/>
            </a:br>
            <a:r>
              <a:rPr lang="tr-TR" dirty="0" smtClean="0"/>
              <a:t>DÖNÜŞ YETMEZLİĞİ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Arş.</a:t>
            </a:r>
            <a:r>
              <a:rPr lang="tr-TR" dirty="0" smtClean="0">
                <a:solidFill>
                  <a:schemeClr val="tx1"/>
                </a:solidFill>
              </a:rPr>
              <a:t>Gör.</a:t>
            </a:r>
            <a:r>
              <a:rPr lang="tr-TR" dirty="0" smtClean="0">
                <a:solidFill>
                  <a:schemeClr val="tx1"/>
                </a:solidFill>
              </a:rPr>
              <a:t>Dr</a:t>
            </a:r>
            <a:r>
              <a:rPr lang="tr-TR" dirty="0" smtClean="0">
                <a:solidFill>
                  <a:schemeClr val="tx1"/>
                </a:solidFill>
              </a:rPr>
              <a:t>. Önder </a:t>
            </a:r>
            <a:r>
              <a:rPr lang="tr-TR" dirty="0" smtClean="0">
                <a:solidFill>
                  <a:schemeClr val="tx1"/>
                </a:solidFill>
              </a:rPr>
              <a:t>Yılmaz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KTÜ Aile Hekimliği ABD</a:t>
            </a: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07.01.2020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Epidemiyoloji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400" dirty="0" smtClean="0"/>
          </a:p>
          <a:p>
            <a:r>
              <a:rPr lang="tr-TR" sz="2400" dirty="0" err="1" smtClean="0"/>
              <a:t>Variköz</a:t>
            </a:r>
            <a:r>
              <a:rPr lang="tr-TR" sz="2400" dirty="0" smtClean="0"/>
              <a:t> </a:t>
            </a:r>
            <a:r>
              <a:rPr lang="tr-TR" sz="2400" dirty="0" err="1" smtClean="0"/>
              <a:t>venlerin</a:t>
            </a:r>
            <a:r>
              <a:rPr lang="tr-TR" sz="2400" dirty="0" smtClean="0"/>
              <a:t> </a:t>
            </a:r>
            <a:r>
              <a:rPr lang="tr-TR" sz="2400" dirty="0" err="1" smtClean="0"/>
              <a:t>prevalansı</a:t>
            </a:r>
            <a:r>
              <a:rPr lang="tr-TR" sz="2400" dirty="0" smtClean="0"/>
              <a:t> erkeklerde % 14.6, kadınlarda % 22.1 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Prevalansı</a:t>
            </a:r>
            <a:r>
              <a:rPr lang="tr-TR" sz="2400" dirty="0" smtClean="0"/>
              <a:t> yaş ile birlikte artmaktadır. </a:t>
            </a:r>
          </a:p>
          <a:p>
            <a:endParaRPr lang="tr-TR" sz="2400" dirty="0" smtClean="0"/>
          </a:p>
          <a:p>
            <a:r>
              <a:rPr lang="tr-TR" sz="2400" dirty="0" smtClean="0"/>
              <a:t>18-64 yaş arası 1/3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 Faktörleri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85000" lnSpcReduction="20000"/>
          </a:bodyPr>
          <a:lstStyle/>
          <a:p>
            <a:r>
              <a:rPr lang="tr-TR" sz="2400" dirty="0" smtClean="0"/>
              <a:t> İleri yaş</a:t>
            </a:r>
          </a:p>
          <a:p>
            <a:endParaRPr lang="tr-TR" sz="2400" dirty="0" smtClean="0"/>
          </a:p>
          <a:p>
            <a:r>
              <a:rPr lang="tr-TR" sz="2400" dirty="0" smtClean="0"/>
              <a:t> Aile hikâyesi </a:t>
            </a:r>
          </a:p>
          <a:p>
            <a:endParaRPr lang="tr-TR" sz="2400" dirty="0" smtClean="0"/>
          </a:p>
          <a:p>
            <a:r>
              <a:rPr lang="tr-TR" sz="2400" dirty="0" smtClean="0"/>
              <a:t> Kadın cinsiyet </a:t>
            </a:r>
          </a:p>
          <a:p>
            <a:endParaRPr lang="tr-TR" sz="2400" dirty="0" smtClean="0"/>
          </a:p>
          <a:p>
            <a:r>
              <a:rPr lang="tr-TR" sz="2400" dirty="0" smtClean="0"/>
              <a:t> Uzun süreli oturma ya da ayakta kalma</a:t>
            </a:r>
          </a:p>
          <a:p>
            <a:endParaRPr lang="tr-TR" sz="2400" dirty="0" smtClean="0"/>
          </a:p>
          <a:p>
            <a:r>
              <a:rPr lang="tr-TR" sz="2400" dirty="0" smtClean="0"/>
              <a:t>  </a:t>
            </a:r>
            <a:r>
              <a:rPr lang="tr-TR" sz="2400" dirty="0" err="1" smtClean="0"/>
              <a:t>Obezite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  Sigara </a:t>
            </a:r>
          </a:p>
          <a:p>
            <a:endParaRPr lang="tr-TR" sz="2400" dirty="0" smtClean="0"/>
          </a:p>
          <a:p>
            <a:r>
              <a:rPr lang="tr-TR" sz="2400" dirty="0" smtClean="0"/>
              <a:t>  Hamilelik </a:t>
            </a:r>
          </a:p>
          <a:p>
            <a:endParaRPr lang="tr-TR" sz="2400" dirty="0" smtClean="0"/>
          </a:p>
          <a:p>
            <a:r>
              <a:rPr lang="tr-TR" sz="2400" dirty="0"/>
              <a:t> </a:t>
            </a:r>
            <a:r>
              <a:rPr lang="tr-TR" sz="2400" dirty="0" smtClean="0"/>
              <a:t>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</a:t>
            </a:r>
            <a:r>
              <a:rPr lang="tr-TR" sz="2400" dirty="0" err="1" smtClean="0"/>
              <a:t>tromboz</a:t>
            </a:r>
            <a:r>
              <a:rPr lang="tr-TR" sz="2400" dirty="0" smtClean="0"/>
              <a:t> ya da </a:t>
            </a:r>
            <a:r>
              <a:rPr lang="tr-TR" sz="2400" dirty="0" err="1" smtClean="0"/>
              <a:t>tromboflebit</a:t>
            </a:r>
            <a:r>
              <a:rPr lang="tr-TR" sz="2400" dirty="0" smtClean="0"/>
              <a:t> hikâyesi</a:t>
            </a:r>
            <a:endParaRPr lang="tr-TR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Patofizyoloji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Venöz</a:t>
            </a:r>
            <a:r>
              <a:rPr lang="tr-TR" dirty="0" smtClean="0"/>
              <a:t> kapak yetmezliği </a:t>
            </a:r>
            <a:r>
              <a:rPr lang="tr-TR" dirty="0" err="1" smtClean="0"/>
              <a:t>primer</a:t>
            </a:r>
            <a:r>
              <a:rPr lang="tr-TR" dirty="0" smtClean="0"/>
              <a:t> ve </a:t>
            </a:r>
            <a:r>
              <a:rPr lang="tr-TR" dirty="0" err="1" smtClean="0"/>
              <a:t>sekonder</a:t>
            </a:r>
            <a:r>
              <a:rPr lang="tr-TR" dirty="0" smtClean="0"/>
              <a:t> olarak ikiye ayrılır.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Primer</a:t>
            </a:r>
            <a:r>
              <a:rPr lang="tr-TR" dirty="0" smtClean="0"/>
              <a:t> kapak yetmezlik</a:t>
            </a:r>
          </a:p>
          <a:p>
            <a:pPr>
              <a:buNone/>
            </a:pPr>
            <a:r>
              <a:rPr lang="tr-TR" dirty="0" smtClean="0"/>
              <a:t>      - </a:t>
            </a:r>
            <a:r>
              <a:rPr lang="tr-TR" dirty="0" err="1" smtClean="0"/>
              <a:t>hipoksiye</a:t>
            </a:r>
            <a:r>
              <a:rPr lang="tr-TR" dirty="0" smtClean="0"/>
              <a:t> bağlı </a:t>
            </a:r>
            <a:r>
              <a:rPr lang="tr-TR" dirty="0" err="1" smtClean="0"/>
              <a:t>endotelyal</a:t>
            </a:r>
            <a:r>
              <a:rPr lang="tr-TR" dirty="0" smtClean="0"/>
              <a:t> değişiklikler, 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 - hücre döngüsünde ve enzim aktivitesindeki 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   bozukluklar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Sekonder</a:t>
            </a:r>
            <a:r>
              <a:rPr lang="tr-TR" dirty="0" smtClean="0"/>
              <a:t> yetmezlikte neden genellikle DVT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venlerdeki</a:t>
            </a:r>
            <a:r>
              <a:rPr lang="tr-TR" dirty="0" smtClean="0"/>
              <a:t> basınç artışı ile gelişen </a:t>
            </a:r>
            <a:r>
              <a:rPr lang="tr-TR" dirty="0" err="1" smtClean="0"/>
              <a:t>dilatasyon</a:t>
            </a:r>
            <a:r>
              <a:rPr lang="tr-TR" dirty="0" smtClean="0"/>
              <a:t> ve kapakçıklardaki yetmezlik ise varis oluşumunda en geçerli hipotezdir 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285860"/>
            <a:ext cx="4430866" cy="4840303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Ayakta duran bir kişide bacaktaki </a:t>
            </a:r>
            <a:r>
              <a:rPr lang="tr-TR" dirty="0" err="1" smtClean="0"/>
              <a:t>venöz</a:t>
            </a:r>
            <a:r>
              <a:rPr lang="tr-TR" dirty="0" smtClean="0"/>
              <a:t> kanın geri dönüşü, sadece kas </a:t>
            </a:r>
            <a:r>
              <a:rPr lang="tr-TR" dirty="0" err="1" smtClean="0"/>
              <a:t>kontraksiyonu</a:t>
            </a:r>
            <a:r>
              <a:rPr lang="tr-TR" dirty="0" smtClean="0"/>
              <a:t> ve </a:t>
            </a:r>
            <a:r>
              <a:rPr lang="tr-TR" dirty="0" err="1" smtClean="0"/>
              <a:t>venöz</a:t>
            </a:r>
            <a:r>
              <a:rPr lang="tr-TR" dirty="0" smtClean="0"/>
              <a:t> kapaklar ile sağlanır.</a:t>
            </a:r>
          </a:p>
          <a:p>
            <a:endParaRPr lang="tr-TR" dirty="0" smtClean="0"/>
          </a:p>
          <a:p>
            <a:r>
              <a:rPr lang="tr-TR" dirty="0" smtClean="0"/>
              <a:t>Bacak kaslarının </a:t>
            </a:r>
            <a:r>
              <a:rPr lang="tr-TR" dirty="0" err="1" smtClean="0"/>
              <a:t>kontraksiyonu</a:t>
            </a:r>
            <a:r>
              <a:rPr lang="tr-TR" dirty="0" smtClean="0"/>
              <a:t> derin </a:t>
            </a:r>
            <a:r>
              <a:rPr lang="tr-TR" dirty="0" err="1" smtClean="0"/>
              <a:t>venlerde</a:t>
            </a:r>
            <a:r>
              <a:rPr lang="tr-TR" dirty="0" smtClean="0"/>
              <a:t> basınç oluşturur ve </a:t>
            </a:r>
            <a:r>
              <a:rPr lang="tr-TR" dirty="0" err="1" smtClean="0"/>
              <a:t>venöz</a:t>
            </a:r>
            <a:r>
              <a:rPr lang="tr-TR" dirty="0" smtClean="0"/>
              <a:t> kan yukarı doğru gönderilir.</a:t>
            </a:r>
          </a:p>
          <a:p>
            <a:endParaRPr lang="tr-TR" dirty="0" smtClean="0"/>
          </a:p>
          <a:p>
            <a:r>
              <a:rPr lang="tr-TR" dirty="0" err="1" smtClean="0"/>
              <a:t>Venöz</a:t>
            </a:r>
            <a:r>
              <a:rPr lang="tr-TR" dirty="0" smtClean="0"/>
              <a:t> kapaklar kanın geri kaçışını engellerler.</a:t>
            </a:r>
          </a:p>
          <a:p>
            <a:endParaRPr lang="tr-TR" dirty="0" smtClean="0"/>
          </a:p>
          <a:p>
            <a:r>
              <a:rPr lang="tr-TR" dirty="0" err="1" smtClean="0"/>
              <a:t>PV’lerdeki</a:t>
            </a:r>
            <a:r>
              <a:rPr lang="tr-TR" dirty="0" smtClean="0"/>
              <a:t> kapakçıklar ise derin </a:t>
            </a:r>
            <a:r>
              <a:rPr lang="tr-TR" dirty="0" err="1" smtClean="0"/>
              <a:t>venlerden</a:t>
            </a:r>
            <a:r>
              <a:rPr lang="tr-TR" dirty="0" smtClean="0"/>
              <a:t>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venlere</a:t>
            </a:r>
            <a:r>
              <a:rPr lang="tr-TR" dirty="0" smtClean="0"/>
              <a:t> kan geçişini önler.</a:t>
            </a:r>
            <a:endParaRPr lang="tr-TR" dirty="0"/>
          </a:p>
        </p:txBody>
      </p:sp>
      <p:pic>
        <p:nvPicPr>
          <p:cNvPr id="1026" name="Picture 2" descr="C:\Users\Win7\Desktop\varicose-vein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481"/>
          <a:stretch/>
        </p:blipFill>
        <p:spPr bwMode="auto">
          <a:xfrm>
            <a:off x="4644008" y="1184620"/>
            <a:ext cx="4499992" cy="4980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1828799"/>
          </a:xfrm>
        </p:spPr>
        <p:txBody>
          <a:bodyPr>
            <a:normAutofit/>
          </a:bodyPr>
          <a:lstStyle/>
          <a:p>
            <a:r>
              <a:rPr lang="tr-TR" sz="2200" dirty="0" smtClean="0"/>
              <a:t>Alt </a:t>
            </a:r>
            <a:r>
              <a:rPr lang="tr-TR" sz="2200" dirty="0" err="1" smtClean="0"/>
              <a:t>ekstremitedeki</a:t>
            </a:r>
            <a:r>
              <a:rPr lang="tr-TR" sz="2200" dirty="0" smtClean="0"/>
              <a:t> </a:t>
            </a:r>
            <a:r>
              <a:rPr lang="tr-TR" sz="2200" dirty="0" err="1" smtClean="0"/>
              <a:t>venöz</a:t>
            </a:r>
            <a:r>
              <a:rPr lang="tr-TR" sz="2200" dirty="0" smtClean="0"/>
              <a:t> hipertansiyonun iki ana nedeni vardır. </a:t>
            </a:r>
          </a:p>
          <a:p>
            <a:pPr>
              <a:buNone/>
            </a:pPr>
            <a:endParaRPr lang="tr-TR" sz="2200" dirty="0" smtClean="0"/>
          </a:p>
          <a:p>
            <a:r>
              <a:rPr lang="tr-TR" sz="2200" dirty="0" smtClean="0"/>
              <a:t>Birinci ve en önemli neden, yerçekimi etkisiyle normalde olan </a:t>
            </a:r>
            <a:r>
              <a:rPr lang="tr-TR" sz="2200" dirty="0" err="1" smtClean="0"/>
              <a:t>venöz</a:t>
            </a:r>
            <a:r>
              <a:rPr lang="tr-TR" sz="2200" dirty="0" smtClean="0"/>
              <a:t> </a:t>
            </a:r>
            <a:r>
              <a:rPr lang="tr-TR" sz="2200" dirty="0" err="1" smtClean="0"/>
              <a:t>segmenter</a:t>
            </a:r>
            <a:r>
              <a:rPr lang="tr-TR" sz="2200" dirty="0" smtClean="0"/>
              <a:t> geri akımdır. </a:t>
            </a:r>
            <a:endParaRPr lang="tr-TR" sz="2200" dirty="0"/>
          </a:p>
        </p:txBody>
      </p:sp>
      <p:pic>
        <p:nvPicPr>
          <p:cNvPr id="2050" name="Picture 2" descr="C:\Users\Win7\Desktop\570b689c18c773415cc7fef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16193" y="3380126"/>
            <a:ext cx="4599484" cy="331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539552" y="3380125"/>
            <a:ext cx="41764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dirty="0"/>
              <a:t>Kapak fonksiyonlarındaki bozukluklar ise var olan hidrostatik basıncın </a:t>
            </a:r>
            <a:r>
              <a:rPr lang="tr-TR" sz="2200" dirty="0" err="1"/>
              <a:t>venlere</a:t>
            </a:r>
            <a:r>
              <a:rPr lang="tr-TR" sz="2200" dirty="0"/>
              <a:t> direkt olarak yansımasına ve </a:t>
            </a:r>
            <a:r>
              <a:rPr lang="tr-TR" sz="2200" dirty="0" err="1"/>
              <a:t>reflüye</a:t>
            </a:r>
            <a:r>
              <a:rPr lang="tr-TR" sz="2200" dirty="0"/>
              <a:t> neden olmaktadır. </a:t>
            </a:r>
          </a:p>
          <a:p>
            <a:endParaRPr lang="tr-T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dirty="0"/>
              <a:t>Basınç ayak ve ayak bileği düzeyinde en yüksek olup lezyonlar genelde bu seviyeden başlar.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Venöz</a:t>
            </a:r>
            <a:r>
              <a:rPr lang="tr-TR" dirty="0" smtClean="0"/>
              <a:t> hipertansiyonun diğer önemli nedeni </a:t>
            </a:r>
            <a:r>
              <a:rPr lang="tr-TR" dirty="0" err="1" smtClean="0"/>
              <a:t>PV’lerdeki</a:t>
            </a:r>
            <a:r>
              <a:rPr lang="tr-TR" dirty="0" smtClean="0"/>
              <a:t> kapak </a:t>
            </a:r>
            <a:r>
              <a:rPr lang="tr-TR" dirty="0" err="1" smtClean="0"/>
              <a:t>disfonksiyonlarıdır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 Bu durumda, kas </a:t>
            </a:r>
            <a:r>
              <a:rPr lang="tr-TR" dirty="0" err="1" smtClean="0"/>
              <a:t>kontraksiyonları</a:t>
            </a:r>
            <a:r>
              <a:rPr lang="tr-TR" dirty="0" smtClean="0"/>
              <a:t> ve yer çekimi etkisi ile derin sistemde oluşan </a:t>
            </a:r>
            <a:r>
              <a:rPr lang="tr-TR" dirty="0" err="1" smtClean="0"/>
              <a:t>venöz</a:t>
            </a:r>
            <a:r>
              <a:rPr lang="tr-TR" dirty="0" smtClean="0"/>
              <a:t> basınca bağlı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venlere</a:t>
            </a:r>
            <a:r>
              <a:rPr lang="tr-TR" dirty="0" smtClean="0"/>
              <a:t> </a:t>
            </a:r>
            <a:r>
              <a:rPr lang="tr-TR" dirty="0" err="1" smtClean="0"/>
              <a:t>reflü</a:t>
            </a:r>
            <a:r>
              <a:rPr lang="tr-TR" dirty="0" smtClean="0"/>
              <a:t> olur.</a:t>
            </a:r>
          </a:p>
          <a:p>
            <a:endParaRPr lang="tr-TR" dirty="0" smtClean="0"/>
          </a:p>
          <a:p>
            <a:r>
              <a:rPr lang="tr-TR" dirty="0" smtClean="0"/>
              <a:t> Basıncın doğrudan cilt altı </a:t>
            </a:r>
            <a:r>
              <a:rPr lang="tr-TR" dirty="0" err="1" smtClean="0"/>
              <a:t>venlere</a:t>
            </a:r>
            <a:r>
              <a:rPr lang="tr-TR" dirty="0" smtClean="0"/>
              <a:t> ve ciltteki </a:t>
            </a:r>
            <a:r>
              <a:rPr lang="tr-TR" dirty="0" err="1" smtClean="0"/>
              <a:t>venöz</a:t>
            </a:r>
            <a:r>
              <a:rPr lang="tr-TR" dirty="0" smtClean="0"/>
              <a:t> </a:t>
            </a:r>
            <a:r>
              <a:rPr lang="tr-TR" dirty="0" err="1" smtClean="0"/>
              <a:t>kapillerlere</a:t>
            </a:r>
            <a:r>
              <a:rPr lang="tr-TR" dirty="0" smtClean="0"/>
              <a:t> yansıması ise </a:t>
            </a:r>
            <a:r>
              <a:rPr lang="tr-TR" dirty="0" smtClean="0"/>
              <a:t>genişlemiş </a:t>
            </a:r>
            <a:r>
              <a:rPr lang="tr-TR" dirty="0" err="1" smtClean="0"/>
              <a:t>ven</a:t>
            </a:r>
            <a:r>
              <a:rPr lang="tr-TR" dirty="0" smtClean="0"/>
              <a:t> </a:t>
            </a:r>
            <a:r>
              <a:rPr lang="tr-TR" dirty="0" smtClean="0"/>
              <a:t>paketleri </a:t>
            </a:r>
            <a:r>
              <a:rPr lang="tr-TR" dirty="0" smtClean="0"/>
              <a:t>oluşturur. </a:t>
            </a:r>
          </a:p>
          <a:p>
            <a:endParaRPr lang="tr-TR" dirty="0" smtClean="0"/>
          </a:p>
          <a:p>
            <a:r>
              <a:rPr lang="tr-TR" dirty="0" smtClean="0"/>
              <a:t>Ayakta kalma ve egzersiz gibi alt </a:t>
            </a:r>
            <a:r>
              <a:rPr lang="tr-TR" dirty="0" err="1" smtClean="0"/>
              <a:t>ekstremitedeki</a:t>
            </a:r>
            <a:r>
              <a:rPr lang="tr-TR" dirty="0" smtClean="0"/>
              <a:t> basıncı arttıran durumlar </a:t>
            </a:r>
            <a:r>
              <a:rPr lang="tr-TR" dirty="0" err="1" smtClean="0"/>
              <a:t>venlerdeki</a:t>
            </a:r>
            <a:r>
              <a:rPr lang="tr-TR" dirty="0" smtClean="0"/>
              <a:t> hasarı ve cilt değişikliklerini daha da arttırmaktadır.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Klinik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KVY’ye</a:t>
            </a:r>
            <a:r>
              <a:rPr lang="tr-TR" dirty="0" smtClean="0"/>
              <a:t> bağlı </a:t>
            </a:r>
            <a:r>
              <a:rPr lang="tr-TR" dirty="0" err="1" smtClean="0"/>
              <a:t>venöz</a:t>
            </a:r>
            <a:r>
              <a:rPr lang="tr-TR" dirty="0" smtClean="0"/>
              <a:t> yapılar büyüklükleri ve </a:t>
            </a:r>
          </a:p>
          <a:p>
            <a:pPr>
              <a:buNone/>
            </a:pPr>
            <a:r>
              <a:rPr lang="tr-TR" dirty="0" smtClean="0"/>
              <a:t>   yerleşimlerine göre üçe ayrılır 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1. </a:t>
            </a:r>
            <a:r>
              <a:rPr lang="tr-TR" dirty="0" err="1" smtClean="0"/>
              <a:t>Spider</a:t>
            </a:r>
            <a:r>
              <a:rPr lang="tr-TR" dirty="0" smtClean="0"/>
              <a:t> (</a:t>
            </a:r>
            <a:r>
              <a:rPr lang="tr-TR" dirty="0" err="1" smtClean="0"/>
              <a:t>telenjiektazik</a:t>
            </a:r>
            <a:r>
              <a:rPr lang="tr-TR" dirty="0" smtClean="0"/>
              <a:t>) </a:t>
            </a:r>
            <a:r>
              <a:rPr lang="tr-TR" dirty="0" err="1" smtClean="0"/>
              <a:t>venler</a:t>
            </a:r>
            <a:r>
              <a:rPr lang="tr-TR" dirty="0" smtClean="0"/>
              <a:t>: </a:t>
            </a:r>
            <a:r>
              <a:rPr lang="tr-TR" dirty="0" err="1" smtClean="0"/>
              <a:t>İntradermal</a:t>
            </a:r>
            <a:r>
              <a:rPr lang="tr-TR" dirty="0" smtClean="0"/>
              <a:t>, çapı 1 </a:t>
            </a:r>
            <a:r>
              <a:rPr lang="tr-TR" dirty="0" err="1" smtClean="0"/>
              <a:t>mm’den</a:t>
            </a:r>
            <a:r>
              <a:rPr lang="tr-TR" dirty="0" smtClean="0"/>
              <a:t> küçük, kırmızımsı damarlardır. Ciltten </a:t>
            </a:r>
            <a:r>
              <a:rPr lang="tr-TR" dirty="0" err="1" smtClean="0"/>
              <a:t>protrüzyon</a:t>
            </a:r>
            <a:r>
              <a:rPr lang="tr-TR" dirty="0" smtClean="0"/>
              <a:t> göstermezler.</a:t>
            </a:r>
          </a:p>
          <a:p>
            <a:endParaRPr lang="tr-TR" dirty="0" smtClean="0"/>
          </a:p>
          <a:p>
            <a:r>
              <a:rPr lang="tr-TR" dirty="0" smtClean="0"/>
              <a:t> 2. </a:t>
            </a:r>
            <a:r>
              <a:rPr lang="tr-TR" dirty="0" err="1" smtClean="0"/>
              <a:t>Retiküler</a:t>
            </a:r>
            <a:r>
              <a:rPr lang="tr-TR" dirty="0" smtClean="0"/>
              <a:t> </a:t>
            </a:r>
            <a:r>
              <a:rPr lang="tr-TR" dirty="0" err="1" smtClean="0"/>
              <a:t>venler</a:t>
            </a:r>
            <a:r>
              <a:rPr lang="tr-TR" dirty="0" smtClean="0"/>
              <a:t>: </a:t>
            </a:r>
            <a:r>
              <a:rPr lang="tr-TR" dirty="0" err="1" smtClean="0"/>
              <a:t>Subdermal</a:t>
            </a:r>
            <a:r>
              <a:rPr lang="tr-TR" dirty="0" smtClean="0"/>
              <a:t>, 1–4 mm çaplı mavimsi damarlardır. Ciltten hafif </a:t>
            </a:r>
            <a:r>
              <a:rPr lang="tr-TR" dirty="0" err="1" smtClean="0"/>
              <a:t>protrüzyon</a:t>
            </a:r>
            <a:r>
              <a:rPr lang="tr-TR" dirty="0" smtClean="0"/>
              <a:t> gösterirler.</a:t>
            </a:r>
          </a:p>
          <a:p>
            <a:endParaRPr lang="tr-TR" dirty="0" smtClean="0"/>
          </a:p>
          <a:p>
            <a:r>
              <a:rPr lang="tr-TR" dirty="0" smtClean="0"/>
              <a:t> 3.</a:t>
            </a:r>
            <a:r>
              <a:rPr lang="tr-TR" dirty="0" err="1" smtClean="0"/>
              <a:t>Variköz</a:t>
            </a:r>
            <a:r>
              <a:rPr lang="tr-TR" dirty="0" smtClean="0"/>
              <a:t> </a:t>
            </a:r>
            <a:r>
              <a:rPr lang="tr-TR" dirty="0" err="1" smtClean="0"/>
              <a:t>venler</a:t>
            </a:r>
            <a:r>
              <a:rPr lang="tr-TR" dirty="0" smtClean="0"/>
              <a:t>: </a:t>
            </a:r>
            <a:r>
              <a:rPr lang="tr-TR" dirty="0" err="1" smtClean="0"/>
              <a:t>Subdermal</a:t>
            </a:r>
            <a:r>
              <a:rPr lang="tr-TR" dirty="0" smtClean="0"/>
              <a:t>, çapları 3–4 </a:t>
            </a:r>
            <a:r>
              <a:rPr lang="tr-TR" dirty="0" err="1" smtClean="0"/>
              <a:t>mm’den</a:t>
            </a:r>
            <a:r>
              <a:rPr lang="tr-TR" dirty="0" smtClean="0"/>
              <a:t> birkaç santimetreye kadar olabilen, ciltten belirgin </a:t>
            </a:r>
            <a:r>
              <a:rPr lang="tr-TR" dirty="0" err="1" smtClean="0"/>
              <a:t>protrüzyon</a:t>
            </a:r>
            <a:r>
              <a:rPr lang="tr-TR" dirty="0" smtClean="0"/>
              <a:t> gösteren, yeşilimsi damarlardır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Win7\Desktop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08912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2500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Alt </a:t>
            </a:r>
            <a:r>
              <a:rPr lang="tr-TR" sz="2400" dirty="0" err="1" smtClean="0"/>
              <a:t>extremite</a:t>
            </a:r>
            <a:r>
              <a:rPr lang="tr-TR" sz="2400" dirty="0" smtClean="0"/>
              <a:t>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dönüş yetmezliği hakkında bilgi vermek</a:t>
            </a:r>
            <a:endParaRPr lang="tr-TR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Spider</a:t>
            </a:r>
            <a:r>
              <a:rPr lang="tr-TR" dirty="0" smtClean="0"/>
              <a:t> </a:t>
            </a:r>
            <a:r>
              <a:rPr lang="tr-TR" dirty="0" err="1" smtClean="0"/>
              <a:t>venler</a:t>
            </a:r>
            <a:r>
              <a:rPr lang="tr-TR" dirty="0" smtClean="0"/>
              <a:t> kronik </a:t>
            </a:r>
            <a:r>
              <a:rPr lang="tr-TR" dirty="0" err="1" smtClean="0"/>
              <a:t>venöz</a:t>
            </a:r>
            <a:r>
              <a:rPr lang="tr-TR" dirty="0" smtClean="0"/>
              <a:t> yetmezliğe bağlı oluşan </a:t>
            </a:r>
            <a:r>
              <a:rPr lang="tr-TR" dirty="0" err="1" smtClean="0"/>
              <a:t>venler</a:t>
            </a:r>
            <a:r>
              <a:rPr lang="tr-TR" dirty="0" smtClean="0"/>
              <a:t> değildir.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Retiküler</a:t>
            </a:r>
            <a:r>
              <a:rPr lang="tr-TR" dirty="0" smtClean="0"/>
              <a:t> </a:t>
            </a:r>
            <a:r>
              <a:rPr lang="tr-TR" dirty="0" err="1" smtClean="0"/>
              <a:t>venlerde</a:t>
            </a:r>
            <a:r>
              <a:rPr lang="tr-TR" dirty="0" smtClean="0"/>
              <a:t> de büyük oranda </a:t>
            </a:r>
            <a:r>
              <a:rPr lang="tr-TR" dirty="0" err="1" smtClean="0"/>
              <a:t>venöz</a:t>
            </a:r>
            <a:r>
              <a:rPr lang="tr-TR" dirty="0" smtClean="0"/>
              <a:t> yetmezlik saptanmaz.</a:t>
            </a:r>
          </a:p>
          <a:p>
            <a:endParaRPr lang="tr-TR" dirty="0" smtClean="0"/>
          </a:p>
          <a:p>
            <a:r>
              <a:rPr lang="tr-TR" dirty="0" smtClean="0"/>
              <a:t> Yetmezlik bulunan </a:t>
            </a:r>
            <a:r>
              <a:rPr lang="tr-TR" dirty="0" err="1" smtClean="0"/>
              <a:t>venlerdeki</a:t>
            </a:r>
            <a:r>
              <a:rPr lang="tr-TR" dirty="0" smtClean="0"/>
              <a:t> </a:t>
            </a:r>
            <a:r>
              <a:rPr lang="tr-TR" dirty="0" err="1" smtClean="0"/>
              <a:t>kapiller</a:t>
            </a:r>
            <a:r>
              <a:rPr lang="tr-TR" dirty="0" smtClean="0"/>
              <a:t> geçirgenlik artışı </a:t>
            </a:r>
            <a:r>
              <a:rPr lang="tr-TR" dirty="0" err="1" smtClean="0"/>
              <a:t>venöz</a:t>
            </a:r>
            <a:r>
              <a:rPr lang="tr-TR" dirty="0" smtClean="0"/>
              <a:t> yetmezlik kliniğini oluşturur. </a:t>
            </a:r>
          </a:p>
          <a:p>
            <a:endParaRPr lang="tr-TR" dirty="0" smtClean="0"/>
          </a:p>
          <a:p>
            <a:r>
              <a:rPr lang="tr-TR" dirty="0" err="1" smtClean="0"/>
              <a:t>Ekstravasküler</a:t>
            </a:r>
            <a:r>
              <a:rPr lang="tr-TR" dirty="0" smtClean="0"/>
              <a:t> alanda sıvı, </a:t>
            </a:r>
            <a:r>
              <a:rPr lang="tr-TR" dirty="0" err="1" smtClean="0"/>
              <a:t>makromoleküller</a:t>
            </a:r>
            <a:r>
              <a:rPr lang="tr-TR" dirty="0" smtClean="0"/>
              <a:t> ve </a:t>
            </a:r>
            <a:r>
              <a:rPr lang="tr-TR" dirty="0" err="1" smtClean="0"/>
              <a:t>hemosiderin</a:t>
            </a:r>
            <a:r>
              <a:rPr lang="tr-TR" dirty="0" smtClean="0"/>
              <a:t> birikimi semptom ve klinik bulguları oluşturur 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Semptomlar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Ağrı</a:t>
            </a:r>
          </a:p>
          <a:p>
            <a:r>
              <a:rPr lang="tr-TR" sz="2400" dirty="0" smtClean="0"/>
              <a:t>Ağırlık hissi</a:t>
            </a:r>
          </a:p>
          <a:p>
            <a:r>
              <a:rPr lang="tr-TR" sz="2400" dirty="0" smtClean="0"/>
              <a:t>Şişlik</a:t>
            </a:r>
          </a:p>
          <a:p>
            <a:r>
              <a:rPr lang="tr-TR" sz="2400" dirty="0" smtClean="0"/>
              <a:t>Gece krampları</a:t>
            </a:r>
          </a:p>
          <a:p>
            <a:r>
              <a:rPr lang="tr-TR" sz="2400" dirty="0" smtClean="0"/>
              <a:t>Sıcaklık</a:t>
            </a:r>
          </a:p>
          <a:p>
            <a:r>
              <a:rPr lang="tr-TR" sz="2400" dirty="0" smtClean="0"/>
              <a:t>Yanma hissi</a:t>
            </a:r>
          </a:p>
          <a:p>
            <a:r>
              <a:rPr lang="tr-TR" sz="2400" dirty="0" smtClean="0"/>
              <a:t>Huzursuzluk</a:t>
            </a:r>
          </a:p>
          <a:p>
            <a:r>
              <a:rPr lang="tr-TR" sz="2400" dirty="0" smtClean="0"/>
              <a:t>Kaşınma</a:t>
            </a:r>
          </a:p>
          <a:p>
            <a:r>
              <a:rPr lang="tr-TR" sz="2400" dirty="0" smtClean="0"/>
              <a:t>Karıncalanmadır. </a:t>
            </a:r>
            <a:endParaRPr lang="tr-TR" sz="2400" dirty="0"/>
          </a:p>
        </p:txBody>
      </p:sp>
      <p:pic>
        <p:nvPicPr>
          <p:cNvPr id="3074" name="Picture 2" descr="C:\Users\Win7\Desktop\Venous-Disease1-450x4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40768"/>
            <a:ext cx="3240360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smtClean="0"/>
              <a:t>Bu semptomlar özellikle ısıyla veya ayakta durmayla artıp dinlenme ya da bacakları kaldırma ve elastik çorap ya da bandajla azalıyorsa </a:t>
            </a:r>
            <a:r>
              <a:rPr lang="tr-TR" sz="2400" dirty="0" err="1" smtClean="0"/>
              <a:t>KVH’ı</a:t>
            </a:r>
            <a:r>
              <a:rPr lang="tr-TR" sz="2400" dirty="0" smtClean="0"/>
              <a:t> düşündürür. </a:t>
            </a:r>
          </a:p>
          <a:p>
            <a:endParaRPr lang="tr-TR" sz="2400" dirty="0" smtClean="0"/>
          </a:p>
          <a:p>
            <a:r>
              <a:rPr lang="tr-TR" sz="2400" dirty="0" smtClean="0"/>
              <a:t> Hastalar semptomsuz da başvurabilir.</a:t>
            </a:r>
            <a:endParaRPr lang="tr-TR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 Muayene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428736"/>
            <a:ext cx="8258204" cy="4697427"/>
          </a:xfrm>
        </p:spPr>
        <p:txBody>
          <a:bodyPr>
            <a:normAutofit fontScale="70000" lnSpcReduction="20000"/>
          </a:bodyPr>
          <a:lstStyle/>
          <a:p>
            <a:endParaRPr lang="tr-TR" dirty="0" smtClean="0"/>
          </a:p>
          <a:p>
            <a:r>
              <a:rPr lang="tr-TR" sz="3400" dirty="0" smtClean="0"/>
              <a:t>Muayene ılık ve aydınlık bir odada hasta ayaktayken yapılmalı. </a:t>
            </a:r>
          </a:p>
          <a:p>
            <a:endParaRPr lang="tr-TR" sz="3400" dirty="0" smtClean="0"/>
          </a:p>
          <a:p>
            <a:r>
              <a:rPr lang="tr-TR" sz="3400" dirty="0" err="1" smtClean="0"/>
              <a:t>Variköz</a:t>
            </a:r>
            <a:r>
              <a:rPr lang="tr-TR" sz="3400" dirty="0" smtClean="0"/>
              <a:t> </a:t>
            </a:r>
            <a:r>
              <a:rPr lang="tr-TR" sz="3400" dirty="0" err="1" smtClean="0"/>
              <a:t>venlerin</a:t>
            </a:r>
            <a:r>
              <a:rPr lang="tr-TR" sz="3400" dirty="0" smtClean="0"/>
              <a:t> boyut, yerleşim ve dağılımlarını belirlenmelidir. </a:t>
            </a:r>
          </a:p>
          <a:p>
            <a:endParaRPr lang="tr-TR" sz="3400" dirty="0" smtClean="0"/>
          </a:p>
          <a:p>
            <a:r>
              <a:rPr lang="tr-TR" sz="3400" dirty="0" err="1" smtClean="0"/>
              <a:t>İnspeksiyon</a:t>
            </a:r>
            <a:r>
              <a:rPr lang="tr-TR" sz="3400" dirty="0" smtClean="0"/>
              <a:t> ve </a:t>
            </a:r>
            <a:r>
              <a:rPr lang="tr-TR" sz="3400" dirty="0" err="1" smtClean="0"/>
              <a:t>palpasyon</a:t>
            </a:r>
            <a:r>
              <a:rPr lang="tr-TR" sz="3400" dirty="0" smtClean="0"/>
              <a:t> yapılmalı.</a:t>
            </a:r>
          </a:p>
          <a:p>
            <a:endParaRPr lang="tr-TR" sz="3400" dirty="0" smtClean="0"/>
          </a:p>
          <a:p>
            <a:r>
              <a:rPr lang="tr-TR" sz="3400" dirty="0" err="1" smtClean="0"/>
              <a:t>Oskültasyon</a:t>
            </a:r>
            <a:r>
              <a:rPr lang="tr-TR" sz="3400" dirty="0" smtClean="0"/>
              <a:t> ise </a:t>
            </a:r>
            <a:r>
              <a:rPr lang="tr-TR" sz="3400" dirty="0" err="1" smtClean="0"/>
              <a:t>vasküler</a:t>
            </a:r>
            <a:r>
              <a:rPr lang="tr-TR" sz="3400" dirty="0" smtClean="0"/>
              <a:t> </a:t>
            </a:r>
            <a:r>
              <a:rPr lang="tr-TR" sz="3400" dirty="0" err="1" smtClean="0"/>
              <a:t>malformasyon</a:t>
            </a:r>
            <a:r>
              <a:rPr lang="tr-TR" sz="3400" dirty="0" smtClean="0"/>
              <a:t> ve </a:t>
            </a:r>
            <a:r>
              <a:rPr lang="tr-TR" sz="3400" dirty="0" err="1" smtClean="0"/>
              <a:t>arteriyovenöz</a:t>
            </a:r>
            <a:r>
              <a:rPr lang="tr-TR" sz="3400" dirty="0" smtClean="0"/>
              <a:t> fistül durumlarında yardımcıdır.</a:t>
            </a:r>
          </a:p>
          <a:p>
            <a:endParaRPr lang="tr-TR" sz="3400" dirty="0" smtClean="0"/>
          </a:p>
          <a:p>
            <a:r>
              <a:rPr lang="tr-TR" sz="3400" dirty="0" err="1" smtClean="0"/>
              <a:t>Variköz</a:t>
            </a:r>
            <a:r>
              <a:rPr lang="tr-TR" sz="3400" dirty="0" smtClean="0"/>
              <a:t> genişlemeler ya da </a:t>
            </a:r>
            <a:r>
              <a:rPr lang="tr-TR" sz="3400" dirty="0" err="1" smtClean="0"/>
              <a:t>venöz</a:t>
            </a:r>
            <a:r>
              <a:rPr lang="tr-TR" sz="3400" dirty="0" smtClean="0"/>
              <a:t> anevrizmalar, hassasiyet, üfürüm not edilmelidir.</a:t>
            </a:r>
            <a:endParaRPr lang="tr-TR" sz="3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Ayak bileği </a:t>
            </a:r>
            <a:r>
              <a:rPr lang="tr-TR" sz="2400" dirty="0" err="1" smtClean="0"/>
              <a:t>mobilitesi</a:t>
            </a:r>
            <a:r>
              <a:rPr lang="tr-TR" sz="2400" dirty="0" smtClean="0"/>
              <a:t> de ayrıca muayene edilmelidir çünkü hastalık ilerlemişse ayak bileği </a:t>
            </a:r>
            <a:r>
              <a:rPr lang="tr-TR" sz="2400" dirty="0" smtClean="0"/>
              <a:t> </a:t>
            </a:r>
            <a:r>
              <a:rPr lang="tr-TR" sz="2400" dirty="0" err="1" smtClean="0"/>
              <a:t>mobilitesi</a:t>
            </a:r>
            <a:r>
              <a:rPr lang="tr-TR" sz="2400" dirty="0" smtClean="0"/>
              <a:t> genellikle azalır.</a:t>
            </a:r>
          </a:p>
          <a:p>
            <a:endParaRPr lang="tr-TR" sz="2400" dirty="0" smtClean="0"/>
          </a:p>
          <a:p>
            <a:r>
              <a:rPr lang="tr-TR" sz="2400" dirty="0" smtClean="0"/>
              <a:t>Alt </a:t>
            </a:r>
            <a:r>
              <a:rPr lang="tr-TR" sz="2400" dirty="0" err="1" smtClean="0"/>
              <a:t>ekstremite</a:t>
            </a:r>
            <a:r>
              <a:rPr lang="tr-TR" sz="2400" dirty="0" smtClean="0"/>
              <a:t> ve ayağın motor ve duyusal fonksiyonları diyabetik </a:t>
            </a:r>
            <a:r>
              <a:rPr lang="tr-TR" sz="2400" dirty="0" err="1" smtClean="0"/>
              <a:t>nöropati</a:t>
            </a:r>
            <a:r>
              <a:rPr lang="tr-TR" sz="2400" dirty="0" smtClean="0"/>
              <a:t> ya da başka bir nörolojik problemi ayırt edebilmek için değerlendirilir.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Abdominal</a:t>
            </a:r>
            <a:r>
              <a:rPr lang="tr-TR" sz="2400" dirty="0" smtClean="0"/>
              <a:t> kitle ya da </a:t>
            </a:r>
            <a:r>
              <a:rPr lang="tr-TR" sz="2400" dirty="0" err="1" smtClean="0"/>
              <a:t>lenfadenopati</a:t>
            </a:r>
            <a:r>
              <a:rPr lang="tr-TR" sz="2400" dirty="0" smtClean="0"/>
              <a:t>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kompresyon veya çıkış </a:t>
            </a:r>
            <a:r>
              <a:rPr lang="tr-TR" sz="2400" dirty="0" err="1" smtClean="0"/>
              <a:t>obstruksiyonu</a:t>
            </a:r>
            <a:r>
              <a:rPr lang="tr-TR" sz="2400" dirty="0" smtClean="0"/>
              <a:t> açısından ipucu olabilir.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054617"/>
          </a:xfrm>
        </p:spPr>
        <p:txBody>
          <a:bodyPr>
            <a:normAutofit/>
          </a:bodyPr>
          <a:lstStyle/>
          <a:p>
            <a:r>
              <a:rPr lang="tr-TR" sz="2600" dirty="0" err="1" smtClean="0"/>
              <a:t>Kapiller</a:t>
            </a:r>
            <a:r>
              <a:rPr lang="tr-TR" sz="2600" dirty="0" smtClean="0"/>
              <a:t> </a:t>
            </a:r>
            <a:r>
              <a:rPr lang="tr-TR" sz="2600" dirty="0" err="1" smtClean="0"/>
              <a:t>malformasyon</a:t>
            </a:r>
            <a:r>
              <a:rPr lang="tr-TR" sz="2600" dirty="0" smtClean="0"/>
              <a:t>, tümörler, </a:t>
            </a:r>
            <a:r>
              <a:rPr lang="tr-TR" sz="2600" dirty="0" err="1" smtClean="0"/>
              <a:t>onikomikoz</a:t>
            </a:r>
            <a:r>
              <a:rPr lang="tr-TR" sz="2600" dirty="0" smtClean="0"/>
              <a:t> gibi deri lezyonları not edilmeli</a:t>
            </a:r>
          </a:p>
          <a:p>
            <a:endParaRPr lang="tr-TR" sz="2600" dirty="0" smtClean="0"/>
          </a:p>
          <a:p>
            <a:r>
              <a:rPr lang="tr-TR" sz="2600" dirty="0" smtClean="0"/>
              <a:t> </a:t>
            </a:r>
            <a:r>
              <a:rPr lang="tr-TR" sz="2600" dirty="0" err="1" smtClean="0"/>
              <a:t>Perferik</a:t>
            </a:r>
            <a:r>
              <a:rPr lang="tr-TR" sz="2600" dirty="0" smtClean="0"/>
              <a:t> arter hastalığını ekarte etmek için tam bir nabız muayenesi yapılmalıdır.</a:t>
            </a:r>
          </a:p>
          <a:p>
            <a:endParaRPr lang="tr-TR" sz="2600" dirty="0" smtClean="0"/>
          </a:p>
          <a:p>
            <a:r>
              <a:rPr lang="tr-TR" sz="2600" dirty="0" smtClean="0"/>
              <a:t> </a:t>
            </a:r>
            <a:r>
              <a:rPr lang="tr-TR" sz="2600" dirty="0" err="1" smtClean="0"/>
              <a:t>Anevrizmal</a:t>
            </a:r>
            <a:r>
              <a:rPr lang="tr-TR" sz="2600" dirty="0" smtClean="0"/>
              <a:t> bir </a:t>
            </a:r>
            <a:r>
              <a:rPr lang="tr-TR" sz="2600" dirty="0" err="1" smtClean="0"/>
              <a:t>safen</a:t>
            </a:r>
            <a:r>
              <a:rPr lang="tr-TR" sz="2600" dirty="0" smtClean="0"/>
              <a:t> </a:t>
            </a:r>
            <a:r>
              <a:rPr lang="tr-TR" sz="2600" dirty="0" err="1" smtClean="0"/>
              <a:t>ven</a:t>
            </a:r>
            <a:r>
              <a:rPr lang="tr-TR" sz="2600" dirty="0" smtClean="0"/>
              <a:t> </a:t>
            </a:r>
            <a:r>
              <a:rPr lang="tr-TR" sz="2600" dirty="0" err="1" smtClean="0"/>
              <a:t>femoral</a:t>
            </a:r>
            <a:r>
              <a:rPr lang="tr-TR" sz="2600" dirty="0" smtClean="0"/>
              <a:t> </a:t>
            </a:r>
            <a:r>
              <a:rPr lang="tr-TR" sz="2600" dirty="0" err="1" smtClean="0"/>
              <a:t>herniyle</a:t>
            </a:r>
            <a:r>
              <a:rPr lang="tr-TR" sz="2600" dirty="0" smtClean="0"/>
              <a:t> karışabilir.</a:t>
            </a:r>
          </a:p>
          <a:p>
            <a:endParaRPr lang="tr-TR" sz="2600" dirty="0" smtClean="0"/>
          </a:p>
          <a:p>
            <a:r>
              <a:rPr lang="tr-TR" sz="2600" dirty="0" smtClean="0"/>
              <a:t> Ayak </a:t>
            </a:r>
            <a:r>
              <a:rPr lang="tr-TR" sz="2600" dirty="0" err="1" smtClean="0"/>
              <a:t>dorsumunda</a:t>
            </a:r>
            <a:r>
              <a:rPr lang="tr-TR" sz="2600" dirty="0" smtClean="0"/>
              <a:t> ödem, ayak başparmaklarının </a:t>
            </a:r>
            <a:r>
              <a:rPr lang="tr-TR" sz="2600" dirty="0" err="1" smtClean="0"/>
              <a:t>kareleşmesi</a:t>
            </a:r>
            <a:r>
              <a:rPr lang="tr-TR" sz="2600" dirty="0" smtClean="0"/>
              <a:t>, kalınlaşmış deri ve </a:t>
            </a:r>
            <a:r>
              <a:rPr lang="tr-TR" sz="2600" dirty="0" err="1" smtClean="0"/>
              <a:t>gode</a:t>
            </a:r>
            <a:r>
              <a:rPr lang="tr-TR" sz="2600" dirty="0" smtClean="0"/>
              <a:t> bırakmayan ödem kronik </a:t>
            </a:r>
            <a:r>
              <a:rPr lang="tr-TR" sz="2600" dirty="0" err="1" smtClean="0"/>
              <a:t>lenfödem</a:t>
            </a:r>
            <a:r>
              <a:rPr lang="tr-TR" sz="2600" dirty="0" smtClean="0"/>
              <a:t> bulgularıdır.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Variköz</a:t>
            </a:r>
            <a:r>
              <a:rPr lang="tr-TR" dirty="0" smtClean="0"/>
              <a:t> </a:t>
            </a:r>
            <a:r>
              <a:rPr lang="tr-TR" dirty="0" err="1" smtClean="0"/>
              <a:t>venler</a:t>
            </a:r>
            <a:r>
              <a:rPr lang="tr-TR" dirty="0" smtClean="0"/>
              <a:t>,</a:t>
            </a:r>
          </a:p>
          <a:p>
            <a:r>
              <a:rPr lang="tr-TR" dirty="0" smtClean="0"/>
              <a:t> Ödem,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Hiperpigmentasyon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Egzema</a:t>
            </a:r>
            <a:r>
              <a:rPr lang="tr-TR" dirty="0" smtClean="0"/>
              <a:t>,</a:t>
            </a:r>
          </a:p>
          <a:p>
            <a:r>
              <a:rPr lang="tr-TR" dirty="0" smtClean="0"/>
              <a:t> Sertleşme,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Lipodermatoskleroz</a:t>
            </a:r>
            <a:r>
              <a:rPr lang="tr-TR" dirty="0" smtClean="0"/>
              <a:t>, </a:t>
            </a:r>
          </a:p>
          <a:p>
            <a:r>
              <a:rPr lang="tr-TR" dirty="0" smtClean="0"/>
              <a:t> Beyaz </a:t>
            </a:r>
            <a:r>
              <a:rPr lang="tr-TR" dirty="0" err="1" smtClean="0"/>
              <a:t>atrofi</a:t>
            </a:r>
            <a:r>
              <a:rPr lang="tr-TR" dirty="0" smtClean="0"/>
              <a:t>,</a:t>
            </a:r>
          </a:p>
          <a:p>
            <a:r>
              <a:rPr lang="tr-TR" dirty="0" smtClean="0"/>
              <a:t> Tırnak değişiklikleri,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Pakiderma</a:t>
            </a:r>
            <a:r>
              <a:rPr lang="tr-TR" dirty="0" smtClean="0"/>
              <a:t>,</a:t>
            </a:r>
          </a:p>
          <a:p>
            <a:r>
              <a:rPr lang="tr-TR" dirty="0" smtClean="0"/>
              <a:t> Cilt altı kalsifikasyon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Venöz</a:t>
            </a:r>
            <a:r>
              <a:rPr lang="tr-TR" dirty="0" smtClean="0"/>
              <a:t> ülser</a:t>
            </a:r>
            <a:endParaRPr lang="tr-TR" dirty="0"/>
          </a:p>
        </p:txBody>
      </p:sp>
      <p:pic>
        <p:nvPicPr>
          <p:cNvPr id="4098" name="Picture 2" descr="C:\Users\Win7\Desktop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852936"/>
            <a:ext cx="245745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Win7\Desktop\tani-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59" y="2276872"/>
            <a:ext cx="2256205" cy="292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928670"/>
            <a:ext cx="8543956" cy="5572164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KVY’deki</a:t>
            </a:r>
            <a:r>
              <a:rPr lang="tr-TR" sz="2400" dirty="0" smtClean="0"/>
              <a:t> </a:t>
            </a:r>
            <a:r>
              <a:rPr lang="tr-TR" sz="2400" dirty="0" err="1" smtClean="0"/>
              <a:t>progresyon</a:t>
            </a:r>
            <a:r>
              <a:rPr lang="tr-TR" sz="2400" dirty="0" smtClean="0"/>
              <a:t> bulgu ve semptomlarda olan artışla örtüşmektedir.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KVY’deki</a:t>
            </a:r>
            <a:r>
              <a:rPr lang="tr-TR" sz="2400" dirty="0" smtClean="0"/>
              <a:t> </a:t>
            </a:r>
            <a:r>
              <a:rPr lang="tr-TR" sz="2400" dirty="0" err="1" smtClean="0"/>
              <a:t>progresyon</a:t>
            </a:r>
            <a:r>
              <a:rPr lang="tr-TR" sz="2400" dirty="0" smtClean="0"/>
              <a:t> </a:t>
            </a:r>
            <a:r>
              <a:rPr lang="tr-TR" sz="2400" dirty="0" smtClean="0"/>
              <a:t>adaptasyon, </a:t>
            </a:r>
            <a:r>
              <a:rPr lang="tr-TR" sz="2400" dirty="0" err="1" smtClean="0"/>
              <a:t>kompansasyon</a:t>
            </a:r>
            <a:r>
              <a:rPr lang="tr-TR" sz="2400" dirty="0" smtClean="0"/>
              <a:t> ve </a:t>
            </a:r>
            <a:r>
              <a:rPr lang="tr-TR" sz="2400" dirty="0" err="1" smtClean="0"/>
              <a:t>dekompansasyon</a:t>
            </a:r>
            <a:r>
              <a:rPr lang="tr-TR" sz="2400" dirty="0" smtClean="0"/>
              <a:t> </a:t>
            </a:r>
            <a:r>
              <a:rPr lang="tr-TR" sz="2400" dirty="0" smtClean="0"/>
              <a:t>olarak ilerleyen</a:t>
            </a:r>
            <a:r>
              <a:rPr lang="tr-TR" sz="2400" dirty="0" smtClean="0"/>
              <a:t> semptom ve komplikasyonların giderek arttığı </a:t>
            </a:r>
            <a:r>
              <a:rPr lang="tr-TR" sz="2400" dirty="0" smtClean="0"/>
              <a:t>3 aşamaya ayrılabilir.</a:t>
            </a:r>
          </a:p>
          <a:p>
            <a:endParaRPr lang="tr-TR" sz="2400" dirty="0" smtClean="0"/>
          </a:p>
          <a:p>
            <a:r>
              <a:rPr lang="tr-TR" sz="2400" dirty="0" smtClean="0"/>
              <a:t>Hayat boyu </a:t>
            </a:r>
            <a:r>
              <a:rPr lang="tr-TR" sz="2400" dirty="0" err="1" smtClean="0"/>
              <a:t>prevalansı</a:t>
            </a:r>
            <a:r>
              <a:rPr lang="tr-TR" sz="2400" dirty="0" smtClean="0"/>
              <a:t> %1–2 olan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ülserler </a:t>
            </a:r>
            <a:r>
              <a:rPr lang="tr-TR" sz="2400" dirty="0" err="1" smtClean="0"/>
              <a:t>KVY’nin</a:t>
            </a:r>
            <a:r>
              <a:rPr lang="tr-TR" sz="2400" dirty="0" smtClean="0"/>
              <a:t> son dönem komplikasyonu olarak gösterilmektedir.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Venöz</a:t>
            </a:r>
            <a:r>
              <a:rPr lang="tr-TR" sz="2400" dirty="0" smtClean="0"/>
              <a:t> hipertansiyon sonucu oluşan yavaş akım ile varislerin içerisinde </a:t>
            </a:r>
            <a:r>
              <a:rPr lang="tr-TR" sz="2400" dirty="0" err="1" smtClean="0"/>
              <a:t>trombüs</a:t>
            </a:r>
            <a:r>
              <a:rPr lang="tr-TR" sz="2400" dirty="0" smtClean="0"/>
              <a:t> oluşabilir. </a:t>
            </a:r>
            <a:endParaRPr lang="tr-TR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142984"/>
            <a:ext cx="8186766" cy="4983179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Yüzeyel</a:t>
            </a:r>
            <a:r>
              <a:rPr lang="tr-TR" sz="2400" dirty="0" smtClean="0"/>
              <a:t> </a:t>
            </a:r>
            <a:r>
              <a:rPr lang="tr-TR" sz="2400" dirty="0" err="1" smtClean="0"/>
              <a:t>tromboflebit</a:t>
            </a:r>
            <a:r>
              <a:rPr lang="tr-TR" sz="2400" dirty="0" smtClean="0"/>
              <a:t> ise pıhtı oluşan varislerin çevresinde ağrı, ödem ve kızarıklık ile karakterizedir.</a:t>
            </a:r>
          </a:p>
          <a:p>
            <a:endParaRPr lang="tr-TR" sz="2400" dirty="0" smtClean="0"/>
          </a:p>
          <a:p>
            <a:r>
              <a:rPr lang="tr-TR" sz="2400" dirty="0" smtClean="0"/>
              <a:t>Derin </a:t>
            </a:r>
            <a:r>
              <a:rPr lang="tr-TR" sz="2400" dirty="0" err="1" smtClean="0"/>
              <a:t>venlere</a:t>
            </a:r>
            <a:r>
              <a:rPr lang="tr-TR" sz="2400" dirty="0" smtClean="0"/>
              <a:t> uzanıp DVT, hatta </a:t>
            </a:r>
            <a:r>
              <a:rPr lang="tr-TR" sz="2400" dirty="0" err="1" smtClean="0"/>
              <a:t>pulmoner</a:t>
            </a:r>
            <a:r>
              <a:rPr lang="tr-TR" sz="2400" dirty="0" smtClean="0"/>
              <a:t> </a:t>
            </a:r>
            <a:r>
              <a:rPr lang="tr-TR" sz="2400" dirty="0" err="1" smtClean="0"/>
              <a:t>emboliye</a:t>
            </a:r>
            <a:r>
              <a:rPr lang="tr-TR" sz="2400" dirty="0" smtClean="0"/>
              <a:t> neden olabilmektedir. 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Variköz</a:t>
            </a:r>
            <a:r>
              <a:rPr lang="tr-TR" sz="2400" dirty="0" smtClean="0"/>
              <a:t> </a:t>
            </a:r>
            <a:r>
              <a:rPr lang="tr-TR" sz="2400" dirty="0" err="1" smtClean="0"/>
              <a:t>venlere</a:t>
            </a:r>
            <a:r>
              <a:rPr lang="tr-TR" sz="2400" dirty="0" smtClean="0"/>
              <a:t> bağlı gelişen diğer bir komplikasyon da, travma sonucu veya </a:t>
            </a:r>
            <a:r>
              <a:rPr lang="tr-TR" sz="2400" dirty="0" err="1" smtClean="0"/>
              <a:t>spontan</a:t>
            </a:r>
            <a:r>
              <a:rPr lang="tr-TR" sz="2400" dirty="0" smtClean="0"/>
              <a:t> olarak oluşan, hayati tehlike oluşturan kanamadır. </a:t>
            </a:r>
          </a:p>
          <a:p>
            <a:endParaRPr lang="tr-TR" sz="2400" dirty="0" smtClean="0"/>
          </a:p>
          <a:p>
            <a:r>
              <a:rPr lang="tr-TR" sz="2400" dirty="0" smtClean="0"/>
              <a:t>Varis kanamalarına bağlı ölümler bildirilmiştir.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smtClean="0"/>
              <a:t>Diğer kronik hastalıklar gibi hastaların yaşam kalitesini belirgin şekilde </a:t>
            </a:r>
            <a:r>
              <a:rPr lang="tr-TR" sz="2400" dirty="0" smtClean="0"/>
              <a:t>düşüren </a:t>
            </a:r>
            <a:r>
              <a:rPr lang="tr-TR" sz="2400" dirty="0" smtClean="0"/>
              <a:t>KVY, önemli sağlık harcamalarına neden olmaktadır</a:t>
            </a:r>
          </a:p>
          <a:p>
            <a:endParaRPr lang="tr-TR" sz="2400" dirty="0" smtClean="0"/>
          </a:p>
          <a:p>
            <a:r>
              <a:rPr lang="tr-TR" sz="2400" dirty="0" smtClean="0"/>
              <a:t>Birçok çalışmada KVY tedavisinin yaşam kalitesini belirgin şekilde arttırdığı gösterilmiştir.</a:t>
            </a:r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Alt </a:t>
            </a:r>
            <a:r>
              <a:rPr lang="tr-TR" sz="2400" dirty="0" err="1" smtClean="0"/>
              <a:t>extremite</a:t>
            </a:r>
            <a:r>
              <a:rPr lang="tr-TR" sz="2400" dirty="0" smtClean="0"/>
              <a:t> anatomisi hakkında bilgi </a:t>
            </a:r>
            <a:r>
              <a:rPr lang="tr-TR" sz="2400" dirty="0" smtClean="0"/>
              <a:t>sahibi olmak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Venöz</a:t>
            </a:r>
            <a:r>
              <a:rPr lang="tr-TR" sz="2400" dirty="0" smtClean="0"/>
              <a:t> dönüş yetmezliğinin epidemiyolojisi hakkında bilgi </a:t>
            </a:r>
            <a:r>
              <a:rPr lang="tr-TR" sz="2400" dirty="0" smtClean="0"/>
              <a:t>sahibi olmak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Venöz</a:t>
            </a:r>
            <a:r>
              <a:rPr lang="tr-TR" sz="2400" dirty="0" smtClean="0"/>
              <a:t> dönüş yetmezliğinin </a:t>
            </a:r>
            <a:r>
              <a:rPr lang="tr-TR" sz="2400" dirty="0" err="1" smtClean="0"/>
              <a:t>etyolojisi</a:t>
            </a:r>
            <a:r>
              <a:rPr lang="tr-TR" sz="2400" dirty="0" smtClean="0"/>
              <a:t> hakkında bilgi </a:t>
            </a:r>
            <a:r>
              <a:rPr lang="tr-TR" sz="2400" dirty="0" smtClean="0"/>
              <a:t>sahibi olmak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Venöz</a:t>
            </a:r>
            <a:r>
              <a:rPr lang="tr-TR" sz="2400" dirty="0" smtClean="0"/>
              <a:t> dönüş yetmezliğinin tanı ve tedavisi hakkında bilgi </a:t>
            </a:r>
            <a:r>
              <a:rPr lang="tr-TR" sz="2400" dirty="0" smtClean="0"/>
              <a:t>sahibi olmak</a:t>
            </a:r>
            <a:endParaRPr lang="tr-TR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Tanı Yöntemleri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err="1" smtClean="0"/>
              <a:t>Doppler</a:t>
            </a:r>
            <a:r>
              <a:rPr lang="tr-TR" sz="2400" dirty="0" smtClean="0"/>
              <a:t> </a:t>
            </a:r>
            <a:r>
              <a:rPr lang="tr-TR" sz="2400" dirty="0" smtClean="0"/>
              <a:t>USG</a:t>
            </a:r>
          </a:p>
          <a:p>
            <a:endParaRPr lang="tr-TR" sz="2400" dirty="0" smtClean="0"/>
          </a:p>
          <a:p>
            <a:r>
              <a:rPr lang="tr-TR" sz="2400" dirty="0" smtClean="0"/>
              <a:t>Renkli </a:t>
            </a:r>
            <a:r>
              <a:rPr lang="tr-TR" sz="2400" dirty="0" err="1" smtClean="0"/>
              <a:t>Doppler</a:t>
            </a:r>
            <a:r>
              <a:rPr lang="tr-TR" sz="2400" dirty="0" smtClean="0"/>
              <a:t> USG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Venografi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BT </a:t>
            </a:r>
            <a:r>
              <a:rPr lang="tr-TR" sz="2400" dirty="0" err="1" smtClean="0"/>
              <a:t>venografi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MR </a:t>
            </a:r>
            <a:r>
              <a:rPr lang="tr-TR" sz="2400" dirty="0" err="1" smtClean="0"/>
              <a:t>venografi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Pletismografi</a:t>
            </a:r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Doppler</a:t>
            </a:r>
            <a:r>
              <a:rPr lang="tr-TR" dirty="0" smtClean="0"/>
              <a:t> 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Doppler</a:t>
            </a:r>
            <a:r>
              <a:rPr lang="tr-TR" sz="2400" dirty="0" smtClean="0"/>
              <a:t> ultrasonografi (USG) kronik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hastalık şüphesi bulunan bütün hastalarda ilk tanısal testtir.</a:t>
            </a:r>
          </a:p>
          <a:p>
            <a:endParaRPr lang="tr-TR" sz="2400" dirty="0" smtClean="0"/>
          </a:p>
          <a:p>
            <a:r>
              <a:rPr lang="tr-TR" sz="2400" dirty="0" smtClean="0"/>
              <a:t>Tetkik güvenli, </a:t>
            </a:r>
            <a:r>
              <a:rPr lang="tr-TR" sz="2400" dirty="0" err="1" smtClean="0"/>
              <a:t>non-invaziv</a:t>
            </a:r>
            <a:r>
              <a:rPr lang="tr-TR" sz="2400" dirty="0" smtClean="0"/>
              <a:t>, </a:t>
            </a:r>
            <a:r>
              <a:rPr lang="tr-TR" sz="2400" dirty="0" err="1" smtClean="0"/>
              <a:t>kost</a:t>
            </a:r>
            <a:r>
              <a:rPr lang="tr-TR" sz="2400" dirty="0" smtClean="0"/>
              <a:t>-efektif ve güvenilirdir.</a:t>
            </a:r>
          </a:p>
          <a:p>
            <a:endParaRPr lang="tr-TR" sz="2400" dirty="0" smtClean="0"/>
          </a:p>
          <a:p>
            <a:r>
              <a:rPr lang="tr-TR" sz="2400" dirty="0" smtClean="0"/>
              <a:t> Renkli </a:t>
            </a:r>
            <a:r>
              <a:rPr lang="tr-TR" sz="2400" dirty="0" err="1" smtClean="0"/>
              <a:t>doppler</a:t>
            </a:r>
            <a:r>
              <a:rPr lang="tr-TR" sz="2400" dirty="0" smtClean="0"/>
              <a:t> inceleme obstrüksiyon, türbülans ve </a:t>
            </a:r>
            <a:r>
              <a:rPr lang="tr-TR" sz="2400" dirty="0" err="1" smtClean="0"/>
              <a:t>arteriyel</a:t>
            </a:r>
            <a:r>
              <a:rPr lang="tr-TR" sz="2400" dirty="0" smtClean="0"/>
              <a:t>/</a:t>
            </a:r>
            <a:r>
              <a:rPr lang="tr-TR" sz="2400" dirty="0" err="1" smtClean="0"/>
              <a:t>venöz</a:t>
            </a:r>
            <a:r>
              <a:rPr lang="tr-TR" sz="2400" dirty="0" smtClean="0"/>
              <a:t> akımın yönünün belirlenmesini sağlar.</a:t>
            </a:r>
            <a:endParaRPr lang="tr-TR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Derin ve </a:t>
            </a:r>
            <a:r>
              <a:rPr lang="tr-TR" sz="2400" dirty="0" err="1" smtClean="0"/>
              <a:t>yüzeyel</a:t>
            </a:r>
            <a:r>
              <a:rPr lang="tr-TR" sz="2400" dirty="0" smtClean="0"/>
              <a:t> </a:t>
            </a:r>
            <a:r>
              <a:rPr lang="tr-TR" sz="2400" dirty="0" err="1" smtClean="0"/>
              <a:t>venlerde</a:t>
            </a:r>
            <a:r>
              <a:rPr lang="tr-TR" sz="2400" dirty="0" smtClean="0"/>
              <a:t> </a:t>
            </a:r>
            <a:r>
              <a:rPr lang="tr-TR" sz="2400" dirty="0" err="1" smtClean="0"/>
              <a:t>reflü</a:t>
            </a:r>
            <a:r>
              <a:rPr lang="tr-TR" sz="2400" dirty="0" smtClean="0"/>
              <a:t> değerlendirilmesi hasta ayakta, bacak </a:t>
            </a:r>
            <a:r>
              <a:rPr lang="tr-TR" sz="2400" dirty="0" err="1" smtClean="0"/>
              <a:t>laterale</a:t>
            </a:r>
            <a:r>
              <a:rPr lang="tr-TR" sz="2400" dirty="0" smtClean="0"/>
              <a:t> dönük, topuk yerde ve vücut ağırlığı diğer </a:t>
            </a:r>
            <a:r>
              <a:rPr lang="tr-TR" sz="2400" dirty="0" err="1" smtClean="0"/>
              <a:t>ekstremiteye</a:t>
            </a:r>
            <a:r>
              <a:rPr lang="tr-TR" sz="2400" dirty="0" smtClean="0"/>
              <a:t> verilmişken yapılmalıdır.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Supin</a:t>
            </a:r>
            <a:r>
              <a:rPr lang="tr-TR" sz="2400" dirty="0" smtClean="0"/>
              <a:t> pozisyon </a:t>
            </a:r>
            <a:r>
              <a:rPr lang="tr-TR" sz="2400" dirty="0" err="1" smtClean="0"/>
              <a:t>reflü</a:t>
            </a:r>
            <a:r>
              <a:rPr lang="tr-TR" sz="2400" dirty="0" smtClean="0"/>
              <a:t> açısından yanlış pozitif ve yanlış negatif sonuçlara neden olabilir.</a:t>
            </a:r>
          </a:p>
          <a:p>
            <a:endParaRPr lang="tr-TR" sz="2400" dirty="0" smtClean="0"/>
          </a:p>
          <a:p>
            <a:r>
              <a:rPr lang="tr-TR" sz="2400" dirty="0" smtClean="0"/>
              <a:t>Kronik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hastalığı bulunan hastalarda </a:t>
            </a:r>
            <a:r>
              <a:rPr lang="tr-TR" sz="2400" dirty="0" err="1" smtClean="0"/>
              <a:t>doppler</a:t>
            </a:r>
            <a:r>
              <a:rPr lang="tr-TR" sz="2400" dirty="0" smtClean="0"/>
              <a:t> ultrasonografi %90 oranında </a:t>
            </a:r>
            <a:r>
              <a:rPr lang="tr-TR" sz="2400" dirty="0" err="1" smtClean="0"/>
              <a:t>yüzeyel</a:t>
            </a:r>
            <a:r>
              <a:rPr lang="tr-TR" sz="2400" dirty="0" smtClean="0"/>
              <a:t> </a:t>
            </a:r>
            <a:r>
              <a:rPr lang="tr-TR" sz="2400" dirty="0" err="1" smtClean="0"/>
              <a:t>ven</a:t>
            </a:r>
            <a:r>
              <a:rPr lang="tr-TR" sz="2400" dirty="0" smtClean="0"/>
              <a:t> </a:t>
            </a:r>
            <a:r>
              <a:rPr lang="tr-TR" sz="2400" dirty="0" err="1" smtClean="0"/>
              <a:t>reflüsü</a:t>
            </a:r>
            <a:r>
              <a:rPr lang="tr-TR" sz="2400" dirty="0" smtClean="0"/>
              <a:t> ve %70-80 oranında </a:t>
            </a:r>
            <a:r>
              <a:rPr lang="tr-TR" sz="2400" dirty="0" err="1" smtClean="0"/>
              <a:t>VSM’de</a:t>
            </a:r>
            <a:r>
              <a:rPr lang="tr-TR" sz="2400" dirty="0" smtClean="0"/>
              <a:t> </a:t>
            </a:r>
            <a:r>
              <a:rPr lang="tr-TR" sz="2400" dirty="0" err="1" smtClean="0"/>
              <a:t>reflüyü</a:t>
            </a:r>
            <a:r>
              <a:rPr lang="tr-TR" sz="2400" dirty="0" smtClean="0"/>
              <a:t> göstermiştir.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Pletismografi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400" dirty="0" smtClean="0"/>
          </a:p>
          <a:p>
            <a:r>
              <a:rPr lang="tr-TR" sz="2400" dirty="0" err="1" smtClean="0"/>
              <a:t>Pletismografi</a:t>
            </a:r>
            <a:r>
              <a:rPr lang="tr-TR" sz="2400" dirty="0" smtClean="0"/>
              <a:t> kalp kaslarının pompa fonksiyonu, global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</a:t>
            </a:r>
            <a:r>
              <a:rPr lang="tr-TR" sz="2400" dirty="0" err="1" smtClean="0"/>
              <a:t>reflü</a:t>
            </a:r>
            <a:r>
              <a:rPr lang="tr-TR" sz="2400" dirty="0" smtClean="0"/>
              <a:t> ve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çıkış obstrüksiyonunun </a:t>
            </a:r>
            <a:r>
              <a:rPr lang="tr-TR" sz="2400" dirty="0" err="1" smtClean="0"/>
              <a:t>non-invaziv</a:t>
            </a:r>
            <a:r>
              <a:rPr lang="tr-TR" sz="2400" dirty="0" smtClean="0"/>
              <a:t> değerlendirilmesi için kullanılır.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Venöz</a:t>
            </a:r>
            <a:r>
              <a:rPr lang="tr-TR" sz="2400" dirty="0" smtClean="0"/>
              <a:t> </a:t>
            </a:r>
            <a:r>
              <a:rPr lang="tr-TR" sz="2400" dirty="0" err="1" smtClean="0"/>
              <a:t>reflü</a:t>
            </a:r>
            <a:r>
              <a:rPr lang="tr-TR" sz="2400" dirty="0" smtClean="0"/>
              <a:t> ve obstrüksiyonu </a:t>
            </a:r>
            <a:r>
              <a:rPr lang="tr-TR" sz="2400" dirty="0" err="1" smtClean="0"/>
              <a:t>kantifiye</a:t>
            </a:r>
            <a:r>
              <a:rPr lang="tr-TR" sz="2400" dirty="0" smtClean="0"/>
              <a:t> eder ve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fonksiyonel değişiklikler ile cerrahi tedavinin fizyolojik sonuçlarını değerlendirmek için kullanılır.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BT ve MR </a:t>
            </a:r>
            <a:r>
              <a:rPr lang="tr-TR" dirty="0" err="1" smtClean="0"/>
              <a:t>Venografi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Basit </a:t>
            </a:r>
            <a:r>
              <a:rPr lang="tr-TR" sz="2400" dirty="0" err="1" smtClean="0"/>
              <a:t>variköz</a:t>
            </a:r>
            <a:r>
              <a:rPr lang="tr-TR" sz="2400" dirty="0" smtClean="0"/>
              <a:t> </a:t>
            </a:r>
            <a:r>
              <a:rPr lang="tr-TR" sz="2400" dirty="0" err="1" smtClean="0"/>
              <a:t>venleri</a:t>
            </a:r>
            <a:r>
              <a:rPr lang="tr-TR" sz="2400" dirty="0" smtClean="0"/>
              <a:t> olan hastalarda </a:t>
            </a:r>
            <a:r>
              <a:rPr lang="tr-TR" sz="2400" dirty="0" err="1" smtClean="0"/>
              <a:t>doppler</a:t>
            </a:r>
            <a:r>
              <a:rPr lang="tr-TR" sz="2400" dirty="0" smtClean="0"/>
              <a:t> ultrasonografiden daha komplike yöntemlere nadiren ihtiyaç duyulur.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BT ve MR teknikleri 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sistemin yüksek kalitede üç boyutlu görüntülenmesini sağlarlar.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Gadolinyumlu MR görüntüleme </a:t>
            </a:r>
            <a:r>
              <a:rPr lang="tr-TR" sz="2400" dirty="0" err="1" smtClean="0"/>
              <a:t>konjenital</a:t>
            </a:r>
            <a:r>
              <a:rPr lang="tr-TR" sz="2400" dirty="0" smtClean="0"/>
              <a:t> </a:t>
            </a:r>
            <a:r>
              <a:rPr lang="tr-TR" sz="2400" dirty="0" err="1" smtClean="0"/>
              <a:t>variköz</a:t>
            </a:r>
            <a:r>
              <a:rPr lang="tr-TR" sz="2400" dirty="0" smtClean="0"/>
              <a:t> </a:t>
            </a:r>
            <a:r>
              <a:rPr lang="tr-TR" sz="2400" dirty="0" err="1" smtClean="0"/>
              <a:t>venleri</a:t>
            </a:r>
            <a:r>
              <a:rPr lang="tr-TR" sz="2400" dirty="0" smtClean="0"/>
              <a:t> olanlar dahil </a:t>
            </a:r>
            <a:r>
              <a:rPr lang="tr-TR" sz="2400" dirty="0" err="1" smtClean="0"/>
              <a:t>vasküler</a:t>
            </a:r>
            <a:r>
              <a:rPr lang="tr-TR" sz="2400" dirty="0" smtClean="0"/>
              <a:t> </a:t>
            </a:r>
            <a:r>
              <a:rPr lang="tr-TR" sz="2400" dirty="0" err="1" smtClean="0"/>
              <a:t>malformasyonlu</a:t>
            </a:r>
            <a:r>
              <a:rPr lang="tr-TR" sz="2400" dirty="0" smtClean="0"/>
              <a:t> hastalarda özellikle kullanışlıdır.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Laboratuar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r>
              <a:rPr lang="tr-TR" sz="2600" dirty="0" err="1" smtClean="0"/>
              <a:t>Rekürrren</a:t>
            </a:r>
            <a:r>
              <a:rPr lang="tr-TR" sz="2600" dirty="0" smtClean="0"/>
              <a:t> derin </a:t>
            </a:r>
            <a:r>
              <a:rPr lang="tr-TR" sz="2600" dirty="0" err="1" smtClean="0"/>
              <a:t>ven</a:t>
            </a:r>
            <a:r>
              <a:rPr lang="tr-TR" sz="2600" dirty="0" smtClean="0"/>
              <a:t> </a:t>
            </a:r>
            <a:r>
              <a:rPr lang="tr-TR" sz="2600" dirty="0" err="1" smtClean="0"/>
              <a:t>trombozu</a:t>
            </a:r>
            <a:r>
              <a:rPr lang="tr-TR" sz="2600" dirty="0" smtClean="0"/>
              <a:t>(DVT), genç yaşta ya da beklenmeyen lokalizasyonlarda </a:t>
            </a:r>
            <a:r>
              <a:rPr lang="tr-TR" sz="2600" dirty="0" err="1" smtClean="0"/>
              <a:t>tromboz</a:t>
            </a:r>
            <a:r>
              <a:rPr lang="tr-TR" sz="2600" dirty="0" smtClean="0"/>
              <a:t> durumlarında </a:t>
            </a:r>
            <a:r>
              <a:rPr lang="tr-TR" sz="2600" dirty="0" err="1" smtClean="0"/>
              <a:t>trombofili</a:t>
            </a:r>
            <a:r>
              <a:rPr lang="tr-TR" sz="2600" dirty="0" smtClean="0"/>
              <a:t> açısından tarama önerilir.</a:t>
            </a:r>
          </a:p>
          <a:p>
            <a:endParaRPr lang="tr-TR" sz="2600" dirty="0" smtClean="0"/>
          </a:p>
          <a:p>
            <a:r>
              <a:rPr lang="tr-TR" sz="2600" dirty="0" smtClean="0"/>
              <a:t>Laboratuvar değerlendirme inatçı ve uzun süreli </a:t>
            </a:r>
            <a:r>
              <a:rPr lang="tr-TR" sz="2600" dirty="0" err="1" smtClean="0"/>
              <a:t>venöz</a:t>
            </a:r>
            <a:r>
              <a:rPr lang="tr-TR" sz="2600" dirty="0" smtClean="0"/>
              <a:t> ülserlerde de gereklidir. </a:t>
            </a:r>
          </a:p>
          <a:p>
            <a:endParaRPr lang="tr-TR" sz="2600" dirty="0" smtClean="0"/>
          </a:p>
          <a:p>
            <a:r>
              <a:rPr lang="tr-TR" sz="2600" dirty="0" smtClean="0"/>
              <a:t>Bir çalışmada, </a:t>
            </a:r>
            <a:r>
              <a:rPr lang="tr-TR" sz="2600" dirty="0" err="1" smtClean="0"/>
              <a:t>arteriyel</a:t>
            </a:r>
            <a:r>
              <a:rPr lang="tr-TR" sz="2600" dirty="0" smtClean="0"/>
              <a:t>/</a:t>
            </a:r>
            <a:r>
              <a:rPr lang="tr-TR" sz="2600" dirty="0" err="1" smtClean="0"/>
              <a:t>venöz</a:t>
            </a:r>
            <a:r>
              <a:rPr lang="tr-TR" sz="2600" dirty="0" smtClean="0"/>
              <a:t> ülseri bulunan hastaların %2.1’de </a:t>
            </a:r>
            <a:r>
              <a:rPr lang="tr-TR" sz="2600" dirty="0" err="1" smtClean="0"/>
              <a:t>neoplazi</a:t>
            </a:r>
            <a:r>
              <a:rPr lang="tr-TR" sz="2600" dirty="0" smtClean="0"/>
              <a:t>, kronik </a:t>
            </a:r>
            <a:r>
              <a:rPr lang="tr-TR" sz="2600" dirty="0" err="1" smtClean="0"/>
              <a:t>inflamasyon</a:t>
            </a:r>
            <a:r>
              <a:rPr lang="tr-TR" sz="2600" dirty="0" smtClean="0"/>
              <a:t>, orak hücreli anemi, </a:t>
            </a:r>
            <a:r>
              <a:rPr lang="tr-TR" sz="2600" dirty="0" err="1" smtClean="0"/>
              <a:t>vaskülit</a:t>
            </a:r>
            <a:r>
              <a:rPr lang="tr-TR" sz="2600" dirty="0" smtClean="0"/>
              <a:t>, </a:t>
            </a:r>
            <a:r>
              <a:rPr lang="tr-TR" sz="2600" dirty="0" err="1" smtClean="0"/>
              <a:t>romatoid</a:t>
            </a:r>
            <a:r>
              <a:rPr lang="tr-TR" sz="2600" dirty="0" smtClean="0"/>
              <a:t> </a:t>
            </a:r>
            <a:r>
              <a:rPr lang="tr-TR" sz="2600" dirty="0" err="1" smtClean="0"/>
              <a:t>artrit</a:t>
            </a:r>
            <a:r>
              <a:rPr lang="tr-TR" sz="2600" dirty="0" smtClean="0"/>
              <a:t>, </a:t>
            </a:r>
            <a:r>
              <a:rPr lang="tr-TR" sz="2600" dirty="0" err="1" smtClean="0"/>
              <a:t>pyoderma</a:t>
            </a:r>
            <a:r>
              <a:rPr lang="tr-TR" sz="2600" dirty="0" smtClean="0"/>
              <a:t> </a:t>
            </a:r>
            <a:r>
              <a:rPr lang="tr-TR" sz="2600" dirty="0" err="1" smtClean="0"/>
              <a:t>gangrenozum</a:t>
            </a:r>
            <a:r>
              <a:rPr lang="tr-TR" sz="2600" dirty="0" smtClean="0"/>
              <a:t> gibi </a:t>
            </a:r>
            <a:r>
              <a:rPr lang="tr-TR" sz="2600" dirty="0" err="1" smtClean="0"/>
              <a:t>sekonder</a:t>
            </a:r>
            <a:r>
              <a:rPr lang="tr-TR" sz="2600" dirty="0" smtClean="0"/>
              <a:t> </a:t>
            </a:r>
            <a:r>
              <a:rPr lang="tr-TR" sz="2600" dirty="0" err="1" smtClean="0"/>
              <a:t>etyolojilerin</a:t>
            </a:r>
            <a:r>
              <a:rPr lang="tr-TR" sz="2600" dirty="0" smtClean="0"/>
              <a:t> varlığı bulunmuştur.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Sınıflandırma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Temel CEAP sınıflandırması kronik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hastalığın klinik sınıf, </a:t>
            </a:r>
            <a:r>
              <a:rPr lang="tr-TR" sz="2400" dirty="0" err="1" smtClean="0"/>
              <a:t>etyoloji</a:t>
            </a:r>
            <a:r>
              <a:rPr lang="tr-TR" sz="2400" dirty="0" smtClean="0"/>
              <a:t>, anatomi ve </a:t>
            </a:r>
            <a:r>
              <a:rPr lang="tr-TR" sz="2400" dirty="0" err="1" smtClean="0"/>
              <a:t>patofizyolojisini</a:t>
            </a:r>
            <a:r>
              <a:rPr lang="tr-TR" sz="2400" dirty="0" smtClean="0"/>
              <a:t> </a:t>
            </a:r>
            <a:r>
              <a:rPr lang="tr-TR" sz="2400" dirty="0" err="1" smtClean="0"/>
              <a:t>dökümente</a:t>
            </a:r>
            <a:r>
              <a:rPr lang="tr-TR" sz="2400" dirty="0" smtClean="0"/>
              <a:t> etmek amacıyla kullanılır.</a:t>
            </a:r>
          </a:p>
          <a:p>
            <a:endParaRPr lang="tr-TR" sz="2400" dirty="0" smtClean="0"/>
          </a:p>
          <a:p>
            <a:pPr lvl="1"/>
            <a:r>
              <a:rPr lang="tr-TR" sz="2000" dirty="0" smtClean="0"/>
              <a:t>C:Klinik bulguları</a:t>
            </a:r>
          </a:p>
          <a:p>
            <a:pPr lvl="1"/>
            <a:r>
              <a:rPr lang="tr-TR" sz="2000" dirty="0" smtClean="0"/>
              <a:t>E:Etyoloji</a:t>
            </a:r>
          </a:p>
          <a:p>
            <a:pPr lvl="1"/>
            <a:r>
              <a:rPr lang="tr-TR" sz="2000" dirty="0" smtClean="0"/>
              <a:t>A:Anatomi</a:t>
            </a:r>
          </a:p>
          <a:p>
            <a:pPr lvl="1"/>
            <a:r>
              <a:rPr lang="tr-TR" sz="2000" dirty="0" smtClean="0"/>
              <a:t>P:Altta yatan </a:t>
            </a:r>
            <a:r>
              <a:rPr lang="tr-TR" sz="2000" dirty="0" err="1" smtClean="0"/>
              <a:t>patofizyoloji</a:t>
            </a:r>
            <a:endParaRPr lang="tr-TR" sz="2000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CEAP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smtClean="0"/>
              <a:t>       </a:t>
            </a:r>
            <a:r>
              <a:rPr lang="tr-TR" b="1" dirty="0" smtClean="0"/>
              <a:t>Klinik Sınıflandırma: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 C0 : </a:t>
            </a:r>
            <a:r>
              <a:rPr lang="tr-TR" dirty="0" err="1" smtClean="0"/>
              <a:t>Venöz</a:t>
            </a:r>
            <a:r>
              <a:rPr lang="tr-TR" dirty="0" smtClean="0"/>
              <a:t> hastalık bulgusu yok</a:t>
            </a:r>
          </a:p>
          <a:p>
            <a:r>
              <a:rPr lang="tr-TR" dirty="0" smtClean="0"/>
              <a:t> C1:</a:t>
            </a:r>
            <a:r>
              <a:rPr lang="tr-TR" dirty="0" err="1" smtClean="0"/>
              <a:t>Telenjiektazi</a:t>
            </a:r>
            <a:r>
              <a:rPr lang="tr-TR" dirty="0" smtClean="0"/>
              <a:t> veya </a:t>
            </a:r>
            <a:r>
              <a:rPr lang="tr-TR" dirty="0" err="1" smtClean="0"/>
              <a:t>retiküler</a:t>
            </a:r>
            <a:r>
              <a:rPr lang="tr-TR" dirty="0" smtClean="0"/>
              <a:t> </a:t>
            </a:r>
            <a:r>
              <a:rPr lang="tr-TR" dirty="0" err="1" smtClean="0"/>
              <a:t>venler</a:t>
            </a:r>
            <a:r>
              <a:rPr lang="tr-TR" dirty="0" smtClean="0"/>
              <a:t>    </a:t>
            </a:r>
          </a:p>
          <a:p>
            <a:r>
              <a:rPr lang="tr-TR" dirty="0" smtClean="0"/>
              <a:t> C2 : </a:t>
            </a:r>
            <a:r>
              <a:rPr lang="tr-TR" dirty="0" err="1" smtClean="0"/>
              <a:t>Variköz</a:t>
            </a:r>
            <a:r>
              <a:rPr lang="tr-TR" dirty="0" smtClean="0"/>
              <a:t> </a:t>
            </a:r>
            <a:r>
              <a:rPr lang="tr-TR" dirty="0" err="1" smtClean="0"/>
              <a:t>venler</a:t>
            </a:r>
            <a:endParaRPr lang="tr-TR" dirty="0" smtClean="0"/>
          </a:p>
          <a:p>
            <a:r>
              <a:rPr lang="tr-TR" dirty="0" smtClean="0"/>
              <a:t> C3 : Ödem</a:t>
            </a:r>
          </a:p>
          <a:p>
            <a:r>
              <a:rPr lang="tr-TR" dirty="0" smtClean="0"/>
              <a:t> C4 : Deri ve </a:t>
            </a:r>
            <a:r>
              <a:rPr lang="tr-TR" dirty="0" err="1" smtClean="0"/>
              <a:t>subkutanöz</a:t>
            </a:r>
            <a:r>
              <a:rPr lang="tr-TR" dirty="0" smtClean="0"/>
              <a:t> deri değişiklikleri </a:t>
            </a:r>
          </a:p>
          <a:p>
            <a:r>
              <a:rPr lang="tr-TR" dirty="0" smtClean="0"/>
              <a:t> C4a : </a:t>
            </a:r>
            <a:r>
              <a:rPr lang="tr-TR" dirty="0" err="1" smtClean="0"/>
              <a:t>Pigmentasyon</a:t>
            </a:r>
            <a:r>
              <a:rPr lang="tr-TR" dirty="0" smtClean="0"/>
              <a:t> veya </a:t>
            </a:r>
            <a:r>
              <a:rPr lang="tr-TR" dirty="0" err="1" smtClean="0"/>
              <a:t>egzema</a:t>
            </a:r>
            <a:endParaRPr lang="tr-TR" dirty="0" smtClean="0"/>
          </a:p>
          <a:p>
            <a:r>
              <a:rPr lang="tr-TR" dirty="0" smtClean="0"/>
              <a:t> C4b : </a:t>
            </a:r>
            <a:r>
              <a:rPr lang="tr-TR" dirty="0" err="1" smtClean="0"/>
              <a:t>Lipodermatosklerozis</a:t>
            </a:r>
            <a:r>
              <a:rPr lang="tr-TR" dirty="0" smtClean="0"/>
              <a:t> veya beyaz lekeler </a:t>
            </a:r>
          </a:p>
          <a:p>
            <a:r>
              <a:rPr lang="tr-TR" dirty="0" smtClean="0"/>
              <a:t> C5 : İyileşmiş </a:t>
            </a:r>
            <a:r>
              <a:rPr lang="tr-TR" dirty="0" err="1" smtClean="0"/>
              <a:t>venöz</a:t>
            </a:r>
            <a:r>
              <a:rPr lang="tr-TR" dirty="0" smtClean="0"/>
              <a:t> ülser</a:t>
            </a:r>
          </a:p>
          <a:p>
            <a:r>
              <a:rPr lang="tr-TR" dirty="0" smtClean="0"/>
              <a:t> C6 : Aktif </a:t>
            </a:r>
            <a:r>
              <a:rPr lang="tr-TR" dirty="0" err="1" smtClean="0"/>
              <a:t>venöz</a:t>
            </a:r>
            <a:r>
              <a:rPr lang="tr-TR" dirty="0" smtClean="0"/>
              <a:t> ülser </a:t>
            </a:r>
          </a:p>
          <a:p>
            <a:r>
              <a:rPr lang="tr-TR" dirty="0" smtClean="0"/>
              <a:t> S : </a:t>
            </a:r>
            <a:r>
              <a:rPr lang="tr-TR" dirty="0" err="1" smtClean="0"/>
              <a:t>Semptomatik</a:t>
            </a:r>
            <a:r>
              <a:rPr lang="tr-TR" dirty="0" smtClean="0"/>
              <a:t> </a:t>
            </a:r>
          </a:p>
          <a:p>
            <a:r>
              <a:rPr lang="tr-TR" dirty="0" smtClean="0"/>
              <a:t> A : </a:t>
            </a:r>
            <a:r>
              <a:rPr lang="tr-TR" dirty="0" err="1" smtClean="0"/>
              <a:t>Asemptomatik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</a:t>
            </a:r>
            <a:r>
              <a:rPr lang="tr-TR" sz="2400" b="1" dirty="0" err="1" smtClean="0"/>
              <a:t>Etyolojik</a:t>
            </a:r>
            <a:r>
              <a:rPr lang="tr-TR" sz="2400" b="1" dirty="0" smtClean="0"/>
              <a:t> Sınıflandırma: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err="1" smtClean="0"/>
              <a:t>Ec</a:t>
            </a:r>
            <a:r>
              <a:rPr lang="tr-TR" sz="2400" dirty="0" smtClean="0"/>
              <a:t> : </a:t>
            </a:r>
            <a:r>
              <a:rPr lang="tr-TR" sz="2400" dirty="0" err="1" smtClean="0"/>
              <a:t>Konjenital</a:t>
            </a:r>
            <a:r>
              <a:rPr lang="tr-TR" sz="2400" dirty="0" smtClean="0"/>
              <a:t> </a:t>
            </a:r>
          </a:p>
          <a:p>
            <a:r>
              <a:rPr lang="tr-TR" sz="2400" dirty="0" err="1" smtClean="0"/>
              <a:t>Ep</a:t>
            </a:r>
            <a:r>
              <a:rPr lang="tr-TR" sz="2400" dirty="0" smtClean="0"/>
              <a:t> : </a:t>
            </a:r>
            <a:r>
              <a:rPr lang="tr-TR" sz="2400" dirty="0" err="1" smtClean="0"/>
              <a:t>Primer</a:t>
            </a:r>
            <a:endParaRPr lang="tr-TR" sz="2400" dirty="0" smtClean="0"/>
          </a:p>
          <a:p>
            <a:r>
              <a:rPr lang="tr-TR" sz="2400" dirty="0" smtClean="0"/>
              <a:t>Es : </a:t>
            </a:r>
            <a:r>
              <a:rPr lang="tr-TR" sz="2400" dirty="0" err="1" smtClean="0"/>
              <a:t>Sekonder</a:t>
            </a:r>
            <a:r>
              <a:rPr lang="tr-TR" sz="2400" dirty="0" smtClean="0"/>
              <a:t> </a:t>
            </a:r>
          </a:p>
          <a:p>
            <a:r>
              <a:rPr lang="tr-TR" sz="2400" dirty="0" smtClean="0"/>
              <a:t>En : Herhangi bir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sebep belirlenmemiş </a:t>
            </a:r>
            <a:endParaRPr lang="tr-TR" sz="2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</a:t>
            </a:r>
            <a:r>
              <a:rPr lang="tr-TR" sz="2400" b="1" dirty="0" smtClean="0"/>
              <a:t>Anatomik Sınıflandırma: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As : </a:t>
            </a:r>
            <a:r>
              <a:rPr lang="tr-TR" sz="2400" dirty="0" err="1" smtClean="0"/>
              <a:t>Yüzeyel</a:t>
            </a:r>
            <a:r>
              <a:rPr lang="tr-TR" sz="2400" dirty="0" smtClean="0"/>
              <a:t> </a:t>
            </a:r>
            <a:r>
              <a:rPr lang="tr-TR" sz="2400" dirty="0" err="1" smtClean="0"/>
              <a:t>venler</a:t>
            </a:r>
            <a:r>
              <a:rPr lang="tr-TR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/>
              <a:t>Ap</a:t>
            </a:r>
            <a:r>
              <a:rPr lang="tr-TR" sz="2400" dirty="0" smtClean="0"/>
              <a:t> : </a:t>
            </a:r>
            <a:r>
              <a:rPr lang="tr-TR" sz="2400" dirty="0" err="1" smtClean="0"/>
              <a:t>Perforan</a:t>
            </a:r>
            <a:r>
              <a:rPr lang="tr-TR" sz="2400" dirty="0" smtClean="0"/>
              <a:t> </a:t>
            </a:r>
            <a:r>
              <a:rPr lang="tr-TR" sz="2400" dirty="0" err="1" smtClean="0"/>
              <a:t>venler</a:t>
            </a:r>
            <a:endParaRPr lang="tr-TR" sz="2400" dirty="0" smtClean="0"/>
          </a:p>
          <a:p>
            <a:r>
              <a:rPr lang="tr-TR" sz="2400" dirty="0" smtClean="0"/>
              <a:t>Ad : </a:t>
            </a:r>
            <a:r>
              <a:rPr lang="tr-TR" sz="2400" dirty="0" smtClean="0"/>
              <a:t>Derin </a:t>
            </a:r>
            <a:r>
              <a:rPr lang="tr-TR" sz="2400" dirty="0" err="1" smtClean="0"/>
              <a:t>venler</a:t>
            </a:r>
            <a:endParaRPr lang="tr-TR" sz="2400" dirty="0" smtClean="0"/>
          </a:p>
          <a:p>
            <a:r>
              <a:rPr lang="tr-TR" sz="2400" dirty="0" smtClean="0"/>
              <a:t>An :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lokalizasyon belirlenmemiş</a:t>
            </a:r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Anatomi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smtClean="0"/>
              <a:t>Alt </a:t>
            </a:r>
            <a:r>
              <a:rPr lang="tr-TR" sz="2400" dirty="0" err="1" smtClean="0"/>
              <a:t>ekstremite</a:t>
            </a:r>
            <a:r>
              <a:rPr lang="tr-TR" sz="2400" dirty="0" smtClean="0"/>
              <a:t>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sistemi, derin ve </a:t>
            </a:r>
            <a:r>
              <a:rPr lang="tr-TR" sz="2400" dirty="0" err="1" smtClean="0"/>
              <a:t>yüzeyel</a:t>
            </a:r>
            <a:r>
              <a:rPr lang="tr-TR" sz="2400" dirty="0" smtClean="0"/>
              <a:t> </a:t>
            </a:r>
            <a:r>
              <a:rPr lang="tr-TR" sz="2400" dirty="0" err="1" smtClean="0"/>
              <a:t>venler</a:t>
            </a:r>
            <a:r>
              <a:rPr lang="tr-TR" sz="2400" dirty="0" smtClean="0"/>
              <a:t> ile bunlar arasında bağlantı sağlayan </a:t>
            </a:r>
            <a:r>
              <a:rPr lang="tr-TR" sz="2400" dirty="0" err="1" smtClean="0"/>
              <a:t>perforan</a:t>
            </a:r>
            <a:r>
              <a:rPr lang="tr-TR" sz="2400" dirty="0" smtClean="0"/>
              <a:t> </a:t>
            </a:r>
            <a:r>
              <a:rPr lang="tr-TR" sz="2400" dirty="0" err="1" smtClean="0"/>
              <a:t>venlerden</a:t>
            </a:r>
            <a:r>
              <a:rPr lang="tr-TR" sz="2400" dirty="0" smtClean="0"/>
              <a:t> oluşmaktadır. 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err="1" smtClean="0"/>
              <a:t>Tariflenen</a:t>
            </a:r>
            <a:r>
              <a:rPr lang="tr-TR" sz="2400" dirty="0" smtClean="0"/>
              <a:t> </a:t>
            </a:r>
            <a:r>
              <a:rPr lang="tr-TR" sz="2400" dirty="0" err="1" smtClean="0"/>
              <a:t>venlerdeki</a:t>
            </a:r>
            <a:r>
              <a:rPr lang="tr-TR" sz="2400" dirty="0" smtClean="0"/>
              <a:t>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</a:t>
            </a:r>
            <a:r>
              <a:rPr lang="tr-TR" sz="2400" dirty="0" err="1" smtClean="0"/>
              <a:t>antegrad</a:t>
            </a:r>
            <a:r>
              <a:rPr lang="tr-TR" sz="2400" dirty="0" smtClean="0"/>
              <a:t> akım, </a:t>
            </a:r>
            <a:r>
              <a:rPr lang="tr-TR" sz="2400" dirty="0" err="1" smtClean="0"/>
              <a:t>musküler</a:t>
            </a:r>
            <a:r>
              <a:rPr lang="tr-TR" sz="2400" dirty="0" smtClean="0"/>
              <a:t>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pompa ve </a:t>
            </a:r>
            <a:r>
              <a:rPr lang="tr-TR" sz="2400" dirty="0" err="1" smtClean="0"/>
              <a:t>biküspit</a:t>
            </a:r>
            <a:r>
              <a:rPr lang="tr-TR" sz="2400" dirty="0" smtClean="0"/>
              <a:t> kapaklar ile sağlanmaktadır.</a:t>
            </a:r>
            <a:endParaRPr lang="tr-TR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</a:t>
            </a:r>
            <a:r>
              <a:rPr lang="tr-TR" sz="2400" b="1" dirty="0" err="1" smtClean="0"/>
              <a:t>Patofizyolojik</a:t>
            </a:r>
            <a:r>
              <a:rPr lang="tr-TR" sz="2400" b="1" dirty="0" smtClean="0"/>
              <a:t> Sınıflandırma: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Pr : </a:t>
            </a:r>
            <a:r>
              <a:rPr lang="tr-TR" sz="2400" dirty="0" err="1" smtClean="0"/>
              <a:t>Reflü</a:t>
            </a:r>
            <a:r>
              <a:rPr lang="tr-TR" sz="2400" dirty="0" smtClean="0"/>
              <a:t> </a:t>
            </a:r>
          </a:p>
          <a:p>
            <a:r>
              <a:rPr lang="tr-TR" sz="2400" dirty="0" err="1" smtClean="0"/>
              <a:t>Po</a:t>
            </a:r>
            <a:r>
              <a:rPr lang="tr-TR" sz="2400" dirty="0" smtClean="0"/>
              <a:t> : Obstrüksiyon </a:t>
            </a:r>
          </a:p>
          <a:p>
            <a:r>
              <a:rPr lang="tr-TR" sz="2400" dirty="0" err="1" smtClean="0"/>
              <a:t>Pr</a:t>
            </a:r>
            <a:r>
              <a:rPr lang="tr-TR" sz="2400" dirty="0" smtClean="0"/>
              <a:t>, o : </a:t>
            </a:r>
            <a:r>
              <a:rPr lang="tr-TR" sz="2400" dirty="0" err="1" smtClean="0"/>
              <a:t>Reflü</a:t>
            </a:r>
            <a:r>
              <a:rPr lang="tr-TR" sz="2400" dirty="0" smtClean="0"/>
              <a:t> ve obstrüksiyon </a:t>
            </a:r>
          </a:p>
          <a:p>
            <a:r>
              <a:rPr lang="tr-TR" sz="2400" dirty="0" err="1" smtClean="0"/>
              <a:t>Pn</a:t>
            </a:r>
            <a:r>
              <a:rPr lang="tr-TR" sz="2400" dirty="0" smtClean="0"/>
              <a:t> :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</a:t>
            </a:r>
            <a:r>
              <a:rPr lang="tr-TR" sz="2400" dirty="0" err="1" smtClean="0"/>
              <a:t>patofizyoloji</a:t>
            </a:r>
            <a:r>
              <a:rPr lang="tr-TR" sz="2400" dirty="0" smtClean="0"/>
              <a:t> belirlenmemiş</a:t>
            </a:r>
            <a:endParaRPr lang="tr-TR" sz="24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dirty="0" smtClean="0"/>
              <a:t>      C0-1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Yaşam tarzı değişikliği </a:t>
            </a:r>
          </a:p>
          <a:p>
            <a:pPr lvl="1">
              <a:buNone/>
            </a:pPr>
            <a:r>
              <a:rPr lang="tr-TR" dirty="0" smtClean="0"/>
              <a:t>      Medikal tedavi</a:t>
            </a:r>
          </a:p>
          <a:p>
            <a:pPr lvl="1">
              <a:buNone/>
            </a:pPr>
            <a:r>
              <a:rPr lang="tr-TR" dirty="0" smtClean="0"/>
              <a:t>      Kompresyon</a:t>
            </a:r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r>
              <a:rPr lang="tr-TR" dirty="0" smtClean="0"/>
              <a:t>C2 ve sonrası</a:t>
            </a:r>
          </a:p>
          <a:p>
            <a:pPr lvl="1">
              <a:buNone/>
            </a:pPr>
            <a:r>
              <a:rPr lang="tr-TR" dirty="0" smtClean="0"/>
              <a:t>    Cerrahi</a:t>
            </a:r>
          </a:p>
          <a:p>
            <a:pPr lvl="1">
              <a:buNone/>
            </a:pPr>
            <a:r>
              <a:rPr lang="tr-TR" dirty="0" smtClean="0"/>
              <a:t>	</a:t>
            </a:r>
            <a:r>
              <a:rPr lang="tr-TR" dirty="0" err="1" smtClean="0"/>
              <a:t>E</a:t>
            </a:r>
            <a:r>
              <a:rPr lang="tr-TR" dirty="0" err="1" smtClean="0"/>
              <a:t>ndovenöz</a:t>
            </a:r>
            <a:r>
              <a:rPr lang="tr-TR" dirty="0" smtClean="0"/>
              <a:t> tedavi</a:t>
            </a:r>
          </a:p>
          <a:p>
            <a:pPr lvl="1">
              <a:buNone/>
            </a:pPr>
            <a:r>
              <a:rPr lang="tr-TR" dirty="0" smtClean="0"/>
              <a:t>	</a:t>
            </a:r>
            <a:r>
              <a:rPr lang="tr-TR" dirty="0" err="1" smtClean="0"/>
              <a:t>S</a:t>
            </a:r>
            <a:r>
              <a:rPr lang="tr-TR" dirty="0" err="1" smtClean="0"/>
              <a:t>kleroterapi</a:t>
            </a:r>
            <a:endParaRPr lang="tr-TR" dirty="0" smtClean="0"/>
          </a:p>
          <a:p>
            <a:pPr lvl="2">
              <a:buNone/>
            </a:pPr>
            <a:endParaRPr lang="tr-TR" dirty="0" smtClean="0"/>
          </a:p>
          <a:p>
            <a:pPr lvl="1">
              <a:buNone/>
            </a:pPr>
            <a:r>
              <a:rPr lang="tr-TR" dirty="0" smtClean="0"/>
              <a:t>	</a:t>
            </a:r>
          </a:p>
          <a:p>
            <a:pPr lvl="1">
              <a:buNone/>
            </a:pPr>
            <a:r>
              <a:rPr lang="tr-TR" dirty="0" smtClean="0"/>
              <a:t>   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000" dirty="0" smtClean="0"/>
              <a:t>Hasta eğitimi</a:t>
            </a:r>
          </a:p>
          <a:p>
            <a:endParaRPr lang="tr-TR" sz="2000" dirty="0" smtClean="0"/>
          </a:p>
          <a:p>
            <a:r>
              <a:rPr lang="tr-TR" sz="2000" dirty="0" smtClean="0"/>
              <a:t>Kompresyon tedavisi</a:t>
            </a:r>
          </a:p>
          <a:p>
            <a:endParaRPr lang="tr-TR" sz="2000" dirty="0" smtClean="0"/>
          </a:p>
          <a:p>
            <a:r>
              <a:rPr lang="tr-TR" sz="2000" dirty="0" smtClean="0"/>
              <a:t>Medikal tedavi</a:t>
            </a:r>
          </a:p>
          <a:p>
            <a:endParaRPr lang="tr-TR" sz="2000" dirty="0" smtClean="0"/>
          </a:p>
          <a:p>
            <a:r>
              <a:rPr lang="tr-TR" sz="2000" dirty="0" smtClean="0"/>
              <a:t>Cerrahi tedavi</a:t>
            </a:r>
          </a:p>
          <a:p>
            <a:endParaRPr lang="tr-TR" sz="2000" dirty="0" smtClean="0"/>
          </a:p>
          <a:p>
            <a:r>
              <a:rPr lang="tr-TR" sz="2000" dirty="0" err="1" smtClean="0"/>
              <a:t>Endovenöz</a:t>
            </a:r>
            <a:r>
              <a:rPr lang="tr-TR" sz="2000" dirty="0" smtClean="0"/>
              <a:t> Termal </a:t>
            </a:r>
            <a:r>
              <a:rPr lang="tr-TR" sz="2000" dirty="0" err="1" smtClean="0"/>
              <a:t>Ablason</a:t>
            </a:r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 err="1" smtClean="0"/>
              <a:t>Skleroterapi</a:t>
            </a:r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 err="1" smtClean="0"/>
              <a:t>Siyanoakrilat</a:t>
            </a:r>
            <a:r>
              <a:rPr lang="tr-TR" sz="2000" dirty="0" smtClean="0"/>
              <a:t> </a:t>
            </a:r>
            <a:r>
              <a:rPr lang="tr-TR" sz="2000" dirty="0" err="1" smtClean="0"/>
              <a:t>embolizasyon</a:t>
            </a:r>
            <a:endParaRPr lang="tr-TR" sz="2000" dirty="0" smtClean="0"/>
          </a:p>
          <a:p>
            <a:endParaRPr lang="tr-TR" sz="3600" dirty="0" smtClean="0"/>
          </a:p>
          <a:p>
            <a:endParaRPr lang="tr-TR" sz="3600" dirty="0"/>
          </a:p>
        </p:txBody>
      </p:sp>
      <p:pic>
        <p:nvPicPr>
          <p:cNvPr id="5122" name="Picture 2" descr="C:\Users\Win7\Desktop\DMSGL200-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4212" b="14949"/>
          <a:stretch/>
        </p:blipFill>
        <p:spPr bwMode="auto">
          <a:xfrm>
            <a:off x="4211960" y="1196752"/>
            <a:ext cx="4733056" cy="270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Win7\Desktop\Unna-Boot-full-le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905446"/>
            <a:ext cx="4733056" cy="264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Medikal 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err="1" smtClean="0"/>
              <a:t>Venoaktif</a:t>
            </a:r>
            <a:r>
              <a:rPr lang="tr-TR" sz="2400" dirty="0" smtClean="0"/>
              <a:t> ajanlar</a:t>
            </a:r>
          </a:p>
          <a:p>
            <a:pPr lvl="1"/>
            <a:r>
              <a:rPr lang="tr-TR" sz="2400" dirty="0" err="1" smtClean="0"/>
              <a:t>Venöz</a:t>
            </a:r>
            <a:r>
              <a:rPr lang="tr-TR" sz="2400" dirty="0" smtClean="0"/>
              <a:t> </a:t>
            </a:r>
            <a:r>
              <a:rPr lang="tr-TR" sz="2400" dirty="0" err="1" smtClean="0"/>
              <a:t>tonusu</a:t>
            </a:r>
            <a:r>
              <a:rPr lang="tr-TR" sz="2400" dirty="0" smtClean="0"/>
              <a:t> </a:t>
            </a:r>
            <a:r>
              <a:rPr lang="tr-TR" sz="2400" dirty="0" smtClean="0"/>
              <a:t> artırır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err="1" smtClean="0"/>
              <a:t>Kapiller</a:t>
            </a:r>
            <a:r>
              <a:rPr lang="tr-TR" sz="2400" dirty="0" smtClean="0"/>
              <a:t> </a:t>
            </a:r>
            <a:r>
              <a:rPr lang="tr-TR" sz="2400" dirty="0" err="1" smtClean="0"/>
              <a:t>permeabiliteyi</a:t>
            </a:r>
            <a:r>
              <a:rPr lang="tr-TR" sz="2400" dirty="0" smtClean="0"/>
              <a:t> artırır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err="1" smtClean="0"/>
              <a:t>Mikrosirkülasyonu</a:t>
            </a:r>
            <a:r>
              <a:rPr lang="tr-TR" sz="2400" dirty="0" smtClean="0"/>
              <a:t> korur</a:t>
            </a:r>
          </a:p>
          <a:p>
            <a:pPr lvl="1"/>
            <a:endParaRPr lang="tr-TR" sz="2400" dirty="0" smtClean="0"/>
          </a:p>
          <a:p>
            <a:pPr lvl="1"/>
            <a:r>
              <a:rPr lang="tr-TR" sz="2400" dirty="0" smtClean="0"/>
              <a:t>Cilt </a:t>
            </a:r>
            <a:r>
              <a:rPr lang="tr-TR" sz="2400" dirty="0" err="1" smtClean="0"/>
              <a:t>parsiyel</a:t>
            </a:r>
            <a:r>
              <a:rPr lang="tr-TR" sz="2400" dirty="0" smtClean="0"/>
              <a:t> oksijen basıncını artırır</a:t>
            </a:r>
            <a:endParaRPr lang="tr-TR" sz="2400" dirty="0" smtClean="0"/>
          </a:p>
          <a:p>
            <a:pPr lvl="1">
              <a:buNone/>
            </a:pPr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etkili </a:t>
            </a:r>
            <a:r>
              <a:rPr lang="tr-TR" dirty="0" err="1" smtClean="0"/>
              <a:t>venoaktif</a:t>
            </a:r>
            <a:r>
              <a:rPr lang="tr-TR" dirty="0" smtClean="0"/>
              <a:t> ajanlar	</a:t>
            </a:r>
          </a:p>
          <a:p>
            <a:pPr lvl="1"/>
            <a:r>
              <a:rPr lang="tr-TR" dirty="0" err="1" smtClean="0"/>
              <a:t>Diosmin</a:t>
            </a:r>
            <a:endParaRPr lang="tr-TR" dirty="0" smtClean="0"/>
          </a:p>
          <a:p>
            <a:pPr lvl="1"/>
            <a:r>
              <a:rPr lang="tr-TR" dirty="0" err="1" smtClean="0"/>
              <a:t>Hesperidin</a:t>
            </a:r>
            <a:endParaRPr lang="tr-TR" dirty="0" smtClean="0"/>
          </a:p>
          <a:p>
            <a:pPr lvl="1"/>
            <a:r>
              <a:rPr lang="tr-TR" dirty="0" smtClean="0"/>
              <a:t>MPFF(</a:t>
            </a:r>
            <a:r>
              <a:rPr lang="tr-TR" dirty="0" err="1" smtClean="0"/>
              <a:t>mikronize</a:t>
            </a:r>
            <a:r>
              <a:rPr lang="tr-TR" dirty="0" smtClean="0"/>
              <a:t> </a:t>
            </a:r>
            <a:r>
              <a:rPr lang="tr-TR" dirty="0" err="1" smtClean="0"/>
              <a:t>pürifiye</a:t>
            </a:r>
            <a:r>
              <a:rPr lang="tr-TR" dirty="0" smtClean="0"/>
              <a:t> </a:t>
            </a:r>
            <a:r>
              <a:rPr lang="tr-TR" dirty="0" err="1" smtClean="0"/>
              <a:t>flavanoid</a:t>
            </a:r>
            <a:r>
              <a:rPr lang="tr-TR" dirty="0" smtClean="0"/>
              <a:t> fraksiyonu</a:t>
            </a:r>
            <a:r>
              <a:rPr lang="tr-TR" dirty="0" smtClean="0"/>
              <a:t>)</a:t>
            </a:r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r>
              <a:rPr lang="tr-TR" dirty="0" err="1" smtClean="0"/>
              <a:t>Diosmin</a:t>
            </a:r>
            <a:r>
              <a:rPr lang="tr-TR" dirty="0" smtClean="0"/>
              <a:t> ve </a:t>
            </a:r>
            <a:r>
              <a:rPr lang="tr-TR" dirty="0" err="1" smtClean="0"/>
              <a:t>hesperidin</a:t>
            </a:r>
            <a:r>
              <a:rPr lang="tr-TR" dirty="0" smtClean="0"/>
              <a:t> deri değişiklikleri,kramp ve şişlik tedavisinde kullanılır.</a:t>
            </a:r>
          </a:p>
          <a:p>
            <a:pPr lvl="1"/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4983179"/>
          </a:xfrm>
        </p:spPr>
        <p:txBody>
          <a:bodyPr>
            <a:normAutofit/>
          </a:bodyPr>
          <a:lstStyle/>
          <a:p>
            <a:r>
              <a:rPr lang="tr-TR" sz="2400" dirty="0" smtClean="0"/>
              <a:t>Kalsiyum </a:t>
            </a:r>
            <a:r>
              <a:rPr lang="tr-TR" sz="2400" dirty="0" err="1" smtClean="0"/>
              <a:t>dobesilat</a:t>
            </a:r>
            <a:r>
              <a:rPr lang="tr-TR" sz="2400" dirty="0" smtClean="0"/>
              <a:t> krampları ve huzursuz bacak semptomlarını azaltır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Rutosidler</a:t>
            </a:r>
            <a:r>
              <a:rPr lang="tr-TR" sz="2400" dirty="0" smtClean="0"/>
              <a:t>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ödemi azaltır.</a:t>
            </a:r>
          </a:p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Bütün bunlara rağmen meta-analiz sonucunda KVH tedavisinde </a:t>
            </a:r>
            <a:r>
              <a:rPr lang="tr-TR" sz="2400" dirty="0" err="1" smtClean="0"/>
              <a:t>venoaktif</a:t>
            </a:r>
            <a:r>
              <a:rPr lang="tr-TR" sz="2400" dirty="0" smtClean="0"/>
              <a:t> ajanların global kullanımını destekleyecek yeterli kanıt olmadığı vurgulanmıştır.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Kompresyon Tedavisi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smtClean="0"/>
              <a:t>Kompresyon tedavisi </a:t>
            </a:r>
            <a:r>
              <a:rPr lang="tr-TR" sz="2400" dirty="0" err="1" smtClean="0"/>
              <a:t>variköz</a:t>
            </a:r>
            <a:r>
              <a:rPr lang="tr-TR" sz="2400" dirty="0" smtClean="0"/>
              <a:t> </a:t>
            </a:r>
            <a:r>
              <a:rPr lang="tr-TR" sz="2400" dirty="0" err="1" smtClean="0"/>
              <a:t>venler</a:t>
            </a:r>
            <a:r>
              <a:rPr lang="tr-TR" sz="2400" dirty="0" smtClean="0"/>
              <a:t>,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ödem, deri değişiklikleri ve </a:t>
            </a:r>
            <a:r>
              <a:rPr lang="tr-TR" sz="2400" dirty="0" err="1" smtClean="0"/>
              <a:t>ülserasyonların</a:t>
            </a:r>
            <a:r>
              <a:rPr lang="tr-TR" sz="2400" dirty="0" smtClean="0"/>
              <a:t> tedavisinde temel ve en sık kullanılan tedavidir.</a:t>
            </a:r>
          </a:p>
          <a:p>
            <a:endParaRPr lang="tr-TR" sz="2400" dirty="0" smtClean="0"/>
          </a:p>
          <a:p>
            <a:r>
              <a:rPr lang="tr-TR" sz="2400" dirty="0" smtClean="0"/>
              <a:t>Kompresyon, kilo kaybı, egzersiz,  bacak </a:t>
            </a:r>
            <a:r>
              <a:rPr lang="tr-TR" sz="2400" dirty="0" err="1" smtClean="0"/>
              <a:t>elevasyonu</a:t>
            </a:r>
            <a:r>
              <a:rPr lang="tr-TR" sz="2400" dirty="0" smtClean="0"/>
              <a:t> gibi yaşam şekli değişikliklerine ek olarak </a:t>
            </a:r>
            <a:r>
              <a:rPr lang="tr-TR" sz="2400" dirty="0" err="1" smtClean="0"/>
              <a:t>ambulatuvar</a:t>
            </a:r>
            <a:r>
              <a:rPr lang="tr-TR" sz="2400" dirty="0" smtClean="0"/>
              <a:t>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hipertansiyonu azaltmak için önerilir.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</a:t>
            </a:r>
            <a:r>
              <a:rPr lang="tr-TR" dirty="0"/>
              <a:t>K</a:t>
            </a:r>
            <a:r>
              <a:rPr lang="tr-TR" dirty="0" smtClean="0"/>
              <a:t>ompresyon </a:t>
            </a:r>
            <a:r>
              <a:rPr lang="tr-TR" dirty="0"/>
              <a:t>teknikleri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1216" y="1556792"/>
            <a:ext cx="4258816" cy="4525963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Elastik kompresyon çorapları </a:t>
            </a:r>
          </a:p>
          <a:p>
            <a:r>
              <a:rPr lang="tr-TR" dirty="0" err="1" smtClean="0"/>
              <a:t>Unna</a:t>
            </a:r>
            <a:r>
              <a:rPr lang="tr-TR" dirty="0" smtClean="0"/>
              <a:t> botu </a:t>
            </a:r>
          </a:p>
          <a:p>
            <a:r>
              <a:rPr lang="tr-TR" dirty="0" smtClean="0"/>
              <a:t>Çok katlı elastik sargılar </a:t>
            </a:r>
          </a:p>
          <a:p>
            <a:r>
              <a:rPr lang="tr-TR" dirty="0" smtClean="0"/>
              <a:t>Elastik ve </a:t>
            </a:r>
            <a:r>
              <a:rPr lang="tr-TR" dirty="0" err="1" smtClean="0"/>
              <a:t>non</a:t>
            </a:r>
            <a:r>
              <a:rPr lang="tr-TR" dirty="0" smtClean="0"/>
              <a:t>-elastik bandajlar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Pnömatik</a:t>
            </a:r>
            <a:r>
              <a:rPr lang="tr-TR" dirty="0" smtClean="0"/>
              <a:t> kompresyon araçları </a:t>
            </a:r>
          </a:p>
          <a:p>
            <a:pPr lvl="1"/>
            <a:r>
              <a:rPr lang="tr-TR" dirty="0" smtClean="0"/>
              <a:t>temelde gece uygulanır ve </a:t>
            </a:r>
          </a:p>
          <a:p>
            <a:pPr lvl="1"/>
            <a:r>
              <a:rPr lang="tr-TR" dirty="0" err="1" smtClean="0"/>
              <a:t>refrakter</a:t>
            </a:r>
            <a:r>
              <a:rPr lang="tr-TR" dirty="0" smtClean="0"/>
              <a:t> ödem ve </a:t>
            </a:r>
            <a:r>
              <a:rPr lang="tr-TR" dirty="0" err="1" smtClean="0"/>
              <a:t>venöz</a:t>
            </a:r>
            <a:r>
              <a:rPr lang="tr-TR" dirty="0" smtClean="0"/>
              <a:t> ülserli hastalarda da kullanılır</a:t>
            </a:r>
            <a:endParaRPr lang="tr-TR" dirty="0"/>
          </a:p>
        </p:txBody>
      </p:sp>
      <p:pic>
        <p:nvPicPr>
          <p:cNvPr id="4" name="Picture 2" descr="C:\Users\Win7\Desktop\Intermittent-sequential-Pneumatic-compression-devi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4043" y="4175185"/>
            <a:ext cx="381642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Win7\Desktop\DİZ-ALTI-BURNU-AÇIK-SİYAH-VARİS-ÇORAB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438881"/>
            <a:ext cx="345638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Cerrahi 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Geniş </a:t>
            </a:r>
            <a:r>
              <a:rPr lang="tr-TR" sz="2400" dirty="0" err="1" smtClean="0"/>
              <a:t>variköz</a:t>
            </a:r>
            <a:r>
              <a:rPr lang="tr-TR" sz="2400" dirty="0" smtClean="0"/>
              <a:t> </a:t>
            </a:r>
            <a:r>
              <a:rPr lang="tr-TR" sz="2400" dirty="0" err="1" smtClean="0"/>
              <a:t>venlerin</a:t>
            </a:r>
            <a:r>
              <a:rPr lang="tr-TR" sz="2400" dirty="0" smtClean="0"/>
              <a:t> </a:t>
            </a:r>
            <a:r>
              <a:rPr lang="tr-TR" sz="2400" dirty="0" err="1" smtClean="0"/>
              <a:t>eksizyonuyla</a:t>
            </a:r>
            <a:r>
              <a:rPr lang="tr-TR" sz="2400" dirty="0" smtClean="0"/>
              <a:t> kombine edilen VSM/</a:t>
            </a:r>
            <a:r>
              <a:rPr lang="tr-TR" sz="2400" dirty="0" err="1" smtClean="0"/>
              <a:t>VSP’nin</a:t>
            </a:r>
            <a:r>
              <a:rPr lang="tr-TR" sz="2400" dirty="0" smtClean="0"/>
              <a:t> </a:t>
            </a:r>
            <a:r>
              <a:rPr lang="tr-TR" sz="2400" dirty="0" err="1" smtClean="0"/>
              <a:t>ligasyonu</a:t>
            </a:r>
            <a:r>
              <a:rPr lang="tr-TR" sz="2400" dirty="0" smtClean="0"/>
              <a:t> ve çıkarılması uygulanmaktadır.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Endovenöz</a:t>
            </a:r>
            <a:r>
              <a:rPr lang="tr-TR" sz="2400" dirty="0" smtClean="0"/>
              <a:t> termal </a:t>
            </a:r>
            <a:r>
              <a:rPr lang="tr-TR" sz="2400" dirty="0" err="1" smtClean="0"/>
              <a:t>ablasyon</a:t>
            </a:r>
            <a:r>
              <a:rPr lang="tr-TR" sz="2400" dirty="0" smtClean="0"/>
              <a:t> klasik </a:t>
            </a:r>
            <a:r>
              <a:rPr lang="tr-TR" sz="2400" dirty="0" err="1" smtClean="0"/>
              <a:t>ligasyon</a:t>
            </a:r>
            <a:r>
              <a:rPr lang="tr-TR" sz="2400" dirty="0" smtClean="0"/>
              <a:t> ve çıkarma operasyonunun büyük oranda yerini almıştır.</a:t>
            </a:r>
          </a:p>
          <a:p>
            <a:endParaRPr lang="tr-TR" sz="2400" dirty="0" smtClean="0"/>
          </a:p>
          <a:p>
            <a:r>
              <a:rPr lang="tr-TR" sz="2400" dirty="0" smtClean="0"/>
              <a:t>Açık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cerrahi sonrası hastanede yatış 1.57-10.97 gün arasında değişmektedir.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600" dirty="0" smtClean="0"/>
              <a:t>Açık </a:t>
            </a:r>
            <a:r>
              <a:rPr lang="tr-TR" sz="2600" dirty="0" err="1" smtClean="0"/>
              <a:t>venöz</a:t>
            </a:r>
            <a:r>
              <a:rPr lang="tr-TR" sz="2600" dirty="0" smtClean="0"/>
              <a:t> cerrahide yara yeri komplikasyonları hastaların %3-10’da görülür.</a:t>
            </a:r>
          </a:p>
          <a:p>
            <a:endParaRPr lang="tr-TR" sz="2600" dirty="0" smtClean="0"/>
          </a:p>
          <a:p>
            <a:r>
              <a:rPr lang="tr-TR" sz="2600" dirty="0" smtClean="0"/>
              <a:t>DVT ve </a:t>
            </a:r>
            <a:r>
              <a:rPr lang="tr-TR" sz="2600" dirty="0" err="1" smtClean="0"/>
              <a:t>pulmoner</a:t>
            </a:r>
            <a:r>
              <a:rPr lang="tr-TR" sz="2600" dirty="0" smtClean="0"/>
              <a:t> </a:t>
            </a:r>
            <a:r>
              <a:rPr lang="tr-TR" sz="2600" dirty="0" err="1" smtClean="0"/>
              <a:t>embolizm</a:t>
            </a:r>
            <a:r>
              <a:rPr lang="tr-TR" sz="2600" dirty="0" smtClean="0"/>
              <a:t> </a:t>
            </a:r>
            <a:r>
              <a:rPr lang="tr-TR" sz="2600" dirty="0" err="1" smtClean="0"/>
              <a:t>yüzeyel</a:t>
            </a:r>
            <a:r>
              <a:rPr lang="tr-TR" sz="2600" dirty="0" smtClean="0"/>
              <a:t> </a:t>
            </a:r>
            <a:r>
              <a:rPr lang="tr-TR" sz="2600" dirty="0" err="1" smtClean="0"/>
              <a:t>ven</a:t>
            </a:r>
            <a:r>
              <a:rPr lang="tr-TR" sz="2600" dirty="0" smtClean="0"/>
              <a:t> cerrahisinin nadir ama ciddi </a:t>
            </a:r>
            <a:r>
              <a:rPr lang="tr-TR" sz="2600" dirty="0" err="1" smtClean="0"/>
              <a:t>kompikasyonlarıdır</a:t>
            </a:r>
            <a:r>
              <a:rPr lang="tr-TR" sz="2600" dirty="0" smtClean="0"/>
              <a:t>.</a:t>
            </a:r>
          </a:p>
          <a:p>
            <a:endParaRPr lang="tr-TR" sz="2600" dirty="0" smtClean="0"/>
          </a:p>
          <a:p>
            <a:r>
              <a:rPr lang="tr-TR" sz="2600" dirty="0" smtClean="0"/>
              <a:t>Cerrahi tedavi sonrası </a:t>
            </a:r>
            <a:r>
              <a:rPr lang="tr-TR" sz="2600" dirty="0" err="1" smtClean="0"/>
              <a:t>rekürren</a:t>
            </a:r>
            <a:r>
              <a:rPr lang="tr-TR" sz="2600" dirty="0" smtClean="0"/>
              <a:t> </a:t>
            </a:r>
            <a:r>
              <a:rPr lang="tr-TR" sz="2600" dirty="0" err="1" smtClean="0"/>
              <a:t>variköz</a:t>
            </a:r>
            <a:r>
              <a:rPr lang="tr-TR" sz="2600" dirty="0" smtClean="0"/>
              <a:t> </a:t>
            </a:r>
            <a:r>
              <a:rPr lang="tr-TR" sz="2600" dirty="0" err="1" smtClean="0"/>
              <a:t>venler</a:t>
            </a:r>
            <a:r>
              <a:rPr lang="tr-TR" sz="2600" dirty="0" smtClean="0"/>
              <a:t> ciddi problem olup birçok hastada ek girişimi gerektirir.</a:t>
            </a:r>
          </a:p>
          <a:p>
            <a:endParaRPr lang="tr-TR" sz="2600" dirty="0" smtClean="0"/>
          </a:p>
          <a:p>
            <a:r>
              <a:rPr lang="tr-TR" sz="2600" dirty="0" err="1" smtClean="0"/>
              <a:t>Rekürrens</a:t>
            </a:r>
            <a:r>
              <a:rPr lang="tr-TR" sz="2600" dirty="0" smtClean="0"/>
              <a:t> oranı işlem sonrasında zaman geçtikçe artar.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Venöz</a:t>
            </a:r>
            <a:r>
              <a:rPr lang="tr-TR" dirty="0" smtClean="0"/>
              <a:t> Sistem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err="1" smtClean="0"/>
              <a:t>Yüzeyel</a:t>
            </a:r>
            <a:r>
              <a:rPr lang="tr-TR" sz="2400" dirty="0" smtClean="0"/>
              <a:t> sistem, Vena </a:t>
            </a:r>
            <a:r>
              <a:rPr lang="tr-TR" sz="2400" dirty="0" err="1" smtClean="0"/>
              <a:t>Safena</a:t>
            </a:r>
            <a:r>
              <a:rPr lang="tr-TR" sz="2400" dirty="0" smtClean="0"/>
              <a:t> </a:t>
            </a:r>
            <a:r>
              <a:rPr lang="tr-TR" sz="2400" dirty="0" err="1" smtClean="0"/>
              <a:t>Magna</a:t>
            </a:r>
            <a:r>
              <a:rPr lang="tr-TR" sz="2400" dirty="0" smtClean="0"/>
              <a:t> (VSM), Vena </a:t>
            </a:r>
            <a:r>
              <a:rPr lang="tr-TR" sz="2400" dirty="0" err="1" smtClean="0"/>
              <a:t>Safena</a:t>
            </a:r>
            <a:r>
              <a:rPr lang="tr-TR" sz="2400" dirty="0" smtClean="0"/>
              <a:t> </a:t>
            </a:r>
            <a:r>
              <a:rPr lang="tr-TR" sz="2400" dirty="0" err="1" smtClean="0"/>
              <a:t>Parva</a:t>
            </a:r>
            <a:r>
              <a:rPr lang="tr-TR" sz="2400" dirty="0" smtClean="0"/>
              <a:t> (VSP), bu iki ana </a:t>
            </a:r>
            <a:r>
              <a:rPr lang="tr-TR" sz="2400" dirty="0" err="1" smtClean="0"/>
              <a:t>venin</a:t>
            </a:r>
            <a:r>
              <a:rPr lang="tr-TR" sz="2400" dirty="0" smtClean="0"/>
              <a:t> dalları ve aralarındaki bağlantıyı sağlayan </a:t>
            </a:r>
            <a:r>
              <a:rPr lang="tr-TR" sz="2400" dirty="0" err="1" smtClean="0"/>
              <a:t>anastomozları</a:t>
            </a:r>
            <a:r>
              <a:rPr lang="tr-TR" sz="2400" dirty="0" smtClean="0"/>
              <a:t> içerir.</a:t>
            </a:r>
            <a:endParaRPr lang="tr-TR" sz="2400" dirty="0"/>
          </a:p>
        </p:txBody>
      </p:sp>
      <p:pic>
        <p:nvPicPr>
          <p:cNvPr id="1027" name="Picture 3" descr="C:\Users\Win7\Desktop\vena saphena parva magna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00807"/>
            <a:ext cx="3960440" cy="452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Endovenöz</a:t>
            </a:r>
            <a:r>
              <a:rPr lang="tr-TR" dirty="0" smtClean="0"/>
              <a:t> Termal </a:t>
            </a:r>
            <a:r>
              <a:rPr lang="tr-TR" dirty="0" err="1" smtClean="0"/>
              <a:t>Ablasyon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err="1" smtClean="0"/>
              <a:t>Safen</a:t>
            </a:r>
            <a:r>
              <a:rPr lang="tr-TR" sz="2400" dirty="0" smtClean="0"/>
              <a:t> </a:t>
            </a:r>
            <a:r>
              <a:rPr lang="tr-TR" sz="2400" dirty="0" err="1" smtClean="0"/>
              <a:t>venin</a:t>
            </a:r>
            <a:r>
              <a:rPr lang="tr-TR" sz="2400" dirty="0" smtClean="0"/>
              <a:t> termal </a:t>
            </a:r>
            <a:r>
              <a:rPr lang="tr-TR" sz="2400" dirty="0" err="1" smtClean="0"/>
              <a:t>ablasyonu</a:t>
            </a:r>
            <a:r>
              <a:rPr lang="tr-TR" sz="2400" dirty="0" smtClean="0"/>
              <a:t> </a:t>
            </a:r>
            <a:r>
              <a:rPr lang="tr-TR" sz="2400" dirty="0" smtClean="0"/>
              <a:t>n </a:t>
            </a:r>
            <a:r>
              <a:rPr lang="tr-TR" sz="2400" dirty="0" smtClean="0"/>
              <a:t>minimal </a:t>
            </a:r>
            <a:r>
              <a:rPr lang="tr-TR" sz="2400" dirty="0" err="1" smtClean="0"/>
              <a:t>invaziv</a:t>
            </a:r>
            <a:r>
              <a:rPr lang="tr-TR" sz="2400" dirty="0" smtClean="0"/>
              <a:t> </a:t>
            </a:r>
            <a:r>
              <a:rPr lang="tr-TR" sz="2400" dirty="0" smtClean="0"/>
              <a:t>ve </a:t>
            </a:r>
            <a:r>
              <a:rPr lang="tr-TR" sz="2400" dirty="0" smtClean="0"/>
              <a:t> </a:t>
            </a:r>
            <a:r>
              <a:rPr lang="tr-TR" sz="2400" dirty="0" smtClean="0"/>
              <a:t>standart açık cerrahiye göre çeşitli avantajları olan bir işlemdir.</a:t>
            </a:r>
          </a:p>
          <a:p>
            <a:endParaRPr lang="tr-TR" sz="2400" dirty="0" smtClean="0"/>
          </a:p>
          <a:p>
            <a:r>
              <a:rPr lang="tr-TR" sz="2400" dirty="0" smtClean="0"/>
              <a:t>USG kılavuzluğunda </a:t>
            </a:r>
            <a:r>
              <a:rPr lang="tr-TR" sz="2400" dirty="0" err="1" smtClean="0"/>
              <a:t>perkütan</a:t>
            </a:r>
            <a:r>
              <a:rPr lang="tr-TR" sz="2400" dirty="0" smtClean="0"/>
              <a:t> olarak </a:t>
            </a:r>
            <a:r>
              <a:rPr lang="tr-TR" sz="2400" dirty="0" err="1" smtClean="0"/>
              <a:t>kateter</a:t>
            </a:r>
            <a:r>
              <a:rPr lang="tr-TR" sz="2400" dirty="0" smtClean="0"/>
              <a:t> yerleştirilerek yapılır.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Postoperatif</a:t>
            </a:r>
            <a:r>
              <a:rPr lang="tr-TR" sz="2400" dirty="0" smtClean="0"/>
              <a:t> ağrı şikayeti daha </a:t>
            </a:r>
            <a:r>
              <a:rPr lang="tr-TR" sz="2400" dirty="0" smtClean="0"/>
              <a:t>azdır ve hastalar </a:t>
            </a:r>
            <a:r>
              <a:rPr lang="tr-TR" sz="2400" dirty="0" smtClean="0"/>
              <a:t>açık cerrahiye göre işe daha erken döner. 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Endovenöz</a:t>
            </a:r>
            <a:r>
              <a:rPr lang="tr-TR" sz="2400" dirty="0" smtClean="0"/>
              <a:t> termal </a:t>
            </a:r>
            <a:r>
              <a:rPr lang="tr-TR" sz="2400" dirty="0" err="1" smtClean="0"/>
              <a:t>ablasyon</a:t>
            </a:r>
            <a:r>
              <a:rPr lang="tr-TR" sz="2400" dirty="0" smtClean="0"/>
              <a:t> </a:t>
            </a:r>
            <a:r>
              <a:rPr lang="tr-TR" sz="2400" dirty="0" err="1" smtClean="0"/>
              <a:t>endovenöz</a:t>
            </a:r>
            <a:r>
              <a:rPr lang="tr-TR" sz="2400" dirty="0" smtClean="0"/>
              <a:t> lazer tedavisi(EVLT) ve </a:t>
            </a:r>
            <a:r>
              <a:rPr lang="tr-TR" sz="2400" dirty="0" err="1" smtClean="0"/>
              <a:t>radyofrekans</a:t>
            </a:r>
            <a:r>
              <a:rPr lang="tr-TR" sz="2400" dirty="0" smtClean="0"/>
              <a:t> </a:t>
            </a:r>
            <a:r>
              <a:rPr lang="tr-TR" sz="2400" dirty="0" err="1" smtClean="0"/>
              <a:t>ablasyonu</a:t>
            </a:r>
            <a:r>
              <a:rPr lang="tr-TR" sz="2400" dirty="0" smtClean="0"/>
              <a:t>(RFA) içerir.</a:t>
            </a:r>
            <a:endParaRPr lang="tr-TR" sz="24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Skleroterapi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600" dirty="0" err="1" smtClean="0"/>
              <a:t>Sklerozan</a:t>
            </a:r>
            <a:r>
              <a:rPr lang="tr-TR" sz="2600" dirty="0" smtClean="0"/>
              <a:t> solüsyonların etki mekanizması </a:t>
            </a:r>
            <a:r>
              <a:rPr lang="tr-TR" sz="2600" dirty="0" err="1" smtClean="0"/>
              <a:t>venöz</a:t>
            </a:r>
            <a:r>
              <a:rPr lang="tr-TR" sz="2600" dirty="0" smtClean="0"/>
              <a:t> </a:t>
            </a:r>
            <a:r>
              <a:rPr lang="tr-TR" sz="2600" dirty="0" err="1" smtClean="0"/>
              <a:t>endotelyal</a:t>
            </a:r>
            <a:r>
              <a:rPr lang="tr-TR" sz="2600" dirty="0" smtClean="0"/>
              <a:t> hücrelerin </a:t>
            </a:r>
            <a:r>
              <a:rPr lang="tr-TR" sz="2600" dirty="0" err="1" smtClean="0"/>
              <a:t>harabiyeti</a:t>
            </a:r>
            <a:r>
              <a:rPr lang="tr-TR" sz="2600" dirty="0" smtClean="0"/>
              <a:t>, </a:t>
            </a:r>
            <a:r>
              <a:rPr lang="tr-TR" sz="2600" dirty="0" err="1" smtClean="0"/>
              <a:t>subendotelyal</a:t>
            </a:r>
            <a:r>
              <a:rPr lang="tr-TR" sz="2600" dirty="0" smtClean="0"/>
              <a:t> </a:t>
            </a:r>
            <a:r>
              <a:rPr lang="tr-TR" sz="2600" dirty="0" err="1" smtClean="0"/>
              <a:t>kollajen</a:t>
            </a:r>
            <a:r>
              <a:rPr lang="tr-TR" sz="2600" dirty="0" smtClean="0"/>
              <a:t> liflerinin ortaya çıkması ve sonuç olarak </a:t>
            </a:r>
            <a:r>
              <a:rPr lang="tr-TR" sz="2600" dirty="0" err="1" smtClean="0"/>
              <a:t>fibrotik</a:t>
            </a:r>
            <a:r>
              <a:rPr lang="tr-TR" sz="2600" dirty="0" smtClean="0"/>
              <a:t> </a:t>
            </a:r>
            <a:r>
              <a:rPr lang="tr-TR" sz="2600" dirty="0" err="1" smtClean="0"/>
              <a:t>obstruksiyonun</a:t>
            </a:r>
            <a:r>
              <a:rPr lang="tr-TR" sz="2600" dirty="0" smtClean="0"/>
              <a:t> meydana gelmesidir.</a:t>
            </a:r>
          </a:p>
          <a:p>
            <a:endParaRPr lang="tr-TR" sz="2600" dirty="0" smtClean="0"/>
          </a:p>
          <a:p>
            <a:r>
              <a:rPr lang="tr-TR" sz="2600" dirty="0" smtClean="0"/>
              <a:t>Solüsyon konsantrasyonu yükseldikçe ve damar çapı küçüldükçe </a:t>
            </a:r>
            <a:r>
              <a:rPr lang="tr-TR" sz="2600" dirty="0" err="1" smtClean="0"/>
              <a:t>endotel</a:t>
            </a:r>
            <a:r>
              <a:rPr lang="tr-TR" sz="2600" dirty="0" smtClean="0"/>
              <a:t> hasarı artar.</a:t>
            </a:r>
          </a:p>
          <a:p>
            <a:endParaRPr lang="tr-TR" sz="2600" dirty="0" smtClean="0"/>
          </a:p>
          <a:p>
            <a:r>
              <a:rPr lang="tr-TR" sz="2600" dirty="0" err="1" smtClean="0"/>
              <a:t>Aethoxysklerol</a:t>
            </a:r>
            <a:r>
              <a:rPr lang="tr-TR" sz="2600" dirty="0" smtClean="0"/>
              <a:t> dünyada en sık kullanılan  maddedir.</a:t>
            </a:r>
          </a:p>
          <a:p>
            <a:endParaRPr lang="tr-TR" sz="2600" dirty="0" smtClean="0"/>
          </a:p>
          <a:p>
            <a:r>
              <a:rPr lang="tr-TR" sz="2600" dirty="0" err="1" smtClean="0"/>
              <a:t>Hiperpigmentasyona</a:t>
            </a:r>
            <a:r>
              <a:rPr lang="tr-TR" sz="2600" dirty="0" smtClean="0"/>
              <a:t> neden olabilir ancak alerjik ya da </a:t>
            </a:r>
            <a:r>
              <a:rPr lang="tr-TR" sz="2600" dirty="0" err="1" smtClean="0"/>
              <a:t>anaflaktik</a:t>
            </a:r>
            <a:r>
              <a:rPr lang="tr-TR" sz="2600" dirty="0" smtClean="0"/>
              <a:t> reaksiyona yol açma oranı düşüktür.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Siyanoakrilat</a:t>
            </a:r>
            <a:r>
              <a:rPr lang="tr-TR" dirty="0" smtClean="0"/>
              <a:t> </a:t>
            </a:r>
            <a:r>
              <a:rPr lang="tr-TR" dirty="0" err="1" smtClean="0"/>
              <a:t>Embolizasyonu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err="1" smtClean="0"/>
              <a:t>İntravasküler</a:t>
            </a:r>
            <a:r>
              <a:rPr lang="tr-TR" sz="2400" dirty="0" smtClean="0"/>
              <a:t> enjeksiyon ile SA </a:t>
            </a:r>
            <a:r>
              <a:rPr lang="tr-TR" sz="2400" dirty="0" err="1" smtClean="0"/>
              <a:t>polimerizasyon</a:t>
            </a:r>
            <a:r>
              <a:rPr lang="tr-TR" sz="2400" dirty="0" smtClean="0"/>
              <a:t> reaksiyonu ile hızla katılaşır ve </a:t>
            </a:r>
            <a:r>
              <a:rPr lang="tr-TR" sz="2400" dirty="0" err="1" smtClean="0"/>
              <a:t>ven</a:t>
            </a:r>
            <a:r>
              <a:rPr lang="tr-TR" sz="2400" dirty="0" smtClean="0"/>
              <a:t> duvarında </a:t>
            </a:r>
            <a:r>
              <a:rPr lang="tr-TR" sz="2400" dirty="0" err="1" smtClean="0"/>
              <a:t>inflamatuvar</a:t>
            </a:r>
            <a:r>
              <a:rPr lang="tr-TR" sz="2400" dirty="0" smtClean="0"/>
              <a:t> reaksiyona neden olur.</a:t>
            </a:r>
          </a:p>
          <a:p>
            <a:endParaRPr lang="tr-TR" sz="2400" dirty="0" smtClean="0"/>
          </a:p>
          <a:p>
            <a:r>
              <a:rPr lang="tr-TR" sz="2400" dirty="0" smtClean="0"/>
              <a:t>En sık dikkate değer komplikasyon post-</a:t>
            </a:r>
            <a:r>
              <a:rPr lang="tr-TR" sz="2400" dirty="0" err="1" smtClean="0"/>
              <a:t>operatif</a:t>
            </a:r>
            <a:r>
              <a:rPr lang="tr-TR" sz="2400" dirty="0" smtClean="0"/>
              <a:t> ağrı ve </a:t>
            </a:r>
            <a:r>
              <a:rPr lang="tr-TR" sz="2400" dirty="0" err="1" smtClean="0"/>
              <a:t>tromboflebit</a:t>
            </a:r>
            <a:endParaRPr lang="tr-TR" sz="24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Korunma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Hareket etmek</a:t>
            </a:r>
          </a:p>
          <a:p>
            <a:endParaRPr lang="tr-TR" sz="2400" dirty="0" smtClean="0"/>
          </a:p>
          <a:p>
            <a:r>
              <a:rPr lang="tr-TR" sz="2400" dirty="0" smtClean="0"/>
              <a:t>Uzun süre oturmamak veya ayakta kalmamak</a:t>
            </a:r>
          </a:p>
          <a:p>
            <a:endParaRPr lang="tr-TR" sz="2400" dirty="0" smtClean="0"/>
          </a:p>
          <a:p>
            <a:r>
              <a:rPr lang="tr-TR" sz="2400" dirty="0" smtClean="0"/>
              <a:t>Bol kıyafetler giymek</a:t>
            </a:r>
          </a:p>
          <a:p>
            <a:endParaRPr lang="tr-TR" sz="2400" dirty="0" smtClean="0"/>
          </a:p>
          <a:p>
            <a:r>
              <a:rPr lang="tr-TR" sz="2400" dirty="0" smtClean="0"/>
              <a:t>Soğuk suyla bacakları yıkamak</a:t>
            </a:r>
          </a:p>
          <a:p>
            <a:endParaRPr lang="tr-TR" sz="2400" dirty="0" smtClean="0"/>
          </a:p>
          <a:p>
            <a:r>
              <a:rPr lang="tr-TR" sz="2400" dirty="0" smtClean="0"/>
              <a:t>5 </a:t>
            </a:r>
            <a:r>
              <a:rPr lang="tr-TR" sz="2400" dirty="0" err="1" smtClean="0"/>
              <a:t>cm’den</a:t>
            </a:r>
            <a:r>
              <a:rPr lang="tr-TR" sz="2400" dirty="0" smtClean="0"/>
              <a:t> yüksek topuklu veya düz ayakkabı giymemek(3-4 cm topuk ideal)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Sevk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smtClean="0"/>
              <a:t>Kanama</a:t>
            </a:r>
          </a:p>
          <a:p>
            <a:endParaRPr lang="tr-TR" sz="2400" dirty="0" smtClean="0"/>
          </a:p>
          <a:p>
            <a:r>
              <a:rPr lang="tr-TR" sz="2400" dirty="0" smtClean="0"/>
              <a:t>Derin </a:t>
            </a:r>
            <a:r>
              <a:rPr lang="tr-TR" sz="2400" dirty="0" err="1" smtClean="0"/>
              <a:t>ven</a:t>
            </a:r>
            <a:r>
              <a:rPr lang="tr-TR" sz="2400" dirty="0" smtClean="0"/>
              <a:t> </a:t>
            </a:r>
            <a:r>
              <a:rPr lang="tr-TR" sz="2400" dirty="0" err="1" smtClean="0"/>
              <a:t>trombozu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Pulmoner</a:t>
            </a:r>
            <a:r>
              <a:rPr lang="tr-TR" sz="2400" dirty="0" smtClean="0"/>
              <a:t> </a:t>
            </a:r>
            <a:r>
              <a:rPr lang="tr-TR" sz="2400" dirty="0" err="1" smtClean="0"/>
              <a:t>emboli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Ülser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500174"/>
            <a:ext cx="8401080" cy="4625989"/>
          </a:xfrm>
        </p:spPr>
        <p:txBody>
          <a:bodyPr>
            <a:noAutofit/>
          </a:bodyPr>
          <a:lstStyle/>
          <a:p>
            <a:r>
              <a:rPr lang="tr-TR" sz="2400" dirty="0" smtClean="0"/>
              <a:t>Türk Kalp Damar Cerrahisi Derneği </a:t>
            </a:r>
            <a:r>
              <a:rPr lang="tr-TR" sz="2400" dirty="0" err="1" smtClean="0"/>
              <a:t>Periferik</a:t>
            </a:r>
            <a:r>
              <a:rPr lang="tr-TR" sz="2400" dirty="0" smtClean="0"/>
              <a:t> Arter Hastalıkları Tedavi </a:t>
            </a:r>
            <a:r>
              <a:rPr lang="tr-TR" sz="2400" dirty="0" err="1" smtClean="0"/>
              <a:t>Klavuzu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Lower</a:t>
            </a:r>
            <a:r>
              <a:rPr lang="tr-TR" sz="2400" dirty="0" smtClean="0"/>
              <a:t> </a:t>
            </a:r>
            <a:r>
              <a:rPr lang="tr-TR" sz="2400" dirty="0" err="1" smtClean="0"/>
              <a:t>Extremity</a:t>
            </a:r>
            <a:r>
              <a:rPr lang="tr-TR" sz="2400" dirty="0" smtClean="0"/>
              <a:t> </a:t>
            </a:r>
            <a:r>
              <a:rPr lang="tr-TR" sz="2400" dirty="0" err="1" smtClean="0"/>
              <a:t>Chronic</a:t>
            </a:r>
            <a:r>
              <a:rPr lang="tr-TR" sz="2400" dirty="0" smtClean="0"/>
              <a:t> </a:t>
            </a:r>
            <a:r>
              <a:rPr lang="tr-TR" sz="2400" dirty="0" err="1" smtClean="0"/>
              <a:t>Venous</a:t>
            </a:r>
            <a:r>
              <a:rPr lang="tr-TR" sz="2400" dirty="0" smtClean="0"/>
              <a:t> </a:t>
            </a:r>
            <a:r>
              <a:rPr lang="tr-TR" sz="2400" dirty="0" err="1" smtClean="0"/>
              <a:t>Disease</a:t>
            </a:r>
            <a:r>
              <a:rPr lang="tr-TR" sz="2400" dirty="0" smtClean="0"/>
              <a:t> </a:t>
            </a:r>
            <a:r>
              <a:rPr lang="tr-TR" sz="2400" dirty="0" err="1" smtClean="0"/>
              <a:t>Katherine</a:t>
            </a:r>
            <a:r>
              <a:rPr lang="tr-TR" sz="2400" dirty="0" smtClean="0"/>
              <a:t> E.</a:t>
            </a:r>
            <a:r>
              <a:rPr lang="tr-TR" sz="2400" dirty="0" err="1" smtClean="0"/>
              <a:t>Lampe</a:t>
            </a:r>
            <a:r>
              <a:rPr lang="tr-TR" sz="2400" dirty="0" smtClean="0"/>
              <a:t> </a:t>
            </a:r>
            <a:r>
              <a:rPr lang="tr-TR" sz="2400" dirty="0" err="1" smtClean="0"/>
              <a:t>St</a:t>
            </a:r>
            <a:r>
              <a:rPr lang="tr-TR" sz="2400" dirty="0" smtClean="0"/>
              <a:t>.</a:t>
            </a:r>
            <a:r>
              <a:rPr lang="tr-TR" sz="2400" dirty="0" err="1" smtClean="0"/>
              <a:t>Ambrose</a:t>
            </a:r>
            <a:r>
              <a:rPr lang="tr-TR" sz="2400" dirty="0" smtClean="0"/>
              <a:t> </a:t>
            </a:r>
            <a:r>
              <a:rPr lang="tr-TR" sz="2400" dirty="0" err="1" smtClean="0"/>
              <a:t>University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Overview</a:t>
            </a:r>
            <a:r>
              <a:rPr lang="tr-TR" sz="2400" dirty="0" smtClean="0"/>
              <a:t> of </a:t>
            </a:r>
            <a:r>
              <a:rPr lang="tr-TR" sz="2400" dirty="0" err="1" smtClean="0"/>
              <a:t>lower</a:t>
            </a:r>
            <a:r>
              <a:rPr lang="tr-TR" sz="2400" dirty="0" smtClean="0"/>
              <a:t> </a:t>
            </a:r>
            <a:r>
              <a:rPr lang="tr-TR" sz="2400" dirty="0" err="1" smtClean="0"/>
              <a:t>extremity</a:t>
            </a:r>
            <a:r>
              <a:rPr lang="tr-TR" sz="2400" dirty="0" smtClean="0"/>
              <a:t> </a:t>
            </a:r>
            <a:r>
              <a:rPr lang="tr-TR" sz="2400" dirty="0" err="1" smtClean="0"/>
              <a:t>chronic</a:t>
            </a:r>
            <a:r>
              <a:rPr lang="tr-TR" sz="2400" dirty="0" smtClean="0"/>
              <a:t> </a:t>
            </a:r>
            <a:r>
              <a:rPr lang="tr-TR" sz="2400" dirty="0" err="1" smtClean="0"/>
              <a:t>venous</a:t>
            </a:r>
            <a:r>
              <a:rPr lang="tr-TR" sz="2400" dirty="0" smtClean="0"/>
              <a:t> </a:t>
            </a:r>
            <a:r>
              <a:rPr lang="tr-TR" sz="2400" dirty="0" err="1" smtClean="0"/>
              <a:t>disease</a:t>
            </a:r>
            <a:r>
              <a:rPr lang="tr-TR" sz="2400" dirty="0" smtClean="0"/>
              <a:t> </a:t>
            </a:r>
            <a:r>
              <a:rPr lang="tr-TR" sz="2400" dirty="0" err="1" smtClean="0"/>
              <a:t>Sherry</a:t>
            </a:r>
            <a:r>
              <a:rPr lang="tr-TR" sz="2400" dirty="0" smtClean="0"/>
              <a:t> </a:t>
            </a:r>
            <a:r>
              <a:rPr lang="tr-TR" sz="2400" dirty="0" err="1" smtClean="0"/>
              <a:t>Scowell</a:t>
            </a:r>
            <a:r>
              <a:rPr lang="tr-TR" sz="2400" dirty="0" smtClean="0"/>
              <a:t> </a:t>
            </a:r>
            <a:r>
              <a:rPr lang="tr-TR" sz="2400" dirty="0" err="1" smtClean="0"/>
              <a:t>Patrick</a:t>
            </a:r>
            <a:r>
              <a:rPr lang="tr-TR" sz="2400" dirty="0" smtClean="0"/>
              <a:t> C.</a:t>
            </a:r>
            <a:r>
              <a:rPr lang="tr-TR" sz="2400" dirty="0" err="1" smtClean="0"/>
              <a:t>Alguier</a:t>
            </a: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endParaRPr lang="tr-TR" sz="2400" dirty="0" smtClean="0"/>
          </a:p>
          <a:p>
            <a:pPr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tr-TR" sz="2400" dirty="0" smtClean="0"/>
          </a:p>
          <a:p>
            <a:pPr>
              <a:buNone/>
            </a:pPr>
            <a:endParaRPr lang="tr-TR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Vena </a:t>
            </a:r>
            <a:r>
              <a:rPr lang="tr-TR" dirty="0" err="1" smtClean="0"/>
              <a:t>Safena</a:t>
            </a:r>
            <a:r>
              <a:rPr lang="tr-TR" dirty="0" smtClean="0"/>
              <a:t> </a:t>
            </a:r>
            <a:r>
              <a:rPr lang="tr-TR" dirty="0" err="1" smtClean="0"/>
              <a:t>Magna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Venöz</a:t>
            </a:r>
            <a:r>
              <a:rPr lang="tr-TR" sz="2400" dirty="0" smtClean="0"/>
              <a:t> sistemdeki en uzun yapıdır.</a:t>
            </a:r>
          </a:p>
          <a:p>
            <a:endParaRPr lang="tr-TR" sz="2400" dirty="0" smtClean="0"/>
          </a:p>
          <a:p>
            <a:r>
              <a:rPr lang="tr-TR" sz="2400" dirty="0" smtClean="0"/>
              <a:t>V.</a:t>
            </a:r>
            <a:r>
              <a:rPr lang="tr-TR" sz="2400" dirty="0" err="1" smtClean="0"/>
              <a:t>marginalis</a:t>
            </a:r>
            <a:r>
              <a:rPr lang="tr-TR" sz="2400" dirty="0" smtClean="0"/>
              <a:t> </a:t>
            </a:r>
            <a:r>
              <a:rPr lang="tr-TR" sz="2400" dirty="0" err="1" smtClean="0"/>
              <a:t>medialisin</a:t>
            </a:r>
            <a:r>
              <a:rPr lang="tr-TR" sz="2400" dirty="0" smtClean="0"/>
              <a:t> devamıdır.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VSM’de</a:t>
            </a:r>
            <a:r>
              <a:rPr lang="tr-TR" sz="2400" dirty="0" smtClean="0"/>
              <a:t> genellikle en az altı kapakçık bulunur.</a:t>
            </a:r>
          </a:p>
          <a:p>
            <a:endParaRPr lang="tr-TR" sz="2400" dirty="0" smtClean="0"/>
          </a:p>
          <a:p>
            <a:r>
              <a:rPr lang="tr-TR" sz="2400" dirty="0" smtClean="0"/>
              <a:t>Daha az kapakçık olmasının yetmezliğe zemin hazırladığı düşünülmektedir.</a:t>
            </a:r>
            <a:endParaRPr lang="tr-T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Vena </a:t>
            </a:r>
            <a:r>
              <a:rPr lang="tr-TR" dirty="0" err="1" smtClean="0"/>
              <a:t>Safena</a:t>
            </a:r>
            <a:r>
              <a:rPr lang="tr-TR" dirty="0" smtClean="0"/>
              <a:t> </a:t>
            </a:r>
            <a:r>
              <a:rPr lang="tr-TR" dirty="0" err="1" smtClean="0"/>
              <a:t>Parva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VSP ayağın </a:t>
            </a:r>
            <a:r>
              <a:rPr lang="tr-TR" sz="2400" dirty="0" err="1" smtClean="0"/>
              <a:t>lateralindeki</a:t>
            </a:r>
            <a:r>
              <a:rPr lang="tr-TR" sz="2400" dirty="0" smtClean="0"/>
              <a:t> </a:t>
            </a:r>
            <a:r>
              <a:rPr lang="tr-TR" sz="2400" dirty="0" err="1" smtClean="0"/>
              <a:t>marginal</a:t>
            </a:r>
            <a:r>
              <a:rPr lang="tr-TR" sz="2400" dirty="0" smtClean="0"/>
              <a:t> </a:t>
            </a:r>
            <a:r>
              <a:rPr lang="tr-TR" sz="2400" dirty="0" err="1" smtClean="0"/>
              <a:t>lateral</a:t>
            </a:r>
            <a:r>
              <a:rPr lang="tr-TR" sz="2400" dirty="0" smtClean="0"/>
              <a:t> </a:t>
            </a:r>
            <a:r>
              <a:rPr lang="tr-TR" sz="2400" dirty="0" err="1" smtClean="0"/>
              <a:t>venin</a:t>
            </a:r>
            <a:r>
              <a:rPr lang="tr-TR" sz="2400" dirty="0" smtClean="0"/>
              <a:t> devamı şeklinde başlar.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Lateral</a:t>
            </a:r>
            <a:r>
              <a:rPr lang="tr-TR" sz="2400" dirty="0" smtClean="0"/>
              <a:t> </a:t>
            </a:r>
            <a:r>
              <a:rPr lang="tr-TR" sz="2400" dirty="0" err="1" smtClean="0"/>
              <a:t>malleolun</a:t>
            </a:r>
            <a:r>
              <a:rPr lang="tr-TR" sz="2400" dirty="0" smtClean="0"/>
              <a:t> </a:t>
            </a:r>
            <a:r>
              <a:rPr lang="tr-TR" sz="2400" dirty="0" err="1" smtClean="0"/>
              <a:t>posteriorundan</a:t>
            </a:r>
            <a:r>
              <a:rPr lang="tr-TR" sz="2400" dirty="0" smtClean="0"/>
              <a:t> geçip </a:t>
            </a:r>
            <a:r>
              <a:rPr lang="tr-TR" sz="2400" dirty="0" err="1" smtClean="0"/>
              <a:t>kruris</a:t>
            </a:r>
            <a:r>
              <a:rPr lang="tr-TR" sz="2400" dirty="0" smtClean="0"/>
              <a:t> </a:t>
            </a:r>
            <a:r>
              <a:rPr lang="tr-TR" sz="2400" dirty="0" err="1" smtClean="0"/>
              <a:t>posteriorunda</a:t>
            </a:r>
            <a:r>
              <a:rPr lang="tr-TR" sz="2400" dirty="0" smtClean="0"/>
              <a:t> uzanır. 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Gastroknemius</a:t>
            </a:r>
            <a:r>
              <a:rPr lang="tr-TR" sz="2400" dirty="0" smtClean="0"/>
              <a:t> kasının iki başı arasında uzanır.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Popliteal</a:t>
            </a:r>
            <a:r>
              <a:rPr lang="tr-TR" sz="2400" dirty="0" smtClean="0"/>
              <a:t> </a:t>
            </a:r>
            <a:r>
              <a:rPr lang="tr-TR" sz="2400" dirty="0" err="1" smtClean="0"/>
              <a:t>fossada</a:t>
            </a:r>
            <a:r>
              <a:rPr lang="tr-TR" sz="2400" dirty="0" smtClean="0"/>
              <a:t> derin </a:t>
            </a:r>
            <a:r>
              <a:rPr lang="tr-TR" sz="2400" dirty="0" err="1" smtClean="0"/>
              <a:t>fasyayı</a:t>
            </a:r>
            <a:r>
              <a:rPr lang="tr-TR" sz="2400" dirty="0" smtClean="0"/>
              <a:t> deler ve </a:t>
            </a:r>
            <a:r>
              <a:rPr lang="tr-TR" sz="2400" dirty="0" err="1" smtClean="0"/>
              <a:t>safenopopliteal</a:t>
            </a:r>
            <a:r>
              <a:rPr lang="tr-TR" sz="2400" dirty="0" smtClean="0"/>
              <a:t> bileşkede (SPB) </a:t>
            </a:r>
            <a:r>
              <a:rPr lang="tr-TR" sz="2400" dirty="0" err="1" smtClean="0"/>
              <a:t>popliteal</a:t>
            </a:r>
            <a:r>
              <a:rPr lang="tr-TR" sz="2400" dirty="0" smtClean="0"/>
              <a:t> </a:t>
            </a:r>
            <a:r>
              <a:rPr lang="tr-TR" sz="2400" dirty="0" err="1" smtClean="0"/>
              <a:t>vene</a:t>
            </a:r>
            <a:r>
              <a:rPr lang="tr-TR" sz="2400" dirty="0" smtClean="0"/>
              <a:t> drene olur.</a:t>
            </a:r>
            <a:endParaRPr lang="tr-T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Derin </a:t>
            </a:r>
            <a:r>
              <a:rPr lang="tr-TR" dirty="0" err="1" smtClean="0"/>
              <a:t>Venöz</a:t>
            </a:r>
            <a:r>
              <a:rPr lang="tr-TR" dirty="0" smtClean="0"/>
              <a:t> Sistem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r>
              <a:rPr lang="tr-TR" sz="3100" dirty="0" err="1" smtClean="0"/>
              <a:t>Krural</a:t>
            </a:r>
            <a:r>
              <a:rPr lang="tr-TR" sz="3100" dirty="0" smtClean="0"/>
              <a:t> bölgenin drenajı, </a:t>
            </a:r>
            <a:r>
              <a:rPr lang="tr-TR" sz="3100" dirty="0" err="1" smtClean="0"/>
              <a:t>fasyal</a:t>
            </a:r>
            <a:r>
              <a:rPr lang="tr-TR" sz="3100" dirty="0" smtClean="0"/>
              <a:t> tabakaların derininde birer çift halinde bulunan v. </a:t>
            </a:r>
            <a:r>
              <a:rPr lang="tr-TR" sz="3100" dirty="0" err="1" smtClean="0"/>
              <a:t>peronealis</a:t>
            </a:r>
            <a:r>
              <a:rPr lang="tr-TR" sz="3100" dirty="0" smtClean="0"/>
              <a:t>,     v. </a:t>
            </a:r>
            <a:r>
              <a:rPr lang="tr-TR" sz="3100" dirty="0" err="1" smtClean="0"/>
              <a:t>tibialis</a:t>
            </a:r>
            <a:r>
              <a:rPr lang="tr-TR" sz="3100" dirty="0" smtClean="0"/>
              <a:t> </a:t>
            </a:r>
            <a:r>
              <a:rPr lang="tr-TR" sz="3100" dirty="0" err="1" smtClean="0"/>
              <a:t>anterior</a:t>
            </a:r>
            <a:r>
              <a:rPr lang="tr-TR" sz="3100" dirty="0" smtClean="0"/>
              <a:t> ve v. </a:t>
            </a:r>
            <a:r>
              <a:rPr lang="tr-TR" sz="3100" dirty="0" err="1" smtClean="0"/>
              <a:t>tibialis</a:t>
            </a:r>
            <a:r>
              <a:rPr lang="tr-TR" sz="3100" dirty="0" smtClean="0"/>
              <a:t> </a:t>
            </a:r>
            <a:r>
              <a:rPr lang="tr-TR" sz="3100" dirty="0" err="1" smtClean="0"/>
              <a:t>posterior</a:t>
            </a:r>
            <a:r>
              <a:rPr lang="tr-TR" sz="3100" dirty="0" smtClean="0"/>
              <a:t>  ile sağlanmaktadır. </a:t>
            </a:r>
          </a:p>
          <a:p>
            <a:endParaRPr lang="tr-TR" sz="3100" dirty="0" smtClean="0"/>
          </a:p>
          <a:p>
            <a:r>
              <a:rPr lang="tr-TR" sz="3100" dirty="0" err="1" smtClean="0"/>
              <a:t>Krural</a:t>
            </a:r>
            <a:r>
              <a:rPr lang="tr-TR" sz="3100" dirty="0" smtClean="0"/>
              <a:t> bölgedeki en önemli </a:t>
            </a:r>
            <a:r>
              <a:rPr lang="tr-TR" sz="3100" dirty="0" err="1" smtClean="0"/>
              <a:t>musküler</a:t>
            </a:r>
            <a:r>
              <a:rPr lang="tr-TR" sz="3100" dirty="0" smtClean="0"/>
              <a:t> </a:t>
            </a:r>
            <a:r>
              <a:rPr lang="tr-TR" sz="3100" dirty="0" err="1" smtClean="0"/>
              <a:t>venöz</a:t>
            </a:r>
            <a:r>
              <a:rPr lang="tr-TR" sz="3100" dirty="0" smtClean="0"/>
              <a:t> yapılardan </a:t>
            </a:r>
            <a:r>
              <a:rPr lang="tr-TR" sz="3100" dirty="0" err="1" smtClean="0"/>
              <a:t>gastroknemius</a:t>
            </a:r>
            <a:r>
              <a:rPr lang="tr-TR" sz="3100" dirty="0" smtClean="0"/>
              <a:t> </a:t>
            </a:r>
            <a:r>
              <a:rPr lang="tr-TR" sz="3100" dirty="0" err="1" smtClean="0"/>
              <a:t>venleri</a:t>
            </a:r>
            <a:r>
              <a:rPr lang="tr-TR" sz="3100" dirty="0" smtClean="0"/>
              <a:t> </a:t>
            </a:r>
            <a:r>
              <a:rPr lang="tr-TR" sz="3100" dirty="0" err="1" smtClean="0"/>
              <a:t>popliteal</a:t>
            </a:r>
            <a:r>
              <a:rPr lang="tr-TR" sz="3100" dirty="0" smtClean="0"/>
              <a:t> ya da </a:t>
            </a:r>
            <a:r>
              <a:rPr lang="tr-TR" sz="3100" dirty="0" err="1" smtClean="0"/>
              <a:t>posterior</a:t>
            </a:r>
            <a:r>
              <a:rPr lang="tr-TR" sz="3100" dirty="0" smtClean="0"/>
              <a:t> </a:t>
            </a:r>
            <a:r>
              <a:rPr lang="tr-TR" sz="3100" dirty="0" err="1" smtClean="0"/>
              <a:t>tibial</a:t>
            </a:r>
            <a:r>
              <a:rPr lang="tr-TR" sz="3100" dirty="0" smtClean="0"/>
              <a:t> </a:t>
            </a:r>
            <a:r>
              <a:rPr lang="tr-TR" sz="3100" dirty="0" err="1" smtClean="0"/>
              <a:t>venlere</a:t>
            </a:r>
            <a:r>
              <a:rPr lang="tr-TR" sz="3100" dirty="0" smtClean="0"/>
              <a:t>, </a:t>
            </a:r>
            <a:r>
              <a:rPr lang="tr-TR" sz="3100" dirty="0" err="1" smtClean="0"/>
              <a:t>soleal</a:t>
            </a:r>
            <a:r>
              <a:rPr lang="tr-TR" sz="3100" dirty="0" smtClean="0"/>
              <a:t> </a:t>
            </a:r>
            <a:r>
              <a:rPr lang="tr-TR" sz="3100" dirty="0" err="1" smtClean="0"/>
              <a:t>venler</a:t>
            </a:r>
            <a:r>
              <a:rPr lang="tr-TR" sz="3100" dirty="0" smtClean="0"/>
              <a:t> ise </a:t>
            </a:r>
            <a:r>
              <a:rPr lang="tr-TR" sz="3100" dirty="0" err="1" smtClean="0"/>
              <a:t>posterior</a:t>
            </a:r>
            <a:r>
              <a:rPr lang="tr-TR" sz="3100" dirty="0" smtClean="0"/>
              <a:t> </a:t>
            </a:r>
            <a:r>
              <a:rPr lang="tr-TR" sz="3100" dirty="0" err="1" smtClean="0"/>
              <a:t>tibial</a:t>
            </a:r>
            <a:r>
              <a:rPr lang="tr-TR" sz="3100" dirty="0" smtClean="0"/>
              <a:t> ya da </a:t>
            </a:r>
            <a:r>
              <a:rPr lang="tr-TR" sz="3100" dirty="0" err="1" smtClean="0"/>
              <a:t>peroneal</a:t>
            </a:r>
            <a:r>
              <a:rPr lang="tr-TR" sz="3100" dirty="0" smtClean="0"/>
              <a:t> </a:t>
            </a:r>
            <a:r>
              <a:rPr lang="tr-TR" sz="3100" dirty="0" err="1" smtClean="0"/>
              <a:t>venlere</a:t>
            </a:r>
            <a:r>
              <a:rPr lang="tr-TR" sz="3100" dirty="0" smtClean="0"/>
              <a:t> katılır. </a:t>
            </a:r>
            <a:endParaRPr lang="tr-TR" sz="3100" dirty="0"/>
          </a:p>
        </p:txBody>
      </p:sp>
      <p:pic>
        <p:nvPicPr>
          <p:cNvPr id="2050" name="Picture 2" descr="C:\Users\Win7\Desktop\tibial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44824"/>
            <a:ext cx="406794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err="1" smtClean="0"/>
              <a:t>Perforan</a:t>
            </a:r>
            <a:r>
              <a:rPr lang="tr-TR" dirty="0" smtClean="0"/>
              <a:t> </a:t>
            </a:r>
            <a:r>
              <a:rPr lang="tr-TR" dirty="0" err="1" smtClean="0"/>
              <a:t>Venler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Derin </a:t>
            </a:r>
            <a:r>
              <a:rPr lang="tr-TR" sz="2400" dirty="0" err="1" smtClean="0"/>
              <a:t>fasyayı</a:t>
            </a:r>
            <a:r>
              <a:rPr lang="tr-TR" sz="2400" dirty="0" smtClean="0"/>
              <a:t> </a:t>
            </a:r>
            <a:r>
              <a:rPr lang="tr-TR" sz="2400" dirty="0" err="1" smtClean="0"/>
              <a:t>oblik</a:t>
            </a:r>
            <a:r>
              <a:rPr lang="tr-TR" sz="2400" dirty="0" smtClean="0"/>
              <a:t> olarak delip geçen, </a:t>
            </a:r>
            <a:r>
              <a:rPr lang="tr-TR" sz="2400" dirty="0" err="1" smtClean="0"/>
              <a:t>yüzeyel</a:t>
            </a:r>
            <a:r>
              <a:rPr lang="tr-TR" sz="2400" dirty="0" smtClean="0"/>
              <a:t>  ile derin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sistem arasında bağlantı sağlarlar.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err="1" smtClean="0"/>
              <a:t>PV’lerdeki</a:t>
            </a:r>
            <a:r>
              <a:rPr lang="tr-TR" sz="2400" dirty="0" smtClean="0"/>
              <a:t> </a:t>
            </a:r>
            <a:r>
              <a:rPr lang="tr-TR" sz="2400" dirty="0" err="1" smtClean="0"/>
              <a:t>venöz</a:t>
            </a:r>
            <a:r>
              <a:rPr lang="tr-TR" sz="2400" dirty="0" smtClean="0"/>
              <a:t> kapakçıklar, kanın sadece </a:t>
            </a:r>
            <a:r>
              <a:rPr lang="tr-TR" sz="2400" dirty="0" err="1" smtClean="0"/>
              <a:t>yüzeyelden</a:t>
            </a:r>
            <a:r>
              <a:rPr lang="tr-TR" sz="2400" dirty="0" smtClean="0"/>
              <a:t> derine akışına izin vermektedir. </a:t>
            </a:r>
          </a:p>
          <a:p>
            <a:endParaRPr lang="tr-TR" sz="2400" dirty="0" smtClean="0"/>
          </a:p>
          <a:p>
            <a:r>
              <a:rPr lang="tr-TR" sz="2400" dirty="0" smtClean="0"/>
              <a:t>Ancak ayak </a:t>
            </a:r>
            <a:r>
              <a:rPr lang="tr-TR" sz="2400" dirty="0" err="1" smtClean="0"/>
              <a:t>dorsalindeki</a:t>
            </a:r>
            <a:r>
              <a:rPr lang="tr-TR" sz="2400" dirty="0" smtClean="0"/>
              <a:t> </a:t>
            </a:r>
            <a:r>
              <a:rPr lang="tr-TR" sz="2400" dirty="0" err="1" smtClean="0"/>
              <a:t>PV’lerde</a:t>
            </a:r>
            <a:r>
              <a:rPr lang="tr-TR" sz="2400" dirty="0" smtClean="0"/>
              <a:t> kapakçık bulunmaz ve akım derinden </a:t>
            </a:r>
            <a:r>
              <a:rPr lang="tr-TR" sz="2400" dirty="0" err="1" smtClean="0"/>
              <a:t>yüzeyele</a:t>
            </a:r>
            <a:r>
              <a:rPr lang="tr-TR" sz="2400" dirty="0" smtClean="0"/>
              <a:t> doğrudur.</a:t>
            </a: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3279</TotalTime>
  <Words>1921</Words>
  <Application>Microsoft Office PowerPoint</Application>
  <PresentationFormat>Ekran Gösterisi (4:3)</PresentationFormat>
  <Paragraphs>410</Paragraphs>
  <Slides>55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55</vt:i4>
      </vt:variant>
    </vt:vector>
  </HeadingPairs>
  <TitlesOfParts>
    <vt:vector size="56" baseType="lpstr">
      <vt:lpstr>Ofis Teması</vt:lpstr>
      <vt:lpstr>ALT EXTREMİTE VENÖZ DÖNÜŞ YETMEZLİĞİ</vt:lpstr>
      <vt:lpstr>Amaç</vt:lpstr>
      <vt:lpstr>Hedefler</vt:lpstr>
      <vt:lpstr>Anatomi</vt:lpstr>
      <vt:lpstr>Yüzeyel Venöz Sistem</vt:lpstr>
      <vt:lpstr>Vena Safena Magna </vt:lpstr>
      <vt:lpstr>Vena Safena Parva</vt:lpstr>
      <vt:lpstr>Derin Venöz Sistem</vt:lpstr>
      <vt:lpstr>  Perforan Venler  </vt:lpstr>
      <vt:lpstr>Epidemiyoloji</vt:lpstr>
      <vt:lpstr>Risk Faktörleri</vt:lpstr>
      <vt:lpstr>Patofizyoloji</vt:lpstr>
      <vt:lpstr>Slayt 13</vt:lpstr>
      <vt:lpstr>Slayt 14</vt:lpstr>
      <vt:lpstr>Slayt 15</vt:lpstr>
      <vt:lpstr>Slayt 16</vt:lpstr>
      <vt:lpstr>Klinik </vt:lpstr>
      <vt:lpstr>Slayt 18</vt:lpstr>
      <vt:lpstr>Slayt 19</vt:lpstr>
      <vt:lpstr>Slayt 20</vt:lpstr>
      <vt:lpstr>Semptomlar</vt:lpstr>
      <vt:lpstr>Slayt 22</vt:lpstr>
      <vt:lpstr>Fizik Muayene</vt:lpstr>
      <vt:lpstr>Slayt 24</vt:lpstr>
      <vt:lpstr>Slayt 25</vt:lpstr>
      <vt:lpstr>Slayt 26</vt:lpstr>
      <vt:lpstr>Slayt 27</vt:lpstr>
      <vt:lpstr>Slayt 28</vt:lpstr>
      <vt:lpstr>Slayt 29</vt:lpstr>
      <vt:lpstr>Tanı Yöntemleri</vt:lpstr>
      <vt:lpstr>Doppler US</vt:lpstr>
      <vt:lpstr>Slayt 32</vt:lpstr>
      <vt:lpstr>Pletismografi</vt:lpstr>
      <vt:lpstr>BT ve MR Venografi</vt:lpstr>
      <vt:lpstr>Laboratuar</vt:lpstr>
      <vt:lpstr>Sınıflandırma</vt:lpstr>
      <vt:lpstr>CEAP</vt:lpstr>
      <vt:lpstr>Slayt 38</vt:lpstr>
      <vt:lpstr>Slayt 39</vt:lpstr>
      <vt:lpstr>Slayt 40</vt:lpstr>
      <vt:lpstr>Slayt 41</vt:lpstr>
      <vt:lpstr>Tedavi</vt:lpstr>
      <vt:lpstr>Medikal Tedavi</vt:lpstr>
      <vt:lpstr>Slayt 44</vt:lpstr>
      <vt:lpstr>Slayt 45</vt:lpstr>
      <vt:lpstr>Kompresyon Tedavisi</vt:lpstr>
      <vt:lpstr> Kompresyon teknikleri</vt:lpstr>
      <vt:lpstr>Cerrahi Tedavi</vt:lpstr>
      <vt:lpstr>Slayt 49</vt:lpstr>
      <vt:lpstr>Endovenöz Termal Ablasyon</vt:lpstr>
      <vt:lpstr>Skleroterapi</vt:lpstr>
      <vt:lpstr>Siyanoakrilat Embolizasyonu</vt:lpstr>
      <vt:lpstr>Korunma</vt:lpstr>
      <vt:lpstr>Sevk</vt:lpstr>
      <vt:lpstr>Kaynak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 EXTREMİTE VENÖZ DÖNÜŞ YETMEZLİĞİ</dc:title>
  <dc:creator>Toshiba</dc:creator>
  <cp:lastModifiedBy>Toshiba</cp:lastModifiedBy>
  <cp:revision>129</cp:revision>
  <dcterms:created xsi:type="dcterms:W3CDTF">2019-12-28T19:35:40Z</dcterms:created>
  <dcterms:modified xsi:type="dcterms:W3CDTF">2020-01-06T21:12:32Z</dcterms:modified>
</cp:coreProperties>
</file>