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4" r:id="rId3"/>
    <p:sldId id="257" r:id="rId4"/>
    <p:sldId id="266" r:id="rId5"/>
    <p:sldId id="276" r:id="rId6"/>
    <p:sldId id="277" r:id="rId7"/>
    <p:sldId id="263" r:id="rId8"/>
    <p:sldId id="264" r:id="rId9"/>
    <p:sldId id="261" r:id="rId10"/>
    <p:sldId id="281" r:id="rId11"/>
    <p:sldId id="259" r:id="rId12"/>
    <p:sldId id="267" r:id="rId13"/>
    <p:sldId id="279" r:id="rId14"/>
    <p:sldId id="262" r:id="rId15"/>
    <p:sldId id="269" r:id="rId16"/>
    <p:sldId id="272" r:id="rId17"/>
    <p:sldId id="273" r:id="rId18"/>
    <p:sldId id="271" r:id="rId19"/>
    <p:sldId id="268" r:id="rId20"/>
    <p:sldId id="278" r:id="rId21"/>
    <p:sldId id="270"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462" autoAdjust="0"/>
  </p:normalViewPr>
  <p:slideViewPr>
    <p:cSldViewPr>
      <p:cViewPr>
        <p:scale>
          <a:sx n="90" d="100"/>
          <a:sy n="90" d="100"/>
        </p:scale>
        <p:origin x="-1984" y="-26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0CCC4C-D376-4FED-8825-F584CAA298FA}" type="datetimeFigureOut">
              <a:rPr lang="tr-TR" smtClean="0"/>
              <a:pPr/>
              <a:t>27/05/15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14D5A99-FED8-4086-8226-46A58B50FBCD}" type="slidenum">
              <a:rPr lang="tr-TR" smtClean="0"/>
              <a:pPr/>
              <a:t>‹#›</a:t>
            </a:fld>
            <a:endParaRPr lang="tr-TR"/>
          </a:p>
        </p:txBody>
      </p:sp>
    </p:spTree>
    <p:extLst>
      <p:ext uri="{BB962C8B-B14F-4D97-AF65-F5344CB8AC3E}">
        <p14:creationId xmlns:p14="http://schemas.microsoft.com/office/powerpoint/2010/main" val="1977880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Solventler</a:t>
            </a:r>
            <a:r>
              <a:rPr lang="en-US" dirty="0" smtClean="0"/>
              <a:t> </a:t>
            </a:r>
            <a:r>
              <a:rPr lang="en-US" dirty="0" err="1" smtClean="0"/>
              <a:t>sıvı</a:t>
            </a:r>
            <a:r>
              <a:rPr lang="en-US" dirty="0" smtClean="0"/>
              <a:t> </a:t>
            </a:r>
            <a:r>
              <a:rPr lang="en-US" dirty="0" err="1" smtClean="0"/>
              <a:t>veya</a:t>
            </a:r>
            <a:r>
              <a:rPr lang="en-US" dirty="0" smtClean="0"/>
              <a:t> </a:t>
            </a:r>
            <a:r>
              <a:rPr lang="en-US" dirty="0" err="1" smtClean="0"/>
              <a:t>katı</a:t>
            </a:r>
            <a:r>
              <a:rPr lang="en-US" dirty="0" smtClean="0"/>
              <a:t> </a:t>
            </a:r>
            <a:r>
              <a:rPr lang="en-US" dirty="0" err="1" smtClean="0"/>
              <a:t>maddeleri</a:t>
            </a:r>
            <a:r>
              <a:rPr lang="en-US" dirty="0" smtClean="0"/>
              <a:t> </a:t>
            </a:r>
            <a:r>
              <a:rPr lang="en-US" dirty="0" err="1" smtClean="0"/>
              <a:t>çözen</a:t>
            </a:r>
            <a:r>
              <a:rPr lang="en-US" dirty="0" smtClean="0"/>
              <a:t> </a:t>
            </a:r>
            <a:r>
              <a:rPr lang="en-US" dirty="0" err="1" smtClean="0"/>
              <a:t>çözücülerdir</a:t>
            </a:r>
            <a:r>
              <a:rPr lang="en-US" dirty="0" smtClean="0"/>
              <a:t>.</a:t>
            </a:r>
            <a:r>
              <a:rPr lang="en-US" baseline="0" dirty="0" smtClean="0"/>
              <a:t> </a:t>
            </a:r>
            <a:r>
              <a:rPr lang="en-US" baseline="0" dirty="0" err="1" smtClean="0"/>
              <a:t>Herbirinin</a:t>
            </a:r>
            <a:r>
              <a:rPr lang="en-US" baseline="0" dirty="0" smtClean="0"/>
              <a:t> </a:t>
            </a:r>
            <a:r>
              <a:rPr lang="en-US" baseline="0" dirty="0" err="1" smtClean="0"/>
              <a:t>kendine</a:t>
            </a:r>
            <a:r>
              <a:rPr lang="en-US" baseline="0" dirty="0" smtClean="0"/>
              <a:t> has </a:t>
            </a:r>
            <a:r>
              <a:rPr lang="en-US" baseline="0" dirty="0" err="1" smtClean="0"/>
              <a:t>kokusu</a:t>
            </a:r>
            <a:r>
              <a:rPr lang="en-US" baseline="0" dirty="0" smtClean="0"/>
              <a:t> </a:t>
            </a:r>
            <a:r>
              <a:rPr lang="en-US" baseline="0" dirty="0" err="1" smtClean="0"/>
              <a:t>vardır</a:t>
            </a:r>
            <a:r>
              <a:rPr lang="en-US" baseline="0" dirty="0" smtClean="0"/>
              <a:t>.</a:t>
            </a:r>
          </a:p>
          <a:p>
            <a:r>
              <a:rPr lang="en-US" baseline="0" dirty="0" err="1" smtClean="0"/>
              <a:t>Oda</a:t>
            </a:r>
            <a:r>
              <a:rPr lang="en-US" baseline="0" dirty="0" smtClean="0"/>
              <a:t> </a:t>
            </a:r>
            <a:r>
              <a:rPr lang="en-US" baseline="0" dirty="0" err="1" smtClean="0"/>
              <a:t>ısısında</a:t>
            </a:r>
            <a:r>
              <a:rPr lang="en-US" baseline="0" dirty="0" smtClean="0"/>
              <a:t> bile </a:t>
            </a:r>
            <a:r>
              <a:rPr lang="en-US" baseline="0" dirty="0" err="1" smtClean="0"/>
              <a:t>buharlaşabilirler</a:t>
            </a:r>
            <a:r>
              <a:rPr lang="en-US" baseline="0" dirty="0" smtClean="0"/>
              <a:t> </a:t>
            </a:r>
            <a:r>
              <a:rPr lang="en-US" baseline="0" dirty="0" err="1" smtClean="0"/>
              <a:t>bu</a:t>
            </a:r>
            <a:r>
              <a:rPr lang="en-US" baseline="0" dirty="0" smtClean="0"/>
              <a:t> </a:t>
            </a:r>
            <a:r>
              <a:rPr lang="en-US" baseline="0" dirty="0" err="1" smtClean="0"/>
              <a:t>nedenle</a:t>
            </a:r>
            <a:r>
              <a:rPr lang="en-US" baseline="0" dirty="0" smtClean="0"/>
              <a:t> </a:t>
            </a:r>
            <a:r>
              <a:rPr lang="en-US" baseline="0" dirty="0" err="1" smtClean="0"/>
              <a:t>bunlara</a:t>
            </a:r>
            <a:r>
              <a:rPr lang="en-US" baseline="0" dirty="0" smtClean="0"/>
              <a:t> </a:t>
            </a:r>
            <a:r>
              <a:rPr lang="en-US" baseline="0" dirty="0" err="1" smtClean="0"/>
              <a:t>uçucu</a:t>
            </a:r>
            <a:r>
              <a:rPr lang="en-US" baseline="0" dirty="0" smtClean="0"/>
              <a:t> </a:t>
            </a:r>
            <a:r>
              <a:rPr lang="en-US" baseline="0" dirty="0" err="1" smtClean="0"/>
              <a:t>deniyor</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14D5A99-FED8-4086-8226-46A58B50FBCD}" type="slidenum">
              <a:rPr lang="tr-TR" smtClean="0"/>
              <a:pPr/>
              <a:t>4</a:t>
            </a:fld>
            <a:endParaRPr lang="tr-TR"/>
          </a:p>
        </p:txBody>
      </p:sp>
    </p:spTree>
    <p:extLst>
      <p:ext uri="{BB962C8B-B14F-4D97-AF65-F5344CB8AC3E}">
        <p14:creationId xmlns:p14="http://schemas.microsoft.com/office/powerpoint/2010/main" val="1893379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b="0" i="0" kern="1200" dirty="0" smtClean="0">
                <a:solidFill>
                  <a:schemeClr val="tx1"/>
                </a:solidFill>
                <a:latin typeface="+mn-lt"/>
                <a:ea typeface="+mn-ea"/>
                <a:cs typeface="+mn-cs"/>
              </a:rPr>
              <a:t>Yıllardır işporta tezgâhlarında satılan çakmak gazıyla oynayan bir çocuğun ölmesi, 10 gencin de yaralanması Sağlık Bakanlığı'nı harekete geçirdi. Çakmak gazının üretiminden satışına kadar kontrol altına alınması için çalışma başlatıldı. Yeni düzenlemeye göre </a:t>
            </a:r>
            <a:r>
              <a:rPr lang="tr-TR" sz="1200" b="0" i="0" kern="1200" dirty="0" err="1" smtClean="0">
                <a:solidFill>
                  <a:schemeClr val="tx1"/>
                </a:solidFill>
                <a:latin typeface="+mn-lt"/>
                <a:ea typeface="+mn-ea"/>
                <a:cs typeface="+mn-cs"/>
              </a:rPr>
              <a:t>bali</a:t>
            </a:r>
            <a:r>
              <a:rPr lang="tr-TR" sz="1200" b="0" i="0" kern="1200" dirty="0" smtClean="0">
                <a:solidFill>
                  <a:schemeClr val="tx1"/>
                </a:solidFill>
                <a:latin typeface="+mn-lt"/>
                <a:ea typeface="+mn-ea"/>
                <a:cs typeface="+mn-cs"/>
              </a:rPr>
              <a:t>, </a:t>
            </a:r>
            <a:r>
              <a:rPr lang="tr-TR" sz="1200" b="0" i="0" kern="1200" dirty="0" err="1" smtClean="0">
                <a:solidFill>
                  <a:schemeClr val="tx1"/>
                </a:solidFill>
                <a:latin typeface="+mn-lt"/>
                <a:ea typeface="+mn-ea"/>
                <a:cs typeface="+mn-cs"/>
              </a:rPr>
              <a:t>uhu</a:t>
            </a:r>
            <a:r>
              <a:rPr lang="tr-TR" sz="1200" b="0" i="0" kern="1200" dirty="0" smtClean="0">
                <a:solidFill>
                  <a:schemeClr val="tx1"/>
                </a:solidFill>
                <a:latin typeface="+mn-lt"/>
                <a:ea typeface="+mn-ea"/>
                <a:cs typeface="+mn-cs"/>
              </a:rPr>
              <a:t>, tiner gibi uçucu madde sınıfındaki çakmak gazı da 18 yaşından küçüklere satılamayacak. Çakmak gazı tüplerinin üzerine de "18 yaşından küçüklere satılması sakıncalıdır" yazılacak.</a:t>
            </a:r>
            <a:endParaRPr lang="tr-TR" dirty="0"/>
          </a:p>
        </p:txBody>
      </p:sp>
      <p:sp>
        <p:nvSpPr>
          <p:cNvPr id="4" name="3 Slayt Numarası Yer Tutucusu"/>
          <p:cNvSpPr>
            <a:spLocks noGrp="1"/>
          </p:cNvSpPr>
          <p:nvPr>
            <p:ph type="sldNum" sz="quarter" idx="10"/>
          </p:nvPr>
        </p:nvSpPr>
        <p:spPr/>
        <p:txBody>
          <a:bodyPr/>
          <a:lstStyle/>
          <a:p>
            <a:fld id="{914D5A99-FED8-4086-8226-46A58B50FBCD}" type="slidenum">
              <a:rPr lang="tr-TR" smtClean="0"/>
              <a:pPr/>
              <a:t>6</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Ülkemizde 1994 de uçucu madde kullanımıyla</a:t>
            </a:r>
            <a:r>
              <a:rPr lang="tr-TR" baseline="0" dirty="0" smtClean="0"/>
              <a:t> tedavi altına alınan gençlerle yapılan </a:t>
            </a:r>
            <a:r>
              <a:rPr lang="tr-TR" baseline="0" dirty="0" smtClean="0"/>
              <a:t>çalışma</a:t>
            </a:r>
          </a:p>
          <a:p>
            <a:r>
              <a:rPr lang="tr-TR" baseline="0" dirty="0" smtClean="0"/>
              <a:t>2013 yılı TÜİK verilerine göre okur yazar oranı %95,78. okur yazar olmayan oranı % 4.2 olduğundan uçucu madde kullananlardaki % 20 </a:t>
            </a:r>
            <a:r>
              <a:rPr lang="tr-TR" baseline="0" dirty="0" err="1" smtClean="0"/>
              <a:t>lik</a:t>
            </a:r>
            <a:r>
              <a:rPr lang="tr-TR" baseline="0" dirty="0" smtClean="0"/>
              <a:t> okuryazar olmama oranı dikkat çekicidir.</a:t>
            </a:r>
            <a:endParaRPr lang="tr-TR" dirty="0"/>
          </a:p>
        </p:txBody>
      </p:sp>
      <p:sp>
        <p:nvSpPr>
          <p:cNvPr id="4" name="3 Slayt Numarası Yer Tutucusu"/>
          <p:cNvSpPr>
            <a:spLocks noGrp="1"/>
          </p:cNvSpPr>
          <p:nvPr>
            <p:ph type="sldNum" sz="quarter" idx="10"/>
          </p:nvPr>
        </p:nvSpPr>
        <p:spPr/>
        <p:txBody>
          <a:bodyPr/>
          <a:lstStyle/>
          <a:p>
            <a:fld id="{914D5A99-FED8-4086-8226-46A58B50FBCD}" type="slidenum">
              <a:rPr lang="tr-TR" smtClean="0"/>
              <a:pPr/>
              <a:t>8</a:t>
            </a:fld>
            <a:endParaRPr 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fontAlgn="base"/>
            <a:r>
              <a:rPr lang="tr-TR" sz="1200" b="0" i="0" kern="1200" dirty="0" smtClean="0">
                <a:solidFill>
                  <a:schemeClr val="tx1"/>
                </a:solidFill>
                <a:latin typeface="+mn-lt"/>
                <a:ea typeface="+mn-ea"/>
                <a:cs typeface="+mn-cs"/>
              </a:rPr>
              <a:t>Tiner bir kumaşa emdirilir ve oradan koklanarak kullanılır. </a:t>
            </a:r>
            <a:r>
              <a:rPr lang="tr-TR" sz="1200" b="0" i="0" kern="1200" dirty="0" err="1" smtClean="0">
                <a:solidFill>
                  <a:schemeClr val="tx1"/>
                </a:solidFill>
                <a:latin typeface="+mn-lt"/>
                <a:ea typeface="+mn-ea"/>
                <a:cs typeface="+mn-cs"/>
              </a:rPr>
              <a:t>Bali</a:t>
            </a:r>
            <a:r>
              <a:rPr lang="tr-TR" sz="1200" b="0" i="0" kern="1200" dirty="0" smtClean="0">
                <a:solidFill>
                  <a:schemeClr val="tx1"/>
                </a:solidFill>
                <a:latin typeface="+mn-lt"/>
                <a:ea typeface="+mn-ea"/>
                <a:cs typeface="+mn-cs"/>
              </a:rPr>
              <a:t> gibi yapıştırıcılar ise, genellikle torba içine konarak buharının içe çekilmesi yoluyla kullanılır. Etkisi </a:t>
            </a:r>
            <a:r>
              <a:rPr lang="tr-TR" sz="1200" b="0" i="0" kern="1200" dirty="0" smtClean="0">
                <a:solidFill>
                  <a:schemeClr val="tx1"/>
                </a:solidFill>
                <a:latin typeface="+mn-lt"/>
                <a:ea typeface="+mn-ea"/>
                <a:cs typeface="+mn-cs"/>
              </a:rPr>
              <a:t>5 dakikada başlar, 15 -45 </a:t>
            </a:r>
            <a:r>
              <a:rPr lang="tr-TR" sz="1200" b="0" i="0" kern="1200" dirty="0" err="1" smtClean="0">
                <a:solidFill>
                  <a:schemeClr val="tx1"/>
                </a:solidFill>
                <a:latin typeface="+mn-lt"/>
                <a:ea typeface="+mn-ea"/>
                <a:cs typeface="+mn-cs"/>
              </a:rPr>
              <a:t>dk</a:t>
            </a:r>
            <a:r>
              <a:rPr lang="tr-TR" sz="1200" b="0" i="0" kern="1200" dirty="0" smtClean="0">
                <a:solidFill>
                  <a:schemeClr val="tx1"/>
                </a:solidFill>
                <a:latin typeface="+mn-lt"/>
                <a:ea typeface="+mn-ea"/>
                <a:cs typeface="+mn-cs"/>
              </a:rPr>
              <a:t> </a:t>
            </a:r>
            <a:r>
              <a:rPr lang="tr-TR" sz="1200" b="0" i="0" kern="1200" dirty="0" smtClean="0">
                <a:solidFill>
                  <a:schemeClr val="tx1"/>
                </a:solidFill>
                <a:latin typeface="+mn-lt"/>
                <a:ea typeface="+mn-ea"/>
                <a:cs typeface="+mn-cs"/>
              </a:rPr>
              <a:t>sürdüğünden sürekli ellerinde</a:t>
            </a:r>
            <a:r>
              <a:rPr lang="tr-TR" sz="1200" b="0" i="0" kern="1200" baseline="0" dirty="0" smtClean="0">
                <a:solidFill>
                  <a:schemeClr val="tx1"/>
                </a:solidFill>
                <a:latin typeface="+mn-lt"/>
                <a:ea typeface="+mn-ea"/>
                <a:cs typeface="+mn-cs"/>
              </a:rPr>
              <a:t> torba ile gezerler. </a:t>
            </a:r>
            <a:r>
              <a:rPr lang="tr-TR" sz="1200" b="0" i="0" kern="1200" dirty="0" smtClean="0">
                <a:solidFill>
                  <a:schemeClr val="tx1"/>
                </a:solidFill>
                <a:latin typeface="+mn-lt"/>
                <a:ea typeface="+mn-ea"/>
                <a:cs typeface="+mn-cs"/>
              </a:rPr>
              <a:t>Uçucu maddeler kullanıldığında neşe hali, sakinlik duygusu verebilir, bazı hayaller görülmesine yol açabilir. Etkileri arasında ciddi bir sarhoşluk, denge bozukluğu, yürüme güçlüğü de sayılabilir.</a:t>
            </a:r>
          </a:p>
          <a:p>
            <a:pPr fontAlgn="base"/>
            <a:r>
              <a:rPr lang="tr-TR" sz="1200" b="0" i="0" kern="1200" dirty="0" smtClean="0">
                <a:solidFill>
                  <a:schemeClr val="tx1"/>
                </a:solidFill>
                <a:latin typeface="+mn-lt"/>
                <a:ea typeface="+mn-ea"/>
                <a:cs typeface="+mn-cs"/>
              </a:rPr>
              <a:t>Beyin üstüne doğrudan </a:t>
            </a:r>
            <a:r>
              <a:rPr lang="tr-TR" sz="1200" b="0" i="0" kern="1200" dirty="0" err="1" smtClean="0">
                <a:solidFill>
                  <a:schemeClr val="tx1"/>
                </a:solidFill>
                <a:latin typeface="+mn-lt"/>
                <a:ea typeface="+mn-ea"/>
                <a:cs typeface="+mn-cs"/>
              </a:rPr>
              <a:t>toksik</a:t>
            </a:r>
            <a:r>
              <a:rPr lang="tr-TR" sz="1200" b="0" i="0" kern="1200" dirty="0" smtClean="0">
                <a:solidFill>
                  <a:schemeClr val="tx1"/>
                </a:solidFill>
                <a:latin typeface="+mn-lt"/>
                <a:ea typeface="+mn-ea"/>
                <a:cs typeface="+mn-cs"/>
              </a:rPr>
              <a:t> etki yaptığı için oldukça zararlıdır. Bellek, öğrenme ve muhakeme yetisini bozar. Bağımlılık potansiyelleri de yüksektir. Uçucu madde koklayanlarda ani ölümler sıklıkla meydana gelir. Ani ölümler beyin ve kalp üstüne olan etkilerinden dolayı ortaya çıkar.</a:t>
            </a:r>
          </a:p>
          <a:p>
            <a:endParaRPr lang="tr-TR" dirty="0"/>
          </a:p>
        </p:txBody>
      </p:sp>
      <p:sp>
        <p:nvSpPr>
          <p:cNvPr id="4" name="3 Slayt Numarası Yer Tutucusu"/>
          <p:cNvSpPr>
            <a:spLocks noGrp="1"/>
          </p:cNvSpPr>
          <p:nvPr>
            <p:ph type="sldNum" sz="quarter" idx="10"/>
          </p:nvPr>
        </p:nvSpPr>
        <p:spPr/>
        <p:txBody>
          <a:bodyPr/>
          <a:lstStyle/>
          <a:p>
            <a:fld id="{914D5A99-FED8-4086-8226-46A58B50FBCD}" type="slidenum">
              <a:rPr lang="tr-TR" smtClean="0"/>
              <a:pPr/>
              <a:t>11</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Toluenin</a:t>
            </a:r>
            <a:r>
              <a:rPr lang="en-US" dirty="0" smtClean="0"/>
              <a:t> </a:t>
            </a:r>
            <a:r>
              <a:rPr lang="en-US" dirty="0" err="1" smtClean="0"/>
              <a:t>kcde</a:t>
            </a:r>
            <a:r>
              <a:rPr lang="en-US" dirty="0" smtClean="0"/>
              <a:t> </a:t>
            </a:r>
            <a:r>
              <a:rPr lang="en-US" dirty="0" err="1" smtClean="0"/>
              <a:t>yıkılmasıyla</a:t>
            </a:r>
            <a:r>
              <a:rPr lang="en-US" dirty="0" smtClean="0"/>
              <a:t> </a:t>
            </a:r>
            <a:r>
              <a:rPr lang="en-US" dirty="0" err="1" smtClean="0"/>
              <a:t>ortaya</a:t>
            </a:r>
            <a:r>
              <a:rPr lang="en-US" dirty="0" smtClean="0"/>
              <a:t> </a:t>
            </a:r>
            <a:r>
              <a:rPr lang="en-US" dirty="0" err="1" smtClean="0"/>
              <a:t>çıkan</a:t>
            </a:r>
            <a:r>
              <a:rPr lang="en-US" dirty="0" smtClean="0"/>
              <a:t> </a:t>
            </a:r>
            <a:r>
              <a:rPr lang="en-US" dirty="0" err="1" smtClean="0"/>
              <a:t>hippurik</a:t>
            </a:r>
            <a:r>
              <a:rPr lang="en-US" dirty="0" smtClean="0"/>
              <a:t> </a:t>
            </a:r>
            <a:r>
              <a:rPr lang="en-US" dirty="0" err="1" smtClean="0"/>
              <a:t>asit</a:t>
            </a:r>
            <a:r>
              <a:rPr lang="en-US" dirty="0" smtClean="0"/>
              <a:t> </a:t>
            </a:r>
            <a:r>
              <a:rPr lang="en-US" dirty="0" err="1" smtClean="0"/>
              <a:t>nöronlara</a:t>
            </a:r>
            <a:r>
              <a:rPr lang="en-US" dirty="0" smtClean="0"/>
              <a:t> </a:t>
            </a:r>
            <a:r>
              <a:rPr lang="en-US" dirty="0" err="1" smtClean="0"/>
              <a:t>toksik</a:t>
            </a:r>
            <a:r>
              <a:rPr lang="en-US" dirty="0" smtClean="0"/>
              <a:t> </a:t>
            </a:r>
            <a:r>
              <a:rPr lang="en-US" dirty="0" err="1" smtClean="0"/>
              <a:t>etki</a:t>
            </a:r>
            <a:r>
              <a:rPr lang="en-US" dirty="0" smtClean="0"/>
              <a:t> </a:t>
            </a:r>
            <a:r>
              <a:rPr lang="en-US" dirty="0" err="1" smtClean="0"/>
              <a:t>eder</a:t>
            </a:r>
            <a:r>
              <a:rPr lang="en-US" dirty="0" smtClean="0"/>
              <a:t>.</a:t>
            </a:r>
            <a:endParaRPr lang="en-US" dirty="0"/>
          </a:p>
        </p:txBody>
      </p:sp>
      <p:sp>
        <p:nvSpPr>
          <p:cNvPr id="4" name="Slide Number Placeholder 3"/>
          <p:cNvSpPr>
            <a:spLocks noGrp="1"/>
          </p:cNvSpPr>
          <p:nvPr>
            <p:ph type="sldNum" sz="quarter" idx="10"/>
          </p:nvPr>
        </p:nvSpPr>
        <p:spPr/>
        <p:txBody>
          <a:bodyPr/>
          <a:lstStyle/>
          <a:p>
            <a:fld id="{914D5A99-FED8-4086-8226-46A58B50FBCD}" type="slidenum">
              <a:rPr lang="tr-TR" smtClean="0"/>
              <a:pPr/>
              <a:t>15</a:t>
            </a:fld>
            <a:endParaRPr lang="tr-TR"/>
          </a:p>
        </p:txBody>
      </p:sp>
    </p:spTree>
    <p:extLst>
      <p:ext uri="{BB962C8B-B14F-4D97-AF65-F5344CB8AC3E}">
        <p14:creationId xmlns:p14="http://schemas.microsoft.com/office/powerpoint/2010/main" val="3897729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27/05/15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27/05/15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27/05/15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27/05/15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27/05/15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27/05/15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27/05/15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27/05/15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27/05/15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27/05/15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27/05/15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27/05/15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3.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UÇUCU MADDE BAĞIMLILIĞI</a:t>
            </a:r>
            <a:endParaRPr lang="tr-TR" dirty="0"/>
          </a:p>
        </p:txBody>
      </p:sp>
      <p:sp>
        <p:nvSpPr>
          <p:cNvPr id="3" name="2 Alt Başlık"/>
          <p:cNvSpPr>
            <a:spLocks noGrp="1"/>
          </p:cNvSpPr>
          <p:nvPr>
            <p:ph type="subTitle" idx="1"/>
          </p:nvPr>
        </p:nvSpPr>
        <p:spPr/>
        <p:txBody>
          <a:bodyPr/>
          <a:lstStyle/>
          <a:p>
            <a:r>
              <a:rPr lang="tr-TR" dirty="0" smtClean="0"/>
              <a:t>Dr. Arzu Dalmış</a:t>
            </a:r>
          </a:p>
          <a:p>
            <a:r>
              <a:rPr lang="tr-TR" dirty="0" smtClean="0"/>
              <a:t>Manisa Ruh Sağlığı ve Hastalıkları Hastanesi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Türkiye’de ilk ve orta öğretim öğrencilerinde madde kullanım yaygınlığı</a:t>
            </a:r>
            <a:endParaRPr lang="tr-TR" sz="2800" dirty="0"/>
          </a:p>
        </p:txBody>
      </p:sp>
      <p:sp>
        <p:nvSpPr>
          <p:cNvPr id="3" name="2 İçerik Yer Tutucusu"/>
          <p:cNvSpPr>
            <a:spLocks noGrp="1"/>
          </p:cNvSpPr>
          <p:nvPr>
            <p:ph idx="1"/>
          </p:nvPr>
        </p:nvSpPr>
        <p:spPr/>
        <p:txBody>
          <a:bodyPr>
            <a:normAutofit fontScale="70000" lnSpcReduction="20000"/>
          </a:bodyPr>
          <a:lstStyle/>
          <a:p>
            <a:r>
              <a:rPr lang="tr-TR" dirty="0" smtClean="0"/>
              <a:t>yaşam boyu en az bir kez uçucu madde kullanımı 	</a:t>
            </a:r>
          </a:p>
          <a:p>
            <a:pPr>
              <a:buNone/>
            </a:pPr>
            <a:r>
              <a:rPr lang="tr-TR" dirty="0" smtClean="0"/>
              <a:t>		-ilköğretim öğrencileri arasında %3.2 </a:t>
            </a:r>
          </a:p>
          <a:p>
            <a:pPr>
              <a:buNone/>
            </a:pPr>
            <a:r>
              <a:rPr lang="tr-TR" dirty="0" smtClean="0"/>
              <a:t>		-ortaöğretim öğrencilerinde %5.2 </a:t>
            </a:r>
          </a:p>
          <a:p>
            <a:pPr>
              <a:buNone/>
            </a:pPr>
            <a:endParaRPr lang="tr-TR" dirty="0" smtClean="0"/>
          </a:p>
          <a:p>
            <a:r>
              <a:rPr lang="tr-TR" dirty="0" smtClean="0"/>
              <a:t>Bir çocuk koruma merkezinde barınan çocukların 	%47.4’ünün madde kullandığı, </a:t>
            </a:r>
          </a:p>
          <a:p>
            <a:pPr>
              <a:buNone/>
            </a:pPr>
            <a:r>
              <a:rPr lang="tr-TR" dirty="0" smtClean="0"/>
              <a:t>		%45.6’sının tercih maddesinin tiner, </a:t>
            </a:r>
          </a:p>
          <a:p>
            <a:pPr>
              <a:buNone/>
            </a:pPr>
            <a:r>
              <a:rPr lang="tr-TR" dirty="0" smtClean="0"/>
              <a:t>		%1.8’inin tercih maddesinin yapıştırıcı olduğu saptanmıştır. </a:t>
            </a:r>
          </a:p>
          <a:p>
            <a:pPr>
              <a:buNone/>
            </a:pPr>
            <a:endParaRPr lang="tr-TR" dirty="0" smtClean="0"/>
          </a:p>
          <a:p>
            <a:r>
              <a:rPr lang="tr-TR" dirty="0" smtClean="0"/>
              <a:t>İstanbul’da sokakta yaşayan çocuklar üzerinde yapılan bir araştırmada ise, çocukların %30’unun tiner ve yapıştırıcı kullandığı saptanmıştır.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Nasıl kullanılır?</a:t>
            </a:r>
            <a:endParaRPr lang="tr-TR" dirty="0"/>
          </a:p>
        </p:txBody>
      </p:sp>
      <p:sp>
        <p:nvSpPr>
          <p:cNvPr id="3" name="2 İçerik Yer Tutucusu"/>
          <p:cNvSpPr>
            <a:spLocks noGrp="1"/>
          </p:cNvSpPr>
          <p:nvPr>
            <p:ph idx="1"/>
          </p:nvPr>
        </p:nvSpPr>
        <p:spPr/>
        <p:txBody>
          <a:bodyPr>
            <a:normAutofit lnSpcReduction="10000"/>
          </a:bodyPr>
          <a:lstStyle/>
          <a:p>
            <a:r>
              <a:rPr lang="tr-TR" dirty="0" smtClean="0"/>
              <a:t>Oda sıcaklığında gaz haline geçerler ve ağızdan çekilerek/burundan solunarak kan dolaşımına </a:t>
            </a:r>
            <a:r>
              <a:rPr lang="tr-TR" dirty="0" err="1" smtClean="0"/>
              <a:t>transpulmoner</a:t>
            </a:r>
            <a:r>
              <a:rPr lang="tr-TR" dirty="0" smtClean="0"/>
              <a:t> yoldan alınırlar. Madde akciğer yoluyla hızlı bir şekilde beyne ulaşır</a:t>
            </a:r>
            <a:r>
              <a:rPr lang="tr-TR" dirty="0" smtClean="0"/>
              <a:t>. 5 </a:t>
            </a:r>
            <a:r>
              <a:rPr lang="tr-TR" dirty="0" err="1" smtClean="0"/>
              <a:t>dk</a:t>
            </a:r>
            <a:r>
              <a:rPr lang="tr-TR" dirty="0" smtClean="0"/>
              <a:t> da etki başlar.</a:t>
            </a:r>
            <a:endParaRPr lang="tr-TR" dirty="0" smtClean="0"/>
          </a:p>
          <a:p>
            <a:endParaRPr lang="tr-TR" dirty="0" smtClean="0"/>
          </a:p>
          <a:p>
            <a:r>
              <a:rPr lang="tr-TR" dirty="0" err="1" smtClean="0"/>
              <a:t>Lipofilik</a:t>
            </a:r>
            <a:r>
              <a:rPr lang="tr-TR" dirty="0" smtClean="0"/>
              <a:t> bileşikler olmalarından dolayı beyin ve yağ dokusundaki konsantrasyonu kandan daha yüksektir.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Nasıl tanınır?</a:t>
            </a:r>
            <a:endParaRPr lang="tr-TR" dirty="0"/>
          </a:p>
        </p:txBody>
      </p:sp>
      <p:sp>
        <p:nvSpPr>
          <p:cNvPr id="3" name="2 İçerik Yer Tutucusu"/>
          <p:cNvSpPr>
            <a:spLocks noGrp="1"/>
          </p:cNvSpPr>
          <p:nvPr>
            <p:ph idx="1"/>
          </p:nvPr>
        </p:nvSpPr>
        <p:spPr/>
        <p:txBody>
          <a:bodyPr>
            <a:normAutofit lnSpcReduction="10000"/>
          </a:bodyPr>
          <a:lstStyle/>
          <a:p>
            <a:r>
              <a:rPr lang="tr-TR" dirty="0" smtClean="0"/>
              <a:t>Ağız ve burun çevresindeki döküntülerden</a:t>
            </a:r>
          </a:p>
          <a:p>
            <a:endParaRPr lang="tr-TR" dirty="0" smtClean="0"/>
          </a:p>
          <a:p>
            <a:r>
              <a:rPr lang="tr-TR" dirty="0" smtClean="0"/>
              <a:t>Garip nefes kokusundan</a:t>
            </a:r>
          </a:p>
          <a:p>
            <a:endParaRPr lang="tr-TR" dirty="0" smtClean="0"/>
          </a:p>
          <a:p>
            <a:r>
              <a:rPr lang="tr-TR" dirty="0" smtClean="0"/>
              <a:t>Yüz, elbise ve ellerinde kalan madde artıklarından</a:t>
            </a:r>
          </a:p>
          <a:p>
            <a:endParaRPr lang="tr-TR" dirty="0" smtClean="0"/>
          </a:p>
          <a:p>
            <a:r>
              <a:rPr lang="tr-TR" dirty="0" smtClean="0"/>
              <a:t>Göz, boğaz ve burnundaki </a:t>
            </a:r>
            <a:r>
              <a:rPr lang="tr-TR" dirty="0" err="1" smtClean="0"/>
              <a:t>irritasyondan</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Uçucu maddeler ve bağımlılık</a:t>
            </a:r>
            <a:endParaRPr lang="tr-TR" dirty="0"/>
          </a:p>
        </p:txBody>
      </p:sp>
      <p:sp>
        <p:nvSpPr>
          <p:cNvPr id="3" name="2 İçerik Yer Tutucusu"/>
          <p:cNvSpPr>
            <a:spLocks noGrp="1"/>
          </p:cNvSpPr>
          <p:nvPr>
            <p:ph idx="1"/>
          </p:nvPr>
        </p:nvSpPr>
        <p:spPr>
          <a:xfrm>
            <a:off x="457200" y="1357298"/>
            <a:ext cx="8229600" cy="5214974"/>
          </a:xfrm>
        </p:spPr>
        <p:txBody>
          <a:bodyPr>
            <a:normAutofit fontScale="85000" lnSpcReduction="10000"/>
          </a:bodyPr>
          <a:lstStyle/>
          <a:p>
            <a:r>
              <a:rPr lang="tr-TR" dirty="0" smtClean="0"/>
              <a:t>Uçucu maddelere bağımlılık yüksek düzeyde olmaktadır. Bağımlılığın en önemli kriterlerinden birisi olan tolerans gelişimi (giderek artan miktarlarda madde kullanımı) çok kolay ve hızlı olmaktadır. </a:t>
            </a:r>
          </a:p>
          <a:p>
            <a:endParaRPr lang="tr-TR" dirty="0" smtClean="0"/>
          </a:p>
          <a:p>
            <a:r>
              <a:rPr lang="tr-TR" dirty="0" smtClean="0"/>
              <a:t>Uçucu maddeler klinik açıdan önemli sayılabilecek yoksunluk belirtilerine neden olmazlar. Uzun süre kullananlarda bile yoksunluk belirtileri oldukça hafiftir.</a:t>
            </a:r>
          </a:p>
          <a:p>
            <a:endParaRPr lang="tr-TR" dirty="0" smtClean="0"/>
          </a:p>
          <a:p>
            <a:r>
              <a:rPr lang="tr-TR" dirty="0" smtClean="0"/>
              <a:t>Yoksunluk belirtileri arasında uyku bozuklukları, çarpıntı, yönelim bozukluğu, aşırı sinirlilik, huzursuzluk, terleme, bulantı, kusma görülebilir.</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Uçucu kullanımının belirtileri</a:t>
            </a:r>
            <a:endParaRPr lang="tr-TR" dirty="0"/>
          </a:p>
        </p:txBody>
      </p:sp>
      <p:graphicFrame>
        <p:nvGraphicFramePr>
          <p:cNvPr id="5" name="4 İçerik Yer Tutucusu"/>
          <p:cNvGraphicFramePr>
            <a:graphicFrameLocks noGrp="1"/>
          </p:cNvGraphicFramePr>
          <p:nvPr>
            <p:ph idx="1"/>
          </p:nvPr>
        </p:nvGraphicFramePr>
        <p:xfrm>
          <a:off x="457200" y="1600200"/>
          <a:ext cx="8229600" cy="3917032"/>
        </p:xfrm>
        <a:graphic>
          <a:graphicData uri="http://schemas.openxmlformats.org/drawingml/2006/table">
            <a:tbl>
              <a:tblPr firstRow="1" bandRow="1">
                <a:tableStyleId>{5C22544A-7EE6-4342-B048-85BDC9FD1C3A}</a:tableStyleId>
              </a:tblPr>
              <a:tblGrid>
                <a:gridCol w="3257544"/>
                <a:gridCol w="4972056"/>
              </a:tblGrid>
              <a:tr h="453159">
                <a:tc>
                  <a:txBody>
                    <a:bodyPr/>
                    <a:lstStyle/>
                    <a:p>
                      <a:endParaRPr lang="tr-TR" dirty="0"/>
                    </a:p>
                  </a:txBody>
                  <a:tcPr/>
                </a:tc>
                <a:tc>
                  <a:txBody>
                    <a:bodyPr/>
                    <a:lstStyle/>
                    <a:p>
                      <a:endParaRPr lang="tr-TR"/>
                    </a:p>
                  </a:txBody>
                  <a:tcPr/>
                </a:tc>
              </a:tr>
              <a:tr h="782165">
                <a:tc>
                  <a:txBody>
                    <a:bodyPr/>
                    <a:lstStyle/>
                    <a:p>
                      <a:r>
                        <a:rPr lang="tr-TR" dirty="0" smtClean="0"/>
                        <a:t>1. Uyarıcı faz</a:t>
                      </a:r>
                      <a:endParaRPr lang="tr-TR" dirty="0"/>
                    </a:p>
                  </a:txBody>
                  <a:tcPr/>
                </a:tc>
                <a:tc>
                  <a:txBody>
                    <a:bodyPr/>
                    <a:lstStyle/>
                    <a:p>
                      <a:r>
                        <a:rPr lang="tr-TR" dirty="0" err="1" smtClean="0"/>
                        <a:t>Öfori</a:t>
                      </a:r>
                      <a:r>
                        <a:rPr lang="tr-TR" dirty="0" smtClean="0"/>
                        <a:t>, </a:t>
                      </a:r>
                      <a:r>
                        <a:rPr lang="tr-TR" dirty="0" err="1" smtClean="0"/>
                        <a:t>eksitasyon</a:t>
                      </a:r>
                      <a:r>
                        <a:rPr lang="tr-TR" dirty="0" smtClean="0"/>
                        <a:t>, baş dönmesi, </a:t>
                      </a:r>
                      <a:r>
                        <a:rPr lang="tr-TR" dirty="0" err="1" smtClean="0"/>
                        <a:t>halüs</a:t>
                      </a:r>
                      <a:r>
                        <a:rPr lang="tr-TR" dirty="0" smtClean="0"/>
                        <a:t>, bulantı-kusma, ciltte kızarma, bizar davranış</a:t>
                      </a:r>
                      <a:endParaRPr lang="tr-TR" dirty="0"/>
                    </a:p>
                  </a:txBody>
                  <a:tcPr/>
                </a:tc>
              </a:tr>
              <a:tr h="1117378">
                <a:tc>
                  <a:txBody>
                    <a:bodyPr/>
                    <a:lstStyle/>
                    <a:p>
                      <a:r>
                        <a:rPr lang="tr-TR" dirty="0" smtClean="0"/>
                        <a:t>2. Erken MSS depresyonu</a:t>
                      </a:r>
                      <a:endParaRPr lang="tr-TR" dirty="0"/>
                    </a:p>
                  </a:txBody>
                  <a:tcPr/>
                </a:tc>
                <a:tc>
                  <a:txBody>
                    <a:bodyPr/>
                    <a:lstStyle/>
                    <a:p>
                      <a:r>
                        <a:rPr lang="tr-TR" dirty="0" smtClean="0"/>
                        <a:t>Bilinç sislenmesi, yönelim boz, donukluk, kontrol</a:t>
                      </a:r>
                      <a:r>
                        <a:rPr lang="tr-TR" baseline="0" dirty="0" smtClean="0"/>
                        <a:t> kaybı, çift-bulanık görme,kramp, </a:t>
                      </a:r>
                      <a:r>
                        <a:rPr lang="tr-TR" baseline="0" dirty="0" err="1" smtClean="0"/>
                        <a:t>başağrısı</a:t>
                      </a:r>
                      <a:r>
                        <a:rPr lang="tr-TR" baseline="0" dirty="0" smtClean="0"/>
                        <a:t>, ağrıya duyarsızlık</a:t>
                      </a:r>
                      <a:endParaRPr lang="tr-TR" dirty="0"/>
                    </a:p>
                  </a:txBody>
                  <a:tcPr/>
                </a:tc>
              </a:tr>
              <a:tr h="782165">
                <a:tc>
                  <a:txBody>
                    <a:bodyPr/>
                    <a:lstStyle/>
                    <a:p>
                      <a:r>
                        <a:rPr lang="tr-TR" dirty="0" smtClean="0"/>
                        <a:t>3. Orta derece MSS depresyonu</a:t>
                      </a:r>
                      <a:endParaRPr lang="tr-TR" dirty="0"/>
                    </a:p>
                  </a:txBody>
                  <a:tcPr/>
                </a:tc>
                <a:tc>
                  <a:txBody>
                    <a:bodyPr/>
                    <a:lstStyle/>
                    <a:p>
                      <a:r>
                        <a:rPr lang="tr-TR" dirty="0" smtClean="0"/>
                        <a:t>Uykuya meyil, kaslarda </a:t>
                      </a:r>
                      <a:r>
                        <a:rPr lang="tr-TR" dirty="0" err="1" smtClean="0"/>
                        <a:t>diskoordinasyon</a:t>
                      </a:r>
                      <a:r>
                        <a:rPr lang="tr-TR" dirty="0" smtClean="0"/>
                        <a:t>, </a:t>
                      </a:r>
                      <a:r>
                        <a:rPr lang="tr-TR" dirty="0" err="1" smtClean="0"/>
                        <a:t>diartrik</a:t>
                      </a:r>
                      <a:r>
                        <a:rPr lang="tr-TR" dirty="0" smtClean="0"/>
                        <a:t> konuşma, </a:t>
                      </a:r>
                      <a:r>
                        <a:rPr lang="tr-TR" dirty="0" err="1" smtClean="0"/>
                        <a:t>nistagmus</a:t>
                      </a:r>
                      <a:endParaRPr lang="tr-TR" dirty="0"/>
                    </a:p>
                  </a:txBody>
                  <a:tcPr/>
                </a:tc>
              </a:tr>
              <a:tr h="782165">
                <a:tc>
                  <a:txBody>
                    <a:bodyPr/>
                    <a:lstStyle/>
                    <a:p>
                      <a:r>
                        <a:rPr lang="tr-TR" dirty="0" smtClean="0"/>
                        <a:t>4. Geç MSS depresyonu</a:t>
                      </a:r>
                      <a:endParaRPr lang="tr-TR" dirty="0"/>
                    </a:p>
                  </a:txBody>
                  <a:tcPr/>
                </a:tc>
                <a:tc>
                  <a:txBody>
                    <a:bodyPr/>
                    <a:lstStyle/>
                    <a:p>
                      <a:r>
                        <a:rPr lang="tr-TR" dirty="0" smtClean="0"/>
                        <a:t>Bizar rüyaların eşlik</a:t>
                      </a:r>
                      <a:r>
                        <a:rPr lang="tr-TR" baseline="0" dirty="0" smtClean="0"/>
                        <a:t> ettiği bilinç kaybı, epilepsi nöbeti, EEG değiş.</a:t>
                      </a:r>
                      <a:endParaRPr lang="tr-TR"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23528" y="1196752"/>
            <a:ext cx="8229600" cy="792088"/>
          </a:xfrm>
        </p:spPr>
        <p:txBody>
          <a:bodyPr>
            <a:normAutofit/>
          </a:bodyPr>
          <a:lstStyle/>
          <a:p>
            <a:r>
              <a:rPr lang="tr-TR" sz="4000" dirty="0" smtClean="0"/>
              <a:t>Uzamış ve tekrarlayan kullanım</a:t>
            </a:r>
            <a:endParaRPr lang="tr-TR" sz="4000" dirty="0"/>
          </a:p>
        </p:txBody>
      </p:sp>
      <p:sp>
        <p:nvSpPr>
          <p:cNvPr id="3" name="2 İçerik Yer Tutucusu"/>
          <p:cNvSpPr>
            <a:spLocks noGrp="1"/>
          </p:cNvSpPr>
          <p:nvPr>
            <p:ph idx="1"/>
          </p:nvPr>
        </p:nvSpPr>
        <p:spPr>
          <a:xfrm>
            <a:off x="323528" y="2708920"/>
            <a:ext cx="8229600" cy="2476872"/>
          </a:xfrm>
        </p:spPr>
        <p:txBody>
          <a:bodyPr/>
          <a:lstStyle/>
          <a:p>
            <a:r>
              <a:rPr lang="tr-TR" dirty="0" smtClean="0"/>
              <a:t>Uçucunun yol açtığı kalıcı </a:t>
            </a:r>
            <a:r>
              <a:rPr lang="tr-TR" dirty="0" err="1" smtClean="0"/>
              <a:t>demans</a:t>
            </a:r>
            <a:endParaRPr lang="tr-TR" dirty="0" smtClean="0"/>
          </a:p>
          <a:p>
            <a:endParaRPr lang="tr-TR" dirty="0" smtClean="0"/>
          </a:p>
          <a:p>
            <a:r>
              <a:rPr lang="tr-TR" dirty="0" smtClean="0"/>
              <a:t>Uçucunun yol açtığı </a:t>
            </a:r>
            <a:r>
              <a:rPr lang="tr-TR" dirty="0" err="1" smtClean="0"/>
              <a:t>psikotik</a:t>
            </a:r>
            <a:r>
              <a:rPr lang="tr-TR" dirty="0" smtClean="0"/>
              <a:t> bozukluk</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Nörolojik bulgular</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İşitme kaybı</a:t>
            </a:r>
          </a:p>
          <a:p>
            <a:r>
              <a:rPr lang="tr-TR" dirty="0" err="1" smtClean="0"/>
              <a:t>Periferik</a:t>
            </a:r>
            <a:r>
              <a:rPr lang="tr-TR" dirty="0" smtClean="0"/>
              <a:t> </a:t>
            </a:r>
            <a:r>
              <a:rPr lang="tr-TR" dirty="0" err="1" smtClean="0"/>
              <a:t>nöropati</a:t>
            </a:r>
            <a:endParaRPr lang="tr-TR" dirty="0" smtClean="0"/>
          </a:p>
          <a:p>
            <a:r>
              <a:rPr lang="tr-TR" dirty="0" smtClean="0"/>
              <a:t>Baş ağrısı</a:t>
            </a:r>
          </a:p>
          <a:p>
            <a:r>
              <a:rPr lang="tr-TR" dirty="0" err="1" smtClean="0"/>
              <a:t>Parestezi</a:t>
            </a:r>
            <a:endParaRPr lang="tr-TR" dirty="0" smtClean="0"/>
          </a:p>
          <a:p>
            <a:r>
              <a:rPr lang="tr-TR" dirty="0" err="1" smtClean="0"/>
              <a:t>Serebellar</a:t>
            </a:r>
            <a:r>
              <a:rPr lang="tr-TR" dirty="0" smtClean="0"/>
              <a:t> belirtiler</a:t>
            </a:r>
          </a:p>
          <a:p>
            <a:r>
              <a:rPr lang="tr-TR" dirty="0" err="1" smtClean="0"/>
              <a:t>Lökoensefalopati</a:t>
            </a:r>
            <a:r>
              <a:rPr lang="tr-TR" dirty="0" smtClean="0"/>
              <a:t>; </a:t>
            </a:r>
            <a:r>
              <a:rPr lang="tr-TR" dirty="0" err="1" smtClean="0"/>
              <a:t>serebral</a:t>
            </a:r>
            <a:r>
              <a:rPr lang="tr-TR" dirty="0" smtClean="0"/>
              <a:t>, </a:t>
            </a:r>
            <a:r>
              <a:rPr lang="tr-TR" dirty="0" err="1" smtClean="0"/>
              <a:t>serebellar</a:t>
            </a:r>
            <a:r>
              <a:rPr lang="tr-TR" dirty="0" smtClean="0"/>
              <a:t>, beyin sapı </a:t>
            </a:r>
            <a:r>
              <a:rPr lang="tr-TR" dirty="0" err="1" smtClean="0"/>
              <a:t>atrofisi</a:t>
            </a:r>
            <a:endParaRPr lang="tr-TR" dirty="0" smtClean="0"/>
          </a:p>
          <a:p>
            <a:r>
              <a:rPr lang="tr-TR" dirty="0" err="1" smtClean="0"/>
              <a:t>Apati</a:t>
            </a:r>
            <a:r>
              <a:rPr lang="tr-TR" dirty="0" smtClean="0"/>
              <a:t>, konsantrasyon azlığı,bellek kaybı</a:t>
            </a:r>
          </a:p>
          <a:p>
            <a:r>
              <a:rPr lang="tr-TR" dirty="0" smtClean="0"/>
              <a:t>Kurşun </a:t>
            </a:r>
            <a:r>
              <a:rPr lang="tr-TR" dirty="0" err="1" smtClean="0"/>
              <a:t>ensefalopatisi</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Diğer organ patolojileri</a:t>
            </a:r>
            <a:endParaRPr lang="tr-TR" dirty="0"/>
          </a:p>
        </p:txBody>
      </p:sp>
      <p:sp>
        <p:nvSpPr>
          <p:cNvPr id="3" name="2 İçerik Yer Tutucusu"/>
          <p:cNvSpPr>
            <a:spLocks noGrp="1"/>
          </p:cNvSpPr>
          <p:nvPr>
            <p:ph idx="1"/>
          </p:nvPr>
        </p:nvSpPr>
        <p:spPr/>
        <p:txBody>
          <a:bodyPr/>
          <a:lstStyle/>
          <a:p>
            <a:r>
              <a:rPr lang="tr-TR" dirty="0" smtClean="0"/>
              <a:t>KC hasarı</a:t>
            </a:r>
          </a:p>
          <a:p>
            <a:r>
              <a:rPr lang="tr-TR" dirty="0" err="1" smtClean="0"/>
              <a:t>Böb</a:t>
            </a:r>
            <a:r>
              <a:rPr lang="tr-TR" dirty="0" smtClean="0"/>
              <a:t> hasarı (</a:t>
            </a:r>
            <a:r>
              <a:rPr lang="tr-TR" dirty="0" err="1" smtClean="0"/>
              <a:t>tubuler</a:t>
            </a:r>
            <a:r>
              <a:rPr lang="tr-TR" dirty="0" smtClean="0"/>
              <a:t> </a:t>
            </a:r>
            <a:r>
              <a:rPr lang="tr-TR" dirty="0" err="1" smtClean="0"/>
              <a:t>asidoz</a:t>
            </a:r>
            <a:r>
              <a:rPr lang="tr-TR" dirty="0" smtClean="0"/>
              <a:t>)</a:t>
            </a:r>
          </a:p>
          <a:p>
            <a:r>
              <a:rPr lang="tr-TR" dirty="0" err="1" smtClean="0"/>
              <a:t>Rabdomyoliz</a:t>
            </a:r>
            <a:r>
              <a:rPr lang="tr-TR" dirty="0" smtClean="0"/>
              <a:t>- kalıcı kas hasarı</a:t>
            </a:r>
          </a:p>
          <a:p>
            <a:r>
              <a:rPr lang="tr-TR" dirty="0" smtClean="0"/>
              <a:t>KVS</a:t>
            </a:r>
          </a:p>
          <a:p>
            <a:r>
              <a:rPr lang="tr-TR" dirty="0" err="1" smtClean="0"/>
              <a:t>Pulmoner</a:t>
            </a:r>
            <a:r>
              <a:rPr lang="tr-TR" dirty="0" smtClean="0"/>
              <a:t> sistem (göğüs ağrısı, </a:t>
            </a:r>
            <a:r>
              <a:rPr lang="tr-TR" dirty="0" err="1" smtClean="0"/>
              <a:t>bronkospazm</a:t>
            </a:r>
            <a:r>
              <a:rPr lang="tr-TR" dirty="0" smtClean="0"/>
              <a:t>)</a:t>
            </a:r>
          </a:p>
          <a:p>
            <a:r>
              <a:rPr lang="tr-TR" dirty="0" smtClean="0"/>
              <a:t>GIS (bulantı kusma, </a:t>
            </a:r>
            <a:r>
              <a:rPr lang="tr-TR" dirty="0" err="1" smtClean="0"/>
              <a:t>hematemez</a:t>
            </a:r>
            <a:r>
              <a:rPr lang="tr-TR" dirty="0" smtClean="0"/>
              <a:t>)</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Komorbidite</a:t>
            </a:r>
            <a:r>
              <a:rPr lang="tr-TR" dirty="0" smtClean="0"/>
              <a:t> </a:t>
            </a:r>
            <a:endParaRPr lang="tr-TR" dirty="0"/>
          </a:p>
        </p:txBody>
      </p:sp>
      <p:sp>
        <p:nvSpPr>
          <p:cNvPr id="3" name="2 İçerik Yer Tutucusu"/>
          <p:cNvSpPr>
            <a:spLocks noGrp="1"/>
          </p:cNvSpPr>
          <p:nvPr>
            <p:ph idx="1"/>
          </p:nvPr>
        </p:nvSpPr>
        <p:spPr/>
        <p:txBody>
          <a:bodyPr/>
          <a:lstStyle/>
          <a:p>
            <a:r>
              <a:rPr lang="tr-TR" dirty="0" smtClean="0"/>
              <a:t>Çoğul madde kullanımı</a:t>
            </a:r>
          </a:p>
          <a:p>
            <a:r>
              <a:rPr lang="tr-TR" dirty="0" smtClean="0"/>
              <a:t>Davranım boz</a:t>
            </a:r>
          </a:p>
          <a:p>
            <a:r>
              <a:rPr lang="tr-TR" dirty="0" smtClean="0"/>
              <a:t>DEHB</a:t>
            </a:r>
          </a:p>
          <a:p>
            <a:r>
              <a:rPr lang="tr-TR" dirty="0" smtClean="0"/>
              <a:t>Depresyon</a:t>
            </a:r>
          </a:p>
          <a:p>
            <a:r>
              <a:rPr lang="tr-TR" dirty="0" err="1" smtClean="0"/>
              <a:t>Distimik</a:t>
            </a:r>
            <a:r>
              <a:rPr lang="tr-TR" dirty="0" smtClean="0"/>
              <a:t> boz</a:t>
            </a:r>
          </a:p>
          <a:p>
            <a:r>
              <a:rPr lang="tr-TR" dirty="0" smtClean="0"/>
              <a:t>Travma sonrası stres boz</a:t>
            </a:r>
          </a:p>
          <a:p>
            <a:r>
              <a:rPr lang="tr-TR" dirty="0" smtClean="0"/>
              <a:t>İhmal ve istismar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Uçucu madde </a:t>
            </a:r>
            <a:r>
              <a:rPr lang="tr-TR" dirty="0" err="1" smtClean="0"/>
              <a:t>intoksikasyonuna</a:t>
            </a:r>
            <a:r>
              <a:rPr lang="tr-TR" dirty="0" smtClean="0"/>
              <a:t> yaklaşım</a:t>
            </a:r>
            <a:endParaRPr lang="tr-TR" dirty="0"/>
          </a:p>
        </p:txBody>
      </p:sp>
      <p:sp>
        <p:nvSpPr>
          <p:cNvPr id="3" name="2 İçerik Yer Tutucusu"/>
          <p:cNvSpPr>
            <a:spLocks noGrp="1"/>
          </p:cNvSpPr>
          <p:nvPr>
            <p:ph idx="1"/>
          </p:nvPr>
        </p:nvSpPr>
        <p:spPr>
          <a:xfrm>
            <a:off x="457200" y="1600200"/>
            <a:ext cx="8435280" cy="4525963"/>
          </a:xfrm>
        </p:spPr>
        <p:txBody>
          <a:bodyPr>
            <a:normAutofit fontScale="85000" lnSpcReduction="10000"/>
          </a:bodyPr>
          <a:lstStyle/>
          <a:p>
            <a:r>
              <a:rPr lang="tr-TR" dirty="0" smtClean="0"/>
              <a:t>Birkaç saat sürer, genellikle tıbbi bakım gerekmez kendiliğinden düzelir.</a:t>
            </a:r>
          </a:p>
          <a:p>
            <a:endParaRPr lang="tr-TR" dirty="0" smtClean="0"/>
          </a:p>
          <a:p>
            <a:r>
              <a:rPr lang="en-US" dirty="0" smtClean="0"/>
              <a:t>D</a:t>
            </a:r>
            <a:r>
              <a:rPr lang="tr-TR" dirty="0" err="1" smtClean="0"/>
              <a:t>estekleyici</a:t>
            </a:r>
            <a:r>
              <a:rPr lang="tr-TR" dirty="0" smtClean="0"/>
              <a:t> tedavi uygulanır. </a:t>
            </a:r>
          </a:p>
          <a:p>
            <a:pPr marL="0" indent="0">
              <a:buNone/>
            </a:pPr>
            <a:r>
              <a:rPr lang="tr-TR" dirty="0" smtClean="0"/>
              <a:t>    Kıyafetler çıkarılıp </a:t>
            </a:r>
            <a:r>
              <a:rPr lang="tr-TR" dirty="0" err="1" smtClean="0"/>
              <a:t>solventin</a:t>
            </a:r>
            <a:r>
              <a:rPr lang="tr-TR" dirty="0" smtClean="0"/>
              <a:t> temas ettiği yerler sabunlu su ile yıkanır. Sessizliğin </a:t>
            </a:r>
            <a:r>
              <a:rPr lang="tr-TR" dirty="0" smtClean="0"/>
              <a:t>sağlanması, bilinç takibi, </a:t>
            </a:r>
            <a:r>
              <a:rPr lang="tr-TR" dirty="0" err="1" smtClean="0"/>
              <a:t>vital</a:t>
            </a:r>
            <a:r>
              <a:rPr lang="tr-TR" dirty="0" smtClean="0"/>
              <a:t> </a:t>
            </a:r>
            <a:r>
              <a:rPr lang="tr-TR" dirty="0" smtClean="0"/>
              <a:t>bulguların stabilize edilmesi, sıvı elektrolit takibi</a:t>
            </a:r>
            <a:endParaRPr lang="tr-TR" dirty="0" smtClean="0"/>
          </a:p>
          <a:p>
            <a:endParaRPr lang="tr-TR" dirty="0" smtClean="0"/>
          </a:p>
          <a:p>
            <a:r>
              <a:rPr lang="tr-TR" dirty="0" smtClean="0"/>
              <a:t>Koma, </a:t>
            </a:r>
            <a:r>
              <a:rPr lang="tr-TR" dirty="0" err="1" smtClean="0"/>
              <a:t>bronkospazm</a:t>
            </a:r>
            <a:r>
              <a:rPr lang="tr-TR" dirty="0" smtClean="0"/>
              <a:t>, </a:t>
            </a:r>
            <a:r>
              <a:rPr lang="tr-TR" dirty="0" err="1" smtClean="0"/>
              <a:t>larngeospazm</a:t>
            </a:r>
            <a:r>
              <a:rPr lang="tr-TR" dirty="0" smtClean="0"/>
              <a:t>, kardiyak aritmi, travma, yanık var ise tıbbi müdahale gerekir.</a:t>
            </a:r>
          </a:p>
          <a:p>
            <a:endParaRPr lang="tr-TR"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1026" name="Picture 2" descr="C:\Users\Pol-Acil\Desktop\tinerci_cocuklar01.jpg"/>
          <p:cNvPicPr>
            <a:picLocks noGrp="1" noChangeAspect="1" noChangeArrowheads="1"/>
          </p:cNvPicPr>
          <p:nvPr>
            <p:ph idx="1"/>
          </p:nvPr>
        </p:nvPicPr>
        <p:blipFill>
          <a:blip r:embed="rId2" cstate="print"/>
          <a:srcRect/>
          <a:stretch>
            <a:fillRect/>
          </a:stretch>
        </p:blipFill>
        <p:spPr bwMode="auto">
          <a:xfrm>
            <a:off x="3130550" y="1939131"/>
            <a:ext cx="2882900" cy="38481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785794"/>
            <a:ext cx="8229600" cy="1143000"/>
          </a:xfrm>
        </p:spPr>
        <p:txBody>
          <a:bodyPr>
            <a:normAutofit fontScale="90000"/>
          </a:bodyPr>
          <a:lstStyle/>
          <a:p>
            <a:r>
              <a:rPr lang="tr-TR" b="1" dirty="0" smtClean="0"/>
              <a:t>Uçucu maddeye bağlı oluşan ölümün nedenleri</a:t>
            </a:r>
            <a:r>
              <a:rPr lang="tr-TR" dirty="0" smtClean="0"/>
              <a:t/>
            </a:r>
            <a:br>
              <a:rPr lang="tr-TR" dirty="0" smtClean="0"/>
            </a:br>
            <a:endParaRPr lang="tr-TR" dirty="0"/>
          </a:p>
        </p:txBody>
      </p:sp>
      <p:sp>
        <p:nvSpPr>
          <p:cNvPr id="3" name="2 İçerik Yer Tutucusu"/>
          <p:cNvSpPr>
            <a:spLocks noGrp="1"/>
          </p:cNvSpPr>
          <p:nvPr>
            <p:ph idx="1"/>
          </p:nvPr>
        </p:nvSpPr>
        <p:spPr>
          <a:xfrm>
            <a:off x="457200" y="2071678"/>
            <a:ext cx="8229600" cy="4054485"/>
          </a:xfrm>
        </p:spPr>
        <p:txBody>
          <a:bodyPr>
            <a:normAutofit/>
          </a:bodyPr>
          <a:lstStyle/>
          <a:p>
            <a:r>
              <a:rPr lang="tr-TR" dirty="0" smtClean="0"/>
              <a:t>Yutulan maddeye bağlı oksijensiz kalma</a:t>
            </a:r>
          </a:p>
          <a:p>
            <a:r>
              <a:rPr lang="tr-TR" dirty="0" err="1" smtClean="0"/>
              <a:t>Vagal</a:t>
            </a:r>
            <a:r>
              <a:rPr lang="tr-TR" dirty="0" smtClean="0"/>
              <a:t> </a:t>
            </a:r>
            <a:r>
              <a:rPr lang="tr-TR" dirty="0" err="1" smtClean="0"/>
              <a:t>İnhibisyon</a:t>
            </a:r>
            <a:endParaRPr lang="tr-TR" dirty="0" smtClean="0"/>
          </a:p>
          <a:p>
            <a:r>
              <a:rPr lang="tr-TR" dirty="0" smtClean="0"/>
              <a:t>Solunumun baskılanması</a:t>
            </a:r>
          </a:p>
          <a:p>
            <a:r>
              <a:rPr lang="tr-TR" dirty="0" smtClean="0"/>
              <a:t>Kalp </a:t>
            </a:r>
            <a:r>
              <a:rPr lang="tr-TR" dirty="0" err="1" smtClean="0"/>
              <a:t>ritm</a:t>
            </a:r>
            <a:r>
              <a:rPr lang="tr-TR" dirty="0" smtClean="0"/>
              <a:t> bozukluğu</a:t>
            </a:r>
          </a:p>
          <a:p>
            <a:r>
              <a:rPr lang="tr-TR" dirty="0" smtClean="0"/>
              <a:t>Kazalar ve yaralanmalar</a:t>
            </a:r>
          </a:p>
          <a:p>
            <a:r>
              <a:rPr lang="tr-TR" dirty="0" smtClean="0"/>
              <a:t>İntihar</a:t>
            </a:r>
          </a:p>
          <a:p>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Tedavi </a:t>
            </a:r>
            <a:endParaRPr lang="tr-TR" dirty="0"/>
          </a:p>
        </p:txBody>
      </p:sp>
      <p:sp>
        <p:nvSpPr>
          <p:cNvPr id="3" name="2 İçerik Yer Tutucusu"/>
          <p:cNvSpPr>
            <a:spLocks noGrp="1"/>
          </p:cNvSpPr>
          <p:nvPr>
            <p:ph idx="1"/>
          </p:nvPr>
        </p:nvSpPr>
        <p:spPr/>
        <p:txBody>
          <a:bodyPr>
            <a:normAutofit lnSpcReduction="10000"/>
          </a:bodyPr>
          <a:lstStyle/>
          <a:p>
            <a:r>
              <a:rPr lang="tr-TR" dirty="0" smtClean="0"/>
              <a:t>Arındırma (</a:t>
            </a:r>
            <a:r>
              <a:rPr lang="tr-TR" dirty="0" err="1" smtClean="0"/>
              <a:t>detoksifikasyon</a:t>
            </a:r>
            <a:r>
              <a:rPr lang="tr-TR" dirty="0" smtClean="0"/>
              <a:t>)</a:t>
            </a:r>
          </a:p>
          <a:p>
            <a:r>
              <a:rPr lang="tr-TR" dirty="0" smtClean="0"/>
              <a:t>Akran destek sistemi</a:t>
            </a:r>
          </a:p>
          <a:p>
            <a:r>
              <a:rPr lang="tr-TR" dirty="0" smtClean="0"/>
              <a:t>Bilişsel ve nörolojik </a:t>
            </a:r>
            <a:r>
              <a:rPr lang="tr-TR" dirty="0" err="1" smtClean="0"/>
              <a:t>defisitlerin</a:t>
            </a:r>
            <a:r>
              <a:rPr lang="tr-TR" dirty="0" smtClean="0"/>
              <a:t> değerlendirilmesi</a:t>
            </a:r>
          </a:p>
          <a:p>
            <a:r>
              <a:rPr lang="tr-TR" dirty="0" smtClean="0"/>
              <a:t>Var olan direncin ortaya konması</a:t>
            </a:r>
          </a:p>
          <a:p>
            <a:r>
              <a:rPr lang="tr-TR" dirty="0" smtClean="0"/>
              <a:t>Yeni güçler geliştirilmesi</a:t>
            </a:r>
          </a:p>
          <a:p>
            <a:r>
              <a:rPr lang="tr-TR" dirty="0" smtClean="0"/>
              <a:t>Kişisel ailesel sorunlara eğilme</a:t>
            </a:r>
          </a:p>
          <a:p>
            <a:r>
              <a:rPr lang="tr-TR" dirty="0" smtClean="0"/>
              <a:t>Topluma geri dönüşe yardım</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Uçucu Maddeler </a:t>
            </a:r>
            <a:r>
              <a:rPr lang="tr-TR" dirty="0" smtClean="0"/>
              <a:t/>
            </a:r>
            <a:br>
              <a:rPr lang="tr-TR" dirty="0" smtClean="0"/>
            </a:br>
            <a:r>
              <a:rPr lang="tr-TR" dirty="0" smtClean="0"/>
              <a:t>(</a:t>
            </a:r>
            <a:r>
              <a:rPr lang="tr-TR" dirty="0" err="1" smtClean="0"/>
              <a:t>inhalanlar</a:t>
            </a:r>
            <a:r>
              <a:rPr lang="tr-TR" dirty="0" smtClean="0"/>
              <a:t>, </a:t>
            </a:r>
            <a:r>
              <a:rPr lang="tr-TR" dirty="0" err="1" smtClean="0"/>
              <a:t>volatil</a:t>
            </a:r>
            <a:r>
              <a:rPr lang="tr-TR" dirty="0" smtClean="0"/>
              <a:t> mad., </a:t>
            </a:r>
            <a:r>
              <a:rPr lang="tr-TR" dirty="0" err="1" smtClean="0"/>
              <a:t>solventler</a:t>
            </a:r>
            <a:r>
              <a:rPr lang="tr-TR" dirty="0" smtClean="0"/>
              <a:t>)</a:t>
            </a:r>
            <a:endParaRPr lang="tr-TR" dirty="0"/>
          </a:p>
        </p:txBody>
      </p:sp>
      <p:sp>
        <p:nvSpPr>
          <p:cNvPr id="3" name="2 İçerik Yer Tutucusu"/>
          <p:cNvSpPr>
            <a:spLocks noGrp="1"/>
          </p:cNvSpPr>
          <p:nvPr>
            <p:ph idx="1"/>
          </p:nvPr>
        </p:nvSpPr>
        <p:spPr>
          <a:xfrm>
            <a:off x="857224" y="1600200"/>
            <a:ext cx="7829576" cy="4525963"/>
          </a:xfrm>
        </p:spPr>
        <p:txBody>
          <a:bodyPr>
            <a:normAutofit lnSpcReduction="10000"/>
          </a:bodyPr>
          <a:lstStyle/>
          <a:p>
            <a:r>
              <a:rPr lang="tr-TR" dirty="0" err="1" smtClean="0"/>
              <a:t>Toluen</a:t>
            </a:r>
            <a:endParaRPr lang="tr-TR" dirty="0" smtClean="0"/>
          </a:p>
          <a:p>
            <a:r>
              <a:rPr lang="tr-TR" dirty="0" smtClean="0"/>
              <a:t>N-</a:t>
            </a:r>
            <a:r>
              <a:rPr lang="tr-TR" dirty="0" err="1" smtClean="0"/>
              <a:t>hekzan</a:t>
            </a:r>
            <a:endParaRPr lang="tr-TR" dirty="0" smtClean="0"/>
          </a:p>
          <a:p>
            <a:r>
              <a:rPr lang="tr-TR" dirty="0" smtClean="0"/>
              <a:t>Metil </a:t>
            </a:r>
            <a:r>
              <a:rPr lang="tr-TR" dirty="0" err="1" smtClean="0"/>
              <a:t>butil</a:t>
            </a:r>
            <a:r>
              <a:rPr lang="tr-TR" dirty="0" smtClean="0"/>
              <a:t> keton</a:t>
            </a:r>
          </a:p>
          <a:p>
            <a:r>
              <a:rPr lang="tr-TR" dirty="0" err="1" smtClean="0"/>
              <a:t>Trikloretilen</a:t>
            </a:r>
            <a:endParaRPr lang="tr-TR" dirty="0" smtClean="0"/>
          </a:p>
          <a:p>
            <a:r>
              <a:rPr lang="tr-TR" dirty="0" err="1" smtClean="0"/>
              <a:t>Trikloretan</a:t>
            </a:r>
            <a:endParaRPr lang="tr-TR" dirty="0" smtClean="0"/>
          </a:p>
          <a:p>
            <a:r>
              <a:rPr lang="tr-TR" dirty="0" err="1" smtClean="0"/>
              <a:t>Diklorometan</a:t>
            </a:r>
            <a:endParaRPr lang="tr-TR" dirty="0" smtClean="0"/>
          </a:p>
          <a:p>
            <a:r>
              <a:rPr lang="tr-TR" dirty="0" smtClean="0"/>
              <a:t>Benzin</a:t>
            </a:r>
          </a:p>
          <a:p>
            <a:r>
              <a:rPr lang="tr-TR" dirty="0" smtClean="0"/>
              <a:t>Bütan</a:t>
            </a:r>
          </a:p>
          <a:p>
            <a:endParaRPr lang="tr-TR" dirty="0"/>
          </a:p>
        </p:txBody>
      </p:sp>
      <p:pic>
        <p:nvPicPr>
          <p:cNvPr id="5122" name="Picture 2" descr="C:\Users\Pol-Acil\Desktop\Uçucu-Ve-Yapıştırıcı-Maddeler-Bali-Tiner-Çakmak-Gazı-300x225.jpg"/>
          <p:cNvPicPr>
            <a:picLocks noChangeAspect="1" noChangeArrowheads="1"/>
          </p:cNvPicPr>
          <p:nvPr/>
        </p:nvPicPr>
        <p:blipFill>
          <a:blip r:embed="rId2" cstate="print"/>
          <a:srcRect/>
          <a:stretch>
            <a:fillRect/>
          </a:stretch>
        </p:blipFill>
        <p:spPr bwMode="auto">
          <a:xfrm>
            <a:off x="4500561" y="2143116"/>
            <a:ext cx="4095779" cy="3071834"/>
          </a:xfrm>
          <a:prstGeom prst="rect">
            <a:avLst/>
          </a:prstGeom>
          <a:noFill/>
        </p:spPr>
      </p:pic>
      <p:sp>
        <p:nvSpPr>
          <p:cNvPr id="5" name="4 Akış Çizelgesi: Öteki İşlem"/>
          <p:cNvSpPr/>
          <p:nvPr/>
        </p:nvSpPr>
        <p:spPr>
          <a:xfrm>
            <a:off x="7072330" y="3000372"/>
            <a:ext cx="357190" cy="21431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Akış Çizelgesi: Öteki İşlem"/>
          <p:cNvSpPr/>
          <p:nvPr/>
        </p:nvSpPr>
        <p:spPr>
          <a:xfrm>
            <a:off x="7572396" y="3000372"/>
            <a:ext cx="357190" cy="21431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en-US" dirty="0" smtClean="0"/>
              <a:t>S</a:t>
            </a:r>
            <a:r>
              <a:rPr lang="tr-TR" dirty="0" err="1" smtClean="0"/>
              <a:t>olventler</a:t>
            </a:r>
            <a:r>
              <a:rPr lang="tr-TR" dirty="0" smtClean="0"/>
              <a:t> (çözücüler)</a:t>
            </a:r>
            <a:endParaRPr lang="tr-TR" dirty="0"/>
          </a:p>
        </p:txBody>
      </p:sp>
      <p:graphicFrame>
        <p:nvGraphicFramePr>
          <p:cNvPr id="4" name="3 İçerik Yer Tutucusu"/>
          <p:cNvGraphicFramePr>
            <a:graphicFrameLocks noGrp="1"/>
          </p:cNvGraphicFramePr>
          <p:nvPr>
            <p:ph idx="1"/>
            <p:extLst>
              <p:ext uri="{D42A27DB-BD31-4B8C-83A1-F6EECF244321}">
                <p14:modId xmlns:p14="http://schemas.microsoft.com/office/powerpoint/2010/main" val="1729368483"/>
              </p:ext>
            </p:extLst>
          </p:nvPr>
        </p:nvGraphicFramePr>
        <p:xfrm>
          <a:off x="457200" y="1600200"/>
          <a:ext cx="8229600" cy="3942080"/>
        </p:xfrm>
        <a:graphic>
          <a:graphicData uri="http://schemas.openxmlformats.org/drawingml/2006/table">
            <a:tbl>
              <a:tblPr firstRow="1" bandRow="1">
                <a:tableStyleId>{21E4AEA4-8DFA-4A89-87EB-49C32662AFE0}</a:tableStyleId>
              </a:tblPr>
              <a:tblGrid>
                <a:gridCol w="4114800"/>
                <a:gridCol w="4114800"/>
              </a:tblGrid>
              <a:tr h="370840">
                <a:tc>
                  <a:txBody>
                    <a:bodyPr/>
                    <a:lstStyle/>
                    <a:p>
                      <a:r>
                        <a:rPr lang="tr-TR" dirty="0" smtClean="0"/>
                        <a:t>Kimyasallar </a:t>
                      </a:r>
                      <a:endParaRPr lang="tr-TR" dirty="0"/>
                    </a:p>
                  </a:txBody>
                  <a:tcPr/>
                </a:tc>
                <a:tc>
                  <a:txBody>
                    <a:bodyPr/>
                    <a:lstStyle/>
                    <a:p>
                      <a:r>
                        <a:rPr lang="tr-TR" dirty="0" smtClean="0"/>
                        <a:t>Sık kullanılan uçucular</a:t>
                      </a:r>
                      <a:endParaRPr lang="tr-TR" dirty="0"/>
                    </a:p>
                  </a:txBody>
                  <a:tcPr/>
                </a:tc>
              </a:tr>
              <a:tr h="370840">
                <a:tc>
                  <a:txBody>
                    <a:bodyPr/>
                    <a:lstStyle/>
                    <a:p>
                      <a:r>
                        <a:rPr lang="tr-TR" dirty="0" err="1" smtClean="0"/>
                        <a:t>Toluen</a:t>
                      </a:r>
                      <a:r>
                        <a:rPr lang="tr-TR" dirty="0" smtClean="0"/>
                        <a:t> </a:t>
                      </a:r>
                      <a:endParaRPr lang="tr-TR" dirty="0"/>
                    </a:p>
                  </a:txBody>
                  <a:tcPr/>
                </a:tc>
                <a:tc>
                  <a:txBody>
                    <a:bodyPr/>
                    <a:lstStyle/>
                    <a:p>
                      <a:r>
                        <a:rPr lang="tr-TR" dirty="0" smtClean="0"/>
                        <a:t>Tiner, sprey boya,</a:t>
                      </a:r>
                      <a:r>
                        <a:rPr lang="tr-TR" baseline="0" dirty="0" smtClean="0"/>
                        <a:t> </a:t>
                      </a:r>
                      <a:r>
                        <a:rPr lang="tr-TR" baseline="0" dirty="0" err="1" smtClean="0"/>
                        <a:t>uhu</a:t>
                      </a:r>
                      <a:r>
                        <a:rPr lang="tr-TR" baseline="0" dirty="0" smtClean="0"/>
                        <a:t>-</a:t>
                      </a:r>
                      <a:r>
                        <a:rPr lang="tr-TR" baseline="0" dirty="0" err="1" smtClean="0"/>
                        <a:t>bali</a:t>
                      </a:r>
                      <a:r>
                        <a:rPr lang="tr-TR" baseline="0" dirty="0" smtClean="0"/>
                        <a:t>, ayakkabı cilası, oje çıkartıcı</a:t>
                      </a:r>
                      <a:endParaRPr lang="tr-TR" dirty="0"/>
                    </a:p>
                  </a:txBody>
                  <a:tcPr/>
                </a:tc>
              </a:tr>
              <a:tr h="370840">
                <a:tc>
                  <a:txBody>
                    <a:bodyPr/>
                    <a:lstStyle/>
                    <a:p>
                      <a:r>
                        <a:rPr lang="tr-TR" dirty="0" err="1" smtClean="0"/>
                        <a:t>Butan</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Çakmak gazı, benzin, sprey boya, oda spreyi,</a:t>
                      </a:r>
                      <a:r>
                        <a:rPr lang="tr-TR" baseline="0" dirty="0" smtClean="0"/>
                        <a:t> deodorantlar</a:t>
                      </a:r>
                      <a:endParaRPr lang="tr-TR" dirty="0" smtClean="0"/>
                    </a:p>
                  </a:txBody>
                  <a:tcPr/>
                </a:tc>
              </a:tr>
              <a:tr h="370840">
                <a:tc>
                  <a:txBody>
                    <a:bodyPr/>
                    <a:lstStyle/>
                    <a:p>
                      <a:r>
                        <a:rPr lang="tr-TR" dirty="0" err="1" smtClean="0"/>
                        <a:t>Propan</a:t>
                      </a:r>
                      <a:r>
                        <a:rPr lang="tr-TR" dirty="0" smtClean="0"/>
                        <a:t> </a:t>
                      </a:r>
                      <a:endParaRPr lang="tr-TR" dirty="0"/>
                    </a:p>
                  </a:txBody>
                  <a:tcPr/>
                </a:tc>
                <a:tc>
                  <a:txBody>
                    <a:bodyPr/>
                    <a:lstStyle/>
                    <a:p>
                      <a:r>
                        <a:rPr lang="tr-TR" dirty="0" smtClean="0"/>
                        <a:t>Mangal gazı, sprey boya, oda spreyi,</a:t>
                      </a:r>
                      <a:r>
                        <a:rPr lang="tr-TR" baseline="0" dirty="0" smtClean="0"/>
                        <a:t> saç spreyi, deodorantlar</a:t>
                      </a:r>
                      <a:endParaRPr lang="tr-TR" dirty="0"/>
                    </a:p>
                  </a:txBody>
                  <a:tcPr/>
                </a:tc>
              </a:tr>
              <a:tr h="370840">
                <a:tc>
                  <a:txBody>
                    <a:bodyPr/>
                    <a:lstStyle/>
                    <a:p>
                      <a:r>
                        <a:rPr lang="tr-TR" dirty="0" err="1" smtClean="0"/>
                        <a:t>Fluorokarbonlar</a:t>
                      </a:r>
                      <a:r>
                        <a:rPr lang="tr-TR" dirty="0" smtClean="0"/>
                        <a:t> </a:t>
                      </a:r>
                      <a:endParaRPr lang="tr-TR" dirty="0"/>
                    </a:p>
                  </a:txBody>
                  <a:tcPr/>
                </a:tc>
                <a:tc>
                  <a:txBody>
                    <a:bodyPr/>
                    <a:lstStyle/>
                    <a:p>
                      <a:r>
                        <a:rPr lang="tr-TR" dirty="0" smtClean="0"/>
                        <a:t>Astım spreyi, analjezik spreyler, sprey boya, oda spreyi,</a:t>
                      </a:r>
                      <a:r>
                        <a:rPr lang="tr-TR" baseline="0" dirty="0" smtClean="0"/>
                        <a:t> saç spreyi, deodorantlar</a:t>
                      </a:r>
                      <a:endParaRPr lang="tr-TR" dirty="0"/>
                    </a:p>
                  </a:txBody>
                  <a:tcPr/>
                </a:tc>
              </a:tr>
              <a:tr h="370840">
                <a:tc>
                  <a:txBody>
                    <a:bodyPr/>
                    <a:lstStyle/>
                    <a:p>
                      <a:r>
                        <a:rPr lang="tr-TR" dirty="0" err="1" smtClean="0"/>
                        <a:t>Klorinli</a:t>
                      </a:r>
                      <a:r>
                        <a:rPr lang="tr-TR" dirty="0" smtClean="0"/>
                        <a:t> </a:t>
                      </a:r>
                      <a:r>
                        <a:rPr lang="tr-TR" dirty="0" smtClean="0"/>
                        <a:t>hidrokarbonlar</a:t>
                      </a:r>
                      <a:endParaRPr lang="tr-TR" dirty="0"/>
                    </a:p>
                  </a:txBody>
                  <a:tcPr/>
                </a:tc>
                <a:tc>
                  <a:txBody>
                    <a:bodyPr/>
                    <a:lstStyle/>
                    <a:p>
                      <a:r>
                        <a:rPr lang="tr-TR" dirty="0" smtClean="0"/>
                        <a:t>Kuru temizleme ajanları,</a:t>
                      </a:r>
                      <a:r>
                        <a:rPr lang="tr-TR" baseline="0" dirty="0" smtClean="0"/>
                        <a:t> leke çıkarıcılar, yağ çıkarıcı, </a:t>
                      </a:r>
                      <a:r>
                        <a:rPr lang="tr-TR" baseline="0" dirty="0" err="1" smtClean="0"/>
                        <a:t>daksil</a:t>
                      </a:r>
                      <a:endParaRPr lang="tr-TR" dirty="0"/>
                    </a:p>
                  </a:txBody>
                  <a:tcPr/>
                </a:tc>
              </a:tr>
              <a:tr h="370840">
                <a:tc>
                  <a:txBody>
                    <a:bodyPr/>
                    <a:lstStyle/>
                    <a:p>
                      <a:r>
                        <a:rPr lang="tr-TR" dirty="0" smtClean="0"/>
                        <a:t>Aseton</a:t>
                      </a:r>
                      <a:endParaRPr lang="tr-TR" dirty="0"/>
                    </a:p>
                  </a:txBody>
                  <a:tcPr/>
                </a:tc>
                <a:tc>
                  <a:txBody>
                    <a:bodyPr/>
                    <a:lstStyle/>
                    <a:p>
                      <a:r>
                        <a:rPr lang="tr-TR" dirty="0" smtClean="0"/>
                        <a:t>Oje çıkarıcı, yapıştırıcı,</a:t>
                      </a:r>
                      <a:r>
                        <a:rPr lang="tr-TR" baseline="0" dirty="0" smtClean="0"/>
                        <a:t> kalıcı </a:t>
                      </a:r>
                      <a:r>
                        <a:rPr lang="tr-TR" baseline="0" dirty="0" err="1" smtClean="0"/>
                        <a:t>markerlar</a:t>
                      </a:r>
                      <a:endParaRPr lang="tr-TR"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571480"/>
            <a:ext cx="8229600" cy="1143000"/>
          </a:xfrm>
        </p:spPr>
        <p:txBody>
          <a:bodyPr>
            <a:normAutofit/>
          </a:bodyPr>
          <a:lstStyle/>
          <a:p>
            <a:r>
              <a:rPr lang="tr-TR" sz="3600" dirty="0" smtClean="0"/>
              <a:t>Ergenler ve yoksul insanlar arasında yaygın</a:t>
            </a:r>
            <a:endParaRPr lang="tr-TR" sz="3600" dirty="0"/>
          </a:p>
        </p:txBody>
      </p:sp>
      <p:sp>
        <p:nvSpPr>
          <p:cNvPr id="4" name="3 İçerik Yer Tutucusu"/>
          <p:cNvSpPr>
            <a:spLocks noGrp="1"/>
          </p:cNvSpPr>
          <p:nvPr>
            <p:ph sz="half" idx="2"/>
          </p:nvPr>
        </p:nvSpPr>
        <p:spPr>
          <a:xfrm>
            <a:off x="500034" y="2500306"/>
            <a:ext cx="4040188" cy="2468571"/>
          </a:xfrm>
        </p:spPr>
        <p:txBody>
          <a:bodyPr/>
          <a:lstStyle/>
          <a:p>
            <a:r>
              <a:rPr lang="tr-TR" sz="3200" dirty="0" smtClean="0"/>
              <a:t>Çünkü</a:t>
            </a:r>
          </a:p>
          <a:p>
            <a:pPr lvl="2"/>
            <a:r>
              <a:rPr lang="tr-TR" sz="3200" dirty="0" smtClean="0"/>
              <a:t>Kolay ulaşılabilir</a:t>
            </a:r>
          </a:p>
          <a:p>
            <a:pPr lvl="2"/>
            <a:r>
              <a:rPr lang="tr-TR" sz="3200" dirty="0" smtClean="0"/>
              <a:t>Yasal</a:t>
            </a:r>
          </a:p>
          <a:p>
            <a:pPr lvl="2"/>
            <a:r>
              <a:rPr lang="tr-TR" sz="3200" dirty="0" smtClean="0"/>
              <a:t>Ucuz</a:t>
            </a:r>
          </a:p>
          <a:p>
            <a:endParaRPr lang="tr-TR" dirty="0"/>
          </a:p>
        </p:txBody>
      </p:sp>
      <p:pic>
        <p:nvPicPr>
          <p:cNvPr id="4098" name="Picture 2" descr="C:\Users\Pol-Acil\Desktop\20100828_544_20100828_172_bally.jpg"/>
          <p:cNvPicPr>
            <a:picLocks noGrp="1" noChangeAspect="1" noChangeArrowheads="1"/>
          </p:cNvPicPr>
          <p:nvPr>
            <p:ph sz="quarter" idx="4"/>
          </p:nvPr>
        </p:nvPicPr>
        <p:blipFill>
          <a:blip r:embed="rId2" cstate="print"/>
          <a:srcRect/>
          <a:stretch>
            <a:fillRect/>
          </a:stretch>
        </p:blipFill>
        <p:spPr bwMode="auto">
          <a:xfrm>
            <a:off x="4786314" y="2428868"/>
            <a:ext cx="3964810" cy="2643206"/>
          </a:xfrm>
          <a:prstGeom prst="rect">
            <a:avLst/>
          </a:prstGeom>
          <a:noFill/>
        </p:spPr>
      </p:pic>
      <p:sp>
        <p:nvSpPr>
          <p:cNvPr id="9" name="8 Akış Çizelgesi: İşlem"/>
          <p:cNvSpPr/>
          <p:nvPr/>
        </p:nvSpPr>
        <p:spPr>
          <a:xfrm>
            <a:off x="5857884" y="3500438"/>
            <a:ext cx="428628" cy="25545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Akış Çizelgesi: İşlem"/>
          <p:cNvSpPr/>
          <p:nvPr/>
        </p:nvSpPr>
        <p:spPr>
          <a:xfrm>
            <a:off x="6429388" y="3214686"/>
            <a:ext cx="428628" cy="25545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rgbClr val="FFFF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Yasal düzenleme</a:t>
            </a:r>
            <a:endParaRPr lang="tr-TR" dirty="0"/>
          </a:p>
        </p:txBody>
      </p:sp>
      <p:sp>
        <p:nvSpPr>
          <p:cNvPr id="3" name="2 İçerik Yer Tutucusu"/>
          <p:cNvSpPr>
            <a:spLocks noGrp="1"/>
          </p:cNvSpPr>
          <p:nvPr>
            <p:ph idx="1"/>
          </p:nvPr>
        </p:nvSpPr>
        <p:spPr/>
        <p:txBody>
          <a:bodyPr/>
          <a:lstStyle/>
          <a:p>
            <a:r>
              <a:rPr lang="tr-TR" dirty="0" smtClean="0"/>
              <a:t>Sağlık Bakanlığı, 5898 sayılı Uçucu Maddelerin Zararlarından İnsan Sağlığının Korunmasına Dair Kanun kapsamında 5 Ağustos 2010'da yeni bir yönetmelik yayınladı. </a:t>
            </a:r>
          </a:p>
          <a:p>
            <a:endParaRPr lang="tr-TR" dirty="0" smtClean="0"/>
          </a:p>
          <a:p>
            <a:r>
              <a:rPr lang="tr-TR" dirty="0" smtClean="0"/>
              <a:t>Yönetmelik, uçucu madde içeren ürünlerin 18 yaşından küçüklere satılmasını yasaklıyor.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Ortak özellikleri</a:t>
            </a:r>
            <a:endParaRPr lang="tr-TR" dirty="0"/>
          </a:p>
        </p:txBody>
      </p:sp>
      <p:sp>
        <p:nvSpPr>
          <p:cNvPr id="3" name="2 İçerik Yer Tutucusu"/>
          <p:cNvSpPr>
            <a:spLocks noGrp="1"/>
          </p:cNvSpPr>
          <p:nvPr>
            <p:ph idx="1"/>
          </p:nvPr>
        </p:nvSpPr>
        <p:spPr>
          <a:xfrm>
            <a:off x="357158" y="1600200"/>
            <a:ext cx="8501122" cy="4525963"/>
          </a:xfrm>
        </p:spPr>
        <p:txBody>
          <a:bodyPr/>
          <a:lstStyle/>
          <a:p>
            <a:r>
              <a:rPr lang="tr-TR" dirty="0" smtClean="0"/>
              <a:t>Grup ya da akran grubunun etkisiyle merak ve deneme amacıyla kullanım</a:t>
            </a:r>
          </a:p>
          <a:p>
            <a:endParaRPr lang="tr-TR" dirty="0" smtClean="0"/>
          </a:p>
          <a:p>
            <a:r>
              <a:rPr lang="tr-TR" dirty="0" smtClean="0"/>
              <a:t>Davranım bozukluğu, </a:t>
            </a:r>
            <a:r>
              <a:rPr lang="tr-TR" dirty="0" err="1" smtClean="0"/>
              <a:t>antisosyal</a:t>
            </a:r>
            <a:r>
              <a:rPr lang="tr-TR" dirty="0" smtClean="0"/>
              <a:t> kişilik bozukluğu</a:t>
            </a:r>
          </a:p>
          <a:p>
            <a:endParaRPr lang="tr-TR" dirty="0" smtClean="0"/>
          </a:p>
          <a:p>
            <a:r>
              <a:rPr lang="tr-TR" dirty="0" smtClean="0"/>
              <a:t>Zayıf aile ilişkileri</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500034" y="2000240"/>
            <a:ext cx="8229600" cy="3686188"/>
          </a:xfrm>
        </p:spPr>
        <p:txBody>
          <a:bodyPr>
            <a:normAutofit fontScale="92500" lnSpcReduction="10000"/>
          </a:bodyPr>
          <a:lstStyle/>
          <a:p>
            <a:r>
              <a:rPr lang="tr-TR" dirty="0" smtClean="0"/>
              <a:t>% 95 erkek</a:t>
            </a:r>
          </a:p>
          <a:p>
            <a:r>
              <a:rPr lang="tr-TR" dirty="0" smtClean="0"/>
              <a:t>Yaş aralığı 8- 26 (</a:t>
            </a:r>
            <a:r>
              <a:rPr lang="tr-TR" dirty="0" err="1" smtClean="0"/>
              <a:t>or</a:t>
            </a:r>
            <a:r>
              <a:rPr lang="tr-TR" dirty="0" smtClean="0"/>
              <a:t>.15.8)</a:t>
            </a:r>
          </a:p>
          <a:p>
            <a:r>
              <a:rPr lang="tr-TR" dirty="0" smtClean="0"/>
              <a:t>% 20 si okur yazar değil</a:t>
            </a:r>
          </a:p>
          <a:p>
            <a:r>
              <a:rPr lang="tr-TR" dirty="0" smtClean="0"/>
              <a:t>% 40 ı ailesiyle yaşamıyor</a:t>
            </a:r>
          </a:p>
          <a:p>
            <a:r>
              <a:rPr lang="tr-TR" dirty="0" smtClean="0"/>
              <a:t>% 15.6 sokakta yaşıyor</a:t>
            </a:r>
          </a:p>
          <a:p>
            <a:endParaRPr lang="tr-TR" dirty="0" smtClean="0"/>
          </a:p>
          <a:p>
            <a:pPr>
              <a:buNone/>
            </a:pPr>
            <a:r>
              <a:rPr lang="tr-TR" dirty="0" smtClean="0"/>
              <a:t>						(1994)</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725470"/>
          </a:xfrm>
        </p:spPr>
        <p:txBody>
          <a:bodyPr>
            <a:normAutofit fontScale="90000"/>
          </a:bodyPr>
          <a:lstStyle/>
          <a:p>
            <a:r>
              <a:rPr lang="tr-TR" dirty="0" smtClean="0"/>
              <a:t>Epidemiyoloji</a:t>
            </a:r>
            <a:endParaRPr lang="tr-TR" dirty="0"/>
          </a:p>
        </p:txBody>
      </p:sp>
      <p:sp>
        <p:nvSpPr>
          <p:cNvPr id="3" name="2 İçerik Yer Tutucusu"/>
          <p:cNvSpPr>
            <a:spLocks noGrp="1"/>
          </p:cNvSpPr>
          <p:nvPr>
            <p:ph idx="1"/>
          </p:nvPr>
        </p:nvSpPr>
        <p:spPr>
          <a:xfrm>
            <a:off x="457200" y="1142984"/>
            <a:ext cx="8229600" cy="4983179"/>
          </a:xfrm>
        </p:spPr>
        <p:txBody>
          <a:bodyPr>
            <a:normAutofit fontScale="77500" lnSpcReduction="20000"/>
          </a:bodyPr>
          <a:lstStyle/>
          <a:p>
            <a:r>
              <a:rPr lang="tr-TR" dirty="0" smtClean="0"/>
              <a:t>12-17 yaş % 7’si en az bir kez, % 2’si halen kullanıyor (Amerika)</a:t>
            </a:r>
          </a:p>
          <a:p>
            <a:endParaRPr lang="tr-TR" dirty="0" smtClean="0"/>
          </a:p>
          <a:p>
            <a:r>
              <a:rPr lang="tr-TR" dirty="0" smtClean="0"/>
              <a:t>16 yaş % 4’ü en az bir kez, % 2’si halen kullanıyor (Türkiye, 2003)</a:t>
            </a:r>
          </a:p>
          <a:p>
            <a:endParaRPr lang="tr-TR" dirty="0" smtClean="0"/>
          </a:p>
          <a:p>
            <a:r>
              <a:rPr lang="tr-TR" dirty="0" smtClean="0"/>
              <a:t>Madde ile ilişkili ölümlerin % 1 inden sorumlu</a:t>
            </a:r>
          </a:p>
          <a:p>
            <a:endParaRPr lang="tr-TR" dirty="0" smtClean="0"/>
          </a:p>
          <a:p>
            <a:r>
              <a:rPr lang="tr-TR" dirty="0" smtClean="0"/>
              <a:t>Madde ile ilişkili acil servis başvurularının %0.5 inden sorumlu</a:t>
            </a:r>
          </a:p>
          <a:p>
            <a:endParaRPr lang="tr-TR" dirty="0" smtClean="0"/>
          </a:p>
          <a:p>
            <a:r>
              <a:rPr lang="tr-TR" dirty="0" smtClean="0"/>
              <a:t>Uçucu madde nedeniyle acil servise başvuranların % 20 si 18 yaşın altında</a:t>
            </a:r>
          </a:p>
          <a:p>
            <a:endParaRPr lang="tr-TR" dirty="0" smtClean="0"/>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661</TotalTime>
  <Words>1010</Words>
  <Application>Microsoft Macintosh PowerPoint</Application>
  <PresentationFormat>On-screen Show (4:3)</PresentationFormat>
  <Paragraphs>159</Paragraphs>
  <Slides>21</Slides>
  <Notes>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Ofis Teması</vt:lpstr>
      <vt:lpstr>UÇUCU MADDE BAĞIMLILIĞI</vt:lpstr>
      <vt:lpstr>PowerPoint Presentation</vt:lpstr>
      <vt:lpstr>Uçucu Maddeler  (inhalanlar, volatil mad., solventler)</vt:lpstr>
      <vt:lpstr>Solventler (çözücüler)</vt:lpstr>
      <vt:lpstr>Ergenler ve yoksul insanlar arasında yaygın</vt:lpstr>
      <vt:lpstr>Yasal düzenleme</vt:lpstr>
      <vt:lpstr>Ortak özellikleri</vt:lpstr>
      <vt:lpstr>PowerPoint Presentation</vt:lpstr>
      <vt:lpstr>Epidemiyoloji</vt:lpstr>
      <vt:lpstr>Türkiye’de ilk ve orta öğretim öğrencilerinde madde kullanım yaygınlığı</vt:lpstr>
      <vt:lpstr>Nasıl kullanılır?</vt:lpstr>
      <vt:lpstr>Nasıl tanınır?</vt:lpstr>
      <vt:lpstr>Uçucu maddeler ve bağımlılık</vt:lpstr>
      <vt:lpstr>Uçucu kullanımının belirtileri</vt:lpstr>
      <vt:lpstr>Uzamış ve tekrarlayan kullanım</vt:lpstr>
      <vt:lpstr>Nörolojik bulgular</vt:lpstr>
      <vt:lpstr>Diğer organ patolojileri</vt:lpstr>
      <vt:lpstr>Komorbidite </vt:lpstr>
      <vt:lpstr>Uçucu madde intoksikasyonuna yaklaşım</vt:lpstr>
      <vt:lpstr>Uçucu maddeye bağlı oluşan ölümün nedenleri </vt:lpstr>
      <vt:lpstr>Tedavi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UÇUCU MADDE BAĞIMLILIĞI</dc:title>
  <dc:creator>Pol-Acil</dc:creator>
  <cp:lastModifiedBy>adra</cp:lastModifiedBy>
  <cp:revision>55</cp:revision>
  <dcterms:created xsi:type="dcterms:W3CDTF">2015-05-12T07:35:12Z</dcterms:created>
  <dcterms:modified xsi:type="dcterms:W3CDTF">2015-05-27T07:38:47Z</dcterms:modified>
</cp:coreProperties>
</file>