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52" r:id="rId2"/>
  </p:sldMasterIdLst>
  <p:notesMasterIdLst>
    <p:notesMasterId r:id="rId39"/>
  </p:notesMasterIdLst>
  <p:handoutMasterIdLst>
    <p:handoutMasterId r:id="rId40"/>
  </p:handoutMasterIdLst>
  <p:sldIdLst>
    <p:sldId id="267" r:id="rId3"/>
    <p:sldId id="268" r:id="rId4"/>
    <p:sldId id="269" r:id="rId5"/>
    <p:sldId id="270" r:id="rId6"/>
    <p:sldId id="271" r:id="rId7"/>
    <p:sldId id="272" r:id="rId8"/>
    <p:sldId id="273" r:id="rId9"/>
    <p:sldId id="274" r:id="rId10"/>
    <p:sldId id="275" r:id="rId11"/>
    <p:sldId id="276" r:id="rId12"/>
    <p:sldId id="277" r:id="rId13"/>
    <p:sldId id="279" r:id="rId14"/>
    <p:sldId id="280" r:id="rId15"/>
    <p:sldId id="281" r:id="rId16"/>
    <p:sldId id="282" r:id="rId17"/>
    <p:sldId id="313" r:id="rId18"/>
    <p:sldId id="283" r:id="rId19"/>
    <p:sldId id="285" r:id="rId20"/>
    <p:sldId id="286" r:id="rId21"/>
    <p:sldId id="287" r:id="rId22"/>
    <p:sldId id="288" r:id="rId23"/>
    <p:sldId id="289" r:id="rId24"/>
    <p:sldId id="314" r:id="rId25"/>
    <p:sldId id="304" r:id="rId26"/>
    <p:sldId id="305" r:id="rId27"/>
    <p:sldId id="306" r:id="rId28"/>
    <p:sldId id="307" r:id="rId29"/>
    <p:sldId id="310" r:id="rId30"/>
    <p:sldId id="311" r:id="rId31"/>
    <p:sldId id="312" r:id="rId32"/>
    <p:sldId id="309" r:id="rId33"/>
    <p:sldId id="301" r:id="rId34"/>
    <p:sldId id="292" r:id="rId35"/>
    <p:sldId id="293" r:id="rId36"/>
    <p:sldId id="294" r:id="rId37"/>
    <p:sldId id="266" r:id="rId38"/>
  </p:sldIdLst>
  <p:sldSz cx="12192000"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4664" autoAdjust="0"/>
  </p:normalViewPr>
  <p:slideViewPr>
    <p:cSldViewPr snapToGrid="0">
      <p:cViewPr varScale="1">
        <p:scale>
          <a:sx n="99" d="100"/>
          <a:sy n="99" d="100"/>
        </p:scale>
        <p:origin x="90" y="31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05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9DE493-19D7-4EC9-97C9-5F26233F1106}" type="doc">
      <dgm:prSet loTypeId="urn:microsoft.com/office/officeart/2005/8/layout/hProcess4" loCatId="process" qsTypeId="urn:microsoft.com/office/officeart/2005/8/quickstyle/simple5" qsCatId="simple" csTypeId="urn:microsoft.com/office/officeart/2005/8/colors/colorful1" csCatId="colorful" phldr="1"/>
      <dgm:spPr/>
      <dgm:t>
        <a:bodyPr rtlCol="0"/>
        <a:lstStyle/>
        <a:p>
          <a:pPr rtl="0"/>
          <a:endParaRPr lang="en-US"/>
        </a:p>
      </dgm:t>
    </dgm:pt>
    <dgm:pt modelId="{FB986F71-3126-4196-BD30-74AEDC39A1CA}">
      <dgm:prSet phldrT="[Text]"/>
      <dgm:spPr/>
      <dgm:t>
        <a:bodyPr rtlCol="0"/>
        <a:lstStyle/>
        <a:p>
          <a:pPr rtl="0"/>
          <a:r>
            <a:rPr lang="tr-TR" dirty="0" smtClean="0"/>
            <a:t>ATEŞ </a:t>
          </a:r>
          <a:endParaRPr lang="en-US" dirty="0"/>
        </a:p>
      </dgm:t>
    </dgm:pt>
    <dgm:pt modelId="{9B3CE34A-9B3E-4D5F-94E0-DFBB94FF5A03}" type="parTrans" cxnId="{1423FC72-83C7-4510-8021-28EAEA493E68}">
      <dgm:prSet/>
      <dgm:spPr/>
      <dgm:t>
        <a:bodyPr rtlCol="0"/>
        <a:lstStyle/>
        <a:p>
          <a:pPr rtl="0"/>
          <a:endParaRPr lang="en-US"/>
        </a:p>
      </dgm:t>
    </dgm:pt>
    <dgm:pt modelId="{D0B150DF-3AA4-454C-8652-25880449C422}" type="sibTrans" cxnId="{1423FC72-83C7-4510-8021-28EAEA493E68}">
      <dgm:prSet/>
      <dgm:spPr/>
      <dgm:t>
        <a:bodyPr rtlCol="0"/>
        <a:lstStyle/>
        <a:p>
          <a:pPr rtl="0"/>
          <a:endParaRPr lang="en-US"/>
        </a:p>
      </dgm:t>
    </dgm:pt>
    <dgm:pt modelId="{AB2E8498-CC81-452F-A895-08F3845AA347}">
      <dgm:prSet phldrT="[Text]" custT="1"/>
      <dgm:spPr/>
      <dgm:t>
        <a:bodyPr/>
        <a:lstStyle/>
        <a:p>
          <a:r>
            <a:rPr lang="tr-TR" sz="1000" b="0" i="0" dirty="0" smtClean="0"/>
            <a:t> </a:t>
          </a:r>
          <a:r>
            <a:rPr lang="tr-TR" sz="1400" b="0" i="0" dirty="0" smtClean="0">
              <a:latin typeface="Calibri" panose="020F0502020204030204" pitchFamily="34" charset="0"/>
              <a:cs typeface="Calibri" panose="020F0502020204030204" pitchFamily="34" charset="0"/>
            </a:rPr>
            <a:t>≥38°C (100,4°F) </a:t>
          </a:r>
          <a:r>
            <a:rPr lang="tr-TR" sz="1400" b="0" i="0" dirty="0" err="1" smtClean="0">
              <a:latin typeface="Calibri" panose="020F0502020204030204" pitchFamily="34" charset="0"/>
              <a:cs typeface="Calibri" panose="020F0502020204030204" pitchFamily="34" charset="0"/>
            </a:rPr>
            <a:t>rektal</a:t>
          </a:r>
          <a:r>
            <a:rPr lang="tr-TR" sz="1400" b="0" i="0" dirty="0" smtClean="0">
              <a:latin typeface="Calibri" panose="020F0502020204030204" pitchFamily="34" charset="0"/>
              <a:cs typeface="Calibri" panose="020F0502020204030204" pitchFamily="34" charset="0"/>
            </a:rPr>
            <a:t> sıcaklık</a:t>
          </a:r>
          <a:endParaRPr lang="en-US" sz="1400" dirty="0">
            <a:latin typeface="Calibri" panose="020F0502020204030204" pitchFamily="34" charset="0"/>
            <a:cs typeface="Calibri" panose="020F0502020204030204" pitchFamily="34" charset="0"/>
          </a:endParaRPr>
        </a:p>
      </dgm:t>
    </dgm:pt>
    <dgm:pt modelId="{4C65E2C8-0CBB-4D8C-AD60-6B0105C62B84}" type="parTrans" cxnId="{2D5B3E3B-3EE5-4072-933E-27DF5400591C}">
      <dgm:prSet/>
      <dgm:spPr/>
      <dgm:t>
        <a:bodyPr rtlCol="0"/>
        <a:lstStyle/>
        <a:p>
          <a:pPr rtl="0"/>
          <a:endParaRPr lang="en-US"/>
        </a:p>
      </dgm:t>
    </dgm:pt>
    <dgm:pt modelId="{9A1F3304-AA9E-4FBC-89BA-9095C80E47C9}" type="sibTrans" cxnId="{2D5B3E3B-3EE5-4072-933E-27DF5400591C}">
      <dgm:prSet/>
      <dgm:spPr/>
      <dgm:t>
        <a:bodyPr rtlCol="0"/>
        <a:lstStyle/>
        <a:p>
          <a:pPr rtl="0"/>
          <a:endParaRPr lang="en-US"/>
        </a:p>
      </dgm:t>
    </dgm:pt>
    <dgm:pt modelId="{F6D27D1B-CDCB-481F-B8FA-AB31B2A119DE}">
      <dgm:prSet phldrT="[Text]"/>
      <dgm:spPr/>
      <dgm:t>
        <a:bodyPr rtlCol="0"/>
        <a:lstStyle/>
        <a:p>
          <a:pPr rtl="0"/>
          <a:r>
            <a:rPr lang="tr-TR" dirty="0" smtClean="0"/>
            <a:t>TARTI</a:t>
          </a:r>
          <a:r>
            <a:rPr lang="tr-TR" baseline="0" dirty="0" smtClean="0"/>
            <a:t> KAYBI </a:t>
          </a:r>
          <a:endParaRPr lang="en-US" dirty="0"/>
        </a:p>
      </dgm:t>
    </dgm:pt>
    <dgm:pt modelId="{8A7BF306-8E53-4B16-9E7E-A79AE3DF6BE2}" type="parTrans" cxnId="{A63D53AC-541A-4D09-9620-8B1C8D7B91DE}">
      <dgm:prSet/>
      <dgm:spPr/>
      <dgm:t>
        <a:bodyPr rtlCol="0"/>
        <a:lstStyle/>
        <a:p>
          <a:pPr rtl="0"/>
          <a:endParaRPr lang="en-US"/>
        </a:p>
      </dgm:t>
    </dgm:pt>
    <dgm:pt modelId="{7AEB6639-3258-49E8-8B1F-B4A9C61922BE}" type="sibTrans" cxnId="{A63D53AC-541A-4D09-9620-8B1C8D7B91DE}">
      <dgm:prSet/>
      <dgm:spPr/>
      <dgm:t>
        <a:bodyPr rtlCol="0"/>
        <a:lstStyle/>
        <a:p>
          <a:pPr rtl="0"/>
          <a:endParaRPr lang="en-US"/>
        </a:p>
      </dgm:t>
    </dgm:pt>
    <dgm:pt modelId="{0B00F5A8-A0EF-4111-9D86-004317B4F49E}">
      <dgm:prSet phldrT="[Text]" custT="1"/>
      <dgm:spPr/>
      <dgm:t>
        <a:bodyPr rtlCol="0"/>
        <a:lstStyle/>
        <a:p>
          <a:pPr algn="l" rtl="0"/>
          <a:endParaRPr lang="en-US" sz="1400" dirty="0">
            <a:latin typeface="Calibri" panose="020F0502020204030204" pitchFamily="34" charset="0"/>
            <a:cs typeface="Calibri" panose="020F0502020204030204" pitchFamily="34" charset="0"/>
          </a:endParaRPr>
        </a:p>
      </dgm:t>
    </dgm:pt>
    <dgm:pt modelId="{EC916B99-8D26-4265-B7BE-BB461C68DA5C}" type="parTrans" cxnId="{86F910E7-C9D0-48E5-A3A3-C70127E96FC1}">
      <dgm:prSet/>
      <dgm:spPr/>
      <dgm:t>
        <a:bodyPr rtlCol="0"/>
        <a:lstStyle/>
        <a:p>
          <a:pPr rtl="0"/>
          <a:endParaRPr lang="en-US"/>
        </a:p>
      </dgm:t>
    </dgm:pt>
    <dgm:pt modelId="{CE48C676-980A-4BAC-A3C8-9ABC315DAE51}" type="sibTrans" cxnId="{86F910E7-C9D0-48E5-A3A3-C70127E96FC1}">
      <dgm:prSet/>
      <dgm:spPr/>
      <dgm:t>
        <a:bodyPr rtlCol="0"/>
        <a:lstStyle/>
        <a:p>
          <a:pPr rtl="0"/>
          <a:endParaRPr lang="en-US"/>
        </a:p>
      </dgm:t>
    </dgm:pt>
    <dgm:pt modelId="{58828492-5CEF-4AFE-95CB-5D7E6A18158B}">
      <dgm:prSet phldrT="[Text]"/>
      <dgm:spPr/>
      <dgm:t>
        <a:bodyPr rtlCol="0"/>
        <a:lstStyle/>
        <a:p>
          <a:pPr rtl="0"/>
          <a:r>
            <a:rPr lang="tr-TR" smtClean="0"/>
            <a:t>SARILIK</a:t>
          </a:r>
          <a:r>
            <a:rPr lang="tr-TR" baseline="0" smtClean="0"/>
            <a:t> </a:t>
          </a:r>
          <a:endParaRPr lang="en-US" dirty="0"/>
        </a:p>
      </dgm:t>
    </dgm:pt>
    <dgm:pt modelId="{F664BA43-1B81-496F-A04E-CE4B4A525697}" type="parTrans" cxnId="{ECE9152A-59A8-4A3A-9D34-DB38A074F636}">
      <dgm:prSet/>
      <dgm:spPr/>
      <dgm:t>
        <a:bodyPr rtlCol="0"/>
        <a:lstStyle/>
        <a:p>
          <a:pPr rtl="0"/>
          <a:endParaRPr lang="en-US"/>
        </a:p>
      </dgm:t>
    </dgm:pt>
    <dgm:pt modelId="{2D386477-EC66-449A-8D41-5F8A212C3D8E}" type="sibTrans" cxnId="{ECE9152A-59A8-4A3A-9D34-DB38A074F636}">
      <dgm:prSet/>
      <dgm:spPr/>
      <dgm:t>
        <a:bodyPr rtlCol="0"/>
        <a:lstStyle/>
        <a:p>
          <a:pPr rtl="0"/>
          <a:endParaRPr lang="en-US"/>
        </a:p>
      </dgm:t>
    </dgm:pt>
    <dgm:pt modelId="{68838C34-4D02-49F8-ADD7-BFA90D87B7EA}">
      <dgm:prSet phldrT="[Text]" custT="1"/>
      <dgm:spPr/>
      <dgm:t>
        <a:bodyPr rtlCol="0"/>
        <a:lstStyle/>
        <a:p>
          <a:pPr rtl="0"/>
          <a:r>
            <a:rPr lang="es-ES" sz="1600" dirty="0" smtClean="0"/>
            <a:t>miad ve miada yakın doğan bebeklerin</a:t>
          </a:r>
          <a:endParaRPr lang="en-US" sz="1600" dirty="0"/>
        </a:p>
      </dgm:t>
    </dgm:pt>
    <dgm:pt modelId="{F2AD00AD-6A23-4C89-A107-68EF5D1F0B94}" type="parTrans" cxnId="{4143D757-8617-4C89-8322-E3B29A1874AF}">
      <dgm:prSet/>
      <dgm:spPr/>
      <dgm:t>
        <a:bodyPr rtlCol="0"/>
        <a:lstStyle/>
        <a:p>
          <a:pPr rtl="0"/>
          <a:endParaRPr lang="en-US"/>
        </a:p>
      </dgm:t>
    </dgm:pt>
    <dgm:pt modelId="{FFC4FCE7-6F2F-4F91-A74A-7C4C32A81657}" type="sibTrans" cxnId="{4143D757-8617-4C89-8322-E3B29A1874AF}">
      <dgm:prSet/>
      <dgm:spPr/>
      <dgm:t>
        <a:bodyPr rtlCol="0"/>
        <a:lstStyle/>
        <a:p>
          <a:pPr rtl="0"/>
          <a:endParaRPr lang="en-US"/>
        </a:p>
      </dgm:t>
    </dgm:pt>
    <dgm:pt modelId="{4E45C7CB-0CDA-414A-A75C-8814E2B0C7DC}">
      <dgm:prSet phldrT="[Text]" custT="1"/>
      <dgm:spPr/>
      <dgm:t>
        <a:bodyPr/>
        <a:lstStyle/>
        <a:p>
          <a:r>
            <a:rPr lang="tr-TR" sz="1400" b="0" i="0" dirty="0" smtClean="0">
              <a:latin typeface="Calibri" panose="020F0502020204030204" pitchFamily="34" charset="0"/>
              <a:cs typeface="Calibri" panose="020F0502020204030204" pitchFamily="34" charset="0"/>
            </a:rPr>
            <a:t>Hasta görünümlü, </a:t>
          </a:r>
          <a:endParaRPr lang="en-US" sz="1400" dirty="0">
            <a:latin typeface="Calibri" panose="020F0502020204030204" pitchFamily="34" charset="0"/>
            <a:cs typeface="Calibri" panose="020F0502020204030204" pitchFamily="34" charset="0"/>
          </a:endParaRPr>
        </a:p>
      </dgm:t>
    </dgm:pt>
    <dgm:pt modelId="{43B241E2-688A-4CDE-963F-96C9BEFEA316}" type="parTrans" cxnId="{05D4C42E-016A-4EBB-84BC-BD0ED2E9FD49}">
      <dgm:prSet/>
      <dgm:spPr/>
      <dgm:t>
        <a:bodyPr/>
        <a:lstStyle/>
        <a:p>
          <a:endParaRPr lang="tr-TR"/>
        </a:p>
      </dgm:t>
    </dgm:pt>
    <dgm:pt modelId="{6B766564-D0F4-4802-8456-FF5F289DD326}" type="sibTrans" cxnId="{05D4C42E-016A-4EBB-84BC-BD0ED2E9FD49}">
      <dgm:prSet/>
      <dgm:spPr/>
      <dgm:t>
        <a:bodyPr/>
        <a:lstStyle/>
        <a:p>
          <a:endParaRPr lang="tr-TR"/>
        </a:p>
      </dgm:t>
    </dgm:pt>
    <dgm:pt modelId="{3A140FC0-1656-45CE-9290-E15B9683C10D}">
      <dgm:prSet phldrT="[Text]" custT="1"/>
      <dgm:spPr/>
      <dgm:t>
        <a:bodyPr/>
        <a:lstStyle/>
        <a:p>
          <a:r>
            <a:rPr lang="tr-TR" sz="1400" b="0" i="0" dirty="0" smtClean="0">
              <a:latin typeface="Calibri" panose="020F0502020204030204" pitchFamily="34" charset="0"/>
              <a:cs typeface="Calibri" panose="020F0502020204030204" pitchFamily="34" charset="0"/>
            </a:rPr>
            <a:t>Zayıf ağlayan veya</a:t>
          </a:r>
          <a:endParaRPr lang="en-US" sz="1400" dirty="0">
            <a:latin typeface="Calibri" panose="020F0502020204030204" pitchFamily="34" charset="0"/>
            <a:cs typeface="Calibri" panose="020F0502020204030204" pitchFamily="34" charset="0"/>
          </a:endParaRPr>
        </a:p>
      </dgm:t>
    </dgm:pt>
    <dgm:pt modelId="{0C0DB3C9-86CE-4FFF-9D81-3F31A1F5E9F2}" type="parTrans" cxnId="{091EED4D-02CE-4575-8F21-AE9051DB859F}">
      <dgm:prSet/>
      <dgm:spPr/>
      <dgm:t>
        <a:bodyPr/>
        <a:lstStyle/>
        <a:p>
          <a:endParaRPr lang="tr-TR"/>
        </a:p>
      </dgm:t>
    </dgm:pt>
    <dgm:pt modelId="{BCE1915E-85B9-4853-9A7D-C9F6D1470EAD}" type="sibTrans" cxnId="{091EED4D-02CE-4575-8F21-AE9051DB859F}">
      <dgm:prSet/>
      <dgm:spPr/>
      <dgm:t>
        <a:bodyPr/>
        <a:lstStyle/>
        <a:p>
          <a:endParaRPr lang="tr-TR"/>
        </a:p>
      </dgm:t>
    </dgm:pt>
    <dgm:pt modelId="{43D979DC-3520-4444-A740-CE0BCA3AA5F5}">
      <dgm:prSet phldrT="[Text]" custT="1"/>
      <dgm:spPr/>
      <dgm:t>
        <a:bodyPr/>
        <a:lstStyle/>
        <a:p>
          <a:r>
            <a:rPr lang="tr-TR" sz="1400" b="0" i="0" dirty="0" err="1" smtClean="0">
              <a:latin typeface="Calibri" panose="020F0502020204030204" pitchFamily="34" charset="0"/>
              <a:cs typeface="Calibri" panose="020F0502020204030204" pitchFamily="34" charset="0"/>
            </a:rPr>
            <a:t>Emmezi</a:t>
          </a:r>
          <a:r>
            <a:rPr lang="tr-TR" sz="1400" b="0" i="0" dirty="0" smtClean="0">
              <a:latin typeface="Calibri" panose="020F0502020204030204" pitchFamily="34" charset="0"/>
              <a:cs typeface="Calibri" panose="020F0502020204030204" pitchFamily="34" charset="0"/>
            </a:rPr>
            <a:t> azalmış </a:t>
          </a:r>
          <a:endParaRPr lang="en-US" sz="1400" dirty="0">
            <a:latin typeface="Calibri" panose="020F0502020204030204" pitchFamily="34" charset="0"/>
            <a:cs typeface="Calibri" panose="020F0502020204030204" pitchFamily="34" charset="0"/>
          </a:endParaRPr>
        </a:p>
      </dgm:t>
    </dgm:pt>
    <dgm:pt modelId="{5AA1AD3C-1097-4752-B705-24AE1A93F8C8}" type="parTrans" cxnId="{F78F0C00-C274-4A00-9616-F5AAD525F907}">
      <dgm:prSet/>
      <dgm:spPr/>
      <dgm:t>
        <a:bodyPr/>
        <a:lstStyle/>
        <a:p>
          <a:endParaRPr lang="tr-TR"/>
        </a:p>
      </dgm:t>
    </dgm:pt>
    <dgm:pt modelId="{49CDD53C-637E-4BE0-ACC8-13AD434E5882}" type="sibTrans" cxnId="{F78F0C00-C274-4A00-9616-F5AAD525F907}">
      <dgm:prSet/>
      <dgm:spPr/>
      <dgm:t>
        <a:bodyPr/>
        <a:lstStyle/>
        <a:p>
          <a:endParaRPr lang="tr-TR"/>
        </a:p>
      </dgm:t>
    </dgm:pt>
    <dgm:pt modelId="{FF168EB2-F234-404F-85F2-A636C7B04CC2}">
      <dgm:prSet phldrT="[Text]" custT="1"/>
      <dgm:spPr/>
      <dgm:t>
        <a:bodyPr/>
        <a:lstStyle/>
        <a:p>
          <a:r>
            <a:rPr lang="tr-TR" sz="1400" dirty="0" err="1" smtClean="0">
              <a:latin typeface="Calibri" panose="020F0502020204030204" pitchFamily="34" charset="0"/>
              <a:cs typeface="Calibri" panose="020F0502020204030204" pitchFamily="34" charset="0"/>
            </a:rPr>
            <a:t>Yenidoğan</a:t>
          </a:r>
          <a:r>
            <a:rPr lang="tr-TR" sz="1400" dirty="0" smtClean="0">
              <a:latin typeface="Calibri" panose="020F0502020204030204" pitchFamily="34" charset="0"/>
              <a:cs typeface="Calibri" panose="020F0502020204030204" pitchFamily="34" charset="0"/>
            </a:rPr>
            <a:t> refleksleri zayıf </a:t>
          </a:r>
          <a:endParaRPr lang="en-US" sz="1400" dirty="0">
            <a:latin typeface="Calibri" panose="020F0502020204030204" pitchFamily="34" charset="0"/>
            <a:cs typeface="Calibri" panose="020F0502020204030204" pitchFamily="34" charset="0"/>
          </a:endParaRPr>
        </a:p>
      </dgm:t>
    </dgm:pt>
    <dgm:pt modelId="{F0779618-EA0F-4BFC-9E51-504077DB837A}" type="parTrans" cxnId="{6B32BF31-7AB9-4625-993E-646972E5B24C}">
      <dgm:prSet/>
      <dgm:spPr/>
      <dgm:t>
        <a:bodyPr/>
        <a:lstStyle/>
        <a:p>
          <a:endParaRPr lang="tr-TR"/>
        </a:p>
      </dgm:t>
    </dgm:pt>
    <dgm:pt modelId="{28A98D72-D469-4B85-B9C0-E4674D2D6F0F}" type="sibTrans" cxnId="{6B32BF31-7AB9-4625-993E-646972E5B24C}">
      <dgm:prSet/>
      <dgm:spPr/>
      <dgm:t>
        <a:bodyPr/>
        <a:lstStyle/>
        <a:p>
          <a:endParaRPr lang="tr-TR"/>
        </a:p>
      </dgm:t>
    </dgm:pt>
    <dgm:pt modelId="{B58C33B6-3D05-4F88-8A44-5341AD58FA62}">
      <dgm:prSet custT="1"/>
      <dgm:spPr/>
      <dgm:t>
        <a:bodyPr/>
        <a:lstStyle/>
        <a:p>
          <a:pPr algn="l"/>
          <a:r>
            <a:rPr lang="tr-TR" sz="1400" dirty="0">
              <a:latin typeface="Calibri" panose="020F0502020204030204" pitchFamily="34" charset="0"/>
              <a:cs typeface="Calibri" panose="020F0502020204030204" pitchFamily="34" charset="0"/>
            </a:rPr>
            <a:t>boy </a:t>
          </a:r>
          <a:r>
            <a:rPr lang="tr-TR" sz="1400" dirty="0" smtClean="0">
              <a:latin typeface="Calibri" panose="020F0502020204030204" pitchFamily="34" charset="0"/>
              <a:cs typeface="Calibri" panose="020F0502020204030204" pitchFamily="34" charset="0"/>
            </a:rPr>
            <a:t>ve</a:t>
          </a:r>
          <a:endParaRPr lang="tr-TR" sz="1400" dirty="0">
            <a:latin typeface="Calibri" panose="020F0502020204030204" pitchFamily="34" charset="0"/>
            <a:cs typeface="Calibri" panose="020F0502020204030204" pitchFamily="34" charset="0"/>
          </a:endParaRPr>
        </a:p>
      </dgm:t>
    </dgm:pt>
    <dgm:pt modelId="{F8BF0835-38D5-452E-97E3-F96B88EAD5E9}" type="parTrans" cxnId="{72E740DA-2DB2-436B-A43F-2A1E1C6D1B03}">
      <dgm:prSet/>
      <dgm:spPr/>
      <dgm:t>
        <a:bodyPr/>
        <a:lstStyle/>
        <a:p>
          <a:endParaRPr lang="tr-TR"/>
        </a:p>
      </dgm:t>
    </dgm:pt>
    <dgm:pt modelId="{4F010E76-4B1A-4EA3-893F-F18E912E7DBC}" type="sibTrans" cxnId="{72E740DA-2DB2-436B-A43F-2A1E1C6D1B03}">
      <dgm:prSet/>
      <dgm:spPr/>
      <dgm:t>
        <a:bodyPr/>
        <a:lstStyle/>
        <a:p>
          <a:endParaRPr lang="tr-TR"/>
        </a:p>
      </dgm:t>
    </dgm:pt>
    <dgm:pt modelId="{727C74F5-7414-4A92-86CB-682FBA2FCBB0}">
      <dgm:prSet custT="1"/>
      <dgm:spPr/>
      <dgm:t>
        <a:bodyPr/>
        <a:lstStyle/>
        <a:p>
          <a:pPr algn="l"/>
          <a:r>
            <a:rPr lang="tr-TR" sz="1400" dirty="0" err="1" smtClean="0">
              <a:latin typeface="Calibri" panose="020F0502020204030204" pitchFamily="34" charset="0"/>
              <a:cs typeface="Calibri" panose="020F0502020204030204" pitchFamily="34" charset="0"/>
            </a:rPr>
            <a:t>Antropometrik</a:t>
          </a:r>
          <a:r>
            <a:rPr lang="tr-TR" sz="1400" dirty="0" smtClean="0">
              <a:latin typeface="Calibri" panose="020F0502020204030204" pitchFamily="34" charset="0"/>
              <a:cs typeface="Calibri" panose="020F0502020204030204" pitchFamily="34" charset="0"/>
            </a:rPr>
            <a:t> ölçümleri yapılıp büyüme eğrilerinden yararlanılarak</a:t>
          </a:r>
          <a:endParaRPr lang="tr-TR" sz="1400" dirty="0">
            <a:latin typeface="Calibri" panose="020F0502020204030204" pitchFamily="34" charset="0"/>
            <a:cs typeface="Calibri" panose="020F0502020204030204" pitchFamily="34" charset="0"/>
          </a:endParaRPr>
        </a:p>
      </dgm:t>
    </dgm:pt>
    <dgm:pt modelId="{5B16D695-2548-4F9F-A847-4AFC6E533315}" type="parTrans" cxnId="{40B411F9-CA12-4930-B7A6-9D4D395DA629}">
      <dgm:prSet/>
      <dgm:spPr/>
      <dgm:t>
        <a:bodyPr/>
        <a:lstStyle/>
        <a:p>
          <a:endParaRPr lang="tr-TR"/>
        </a:p>
      </dgm:t>
    </dgm:pt>
    <dgm:pt modelId="{D814AD3C-9E1C-4826-BE9C-DC16968A030A}" type="sibTrans" cxnId="{40B411F9-CA12-4930-B7A6-9D4D395DA629}">
      <dgm:prSet/>
      <dgm:spPr/>
      <dgm:t>
        <a:bodyPr/>
        <a:lstStyle/>
        <a:p>
          <a:endParaRPr lang="tr-TR"/>
        </a:p>
      </dgm:t>
    </dgm:pt>
    <dgm:pt modelId="{878A108D-6747-4A1C-99BE-188BD13D8CE1}">
      <dgm:prSet custT="1"/>
      <dgm:spPr/>
      <dgm:t>
        <a:bodyPr/>
        <a:lstStyle/>
        <a:p>
          <a:pPr algn="l"/>
          <a:r>
            <a:rPr lang="tr-TR" sz="1400" dirty="0" smtClean="0">
              <a:latin typeface="Calibri" panose="020F0502020204030204" pitchFamily="34" charset="0"/>
              <a:cs typeface="Calibri" panose="020F0502020204030204" pitchFamily="34" charset="0"/>
            </a:rPr>
            <a:t>tartı,</a:t>
          </a:r>
          <a:endParaRPr lang="tr-TR" sz="1400" dirty="0">
            <a:latin typeface="Calibri" panose="020F0502020204030204" pitchFamily="34" charset="0"/>
            <a:cs typeface="Calibri" panose="020F0502020204030204" pitchFamily="34" charset="0"/>
          </a:endParaRPr>
        </a:p>
      </dgm:t>
    </dgm:pt>
    <dgm:pt modelId="{39354A90-0F70-478A-BE65-7B21911D036A}" type="parTrans" cxnId="{68DB0E1D-489D-4CAA-B7C0-5C758EA8F027}">
      <dgm:prSet/>
      <dgm:spPr/>
      <dgm:t>
        <a:bodyPr/>
        <a:lstStyle/>
        <a:p>
          <a:endParaRPr lang="tr-TR"/>
        </a:p>
      </dgm:t>
    </dgm:pt>
    <dgm:pt modelId="{9134F412-C49A-4EF7-A572-213BAAC267C5}" type="sibTrans" cxnId="{68DB0E1D-489D-4CAA-B7C0-5C758EA8F027}">
      <dgm:prSet/>
      <dgm:spPr/>
      <dgm:t>
        <a:bodyPr/>
        <a:lstStyle/>
        <a:p>
          <a:endParaRPr lang="tr-TR"/>
        </a:p>
      </dgm:t>
    </dgm:pt>
    <dgm:pt modelId="{8BEE35DB-DF25-42BE-9E8E-C776C6F3641F}">
      <dgm:prSet custT="1"/>
      <dgm:spPr/>
      <dgm:t>
        <a:bodyPr/>
        <a:lstStyle/>
        <a:p>
          <a:pPr algn="l"/>
          <a:r>
            <a:rPr lang="tr-TR" sz="1400" dirty="0" smtClean="0">
              <a:latin typeface="Calibri" panose="020F0502020204030204" pitchFamily="34" charset="0"/>
              <a:cs typeface="Calibri" panose="020F0502020204030204" pitchFamily="34" charset="0"/>
            </a:rPr>
            <a:t> </a:t>
          </a:r>
          <a:r>
            <a:rPr lang="tr-TR" sz="1400" dirty="0">
              <a:latin typeface="Calibri" panose="020F0502020204030204" pitchFamily="34" charset="0"/>
              <a:cs typeface="Calibri" panose="020F0502020204030204" pitchFamily="34" charset="0"/>
            </a:rPr>
            <a:t>baş çevresi ölçümleri </a:t>
          </a:r>
          <a:r>
            <a:rPr lang="tr-TR" sz="1400" dirty="0" smtClean="0">
              <a:latin typeface="Calibri" panose="020F0502020204030204" pitchFamily="34" charset="0"/>
              <a:cs typeface="Calibri" panose="020F0502020204030204" pitchFamily="34" charset="0"/>
            </a:rPr>
            <a:t>değerlendirilmeli</a:t>
          </a:r>
          <a:endParaRPr lang="tr-TR" sz="1400" dirty="0">
            <a:latin typeface="Calibri" panose="020F0502020204030204" pitchFamily="34" charset="0"/>
            <a:cs typeface="Calibri" panose="020F0502020204030204" pitchFamily="34" charset="0"/>
          </a:endParaRPr>
        </a:p>
      </dgm:t>
    </dgm:pt>
    <dgm:pt modelId="{F9D40E71-4FC4-48F8-B387-6009C7DF862E}" type="parTrans" cxnId="{3310BB1C-3F21-4D2E-ABA4-61A96E9326ED}">
      <dgm:prSet/>
      <dgm:spPr/>
      <dgm:t>
        <a:bodyPr/>
        <a:lstStyle/>
        <a:p>
          <a:endParaRPr lang="tr-TR"/>
        </a:p>
      </dgm:t>
    </dgm:pt>
    <dgm:pt modelId="{26A6AC25-D935-4CD7-BA2C-78E48BD9A56C}" type="sibTrans" cxnId="{3310BB1C-3F21-4D2E-ABA4-61A96E9326ED}">
      <dgm:prSet/>
      <dgm:spPr/>
      <dgm:t>
        <a:bodyPr/>
        <a:lstStyle/>
        <a:p>
          <a:endParaRPr lang="tr-TR"/>
        </a:p>
      </dgm:t>
    </dgm:pt>
    <dgm:pt modelId="{4D3A9193-B881-44EB-98B4-B852F8C64C77}">
      <dgm:prSet custT="1"/>
      <dgm:spPr/>
      <dgm:t>
        <a:bodyPr/>
        <a:lstStyle/>
        <a:p>
          <a:r>
            <a:rPr lang="tr-TR" sz="1600" dirty="0"/>
            <a:t>%80’inde TSB </a:t>
          </a:r>
          <a:r>
            <a:rPr lang="tr-TR" sz="1600" dirty="0" smtClean="0"/>
            <a:t>≥ </a:t>
          </a:r>
          <a:r>
            <a:rPr lang="tr-TR" sz="1600" dirty="0"/>
            <a:t>5 mg/dL üzerinde</a:t>
          </a:r>
          <a:endParaRPr lang="tr-TR" sz="1600" dirty="0"/>
        </a:p>
      </dgm:t>
    </dgm:pt>
    <dgm:pt modelId="{39AA7F19-1564-45AA-992E-7C56D172747E}" type="parTrans" cxnId="{8B846722-674F-4A6C-B7B1-015FBDCF9A3D}">
      <dgm:prSet/>
      <dgm:spPr/>
      <dgm:t>
        <a:bodyPr/>
        <a:lstStyle/>
        <a:p>
          <a:endParaRPr lang="tr-TR"/>
        </a:p>
      </dgm:t>
    </dgm:pt>
    <dgm:pt modelId="{AA6601B5-967D-4A75-A7A6-3CD01F0EC64E}" type="sibTrans" cxnId="{8B846722-674F-4A6C-B7B1-015FBDCF9A3D}">
      <dgm:prSet/>
      <dgm:spPr/>
      <dgm:t>
        <a:bodyPr/>
        <a:lstStyle/>
        <a:p>
          <a:endParaRPr lang="tr-TR"/>
        </a:p>
      </dgm:t>
    </dgm:pt>
    <dgm:pt modelId="{04D86205-ECDC-488F-A549-530A78A4AB6C}">
      <dgm:prSet custT="1"/>
      <dgm:spPr/>
      <dgm:t>
        <a:bodyPr/>
        <a:lstStyle/>
        <a:p>
          <a:r>
            <a:rPr lang="tr-TR" sz="1600" dirty="0" smtClean="0"/>
            <a:t>Anlamlı hiperbilirubinemi ≥12 mg/dl </a:t>
          </a:r>
          <a:endParaRPr lang="tr-TR" sz="1600" dirty="0"/>
        </a:p>
      </dgm:t>
    </dgm:pt>
    <dgm:pt modelId="{CB75F420-CE8B-4F7B-BEA3-17CC1F73F2A2}" type="parTrans" cxnId="{5EAB2B59-C515-41E8-A746-460D5936BE7A}">
      <dgm:prSet/>
      <dgm:spPr/>
      <dgm:t>
        <a:bodyPr/>
        <a:lstStyle/>
        <a:p>
          <a:endParaRPr lang="tr-TR"/>
        </a:p>
      </dgm:t>
    </dgm:pt>
    <dgm:pt modelId="{30E69D6C-86DA-4506-A931-AEF044602CB8}" type="sibTrans" cxnId="{5EAB2B59-C515-41E8-A746-460D5936BE7A}">
      <dgm:prSet/>
      <dgm:spPr/>
      <dgm:t>
        <a:bodyPr/>
        <a:lstStyle/>
        <a:p>
          <a:endParaRPr lang="tr-TR"/>
        </a:p>
      </dgm:t>
    </dgm:pt>
    <dgm:pt modelId="{3960CFF8-4383-4382-8D6D-F2A00F508E8D}" type="pres">
      <dgm:prSet presAssocID="{0E9DE493-19D7-4EC9-97C9-5F26233F1106}" presName="Name0" presStyleCnt="0">
        <dgm:presLayoutVars>
          <dgm:dir/>
          <dgm:animLvl val="lvl"/>
          <dgm:resizeHandles val="exact"/>
        </dgm:presLayoutVars>
      </dgm:prSet>
      <dgm:spPr/>
      <dgm:t>
        <a:bodyPr rtlCol="0"/>
        <a:lstStyle/>
        <a:p>
          <a:pPr rtl="0"/>
          <a:endParaRPr lang="en-US"/>
        </a:p>
      </dgm:t>
    </dgm:pt>
    <dgm:pt modelId="{366CFF54-5C8F-47F9-BFD8-D9AF3EADDA3E}" type="pres">
      <dgm:prSet presAssocID="{0E9DE493-19D7-4EC9-97C9-5F26233F1106}" presName="tSp" presStyleCnt="0"/>
      <dgm:spPr/>
      <dgm:t>
        <a:bodyPr/>
        <a:lstStyle/>
        <a:p>
          <a:endParaRPr lang="tr-TR"/>
        </a:p>
      </dgm:t>
    </dgm:pt>
    <dgm:pt modelId="{13688FBD-4079-41FE-A6A2-B5B0F293E6BF}" type="pres">
      <dgm:prSet presAssocID="{0E9DE493-19D7-4EC9-97C9-5F26233F1106}" presName="bSp" presStyleCnt="0"/>
      <dgm:spPr/>
      <dgm:t>
        <a:bodyPr/>
        <a:lstStyle/>
        <a:p>
          <a:endParaRPr lang="tr-TR"/>
        </a:p>
      </dgm:t>
    </dgm:pt>
    <dgm:pt modelId="{224851B6-C14D-49DE-883B-A13003DA4601}" type="pres">
      <dgm:prSet presAssocID="{0E9DE493-19D7-4EC9-97C9-5F26233F1106}" presName="process" presStyleCnt="0"/>
      <dgm:spPr/>
      <dgm:t>
        <a:bodyPr/>
        <a:lstStyle/>
        <a:p>
          <a:endParaRPr lang="tr-TR"/>
        </a:p>
      </dgm:t>
    </dgm:pt>
    <dgm:pt modelId="{1439717B-283C-48FF-AF62-1990F52B6512}" type="pres">
      <dgm:prSet presAssocID="{FB986F71-3126-4196-BD30-74AEDC39A1CA}" presName="composite1" presStyleCnt="0"/>
      <dgm:spPr/>
      <dgm:t>
        <a:bodyPr/>
        <a:lstStyle/>
        <a:p>
          <a:endParaRPr lang="tr-TR"/>
        </a:p>
      </dgm:t>
    </dgm:pt>
    <dgm:pt modelId="{BCCE6711-D1D8-4B2C-917E-41AB5A6114A8}" type="pres">
      <dgm:prSet presAssocID="{FB986F71-3126-4196-BD30-74AEDC39A1CA}" presName="dummyNode1" presStyleLbl="node1" presStyleIdx="0" presStyleCnt="3"/>
      <dgm:spPr/>
      <dgm:t>
        <a:bodyPr/>
        <a:lstStyle/>
        <a:p>
          <a:endParaRPr lang="tr-TR"/>
        </a:p>
      </dgm:t>
    </dgm:pt>
    <dgm:pt modelId="{96015622-8A46-45CF-A72A-2856B699B374}" type="pres">
      <dgm:prSet presAssocID="{FB986F71-3126-4196-BD30-74AEDC39A1CA}" presName="childNode1" presStyleLbl="bgAcc1" presStyleIdx="0" presStyleCnt="3">
        <dgm:presLayoutVars>
          <dgm:bulletEnabled val="1"/>
        </dgm:presLayoutVars>
      </dgm:prSet>
      <dgm:spPr/>
      <dgm:t>
        <a:bodyPr rtlCol="0"/>
        <a:lstStyle/>
        <a:p>
          <a:pPr rtl="0"/>
          <a:endParaRPr lang="en-US"/>
        </a:p>
      </dgm:t>
    </dgm:pt>
    <dgm:pt modelId="{BFE859F2-A9E8-4F95-9161-8EC68F2D30C4}" type="pres">
      <dgm:prSet presAssocID="{FB986F71-3126-4196-BD30-74AEDC39A1CA}" presName="childNode1tx" presStyleLbl="bgAcc1" presStyleIdx="0" presStyleCnt="3">
        <dgm:presLayoutVars>
          <dgm:bulletEnabled val="1"/>
        </dgm:presLayoutVars>
      </dgm:prSet>
      <dgm:spPr/>
      <dgm:t>
        <a:bodyPr rtlCol="0"/>
        <a:lstStyle/>
        <a:p>
          <a:pPr rtl="0"/>
          <a:endParaRPr lang="en-US"/>
        </a:p>
      </dgm:t>
    </dgm:pt>
    <dgm:pt modelId="{E18C6CF4-EDEB-4539-A36D-E0355B626199}" type="pres">
      <dgm:prSet presAssocID="{FB986F71-3126-4196-BD30-74AEDC39A1CA}" presName="parentNode1" presStyleLbl="node1" presStyleIdx="0" presStyleCnt="3" custLinFactNeighborX="4790" custLinFactNeighborY="-3397">
        <dgm:presLayoutVars>
          <dgm:chMax val="1"/>
          <dgm:bulletEnabled val="1"/>
        </dgm:presLayoutVars>
      </dgm:prSet>
      <dgm:spPr/>
      <dgm:t>
        <a:bodyPr rtlCol="0"/>
        <a:lstStyle/>
        <a:p>
          <a:pPr rtl="0"/>
          <a:endParaRPr lang="en-US"/>
        </a:p>
      </dgm:t>
    </dgm:pt>
    <dgm:pt modelId="{D9FCD5E9-9E94-4534-BAB4-3DB8EB44E7D0}" type="pres">
      <dgm:prSet presAssocID="{FB986F71-3126-4196-BD30-74AEDC39A1CA}" presName="connSite1" presStyleCnt="0"/>
      <dgm:spPr/>
      <dgm:t>
        <a:bodyPr/>
        <a:lstStyle/>
        <a:p>
          <a:endParaRPr lang="tr-TR"/>
        </a:p>
      </dgm:t>
    </dgm:pt>
    <dgm:pt modelId="{6A63D16E-EEE6-4267-97EA-5AD7D2BC4E84}" type="pres">
      <dgm:prSet presAssocID="{D0B150DF-3AA4-454C-8652-25880449C422}" presName="Name9" presStyleLbl="sibTrans2D1" presStyleIdx="0" presStyleCnt="2"/>
      <dgm:spPr/>
      <dgm:t>
        <a:bodyPr rtlCol="0"/>
        <a:lstStyle/>
        <a:p>
          <a:pPr rtl="0"/>
          <a:endParaRPr lang="en-US"/>
        </a:p>
      </dgm:t>
    </dgm:pt>
    <dgm:pt modelId="{59BAED1E-A4FE-4FA3-8716-57917AF47F38}" type="pres">
      <dgm:prSet presAssocID="{F6D27D1B-CDCB-481F-B8FA-AB31B2A119DE}" presName="composite2" presStyleCnt="0"/>
      <dgm:spPr/>
      <dgm:t>
        <a:bodyPr/>
        <a:lstStyle/>
        <a:p>
          <a:endParaRPr lang="tr-TR"/>
        </a:p>
      </dgm:t>
    </dgm:pt>
    <dgm:pt modelId="{5C833856-7FAF-4B27-932C-67C7D08339F2}" type="pres">
      <dgm:prSet presAssocID="{F6D27D1B-CDCB-481F-B8FA-AB31B2A119DE}" presName="dummyNode2" presStyleLbl="node1" presStyleIdx="0" presStyleCnt="3"/>
      <dgm:spPr/>
      <dgm:t>
        <a:bodyPr/>
        <a:lstStyle/>
        <a:p>
          <a:endParaRPr lang="tr-TR"/>
        </a:p>
      </dgm:t>
    </dgm:pt>
    <dgm:pt modelId="{E83793B4-2C5C-4D90-82FA-E5EE4745664D}" type="pres">
      <dgm:prSet presAssocID="{F6D27D1B-CDCB-481F-B8FA-AB31B2A119DE}" presName="childNode2" presStyleLbl="bgAcc1" presStyleIdx="1" presStyleCnt="3" custScaleY="140163">
        <dgm:presLayoutVars>
          <dgm:bulletEnabled val="1"/>
        </dgm:presLayoutVars>
      </dgm:prSet>
      <dgm:spPr/>
      <dgm:t>
        <a:bodyPr rtlCol="0"/>
        <a:lstStyle/>
        <a:p>
          <a:pPr rtl="0"/>
          <a:endParaRPr lang="en-US"/>
        </a:p>
      </dgm:t>
    </dgm:pt>
    <dgm:pt modelId="{67FFE978-6FBE-4424-80BE-B9E4B4DD0695}" type="pres">
      <dgm:prSet presAssocID="{F6D27D1B-CDCB-481F-B8FA-AB31B2A119DE}" presName="childNode2tx" presStyleLbl="bgAcc1" presStyleIdx="1" presStyleCnt="3">
        <dgm:presLayoutVars>
          <dgm:bulletEnabled val="1"/>
        </dgm:presLayoutVars>
      </dgm:prSet>
      <dgm:spPr/>
      <dgm:t>
        <a:bodyPr rtlCol="0"/>
        <a:lstStyle/>
        <a:p>
          <a:pPr rtl="0"/>
          <a:endParaRPr lang="en-US"/>
        </a:p>
      </dgm:t>
    </dgm:pt>
    <dgm:pt modelId="{029D1FDE-4DD7-4FA5-8C70-0C747477B66C}" type="pres">
      <dgm:prSet presAssocID="{F6D27D1B-CDCB-481F-B8FA-AB31B2A119DE}" presName="parentNode2" presStyleLbl="node1" presStyleIdx="1" presStyleCnt="3" custLinFactNeighborX="-12281" custLinFactNeighborY="-19725">
        <dgm:presLayoutVars>
          <dgm:chMax val="0"/>
          <dgm:bulletEnabled val="1"/>
        </dgm:presLayoutVars>
      </dgm:prSet>
      <dgm:spPr/>
      <dgm:t>
        <a:bodyPr rtlCol="0"/>
        <a:lstStyle/>
        <a:p>
          <a:pPr rtl="0"/>
          <a:endParaRPr lang="en-US"/>
        </a:p>
      </dgm:t>
    </dgm:pt>
    <dgm:pt modelId="{C2556EF6-41FF-46C6-8829-911BFA533FFE}" type="pres">
      <dgm:prSet presAssocID="{F6D27D1B-CDCB-481F-B8FA-AB31B2A119DE}" presName="connSite2" presStyleCnt="0"/>
      <dgm:spPr/>
      <dgm:t>
        <a:bodyPr/>
        <a:lstStyle/>
        <a:p>
          <a:endParaRPr lang="tr-TR"/>
        </a:p>
      </dgm:t>
    </dgm:pt>
    <dgm:pt modelId="{DC2A0ADB-DCE3-4BF4-9952-0394865777AC}" type="pres">
      <dgm:prSet presAssocID="{7AEB6639-3258-49E8-8B1F-B4A9C61922BE}" presName="Name18" presStyleLbl="sibTrans2D1" presStyleIdx="1" presStyleCnt="2" custLinFactNeighborX="1669" custLinFactNeighborY="4768"/>
      <dgm:spPr/>
      <dgm:t>
        <a:bodyPr rtlCol="0"/>
        <a:lstStyle/>
        <a:p>
          <a:pPr rtl="0"/>
          <a:endParaRPr lang="en-US"/>
        </a:p>
      </dgm:t>
    </dgm:pt>
    <dgm:pt modelId="{A874A3A3-A340-4ABC-99B5-7529D4415335}" type="pres">
      <dgm:prSet presAssocID="{58828492-5CEF-4AFE-95CB-5D7E6A18158B}" presName="composite1" presStyleCnt="0"/>
      <dgm:spPr/>
      <dgm:t>
        <a:bodyPr/>
        <a:lstStyle/>
        <a:p>
          <a:endParaRPr lang="tr-TR"/>
        </a:p>
      </dgm:t>
    </dgm:pt>
    <dgm:pt modelId="{14032C0B-60AE-432B-A713-F993D1C4BA8F}" type="pres">
      <dgm:prSet presAssocID="{58828492-5CEF-4AFE-95CB-5D7E6A18158B}" presName="dummyNode1" presStyleLbl="node1" presStyleIdx="1" presStyleCnt="3"/>
      <dgm:spPr/>
      <dgm:t>
        <a:bodyPr/>
        <a:lstStyle/>
        <a:p>
          <a:endParaRPr lang="tr-TR"/>
        </a:p>
      </dgm:t>
    </dgm:pt>
    <dgm:pt modelId="{69C28D3B-E083-42DF-9EA0-916CA12125A9}" type="pres">
      <dgm:prSet presAssocID="{58828492-5CEF-4AFE-95CB-5D7E6A18158B}" presName="childNode1" presStyleLbl="bgAcc1" presStyleIdx="2" presStyleCnt="3" custScaleY="112691" custLinFactNeighborX="3740" custLinFactNeighborY="-6596">
        <dgm:presLayoutVars>
          <dgm:bulletEnabled val="1"/>
        </dgm:presLayoutVars>
      </dgm:prSet>
      <dgm:spPr/>
      <dgm:t>
        <a:bodyPr rtlCol="0"/>
        <a:lstStyle/>
        <a:p>
          <a:pPr rtl="0"/>
          <a:endParaRPr lang="en-US"/>
        </a:p>
      </dgm:t>
    </dgm:pt>
    <dgm:pt modelId="{843715D2-C2C2-41EB-BDA3-21230FBA46DB}" type="pres">
      <dgm:prSet presAssocID="{58828492-5CEF-4AFE-95CB-5D7E6A18158B}" presName="childNode1tx" presStyleLbl="bgAcc1" presStyleIdx="2" presStyleCnt="3">
        <dgm:presLayoutVars>
          <dgm:bulletEnabled val="1"/>
        </dgm:presLayoutVars>
      </dgm:prSet>
      <dgm:spPr/>
      <dgm:t>
        <a:bodyPr rtlCol="0"/>
        <a:lstStyle/>
        <a:p>
          <a:pPr rtl="0"/>
          <a:endParaRPr lang="en-US"/>
        </a:p>
      </dgm:t>
    </dgm:pt>
    <dgm:pt modelId="{047F5837-10E2-4FFC-A492-DB8A19EF48CA}" type="pres">
      <dgm:prSet presAssocID="{58828492-5CEF-4AFE-95CB-5D7E6A18158B}" presName="parentNode1" presStyleLbl="node1" presStyleIdx="2" presStyleCnt="3">
        <dgm:presLayoutVars>
          <dgm:chMax val="1"/>
          <dgm:bulletEnabled val="1"/>
        </dgm:presLayoutVars>
      </dgm:prSet>
      <dgm:spPr/>
      <dgm:t>
        <a:bodyPr rtlCol="0"/>
        <a:lstStyle/>
        <a:p>
          <a:pPr rtl="0"/>
          <a:endParaRPr lang="en-US"/>
        </a:p>
      </dgm:t>
    </dgm:pt>
    <dgm:pt modelId="{7D6A154D-27BB-4CCE-9250-BCDD2CD5C383}" type="pres">
      <dgm:prSet presAssocID="{58828492-5CEF-4AFE-95CB-5D7E6A18158B}" presName="connSite1" presStyleCnt="0"/>
      <dgm:spPr/>
      <dgm:t>
        <a:bodyPr/>
        <a:lstStyle/>
        <a:p>
          <a:endParaRPr lang="tr-TR"/>
        </a:p>
      </dgm:t>
    </dgm:pt>
  </dgm:ptLst>
  <dgm:cxnLst>
    <dgm:cxn modelId="{193260BB-A5C9-4FD8-A6C9-53B7DC5AA225}" type="presOf" srcId="{FF168EB2-F234-404F-85F2-A636C7B04CC2}" destId="{BFE859F2-A9E8-4F95-9161-8EC68F2D30C4}" srcOrd="1" destOrd="4" presId="urn:microsoft.com/office/officeart/2005/8/layout/hProcess4"/>
    <dgm:cxn modelId="{6BF708C4-AB78-4FCC-84A4-AFB6E2583829}" type="presOf" srcId="{878A108D-6747-4A1C-99BE-188BD13D8CE1}" destId="{67FFE978-6FBE-4424-80BE-B9E4B4DD0695}" srcOrd="1" destOrd="2" presId="urn:microsoft.com/office/officeart/2005/8/layout/hProcess4"/>
    <dgm:cxn modelId="{091EED4D-02CE-4575-8F21-AE9051DB859F}" srcId="{FB986F71-3126-4196-BD30-74AEDC39A1CA}" destId="{3A140FC0-1656-45CE-9290-E15B9683C10D}" srcOrd="2" destOrd="0" parTransId="{0C0DB3C9-86CE-4FFF-9D81-3F31A1F5E9F2}" sibTransId="{BCE1915E-85B9-4853-9A7D-C9F6D1470EAD}"/>
    <dgm:cxn modelId="{D9C8DFDD-0150-4931-A5E6-62E6F1309C46}" type="presOf" srcId="{04D86205-ECDC-488F-A549-530A78A4AB6C}" destId="{69C28D3B-E083-42DF-9EA0-916CA12125A9}" srcOrd="0" destOrd="2" presId="urn:microsoft.com/office/officeart/2005/8/layout/hProcess4"/>
    <dgm:cxn modelId="{E113FEAA-1F7F-443C-BD88-38A807CEBD28}" type="presOf" srcId="{0B00F5A8-A0EF-4111-9D86-004317B4F49E}" destId="{67FFE978-6FBE-4424-80BE-B9E4B4DD0695}" srcOrd="1" destOrd="0" presId="urn:microsoft.com/office/officeart/2005/8/layout/hProcess4"/>
    <dgm:cxn modelId="{8B846722-674F-4A6C-B7B1-015FBDCF9A3D}" srcId="{58828492-5CEF-4AFE-95CB-5D7E6A18158B}" destId="{4D3A9193-B881-44EB-98B4-B852F8C64C77}" srcOrd="1" destOrd="0" parTransId="{39AA7F19-1564-45AA-992E-7C56D172747E}" sibTransId="{AA6601B5-967D-4A75-A7A6-3CD01F0EC64E}"/>
    <dgm:cxn modelId="{1BC4F6E7-AEAD-46D6-ACDC-AB9F70180269}" type="presOf" srcId="{3A140FC0-1656-45CE-9290-E15B9683C10D}" destId="{BFE859F2-A9E8-4F95-9161-8EC68F2D30C4}" srcOrd="1" destOrd="2" presId="urn:microsoft.com/office/officeart/2005/8/layout/hProcess4"/>
    <dgm:cxn modelId="{0731A115-58A3-481B-8A1D-4C0F1D56F785}" type="presOf" srcId="{FB986F71-3126-4196-BD30-74AEDC39A1CA}" destId="{E18C6CF4-EDEB-4539-A36D-E0355B626199}" srcOrd="0" destOrd="0" presId="urn:microsoft.com/office/officeart/2005/8/layout/hProcess4"/>
    <dgm:cxn modelId="{A63D53AC-541A-4D09-9620-8B1C8D7B91DE}" srcId="{0E9DE493-19D7-4EC9-97C9-5F26233F1106}" destId="{F6D27D1B-CDCB-481F-B8FA-AB31B2A119DE}" srcOrd="1" destOrd="0" parTransId="{8A7BF306-8E53-4B16-9E7E-A79AE3DF6BE2}" sibTransId="{7AEB6639-3258-49E8-8B1F-B4A9C61922BE}"/>
    <dgm:cxn modelId="{1423FC72-83C7-4510-8021-28EAEA493E68}" srcId="{0E9DE493-19D7-4EC9-97C9-5F26233F1106}" destId="{FB986F71-3126-4196-BD30-74AEDC39A1CA}" srcOrd="0" destOrd="0" parTransId="{9B3CE34A-9B3E-4D5F-94E0-DFBB94FF5A03}" sibTransId="{D0B150DF-3AA4-454C-8652-25880449C422}"/>
    <dgm:cxn modelId="{1BE66046-E00C-4ECF-A4C7-64A3E9346530}" type="presOf" srcId="{68838C34-4D02-49F8-ADD7-BFA90D87B7EA}" destId="{69C28D3B-E083-42DF-9EA0-916CA12125A9}" srcOrd="0" destOrd="0" presId="urn:microsoft.com/office/officeart/2005/8/layout/hProcess4"/>
    <dgm:cxn modelId="{0C99A0E7-7B5A-462A-BC31-41CB3B1D1005}" type="presOf" srcId="{0E9DE493-19D7-4EC9-97C9-5F26233F1106}" destId="{3960CFF8-4383-4382-8D6D-F2A00F508E8D}" srcOrd="0" destOrd="0" presId="urn:microsoft.com/office/officeart/2005/8/layout/hProcess4"/>
    <dgm:cxn modelId="{8D3E688E-E792-4B21-9168-5F5B89C870C1}" type="presOf" srcId="{43D979DC-3520-4444-A740-CE0BCA3AA5F5}" destId="{96015622-8A46-45CF-A72A-2856B699B374}" srcOrd="0" destOrd="3" presId="urn:microsoft.com/office/officeart/2005/8/layout/hProcess4"/>
    <dgm:cxn modelId="{878AE697-35FC-403D-92A3-0B92F7B7EB7A}" type="presOf" srcId="{0B00F5A8-A0EF-4111-9D86-004317B4F49E}" destId="{E83793B4-2C5C-4D90-82FA-E5EE4745664D}" srcOrd="0" destOrd="0" presId="urn:microsoft.com/office/officeart/2005/8/layout/hProcess4"/>
    <dgm:cxn modelId="{72E740DA-2DB2-436B-A43F-2A1E1C6D1B03}" srcId="{F6D27D1B-CDCB-481F-B8FA-AB31B2A119DE}" destId="{B58C33B6-3D05-4F88-8A44-5341AD58FA62}" srcOrd="3" destOrd="0" parTransId="{F8BF0835-38D5-452E-97E3-F96B88EAD5E9}" sibTransId="{4F010E76-4B1A-4EA3-893F-F18E912E7DBC}"/>
    <dgm:cxn modelId="{CC1AE1A8-0E8E-493B-8A25-32C9079B114B}" type="presOf" srcId="{43D979DC-3520-4444-A740-CE0BCA3AA5F5}" destId="{BFE859F2-A9E8-4F95-9161-8EC68F2D30C4}" srcOrd="1" destOrd="3" presId="urn:microsoft.com/office/officeart/2005/8/layout/hProcess4"/>
    <dgm:cxn modelId="{3310BB1C-3F21-4D2E-ABA4-61A96E9326ED}" srcId="{F6D27D1B-CDCB-481F-B8FA-AB31B2A119DE}" destId="{8BEE35DB-DF25-42BE-9E8E-C776C6F3641F}" srcOrd="4" destOrd="0" parTransId="{F9D40E71-4FC4-48F8-B387-6009C7DF862E}" sibTransId="{26A6AC25-D935-4CD7-BA2C-78E48BD9A56C}"/>
    <dgm:cxn modelId="{DC0556BF-DB8E-4C8C-A27B-FEA575AE48F1}" type="presOf" srcId="{68838C34-4D02-49F8-ADD7-BFA90D87B7EA}" destId="{843715D2-C2C2-41EB-BDA3-21230FBA46DB}" srcOrd="1" destOrd="0" presId="urn:microsoft.com/office/officeart/2005/8/layout/hProcess4"/>
    <dgm:cxn modelId="{05D4C42E-016A-4EBB-84BC-BD0ED2E9FD49}" srcId="{FB986F71-3126-4196-BD30-74AEDC39A1CA}" destId="{4E45C7CB-0CDA-414A-A75C-8814E2B0C7DC}" srcOrd="1" destOrd="0" parTransId="{43B241E2-688A-4CDE-963F-96C9BEFEA316}" sibTransId="{6B766564-D0F4-4802-8456-FF5F289DD326}"/>
    <dgm:cxn modelId="{5EAB2B59-C515-41E8-A746-460D5936BE7A}" srcId="{58828492-5CEF-4AFE-95CB-5D7E6A18158B}" destId="{04D86205-ECDC-488F-A549-530A78A4AB6C}" srcOrd="2" destOrd="0" parTransId="{CB75F420-CE8B-4F7B-BEA3-17CC1F73F2A2}" sibTransId="{30E69D6C-86DA-4506-A931-AEF044602CB8}"/>
    <dgm:cxn modelId="{437E76FF-B06A-4C1C-A324-05266E1AED4B}" type="presOf" srcId="{4E45C7CB-0CDA-414A-A75C-8814E2B0C7DC}" destId="{96015622-8A46-45CF-A72A-2856B699B374}" srcOrd="0" destOrd="1" presId="urn:microsoft.com/office/officeart/2005/8/layout/hProcess4"/>
    <dgm:cxn modelId="{4143D757-8617-4C89-8322-E3B29A1874AF}" srcId="{58828492-5CEF-4AFE-95CB-5D7E6A18158B}" destId="{68838C34-4D02-49F8-ADD7-BFA90D87B7EA}" srcOrd="0" destOrd="0" parTransId="{F2AD00AD-6A23-4C89-A107-68EF5D1F0B94}" sibTransId="{FFC4FCE7-6F2F-4F91-A74A-7C4C32A81657}"/>
    <dgm:cxn modelId="{792CF8D9-766B-49FE-B851-31297691E0C7}" type="presOf" srcId="{AB2E8498-CC81-452F-A895-08F3845AA347}" destId="{96015622-8A46-45CF-A72A-2856B699B374}" srcOrd="0" destOrd="0" presId="urn:microsoft.com/office/officeart/2005/8/layout/hProcess4"/>
    <dgm:cxn modelId="{C60BF681-CB06-4571-9F03-880E9A3AB32A}" type="presOf" srcId="{B58C33B6-3D05-4F88-8A44-5341AD58FA62}" destId="{67FFE978-6FBE-4424-80BE-B9E4B4DD0695}" srcOrd="1" destOrd="3" presId="urn:microsoft.com/office/officeart/2005/8/layout/hProcess4"/>
    <dgm:cxn modelId="{86F910E7-C9D0-48E5-A3A3-C70127E96FC1}" srcId="{F6D27D1B-CDCB-481F-B8FA-AB31B2A119DE}" destId="{0B00F5A8-A0EF-4111-9D86-004317B4F49E}" srcOrd="0" destOrd="0" parTransId="{EC916B99-8D26-4265-B7BE-BB461C68DA5C}" sibTransId="{CE48C676-980A-4BAC-A3C8-9ABC315DAE51}"/>
    <dgm:cxn modelId="{0DE04CA7-8D0A-42E1-B07A-0D64581626CA}" type="presOf" srcId="{7AEB6639-3258-49E8-8B1F-B4A9C61922BE}" destId="{DC2A0ADB-DCE3-4BF4-9952-0394865777AC}" srcOrd="0" destOrd="0" presId="urn:microsoft.com/office/officeart/2005/8/layout/hProcess4"/>
    <dgm:cxn modelId="{511A26BB-2A42-4C11-9309-7D8D740D1550}" type="presOf" srcId="{FF168EB2-F234-404F-85F2-A636C7B04CC2}" destId="{96015622-8A46-45CF-A72A-2856B699B374}" srcOrd="0" destOrd="4" presId="urn:microsoft.com/office/officeart/2005/8/layout/hProcess4"/>
    <dgm:cxn modelId="{2D5B3E3B-3EE5-4072-933E-27DF5400591C}" srcId="{FB986F71-3126-4196-BD30-74AEDC39A1CA}" destId="{AB2E8498-CC81-452F-A895-08F3845AA347}" srcOrd="0" destOrd="0" parTransId="{4C65E2C8-0CBB-4D8C-AD60-6B0105C62B84}" sibTransId="{9A1F3304-AA9E-4FBC-89BA-9095C80E47C9}"/>
    <dgm:cxn modelId="{300E722A-937B-4681-BF9C-7933B3C6956A}" type="presOf" srcId="{F6D27D1B-CDCB-481F-B8FA-AB31B2A119DE}" destId="{029D1FDE-4DD7-4FA5-8C70-0C747477B66C}" srcOrd="0" destOrd="0" presId="urn:microsoft.com/office/officeart/2005/8/layout/hProcess4"/>
    <dgm:cxn modelId="{706A8BA7-4FEF-48D3-A103-31F1080A8D95}" type="presOf" srcId="{4E45C7CB-0CDA-414A-A75C-8814E2B0C7DC}" destId="{BFE859F2-A9E8-4F95-9161-8EC68F2D30C4}" srcOrd="1" destOrd="1" presId="urn:microsoft.com/office/officeart/2005/8/layout/hProcess4"/>
    <dgm:cxn modelId="{96707546-E1C9-4152-98C8-044AAEBD4DCB}" type="presOf" srcId="{04D86205-ECDC-488F-A549-530A78A4AB6C}" destId="{843715D2-C2C2-41EB-BDA3-21230FBA46DB}" srcOrd="1" destOrd="2" presId="urn:microsoft.com/office/officeart/2005/8/layout/hProcess4"/>
    <dgm:cxn modelId="{501763BC-83D5-4DE9-BEDE-247977F36A5E}" type="presOf" srcId="{B58C33B6-3D05-4F88-8A44-5341AD58FA62}" destId="{E83793B4-2C5C-4D90-82FA-E5EE4745664D}" srcOrd="0" destOrd="3" presId="urn:microsoft.com/office/officeart/2005/8/layout/hProcess4"/>
    <dgm:cxn modelId="{4CF94A95-CED7-45C1-B5F0-7238B7128F92}" type="presOf" srcId="{727C74F5-7414-4A92-86CB-682FBA2FCBB0}" destId="{67FFE978-6FBE-4424-80BE-B9E4B4DD0695}" srcOrd="1" destOrd="1" presId="urn:microsoft.com/office/officeart/2005/8/layout/hProcess4"/>
    <dgm:cxn modelId="{6B32BF31-7AB9-4625-993E-646972E5B24C}" srcId="{FB986F71-3126-4196-BD30-74AEDC39A1CA}" destId="{FF168EB2-F234-404F-85F2-A636C7B04CC2}" srcOrd="4" destOrd="0" parTransId="{F0779618-EA0F-4BFC-9E51-504077DB837A}" sibTransId="{28A98D72-D469-4B85-B9C0-E4674D2D6F0F}"/>
    <dgm:cxn modelId="{89925DD0-6387-4ACB-B5C2-6BC77230D14E}" type="presOf" srcId="{8BEE35DB-DF25-42BE-9E8E-C776C6F3641F}" destId="{67FFE978-6FBE-4424-80BE-B9E4B4DD0695}" srcOrd="1" destOrd="4" presId="urn:microsoft.com/office/officeart/2005/8/layout/hProcess4"/>
    <dgm:cxn modelId="{0939752C-B118-4D28-BF30-BB3600F3D6FC}" type="presOf" srcId="{727C74F5-7414-4A92-86CB-682FBA2FCBB0}" destId="{E83793B4-2C5C-4D90-82FA-E5EE4745664D}" srcOrd="0" destOrd="1" presId="urn:microsoft.com/office/officeart/2005/8/layout/hProcess4"/>
    <dgm:cxn modelId="{F78F0C00-C274-4A00-9616-F5AAD525F907}" srcId="{FB986F71-3126-4196-BD30-74AEDC39A1CA}" destId="{43D979DC-3520-4444-A740-CE0BCA3AA5F5}" srcOrd="3" destOrd="0" parTransId="{5AA1AD3C-1097-4752-B705-24AE1A93F8C8}" sibTransId="{49CDD53C-637E-4BE0-ACC8-13AD434E5882}"/>
    <dgm:cxn modelId="{E9730C94-0A42-4F8E-B45A-02CE25449719}" type="presOf" srcId="{AB2E8498-CC81-452F-A895-08F3845AA347}" destId="{BFE859F2-A9E8-4F95-9161-8EC68F2D30C4}" srcOrd="1" destOrd="0" presId="urn:microsoft.com/office/officeart/2005/8/layout/hProcess4"/>
    <dgm:cxn modelId="{40B411F9-CA12-4930-B7A6-9D4D395DA629}" srcId="{F6D27D1B-CDCB-481F-B8FA-AB31B2A119DE}" destId="{727C74F5-7414-4A92-86CB-682FBA2FCBB0}" srcOrd="1" destOrd="0" parTransId="{5B16D695-2548-4F9F-A847-4AFC6E533315}" sibTransId="{D814AD3C-9E1C-4826-BE9C-DC16968A030A}"/>
    <dgm:cxn modelId="{86EC05DB-C521-46FD-94A5-0B7E7D60FC00}" type="presOf" srcId="{4D3A9193-B881-44EB-98B4-B852F8C64C77}" destId="{843715D2-C2C2-41EB-BDA3-21230FBA46DB}" srcOrd="1" destOrd="1" presId="urn:microsoft.com/office/officeart/2005/8/layout/hProcess4"/>
    <dgm:cxn modelId="{C875BEE4-598B-4FE7-9AAC-474318887EB0}" type="presOf" srcId="{D0B150DF-3AA4-454C-8652-25880449C422}" destId="{6A63D16E-EEE6-4267-97EA-5AD7D2BC4E84}" srcOrd="0" destOrd="0" presId="urn:microsoft.com/office/officeart/2005/8/layout/hProcess4"/>
    <dgm:cxn modelId="{D16D4C73-1A39-45AE-A7DE-C4069D42AE76}" type="presOf" srcId="{3A140FC0-1656-45CE-9290-E15B9683C10D}" destId="{96015622-8A46-45CF-A72A-2856B699B374}" srcOrd="0" destOrd="2" presId="urn:microsoft.com/office/officeart/2005/8/layout/hProcess4"/>
    <dgm:cxn modelId="{BF0A0A36-0F94-4FF5-917A-7906B73E6957}" type="presOf" srcId="{8BEE35DB-DF25-42BE-9E8E-C776C6F3641F}" destId="{E83793B4-2C5C-4D90-82FA-E5EE4745664D}" srcOrd="0" destOrd="4" presId="urn:microsoft.com/office/officeart/2005/8/layout/hProcess4"/>
    <dgm:cxn modelId="{ECE9152A-59A8-4A3A-9D34-DB38A074F636}" srcId="{0E9DE493-19D7-4EC9-97C9-5F26233F1106}" destId="{58828492-5CEF-4AFE-95CB-5D7E6A18158B}" srcOrd="2" destOrd="0" parTransId="{F664BA43-1B81-496F-A04E-CE4B4A525697}" sibTransId="{2D386477-EC66-449A-8D41-5F8A212C3D8E}"/>
    <dgm:cxn modelId="{D45EE9AC-4FEA-4533-A71A-AB459EC6DEB5}" type="presOf" srcId="{4D3A9193-B881-44EB-98B4-B852F8C64C77}" destId="{69C28D3B-E083-42DF-9EA0-916CA12125A9}" srcOrd="0" destOrd="1" presId="urn:microsoft.com/office/officeart/2005/8/layout/hProcess4"/>
    <dgm:cxn modelId="{7CD3788D-B4AA-4936-847A-624C12CC350A}" type="presOf" srcId="{878A108D-6747-4A1C-99BE-188BD13D8CE1}" destId="{E83793B4-2C5C-4D90-82FA-E5EE4745664D}" srcOrd="0" destOrd="2" presId="urn:microsoft.com/office/officeart/2005/8/layout/hProcess4"/>
    <dgm:cxn modelId="{68DB0E1D-489D-4CAA-B7C0-5C758EA8F027}" srcId="{F6D27D1B-CDCB-481F-B8FA-AB31B2A119DE}" destId="{878A108D-6747-4A1C-99BE-188BD13D8CE1}" srcOrd="2" destOrd="0" parTransId="{39354A90-0F70-478A-BE65-7B21911D036A}" sibTransId="{9134F412-C49A-4EF7-A572-213BAAC267C5}"/>
    <dgm:cxn modelId="{56878CDA-253E-4C45-8745-6F7C37074EAE}" type="presOf" srcId="{58828492-5CEF-4AFE-95CB-5D7E6A18158B}" destId="{047F5837-10E2-4FFC-A492-DB8A19EF48CA}" srcOrd="0" destOrd="0" presId="urn:microsoft.com/office/officeart/2005/8/layout/hProcess4"/>
    <dgm:cxn modelId="{7BE7AED0-385C-460E-A868-06962FF7BF4D}" type="presParOf" srcId="{3960CFF8-4383-4382-8D6D-F2A00F508E8D}" destId="{366CFF54-5C8F-47F9-BFD8-D9AF3EADDA3E}" srcOrd="0" destOrd="0" presId="urn:microsoft.com/office/officeart/2005/8/layout/hProcess4"/>
    <dgm:cxn modelId="{7C708C67-6B57-4F62-BFC8-44484A4BB8C4}" type="presParOf" srcId="{3960CFF8-4383-4382-8D6D-F2A00F508E8D}" destId="{13688FBD-4079-41FE-A6A2-B5B0F293E6BF}" srcOrd="1" destOrd="0" presId="urn:microsoft.com/office/officeart/2005/8/layout/hProcess4"/>
    <dgm:cxn modelId="{697CCE2B-9683-4DC0-A208-89C15D73093F}" type="presParOf" srcId="{3960CFF8-4383-4382-8D6D-F2A00F508E8D}" destId="{224851B6-C14D-49DE-883B-A13003DA4601}" srcOrd="2" destOrd="0" presId="urn:microsoft.com/office/officeart/2005/8/layout/hProcess4"/>
    <dgm:cxn modelId="{FB980B6C-7B77-4691-82C5-788FE8D96E48}" type="presParOf" srcId="{224851B6-C14D-49DE-883B-A13003DA4601}" destId="{1439717B-283C-48FF-AF62-1990F52B6512}" srcOrd="0" destOrd="0" presId="urn:microsoft.com/office/officeart/2005/8/layout/hProcess4"/>
    <dgm:cxn modelId="{77B1C0E7-D435-456C-A00F-39975DCDAA0B}" type="presParOf" srcId="{1439717B-283C-48FF-AF62-1990F52B6512}" destId="{BCCE6711-D1D8-4B2C-917E-41AB5A6114A8}" srcOrd="0" destOrd="0" presId="urn:microsoft.com/office/officeart/2005/8/layout/hProcess4"/>
    <dgm:cxn modelId="{983A13E1-DBFA-4048-8932-72A07B33F957}" type="presParOf" srcId="{1439717B-283C-48FF-AF62-1990F52B6512}" destId="{96015622-8A46-45CF-A72A-2856B699B374}" srcOrd="1" destOrd="0" presId="urn:microsoft.com/office/officeart/2005/8/layout/hProcess4"/>
    <dgm:cxn modelId="{9E4D9DC2-5878-4DF4-8197-C19BA06D0937}" type="presParOf" srcId="{1439717B-283C-48FF-AF62-1990F52B6512}" destId="{BFE859F2-A9E8-4F95-9161-8EC68F2D30C4}" srcOrd="2" destOrd="0" presId="urn:microsoft.com/office/officeart/2005/8/layout/hProcess4"/>
    <dgm:cxn modelId="{5175F6D1-9CB0-4593-BAC3-692D80EF050C}" type="presParOf" srcId="{1439717B-283C-48FF-AF62-1990F52B6512}" destId="{E18C6CF4-EDEB-4539-A36D-E0355B626199}" srcOrd="3" destOrd="0" presId="urn:microsoft.com/office/officeart/2005/8/layout/hProcess4"/>
    <dgm:cxn modelId="{43BDCF09-31AC-43B0-805E-DD1025F260DD}" type="presParOf" srcId="{1439717B-283C-48FF-AF62-1990F52B6512}" destId="{D9FCD5E9-9E94-4534-BAB4-3DB8EB44E7D0}" srcOrd="4" destOrd="0" presId="urn:microsoft.com/office/officeart/2005/8/layout/hProcess4"/>
    <dgm:cxn modelId="{6A5928FD-0A79-4F7E-879C-5F088F4602E9}" type="presParOf" srcId="{224851B6-C14D-49DE-883B-A13003DA4601}" destId="{6A63D16E-EEE6-4267-97EA-5AD7D2BC4E84}" srcOrd="1" destOrd="0" presId="urn:microsoft.com/office/officeart/2005/8/layout/hProcess4"/>
    <dgm:cxn modelId="{1C0B2966-A4D5-49CC-B7F2-A121C5C9817C}" type="presParOf" srcId="{224851B6-C14D-49DE-883B-A13003DA4601}" destId="{59BAED1E-A4FE-4FA3-8716-57917AF47F38}" srcOrd="2" destOrd="0" presId="urn:microsoft.com/office/officeart/2005/8/layout/hProcess4"/>
    <dgm:cxn modelId="{FE2DC098-A539-4BB8-8D74-C108718A6D23}" type="presParOf" srcId="{59BAED1E-A4FE-4FA3-8716-57917AF47F38}" destId="{5C833856-7FAF-4B27-932C-67C7D08339F2}" srcOrd="0" destOrd="0" presId="urn:microsoft.com/office/officeart/2005/8/layout/hProcess4"/>
    <dgm:cxn modelId="{16AAA183-E1A3-4ECF-997A-81333DC4EFCA}" type="presParOf" srcId="{59BAED1E-A4FE-4FA3-8716-57917AF47F38}" destId="{E83793B4-2C5C-4D90-82FA-E5EE4745664D}" srcOrd="1" destOrd="0" presId="urn:microsoft.com/office/officeart/2005/8/layout/hProcess4"/>
    <dgm:cxn modelId="{A310F834-0A95-4F4E-9CFF-8ED098D6F853}" type="presParOf" srcId="{59BAED1E-A4FE-4FA3-8716-57917AF47F38}" destId="{67FFE978-6FBE-4424-80BE-B9E4B4DD0695}" srcOrd="2" destOrd="0" presId="urn:microsoft.com/office/officeart/2005/8/layout/hProcess4"/>
    <dgm:cxn modelId="{FC3C9877-F1AB-4630-B09D-E2422D71C1B2}" type="presParOf" srcId="{59BAED1E-A4FE-4FA3-8716-57917AF47F38}" destId="{029D1FDE-4DD7-4FA5-8C70-0C747477B66C}" srcOrd="3" destOrd="0" presId="urn:microsoft.com/office/officeart/2005/8/layout/hProcess4"/>
    <dgm:cxn modelId="{0C23CC14-2827-4D42-B3F2-24A9658D4CA9}" type="presParOf" srcId="{59BAED1E-A4FE-4FA3-8716-57917AF47F38}" destId="{C2556EF6-41FF-46C6-8829-911BFA533FFE}" srcOrd="4" destOrd="0" presId="urn:microsoft.com/office/officeart/2005/8/layout/hProcess4"/>
    <dgm:cxn modelId="{03B78875-546F-4B9E-B138-1C0FF132346D}" type="presParOf" srcId="{224851B6-C14D-49DE-883B-A13003DA4601}" destId="{DC2A0ADB-DCE3-4BF4-9952-0394865777AC}" srcOrd="3" destOrd="0" presId="urn:microsoft.com/office/officeart/2005/8/layout/hProcess4"/>
    <dgm:cxn modelId="{470A6CA6-A9CE-464F-84DB-5DC13565A2C8}" type="presParOf" srcId="{224851B6-C14D-49DE-883B-A13003DA4601}" destId="{A874A3A3-A340-4ABC-99B5-7529D4415335}" srcOrd="4" destOrd="0" presId="urn:microsoft.com/office/officeart/2005/8/layout/hProcess4"/>
    <dgm:cxn modelId="{F6B1C4DA-988E-4055-9765-306F5A98CD06}" type="presParOf" srcId="{A874A3A3-A340-4ABC-99B5-7529D4415335}" destId="{14032C0B-60AE-432B-A713-F993D1C4BA8F}" srcOrd="0" destOrd="0" presId="urn:microsoft.com/office/officeart/2005/8/layout/hProcess4"/>
    <dgm:cxn modelId="{F9FB30AF-82A1-4872-8383-99625B6C2D69}" type="presParOf" srcId="{A874A3A3-A340-4ABC-99B5-7529D4415335}" destId="{69C28D3B-E083-42DF-9EA0-916CA12125A9}" srcOrd="1" destOrd="0" presId="urn:microsoft.com/office/officeart/2005/8/layout/hProcess4"/>
    <dgm:cxn modelId="{16665CFF-3E48-4ABD-A683-4C6BF569EDAE}" type="presParOf" srcId="{A874A3A3-A340-4ABC-99B5-7529D4415335}" destId="{843715D2-C2C2-41EB-BDA3-21230FBA46DB}" srcOrd="2" destOrd="0" presId="urn:microsoft.com/office/officeart/2005/8/layout/hProcess4"/>
    <dgm:cxn modelId="{A27E2538-F421-4EB9-A2F6-3C451A831951}" type="presParOf" srcId="{A874A3A3-A340-4ABC-99B5-7529D4415335}" destId="{047F5837-10E2-4FFC-A492-DB8A19EF48CA}" srcOrd="3" destOrd="0" presId="urn:microsoft.com/office/officeart/2005/8/layout/hProcess4"/>
    <dgm:cxn modelId="{043CCFDB-C988-4DED-8C9A-2A3B586895E5}" type="presParOf" srcId="{A874A3A3-A340-4ABC-99B5-7529D4415335}" destId="{7D6A154D-27BB-4CCE-9250-BCDD2CD5C383}"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E8F429-E13F-4FD0-8772-4134C744BAAE}"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tr-TR"/>
        </a:p>
      </dgm:t>
    </dgm:pt>
    <dgm:pt modelId="{A4A1E792-A945-42D0-989B-7A50AD72846E}">
      <dgm:prSet/>
      <dgm:spPr/>
      <dgm:t>
        <a:bodyPr/>
        <a:lstStyle/>
        <a:p>
          <a:pPr rtl="0"/>
          <a:r>
            <a:rPr lang="tr-TR" dirty="0" smtClean="0">
              <a:latin typeface="Calibri" panose="020F0502020204030204" pitchFamily="34" charset="0"/>
              <a:cs typeface="Calibri" panose="020F0502020204030204" pitchFamily="34" charset="0"/>
            </a:rPr>
            <a:t>Günlük tartı kaybı: </a:t>
          </a:r>
          <a:r>
            <a:rPr lang="tr-TR" dirty="0" err="1" smtClean="0">
              <a:latin typeface="Calibri" panose="020F0502020204030204" pitchFamily="34" charset="0"/>
              <a:cs typeface="Calibri" panose="020F0502020204030204" pitchFamily="34" charset="0"/>
            </a:rPr>
            <a:t>Termde</a:t>
          </a:r>
          <a:r>
            <a:rPr lang="tr-TR" dirty="0" smtClean="0">
              <a:latin typeface="Calibri" panose="020F0502020204030204" pitchFamily="34" charset="0"/>
              <a:cs typeface="Calibri" panose="020F0502020204030204" pitchFamily="34" charset="0"/>
            </a:rPr>
            <a:t> %1-2, </a:t>
          </a:r>
          <a:r>
            <a:rPr lang="tr-TR" dirty="0" err="1" smtClean="0">
              <a:latin typeface="Calibri" panose="020F0502020204030204" pitchFamily="34" charset="0"/>
              <a:cs typeface="Calibri" panose="020F0502020204030204" pitchFamily="34" charset="0"/>
            </a:rPr>
            <a:t>Pretermde</a:t>
          </a:r>
          <a:r>
            <a:rPr lang="tr-TR" dirty="0" smtClean="0">
              <a:latin typeface="Calibri" panose="020F0502020204030204" pitchFamily="34" charset="0"/>
              <a:cs typeface="Calibri" panose="020F0502020204030204" pitchFamily="34" charset="0"/>
            </a:rPr>
            <a:t> %2-3 </a:t>
          </a:r>
          <a:endParaRPr lang="tr-TR" dirty="0">
            <a:latin typeface="Calibri" panose="020F0502020204030204" pitchFamily="34" charset="0"/>
            <a:cs typeface="Calibri" panose="020F0502020204030204" pitchFamily="34" charset="0"/>
          </a:endParaRPr>
        </a:p>
      </dgm:t>
    </dgm:pt>
    <dgm:pt modelId="{2533B037-1482-4C73-9645-BFA8861A298A}" type="parTrans" cxnId="{1F64AF93-0D47-40CD-B9DB-A02A26E8DD56}">
      <dgm:prSet/>
      <dgm:spPr/>
      <dgm:t>
        <a:bodyPr/>
        <a:lstStyle/>
        <a:p>
          <a:endParaRPr lang="tr-TR"/>
        </a:p>
      </dgm:t>
    </dgm:pt>
    <dgm:pt modelId="{A0B6BDF7-C067-41E2-B772-FB75E84A258C}" type="sibTrans" cxnId="{1F64AF93-0D47-40CD-B9DB-A02A26E8DD56}">
      <dgm:prSet/>
      <dgm:spPr/>
      <dgm:t>
        <a:bodyPr/>
        <a:lstStyle/>
        <a:p>
          <a:endParaRPr lang="tr-TR"/>
        </a:p>
      </dgm:t>
    </dgm:pt>
    <dgm:pt modelId="{5FE40EEB-296B-4C28-8D71-669BE84AD3D6}">
      <dgm:prSet/>
      <dgm:spPr/>
      <dgm:t>
        <a:bodyPr/>
        <a:lstStyle/>
        <a:p>
          <a:pPr rtl="0"/>
          <a:r>
            <a:rPr lang="tr-TR" dirty="0" err="1" smtClean="0">
              <a:latin typeface="Calibri" panose="020F0502020204030204" pitchFamily="34" charset="0"/>
              <a:cs typeface="Calibri" panose="020F0502020204030204" pitchFamily="34" charset="0"/>
            </a:rPr>
            <a:t>Max</a:t>
          </a:r>
          <a:r>
            <a:rPr lang="tr-TR" dirty="0" smtClean="0">
              <a:latin typeface="Calibri" panose="020F0502020204030204" pitchFamily="34" charset="0"/>
              <a:cs typeface="Calibri" panose="020F0502020204030204" pitchFamily="34" charset="0"/>
            </a:rPr>
            <a:t> kilo kaybı : </a:t>
          </a:r>
          <a:r>
            <a:rPr lang="tr-TR" dirty="0" err="1" smtClean="0">
              <a:latin typeface="Calibri" panose="020F0502020204030204" pitchFamily="34" charset="0"/>
              <a:cs typeface="Calibri" panose="020F0502020204030204" pitchFamily="34" charset="0"/>
            </a:rPr>
            <a:t>Term</a:t>
          </a:r>
          <a:r>
            <a:rPr lang="tr-TR" dirty="0" smtClean="0">
              <a:latin typeface="Calibri" panose="020F0502020204030204" pitchFamily="34" charset="0"/>
              <a:cs typeface="Calibri" panose="020F0502020204030204" pitchFamily="34" charset="0"/>
            </a:rPr>
            <a:t> bebeklerde %5-10, </a:t>
          </a:r>
          <a:r>
            <a:rPr lang="tr-TR" dirty="0" err="1" smtClean="0">
              <a:latin typeface="Calibri" panose="020F0502020204030204" pitchFamily="34" charset="0"/>
              <a:cs typeface="Calibri" panose="020F0502020204030204" pitchFamily="34" charset="0"/>
            </a:rPr>
            <a:t>pretermlerde</a:t>
          </a:r>
          <a:r>
            <a:rPr lang="tr-TR" dirty="0" smtClean="0">
              <a:latin typeface="Calibri" panose="020F0502020204030204" pitchFamily="34" charset="0"/>
              <a:cs typeface="Calibri" panose="020F0502020204030204" pitchFamily="34" charset="0"/>
            </a:rPr>
            <a:t> %10-15 </a:t>
          </a:r>
          <a:endParaRPr lang="tr-TR" dirty="0">
            <a:latin typeface="Calibri" panose="020F0502020204030204" pitchFamily="34" charset="0"/>
            <a:cs typeface="Calibri" panose="020F0502020204030204" pitchFamily="34" charset="0"/>
          </a:endParaRPr>
        </a:p>
      </dgm:t>
    </dgm:pt>
    <dgm:pt modelId="{6DB911C8-D420-4B5C-A0D6-6FF1C039B256}" type="parTrans" cxnId="{EC56CD00-50DC-4101-A7C2-0ACC937ECC1F}">
      <dgm:prSet/>
      <dgm:spPr/>
      <dgm:t>
        <a:bodyPr/>
        <a:lstStyle/>
        <a:p>
          <a:endParaRPr lang="tr-TR"/>
        </a:p>
      </dgm:t>
    </dgm:pt>
    <dgm:pt modelId="{7D6B5AD6-C144-4787-B0C3-F43529DFFEAF}" type="sibTrans" cxnId="{EC56CD00-50DC-4101-A7C2-0ACC937ECC1F}">
      <dgm:prSet/>
      <dgm:spPr/>
      <dgm:t>
        <a:bodyPr/>
        <a:lstStyle/>
        <a:p>
          <a:endParaRPr lang="tr-TR"/>
        </a:p>
      </dgm:t>
    </dgm:pt>
    <dgm:pt modelId="{BCF8D5BE-E833-4E4F-8CE4-21EBB76C8291}">
      <dgm:prSet/>
      <dgm:spPr/>
      <dgm:t>
        <a:bodyPr/>
        <a:lstStyle/>
        <a:p>
          <a:pPr rtl="0"/>
          <a:r>
            <a:rPr lang="tr-TR" dirty="0" err="1" smtClean="0">
              <a:latin typeface="Calibri" panose="020F0502020204030204" pitchFamily="34" charset="0"/>
              <a:cs typeface="Calibri" panose="020F0502020204030204" pitchFamily="34" charset="0"/>
            </a:rPr>
            <a:t>Term</a:t>
          </a:r>
          <a:r>
            <a:rPr lang="tr-TR" dirty="0" smtClean="0">
              <a:latin typeface="Calibri" panose="020F0502020204030204" pitchFamily="34" charset="0"/>
              <a:cs typeface="Calibri" panose="020F0502020204030204" pitchFamily="34" charset="0"/>
            </a:rPr>
            <a:t>  7-10. günlerde, </a:t>
          </a:r>
          <a:r>
            <a:rPr lang="tr-TR" dirty="0" err="1" smtClean="0">
              <a:latin typeface="Calibri" panose="020F0502020204030204" pitchFamily="34" charset="0"/>
              <a:cs typeface="Calibri" panose="020F0502020204030204" pitchFamily="34" charset="0"/>
            </a:rPr>
            <a:t>preterm</a:t>
          </a:r>
          <a:r>
            <a:rPr lang="tr-TR" dirty="0" smtClean="0">
              <a:latin typeface="Calibri" panose="020F0502020204030204" pitchFamily="34" charset="0"/>
              <a:cs typeface="Calibri" panose="020F0502020204030204" pitchFamily="34" charset="0"/>
            </a:rPr>
            <a:t> 10-15. günde  kilo alımının başlaması beklenir </a:t>
          </a:r>
          <a:endParaRPr lang="tr-TR" dirty="0">
            <a:latin typeface="Calibri" panose="020F0502020204030204" pitchFamily="34" charset="0"/>
            <a:cs typeface="Calibri" panose="020F0502020204030204" pitchFamily="34" charset="0"/>
          </a:endParaRPr>
        </a:p>
      </dgm:t>
    </dgm:pt>
    <dgm:pt modelId="{3D79C9F4-7DAB-4D1A-B081-711277099A2F}" type="parTrans" cxnId="{AD33D1F3-1B88-421F-9EA3-341BF8578EF9}">
      <dgm:prSet/>
      <dgm:spPr/>
      <dgm:t>
        <a:bodyPr/>
        <a:lstStyle/>
        <a:p>
          <a:endParaRPr lang="tr-TR"/>
        </a:p>
      </dgm:t>
    </dgm:pt>
    <dgm:pt modelId="{7ED7311A-8C26-4542-BB06-2C9A7CCCF736}" type="sibTrans" cxnId="{AD33D1F3-1B88-421F-9EA3-341BF8578EF9}">
      <dgm:prSet/>
      <dgm:spPr/>
      <dgm:t>
        <a:bodyPr/>
        <a:lstStyle/>
        <a:p>
          <a:endParaRPr lang="tr-TR"/>
        </a:p>
      </dgm:t>
    </dgm:pt>
    <dgm:pt modelId="{FE383ED5-0880-4C0C-B73D-87B7AE929F00}">
      <dgm:prSet/>
      <dgm:spPr/>
      <dgm:t>
        <a:bodyPr/>
        <a:lstStyle/>
        <a:p>
          <a:pPr rtl="0"/>
          <a:r>
            <a:rPr lang="tr-TR" dirty="0" smtClean="0">
              <a:latin typeface="Calibri" panose="020F0502020204030204" pitchFamily="34" charset="0"/>
              <a:cs typeface="Calibri" panose="020F0502020204030204" pitchFamily="34" charset="0"/>
            </a:rPr>
            <a:t>Prematüre bebek -düzeltilmiş yaş kullanılır.</a:t>
          </a:r>
          <a:endParaRPr lang="tr-TR" dirty="0">
            <a:latin typeface="Calibri" panose="020F0502020204030204" pitchFamily="34" charset="0"/>
            <a:cs typeface="Calibri" panose="020F0502020204030204" pitchFamily="34" charset="0"/>
          </a:endParaRPr>
        </a:p>
      </dgm:t>
    </dgm:pt>
    <dgm:pt modelId="{B49C4908-DD42-4398-987B-4A00BE124454}" type="parTrans" cxnId="{60F4A0DD-C73A-4FCA-B027-833A9A40C343}">
      <dgm:prSet/>
      <dgm:spPr/>
      <dgm:t>
        <a:bodyPr/>
        <a:lstStyle/>
        <a:p>
          <a:endParaRPr lang="tr-TR"/>
        </a:p>
      </dgm:t>
    </dgm:pt>
    <dgm:pt modelId="{803B3FE6-E773-4362-8C87-8AC8770430E6}" type="sibTrans" cxnId="{60F4A0DD-C73A-4FCA-B027-833A9A40C343}">
      <dgm:prSet/>
      <dgm:spPr/>
      <dgm:t>
        <a:bodyPr/>
        <a:lstStyle/>
        <a:p>
          <a:endParaRPr lang="tr-TR"/>
        </a:p>
      </dgm:t>
    </dgm:pt>
    <dgm:pt modelId="{68B40C97-460E-4D93-9C6C-55F40631A350}">
      <dgm:prSet custT="1"/>
      <dgm:spPr/>
      <dgm:t>
        <a:bodyPr/>
        <a:lstStyle/>
        <a:p>
          <a:pPr rtl="0"/>
          <a:r>
            <a:rPr lang="tr-TR" sz="2000" dirty="0" smtClean="0">
              <a:latin typeface="Calibri" panose="020F0502020204030204" pitchFamily="34" charset="0"/>
              <a:cs typeface="Calibri" panose="020F0502020204030204" pitchFamily="34" charset="0"/>
            </a:rPr>
            <a:t>Ağırlık izleminde 24 ay</a:t>
          </a:r>
          <a:endParaRPr lang="tr-TR" sz="2000" dirty="0">
            <a:latin typeface="Calibri" panose="020F0502020204030204" pitchFamily="34" charset="0"/>
            <a:cs typeface="Calibri" panose="020F0502020204030204" pitchFamily="34" charset="0"/>
          </a:endParaRPr>
        </a:p>
      </dgm:t>
    </dgm:pt>
    <dgm:pt modelId="{B28E6917-362C-478E-BE92-A1E741848A4C}" type="parTrans" cxnId="{6B58F7A3-A55A-4ECF-889A-12754B1314EF}">
      <dgm:prSet/>
      <dgm:spPr/>
      <dgm:t>
        <a:bodyPr/>
        <a:lstStyle/>
        <a:p>
          <a:endParaRPr lang="tr-TR"/>
        </a:p>
      </dgm:t>
    </dgm:pt>
    <dgm:pt modelId="{2C216F3C-E256-4726-9797-E4F448CEA88F}" type="sibTrans" cxnId="{6B58F7A3-A55A-4ECF-889A-12754B1314EF}">
      <dgm:prSet/>
      <dgm:spPr/>
      <dgm:t>
        <a:bodyPr/>
        <a:lstStyle/>
        <a:p>
          <a:endParaRPr lang="tr-TR"/>
        </a:p>
      </dgm:t>
    </dgm:pt>
    <dgm:pt modelId="{0E3CB13A-4BB2-422E-B02B-5B13B07EB246}">
      <dgm:prSet custT="1"/>
      <dgm:spPr/>
      <dgm:t>
        <a:bodyPr/>
        <a:lstStyle/>
        <a:p>
          <a:pPr rtl="0"/>
          <a:r>
            <a:rPr lang="tr-TR" sz="2000" dirty="0" smtClean="0">
              <a:latin typeface="Calibri" panose="020F0502020204030204" pitchFamily="34" charset="0"/>
              <a:cs typeface="Calibri" panose="020F0502020204030204" pitchFamily="34" charset="0"/>
            </a:rPr>
            <a:t>Baş çevresi için ise 18 ay </a:t>
          </a:r>
          <a:endParaRPr lang="tr-TR" sz="2000" dirty="0">
            <a:latin typeface="Calibri" panose="020F0502020204030204" pitchFamily="34" charset="0"/>
            <a:cs typeface="Calibri" panose="020F0502020204030204" pitchFamily="34" charset="0"/>
          </a:endParaRPr>
        </a:p>
      </dgm:t>
    </dgm:pt>
    <dgm:pt modelId="{B9B2BB23-D55B-4BC7-AFBA-7D61855CBC10}" type="parTrans" cxnId="{EEC66A86-3C3E-4DE6-AB29-9B7DFDA7345B}">
      <dgm:prSet/>
      <dgm:spPr/>
      <dgm:t>
        <a:bodyPr/>
        <a:lstStyle/>
        <a:p>
          <a:endParaRPr lang="tr-TR"/>
        </a:p>
      </dgm:t>
    </dgm:pt>
    <dgm:pt modelId="{5637EB73-1619-4756-B1AB-B0DE69EDF503}" type="sibTrans" cxnId="{EEC66A86-3C3E-4DE6-AB29-9B7DFDA7345B}">
      <dgm:prSet/>
      <dgm:spPr/>
      <dgm:t>
        <a:bodyPr/>
        <a:lstStyle/>
        <a:p>
          <a:endParaRPr lang="tr-TR"/>
        </a:p>
      </dgm:t>
    </dgm:pt>
    <dgm:pt modelId="{BC5178D5-3331-4EDB-99B7-697D9A3A55D8}">
      <dgm:prSet/>
      <dgm:spPr/>
      <dgm:t>
        <a:bodyPr/>
        <a:lstStyle/>
        <a:p>
          <a:pPr rtl="0"/>
          <a:r>
            <a:rPr lang="tr-TR" dirty="0" smtClean="0">
              <a:latin typeface="Calibri" panose="020F0502020204030204" pitchFamily="34" charset="0"/>
              <a:cs typeface="Calibri" panose="020F0502020204030204" pitchFamily="34" charset="0"/>
            </a:rPr>
            <a:t>Prematüre bebeklerin önce </a:t>
          </a:r>
          <a:endParaRPr lang="tr-TR" dirty="0">
            <a:latin typeface="Calibri" panose="020F0502020204030204" pitchFamily="34" charset="0"/>
            <a:cs typeface="Calibri" panose="020F0502020204030204" pitchFamily="34" charset="0"/>
          </a:endParaRPr>
        </a:p>
      </dgm:t>
    </dgm:pt>
    <dgm:pt modelId="{4F175812-22E3-4698-B5F5-DF8C197DE356}" type="parTrans" cxnId="{D4B899E4-310B-4D89-850C-EE89B8E7602C}">
      <dgm:prSet/>
      <dgm:spPr/>
      <dgm:t>
        <a:bodyPr/>
        <a:lstStyle/>
        <a:p>
          <a:endParaRPr lang="tr-TR"/>
        </a:p>
      </dgm:t>
    </dgm:pt>
    <dgm:pt modelId="{497301B2-8F0E-4492-AB14-F6F8DA481E9D}" type="sibTrans" cxnId="{D4B899E4-310B-4D89-850C-EE89B8E7602C}">
      <dgm:prSet/>
      <dgm:spPr/>
      <dgm:t>
        <a:bodyPr/>
        <a:lstStyle/>
        <a:p>
          <a:endParaRPr lang="tr-TR"/>
        </a:p>
      </dgm:t>
    </dgm:pt>
    <dgm:pt modelId="{B1279BF0-E61B-4914-A7F7-21D6290BC24D}">
      <dgm:prSet custT="1"/>
      <dgm:spPr/>
      <dgm:t>
        <a:bodyPr/>
        <a:lstStyle/>
        <a:p>
          <a:pPr rtl="0"/>
          <a:r>
            <a:rPr lang="tr-TR" sz="2000" dirty="0" smtClean="0">
              <a:latin typeface="Calibri" panose="020F0502020204030204" pitchFamily="34" charset="0"/>
              <a:cs typeface="Calibri" panose="020F0502020204030204" pitchFamily="34" charset="0"/>
            </a:rPr>
            <a:t>Baş çevresi (ilk 6 ayda) </a:t>
          </a:r>
          <a:endParaRPr lang="tr-TR" sz="2000" dirty="0">
            <a:latin typeface="Calibri" panose="020F0502020204030204" pitchFamily="34" charset="0"/>
            <a:cs typeface="Calibri" panose="020F0502020204030204" pitchFamily="34" charset="0"/>
          </a:endParaRPr>
        </a:p>
      </dgm:t>
    </dgm:pt>
    <dgm:pt modelId="{1423233D-ED3D-46BC-97EB-AB914CDFAD5F}" type="parTrans" cxnId="{B2438CC3-3E0C-4521-BBF8-CB859118B6AA}">
      <dgm:prSet/>
      <dgm:spPr/>
      <dgm:t>
        <a:bodyPr/>
        <a:lstStyle/>
        <a:p>
          <a:endParaRPr lang="tr-TR"/>
        </a:p>
      </dgm:t>
    </dgm:pt>
    <dgm:pt modelId="{B3780761-F2E5-4D47-95C2-C26D80DD4CC1}" type="sibTrans" cxnId="{B2438CC3-3E0C-4521-BBF8-CB859118B6AA}">
      <dgm:prSet/>
      <dgm:spPr/>
      <dgm:t>
        <a:bodyPr/>
        <a:lstStyle/>
        <a:p>
          <a:endParaRPr lang="tr-TR"/>
        </a:p>
      </dgm:t>
    </dgm:pt>
    <dgm:pt modelId="{257DCD17-0896-498C-877E-BBD312233E67}">
      <dgm:prSet custT="1"/>
      <dgm:spPr/>
      <dgm:t>
        <a:bodyPr/>
        <a:lstStyle/>
        <a:p>
          <a:pPr rtl="0"/>
          <a:r>
            <a:rPr lang="tr-TR" sz="2000" dirty="0" smtClean="0">
              <a:latin typeface="Calibri" panose="020F0502020204030204" pitchFamily="34" charset="0"/>
              <a:cs typeface="Calibri" panose="020F0502020204030204" pitchFamily="34" charset="0"/>
            </a:rPr>
            <a:t>Sonra ağırlığı (2-3 yaşta), </a:t>
          </a:r>
          <a:endParaRPr lang="tr-TR" sz="2000" dirty="0">
            <a:latin typeface="Calibri" panose="020F0502020204030204" pitchFamily="34" charset="0"/>
            <a:cs typeface="Calibri" panose="020F0502020204030204" pitchFamily="34" charset="0"/>
          </a:endParaRPr>
        </a:p>
      </dgm:t>
    </dgm:pt>
    <dgm:pt modelId="{D8820B6C-AE74-4F9C-A025-74013C539C0E}" type="parTrans" cxnId="{D92188D3-56DD-47F1-AEEE-D7E084A93838}">
      <dgm:prSet/>
      <dgm:spPr/>
      <dgm:t>
        <a:bodyPr/>
        <a:lstStyle/>
        <a:p>
          <a:endParaRPr lang="tr-TR"/>
        </a:p>
      </dgm:t>
    </dgm:pt>
    <dgm:pt modelId="{453696A9-1B2F-4C17-8921-C0AEDD7B4B34}" type="sibTrans" cxnId="{D92188D3-56DD-47F1-AEEE-D7E084A93838}">
      <dgm:prSet/>
      <dgm:spPr/>
      <dgm:t>
        <a:bodyPr/>
        <a:lstStyle/>
        <a:p>
          <a:endParaRPr lang="tr-TR"/>
        </a:p>
      </dgm:t>
    </dgm:pt>
    <dgm:pt modelId="{F1C7E1A0-AD4A-4294-9CAC-F04A3FEFC894}">
      <dgm:prSet custT="1"/>
      <dgm:spPr/>
      <dgm:t>
        <a:bodyPr/>
        <a:lstStyle/>
        <a:p>
          <a:pPr rtl="0"/>
          <a:r>
            <a:rPr lang="tr-TR" sz="2000" dirty="0" smtClean="0">
              <a:latin typeface="Calibri" panose="020F0502020204030204" pitchFamily="34" charset="0"/>
              <a:cs typeface="Calibri" panose="020F0502020204030204" pitchFamily="34" charset="0"/>
            </a:rPr>
            <a:t>Daha sonra da boyu (3-7 yaş) büyümeyi yakalar.</a:t>
          </a:r>
          <a:endParaRPr lang="tr-TR" sz="2000" dirty="0">
            <a:latin typeface="Calibri" panose="020F0502020204030204" pitchFamily="34" charset="0"/>
            <a:cs typeface="Calibri" panose="020F0502020204030204" pitchFamily="34" charset="0"/>
          </a:endParaRPr>
        </a:p>
      </dgm:t>
    </dgm:pt>
    <dgm:pt modelId="{0345F2AC-AE66-4A8A-9850-D585A8683072}" type="parTrans" cxnId="{7E70FE0B-6E69-49EE-B782-1D0DDBFA4151}">
      <dgm:prSet/>
      <dgm:spPr/>
      <dgm:t>
        <a:bodyPr/>
        <a:lstStyle/>
        <a:p>
          <a:endParaRPr lang="tr-TR"/>
        </a:p>
      </dgm:t>
    </dgm:pt>
    <dgm:pt modelId="{D4B9CE0B-9081-4031-9267-E475A452331E}" type="sibTrans" cxnId="{7E70FE0B-6E69-49EE-B782-1D0DDBFA4151}">
      <dgm:prSet/>
      <dgm:spPr/>
      <dgm:t>
        <a:bodyPr/>
        <a:lstStyle/>
        <a:p>
          <a:endParaRPr lang="tr-TR"/>
        </a:p>
      </dgm:t>
    </dgm:pt>
    <dgm:pt modelId="{614EF129-18AF-4843-8AF3-EF7CD95A8E3D}" type="pres">
      <dgm:prSet presAssocID="{FFE8F429-E13F-4FD0-8772-4134C744BAAE}" presName="linear" presStyleCnt="0">
        <dgm:presLayoutVars>
          <dgm:animLvl val="lvl"/>
          <dgm:resizeHandles val="exact"/>
        </dgm:presLayoutVars>
      </dgm:prSet>
      <dgm:spPr/>
      <dgm:t>
        <a:bodyPr/>
        <a:lstStyle/>
        <a:p>
          <a:endParaRPr lang="tr-TR"/>
        </a:p>
      </dgm:t>
    </dgm:pt>
    <dgm:pt modelId="{0DBA486B-B624-4CAE-B73F-42CE65F931AE}" type="pres">
      <dgm:prSet presAssocID="{A4A1E792-A945-42D0-989B-7A50AD72846E}" presName="parentText" presStyleLbl="node1" presStyleIdx="0" presStyleCnt="5">
        <dgm:presLayoutVars>
          <dgm:chMax val="0"/>
          <dgm:bulletEnabled val="1"/>
        </dgm:presLayoutVars>
      </dgm:prSet>
      <dgm:spPr/>
      <dgm:t>
        <a:bodyPr/>
        <a:lstStyle/>
        <a:p>
          <a:endParaRPr lang="tr-TR"/>
        </a:p>
      </dgm:t>
    </dgm:pt>
    <dgm:pt modelId="{D31CBA26-D63D-4876-A650-99C0DA9CA3F0}" type="pres">
      <dgm:prSet presAssocID="{A0B6BDF7-C067-41E2-B772-FB75E84A258C}" presName="spacer" presStyleCnt="0"/>
      <dgm:spPr/>
      <dgm:t>
        <a:bodyPr/>
        <a:lstStyle/>
        <a:p>
          <a:endParaRPr lang="tr-TR"/>
        </a:p>
      </dgm:t>
    </dgm:pt>
    <dgm:pt modelId="{B77CEFD1-3F7A-48A3-AAE9-C2CDF2F07CB4}" type="pres">
      <dgm:prSet presAssocID="{5FE40EEB-296B-4C28-8D71-669BE84AD3D6}" presName="parentText" presStyleLbl="node1" presStyleIdx="1" presStyleCnt="5">
        <dgm:presLayoutVars>
          <dgm:chMax val="0"/>
          <dgm:bulletEnabled val="1"/>
        </dgm:presLayoutVars>
      </dgm:prSet>
      <dgm:spPr/>
      <dgm:t>
        <a:bodyPr/>
        <a:lstStyle/>
        <a:p>
          <a:endParaRPr lang="tr-TR"/>
        </a:p>
      </dgm:t>
    </dgm:pt>
    <dgm:pt modelId="{487FCF91-5645-457F-A293-7318F5B50C67}" type="pres">
      <dgm:prSet presAssocID="{7D6B5AD6-C144-4787-B0C3-F43529DFFEAF}" presName="spacer" presStyleCnt="0"/>
      <dgm:spPr/>
      <dgm:t>
        <a:bodyPr/>
        <a:lstStyle/>
        <a:p>
          <a:endParaRPr lang="tr-TR"/>
        </a:p>
      </dgm:t>
    </dgm:pt>
    <dgm:pt modelId="{24DC4D25-0287-4F4E-A02D-047F5B02C119}" type="pres">
      <dgm:prSet presAssocID="{BCF8D5BE-E833-4E4F-8CE4-21EBB76C8291}" presName="parentText" presStyleLbl="node1" presStyleIdx="2" presStyleCnt="5">
        <dgm:presLayoutVars>
          <dgm:chMax val="0"/>
          <dgm:bulletEnabled val="1"/>
        </dgm:presLayoutVars>
      </dgm:prSet>
      <dgm:spPr/>
      <dgm:t>
        <a:bodyPr/>
        <a:lstStyle/>
        <a:p>
          <a:endParaRPr lang="tr-TR"/>
        </a:p>
      </dgm:t>
    </dgm:pt>
    <dgm:pt modelId="{DCE62820-4D78-40BF-A3B6-B481B3EC8155}" type="pres">
      <dgm:prSet presAssocID="{7ED7311A-8C26-4542-BB06-2C9A7CCCF736}" presName="spacer" presStyleCnt="0"/>
      <dgm:spPr/>
      <dgm:t>
        <a:bodyPr/>
        <a:lstStyle/>
        <a:p>
          <a:endParaRPr lang="tr-TR"/>
        </a:p>
      </dgm:t>
    </dgm:pt>
    <dgm:pt modelId="{B40158CF-B2F0-4436-8040-9CFB81273B90}" type="pres">
      <dgm:prSet presAssocID="{FE383ED5-0880-4C0C-B73D-87B7AE929F00}" presName="parentText" presStyleLbl="node1" presStyleIdx="3" presStyleCnt="5">
        <dgm:presLayoutVars>
          <dgm:chMax val="0"/>
          <dgm:bulletEnabled val="1"/>
        </dgm:presLayoutVars>
      </dgm:prSet>
      <dgm:spPr/>
      <dgm:t>
        <a:bodyPr/>
        <a:lstStyle/>
        <a:p>
          <a:endParaRPr lang="tr-TR"/>
        </a:p>
      </dgm:t>
    </dgm:pt>
    <dgm:pt modelId="{9C9C1B1E-00B8-4C1D-95B5-7068908B0823}" type="pres">
      <dgm:prSet presAssocID="{FE383ED5-0880-4C0C-B73D-87B7AE929F00}" presName="childText" presStyleLbl="revTx" presStyleIdx="0" presStyleCnt="2">
        <dgm:presLayoutVars>
          <dgm:bulletEnabled val="1"/>
        </dgm:presLayoutVars>
      </dgm:prSet>
      <dgm:spPr/>
      <dgm:t>
        <a:bodyPr/>
        <a:lstStyle/>
        <a:p>
          <a:endParaRPr lang="tr-TR"/>
        </a:p>
      </dgm:t>
    </dgm:pt>
    <dgm:pt modelId="{366DC748-AD6C-4578-8773-957FB6B918FE}" type="pres">
      <dgm:prSet presAssocID="{BC5178D5-3331-4EDB-99B7-697D9A3A55D8}" presName="parentText" presStyleLbl="node1" presStyleIdx="4" presStyleCnt="5">
        <dgm:presLayoutVars>
          <dgm:chMax val="0"/>
          <dgm:bulletEnabled val="1"/>
        </dgm:presLayoutVars>
      </dgm:prSet>
      <dgm:spPr/>
      <dgm:t>
        <a:bodyPr/>
        <a:lstStyle/>
        <a:p>
          <a:endParaRPr lang="tr-TR"/>
        </a:p>
      </dgm:t>
    </dgm:pt>
    <dgm:pt modelId="{85870128-80CA-451B-B2E6-94AB7D2BBA4F}" type="pres">
      <dgm:prSet presAssocID="{BC5178D5-3331-4EDB-99B7-697D9A3A55D8}" presName="childText" presStyleLbl="revTx" presStyleIdx="1" presStyleCnt="2">
        <dgm:presLayoutVars>
          <dgm:bulletEnabled val="1"/>
        </dgm:presLayoutVars>
      </dgm:prSet>
      <dgm:spPr/>
      <dgm:t>
        <a:bodyPr/>
        <a:lstStyle/>
        <a:p>
          <a:endParaRPr lang="tr-TR"/>
        </a:p>
      </dgm:t>
    </dgm:pt>
  </dgm:ptLst>
  <dgm:cxnLst>
    <dgm:cxn modelId="{14DA8093-7013-483F-8936-0D98654E98EB}" type="presOf" srcId="{0E3CB13A-4BB2-422E-B02B-5B13B07EB246}" destId="{9C9C1B1E-00B8-4C1D-95B5-7068908B0823}" srcOrd="0" destOrd="1" presId="urn:microsoft.com/office/officeart/2005/8/layout/vList2"/>
    <dgm:cxn modelId="{4A93F394-7D46-471E-B0E1-0A1FA99B311A}" type="presOf" srcId="{B1279BF0-E61B-4914-A7F7-21D6290BC24D}" destId="{85870128-80CA-451B-B2E6-94AB7D2BBA4F}" srcOrd="0" destOrd="0" presId="urn:microsoft.com/office/officeart/2005/8/layout/vList2"/>
    <dgm:cxn modelId="{D176E2C3-26DF-4E30-9115-0535F59778B4}" type="presOf" srcId="{BCF8D5BE-E833-4E4F-8CE4-21EBB76C8291}" destId="{24DC4D25-0287-4F4E-A02D-047F5B02C119}" srcOrd="0" destOrd="0" presId="urn:microsoft.com/office/officeart/2005/8/layout/vList2"/>
    <dgm:cxn modelId="{B2438CC3-3E0C-4521-BBF8-CB859118B6AA}" srcId="{BC5178D5-3331-4EDB-99B7-697D9A3A55D8}" destId="{B1279BF0-E61B-4914-A7F7-21D6290BC24D}" srcOrd="0" destOrd="0" parTransId="{1423233D-ED3D-46BC-97EB-AB914CDFAD5F}" sibTransId="{B3780761-F2E5-4D47-95C2-C26D80DD4CC1}"/>
    <dgm:cxn modelId="{B91FCC38-DC1A-4B4D-8621-78E46E1D325F}" type="presOf" srcId="{FE383ED5-0880-4C0C-B73D-87B7AE929F00}" destId="{B40158CF-B2F0-4436-8040-9CFB81273B90}" srcOrd="0" destOrd="0" presId="urn:microsoft.com/office/officeart/2005/8/layout/vList2"/>
    <dgm:cxn modelId="{D92188D3-56DD-47F1-AEEE-D7E084A93838}" srcId="{BC5178D5-3331-4EDB-99B7-697D9A3A55D8}" destId="{257DCD17-0896-498C-877E-BBD312233E67}" srcOrd="1" destOrd="0" parTransId="{D8820B6C-AE74-4F9C-A025-74013C539C0E}" sibTransId="{453696A9-1B2F-4C17-8921-C0AEDD7B4B34}"/>
    <dgm:cxn modelId="{7A6634D3-61F3-4FEA-95FD-13CBA90D36E1}" type="presOf" srcId="{68B40C97-460E-4D93-9C6C-55F40631A350}" destId="{9C9C1B1E-00B8-4C1D-95B5-7068908B0823}" srcOrd="0" destOrd="0" presId="urn:microsoft.com/office/officeart/2005/8/layout/vList2"/>
    <dgm:cxn modelId="{EEC66A86-3C3E-4DE6-AB29-9B7DFDA7345B}" srcId="{FE383ED5-0880-4C0C-B73D-87B7AE929F00}" destId="{0E3CB13A-4BB2-422E-B02B-5B13B07EB246}" srcOrd="1" destOrd="0" parTransId="{B9B2BB23-D55B-4BC7-AFBA-7D61855CBC10}" sibTransId="{5637EB73-1619-4756-B1AB-B0DE69EDF503}"/>
    <dgm:cxn modelId="{7E70FE0B-6E69-49EE-B782-1D0DDBFA4151}" srcId="{BC5178D5-3331-4EDB-99B7-697D9A3A55D8}" destId="{F1C7E1A0-AD4A-4294-9CAC-F04A3FEFC894}" srcOrd="2" destOrd="0" parTransId="{0345F2AC-AE66-4A8A-9850-D585A8683072}" sibTransId="{D4B9CE0B-9081-4031-9267-E475A452331E}"/>
    <dgm:cxn modelId="{903B6DFC-9FA2-4C95-B557-1D6914877724}" type="presOf" srcId="{FFE8F429-E13F-4FD0-8772-4134C744BAAE}" destId="{614EF129-18AF-4843-8AF3-EF7CD95A8E3D}" srcOrd="0" destOrd="0" presId="urn:microsoft.com/office/officeart/2005/8/layout/vList2"/>
    <dgm:cxn modelId="{AD33D1F3-1B88-421F-9EA3-341BF8578EF9}" srcId="{FFE8F429-E13F-4FD0-8772-4134C744BAAE}" destId="{BCF8D5BE-E833-4E4F-8CE4-21EBB76C8291}" srcOrd="2" destOrd="0" parTransId="{3D79C9F4-7DAB-4D1A-B081-711277099A2F}" sibTransId="{7ED7311A-8C26-4542-BB06-2C9A7CCCF736}"/>
    <dgm:cxn modelId="{60F4A0DD-C73A-4FCA-B027-833A9A40C343}" srcId="{FFE8F429-E13F-4FD0-8772-4134C744BAAE}" destId="{FE383ED5-0880-4C0C-B73D-87B7AE929F00}" srcOrd="3" destOrd="0" parTransId="{B49C4908-DD42-4398-987B-4A00BE124454}" sibTransId="{803B3FE6-E773-4362-8C87-8AC8770430E6}"/>
    <dgm:cxn modelId="{EC56CD00-50DC-4101-A7C2-0ACC937ECC1F}" srcId="{FFE8F429-E13F-4FD0-8772-4134C744BAAE}" destId="{5FE40EEB-296B-4C28-8D71-669BE84AD3D6}" srcOrd="1" destOrd="0" parTransId="{6DB911C8-D420-4B5C-A0D6-6FF1C039B256}" sibTransId="{7D6B5AD6-C144-4787-B0C3-F43529DFFEAF}"/>
    <dgm:cxn modelId="{580E2B9C-2660-439A-ABF6-58546CAC6768}" type="presOf" srcId="{5FE40EEB-296B-4C28-8D71-669BE84AD3D6}" destId="{B77CEFD1-3F7A-48A3-AAE9-C2CDF2F07CB4}" srcOrd="0" destOrd="0" presId="urn:microsoft.com/office/officeart/2005/8/layout/vList2"/>
    <dgm:cxn modelId="{6B58F7A3-A55A-4ECF-889A-12754B1314EF}" srcId="{FE383ED5-0880-4C0C-B73D-87B7AE929F00}" destId="{68B40C97-460E-4D93-9C6C-55F40631A350}" srcOrd="0" destOrd="0" parTransId="{B28E6917-362C-478E-BE92-A1E741848A4C}" sibTransId="{2C216F3C-E256-4726-9797-E4F448CEA88F}"/>
    <dgm:cxn modelId="{19A5D57A-DA80-48B9-841D-C3E43DC680D4}" type="presOf" srcId="{BC5178D5-3331-4EDB-99B7-697D9A3A55D8}" destId="{366DC748-AD6C-4578-8773-957FB6B918FE}" srcOrd="0" destOrd="0" presId="urn:microsoft.com/office/officeart/2005/8/layout/vList2"/>
    <dgm:cxn modelId="{C80B1BB1-1559-42EC-9AAC-00A820DE31D7}" type="presOf" srcId="{257DCD17-0896-498C-877E-BBD312233E67}" destId="{85870128-80CA-451B-B2E6-94AB7D2BBA4F}" srcOrd="0" destOrd="1" presId="urn:microsoft.com/office/officeart/2005/8/layout/vList2"/>
    <dgm:cxn modelId="{1F64AF93-0D47-40CD-B9DB-A02A26E8DD56}" srcId="{FFE8F429-E13F-4FD0-8772-4134C744BAAE}" destId="{A4A1E792-A945-42D0-989B-7A50AD72846E}" srcOrd="0" destOrd="0" parTransId="{2533B037-1482-4C73-9645-BFA8861A298A}" sibTransId="{A0B6BDF7-C067-41E2-B772-FB75E84A258C}"/>
    <dgm:cxn modelId="{5A990976-5560-42BF-B96C-23416587C9B1}" type="presOf" srcId="{A4A1E792-A945-42D0-989B-7A50AD72846E}" destId="{0DBA486B-B624-4CAE-B73F-42CE65F931AE}" srcOrd="0" destOrd="0" presId="urn:microsoft.com/office/officeart/2005/8/layout/vList2"/>
    <dgm:cxn modelId="{D4B899E4-310B-4D89-850C-EE89B8E7602C}" srcId="{FFE8F429-E13F-4FD0-8772-4134C744BAAE}" destId="{BC5178D5-3331-4EDB-99B7-697D9A3A55D8}" srcOrd="4" destOrd="0" parTransId="{4F175812-22E3-4698-B5F5-DF8C197DE356}" sibTransId="{497301B2-8F0E-4492-AB14-F6F8DA481E9D}"/>
    <dgm:cxn modelId="{165F1B69-33A6-4C15-A70F-1EBBC7F1571E}" type="presOf" srcId="{F1C7E1A0-AD4A-4294-9CAC-F04A3FEFC894}" destId="{85870128-80CA-451B-B2E6-94AB7D2BBA4F}" srcOrd="0" destOrd="2" presId="urn:microsoft.com/office/officeart/2005/8/layout/vList2"/>
    <dgm:cxn modelId="{790F1818-D4FF-49E8-869F-D1C28066FAFA}" type="presParOf" srcId="{614EF129-18AF-4843-8AF3-EF7CD95A8E3D}" destId="{0DBA486B-B624-4CAE-B73F-42CE65F931AE}" srcOrd="0" destOrd="0" presId="urn:microsoft.com/office/officeart/2005/8/layout/vList2"/>
    <dgm:cxn modelId="{A5FBB936-D434-47F4-A1CB-E73EABA3A4E2}" type="presParOf" srcId="{614EF129-18AF-4843-8AF3-EF7CD95A8E3D}" destId="{D31CBA26-D63D-4876-A650-99C0DA9CA3F0}" srcOrd="1" destOrd="0" presId="urn:microsoft.com/office/officeart/2005/8/layout/vList2"/>
    <dgm:cxn modelId="{1D4DC4BD-1C44-43A7-94CC-402F68E3CCDE}" type="presParOf" srcId="{614EF129-18AF-4843-8AF3-EF7CD95A8E3D}" destId="{B77CEFD1-3F7A-48A3-AAE9-C2CDF2F07CB4}" srcOrd="2" destOrd="0" presId="urn:microsoft.com/office/officeart/2005/8/layout/vList2"/>
    <dgm:cxn modelId="{B4D30743-9B69-460B-9B61-C1B830BEA2CE}" type="presParOf" srcId="{614EF129-18AF-4843-8AF3-EF7CD95A8E3D}" destId="{487FCF91-5645-457F-A293-7318F5B50C67}" srcOrd="3" destOrd="0" presId="urn:microsoft.com/office/officeart/2005/8/layout/vList2"/>
    <dgm:cxn modelId="{286AC0DC-6B82-46E6-B738-A67033563ADE}" type="presParOf" srcId="{614EF129-18AF-4843-8AF3-EF7CD95A8E3D}" destId="{24DC4D25-0287-4F4E-A02D-047F5B02C119}" srcOrd="4" destOrd="0" presId="urn:microsoft.com/office/officeart/2005/8/layout/vList2"/>
    <dgm:cxn modelId="{21E67E72-DB33-41CA-8C06-4C6E57C98A48}" type="presParOf" srcId="{614EF129-18AF-4843-8AF3-EF7CD95A8E3D}" destId="{DCE62820-4D78-40BF-A3B6-B481B3EC8155}" srcOrd="5" destOrd="0" presId="urn:microsoft.com/office/officeart/2005/8/layout/vList2"/>
    <dgm:cxn modelId="{24AF2AC1-29BB-4B01-9BEB-3A4531FBD63A}" type="presParOf" srcId="{614EF129-18AF-4843-8AF3-EF7CD95A8E3D}" destId="{B40158CF-B2F0-4436-8040-9CFB81273B90}" srcOrd="6" destOrd="0" presId="urn:microsoft.com/office/officeart/2005/8/layout/vList2"/>
    <dgm:cxn modelId="{7D532D5E-E5A0-451E-83AC-EE8262B94ED8}" type="presParOf" srcId="{614EF129-18AF-4843-8AF3-EF7CD95A8E3D}" destId="{9C9C1B1E-00B8-4C1D-95B5-7068908B0823}" srcOrd="7" destOrd="0" presId="urn:microsoft.com/office/officeart/2005/8/layout/vList2"/>
    <dgm:cxn modelId="{1701ABEB-B084-4F49-864F-DAA11FCB30A3}" type="presParOf" srcId="{614EF129-18AF-4843-8AF3-EF7CD95A8E3D}" destId="{366DC748-AD6C-4578-8773-957FB6B918FE}" srcOrd="8" destOrd="0" presId="urn:microsoft.com/office/officeart/2005/8/layout/vList2"/>
    <dgm:cxn modelId="{1DD18D09-D87C-4870-84D2-54256E93D646}" type="presParOf" srcId="{614EF129-18AF-4843-8AF3-EF7CD95A8E3D}" destId="{85870128-80CA-451B-B2E6-94AB7D2BBA4F}"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B3FF51-71C7-463A-8A63-B4F64C25758B}"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tr-TR"/>
        </a:p>
      </dgm:t>
    </dgm:pt>
    <dgm:pt modelId="{15E26D5F-729F-4B48-B182-DC0F8407C3DE}">
      <dgm:prSet/>
      <dgm:spPr/>
      <dgm:t>
        <a:bodyPr/>
        <a:lstStyle/>
        <a:p>
          <a:pPr rtl="0"/>
          <a:r>
            <a:rPr lang="tr-TR" b="1" dirty="0" smtClean="0"/>
            <a:t>Bebek beslenme davranışları</a:t>
          </a:r>
          <a:endParaRPr lang="tr-TR" dirty="0"/>
        </a:p>
      </dgm:t>
    </dgm:pt>
    <dgm:pt modelId="{F8A9F491-E9F9-46E5-931B-E7FB8C06F7A0}" type="parTrans" cxnId="{BCE02B51-70D7-4A05-BC64-37EF3AF16BDD}">
      <dgm:prSet/>
      <dgm:spPr/>
      <dgm:t>
        <a:bodyPr/>
        <a:lstStyle/>
        <a:p>
          <a:endParaRPr lang="tr-TR"/>
        </a:p>
      </dgm:t>
    </dgm:pt>
    <dgm:pt modelId="{2E390A44-0B0A-4E62-A883-227DD5C8F728}" type="sibTrans" cxnId="{BCE02B51-70D7-4A05-BC64-37EF3AF16BDD}">
      <dgm:prSet/>
      <dgm:spPr/>
      <dgm:t>
        <a:bodyPr/>
        <a:lstStyle/>
        <a:p>
          <a:endParaRPr lang="tr-TR"/>
        </a:p>
      </dgm:t>
    </dgm:pt>
    <dgm:pt modelId="{8947C772-3B53-4FDA-A468-75CC4A62E7F6}">
      <dgm:prSet/>
      <dgm:spPr/>
      <dgm:t>
        <a:bodyPr/>
        <a:lstStyle/>
        <a:p>
          <a:pPr rtl="0"/>
          <a:r>
            <a:rPr lang="tr-TR" dirty="0" smtClean="0">
              <a:latin typeface="Calibri" panose="020F0502020204030204" pitchFamily="34" charset="0"/>
              <a:cs typeface="Calibri" panose="020F0502020204030204" pitchFamily="34" charset="0"/>
            </a:rPr>
            <a:t>Doğumdan sonraki ilk 2 saat içinde memeden emer veya anne kolostrumunu sağar </a:t>
          </a:r>
          <a:endParaRPr lang="tr-TR" dirty="0">
            <a:latin typeface="Calibri" panose="020F0502020204030204" pitchFamily="34" charset="0"/>
            <a:cs typeface="Calibri" panose="020F0502020204030204" pitchFamily="34" charset="0"/>
          </a:endParaRPr>
        </a:p>
      </dgm:t>
    </dgm:pt>
    <dgm:pt modelId="{12499D8A-C640-4AA4-8A88-1B7EFCA7F214}" type="parTrans" cxnId="{60CFE71E-C036-4CEA-9EC3-6BAAA0802494}">
      <dgm:prSet/>
      <dgm:spPr/>
      <dgm:t>
        <a:bodyPr/>
        <a:lstStyle/>
        <a:p>
          <a:endParaRPr lang="tr-TR"/>
        </a:p>
      </dgm:t>
    </dgm:pt>
    <dgm:pt modelId="{8C570769-A9A6-4C8E-85EA-94AE89739812}" type="sibTrans" cxnId="{60CFE71E-C036-4CEA-9EC3-6BAAA0802494}">
      <dgm:prSet/>
      <dgm:spPr/>
      <dgm:t>
        <a:bodyPr/>
        <a:lstStyle/>
        <a:p>
          <a:endParaRPr lang="tr-TR"/>
        </a:p>
      </dgm:t>
    </dgm:pt>
    <dgm:pt modelId="{299DBBB0-09EA-4C4F-9571-AEC7EFC95B12}">
      <dgm:prSet/>
      <dgm:spPr/>
      <dgm:t>
        <a:bodyPr/>
        <a:lstStyle/>
        <a:p>
          <a:pPr rtl="0"/>
          <a:r>
            <a:rPr lang="tr-TR" dirty="0" smtClean="0">
              <a:latin typeface="Calibri" panose="020F0502020204030204" pitchFamily="34" charset="0"/>
              <a:cs typeface="Calibri" panose="020F0502020204030204" pitchFamily="34" charset="0"/>
            </a:rPr>
            <a:t>Sık sık beslenmek için uyanır ve beslendikten sonra mutlu görünür</a:t>
          </a:r>
          <a:endParaRPr lang="tr-TR" dirty="0">
            <a:latin typeface="Calibri" panose="020F0502020204030204" pitchFamily="34" charset="0"/>
            <a:cs typeface="Calibri" panose="020F0502020204030204" pitchFamily="34" charset="0"/>
          </a:endParaRPr>
        </a:p>
      </dgm:t>
    </dgm:pt>
    <dgm:pt modelId="{AB31FD02-C1DA-44FA-9B4F-8DF51D7BF634}" type="parTrans" cxnId="{ED4C9D93-7C7E-477C-8136-2ADD1860D4DF}">
      <dgm:prSet/>
      <dgm:spPr/>
      <dgm:t>
        <a:bodyPr/>
        <a:lstStyle/>
        <a:p>
          <a:endParaRPr lang="tr-TR"/>
        </a:p>
      </dgm:t>
    </dgm:pt>
    <dgm:pt modelId="{1A677765-17E9-400C-8F7F-8F33BE8E98FF}" type="sibTrans" cxnId="{ED4C9D93-7C7E-477C-8136-2ADD1860D4DF}">
      <dgm:prSet/>
      <dgm:spPr/>
      <dgm:t>
        <a:bodyPr/>
        <a:lstStyle/>
        <a:p>
          <a:endParaRPr lang="tr-TR"/>
        </a:p>
      </dgm:t>
    </dgm:pt>
    <dgm:pt modelId="{C08983C1-BBC8-40DF-A9D0-DCEF2094CD60}">
      <dgm:prSet/>
      <dgm:spPr/>
      <dgm:t>
        <a:bodyPr/>
        <a:lstStyle/>
        <a:p>
          <a:pPr rtl="0"/>
          <a:r>
            <a:rPr lang="tr-TR" dirty="0" smtClean="0">
              <a:latin typeface="Calibri" panose="020F0502020204030204" pitchFamily="34" charset="0"/>
              <a:cs typeface="Calibri" panose="020F0502020204030204" pitchFamily="34" charset="0"/>
            </a:rPr>
            <a:t>Beslenme sırasında yutkunma sesleri duyulur</a:t>
          </a:r>
          <a:endParaRPr lang="tr-TR" dirty="0">
            <a:latin typeface="Calibri" panose="020F0502020204030204" pitchFamily="34" charset="0"/>
            <a:cs typeface="Calibri" panose="020F0502020204030204" pitchFamily="34" charset="0"/>
          </a:endParaRPr>
        </a:p>
      </dgm:t>
    </dgm:pt>
    <dgm:pt modelId="{65A2B63E-1A08-45D1-94F1-A0DFB83568C6}" type="parTrans" cxnId="{ABF39E84-6F79-4EC7-A676-54FA708BA3CD}">
      <dgm:prSet/>
      <dgm:spPr/>
      <dgm:t>
        <a:bodyPr/>
        <a:lstStyle/>
        <a:p>
          <a:endParaRPr lang="tr-TR"/>
        </a:p>
      </dgm:t>
    </dgm:pt>
    <dgm:pt modelId="{B236BB57-9CCA-480C-AAB4-11B9D2962A95}" type="sibTrans" cxnId="{ABF39E84-6F79-4EC7-A676-54FA708BA3CD}">
      <dgm:prSet/>
      <dgm:spPr/>
      <dgm:t>
        <a:bodyPr/>
        <a:lstStyle/>
        <a:p>
          <a:endParaRPr lang="tr-TR"/>
        </a:p>
      </dgm:t>
    </dgm:pt>
    <dgm:pt modelId="{8D9B01EE-6E92-4AAF-B80F-B613BBC56B94}">
      <dgm:prSet/>
      <dgm:spPr/>
      <dgm:t>
        <a:bodyPr/>
        <a:lstStyle/>
        <a:p>
          <a:pPr rtl="0"/>
          <a:r>
            <a:rPr lang="tr-TR" dirty="0" smtClean="0">
              <a:latin typeface="Calibri" panose="020F0502020204030204" pitchFamily="34" charset="0"/>
              <a:cs typeface="Calibri" panose="020F0502020204030204" pitchFamily="34" charset="0"/>
            </a:rPr>
            <a:t>24 saatte en az 8 saat beslenir</a:t>
          </a:r>
          <a:endParaRPr lang="tr-TR" dirty="0">
            <a:latin typeface="Calibri" panose="020F0502020204030204" pitchFamily="34" charset="0"/>
            <a:cs typeface="Calibri" panose="020F0502020204030204" pitchFamily="34" charset="0"/>
          </a:endParaRPr>
        </a:p>
      </dgm:t>
    </dgm:pt>
    <dgm:pt modelId="{DE8367EB-4D7B-4D86-8338-B4993419BA03}" type="parTrans" cxnId="{C7C203DE-D719-4077-8AF4-63D98893E0CE}">
      <dgm:prSet/>
      <dgm:spPr/>
      <dgm:t>
        <a:bodyPr/>
        <a:lstStyle/>
        <a:p>
          <a:endParaRPr lang="tr-TR"/>
        </a:p>
      </dgm:t>
    </dgm:pt>
    <dgm:pt modelId="{25AA68D6-C244-4803-B123-DD567D10550E}" type="sibTrans" cxnId="{C7C203DE-D719-4077-8AF4-63D98893E0CE}">
      <dgm:prSet/>
      <dgm:spPr/>
      <dgm:t>
        <a:bodyPr/>
        <a:lstStyle/>
        <a:p>
          <a:endParaRPr lang="tr-TR"/>
        </a:p>
      </dgm:t>
    </dgm:pt>
    <dgm:pt modelId="{C36319CA-1256-4540-ADEF-5829201DB8B4}">
      <dgm:prSet/>
      <dgm:spPr/>
      <dgm:t>
        <a:bodyPr/>
        <a:lstStyle/>
        <a:p>
          <a:pPr rtl="0"/>
          <a:r>
            <a:rPr lang="tr-TR" b="1" dirty="0" smtClean="0"/>
            <a:t>Anne işaretleri ve uygulamaları</a:t>
          </a:r>
          <a:endParaRPr lang="tr-TR" dirty="0"/>
        </a:p>
      </dgm:t>
    </dgm:pt>
    <dgm:pt modelId="{65059563-1B31-40A3-9B64-53CAE39E855A}" type="parTrans" cxnId="{F2827BF3-46DB-4D15-AF05-81D67F3CC077}">
      <dgm:prSet/>
      <dgm:spPr/>
      <dgm:t>
        <a:bodyPr/>
        <a:lstStyle/>
        <a:p>
          <a:endParaRPr lang="tr-TR"/>
        </a:p>
      </dgm:t>
    </dgm:pt>
    <dgm:pt modelId="{34E679FA-4247-41E2-9EA3-5A8F637C451B}" type="sibTrans" cxnId="{F2827BF3-46DB-4D15-AF05-81D67F3CC077}">
      <dgm:prSet/>
      <dgm:spPr/>
      <dgm:t>
        <a:bodyPr/>
        <a:lstStyle/>
        <a:p>
          <a:endParaRPr lang="tr-TR"/>
        </a:p>
      </dgm:t>
    </dgm:pt>
    <dgm:pt modelId="{2B700424-E3C3-4679-B948-A9B4FFB74355}">
      <dgm:prSet/>
      <dgm:spPr/>
      <dgm:t>
        <a:bodyPr/>
        <a:lstStyle/>
        <a:p>
          <a:pPr rtl="0"/>
          <a:r>
            <a:rPr lang="tr-TR" dirty="0" smtClean="0">
              <a:latin typeface="Calibri" panose="020F0502020204030204" pitchFamily="34" charset="0"/>
              <a:cs typeface="Calibri" panose="020F0502020204030204" pitchFamily="34" charset="0"/>
            </a:rPr>
            <a:t>Annenin meme ucunda ağrı ve sıkışma yok</a:t>
          </a:r>
          <a:endParaRPr lang="tr-TR" dirty="0">
            <a:latin typeface="Calibri" panose="020F0502020204030204" pitchFamily="34" charset="0"/>
            <a:cs typeface="Calibri" panose="020F0502020204030204" pitchFamily="34" charset="0"/>
          </a:endParaRPr>
        </a:p>
      </dgm:t>
    </dgm:pt>
    <dgm:pt modelId="{A75A90A7-106F-4BBC-93B7-E739E929EE84}" type="parTrans" cxnId="{F5AFEB29-DEB1-4D01-879A-92C3B2926A37}">
      <dgm:prSet/>
      <dgm:spPr/>
      <dgm:t>
        <a:bodyPr/>
        <a:lstStyle/>
        <a:p>
          <a:endParaRPr lang="tr-TR"/>
        </a:p>
      </dgm:t>
    </dgm:pt>
    <dgm:pt modelId="{A602827D-5054-49BF-84F9-7DCD5BD3B60D}" type="sibTrans" cxnId="{F5AFEB29-DEB1-4D01-879A-92C3B2926A37}">
      <dgm:prSet/>
      <dgm:spPr/>
      <dgm:t>
        <a:bodyPr/>
        <a:lstStyle/>
        <a:p>
          <a:endParaRPr lang="tr-TR"/>
        </a:p>
      </dgm:t>
    </dgm:pt>
    <dgm:pt modelId="{97D5C0A6-1239-4598-9783-5413C06FDAD6}">
      <dgm:prSet/>
      <dgm:spPr/>
      <dgm:t>
        <a:bodyPr/>
        <a:lstStyle/>
        <a:p>
          <a:pPr rtl="0"/>
          <a:r>
            <a:rPr lang="tr-TR" dirty="0" smtClean="0">
              <a:latin typeface="Calibri" panose="020F0502020204030204" pitchFamily="34" charset="0"/>
              <a:cs typeface="Calibri" panose="020F0502020204030204" pitchFamily="34" charset="0"/>
            </a:rPr>
            <a:t>Bebeğin ağzında veya elle sağıldığında kolostrumun varlığı veya meme uçlarından sızması         </a:t>
          </a:r>
          <a:endParaRPr lang="tr-TR" dirty="0">
            <a:latin typeface="Calibri" panose="020F0502020204030204" pitchFamily="34" charset="0"/>
            <a:cs typeface="Calibri" panose="020F0502020204030204" pitchFamily="34" charset="0"/>
          </a:endParaRPr>
        </a:p>
      </dgm:t>
    </dgm:pt>
    <dgm:pt modelId="{9C253E06-7AB7-46BD-9B89-A609892FC21F}" type="parTrans" cxnId="{4AA74635-EB12-43DA-AE58-0ECA9431D07C}">
      <dgm:prSet/>
      <dgm:spPr/>
      <dgm:t>
        <a:bodyPr/>
        <a:lstStyle/>
        <a:p>
          <a:endParaRPr lang="tr-TR"/>
        </a:p>
      </dgm:t>
    </dgm:pt>
    <dgm:pt modelId="{8C9F39FF-B2AE-4036-A17C-8D7EEB66AE8E}" type="sibTrans" cxnId="{4AA74635-EB12-43DA-AE58-0ECA9431D07C}">
      <dgm:prSet/>
      <dgm:spPr/>
      <dgm:t>
        <a:bodyPr/>
        <a:lstStyle/>
        <a:p>
          <a:endParaRPr lang="tr-TR"/>
        </a:p>
      </dgm:t>
    </dgm:pt>
    <dgm:pt modelId="{BC6F1291-17A9-4961-BF8E-3176961CCD7A}">
      <dgm:prSet/>
      <dgm:spPr/>
      <dgm:t>
        <a:bodyPr/>
        <a:lstStyle/>
        <a:p>
          <a:pPr rtl="0"/>
          <a:r>
            <a:rPr lang="tr-TR" dirty="0" smtClean="0">
              <a:latin typeface="Calibri" panose="020F0502020204030204" pitchFamily="34" charset="0"/>
              <a:cs typeface="Calibri" panose="020F0502020204030204" pitchFamily="34" charset="0"/>
            </a:rPr>
            <a:t>Bebek sürekli emmiyorsa, anne 24 saat içinde en az 8 kez elle veya pompayla sütünü sağmalıdır.</a:t>
          </a:r>
          <a:endParaRPr lang="tr-TR" dirty="0">
            <a:latin typeface="Calibri" panose="020F0502020204030204" pitchFamily="34" charset="0"/>
            <a:cs typeface="Calibri" panose="020F0502020204030204" pitchFamily="34" charset="0"/>
          </a:endParaRPr>
        </a:p>
      </dgm:t>
    </dgm:pt>
    <dgm:pt modelId="{1E6DDF94-8C07-4FF5-963E-2EC7926CB72A}" type="parTrans" cxnId="{F4511623-A25F-4DA1-93D7-38029FFCD66A}">
      <dgm:prSet/>
      <dgm:spPr/>
      <dgm:t>
        <a:bodyPr/>
        <a:lstStyle/>
        <a:p>
          <a:endParaRPr lang="tr-TR"/>
        </a:p>
      </dgm:t>
    </dgm:pt>
    <dgm:pt modelId="{EB618CB9-974C-44A9-9871-5FB90A9B37ED}" type="sibTrans" cxnId="{F4511623-A25F-4DA1-93D7-38029FFCD66A}">
      <dgm:prSet/>
      <dgm:spPr/>
      <dgm:t>
        <a:bodyPr/>
        <a:lstStyle/>
        <a:p>
          <a:endParaRPr lang="tr-TR"/>
        </a:p>
      </dgm:t>
    </dgm:pt>
    <dgm:pt modelId="{1CB6D9CB-55ED-45A8-BA74-318940257261}">
      <dgm:prSet/>
      <dgm:spPr/>
      <dgm:t>
        <a:bodyPr/>
        <a:lstStyle/>
        <a:p>
          <a:pPr rtl="0"/>
          <a:r>
            <a:rPr lang="tr-TR" b="1" smtClean="0"/>
            <a:t>Bebeklerde sıvı alımı ve beslenme </a:t>
          </a:r>
          <a:endParaRPr lang="tr-TR"/>
        </a:p>
      </dgm:t>
    </dgm:pt>
    <dgm:pt modelId="{C3649EC1-28B4-433C-AD36-CBDAA15221E4}" type="parTrans" cxnId="{458C4391-F3C8-41D0-814E-23995764786C}">
      <dgm:prSet/>
      <dgm:spPr/>
      <dgm:t>
        <a:bodyPr/>
        <a:lstStyle/>
        <a:p>
          <a:endParaRPr lang="tr-TR"/>
        </a:p>
      </dgm:t>
    </dgm:pt>
    <dgm:pt modelId="{A29D5014-D399-4B07-A87E-32B2093C1B1B}" type="sibTrans" cxnId="{458C4391-F3C8-41D0-814E-23995764786C}">
      <dgm:prSet/>
      <dgm:spPr/>
      <dgm:t>
        <a:bodyPr/>
        <a:lstStyle/>
        <a:p>
          <a:endParaRPr lang="tr-TR"/>
        </a:p>
      </dgm:t>
    </dgm:pt>
    <dgm:pt modelId="{40231819-5601-4316-AFEF-2F76B013B679}">
      <dgm:prSet/>
      <dgm:spPr/>
      <dgm:t>
        <a:bodyPr/>
        <a:lstStyle/>
        <a:p>
          <a:pPr rtl="0"/>
          <a:r>
            <a:rPr lang="tr-TR" dirty="0" smtClean="0">
              <a:latin typeface="Calibri" panose="020F0502020204030204" pitchFamily="34" charset="0"/>
              <a:cs typeface="Calibri" panose="020F0502020204030204" pitchFamily="34" charset="0"/>
            </a:rPr>
            <a:t>Yaşına göre uygun idrara çıkma ( her güne +1 ve 5. Günden sonra günde 5-6 kez)  ve ilk 48 saatte  bir kez dışkılama </a:t>
          </a:r>
          <a:endParaRPr lang="tr-TR" dirty="0">
            <a:latin typeface="Calibri" panose="020F0502020204030204" pitchFamily="34" charset="0"/>
            <a:cs typeface="Calibri" panose="020F0502020204030204" pitchFamily="34" charset="0"/>
          </a:endParaRPr>
        </a:p>
      </dgm:t>
    </dgm:pt>
    <dgm:pt modelId="{503F67D2-6EF8-4CD6-B667-17EDD59EE2E2}" type="parTrans" cxnId="{9BDEA68A-FDB9-4A50-A0A3-F7C175299C7E}">
      <dgm:prSet/>
      <dgm:spPr/>
      <dgm:t>
        <a:bodyPr/>
        <a:lstStyle/>
        <a:p>
          <a:endParaRPr lang="tr-TR"/>
        </a:p>
      </dgm:t>
    </dgm:pt>
    <dgm:pt modelId="{E6C0A336-879A-4545-9DED-78553A48564C}" type="sibTrans" cxnId="{9BDEA68A-FDB9-4A50-A0A3-F7C175299C7E}">
      <dgm:prSet/>
      <dgm:spPr/>
      <dgm:t>
        <a:bodyPr/>
        <a:lstStyle/>
        <a:p>
          <a:endParaRPr lang="tr-TR"/>
        </a:p>
      </dgm:t>
    </dgm:pt>
    <dgm:pt modelId="{900CD32A-CFA8-459E-90F4-F9CCA38AF540}">
      <dgm:prSet/>
      <dgm:spPr/>
      <dgm:t>
        <a:bodyPr/>
        <a:lstStyle/>
        <a:p>
          <a:pPr rtl="0"/>
          <a:r>
            <a:rPr lang="tr-TR" dirty="0" smtClean="0">
              <a:latin typeface="Calibri" panose="020F0502020204030204" pitchFamily="34" charset="0"/>
              <a:cs typeface="Calibri" panose="020F0502020204030204" pitchFamily="34" charset="0"/>
            </a:rPr>
            <a:t>Ağız içi ıslak ve nemli, cilt esnekliği normal </a:t>
          </a:r>
          <a:endParaRPr lang="tr-TR" dirty="0">
            <a:latin typeface="Calibri" panose="020F0502020204030204" pitchFamily="34" charset="0"/>
            <a:cs typeface="Calibri" panose="020F0502020204030204" pitchFamily="34" charset="0"/>
          </a:endParaRPr>
        </a:p>
      </dgm:t>
    </dgm:pt>
    <dgm:pt modelId="{07748F2B-FBA1-4C78-B278-9E69B8DC44CF}" type="parTrans" cxnId="{D1389BF7-BE3E-4891-B36D-312885C7C137}">
      <dgm:prSet/>
      <dgm:spPr/>
      <dgm:t>
        <a:bodyPr/>
        <a:lstStyle/>
        <a:p>
          <a:endParaRPr lang="tr-TR"/>
        </a:p>
      </dgm:t>
    </dgm:pt>
    <dgm:pt modelId="{0ABF1DF3-141C-4B93-923C-012A9FDC798E}" type="sibTrans" cxnId="{D1389BF7-BE3E-4891-B36D-312885C7C137}">
      <dgm:prSet/>
      <dgm:spPr/>
      <dgm:t>
        <a:bodyPr/>
        <a:lstStyle/>
        <a:p>
          <a:endParaRPr lang="tr-TR"/>
        </a:p>
      </dgm:t>
    </dgm:pt>
    <dgm:pt modelId="{19EF3603-CF0F-4C3A-9C47-FB1EB3FB4CC4}">
      <dgm:prSet/>
      <dgm:spPr/>
      <dgm:t>
        <a:bodyPr/>
        <a:lstStyle/>
        <a:p>
          <a:pPr rtl="0"/>
          <a:r>
            <a:rPr lang="tr-TR" dirty="0" smtClean="0">
              <a:latin typeface="Calibri" panose="020F0502020204030204" pitchFamily="34" charset="0"/>
              <a:cs typeface="Calibri" panose="020F0502020204030204" pitchFamily="34" charset="0"/>
            </a:rPr>
            <a:t>Bebeğin kilo kaybı doğum ve beslenme şekline göre aşırı değil kaybı              ( Doğum ağırlığının %10 ‘undan az) </a:t>
          </a:r>
          <a:endParaRPr lang="tr-TR" dirty="0">
            <a:latin typeface="Calibri" panose="020F0502020204030204" pitchFamily="34" charset="0"/>
            <a:cs typeface="Calibri" panose="020F0502020204030204" pitchFamily="34" charset="0"/>
          </a:endParaRPr>
        </a:p>
      </dgm:t>
    </dgm:pt>
    <dgm:pt modelId="{AEB11EFA-DFEA-417A-BDF1-97610497D869}" type="parTrans" cxnId="{472CA2EA-DAAE-4739-97C8-63A3C2485C74}">
      <dgm:prSet/>
      <dgm:spPr/>
      <dgm:t>
        <a:bodyPr/>
        <a:lstStyle/>
        <a:p>
          <a:endParaRPr lang="tr-TR"/>
        </a:p>
      </dgm:t>
    </dgm:pt>
    <dgm:pt modelId="{FFD88F57-AF53-4BD6-9851-8FC3B1BE14F9}" type="sibTrans" cxnId="{472CA2EA-DAAE-4739-97C8-63A3C2485C74}">
      <dgm:prSet/>
      <dgm:spPr/>
      <dgm:t>
        <a:bodyPr/>
        <a:lstStyle/>
        <a:p>
          <a:endParaRPr lang="tr-TR"/>
        </a:p>
      </dgm:t>
    </dgm:pt>
    <dgm:pt modelId="{02E48E0C-5F3D-4788-9658-868D3E9FA440}" type="pres">
      <dgm:prSet presAssocID="{7BB3FF51-71C7-463A-8A63-B4F64C25758B}" presName="diagram" presStyleCnt="0">
        <dgm:presLayoutVars>
          <dgm:dir/>
          <dgm:resizeHandles val="exact"/>
        </dgm:presLayoutVars>
      </dgm:prSet>
      <dgm:spPr/>
      <dgm:t>
        <a:bodyPr/>
        <a:lstStyle/>
        <a:p>
          <a:endParaRPr lang="tr-TR"/>
        </a:p>
      </dgm:t>
    </dgm:pt>
    <dgm:pt modelId="{CD0FF77C-A292-478C-A577-A6B13E297050}" type="pres">
      <dgm:prSet presAssocID="{15E26D5F-729F-4B48-B182-DC0F8407C3DE}" presName="node" presStyleLbl="node1" presStyleIdx="0" presStyleCnt="3" custScaleX="113436" custLinFactNeighborX="-6378" custLinFactNeighborY="5866">
        <dgm:presLayoutVars>
          <dgm:bulletEnabled val="1"/>
        </dgm:presLayoutVars>
      </dgm:prSet>
      <dgm:spPr/>
      <dgm:t>
        <a:bodyPr/>
        <a:lstStyle/>
        <a:p>
          <a:endParaRPr lang="tr-TR"/>
        </a:p>
      </dgm:t>
    </dgm:pt>
    <dgm:pt modelId="{DE9E1383-A354-4BD0-8636-D76ADE8432EA}" type="pres">
      <dgm:prSet presAssocID="{2E390A44-0B0A-4E62-A883-227DD5C8F728}" presName="sibTrans" presStyleCnt="0"/>
      <dgm:spPr/>
    </dgm:pt>
    <dgm:pt modelId="{D89D8BE0-BF10-4EB2-B157-69945BF79B48}" type="pres">
      <dgm:prSet presAssocID="{C36319CA-1256-4540-ADEF-5829201DB8B4}" presName="node" presStyleLbl="node1" presStyleIdx="1" presStyleCnt="3" custScaleX="131667" custScaleY="96025" custLinFactNeighborX="1442" custLinFactNeighborY="6848">
        <dgm:presLayoutVars>
          <dgm:bulletEnabled val="1"/>
        </dgm:presLayoutVars>
      </dgm:prSet>
      <dgm:spPr/>
      <dgm:t>
        <a:bodyPr/>
        <a:lstStyle/>
        <a:p>
          <a:endParaRPr lang="tr-TR"/>
        </a:p>
      </dgm:t>
    </dgm:pt>
    <dgm:pt modelId="{2987ACEF-DD61-4AC6-B66C-DCACF93A098B}" type="pres">
      <dgm:prSet presAssocID="{34E679FA-4247-41E2-9EA3-5A8F637C451B}" presName="sibTrans" presStyleCnt="0"/>
      <dgm:spPr/>
    </dgm:pt>
    <dgm:pt modelId="{41F92F0D-CA1D-4E04-B38B-CB5333D0B121}" type="pres">
      <dgm:prSet presAssocID="{1CB6D9CB-55ED-45A8-BA74-318940257261}" presName="node" presStyleLbl="node1" presStyleIdx="2" presStyleCnt="3" custScaleX="179987" custLinFactNeighborX="39205" custLinFactNeighborY="-3240">
        <dgm:presLayoutVars>
          <dgm:bulletEnabled val="1"/>
        </dgm:presLayoutVars>
      </dgm:prSet>
      <dgm:spPr/>
      <dgm:t>
        <a:bodyPr/>
        <a:lstStyle/>
        <a:p>
          <a:endParaRPr lang="tr-TR"/>
        </a:p>
      </dgm:t>
    </dgm:pt>
  </dgm:ptLst>
  <dgm:cxnLst>
    <dgm:cxn modelId="{56EDC859-26C1-47CC-BD68-5464156CDDFA}" type="presOf" srcId="{97D5C0A6-1239-4598-9783-5413C06FDAD6}" destId="{D89D8BE0-BF10-4EB2-B157-69945BF79B48}" srcOrd="0" destOrd="2" presId="urn:microsoft.com/office/officeart/2005/8/layout/default"/>
    <dgm:cxn modelId="{FFFD1FDB-1F6F-4A22-9F0B-3082BAB99585}" type="presOf" srcId="{C08983C1-BBC8-40DF-A9D0-DCEF2094CD60}" destId="{CD0FF77C-A292-478C-A577-A6B13E297050}" srcOrd="0" destOrd="3" presId="urn:microsoft.com/office/officeart/2005/8/layout/default"/>
    <dgm:cxn modelId="{000C2889-390C-48EB-8BF8-B35B56C4734F}" type="presOf" srcId="{8D9B01EE-6E92-4AAF-B80F-B613BBC56B94}" destId="{CD0FF77C-A292-478C-A577-A6B13E297050}" srcOrd="0" destOrd="4" presId="urn:microsoft.com/office/officeart/2005/8/layout/default"/>
    <dgm:cxn modelId="{D1389BF7-BE3E-4891-B36D-312885C7C137}" srcId="{1CB6D9CB-55ED-45A8-BA74-318940257261}" destId="{900CD32A-CFA8-459E-90F4-F9CCA38AF540}" srcOrd="1" destOrd="0" parTransId="{07748F2B-FBA1-4C78-B278-9E69B8DC44CF}" sibTransId="{0ABF1DF3-141C-4B93-923C-012A9FDC798E}"/>
    <dgm:cxn modelId="{60CFE71E-C036-4CEA-9EC3-6BAAA0802494}" srcId="{15E26D5F-729F-4B48-B182-DC0F8407C3DE}" destId="{8947C772-3B53-4FDA-A468-75CC4A62E7F6}" srcOrd="0" destOrd="0" parTransId="{12499D8A-C640-4AA4-8A88-1B7EFCA7F214}" sibTransId="{8C570769-A9A6-4C8E-85EA-94AE89739812}"/>
    <dgm:cxn modelId="{458C4391-F3C8-41D0-814E-23995764786C}" srcId="{7BB3FF51-71C7-463A-8A63-B4F64C25758B}" destId="{1CB6D9CB-55ED-45A8-BA74-318940257261}" srcOrd="2" destOrd="0" parTransId="{C3649EC1-28B4-433C-AD36-CBDAA15221E4}" sibTransId="{A29D5014-D399-4B07-A87E-32B2093C1B1B}"/>
    <dgm:cxn modelId="{57859E51-487F-4D71-B6B5-1D6056F4470E}" type="presOf" srcId="{7BB3FF51-71C7-463A-8A63-B4F64C25758B}" destId="{02E48E0C-5F3D-4788-9658-868D3E9FA440}" srcOrd="0" destOrd="0" presId="urn:microsoft.com/office/officeart/2005/8/layout/default"/>
    <dgm:cxn modelId="{ED4C9D93-7C7E-477C-8136-2ADD1860D4DF}" srcId="{15E26D5F-729F-4B48-B182-DC0F8407C3DE}" destId="{299DBBB0-09EA-4C4F-9571-AEC7EFC95B12}" srcOrd="1" destOrd="0" parTransId="{AB31FD02-C1DA-44FA-9B4F-8DF51D7BF634}" sibTransId="{1A677765-17E9-400C-8F7F-8F33BE8E98FF}"/>
    <dgm:cxn modelId="{F5AFEB29-DEB1-4D01-879A-92C3B2926A37}" srcId="{C36319CA-1256-4540-ADEF-5829201DB8B4}" destId="{2B700424-E3C3-4679-B948-A9B4FFB74355}" srcOrd="0" destOrd="0" parTransId="{A75A90A7-106F-4BBC-93B7-E739E929EE84}" sibTransId="{A602827D-5054-49BF-84F9-7DCD5BD3B60D}"/>
    <dgm:cxn modelId="{BAABC215-EDCA-45FD-BA9A-B5639924BAA3}" type="presOf" srcId="{15E26D5F-729F-4B48-B182-DC0F8407C3DE}" destId="{CD0FF77C-A292-478C-A577-A6B13E297050}" srcOrd="0" destOrd="0" presId="urn:microsoft.com/office/officeart/2005/8/layout/default"/>
    <dgm:cxn modelId="{4AA74635-EB12-43DA-AE58-0ECA9431D07C}" srcId="{C36319CA-1256-4540-ADEF-5829201DB8B4}" destId="{97D5C0A6-1239-4598-9783-5413C06FDAD6}" srcOrd="1" destOrd="0" parTransId="{9C253E06-7AB7-46BD-9B89-A609892FC21F}" sibTransId="{8C9F39FF-B2AE-4036-A17C-8D7EEB66AE8E}"/>
    <dgm:cxn modelId="{65515DC6-5B44-4405-87CB-13A0ACC5235C}" type="presOf" srcId="{1CB6D9CB-55ED-45A8-BA74-318940257261}" destId="{41F92F0D-CA1D-4E04-B38B-CB5333D0B121}" srcOrd="0" destOrd="0" presId="urn:microsoft.com/office/officeart/2005/8/layout/default"/>
    <dgm:cxn modelId="{85FF1B5F-01F2-4811-A874-0948354652BB}" type="presOf" srcId="{BC6F1291-17A9-4961-BF8E-3176961CCD7A}" destId="{D89D8BE0-BF10-4EB2-B157-69945BF79B48}" srcOrd="0" destOrd="3" presId="urn:microsoft.com/office/officeart/2005/8/layout/default"/>
    <dgm:cxn modelId="{472CA2EA-DAAE-4739-97C8-63A3C2485C74}" srcId="{1CB6D9CB-55ED-45A8-BA74-318940257261}" destId="{19EF3603-CF0F-4C3A-9C47-FB1EB3FB4CC4}" srcOrd="2" destOrd="0" parTransId="{AEB11EFA-DFEA-417A-BDF1-97610497D869}" sibTransId="{FFD88F57-AF53-4BD6-9851-8FC3B1BE14F9}"/>
    <dgm:cxn modelId="{F4511623-A25F-4DA1-93D7-38029FFCD66A}" srcId="{C36319CA-1256-4540-ADEF-5829201DB8B4}" destId="{BC6F1291-17A9-4961-BF8E-3176961CCD7A}" srcOrd="2" destOrd="0" parTransId="{1E6DDF94-8C07-4FF5-963E-2EC7926CB72A}" sibTransId="{EB618CB9-974C-44A9-9871-5FB90A9B37ED}"/>
    <dgm:cxn modelId="{D6E329AB-ACA8-4B95-B1FE-AF1EF16D388A}" type="presOf" srcId="{2B700424-E3C3-4679-B948-A9B4FFB74355}" destId="{D89D8BE0-BF10-4EB2-B157-69945BF79B48}" srcOrd="0" destOrd="1" presId="urn:microsoft.com/office/officeart/2005/8/layout/default"/>
    <dgm:cxn modelId="{BCE02B51-70D7-4A05-BC64-37EF3AF16BDD}" srcId="{7BB3FF51-71C7-463A-8A63-B4F64C25758B}" destId="{15E26D5F-729F-4B48-B182-DC0F8407C3DE}" srcOrd="0" destOrd="0" parTransId="{F8A9F491-E9F9-46E5-931B-E7FB8C06F7A0}" sibTransId="{2E390A44-0B0A-4E62-A883-227DD5C8F728}"/>
    <dgm:cxn modelId="{9BDEA68A-FDB9-4A50-A0A3-F7C175299C7E}" srcId="{1CB6D9CB-55ED-45A8-BA74-318940257261}" destId="{40231819-5601-4316-AFEF-2F76B013B679}" srcOrd="0" destOrd="0" parTransId="{503F67D2-6EF8-4CD6-B667-17EDD59EE2E2}" sibTransId="{E6C0A336-879A-4545-9DED-78553A48564C}"/>
    <dgm:cxn modelId="{F2827BF3-46DB-4D15-AF05-81D67F3CC077}" srcId="{7BB3FF51-71C7-463A-8A63-B4F64C25758B}" destId="{C36319CA-1256-4540-ADEF-5829201DB8B4}" srcOrd="1" destOrd="0" parTransId="{65059563-1B31-40A3-9B64-53CAE39E855A}" sibTransId="{34E679FA-4247-41E2-9EA3-5A8F637C451B}"/>
    <dgm:cxn modelId="{8D49616D-783E-48C4-8E1C-7FBF65C99AF2}" type="presOf" srcId="{8947C772-3B53-4FDA-A468-75CC4A62E7F6}" destId="{CD0FF77C-A292-478C-A577-A6B13E297050}" srcOrd="0" destOrd="1" presId="urn:microsoft.com/office/officeart/2005/8/layout/default"/>
    <dgm:cxn modelId="{88078968-8133-487A-A01C-C853BF204BDF}" type="presOf" srcId="{C36319CA-1256-4540-ADEF-5829201DB8B4}" destId="{D89D8BE0-BF10-4EB2-B157-69945BF79B48}" srcOrd="0" destOrd="0" presId="urn:microsoft.com/office/officeart/2005/8/layout/default"/>
    <dgm:cxn modelId="{567B25DB-B7E8-40F8-9693-E847AF4ADE84}" type="presOf" srcId="{900CD32A-CFA8-459E-90F4-F9CCA38AF540}" destId="{41F92F0D-CA1D-4E04-B38B-CB5333D0B121}" srcOrd="0" destOrd="2" presId="urn:microsoft.com/office/officeart/2005/8/layout/default"/>
    <dgm:cxn modelId="{60B8D8CE-EE5F-47B7-9F28-7B5D06484A7E}" type="presOf" srcId="{19EF3603-CF0F-4C3A-9C47-FB1EB3FB4CC4}" destId="{41F92F0D-CA1D-4E04-B38B-CB5333D0B121}" srcOrd="0" destOrd="3" presId="urn:microsoft.com/office/officeart/2005/8/layout/default"/>
    <dgm:cxn modelId="{26211318-6398-44E9-91C4-A833156D0D74}" type="presOf" srcId="{299DBBB0-09EA-4C4F-9571-AEC7EFC95B12}" destId="{CD0FF77C-A292-478C-A577-A6B13E297050}" srcOrd="0" destOrd="2" presId="urn:microsoft.com/office/officeart/2005/8/layout/default"/>
    <dgm:cxn modelId="{E157F1FC-0BB5-4D1D-BEBB-F9FC306B671D}" type="presOf" srcId="{40231819-5601-4316-AFEF-2F76B013B679}" destId="{41F92F0D-CA1D-4E04-B38B-CB5333D0B121}" srcOrd="0" destOrd="1" presId="urn:microsoft.com/office/officeart/2005/8/layout/default"/>
    <dgm:cxn modelId="{ABF39E84-6F79-4EC7-A676-54FA708BA3CD}" srcId="{15E26D5F-729F-4B48-B182-DC0F8407C3DE}" destId="{C08983C1-BBC8-40DF-A9D0-DCEF2094CD60}" srcOrd="2" destOrd="0" parTransId="{65A2B63E-1A08-45D1-94F1-A0DFB83568C6}" sibTransId="{B236BB57-9CCA-480C-AAB4-11B9D2962A95}"/>
    <dgm:cxn modelId="{C7C203DE-D719-4077-8AF4-63D98893E0CE}" srcId="{15E26D5F-729F-4B48-B182-DC0F8407C3DE}" destId="{8D9B01EE-6E92-4AAF-B80F-B613BBC56B94}" srcOrd="3" destOrd="0" parTransId="{DE8367EB-4D7B-4D86-8338-B4993419BA03}" sibTransId="{25AA68D6-C244-4803-B123-DD567D10550E}"/>
    <dgm:cxn modelId="{9F255600-AA65-4106-B25C-727BE96018DC}" type="presParOf" srcId="{02E48E0C-5F3D-4788-9658-868D3E9FA440}" destId="{CD0FF77C-A292-478C-A577-A6B13E297050}" srcOrd="0" destOrd="0" presId="urn:microsoft.com/office/officeart/2005/8/layout/default"/>
    <dgm:cxn modelId="{D5946896-073A-40F4-94E6-C7E58D79A422}" type="presParOf" srcId="{02E48E0C-5F3D-4788-9658-868D3E9FA440}" destId="{DE9E1383-A354-4BD0-8636-D76ADE8432EA}" srcOrd="1" destOrd="0" presId="urn:microsoft.com/office/officeart/2005/8/layout/default"/>
    <dgm:cxn modelId="{7E8EB06B-EEB6-4B3F-9543-B509ED162EE2}" type="presParOf" srcId="{02E48E0C-5F3D-4788-9658-868D3E9FA440}" destId="{D89D8BE0-BF10-4EB2-B157-69945BF79B48}" srcOrd="2" destOrd="0" presId="urn:microsoft.com/office/officeart/2005/8/layout/default"/>
    <dgm:cxn modelId="{FD9D0B7E-C1EA-41AC-9441-852330946A89}" type="presParOf" srcId="{02E48E0C-5F3D-4788-9658-868D3E9FA440}" destId="{2987ACEF-DD61-4AC6-B66C-DCACF93A098B}" srcOrd="3" destOrd="0" presId="urn:microsoft.com/office/officeart/2005/8/layout/default"/>
    <dgm:cxn modelId="{78701826-165C-4733-A6B5-583F827F22CA}" type="presParOf" srcId="{02E48E0C-5F3D-4788-9658-868D3E9FA440}" destId="{41F92F0D-CA1D-4E04-B38B-CB5333D0B12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15622-8A46-45CF-A72A-2856B699B374}">
      <dsp:nvSpPr>
        <dsp:cNvPr id="0" name=""/>
        <dsp:cNvSpPr/>
      </dsp:nvSpPr>
      <dsp:spPr>
        <a:xfrm>
          <a:off x="377999" y="1166607"/>
          <a:ext cx="2717920" cy="2241716"/>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rtlCol="0" anchor="t" anchorCtr="0">
          <a:noAutofit/>
        </a:bodyPr>
        <a:lstStyle/>
        <a:p>
          <a:pPr marL="57150" lvl="1" indent="-57150" algn="l" defTabSz="444500">
            <a:lnSpc>
              <a:spcPct val="90000"/>
            </a:lnSpc>
            <a:spcBef>
              <a:spcPct val="0"/>
            </a:spcBef>
            <a:spcAft>
              <a:spcPct val="15000"/>
            </a:spcAft>
            <a:buChar char="••"/>
          </a:pPr>
          <a:r>
            <a:rPr lang="tr-TR" sz="1000" b="0" i="0" kern="1200" dirty="0" smtClean="0"/>
            <a:t> </a:t>
          </a:r>
          <a:r>
            <a:rPr lang="tr-TR" sz="1400" b="0" i="0" kern="1200" dirty="0" smtClean="0">
              <a:latin typeface="Calibri" panose="020F0502020204030204" pitchFamily="34" charset="0"/>
              <a:cs typeface="Calibri" panose="020F0502020204030204" pitchFamily="34" charset="0"/>
            </a:rPr>
            <a:t>≥38°C (100,4°F) </a:t>
          </a:r>
          <a:r>
            <a:rPr lang="tr-TR" sz="1400" b="0" i="0" kern="1200" dirty="0" err="1" smtClean="0">
              <a:latin typeface="Calibri" panose="020F0502020204030204" pitchFamily="34" charset="0"/>
              <a:cs typeface="Calibri" panose="020F0502020204030204" pitchFamily="34" charset="0"/>
            </a:rPr>
            <a:t>rektal</a:t>
          </a:r>
          <a:r>
            <a:rPr lang="tr-TR" sz="1400" b="0" i="0" kern="1200" dirty="0" smtClean="0">
              <a:latin typeface="Calibri" panose="020F0502020204030204" pitchFamily="34" charset="0"/>
              <a:cs typeface="Calibri" panose="020F0502020204030204" pitchFamily="34" charset="0"/>
            </a:rPr>
            <a:t> sıcaklık</a:t>
          </a:r>
          <a:endParaRPr lang="en-US"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b="0" i="0" kern="1200" dirty="0" smtClean="0">
              <a:latin typeface="Calibri" panose="020F0502020204030204" pitchFamily="34" charset="0"/>
              <a:cs typeface="Calibri" panose="020F0502020204030204" pitchFamily="34" charset="0"/>
            </a:rPr>
            <a:t>Hasta görünümlü, </a:t>
          </a:r>
          <a:endParaRPr lang="en-US"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b="0" i="0" kern="1200" dirty="0" smtClean="0">
              <a:latin typeface="Calibri" panose="020F0502020204030204" pitchFamily="34" charset="0"/>
              <a:cs typeface="Calibri" panose="020F0502020204030204" pitchFamily="34" charset="0"/>
            </a:rPr>
            <a:t>Zayıf ağlayan veya</a:t>
          </a:r>
          <a:endParaRPr lang="en-US"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b="0" i="0" kern="1200" dirty="0" err="1" smtClean="0">
              <a:latin typeface="Calibri" panose="020F0502020204030204" pitchFamily="34" charset="0"/>
              <a:cs typeface="Calibri" panose="020F0502020204030204" pitchFamily="34" charset="0"/>
            </a:rPr>
            <a:t>Emmezi</a:t>
          </a:r>
          <a:r>
            <a:rPr lang="tr-TR" sz="1400" b="0" i="0" kern="1200" dirty="0" smtClean="0">
              <a:latin typeface="Calibri" panose="020F0502020204030204" pitchFamily="34" charset="0"/>
              <a:cs typeface="Calibri" panose="020F0502020204030204" pitchFamily="34" charset="0"/>
            </a:rPr>
            <a:t> azalmış </a:t>
          </a:r>
          <a:endParaRPr lang="en-US"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kern="1200" dirty="0" err="1" smtClean="0">
              <a:latin typeface="Calibri" panose="020F0502020204030204" pitchFamily="34" charset="0"/>
              <a:cs typeface="Calibri" panose="020F0502020204030204" pitchFamily="34" charset="0"/>
            </a:rPr>
            <a:t>Yenidoğan</a:t>
          </a:r>
          <a:r>
            <a:rPr lang="tr-TR" sz="1400" kern="1200" dirty="0" smtClean="0">
              <a:latin typeface="Calibri" panose="020F0502020204030204" pitchFamily="34" charset="0"/>
              <a:cs typeface="Calibri" panose="020F0502020204030204" pitchFamily="34" charset="0"/>
            </a:rPr>
            <a:t> refleksleri zayıf </a:t>
          </a:r>
          <a:endParaRPr lang="en-US" sz="1400" kern="1200" dirty="0">
            <a:latin typeface="Calibri" panose="020F0502020204030204" pitchFamily="34" charset="0"/>
            <a:cs typeface="Calibri" panose="020F0502020204030204" pitchFamily="34" charset="0"/>
          </a:endParaRPr>
        </a:p>
      </dsp:txBody>
      <dsp:txXfrm>
        <a:off x="429587" y="1218195"/>
        <a:ext cx="2614744" cy="1658172"/>
      </dsp:txXfrm>
    </dsp:sp>
    <dsp:sp modelId="{6A63D16E-EEE6-4267-97EA-5AD7D2BC4E84}">
      <dsp:nvSpPr>
        <dsp:cNvPr id="0" name=""/>
        <dsp:cNvSpPr/>
      </dsp:nvSpPr>
      <dsp:spPr>
        <a:xfrm>
          <a:off x="2011063" y="1681738"/>
          <a:ext cx="3017210" cy="3017210"/>
        </a:xfrm>
        <a:prstGeom prst="leftCircularArrow">
          <a:avLst>
            <a:gd name="adj1" fmla="val 3795"/>
            <a:gd name="adj2" fmla="val 474274"/>
            <a:gd name="adj3" fmla="val 2300972"/>
            <a:gd name="adj4" fmla="val 9075676"/>
            <a:gd name="adj5" fmla="val 4428"/>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8C6CF4-EDEB-4539-A36D-E0355B626199}">
      <dsp:nvSpPr>
        <dsp:cNvPr id="0" name=""/>
        <dsp:cNvSpPr/>
      </dsp:nvSpPr>
      <dsp:spPr>
        <a:xfrm>
          <a:off x="1097704" y="2895319"/>
          <a:ext cx="2415929" cy="960735"/>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rtlCol="0" anchor="ctr" anchorCtr="0">
          <a:noAutofit/>
        </a:bodyPr>
        <a:lstStyle/>
        <a:p>
          <a:pPr lvl="0" algn="ctr" defTabSz="1600200" rtl="0">
            <a:lnSpc>
              <a:spcPct val="90000"/>
            </a:lnSpc>
            <a:spcBef>
              <a:spcPct val="0"/>
            </a:spcBef>
            <a:spcAft>
              <a:spcPct val="35000"/>
            </a:spcAft>
          </a:pPr>
          <a:r>
            <a:rPr lang="tr-TR" sz="3600" kern="1200" dirty="0" smtClean="0"/>
            <a:t>ATEŞ </a:t>
          </a:r>
          <a:endParaRPr lang="en-US" sz="3600" kern="1200" dirty="0"/>
        </a:p>
      </dsp:txBody>
      <dsp:txXfrm>
        <a:off x="1125843" y="2923458"/>
        <a:ext cx="2359651" cy="904457"/>
      </dsp:txXfrm>
    </dsp:sp>
    <dsp:sp modelId="{E83793B4-2C5C-4D90-82FA-E5EE4745664D}">
      <dsp:nvSpPr>
        <dsp:cNvPr id="0" name=""/>
        <dsp:cNvSpPr/>
      </dsp:nvSpPr>
      <dsp:spPr>
        <a:xfrm>
          <a:off x="3943230" y="713221"/>
          <a:ext cx="2717920" cy="314205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rtlCol="0" anchor="t" anchorCtr="0">
          <a:noAutofit/>
        </a:bodyPr>
        <a:lstStyle/>
        <a:p>
          <a:pPr marL="114300" lvl="1" indent="-114300" algn="l" defTabSz="622300" rtl="0">
            <a:lnSpc>
              <a:spcPct val="90000"/>
            </a:lnSpc>
            <a:spcBef>
              <a:spcPct val="0"/>
            </a:spcBef>
            <a:spcAft>
              <a:spcPct val="15000"/>
            </a:spcAft>
            <a:buChar char="••"/>
          </a:pPr>
          <a:endParaRPr lang="en-US"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kern="1200" dirty="0" err="1" smtClean="0">
              <a:latin typeface="Calibri" panose="020F0502020204030204" pitchFamily="34" charset="0"/>
              <a:cs typeface="Calibri" panose="020F0502020204030204" pitchFamily="34" charset="0"/>
            </a:rPr>
            <a:t>Antropometrik</a:t>
          </a:r>
          <a:r>
            <a:rPr lang="tr-TR" sz="1400" kern="1200" dirty="0" smtClean="0">
              <a:latin typeface="Calibri" panose="020F0502020204030204" pitchFamily="34" charset="0"/>
              <a:cs typeface="Calibri" panose="020F0502020204030204" pitchFamily="34" charset="0"/>
            </a:rPr>
            <a:t> ölçümleri yapılıp büyüme eğrilerinden yararlanılarak</a:t>
          </a:r>
          <a:endParaRPr lang="tr-TR"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kern="1200" dirty="0" smtClean="0">
              <a:latin typeface="Calibri" panose="020F0502020204030204" pitchFamily="34" charset="0"/>
              <a:cs typeface="Calibri" panose="020F0502020204030204" pitchFamily="34" charset="0"/>
            </a:rPr>
            <a:t>tartı,</a:t>
          </a:r>
          <a:endParaRPr lang="tr-TR"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kern="1200" dirty="0">
              <a:latin typeface="Calibri" panose="020F0502020204030204" pitchFamily="34" charset="0"/>
              <a:cs typeface="Calibri" panose="020F0502020204030204" pitchFamily="34" charset="0"/>
            </a:rPr>
            <a:t>boy </a:t>
          </a:r>
          <a:r>
            <a:rPr lang="tr-TR" sz="1400" kern="1200" dirty="0" smtClean="0">
              <a:latin typeface="Calibri" panose="020F0502020204030204" pitchFamily="34" charset="0"/>
              <a:cs typeface="Calibri" panose="020F0502020204030204" pitchFamily="34" charset="0"/>
            </a:rPr>
            <a:t>ve</a:t>
          </a:r>
          <a:endParaRPr lang="tr-TR" sz="1400" kern="1200" dirty="0">
            <a:latin typeface="Calibri" panose="020F0502020204030204" pitchFamily="34" charset="0"/>
            <a:cs typeface="Calibri" panose="020F0502020204030204" pitchFamily="34" charset="0"/>
          </a:endParaRPr>
        </a:p>
        <a:p>
          <a:pPr marL="114300" lvl="1" indent="-114300" algn="l" defTabSz="622300">
            <a:lnSpc>
              <a:spcPct val="90000"/>
            </a:lnSpc>
            <a:spcBef>
              <a:spcPct val="0"/>
            </a:spcBef>
            <a:spcAft>
              <a:spcPct val="15000"/>
            </a:spcAft>
            <a:buChar char="••"/>
          </a:pPr>
          <a:r>
            <a:rPr lang="tr-TR" sz="1400" kern="1200" dirty="0" smtClean="0">
              <a:latin typeface="Calibri" panose="020F0502020204030204" pitchFamily="34" charset="0"/>
              <a:cs typeface="Calibri" panose="020F0502020204030204" pitchFamily="34" charset="0"/>
            </a:rPr>
            <a:t> </a:t>
          </a:r>
          <a:r>
            <a:rPr lang="tr-TR" sz="1400" kern="1200" dirty="0">
              <a:latin typeface="Calibri" panose="020F0502020204030204" pitchFamily="34" charset="0"/>
              <a:cs typeface="Calibri" panose="020F0502020204030204" pitchFamily="34" charset="0"/>
            </a:rPr>
            <a:t>baş çevresi ölçümleri </a:t>
          </a:r>
          <a:r>
            <a:rPr lang="tr-TR" sz="1400" kern="1200" dirty="0" smtClean="0">
              <a:latin typeface="Calibri" panose="020F0502020204030204" pitchFamily="34" charset="0"/>
              <a:cs typeface="Calibri" panose="020F0502020204030204" pitchFamily="34" charset="0"/>
            </a:rPr>
            <a:t>değerlendirilmeli</a:t>
          </a:r>
          <a:endParaRPr lang="tr-TR" sz="1400" kern="1200" dirty="0">
            <a:latin typeface="Calibri" panose="020F0502020204030204" pitchFamily="34" charset="0"/>
            <a:cs typeface="Calibri" panose="020F0502020204030204" pitchFamily="34" charset="0"/>
          </a:endParaRPr>
        </a:p>
      </dsp:txBody>
      <dsp:txXfrm>
        <a:off x="4015537" y="1458826"/>
        <a:ext cx="2573306" cy="2324144"/>
      </dsp:txXfrm>
    </dsp:sp>
    <dsp:sp modelId="{DC2A0ADB-DCE3-4BF4-9952-0394865777AC}">
      <dsp:nvSpPr>
        <dsp:cNvPr id="0" name=""/>
        <dsp:cNvSpPr/>
      </dsp:nvSpPr>
      <dsp:spPr>
        <a:xfrm>
          <a:off x="5146040" y="-358456"/>
          <a:ext cx="3955720" cy="3955720"/>
        </a:xfrm>
        <a:prstGeom prst="circularArrow">
          <a:avLst>
            <a:gd name="adj1" fmla="val 2895"/>
            <a:gd name="adj2" fmla="val 354096"/>
            <a:gd name="adj3" fmla="val 19517142"/>
            <a:gd name="adj4" fmla="val 12622260"/>
            <a:gd name="adj5" fmla="val 3377"/>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29D1FDE-4DD7-4FA5-8C70-0C747477B66C}">
      <dsp:nvSpPr>
        <dsp:cNvPr id="0" name=""/>
        <dsp:cNvSpPr/>
      </dsp:nvSpPr>
      <dsp:spPr>
        <a:xfrm>
          <a:off x="4250512" y="493519"/>
          <a:ext cx="2415929" cy="96073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rtlCol="0" anchor="ctr" anchorCtr="0">
          <a:noAutofit/>
        </a:bodyPr>
        <a:lstStyle/>
        <a:p>
          <a:pPr lvl="0" algn="ctr" defTabSz="1600200" rtl="0">
            <a:lnSpc>
              <a:spcPct val="90000"/>
            </a:lnSpc>
            <a:spcBef>
              <a:spcPct val="0"/>
            </a:spcBef>
            <a:spcAft>
              <a:spcPct val="35000"/>
            </a:spcAft>
          </a:pPr>
          <a:r>
            <a:rPr lang="tr-TR" sz="3600" kern="1200" dirty="0" smtClean="0"/>
            <a:t>TARTI</a:t>
          </a:r>
          <a:r>
            <a:rPr lang="tr-TR" sz="3600" kern="1200" baseline="0" dirty="0" smtClean="0"/>
            <a:t> KAYBI </a:t>
          </a:r>
          <a:endParaRPr lang="en-US" sz="3600" kern="1200" dirty="0"/>
        </a:p>
      </dsp:txBody>
      <dsp:txXfrm>
        <a:off x="4278651" y="521658"/>
        <a:ext cx="2359651" cy="904457"/>
      </dsp:txXfrm>
    </dsp:sp>
    <dsp:sp modelId="{69C28D3B-E083-42DF-9EA0-916CA12125A9}">
      <dsp:nvSpPr>
        <dsp:cNvPr id="0" name=""/>
        <dsp:cNvSpPr/>
      </dsp:nvSpPr>
      <dsp:spPr>
        <a:xfrm>
          <a:off x="7610110" y="877511"/>
          <a:ext cx="2717920" cy="252621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3825" tIns="123825" rIns="123825" bIns="123825" numCol="1" spcCol="1270" rtlCol="0" anchor="t" anchorCtr="0">
          <a:noAutofit/>
        </a:bodyPr>
        <a:lstStyle/>
        <a:p>
          <a:pPr marL="171450" lvl="1" indent="-171450" algn="l" defTabSz="711200" rtl="0">
            <a:lnSpc>
              <a:spcPct val="90000"/>
            </a:lnSpc>
            <a:spcBef>
              <a:spcPct val="0"/>
            </a:spcBef>
            <a:spcAft>
              <a:spcPct val="15000"/>
            </a:spcAft>
            <a:buChar char="••"/>
          </a:pPr>
          <a:r>
            <a:rPr lang="es-ES" sz="1600" kern="1200" dirty="0" smtClean="0"/>
            <a:t>miad ve miada yakın doğan bebeklerin</a:t>
          </a:r>
          <a:endParaRPr lang="en-US" sz="1600" kern="1200" dirty="0"/>
        </a:p>
        <a:p>
          <a:pPr marL="171450" lvl="1" indent="-171450" algn="l" defTabSz="711200">
            <a:lnSpc>
              <a:spcPct val="90000"/>
            </a:lnSpc>
            <a:spcBef>
              <a:spcPct val="0"/>
            </a:spcBef>
            <a:spcAft>
              <a:spcPct val="15000"/>
            </a:spcAft>
            <a:buChar char="••"/>
          </a:pPr>
          <a:r>
            <a:rPr lang="tr-TR" sz="1600" kern="1200" dirty="0"/>
            <a:t>%80’inde TSB </a:t>
          </a:r>
          <a:r>
            <a:rPr lang="tr-TR" sz="1600" kern="1200" dirty="0" smtClean="0"/>
            <a:t>≥ </a:t>
          </a:r>
          <a:r>
            <a:rPr lang="tr-TR" sz="1600" kern="1200" dirty="0"/>
            <a:t>5 mg/dL üzerinde</a:t>
          </a:r>
          <a:endParaRPr lang="tr-TR" sz="1600" kern="1200" dirty="0"/>
        </a:p>
        <a:p>
          <a:pPr marL="171450" lvl="1" indent="-171450" algn="l" defTabSz="711200">
            <a:lnSpc>
              <a:spcPct val="90000"/>
            </a:lnSpc>
            <a:spcBef>
              <a:spcPct val="0"/>
            </a:spcBef>
            <a:spcAft>
              <a:spcPct val="15000"/>
            </a:spcAft>
            <a:buChar char="••"/>
          </a:pPr>
          <a:r>
            <a:rPr lang="tr-TR" sz="1600" kern="1200" dirty="0" smtClean="0"/>
            <a:t>Anlamlı hiperbilirubinemi ≥12 mg/dl </a:t>
          </a:r>
          <a:endParaRPr lang="tr-TR" sz="1600" kern="1200" dirty="0"/>
        </a:p>
      </dsp:txBody>
      <dsp:txXfrm>
        <a:off x="7668245" y="935646"/>
        <a:ext cx="2601650" cy="1868611"/>
      </dsp:txXfrm>
    </dsp:sp>
    <dsp:sp modelId="{047F5837-10E2-4FFC-A492-DB8A19EF48CA}">
      <dsp:nvSpPr>
        <dsp:cNvPr id="0" name=""/>
        <dsp:cNvSpPr/>
      </dsp:nvSpPr>
      <dsp:spPr>
        <a:xfrm>
          <a:off x="8112442" y="2928971"/>
          <a:ext cx="2415929" cy="96073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45720" rIns="68580" bIns="45720" numCol="1" spcCol="1270" rtlCol="0" anchor="ctr" anchorCtr="0">
          <a:noAutofit/>
        </a:bodyPr>
        <a:lstStyle/>
        <a:p>
          <a:pPr lvl="0" algn="ctr" defTabSz="1600200" rtl="0">
            <a:lnSpc>
              <a:spcPct val="90000"/>
            </a:lnSpc>
            <a:spcBef>
              <a:spcPct val="0"/>
            </a:spcBef>
            <a:spcAft>
              <a:spcPct val="35000"/>
            </a:spcAft>
          </a:pPr>
          <a:r>
            <a:rPr lang="tr-TR" sz="3600" kern="1200" smtClean="0"/>
            <a:t>SARILIK</a:t>
          </a:r>
          <a:r>
            <a:rPr lang="tr-TR" sz="3600" kern="1200" baseline="0" smtClean="0"/>
            <a:t> </a:t>
          </a:r>
          <a:endParaRPr lang="en-US" sz="3600" kern="1200" dirty="0"/>
        </a:p>
      </dsp:txBody>
      <dsp:txXfrm>
        <a:off x="8140581" y="2957110"/>
        <a:ext cx="2359651" cy="904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A486B-B624-4CAE-B73F-42CE65F931AE}">
      <dsp:nvSpPr>
        <dsp:cNvPr id="0" name=""/>
        <dsp:cNvSpPr/>
      </dsp:nvSpPr>
      <dsp:spPr>
        <a:xfrm>
          <a:off x="0" y="219682"/>
          <a:ext cx="6849552" cy="40774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kern="1200" dirty="0" smtClean="0">
              <a:latin typeface="Calibri" panose="020F0502020204030204" pitchFamily="34" charset="0"/>
              <a:cs typeface="Calibri" panose="020F0502020204030204" pitchFamily="34" charset="0"/>
            </a:rPr>
            <a:t>Günlük tartı kaybı: </a:t>
          </a:r>
          <a:r>
            <a:rPr lang="tr-TR" sz="1700" kern="1200" dirty="0" err="1" smtClean="0">
              <a:latin typeface="Calibri" panose="020F0502020204030204" pitchFamily="34" charset="0"/>
              <a:cs typeface="Calibri" panose="020F0502020204030204" pitchFamily="34" charset="0"/>
            </a:rPr>
            <a:t>Termde</a:t>
          </a:r>
          <a:r>
            <a:rPr lang="tr-TR" sz="1700" kern="1200" dirty="0" smtClean="0">
              <a:latin typeface="Calibri" panose="020F0502020204030204" pitchFamily="34" charset="0"/>
              <a:cs typeface="Calibri" panose="020F0502020204030204" pitchFamily="34" charset="0"/>
            </a:rPr>
            <a:t> %1-2, </a:t>
          </a:r>
          <a:r>
            <a:rPr lang="tr-TR" sz="1700" kern="1200" dirty="0" err="1" smtClean="0">
              <a:latin typeface="Calibri" panose="020F0502020204030204" pitchFamily="34" charset="0"/>
              <a:cs typeface="Calibri" panose="020F0502020204030204" pitchFamily="34" charset="0"/>
            </a:rPr>
            <a:t>Pretermde</a:t>
          </a:r>
          <a:r>
            <a:rPr lang="tr-TR" sz="1700" kern="1200" dirty="0" smtClean="0">
              <a:latin typeface="Calibri" panose="020F0502020204030204" pitchFamily="34" charset="0"/>
              <a:cs typeface="Calibri" panose="020F0502020204030204" pitchFamily="34" charset="0"/>
            </a:rPr>
            <a:t> %2-3 </a:t>
          </a:r>
          <a:endParaRPr lang="tr-TR" sz="1700" kern="1200" dirty="0">
            <a:latin typeface="Calibri" panose="020F0502020204030204" pitchFamily="34" charset="0"/>
            <a:cs typeface="Calibri" panose="020F0502020204030204" pitchFamily="34" charset="0"/>
          </a:endParaRPr>
        </a:p>
      </dsp:txBody>
      <dsp:txXfrm>
        <a:off x="19904" y="239586"/>
        <a:ext cx="6809744" cy="367937"/>
      </dsp:txXfrm>
    </dsp:sp>
    <dsp:sp modelId="{B77CEFD1-3F7A-48A3-AAE9-C2CDF2F07CB4}">
      <dsp:nvSpPr>
        <dsp:cNvPr id="0" name=""/>
        <dsp:cNvSpPr/>
      </dsp:nvSpPr>
      <dsp:spPr>
        <a:xfrm>
          <a:off x="0" y="676387"/>
          <a:ext cx="6849552" cy="40774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kern="1200" dirty="0" err="1" smtClean="0">
              <a:latin typeface="Calibri" panose="020F0502020204030204" pitchFamily="34" charset="0"/>
              <a:cs typeface="Calibri" panose="020F0502020204030204" pitchFamily="34" charset="0"/>
            </a:rPr>
            <a:t>Max</a:t>
          </a:r>
          <a:r>
            <a:rPr lang="tr-TR" sz="1700" kern="1200" dirty="0" smtClean="0">
              <a:latin typeface="Calibri" panose="020F0502020204030204" pitchFamily="34" charset="0"/>
              <a:cs typeface="Calibri" panose="020F0502020204030204" pitchFamily="34" charset="0"/>
            </a:rPr>
            <a:t> kilo kaybı : </a:t>
          </a:r>
          <a:r>
            <a:rPr lang="tr-TR" sz="1700" kern="1200" dirty="0" err="1" smtClean="0">
              <a:latin typeface="Calibri" panose="020F0502020204030204" pitchFamily="34" charset="0"/>
              <a:cs typeface="Calibri" panose="020F0502020204030204" pitchFamily="34" charset="0"/>
            </a:rPr>
            <a:t>Term</a:t>
          </a:r>
          <a:r>
            <a:rPr lang="tr-TR" sz="1700" kern="1200" dirty="0" smtClean="0">
              <a:latin typeface="Calibri" panose="020F0502020204030204" pitchFamily="34" charset="0"/>
              <a:cs typeface="Calibri" panose="020F0502020204030204" pitchFamily="34" charset="0"/>
            </a:rPr>
            <a:t> bebeklerde %5-10, </a:t>
          </a:r>
          <a:r>
            <a:rPr lang="tr-TR" sz="1700" kern="1200" dirty="0" err="1" smtClean="0">
              <a:latin typeface="Calibri" panose="020F0502020204030204" pitchFamily="34" charset="0"/>
              <a:cs typeface="Calibri" panose="020F0502020204030204" pitchFamily="34" charset="0"/>
            </a:rPr>
            <a:t>pretermlerde</a:t>
          </a:r>
          <a:r>
            <a:rPr lang="tr-TR" sz="1700" kern="1200" dirty="0" smtClean="0">
              <a:latin typeface="Calibri" panose="020F0502020204030204" pitchFamily="34" charset="0"/>
              <a:cs typeface="Calibri" panose="020F0502020204030204" pitchFamily="34" charset="0"/>
            </a:rPr>
            <a:t> %10-15 </a:t>
          </a:r>
          <a:endParaRPr lang="tr-TR" sz="1700" kern="1200" dirty="0">
            <a:latin typeface="Calibri" panose="020F0502020204030204" pitchFamily="34" charset="0"/>
            <a:cs typeface="Calibri" panose="020F0502020204030204" pitchFamily="34" charset="0"/>
          </a:endParaRPr>
        </a:p>
      </dsp:txBody>
      <dsp:txXfrm>
        <a:off x="19904" y="696291"/>
        <a:ext cx="6809744" cy="367937"/>
      </dsp:txXfrm>
    </dsp:sp>
    <dsp:sp modelId="{24DC4D25-0287-4F4E-A02D-047F5B02C119}">
      <dsp:nvSpPr>
        <dsp:cNvPr id="0" name=""/>
        <dsp:cNvSpPr/>
      </dsp:nvSpPr>
      <dsp:spPr>
        <a:xfrm>
          <a:off x="0" y="1133092"/>
          <a:ext cx="6849552" cy="40774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kern="1200" dirty="0" err="1" smtClean="0">
              <a:latin typeface="Calibri" panose="020F0502020204030204" pitchFamily="34" charset="0"/>
              <a:cs typeface="Calibri" panose="020F0502020204030204" pitchFamily="34" charset="0"/>
            </a:rPr>
            <a:t>Term</a:t>
          </a:r>
          <a:r>
            <a:rPr lang="tr-TR" sz="1700" kern="1200" dirty="0" smtClean="0">
              <a:latin typeface="Calibri" panose="020F0502020204030204" pitchFamily="34" charset="0"/>
              <a:cs typeface="Calibri" panose="020F0502020204030204" pitchFamily="34" charset="0"/>
            </a:rPr>
            <a:t>  7-10. günlerde, </a:t>
          </a:r>
          <a:r>
            <a:rPr lang="tr-TR" sz="1700" kern="1200" dirty="0" err="1" smtClean="0">
              <a:latin typeface="Calibri" panose="020F0502020204030204" pitchFamily="34" charset="0"/>
              <a:cs typeface="Calibri" panose="020F0502020204030204" pitchFamily="34" charset="0"/>
            </a:rPr>
            <a:t>preterm</a:t>
          </a:r>
          <a:r>
            <a:rPr lang="tr-TR" sz="1700" kern="1200" dirty="0" smtClean="0">
              <a:latin typeface="Calibri" panose="020F0502020204030204" pitchFamily="34" charset="0"/>
              <a:cs typeface="Calibri" panose="020F0502020204030204" pitchFamily="34" charset="0"/>
            </a:rPr>
            <a:t> 10-15. günde  kilo alımının başlaması beklenir </a:t>
          </a:r>
          <a:endParaRPr lang="tr-TR" sz="1700" kern="1200" dirty="0">
            <a:latin typeface="Calibri" panose="020F0502020204030204" pitchFamily="34" charset="0"/>
            <a:cs typeface="Calibri" panose="020F0502020204030204" pitchFamily="34" charset="0"/>
          </a:endParaRPr>
        </a:p>
      </dsp:txBody>
      <dsp:txXfrm>
        <a:off x="19904" y="1152996"/>
        <a:ext cx="6809744" cy="367937"/>
      </dsp:txXfrm>
    </dsp:sp>
    <dsp:sp modelId="{B40158CF-B2F0-4436-8040-9CFB81273B90}">
      <dsp:nvSpPr>
        <dsp:cNvPr id="0" name=""/>
        <dsp:cNvSpPr/>
      </dsp:nvSpPr>
      <dsp:spPr>
        <a:xfrm>
          <a:off x="0" y="1589797"/>
          <a:ext cx="6849552" cy="40774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kern="1200" dirty="0" smtClean="0">
              <a:latin typeface="Calibri" panose="020F0502020204030204" pitchFamily="34" charset="0"/>
              <a:cs typeface="Calibri" panose="020F0502020204030204" pitchFamily="34" charset="0"/>
            </a:rPr>
            <a:t>Prematüre bebek -düzeltilmiş yaş kullanılır.</a:t>
          </a:r>
          <a:endParaRPr lang="tr-TR" sz="1700" kern="1200" dirty="0">
            <a:latin typeface="Calibri" panose="020F0502020204030204" pitchFamily="34" charset="0"/>
            <a:cs typeface="Calibri" panose="020F0502020204030204" pitchFamily="34" charset="0"/>
          </a:endParaRPr>
        </a:p>
      </dsp:txBody>
      <dsp:txXfrm>
        <a:off x="19904" y="1609701"/>
        <a:ext cx="6809744" cy="367937"/>
      </dsp:txXfrm>
    </dsp:sp>
    <dsp:sp modelId="{9C9C1B1E-00B8-4C1D-95B5-7068908B0823}">
      <dsp:nvSpPr>
        <dsp:cNvPr id="0" name=""/>
        <dsp:cNvSpPr/>
      </dsp:nvSpPr>
      <dsp:spPr>
        <a:xfrm>
          <a:off x="0" y="1997542"/>
          <a:ext cx="6849552" cy="68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7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tr-TR" sz="2000" kern="1200" dirty="0" smtClean="0">
              <a:latin typeface="Calibri" panose="020F0502020204030204" pitchFamily="34" charset="0"/>
              <a:cs typeface="Calibri" panose="020F0502020204030204" pitchFamily="34" charset="0"/>
            </a:rPr>
            <a:t>Ağırlık izleminde 24 ay</a:t>
          </a:r>
          <a:endParaRPr lang="tr-TR"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20000"/>
            </a:spcAft>
            <a:buChar char="••"/>
          </a:pPr>
          <a:r>
            <a:rPr lang="tr-TR" sz="2000" kern="1200" dirty="0" smtClean="0">
              <a:latin typeface="Calibri" panose="020F0502020204030204" pitchFamily="34" charset="0"/>
              <a:cs typeface="Calibri" panose="020F0502020204030204" pitchFamily="34" charset="0"/>
            </a:rPr>
            <a:t>Baş çevresi için ise 18 ay </a:t>
          </a:r>
          <a:endParaRPr lang="tr-TR" sz="2000" kern="1200" dirty="0">
            <a:latin typeface="Calibri" panose="020F0502020204030204" pitchFamily="34" charset="0"/>
            <a:cs typeface="Calibri" panose="020F0502020204030204" pitchFamily="34" charset="0"/>
          </a:endParaRPr>
        </a:p>
      </dsp:txBody>
      <dsp:txXfrm>
        <a:off x="0" y="1997542"/>
        <a:ext cx="6849552" cy="686204"/>
      </dsp:txXfrm>
    </dsp:sp>
    <dsp:sp modelId="{366DC748-AD6C-4578-8773-957FB6B918FE}">
      <dsp:nvSpPr>
        <dsp:cNvPr id="0" name=""/>
        <dsp:cNvSpPr/>
      </dsp:nvSpPr>
      <dsp:spPr>
        <a:xfrm>
          <a:off x="0" y="2683747"/>
          <a:ext cx="6849552" cy="407745"/>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tr-TR" sz="1700" kern="1200" dirty="0" smtClean="0">
              <a:latin typeface="Calibri" panose="020F0502020204030204" pitchFamily="34" charset="0"/>
              <a:cs typeface="Calibri" panose="020F0502020204030204" pitchFamily="34" charset="0"/>
            </a:rPr>
            <a:t>Prematüre bebeklerin önce </a:t>
          </a:r>
          <a:endParaRPr lang="tr-TR" sz="1700" kern="1200" dirty="0">
            <a:latin typeface="Calibri" panose="020F0502020204030204" pitchFamily="34" charset="0"/>
            <a:cs typeface="Calibri" panose="020F0502020204030204" pitchFamily="34" charset="0"/>
          </a:endParaRPr>
        </a:p>
      </dsp:txBody>
      <dsp:txXfrm>
        <a:off x="19904" y="2703651"/>
        <a:ext cx="6809744" cy="367937"/>
      </dsp:txXfrm>
    </dsp:sp>
    <dsp:sp modelId="{85870128-80CA-451B-B2E6-94AB7D2BBA4F}">
      <dsp:nvSpPr>
        <dsp:cNvPr id="0" name=""/>
        <dsp:cNvSpPr/>
      </dsp:nvSpPr>
      <dsp:spPr>
        <a:xfrm>
          <a:off x="0" y="3091492"/>
          <a:ext cx="6849552" cy="102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47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tr-TR" sz="2000" kern="1200" dirty="0" smtClean="0">
              <a:latin typeface="Calibri" panose="020F0502020204030204" pitchFamily="34" charset="0"/>
              <a:cs typeface="Calibri" panose="020F0502020204030204" pitchFamily="34" charset="0"/>
            </a:rPr>
            <a:t>Baş çevresi (ilk 6 ayda) </a:t>
          </a:r>
          <a:endParaRPr lang="tr-TR"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20000"/>
            </a:spcAft>
            <a:buChar char="••"/>
          </a:pPr>
          <a:r>
            <a:rPr lang="tr-TR" sz="2000" kern="1200" dirty="0" smtClean="0">
              <a:latin typeface="Calibri" panose="020F0502020204030204" pitchFamily="34" charset="0"/>
              <a:cs typeface="Calibri" panose="020F0502020204030204" pitchFamily="34" charset="0"/>
            </a:rPr>
            <a:t>Sonra ağırlığı (2-3 yaşta), </a:t>
          </a:r>
          <a:endParaRPr lang="tr-TR" sz="2000" kern="1200" dirty="0">
            <a:latin typeface="Calibri" panose="020F0502020204030204" pitchFamily="34" charset="0"/>
            <a:cs typeface="Calibri" panose="020F0502020204030204" pitchFamily="34" charset="0"/>
          </a:endParaRPr>
        </a:p>
        <a:p>
          <a:pPr marL="228600" lvl="1" indent="-228600" algn="l" defTabSz="889000" rtl="0">
            <a:lnSpc>
              <a:spcPct val="90000"/>
            </a:lnSpc>
            <a:spcBef>
              <a:spcPct val="0"/>
            </a:spcBef>
            <a:spcAft>
              <a:spcPct val="20000"/>
            </a:spcAft>
            <a:buChar char="••"/>
          </a:pPr>
          <a:r>
            <a:rPr lang="tr-TR" sz="2000" kern="1200" dirty="0" smtClean="0">
              <a:latin typeface="Calibri" panose="020F0502020204030204" pitchFamily="34" charset="0"/>
              <a:cs typeface="Calibri" panose="020F0502020204030204" pitchFamily="34" charset="0"/>
            </a:rPr>
            <a:t>Daha sonra da boyu (3-7 yaş) büyümeyi yakalar.</a:t>
          </a:r>
          <a:endParaRPr lang="tr-TR" sz="2000" kern="1200" dirty="0">
            <a:latin typeface="Calibri" panose="020F0502020204030204" pitchFamily="34" charset="0"/>
            <a:cs typeface="Calibri" panose="020F0502020204030204" pitchFamily="34" charset="0"/>
          </a:endParaRPr>
        </a:p>
      </dsp:txBody>
      <dsp:txXfrm>
        <a:off x="0" y="3091492"/>
        <a:ext cx="6849552" cy="1020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FF77C-A292-478C-A577-A6B13E297050}">
      <dsp:nvSpPr>
        <dsp:cNvPr id="0" name=""/>
        <dsp:cNvSpPr/>
      </dsp:nvSpPr>
      <dsp:spPr>
        <a:xfrm>
          <a:off x="240877" y="144025"/>
          <a:ext cx="4583659" cy="242444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tr-TR" sz="2300" b="1" kern="1200" dirty="0" smtClean="0"/>
            <a:t>Bebek beslenme davranışları</a:t>
          </a:r>
          <a:endParaRPr lang="tr-TR" sz="2300" kern="1200" dirty="0"/>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Doğumdan sonraki ilk 2 saat içinde memeden emer veya anne kolostrumunu sağar </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Sık sık beslenmek için uyanır ve beslendikten sonra mutlu görünür</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Beslenme sırasında yutkunma sesleri duyulur</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24 saatte en az 8 saat beslenir</a:t>
          </a:r>
          <a:endParaRPr lang="tr-TR" sz="1800" kern="1200" dirty="0">
            <a:latin typeface="Calibri" panose="020F0502020204030204" pitchFamily="34" charset="0"/>
            <a:cs typeface="Calibri" panose="020F0502020204030204" pitchFamily="34" charset="0"/>
          </a:endParaRPr>
        </a:p>
      </dsp:txBody>
      <dsp:txXfrm>
        <a:off x="240877" y="144025"/>
        <a:ext cx="4583659" cy="2424447"/>
      </dsp:txXfrm>
    </dsp:sp>
    <dsp:sp modelId="{D89D8BE0-BF10-4EB2-B157-69945BF79B48}">
      <dsp:nvSpPr>
        <dsp:cNvPr id="0" name=""/>
        <dsp:cNvSpPr/>
      </dsp:nvSpPr>
      <dsp:spPr>
        <a:xfrm>
          <a:off x="5544598" y="216019"/>
          <a:ext cx="5320328" cy="232807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tr-TR" sz="2300" b="1" kern="1200" dirty="0" smtClean="0"/>
            <a:t>Anne işaretleri ve uygulamaları</a:t>
          </a:r>
          <a:endParaRPr lang="tr-TR" sz="2300" kern="1200" dirty="0"/>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Annenin meme ucunda ağrı ve sıkışma yok</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Bebeğin ağzında veya elle sağıldığında kolostrumun varlığı veya meme uçlarından sızması         </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Bebek sürekli emmiyorsa, anne 24 saat içinde en az 8 kez elle veya pompayla sütünü sağmalıdır.</a:t>
          </a:r>
          <a:endParaRPr lang="tr-TR" sz="1800" kern="1200" dirty="0">
            <a:latin typeface="Calibri" panose="020F0502020204030204" pitchFamily="34" charset="0"/>
            <a:cs typeface="Calibri" panose="020F0502020204030204" pitchFamily="34" charset="0"/>
          </a:endParaRPr>
        </a:p>
      </dsp:txBody>
      <dsp:txXfrm>
        <a:off x="5544598" y="216019"/>
        <a:ext cx="5320328" cy="2328075"/>
      </dsp:txXfrm>
    </dsp:sp>
    <dsp:sp modelId="{41F92F0D-CA1D-4E04-B38B-CB5333D0B121}">
      <dsp:nvSpPr>
        <dsp:cNvPr id="0" name=""/>
        <dsp:cNvSpPr/>
      </dsp:nvSpPr>
      <dsp:spPr>
        <a:xfrm>
          <a:off x="3600393" y="2751776"/>
          <a:ext cx="7272816" cy="242444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tr-TR" sz="2300" b="1" kern="1200" smtClean="0"/>
            <a:t>Bebeklerde sıvı alımı ve beslenme </a:t>
          </a:r>
          <a:endParaRPr lang="tr-TR" sz="2300" kern="1200"/>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Yaşına göre uygun idrara çıkma ( her güne +1 ve 5. Günden sonra günde 5-6 kez)  ve ilk 48 saatte  bir kez dışkılama </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Ağız içi ıslak ve nemli, cilt esnekliği normal </a:t>
          </a:r>
          <a:endParaRPr lang="tr-TR" sz="1800" kern="1200" dirty="0">
            <a:latin typeface="Calibri" panose="020F0502020204030204" pitchFamily="34" charset="0"/>
            <a:cs typeface="Calibri" panose="020F0502020204030204" pitchFamily="34" charset="0"/>
          </a:endParaRPr>
        </a:p>
        <a:p>
          <a:pPr marL="171450" lvl="1" indent="-171450" algn="l" defTabSz="800100" rtl="0">
            <a:lnSpc>
              <a:spcPct val="90000"/>
            </a:lnSpc>
            <a:spcBef>
              <a:spcPct val="0"/>
            </a:spcBef>
            <a:spcAft>
              <a:spcPct val="15000"/>
            </a:spcAft>
            <a:buChar char="••"/>
          </a:pPr>
          <a:r>
            <a:rPr lang="tr-TR" sz="1800" kern="1200" dirty="0" smtClean="0">
              <a:latin typeface="Calibri" panose="020F0502020204030204" pitchFamily="34" charset="0"/>
              <a:cs typeface="Calibri" panose="020F0502020204030204" pitchFamily="34" charset="0"/>
            </a:rPr>
            <a:t>Bebeğin kilo kaybı doğum ve beslenme şekline göre aşırı değil kaybı              ( Doğum ağırlığının %10 ‘undan az) </a:t>
          </a:r>
          <a:endParaRPr lang="tr-TR" sz="1800" kern="1200" dirty="0">
            <a:latin typeface="Calibri" panose="020F0502020204030204" pitchFamily="34" charset="0"/>
            <a:cs typeface="Calibri" panose="020F0502020204030204" pitchFamily="34" charset="0"/>
          </a:endParaRPr>
        </a:p>
      </dsp:txBody>
      <dsp:txXfrm>
        <a:off x="3600393" y="2751776"/>
        <a:ext cx="7272816" cy="242444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01A6CCE-13D5-4EB6-A070-1DD146E4ED3C}" type="datetime1">
              <a:rPr lang="tr-TR" smtClean="0"/>
              <a:t>20/10/2025</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02BA2C8-71FC-43D0-BD87-0547616971FA}" type="slidenum">
              <a:rPr lang="tr-TR" smtClean="0"/>
              <a:t>‹#›</a:t>
            </a:fld>
            <a:endParaRPr lang="tr-TR" dirty="0"/>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5F42FE9-D584-4558-9290-DBB4FFB70F13}" type="datetime1">
              <a:rPr lang="tr-TR" noProof="0" smtClean="0"/>
              <a:t>20/10/2025</a:t>
            </a:fld>
            <a:endParaRPr lang="tr-TR" noProof="0"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tr-TR" noProof="0" dirty="0" smtClean="0"/>
              <a:t>Asıl metin stillerini düzenlemek için tıklayın</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endParaRPr lang="tr-TR" noProof="0" dirty="0"/>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539446-6953-447E-A4E3-E7CFBF870046}" type="slidenum">
              <a:rPr lang="tr-TR" noProof="0" smtClean="0"/>
              <a:t>‹#›</a:t>
            </a:fld>
            <a:endParaRPr lang="tr-TR" noProof="0" dirty="0"/>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r>
              <a:rPr lang="tr-TR" altLang="tr-TR" dirty="0" smtClean="0">
                <a:latin typeface="Times New Roman" panose="02020603050405020304" pitchFamily="18" charset="0"/>
                <a:cs typeface="Times New Roman" panose="02020603050405020304" pitchFamily="18" charset="0"/>
              </a:rPr>
              <a:t>Muayene eden kişinin sakin bir ses tonu, nazik dokunuşu ve sıcak elleri bebeği hiç rahatsız etmeden muayene etmesine izin verir. </a:t>
            </a:r>
          </a:p>
          <a:p>
            <a:pPr eaLnBrk="1" hangingPunct="1"/>
            <a:endParaRPr lang="tr-TR" altLang="tr-TR" dirty="0" smtClean="0">
              <a:latin typeface="Times New Roman" panose="02020603050405020304" pitchFamily="18" charset="0"/>
              <a:cs typeface="Times New Roman" panose="02020603050405020304" pitchFamily="18" charset="0"/>
            </a:endParaRPr>
          </a:p>
          <a:p>
            <a:pPr eaLnBrk="1" hangingPunct="1"/>
            <a:r>
              <a:rPr lang="tr-TR" altLang="tr-TR" dirty="0" smtClean="0">
                <a:latin typeface="Times New Roman" panose="02020603050405020304" pitchFamily="18" charset="0"/>
                <a:cs typeface="Times New Roman" panose="02020603050405020304" pitchFamily="18" charset="0"/>
              </a:rPr>
              <a:t>Kural: En az rahatsız edecek muayene ile başlayın, en çok rahatsız edecek olanla bitirin</a:t>
            </a:r>
            <a:endParaRPr lang="tr-TR" dirty="0"/>
          </a:p>
        </p:txBody>
      </p:sp>
      <p:sp>
        <p:nvSpPr>
          <p:cNvPr id="4" name="Slayt Numarası Yer Tutucusu 3"/>
          <p:cNvSpPr>
            <a:spLocks noGrp="1"/>
          </p:cNvSpPr>
          <p:nvPr>
            <p:ph type="sldNum" sz="quarter" idx="10"/>
          </p:nvPr>
        </p:nvSpPr>
        <p:spPr/>
        <p:txBody>
          <a:bodyPr/>
          <a:lstStyle/>
          <a:p>
            <a:fld id="{F93199CD-3E1B-4AE6-990F-76F925F5EA9F}" type="slidenum">
              <a:rPr lang="tr-TR" smtClean="0"/>
              <a:pPr/>
              <a:t>5</a:t>
            </a:fld>
            <a:endParaRPr lang="tr-TR" dirty="0"/>
          </a:p>
        </p:txBody>
      </p:sp>
    </p:spTree>
    <p:extLst>
      <p:ext uri="{BB962C8B-B14F-4D97-AF65-F5344CB8AC3E}">
        <p14:creationId xmlns:p14="http://schemas.microsoft.com/office/powerpoint/2010/main" val="679221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smtClean="0">
                <a:latin typeface="Calibri" panose="020F0502020204030204" pitchFamily="34" charset="0"/>
                <a:cs typeface="Calibri" panose="020F0502020204030204" pitchFamily="34" charset="0"/>
              </a:rPr>
              <a:t>Taburcu öncesi aileler uygun beslenme ve sarılık konusunda bilgilendirilmeli</a:t>
            </a:r>
          </a:p>
          <a:p>
            <a:endParaRPr lang="tr-TR" dirty="0"/>
          </a:p>
        </p:txBody>
      </p:sp>
      <p:sp>
        <p:nvSpPr>
          <p:cNvPr id="4" name="Slayt Numarası Yer Tutucusu 3"/>
          <p:cNvSpPr>
            <a:spLocks noGrp="1"/>
          </p:cNvSpPr>
          <p:nvPr>
            <p:ph type="sldNum" sz="quarter" idx="10"/>
          </p:nvPr>
        </p:nvSpPr>
        <p:spPr/>
        <p:txBody>
          <a:bodyPr/>
          <a:lstStyle/>
          <a:p>
            <a:pPr rtl="0"/>
            <a:fld id="{C6539446-6953-447E-A4E3-E7CFBF870046}" type="slidenum">
              <a:rPr lang="tr-TR" noProof="0" smtClean="0"/>
              <a:t>23</a:t>
            </a:fld>
            <a:endParaRPr lang="tr-TR" noProof="0" dirty="0"/>
          </a:p>
        </p:txBody>
      </p:sp>
    </p:spTree>
    <p:extLst>
      <p:ext uri="{BB962C8B-B14F-4D97-AF65-F5344CB8AC3E}">
        <p14:creationId xmlns:p14="http://schemas.microsoft.com/office/powerpoint/2010/main" val="1756246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FA4F5B4-87F9-4CD6-9309-FD53EDE68126}" type="slidenum">
              <a:rPr lang="tr-TR" smtClean="0"/>
              <a:t>24</a:t>
            </a:fld>
            <a:endParaRPr lang="tr-TR"/>
          </a:p>
        </p:txBody>
      </p:sp>
    </p:spTree>
    <p:extLst>
      <p:ext uri="{BB962C8B-B14F-4D97-AF65-F5344CB8AC3E}">
        <p14:creationId xmlns:p14="http://schemas.microsoft.com/office/powerpoint/2010/main" val="91901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latin typeface="Times New Roman" panose="02020603050405020304" pitchFamily="18" charset="0"/>
                <a:cs typeface="Times New Roman" panose="02020603050405020304" pitchFamily="18" charset="0"/>
              </a:rPr>
              <a:t>Doğar doğmaz kan alınması</a:t>
            </a:r>
          </a:p>
          <a:p>
            <a:r>
              <a:rPr lang="tr-TR" dirty="0" smtClean="0">
                <a:latin typeface="Times New Roman" panose="02020603050405020304" pitchFamily="18" charset="0"/>
                <a:cs typeface="Times New Roman" panose="02020603050405020304" pitchFamily="18" charset="0"/>
              </a:rPr>
              <a:t>Bebekten birden fazla kan alınması</a:t>
            </a:r>
          </a:p>
          <a:p>
            <a:r>
              <a:rPr lang="tr-TR" dirty="0" smtClean="0">
                <a:latin typeface="Times New Roman" panose="02020603050405020304" pitchFamily="18" charset="0"/>
                <a:cs typeface="Times New Roman" panose="02020603050405020304" pitchFamily="18" charset="0"/>
              </a:rPr>
              <a:t>48  saatlik numunelerin </a:t>
            </a: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latin typeface="Times New Roman" panose="02020603050405020304" pitchFamily="18" charset="0"/>
                <a:cs typeface="Times New Roman" panose="02020603050405020304" pitchFamily="18" charset="0"/>
              </a:rPr>
              <a:t>Tekrar numune alımında çoğul bebeklerin karıştırılması</a:t>
            </a:r>
          </a:p>
          <a:p>
            <a:endParaRPr lang="tr-TR" dirty="0" smtClean="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pPr rtl="0"/>
            <a:fld id="{C6539446-6953-447E-A4E3-E7CFBF870046}" type="slidenum">
              <a:rPr lang="tr-TR" noProof="0" smtClean="0"/>
              <a:t>27</a:t>
            </a:fld>
            <a:endParaRPr lang="tr-TR" noProof="0" dirty="0"/>
          </a:p>
        </p:txBody>
      </p:sp>
    </p:spTree>
    <p:extLst>
      <p:ext uri="{BB962C8B-B14F-4D97-AF65-F5344CB8AC3E}">
        <p14:creationId xmlns:p14="http://schemas.microsoft.com/office/powerpoint/2010/main" val="46189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C6539446-6953-447E-A4E3-E7CFBF870046}" type="slidenum">
              <a:rPr lang="tr-TR" noProof="0" smtClean="0"/>
              <a:t>29</a:t>
            </a:fld>
            <a:endParaRPr lang="tr-TR" noProof="0" dirty="0"/>
          </a:p>
        </p:txBody>
      </p:sp>
    </p:spTree>
    <p:extLst>
      <p:ext uri="{BB962C8B-B14F-4D97-AF65-F5344CB8AC3E}">
        <p14:creationId xmlns:p14="http://schemas.microsoft.com/office/powerpoint/2010/main" val="57776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Sürekli veya aşırı ağlama (kolik), ebeveynlerin en sıkıntılı sorunlarından biridir. Bebek, ebeveynler ve </a:t>
            </a:r>
            <a:r>
              <a:rPr lang="tr-TR" sz="1200" kern="1200" dirty="0" err="1" smtClean="0">
                <a:solidFill>
                  <a:schemeClr val="tx1"/>
                </a:solidFill>
                <a:effectLst/>
                <a:latin typeface="+mn-lt"/>
                <a:ea typeface="+mn-ea"/>
                <a:cs typeface="+mn-cs"/>
              </a:rPr>
              <a:t>klinisyen</a:t>
            </a:r>
            <a:r>
              <a:rPr lang="tr-TR" sz="1200" kern="1200" dirty="0" smtClean="0">
                <a:solidFill>
                  <a:schemeClr val="tx1"/>
                </a:solidFill>
                <a:effectLst/>
                <a:latin typeface="+mn-lt"/>
                <a:ea typeface="+mn-ea"/>
                <a:cs typeface="+mn-cs"/>
              </a:rPr>
              <a:t> için sıkıntı vericidir. Ebeveynler ağlamayı bir hastalığın kanıtı veya bakım verme yeteneklerinde yetersizlik olarak görebilir</a:t>
            </a:r>
          </a:p>
          <a:p>
            <a:r>
              <a:rPr lang="en-US" sz="1200" b="1" kern="1200" dirty="0" smtClean="0">
                <a:solidFill>
                  <a:schemeClr val="tx1"/>
                </a:solidFill>
                <a:effectLst/>
                <a:latin typeface="+mn-lt"/>
                <a:ea typeface="+mn-ea"/>
                <a:cs typeface="+mn-cs"/>
              </a:rPr>
              <a:t>Gastrointestinal </a:t>
            </a:r>
            <a:r>
              <a:rPr lang="en-US" sz="1200" b="1" kern="1200" dirty="0" err="1" smtClean="0">
                <a:solidFill>
                  <a:schemeClr val="tx1"/>
                </a:solidFill>
                <a:effectLst/>
                <a:latin typeface="+mn-lt"/>
                <a:ea typeface="+mn-ea"/>
                <a:cs typeface="+mn-cs"/>
              </a:rPr>
              <a:t>nedenler</a:t>
            </a:r>
            <a:r>
              <a:rPr lang="en-US"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Hatalı</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beslenme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teknikleri</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İnek</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sütü</a:t>
            </a:r>
            <a:r>
              <a:rPr lang="en-US" sz="1200" b="1" kern="1200" dirty="0" smtClean="0">
                <a:solidFill>
                  <a:schemeClr val="tx1"/>
                </a:solidFill>
                <a:effectLst/>
                <a:latin typeface="+mn-lt"/>
                <a:ea typeface="+mn-ea"/>
                <a:cs typeface="+mn-cs"/>
              </a:rPr>
              <a:t> protein </a:t>
            </a:r>
            <a:r>
              <a:rPr lang="en-US" sz="1200" b="1" kern="1200" dirty="0" err="1" smtClean="0">
                <a:solidFill>
                  <a:schemeClr val="tx1"/>
                </a:solidFill>
                <a:effectLst/>
                <a:latin typeface="+mn-lt"/>
                <a:ea typeface="+mn-ea"/>
                <a:cs typeface="+mn-cs"/>
              </a:rPr>
              <a:t>alerjisi</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Lakto</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zintoleransı</a:t>
            </a:r>
            <a:r>
              <a:rPr lang="en-US"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Gastrointestinal </a:t>
            </a:r>
            <a:r>
              <a:rPr lang="en-US" sz="1200" b="1" kern="1200" dirty="0" err="1" smtClean="0">
                <a:solidFill>
                  <a:schemeClr val="tx1"/>
                </a:solidFill>
                <a:effectLst/>
                <a:latin typeface="+mn-lt"/>
                <a:ea typeface="+mn-ea"/>
                <a:cs typeface="+mn-cs"/>
              </a:rPr>
              <a:t>olgunlaşmammışlık</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Bağırsak</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aşırı</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hateketliliği</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Diğer</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etyolojiler</a:t>
            </a:r>
            <a:r>
              <a:rPr lang="en-US"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Tütün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dumanı</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ve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nikotin</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maruziyeti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olgunlaşmamış</a:t>
            </a:r>
            <a:r>
              <a:rPr lang="en-US" sz="1200" b="1" kern="1200" dirty="0" smtClean="0">
                <a:solidFill>
                  <a:schemeClr val="tx1"/>
                </a:solidFill>
                <a:effectLst/>
                <a:latin typeface="+mn-lt"/>
                <a:ea typeface="+mn-ea"/>
                <a:cs typeface="+mn-cs"/>
              </a:rPr>
              <a:t> motor </a:t>
            </a:r>
            <a:r>
              <a:rPr lang="en-US" sz="1200" b="1" kern="1200" dirty="0" err="1" smtClean="0">
                <a:solidFill>
                  <a:schemeClr val="tx1"/>
                </a:solidFill>
                <a:effectLst/>
                <a:latin typeface="+mn-lt"/>
                <a:ea typeface="+mn-ea"/>
                <a:cs typeface="+mn-cs"/>
              </a:rPr>
              <a:t>düzenlemesi</a:t>
            </a:r>
            <a:r>
              <a:rPr lang="en-US" sz="1200" b="1" kern="1200" dirty="0" smtClean="0">
                <a:solidFill>
                  <a:schemeClr val="tx1"/>
                </a:solidFill>
                <a:effectLst/>
                <a:latin typeface="+mn-lt"/>
                <a:ea typeface="+mn-ea"/>
                <a:cs typeface="+mn-cs"/>
              </a:rPr>
              <a:t>,</a:t>
            </a:r>
            <a:endParaRPr lang="tr-TR" sz="1200"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Artmış</a:t>
            </a:r>
            <a:r>
              <a:rPr lang="en-US" sz="1200" b="1" kern="1200" dirty="0" smtClean="0">
                <a:solidFill>
                  <a:schemeClr val="tx1"/>
                </a:solidFill>
                <a:effectLst/>
                <a:latin typeface="+mn-lt"/>
                <a:ea typeface="+mn-ea"/>
                <a:cs typeface="+mn-cs"/>
              </a:rPr>
              <a:t> serotonin , </a:t>
            </a:r>
            <a:r>
              <a:rPr lang="en-US" sz="1200" b="1" kern="1200" dirty="0" err="1" smtClean="0">
                <a:solidFill>
                  <a:schemeClr val="tx1"/>
                </a:solidFill>
                <a:effectLst/>
                <a:latin typeface="+mn-lt"/>
                <a:ea typeface="+mn-ea"/>
                <a:cs typeface="+mn-cs"/>
              </a:rPr>
              <a:t>psikososyal</a:t>
            </a:r>
            <a:r>
              <a:rPr lang="en-US" sz="1200" b="1" kern="1200" dirty="0" smtClean="0">
                <a:solidFill>
                  <a:schemeClr val="tx1"/>
                </a:solidFill>
                <a:effectLst/>
                <a:latin typeface="+mn-lt"/>
                <a:ea typeface="+mn-ea"/>
                <a:cs typeface="+mn-cs"/>
              </a:rPr>
              <a:t> , </a:t>
            </a:r>
            <a:r>
              <a:rPr lang="en-US" sz="1200" b="1" kern="1200" dirty="0" err="1" smtClean="0">
                <a:solidFill>
                  <a:schemeClr val="tx1"/>
                </a:solidFill>
                <a:effectLst/>
                <a:latin typeface="+mn-lt"/>
                <a:ea typeface="+mn-ea"/>
                <a:cs typeface="+mn-cs"/>
              </a:rPr>
              <a:t>aile</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stresi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kaygılı</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anne</a:t>
            </a:r>
            <a:r>
              <a:rPr lang="en-US" sz="1200" b="1"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E87484E9-251E-43DF-8A15-A1C76901A58E}" type="slidenum">
              <a:rPr lang="tr-TR" smtClean="0"/>
              <a:t>33</a:t>
            </a:fld>
            <a:endParaRPr lang="tr-TR"/>
          </a:p>
        </p:txBody>
      </p:sp>
    </p:spTree>
    <p:extLst>
      <p:ext uri="{BB962C8B-B14F-4D97-AF65-F5344CB8AC3E}">
        <p14:creationId xmlns:p14="http://schemas.microsoft.com/office/powerpoint/2010/main" val="74306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Çok fazla hava yutmalarını önleyecek şekilde besleyin bir biberon kullanın.</a:t>
            </a:r>
          </a:p>
          <a:p>
            <a:endParaRPr lang="tr-TR" dirty="0"/>
          </a:p>
        </p:txBody>
      </p:sp>
      <p:sp>
        <p:nvSpPr>
          <p:cNvPr id="4" name="Slayt Numarası Yer Tutucusu 3"/>
          <p:cNvSpPr>
            <a:spLocks noGrp="1"/>
          </p:cNvSpPr>
          <p:nvPr>
            <p:ph type="sldNum" sz="quarter" idx="10"/>
          </p:nvPr>
        </p:nvSpPr>
        <p:spPr/>
        <p:txBody>
          <a:bodyPr/>
          <a:lstStyle/>
          <a:p>
            <a:fld id="{E87484E9-251E-43DF-8A15-A1C76901A58E}" type="slidenum">
              <a:rPr lang="tr-TR" smtClean="0"/>
              <a:t>35</a:t>
            </a:fld>
            <a:endParaRPr lang="tr-TR"/>
          </a:p>
        </p:txBody>
      </p:sp>
    </p:spTree>
    <p:extLst>
      <p:ext uri="{BB962C8B-B14F-4D97-AF65-F5344CB8AC3E}">
        <p14:creationId xmlns:p14="http://schemas.microsoft.com/office/powerpoint/2010/main" val="487059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10"/>
          </p:nvPr>
        </p:nvSpPr>
        <p:spPr/>
        <p:txBody>
          <a:bodyPr/>
          <a:lstStyle/>
          <a:p>
            <a:pPr rtl="0"/>
            <a:fld id="{C6539446-6953-447E-A4E3-E7CFBF870046}" type="slidenum">
              <a:rPr lang="tr-TR" smtClean="0"/>
              <a:t>36</a:t>
            </a:fld>
            <a:endParaRPr lang="tr-TR"/>
          </a:p>
        </p:txBody>
      </p:sp>
    </p:spTree>
    <p:extLst>
      <p:ext uri="{BB962C8B-B14F-4D97-AF65-F5344CB8AC3E}">
        <p14:creationId xmlns:p14="http://schemas.microsoft.com/office/powerpoint/2010/main" val="357162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altLang="tr-TR" sz="1200" dirty="0" smtClean="0"/>
              <a:t>kırmızımsı pembe renkte görünürler </a:t>
            </a:r>
          </a:p>
          <a:p>
            <a:pPr eaLnBrk="1" hangingPunct="1"/>
            <a:r>
              <a:rPr lang="tr-TR" altLang="tr-TR" sz="1200" dirty="0" smtClean="0">
                <a:latin typeface="Times New Roman" panose="02020603050405020304" pitchFamily="18" charset="0"/>
              </a:rPr>
              <a:t>Gözyaşı kanalı tıkanıklığına bağlı olabilir.</a:t>
            </a:r>
          </a:p>
          <a:p>
            <a:pPr eaLnBrk="1" hangingPunct="1"/>
            <a:r>
              <a:rPr lang="tr-TR" altLang="tr-TR" sz="1200" dirty="0" smtClean="0">
                <a:latin typeface="Times New Roman" panose="02020603050405020304" pitchFamily="18" charset="0"/>
              </a:rPr>
              <a:t> Gözkapaklarında şişlik ve kırmızılıkla birlikte belirgin </a:t>
            </a:r>
            <a:r>
              <a:rPr lang="tr-TR" altLang="tr-TR" sz="1200" u="sng" dirty="0" err="1" smtClean="0">
                <a:latin typeface="Times New Roman" panose="02020603050405020304" pitchFamily="18" charset="0"/>
              </a:rPr>
              <a:t>pürülan</a:t>
            </a:r>
            <a:r>
              <a:rPr lang="tr-TR" altLang="tr-TR" sz="1200" u="sng" dirty="0" smtClean="0">
                <a:latin typeface="Times New Roman" panose="02020603050405020304" pitchFamily="18" charset="0"/>
              </a:rPr>
              <a:t> akıntı</a:t>
            </a:r>
            <a:r>
              <a:rPr lang="tr-TR" altLang="tr-TR" sz="1200" dirty="0" smtClean="0">
                <a:latin typeface="Times New Roman" panose="02020603050405020304" pitchFamily="18" charset="0"/>
              </a:rPr>
              <a:t> her zaman ciddidir.</a:t>
            </a:r>
          </a:p>
          <a:p>
            <a:pPr eaLnBrk="1" hangingPunct="1"/>
            <a:r>
              <a:rPr lang="tr-TR" altLang="tr-TR" sz="1200" dirty="0" smtClean="0">
                <a:latin typeface="Times New Roman" panose="02020603050405020304" pitchFamily="18" charset="0"/>
              </a:rPr>
              <a:t>Doğumdan sonra </a:t>
            </a:r>
            <a:r>
              <a:rPr lang="tr-TR" altLang="tr-TR" sz="1200" u="sng" dirty="0" err="1" smtClean="0">
                <a:latin typeface="Times New Roman" panose="02020603050405020304" pitchFamily="18" charset="0"/>
              </a:rPr>
              <a:t>subkonjonktival</a:t>
            </a:r>
            <a:r>
              <a:rPr lang="tr-TR" altLang="tr-TR" sz="1200" u="sng" dirty="0" smtClean="0">
                <a:latin typeface="Times New Roman" panose="02020603050405020304" pitchFamily="18" charset="0"/>
              </a:rPr>
              <a:t> kanamalar</a:t>
            </a:r>
            <a:r>
              <a:rPr lang="tr-TR" altLang="tr-TR" sz="1200" dirty="0" smtClean="0">
                <a:latin typeface="Times New Roman" panose="02020603050405020304" pitchFamily="18" charset="0"/>
              </a:rPr>
              <a:t> da sık görülür (derideki eşdeğeri </a:t>
            </a:r>
            <a:r>
              <a:rPr lang="tr-TR" altLang="tr-TR" sz="1200" dirty="0" err="1" smtClean="0">
                <a:latin typeface="Times New Roman" panose="02020603050405020304" pitchFamily="18" charset="0"/>
              </a:rPr>
              <a:t>peteşidir</a:t>
            </a:r>
            <a:r>
              <a:rPr lang="tr-TR" altLang="tr-TR" sz="1200" dirty="0" smtClean="0">
                <a:latin typeface="Times New Roman" panose="02020603050405020304" pitchFamily="18" charset="0"/>
              </a:rPr>
              <a:t>) </a:t>
            </a:r>
            <a:endParaRPr lang="tr-TR" altLang="tr-TR" sz="1200" dirty="0" smtClean="0">
              <a:latin typeface="Arial" panose="020B0604020202020204" pitchFamily="34" charset="0"/>
            </a:endParaRPr>
          </a:p>
          <a:p>
            <a:pPr eaLnBrk="1" hangingPunct="1">
              <a:buFont typeface="Wingdings" panose="05000000000000000000" pitchFamily="2" charset="2"/>
              <a:buNone/>
            </a:pPr>
            <a:endParaRPr lang="tr-TR" altLang="tr-TR" sz="1200" dirty="0" smtClean="0">
              <a:latin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altLang="tr-TR" sz="1200" dirty="0" smtClean="0"/>
          </a:p>
          <a:p>
            <a:endParaRPr lang="tr-TR" dirty="0"/>
          </a:p>
        </p:txBody>
      </p:sp>
      <p:sp>
        <p:nvSpPr>
          <p:cNvPr id="4" name="Slayt Numarası Yer Tutucusu 3"/>
          <p:cNvSpPr>
            <a:spLocks noGrp="1"/>
          </p:cNvSpPr>
          <p:nvPr>
            <p:ph type="sldNum" sz="quarter" idx="10"/>
          </p:nvPr>
        </p:nvSpPr>
        <p:spPr/>
        <p:txBody>
          <a:bodyPr/>
          <a:lstStyle/>
          <a:p>
            <a:fld id="{F93199CD-3E1B-4AE6-990F-76F925F5EA9F}" type="slidenum">
              <a:rPr lang="tr-TR" smtClean="0"/>
              <a:pPr/>
              <a:t>6</a:t>
            </a:fld>
            <a:endParaRPr lang="tr-TR" dirty="0"/>
          </a:p>
        </p:txBody>
      </p:sp>
    </p:spTree>
    <p:extLst>
      <p:ext uri="{BB962C8B-B14F-4D97-AF65-F5344CB8AC3E}">
        <p14:creationId xmlns:p14="http://schemas.microsoft.com/office/powerpoint/2010/main" val="183458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87484E9-251E-43DF-8A15-A1C76901A58E}" type="slidenum">
              <a:rPr lang="tr-TR" smtClean="0"/>
              <a:t>10</a:t>
            </a:fld>
            <a:endParaRPr lang="tr-TR"/>
          </a:p>
        </p:txBody>
      </p:sp>
    </p:spTree>
    <p:extLst>
      <p:ext uri="{BB962C8B-B14F-4D97-AF65-F5344CB8AC3E}">
        <p14:creationId xmlns:p14="http://schemas.microsoft.com/office/powerpoint/2010/main" val="86933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r>
              <a:rPr lang="tr-TR" dirty="0"/>
              <a:t>Uykuyla ilişkili ölüm riskini azaltmak için 1 yaşına gelene kadar her bakıcı tarafından her uykuda sırt üstü pozisyonda yatırılması önerilir.  </a:t>
            </a:r>
          </a:p>
          <a:p>
            <a:pPr lvl="0"/>
            <a:r>
              <a:rPr lang="tr-TR" dirty="0"/>
              <a:t>Yan yatmak güvenli değildir ve önerilmez.</a:t>
            </a:r>
          </a:p>
          <a:p>
            <a:pPr lvl="0"/>
            <a:r>
              <a:rPr lang="tr-TR" dirty="0"/>
              <a:t>Düz ve eğimli olmayan bir yüzeyde sırtüstü uyku pozisyonu bebeklerde boğulma ve </a:t>
            </a:r>
            <a:r>
              <a:rPr lang="tr-TR" dirty="0" err="1"/>
              <a:t>aspirasyon</a:t>
            </a:r>
            <a:r>
              <a:rPr lang="tr-TR" dirty="0"/>
              <a:t> riskini artırmaz.</a:t>
            </a:r>
          </a:p>
          <a:p>
            <a:pPr lvl="0"/>
            <a:r>
              <a:rPr lang="tr-TR" dirty="0"/>
              <a:t>bebeğin uyku ortamı çarşaf dışında her şeyden uzak olmalıdır.</a:t>
            </a:r>
          </a:p>
          <a:p>
            <a:pPr lvl="0"/>
            <a:r>
              <a:rPr lang="tr-TR" dirty="0"/>
              <a:t>Boğulma veya sıkışma/sıkışıp kalma riskini azaltmak için sert, düz ve eğimli olmayan bir uyku yüzeyi kullanın. </a:t>
            </a:r>
          </a:p>
          <a:p>
            <a:pPr lvl="0"/>
            <a:r>
              <a:rPr lang="tr-TR" dirty="0"/>
              <a:t> Sert bir yüzey, bebek yüzeye yerleştirildiğinde şeklini korur ve bebeğin başının şekline göre çökmez. </a:t>
            </a:r>
          </a:p>
          <a:p>
            <a:pPr lvl="0"/>
            <a:r>
              <a:rPr lang="tr-TR" dirty="0"/>
              <a:t>Tüketici Ürün Güvenliği Komisyonu'nun güvenlik standartlarına uygun bir beşik, portatif beşik veya oyun alanı önerilir. </a:t>
            </a:r>
          </a:p>
          <a:p>
            <a:pPr lvl="0"/>
            <a:r>
              <a:rPr lang="tr-TR" dirty="0"/>
              <a:t>Araba koltukları, bebek arabaları, salıncaklar, bebek taşıyıcıları ve bebek askıları gibi oturma cihazları, özellikle 4 aylıktan küçük bebekler için hastanede veya evde rutin uyku için önerilmez. </a:t>
            </a:r>
          </a:p>
          <a:p>
            <a:pPr lvl="0"/>
            <a:r>
              <a:rPr lang="tr-TR" sz="1200" kern="1200" dirty="0">
                <a:solidFill>
                  <a:schemeClr val="tx1"/>
                </a:solidFill>
                <a:effectLst/>
                <a:latin typeface="+mn-lt"/>
                <a:ea typeface="+mn-ea"/>
                <a:cs typeface="+mn-cs"/>
              </a:rPr>
              <a:t>Uykuyla ilişkili ölüm riskini azaltmak için, çocuk 1 yaşına gelene kadar her bakıcı tarafından her uykuda sırt üstü pozisyonda yatırılması önerilir.  Yan yatmak güvenli değildir ve önerilmez.</a:t>
            </a:r>
          </a:p>
          <a:p>
            <a:pPr lvl="0"/>
            <a:r>
              <a:rPr lang="tr-TR" sz="1200" kern="1200" dirty="0">
                <a:solidFill>
                  <a:schemeClr val="tx1"/>
                </a:solidFill>
                <a:effectLst/>
                <a:latin typeface="+mn-lt"/>
                <a:ea typeface="+mn-ea"/>
                <a:cs typeface="+mn-cs"/>
              </a:rPr>
              <a:t>Düz ve eğimli olmayan bir yüzeyde sırtüstü uyku pozisyonu bebeklerde boğulma ve </a:t>
            </a:r>
            <a:r>
              <a:rPr lang="tr-TR" sz="1200" kern="1200" dirty="0" err="1">
                <a:solidFill>
                  <a:schemeClr val="tx1"/>
                </a:solidFill>
                <a:effectLst/>
                <a:latin typeface="+mn-lt"/>
                <a:ea typeface="+mn-ea"/>
                <a:cs typeface="+mn-cs"/>
              </a:rPr>
              <a:t>aspirasyon</a:t>
            </a:r>
            <a:r>
              <a:rPr lang="tr-TR" sz="1200" kern="1200" dirty="0">
                <a:solidFill>
                  <a:schemeClr val="tx1"/>
                </a:solidFill>
                <a:effectLst/>
                <a:latin typeface="+mn-lt"/>
                <a:ea typeface="+mn-ea"/>
                <a:cs typeface="+mn-cs"/>
              </a:rPr>
              <a:t> riskini artırmaz.  </a:t>
            </a:r>
            <a:r>
              <a:rPr lang="tr-TR" sz="1200" kern="1200" dirty="0" err="1">
                <a:solidFill>
                  <a:schemeClr val="tx1"/>
                </a:solidFill>
                <a:effectLst/>
                <a:latin typeface="+mn-lt"/>
                <a:ea typeface="+mn-ea"/>
                <a:cs typeface="+mn-cs"/>
              </a:rPr>
              <a:t>Gastroözofageal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reflüsü</a:t>
            </a:r>
            <a:r>
              <a:rPr lang="tr-TR" sz="1200" kern="1200" dirty="0">
                <a:solidFill>
                  <a:schemeClr val="tx1"/>
                </a:solidFill>
                <a:effectLst/>
                <a:latin typeface="+mn-lt"/>
                <a:ea typeface="+mn-ea"/>
                <a:cs typeface="+mn-cs"/>
              </a:rPr>
              <a:t> (GÖR) olan bebekler için de aynı yatış </a:t>
            </a:r>
            <a:r>
              <a:rPr lang="tr-TR" sz="1200" kern="1200" dirty="0" err="1">
                <a:solidFill>
                  <a:schemeClr val="tx1"/>
                </a:solidFill>
                <a:effectLst/>
                <a:latin typeface="+mn-lt"/>
                <a:ea typeface="+mn-ea"/>
                <a:cs typeface="+mn-cs"/>
              </a:rPr>
              <a:t>poziyonu</a:t>
            </a:r>
            <a:r>
              <a:rPr lang="tr-TR" sz="1200" kern="1200" dirty="0">
                <a:solidFill>
                  <a:schemeClr val="tx1"/>
                </a:solidFill>
                <a:effectLst/>
                <a:latin typeface="+mn-lt"/>
                <a:ea typeface="+mn-ea"/>
                <a:cs typeface="+mn-cs"/>
              </a:rPr>
              <a:t> önerilir.  Bebek hava yolu anatomisi ve koruyucu mekanizmalar (</a:t>
            </a:r>
            <a:r>
              <a:rPr lang="tr-TR" sz="1200" kern="1200" dirty="0" err="1">
                <a:solidFill>
                  <a:schemeClr val="tx1"/>
                </a:solidFill>
                <a:effectLst/>
                <a:latin typeface="+mn-lt"/>
                <a:ea typeface="+mn-ea"/>
                <a:cs typeface="+mn-cs"/>
              </a:rPr>
              <a:t>örn</a:t>
            </a:r>
            <a:r>
              <a:rPr lang="tr-TR" sz="1200" kern="1200" dirty="0">
                <a:solidFill>
                  <a:schemeClr val="tx1"/>
                </a:solidFill>
                <a:effectLst/>
                <a:latin typeface="+mn-lt"/>
                <a:ea typeface="+mn-ea"/>
                <a:cs typeface="+mn-cs"/>
              </a:rPr>
              <a:t>. öğürme refleksi) </a:t>
            </a:r>
            <a:r>
              <a:rPr lang="tr-TR" sz="1200" kern="1200" dirty="0" err="1">
                <a:solidFill>
                  <a:schemeClr val="tx1"/>
                </a:solidFill>
                <a:effectLst/>
                <a:latin typeface="+mn-lt"/>
                <a:ea typeface="+mn-ea"/>
                <a:cs typeface="+mn-cs"/>
              </a:rPr>
              <a:t>aspirasyona</a:t>
            </a:r>
            <a:r>
              <a:rPr lang="tr-TR" sz="1200" kern="1200" dirty="0">
                <a:solidFill>
                  <a:schemeClr val="tx1"/>
                </a:solidFill>
                <a:effectLst/>
                <a:latin typeface="+mn-lt"/>
                <a:ea typeface="+mn-ea"/>
                <a:cs typeface="+mn-cs"/>
              </a:rPr>
              <a:t> karşı koruma sağlar. Amerikan Pediatri Akademisi (AAP), Kuzey Amerika Pediatrik Gastroenteroloji ve Beslenme Derneği'nin "... ani bebek ölümü sendromu riski nedeniyle bebekler için sırtüstü pozisyon dışında hiçbir pozisyonun önerilmediği" yönündeki görüşüne katılmaktadır. Ayrıca, "çalışma grubu, uyuyan bebeklerde </a:t>
            </a:r>
            <a:r>
              <a:rPr lang="tr-TR" sz="1200" kern="1200" dirty="0" err="1">
                <a:solidFill>
                  <a:schemeClr val="tx1"/>
                </a:solidFill>
                <a:effectLst/>
                <a:latin typeface="+mn-lt"/>
                <a:ea typeface="+mn-ea"/>
                <a:cs typeface="+mn-cs"/>
              </a:rPr>
              <a:t>gastroözofageal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reflü</a:t>
            </a:r>
            <a:r>
              <a:rPr lang="tr-TR" sz="1200" kern="1200" dirty="0">
                <a:solidFill>
                  <a:schemeClr val="tx1"/>
                </a:solidFill>
                <a:effectLst/>
                <a:latin typeface="+mn-lt"/>
                <a:ea typeface="+mn-ea"/>
                <a:cs typeface="+mn-cs"/>
              </a:rPr>
              <a:t> hastalığının (GÖRH) semptomlarını tedavi etmek için </a:t>
            </a:r>
            <a:r>
              <a:rPr lang="tr-TR" sz="1200" kern="1200" dirty="0" err="1">
                <a:solidFill>
                  <a:schemeClr val="tx1"/>
                </a:solidFill>
                <a:effectLst/>
                <a:latin typeface="+mn-lt"/>
                <a:ea typeface="+mn-ea"/>
                <a:cs typeface="+mn-cs"/>
              </a:rPr>
              <a:t>pozisyonel</a:t>
            </a:r>
            <a:r>
              <a:rPr lang="tr-TR" sz="1200" kern="1200" dirty="0">
                <a:solidFill>
                  <a:schemeClr val="tx1"/>
                </a:solidFill>
                <a:effectLst/>
                <a:latin typeface="+mn-lt"/>
                <a:ea typeface="+mn-ea"/>
                <a:cs typeface="+mn-cs"/>
              </a:rPr>
              <a:t> terapinin (</a:t>
            </a:r>
            <a:r>
              <a:rPr lang="tr-TR" sz="1200" kern="1200" dirty="0" err="1">
                <a:solidFill>
                  <a:schemeClr val="tx1"/>
                </a:solidFill>
                <a:effectLst/>
                <a:latin typeface="+mn-lt"/>
                <a:ea typeface="+mn-ea"/>
                <a:cs typeface="+mn-cs"/>
              </a:rPr>
              <a:t>örn</a:t>
            </a:r>
            <a:r>
              <a:rPr lang="tr-TR" sz="1200" kern="1200" dirty="0">
                <a:solidFill>
                  <a:schemeClr val="tx1"/>
                </a:solidFill>
                <a:effectLst/>
                <a:latin typeface="+mn-lt"/>
                <a:ea typeface="+mn-ea"/>
                <a:cs typeface="+mn-cs"/>
              </a:rPr>
              <a:t>. baş yükseltme, </a:t>
            </a:r>
            <a:r>
              <a:rPr lang="tr-TR" sz="1200" kern="1200" dirty="0" err="1">
                <a:solidFill>
                  <a:schemeClr val="tx1"/>
                </a:solidFill>
                <a:effectLst/>
                <a:latin typeface="+mn-lt"/>
                <a:ea typeface="+mn-ea"/>
                <a:cs typeface="+mn-cs"/>
              </a:rPr>
              <a:t>lateral</a:t>
            </a:r>
            <a:r>
              <a:rPr lang="tr-TR" sz="1200" kern="1200" dirty="0">
                <a:solidFill>
                  <a:schemeClr val="tx1"/>
                </a:solidFill>
                <a:effectLst/>
                <a:latin typeface="+mn-lt"/>
                <a:ea typeface="+mn-ea"/>
                <a:cs typeface="+mn-cs"/>
              </a:rPr>
              <a:t> ve yüzüstü pozisyonlandırma) kullanılmamasını önermektedir."  Bebeğin beşiğinin başını yükseltmek </a:t>
            </a:r>
            <a:r>
              <a:rPr lang="tr-TR" sz="1200" kern="1200" dirty="0" err="1">
                <a:solidFill>
                  <a:schemeClr val="tx1"/>
                </a:solidFill>
                <a:effectLst/>
                <a:latin typeface="+mn-lt"/>
                <a:ea typeface="+mn-ea"/>
                <a:cs typeface="+mn-cs"/>
              </a:rPr>
              <a:t>GÖRH'ü</a:t>
            </a:r>
            <a:r>
              <a:rPr lang="tr-TR" sz="1200" kern="1200" dirty="0">
                <a:solidFill>
                  <a:schemeClr val="tx1"/>
                </a:solidFill>
                <a:effectLst/>
                <a:latin typeface="+mn-lt"/>
                <a:ea typeface="+mn-ea"/>
                <a:cs typeface="+mn-cs"/>
              </a:rPr>
              <a:t> azaltmada etkisizdir </a:t>
            </a:r>
            <a:r>
              <a:rPr lang="tr-TR" sz="1200" b="1" u="sng" kern="1200" dirty="0">
                <a:solidFill>
                  <a:schemeClr val="tx1"/>
                </a:solidFill>
                <a:effectLst/>
                <a:latin typeface="+mn-lt"/>
                <a:ea typeface="+mn-ea"/>
                <a:cs typeface="+mn-cs"/>
              </a:rPr>
              <a:t>22</a:t>
            </a:r>
            <a:r>
              <a:rPr lang="tr-TR" sz="1200" kern="1200" baseline="30000" dirty="0">
                <a:solidFill>
                  <a:schemeClr val="tx1"/>
                </a:solidFill>
                <a:effectLst/>
                <a:latin typeface="+mn-lt"/>
                <a:ea typeface="+mn-ea"/>
                <a:cs typeface="+mn-cs"/>
              </a:rPr>
              <a:t> , </a:t>
            </a:r>
            <a:r>
              <a:rPr lang="tr-TR" sz="1200" b="1" u="sng" kern="1200" dirty="0">
                <a:solidFill>
                  <a:schemeClr val="tx1"/>
                </a:solidFill>
                <a:effectLst/>
                <a:latin typeface="+mn-lt"/>
                <a:ea typeface="+mn-ea"/>
                <a:cs typeface="+mn-cs"/>
              </a:rPr>
              <a:t>23</a:t>
            </a:r>
            <a:r>
              <a:rPr lang="tr-TR" sz="1200" kern="1200" baseline="300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 ve önerilmez. Bebekler aşağı kaymadan 30 derecelik bir eğimle yatırıldığında aşağı kayabilirler </a:t>
            </a:r>
            <a:r>
              <a:rPr lang="tr-TR" sz="1200" b="1" u="sng" kern="1200" dirty="0">
                <a:solidFill>
                  <a:schemeClr val="tx1"/>
                </a:solidFill>
                <a:effectLst/>
                <a:latin typeface="+mn-lt"/>
                <a:ea typeface="+mn-ea"/>
                <a:cs typeface="+mn-cs"/>
              </a:rPr>
              <a:t>24</a:t>
            </a:r>
            <a:r>
              <a:rPr lang="tr-TR" sz="1200" kern="1200" baseline="300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  Bu durumda  bebek  solunumunu tehlikeye atabilecek bir pozisyona kayabilir. Eğimli yatakta uyuyan bebekler gövdelerini daha kolay esnetebilir ve başlarını kaldırabilir, bu da yana veya yüzüstü yuvarlanmayı kolaylaştırır, kas yorgunluğu ve potansiyel boğulma riski daha yüksektir. </a:t>
            </a:r>
            <a:r>
              <a:rPr lang="tr-TR" sz="1200" b="1" u="sng" kern="1200" dirty="0">
                <a:solidFill>
                  <a:schemeClr val="tx1"/>
                </a:solidFill>
                <a:effectLst/>
                <a:latin typeface="+mn-lt"/>
                <a:ea typeface="+mn-ea"/>
                <a:cs typeface="+mn-cs"/>
              </a:rPr>
              <a:t>24</a:t>
            </a:r>
            <a:r>
              <a:rPr lang="tr-TR" sz="1200" kern="1200" baseline="300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lvl="0"/>
            <a:r>
              <a:rPr lang="tr-TR" sz="1200" kern="1200" dirty="0">
                <a:solidFill>
                  <a:schemeClr val="tx1"/>
                </a:solidFill>
                <a:effectLst/>
                <a:latin typeface="+mn-lt"/>
                <a:ea typeface="+mn-ea"/>
                <a:cs typeface="+mn-cs"/>
              </a:rPr>
              <a:t>Yumuşak yataklara yuvarlanmak uykuyla ilişkili ölüm için önemli bir risk faktörü olduğundan, </a:t>
            </a:r>
            <a:r>
              <a:rPr lang="tr-TR" sz="1200" b="1" u="sng" kern="1200" dirty="0">
                <a:solidFill>
                  <a:schemeClr val="tx1"/>
                </a:solidFill>
                <a:effectLst/>
                <a:latin typeface="+mn-lt"/>
                <a:ea typeface="+mn-ea"/>
                <a:cs typeface="+mn-cs"/>
              </a:rPr>
              <a:t>33</a:t>
            </a:r>
            <a:r>
              <a:rPr lang="tr-TR" sz="1200" kern="1200" baseline="30000" dirty="0">
                <a:solidFill>
                  <a:schemeClr val="tx1"/>
                </a:solidFill>
                <a:effectLst/>
                <a:latin typeface="+mn-lt"/>
                <a:ea typeface="+mn-ea"/>
                <a:cs typeface="+mn-cs"/>
              </a:rPr>
              <a:t> , </a:t>
            </a:r>
            <a:r>
              <a:rPr lang="tr-TR" sz="1200" b="1" u="sng" kern="1200" dirty="0">
                <a:solidFill>
                  <a:schemeClr val="tx1"/>
                </a:solidFill>
                <a:effectLst/>
                <a:latin typeface="+mn-lt"/>
                <a:ea typeface="+mn-ea"/>
                <a:cs typeface="+mn-cs"/>
              </a:rPr>
              <a:t>34</a:t>
            </a:r>
            <a:r>
              <a:rPr lang="tr-TR" sz="1200" kern="1200" baseline="300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 bir bebeğin uyku ortamı çarşaf dışında her şeyden uzak </a:t>
            </a:r>
            <a:r>
              <a:rPr lang="tr-TR" sz="1200" kern="1200" dirty="0" err="1">
                <a:solidFill>
                  <a:schemeClr val="tx1"/>
                </a:solidFill>
                <a:effectLst/>
                <a:latin typeface="+mn-lt"/>
                <a:ea typeface="+mn-ea"/>
                <a:cs typeface="+mn-cs"/>
              </a:rPr>
              <a:t>olmalıdır.Boğulma</a:t>
            </a:r>
            <a:r>
              <a:rPr lang="tr-TR" sz="1200" kern="1200" dirty="0">
                <a:solidFill>
                  <a:schemeClr val="tx1"/>
                </a:solidFill>
                <a:effectLst/>
                <a:latin typeface="+mn-lt"/>
                <a:ea typeface="+mn-ea"/>
                <a:cs typeface="+mn-cs"/>
              </a:rPr>
              <a:t> veya sıkışma/sıkışıp kalma riskini azaltmak için sert, düz ve eğimli olmayan bir uyku yüzeyi kullanın.  Sert bir yüzey, bebek yüzeye yerleştirildiğinde şeklini korur ve bebeğin başının şekline göre çökmez. Tüketici Ürün Güvenliği Komisyonu'nun güvenlik standartlarına uygun bir beşik, portatif beşik veya oyun alanı önerilir. Araba koltukları, bebek arabaları, salıncaklar, bebek taşıyıcıları ve bebek askıları gibi oturma cihazları, özellikle 4 aylıktan küçük bebekler için hastanede veya evde rutin uyku için önerilmez. </a:t>
            </a:r>
            <a:r>
              <a:rPr lang="tr-TR" sz="1200" b="1" u="sng" kern="1200" dirty="0">
                <a:solidFill>
                  <a:schemeClr val="tx1"/>
                </a:solidFill>
                <a:effectLst/>
                <a:latin typeface="+mn-lt"/>
                <a:ea typeface="+mn-ea"/>
                <a:cs typeface="+mn-cs"/>
              </a:rPr>
              <a:t>42</a:t>
            </a:r>
            <a:r>
              <a:rPr lang="tr-TR" sz="1200" kern="1200" baseline="30000" dirty="0">
                <a:solidFill>
                  <a:schemeClr val="tx1"/>
                </a:solidFill>
                <a:effectLst/>
                <a:latin typeface="+mn-lt"/>
                <a:ea typeface="+mn-ea"/>
                <a:cs typeface="+mn-cs"/>
              </a:rPr>
              <a:t> – </a:t>
            </a:r>
            <a:r>
              <a:rPr lang="tr-TR" sz="1200" b="1" u="sng" kern="1200" dirty="0">
                <a:solidFill>
                  <a:schemeClr val="tx1"/>
                </a:solidFill>
                <a:effectLst/>
                <a:latin typeface="+mn-lt"/>
                <a:ea typeface="+mn-ea"/>
                <a:cs typeface="+mn-cs"/>
              </a:rPr>
              <a:t>47</a:t>
            </a:r>
            <a:r>
              <a:rPr lang="tr-TR" sz="1200" kern="1200" baseline="300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 Bebekler bu araçlarda uykuya daldıklarında bir beşiğe veya diğer uygun düz bir yüzeye taşınmalıdır.  </a:t>
            </a:r>
            <a:r>
              <a:rPr lang="tr-TR" sz="1200" b="1" u="sng" kern="1200" dirty="0">
                <a:solidFill>
                  <a:schemeClr val="tx1"/>
                </a:solidFill>
                <a:effectLst/>
                <a:latin typeface="+mn-lt"/>
                <a:ea typeface="+mn-ea"/>
                <a:cs typeface="+mn-cs"/>
              </a:rPr>
              <a:t>48</a:t>
            </a:r>
            <a:r>
              <a:rPr lang="tr-TR" sz="1200" kern="1200" baseline="30000" dirty="0">
                <a:solidFill>
                  <a:schemeClr val="tx1"/>
                </a:solidFill>
                <a:effectLst/>
                <a:latin typeface="+mn-lt"/>
                <a:ea typeface="+mn-ea"/>
                <a:cs typeface="+mn-cs"/>
              </a:rPr>
              <a:t> – </a:t>
            </a:r>
            <a:r>
              <a:rPr lang="tr-TR" sz="1200" b="1" u="sng" kern="1200" dirty="0">
                <a:solidFill>
                  <a:schemeClr val="tx1"/>
                </a:solidFill>
                <a:effectLst/>
                <a:latin typeface="+mn-lt"/>
                <a:ea typeface="+mn-ea"/>
                <a:cs typeface="+mn-cs"/>
              </a:rPr>
              <a:t>52</a:t>
            </a:r>
            <a:r>
              <a:rPr lang="tr-TR" sz="1200" kern="1200" baseline="3000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 Bebekleri araba koltuklarında ve benzeri ürünlerde gözetimsiz kayışları açık veya kısmen takılı halde bırakılmamalıdır. </a:t>
            </a:r>
          </a:p>
          <a:p>
            <a:endParaRPr lang="tr-TR" dirty="0"/>
          </a:p>
        </p:txBody>
      </p:sp>
      <p:sp>
        <p:nvSpPr>
          <p:cNvPr id="4" name="Slayt Numarası Yer Tutucusu 3"/>
          <p:cNvSpPr>
            <a:spLocks noGrp="1"/>
          </p:cNvSpPr>
          <p:nvPr>
            <p:ph type="sldNum" sz="quarter" idx="10"/>
          </p:nvPr>
        </p:nvSpPr>
        <p:spPr/>
        <p:txBody>
          <a:bodyPr/>
          <a:lstStyle/>
          <a:p>
            <a:fld id="{E87484E9-251E-43DF-8A15-A1C76901A58E}" type="slidenum">
              <a:rPr lang="tr-TR" smtClean="0"/>
              <a:t>11</a:t>
            </a:fld>
            <a:endParaRPr lang="tr-TR"/>
          </a:p>
        </p:txBody>
      </p:sp>
    </p:spTree>
    <p:extLst>
      <p:ext uri="{BB962C8B-B14F-4D97-AF65-F5344CB8AC3E}">
        <p14:creationId xmlns:p14="http://schemas.microsoft.com/office/powerpoint/2010/main" val="2503156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rtl="0"/>
            <a:endParaRPr lang="en-US" sz="1200" dirty="0" smtClean="0">
              <a:latin typeface="Calibri" panose="020F0502020204030204" pitchFamily="34" charset="0"/>
              <a:cs typeface="Calibri" panose="020F0502020204030204" pitchFamily="34" charset="0"/>
            </a:endParaRPr>
          </a:p>
          <a:p>
            <a:r>
              <a:rPr lang="tr-TR" sz="1200" dirty="0" smtClean="0">
                <a:latin typeface="Calibri" panose="020F0502020204030204" pitchFamily="34" charset="0"/>
                <a:cs typeface="Calibri" panose="020F0502020204030204" pitchFamily="34" charset="0"/>
              </a:rPr>
              <a:t> Optimal büyümenin ileri yaşam sağlığı ve</a:t>
            </a:r>
          </a:p>
          <a:p>
            <a:r>
              <a:rPr lang="tr-TR" sz="1200" dirty="0" smtClean="0">
                <a:latin typeface="Calibri" panose="020F0502020204030204" pitchFamily="34" charset="0"/>
                <a:cs typeface="Calibri" panose="020F0502020204030204" pitchFamily="34" charset="0"/>
              </a:rPr>
              <a:t>nörolojik gelişim üzerine olumlu </a:t>
            </a:r>
            <a:r>
              <a:rPr lang="tr-TR" sz="1200" dirty="0" smtClean="0">
                <a:latin typeface="Calibri" panose="020F0502020204030204" pitchFamily="34" charset="0"/>
                <a:cs typeface="Calibri" panose="020F0502020204030204" pitchFamily="34" charset="0"/>
              </a:rPr>
              <a:t>etkileri</a:t>
            </a:r>
          </a:p>
          <a:p>
            <a:r>
              <a:rPr lang="tr-TR" dirty="0" err="1" smtClean="0"/>
              <a:t>Postnatal</a:t>
            </a:r>
            <a:r>
              <a:rPr lang="tr-TR" dirty="0" smtClean="0"/>
              <a:t> yaş ve sarılık nedenine göre değişen, fototerapi gerektiren </a:t>
            </a:r>
            <a:r>
              <a:rPr lang="tr-TR" dirty="0" err="1" smtClean="0"/>
              <a:t>bilirubin</a:t>
            </a:r>
            <a:r>
              <a:rPr lang="tr-TR" dirty="0" smtClean="0"/>
              <a:t> düzeyi (tipik olarak TSB ≥ 12 mg/</a:t>
            </a:r>
            <a:r>
              <a:rPr lang="tr-TR" dirty="0" err="1" smtClean="0"/>
              <a:t>dL</a:t>
            </a:r>
            <a:r>
              <a:rPr lang="tr-TR" dirty="0" smtClean="0"/>
              <a:t>).</a:t>
            </a:r>
            <a:endParaRPr lang="tr-TR" sz="1200" dirty="0" smtClean="0">
              <a:latin typeface="Calibri" panose="020F0502020204030204" pitchFamily="34" charset="0"/>
              <a:cs typeface="Calibri" panose="020F0502020204030204" pitchFamily="34" charset="0"/>
            </a:endParaRPr>
          </a:p>
          <a:p>
            <a:endParaRPr lang="tr-TR" dirty="0"/>
          </a:p>
        </p:txBody>
      </p:sp>
      <p:sp>
        <p:nvSpPr>
          <p:cNvPr id="4" name="Slayt Numarası Yer Tutucusu 3"/>
          <p:cNvSpPr>
            <a:spLocks noGrp="1"/>
          </p:cNvSpPr>
          <p:nvPr>
            <p:ph type="sldNum" sz="quarter" idx="10"/>
          </p:nvPr>
        </p:nvSpPr>
        <p:spPr/>
        <p:txBody>
          <a:bodyPr/>
          <a:lstStyle/>
          <a:p>
            <a:fld id="{F93199CD-3E1B-4AE6-990F-76F925F5EA9F}" type="slidenum">
              <a:rPr lang="tr-TR" smtClean="0"/>
              <a:pPr/>
              <a:t>12</a:t>
            </a:fld>
            <a:endParaRPr lang="tr-TR" dirty="0"/>
          </a:p>
        </p:txBody>
      </p:sp>
    </p:spTree>
    <p:extLst>
      <p:ext uri="{BB962C8B-B14F-4D97-AF65-F5344CB8AC3E}">
        <p14:creationId xmlns:p14="http://schemas.microsoft.com/office/powerpoint/2010/main" val="3651627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kern="1200" dirty="0" err="1" smtClean="0">
                <a:solidFill>
                  <a:schemeClr val="tx1"/>
                </a:solidFill>
                <a:effectLst/>
                <a:latin typeface="+mn-lt"/>
                <a:ea typeface="+mn-ea"/>
                <a:cs typeface="+mn-cs"/>
              </a:rPr>
              <a:t>Kontrendikasyonlar</a:t>
            </a:r>
            <a:r>
              <a:rPr lang="tr-TR" sz="1200" b="0" i="0" kern="1200" dirty="0" smtClean="0">
                <a:solidFill>
                  <a:schemeClr val="tx1"/>
                </a:solidFill>
                <a:effectLst/>
                <a:latin typeface="+mn-lt"/>
                <a:ea typeface="+mn-ea"/>
                <a:cs typeface="+mn-cs"/>
              </a:rPr>
              <a:t> kalıcı veya geçici olabilir. </a:t>
            </a:r>
          </a:p>
          <a:p>
            <a:r>
              <a:rPr lang="tr-TR" sz="1200" b="0" i="0" kern="1200" dirty="0" smtClean="0">
                <a:solidFill>
                  <a:schemeClr val="tx1"/>
                </a:solidFill>
                <a:effectLst/>
                <a:latin typeface="+mn-lt"/>
                <a:ea typeface="+mn-ea"/>
                <a:cs typeface="+mn-cs"/>
              </a:rPr>
              <a:t>Emzirme yoluyla anneden çocuğa HIV bulaşma riski, annenin </a:t>
            </a:r>
            <a:r>
              <a:rPr lang="tr-TR" sz="1200" b="0" i="0" kern="1200" dirty="0" err="1" smtClean="0">
                <a:solidFill>
                  <a:schemeClr val="tx1"/>
                </a:solidFill>
                <a:effectLst/>
                <a:latin typeface="+mn-lt"/>
                <a:ea typeface="+mn-ea"/>
                <a:cs typeface="+mn-cs"/>
              </a:rPr>
              <a:t>viral</a:t>
            </a:r>
            <a:r>
              <a:rPr lang="tr-TR" sz="1200" b="0" i="0" kern="1200" dirty="0" smtClean="0">
                <a:solidFill>
                  <a:schemeClr val="tx1"/>
                </a:solidFill>
                <a:effectLst/>
                <a:latin typeface="+mn-lt"/>
                <a:ea typeface="+mn-ea"/>
                <a:cs typeface="+mn-cs"/>
              </a:rPr>
              <a:t> yüküne, </a:t>
            </a:r>
            <a:r>
              <a:rPr lang="tr-TR" sz="1200" b="0" i="0" kern="1200" dirty="0" err="1" smtClean="0">
                <a:solidFill>
                  <a:schemeClr val="tx1"/>
                </a:solidFill>
                <a:effectLst/>
                <a:latin typeface="+mn-lt"/>
                <a:ea typeface="+mn-ea"/>
                <a:cs typeface="+mn-cs"/>
              </a:rPr>
              <a:t>antiretroviral</a:t>
            </a:r>
            <a:r>
              <a:rPr lang="tr-TR" sz="1200" b="0" i="0" kern="1200" dirty="0" smtClean="0">
                <a:solidFill>
                  <a:schemeClr val="tx1"/>
                </a:solidFill>
                <a:effectLst/>
                <a:latin typeface="+mn-lt"/>
                <a:ea typeface="+mn-ea"/>
                <a:cs typeface="+mn-cs"/>
              </a:rPr>
              <a:t> tedaviye uyumuna ve bebeğin </a:t>
            </a:r>
            <a:r>
              <a:rPr lang="tr-TR" sz="1200" b="0" i="0" kern="1200" dirty="0" err="1" smtClean="0">
                <a:solidFill>
                  <a:schemeClr val="tx1"/>
                </a:solidFill>
                <a:effectLst/>
                <a:latin typeface="+mn-lt"/>
                <a:ea typeface="+mn-ea"/>
                <a:cs typeface="+mn-cs"/>
              </a:rPr>
              <a:t>antiretroviral</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profilaksisine</a:t>
            </a:r>
            <a:r>
              <a:rPr lang="tr-TR" sz="1200" b="0" i="0" kern="1200" dirty="0" smtClean="0">
                <a:solidFill>
                  <a:schemeClr val="tx1"/>
                </a:solidFill>
                <a:effectLst/>
                <a:latin typeface="+mn-lt"/>
                <a:ea typeface="+mn-ea"/>
                <a:cs typeface="+mn-cs"/>
              </a:rPr>
              <a:t> bağlıdır.</a:t>
            </a:r>
          </a:p>
          <a:p>
            <a:r>
              <a:rPr lang="tr-TR" sz="1200" b="0" i="0" kern="1200" dirty="0" smtClean="0">
                <a:solidFill>
                  <a:schemeClr val="tx1"/>
                </a:solidFill>
                <a:effectLst/>
                <a:latin typeface="+mn-lt"/>
                <a:ea typeface="+mn-ea"/>
                <a:cs typeface="+mn-cs"/>
              </a:rPr>
              <a:t>Emzirme </a:t>
            </a:r>
            <a:r>
              <a:rPr lang="tr-TR" sz="1200" b="0" i="0" kern="1200" dirty="0" err="1" smtClean="0">
                <a:solidFill>
                  <a:schemeClr val="tx1"/>
                </a:solidFill>
                <a:effectLst/>
                <a:latin typeface="+mn-lt"/>
                <a:ea typeface="+mn-ea"/>
                <a:cs typeface="+mn-cs"/>
              </a:rPr>
              <a:t>kontrendike</a:t>
            </a:r>
            <a:r>
              <a:rPr lang="tr-TR" sz="1200" b="0" i="0" kern="1200" dirty="0" smtClean="0">
                <a:solidFill>
                  <a:schemeClr val="tx1"/>
                </a:solidFill>
                <a:effectLst/>
                <a:latin typeface="+mn-lt"/>
                <a:ea typeface="+mn-ea"/>
                <a:cs typeface="+mn-cs"/>
              </a:rPr>
              <a:t> ise, </a:t>
            </a:r>
            <a:r>
              <a:rPr lang="tr-TR" sz="1200" b="0" i="0" kern="1200" dirty="0" err="1" smtClean="0">
                <a:solidFill>
                  <a:schemeClr val="tx1"/>
                </a:solidFill>
                <a:effectLst/>
                <a:latin typeface="+mn-lt"/>
                <a:ea typeface="+mn-ea"/>
                <a:cs typeface="+mn-cs"/>
              </a:rPr>
              <a:t>klinisyen</a:t>
            </a:r>
            <a:r>
              <a:rPr lang="tr-TR" sz="1200" b="0" i="0" kern="1200" dirty="0" smtClean="0">
                <a:solidFill>
                  <a:schemeClr val="tx1"/>
                </a:solidFill>
                <a:effectLst/>
                <a:latin typeface="+mn-lt"/>
                <a:ea typeface="+mn-ea"/>
                <a:cs typeface="+mn-cs"/>
              </a:rPr>
              <a:t> aileyi bebeğini başka bir şekilde güvenli ve etkili bir şekilde nasıl besleyeceği konusunda eğitmeli ve desteklemelidir. Durum yalnızca emzirmenin geçici olarak kesilmesini gerektiriyorsa, emziren ebeveynin emzirmeye güvenli bir şekilde devam edilinceye kadar süt üretimini korumak için sık sık göğüs pompası veya elle sağma yapması gerekecektir.</a:t>
            </a:r>
          </a:p>
          <a:p>
            <a:r>
              <a:rPr lang="tr-TR" sz="1200" b="0" i="0" kern="1200" dirty="0" smtClean="0">
                <a:solidFill>
                  <a:schemeClr val="tx1"/>
                </a:solidFill>
                <a:effectLst/>
                <a:latin typeface="+mn-lt"/>
                <a:ea typeface="+mn-ea"/>
                <a:cs typeface="+mn-cs"/>
              </a:rPr>
              <a:t>Emzirmeye devam edemeyen bazı ebeveynler hayal kırıklığı ve hatta suçluluk duygusu yaşarlar. </a:t>
            </a:r>
            <a:r>
              <a:rPr lang="tr-TR" sz="1200" b="0" i="0" kern="1200" dirty="0" err="1" smtClean="0">
                <a:solidFill>
                  <a:schemeClr val="tx1"/>
                </a:solidFill>
                <a:effectLst/>
                <a:latin typeface="+mn-lt"/>
                <a:ea typeface="+mn-ea"/>
                <a:cs typeface="+mn-cs"/>
              </a:rPr>
              <a:t>Klinisyen</a:t>
            </a:r>
            <a:r>
              <a:rPr lang="tr-TR" sz="1200" b="0" i="0" kern="1200" dirty="0" smtClean="0">
                <a:solidFill>
                  <a:schemeClr val="tx1"/>
                </a:solidFill>
                <a:effectLst/>
                <a:latin typeface="+mn-lt"/>
                <a:ea typeface="+mn-ea"/>
                <a:cs typeface="+mn-cs"/>
              </a:rPr>
              <a:t>, bu duyguları fark edip onaylayarak ve ebeveynleri bebekleriyle bağ kurmanın ve onları beslemenin başka yollarını keşfetmeye teşvik ederek yardımcı olabilir.</a:t>
            </a:r>
          </a:p>
          <a:p>
            <a:r>
              <a:rPr lang="tr-TR" dirty="0" smtClean="0">
                <a:effectLst/>
              </a:rPr>
              <a:t>Hava yoluyla bulaşma ve temas önlemleri, anne ve bebeğin geçici olarak ayrılmasını gerektirebilir. Bu süre zarfında, sağılmış anne sütü bebeğe başka bir sağlık hizmeti sağlayıcısı tarafından verilmelidir. Anneler, enfeksiyon yayılma riskinin ortadan kalktığını belirlemek için bir </a:t>
            </a:r>
            <a:r>
              <a:rPr lang="tr-TR" dirty="0" err="1" smtClean="0">
                <a:effectLst/>
              </a:rPr>
              <a:t>klinisyene</a:t>
            </a:r>
            <a:r>
              <a:rPr lang="tr-TR" dirty="0" smtClean="0">
                <a:effectLst/>
              </a:rPr>
              <a:t> danıştıktan sonra emzirmeye devam edebilmelidir. Bu annelere, emzirmedikleri ve/veya sütlerini sağdıkları dönemde süt üretimini nasıl sürdüreceklerini öğrenmeleri için emzirme desteği </a:t>
            </a:r>
            <a:r>
              <a:rPr lang="tr-TR" dirty="0" err="1" smtClean="0">
                <a:effectLst/>
              </a:rPr>
              <a:t>sağlanmalıdır.Annede</a:t>
            </a:r>
            <a:r>
              <a:rPr lang="tr-TR" dirty="0" smtClean="0">
                <a:effectLst/>
              </a:rPr>
              <a:t> doğumdan 5 gün önce ve doğumdan 2 gün sonra gelişen aktif suçiçeği vardır</a:t>
            </a:r>
            <a:endParaRPr lang="tr-TR" sz="1200" b="0" i="0" kern="1200" dirty="0" smtClean="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F93199CD-3E1B-4AE6-990F-76F925F5EA9F}" type="slidenum">
              <a:rPr lang="tr-TR" smtClean="0"/>
              <a:pPr/>
              <a:t>17</a:t>
            </a:fld>
            <a:endParaRPr lang="tr-TR" dirty="0"/>
          </a:p>
        </p:txBody>
      </p:sp>
    </p:spTree>
    <p:extLst>
      <p:ext uri="{BB962C8B-B14F-4D97-AF65-F5344CB8AC3E}">
        <p14:creationId xmlns:p14="http://schemas.microsoft.com/office/powerpoint/2010/main" val="2398597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87484E9-251E-43DF-8A15-A1C76901A58E}" type="slidenum">
              <a:rPr lang="tr-TR" smtClean="0"/>
              <a:t>19</a:t>
            </a:fld>
            <a:endParaRPr lang="tr-TR"/>
          </a:p>
        </p:txBody>
      </p:sp>
    </p:spTree>
    <p:extLst>
      <p:ext uri="{BB962C8B-B14F-4D97-AF65-F5344CB8AC3E}">
        <p14:creationId xmlns:p14="http://schemas.microsoft.com/office/powerpoint/2010/main" val="359955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87484E9-251E-43DF-8A15-A1C76901A58E}" type="slidenum">
              <a:rPr lang="tr-TR" smtClean="0"/>
              <a:t>20</a:t>
            </a:fld>
            <a:endParaRPr lang="tr-TR"/>
          </a:p>
        </p:txBody>
      </p:sp>
    </p:spTree>
    <p:extLst>
      <p:ext uri="{BB962C8B-B14F-4D97-AF65-F5344CB8AC3E}">
        <p14:creationId xmlns:p14="http://schemas.microsoft.com/office/powerpoint/2010/main" val="1257104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smtClean="0"/>
              <a:t>Yenidoğanların</a:t>
            </a:r>
            <a:r>
              <a:rPr lang="tr-TR" dirty="0" smtClean="0"/>
              <a:t> hemen hepsinde hayatın ilk haftasında total </a:t>
            </a:r>
            <a:r>
              <a:rPr lang="tr-TR" dirty="0" err="1" smtClean="0"/>
              <a:t>bilirubin</a:t>
            </a:r>
            <a:r>
              <a:rPr lang="tr-TR" dirty="0" smtClean="0"/>
              <a:t> düzeyinin yükselmesi ve bunların üçte ikisinde de klinik olarak sarılık görülmesi nedeniyle bu geçici </a:t>
            </a:r>
            <a:r>
              <a:rPr lang="tr-TR" dirty="0" err="1" smtClean="0"/>
              <a:t>hiperbilirubinemiye</a:t>
            </a:r>
            <a:r>
              <a:rPr lang="tr-TR" dirty="0" smtClean="0"/>
              <a:t> “fizyolojik sarılık” denmektedir. Hatta son çalışmalarda </a:t>
            </a:r>
            <a:r>
              <a:rPr lang="tr-TR" dirty="0" err="1" smtClean="0"/>
              <a:t>miad</a:t>
            </a:r>
            <a:r>
              <a:rPr lang="tr-TR" dirty="0" smtClean="0"/>
              <a:t> ve miada yakın doğan bebeklerin %80’inde TSB düzeyinin 5 mg/</a:t>
            </a:r>
            <a:r>
              <a:rPr lang="tr-TR" dirty="0" err="1" smtClean="0"/>
              <a:t>dL</a:t>
            </a:r>
            <a:r>
              <a:rPr lang="tr-TR" dirty="0" smtClean="0"/>
              <a:t> üzerinde olduğu saptanmıştır; bu insan gözünün </a:t>
            </a:r>
            <a:r>
              <a:rPr lang="tr-TR" dirty="0" err="1" smtClean="0"/>
              <a:t>yenidoğanda</a:t>
            </a:r>
            <a:r>
              <a:rPr lang="tr-TR" dirty="0" smtClean="0"/>
              <a:t> </a:t>
            </a:r>
            <a:r>
              <a:rPr lang="tr-TR" dirty="0" err="1" smtClean="0"/>
              <a:t>konjuge</a:t>
            </a:r>
            <a:r>
              <a:rPr lang="tr-TR" dirty="0" smtClean="0"/>
              <a:t> olmayan </a:t>
            </a:r>
            <a:r>
              <a:rPr lang="tr-TR" dirty="0" err="1" smtClean="0"/>
              <a:t>hiperbilirubinemiyi</a:t>
            </a:r>
            <a:r>
              <a:rPr lang="tr-TR" dirty="0" smtClean="0"/>
              <a:t> tanıyabildiği düzeydir (</a:t>
            </a:r>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F6B5A-0DC7-44D2-A8D6-CE5C57A8E103}" type="slidenum">
              <a:rPr kumimoji="0" lang="tr-TR" sz="1200" b="0" i="0" u="none" strike="noStrike" kern="1200" cap="none" spc="0" normalizeH="0" baseline="0" noProof="0" smtClean="0">
                <a:ln>
                  <a:noFill/>
                </a:ln>
                <a:solidFill>
                  <a:srgbClr val="000000"/>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srgbClr val="000000"/>
              </a:solidFill>
              <a:effectLst/>
              <a:uLnTx/>
              <a:uFillTx/>
              <a:latin typeface="Corbel"/>
              <a:ea typeface="+mn-ea"/>
              <a:cs typeface="+mn-cs"/>
            </a:endParaRPr>
          </a:p>
        </p:txBody>
      </p:sp>
    </p:spTree>
    <p:extLst>
      <p:ext uri="{BB962C8B-B14F-4D97-AF65-F5344CB8AC3E}">
        <p14:creationId xmlns:p14="http://schemas.microsoft.com/office/powerpoint/2010/main" val="377692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su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5" name="gökyüzü"/>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pic>
        <p:nvPicPr>
          <p:cNvPr id="6" name="su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su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Dikdörtgen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sp>
        <p:nvSpPr>
          <p:cNvPr id="2" name="Başlık 1"/>
          <p:cNvSpPr>
            <a:spLocks noGrp="1"/>
          </p:cNvSpPr>
          <p:nvPr>
            <p:ph type="ctrTitle"/>
          </p:nvPr>
        </p:nvSpPr>
        <p:spPr>
          <a:xfrm>
            <a:off x="1305872" y="1309047"/>
            <a:ext cx="9602789" cy="2667000"/>
          </a:xfrm>
        </p:spPr>
        <p:txBody>
          <a:bodyPr rtlCol="0" anchor="b">
            <a:noAutofit/>
          </a:bodyPr>
          <a:lstStyle>
            <a:lvl1pPr algn="ctr">
              <a:defRPr sz="6000"/>
            </a:lvl1pPr>
          </a:lstStyle>
          <a:p>
            <a:pPr rtl="0"/>
            <a:r>
              <a:rPr lang="tr-TR" noProof="0" smtClean="0"/>
              <a:t>Asıl başlık stili için tıklatın</a:t>
            </a:r>
            <a:endParaRPr lang="tr-TR" noProof="0" dirty="0"/>
          </a:p>
        </p:txBody>
      </p:sp>
      <p:sp>
        <p:nvSpPr>
          <p:cNvPr id="3" name="Alt Başlık 2"/>
          <p:cNvSpPr>
            <a:spLocks noGrp="1"/>
          </p:cNvSpPr>
          <p:nvPr>
            <p:ph type="subTitle" idx="1"/>
          </p:nvPr>
        </p:nvSpPr>
        <p:spPr>
          <a:xfrm>
            <a:off x="1305872" y="4038600"/>
            <a:ext cx="9601200" cy="990600"/>
          </a:xfrm>
        </p:spPr>
        <p:txBody>
          <a:bodyPr rtlCol="0">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tr-TR" noProof="0" smtClean="0"/>
              <a:t>Asıl alt başlık stilini düzenlemek için tıklayın</a:t>
            </a:r>
            <a:endParaRPr lang="tr-TR" noProof="0" dirty="0"/>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smtClean="0"/>
              <a:t>Asıl başlık stili için tıklatın</a:t>
            </a:r>
            <a:endParaRPr lang="tr-TR" noProof="0" dirty="0"/>
          </a:p>
        </p:txBody>
      </p:sp>
      <p:sp>
        <p:nvSpPr>
          <p:cNvPr id="3" name="Dikey Metin Yer Tutucusu 2"/>
          <p:cNvSpPr>
            <a:spLocks noGrp="1"/>
          </p:cNvSpPr>
          <p:nvPr>
            <p:ph type="body" orient="vert" idx="1"/>
          </p:nvPr>
        </p:nvSpPr>
        <p:spPr/>
        <p:txBody>
          <a:bodyPr vert="eaVert" rtlCol="0"/>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4" name="Tarih Yer Tutucusu 3"/>
          <p:cNvSpPr>
            <a:spLocks noGrp="1"/>
          </p:cNvSpPr>
          <p:nvPr>
            <p:ph type="dt" sz="half" idx="10"/>
          </p:nvPr>
        </p:nvSpPr>
        <p:spPr/>
        <p:txBody>
          <a:bodyPr rtlCol="0"/>
          <a:lstStyle/>
          <a:p>
            <a:pPr rtl="0"/>
            <a:fld id="{78F15D60-DEAA-4DA8-BF72-3983BAA57388}" type="datetime1">
              <a:rPr lang="tr-TR" noProof="0" smtClean="0"/>
              <a:t>20/10/2025</a:t>
            </a:fld>
            <a:endParaRPr lang="tr-TR" noProof="0" dirty="0"/>
          </a:p>
        </p:txBody>
      </p:sp>
      <p:sp>
        <p:nvSpPr>
          <p:cNvPr id="6" name="Slayt Numarası Yer Tutucusu 5"/>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274638"/>
            <a:ext cx="2628900" cy="5440362"/>
          </a:xfrm>
        </p:spPr>
        <p:txBody>
          <a:bodyPr vert="eaVert" rtlCol="0"/>
          <a:lstStyle/>
          <a:p>
            <a:pPr rtl="0"/>
            <a:r>
              <a:rPr lang="tr-TR" noProof="0" smtClean="0"/>
              <a:t>Asıl başlık stili için tıklatın</a:t>
            </a:r>
            <a:endParaRPr lang="tr-TR" noProof="0" dirty="0"/>
          </a:p>
        </p:txBody>
      </p:sp>
      <p:sp>
        <p:nvSpPr>
          <p:cNvPr id="3" name="Dikey Metin Yer Tutucusu 2"/>
          <p:cNvSpPr>
            <a:spLocks noGrp="1"/>
          </p:cNvSpPr>
          <p:nvPr>
            <p:ph type="body" orient="vert" idx="1"/>
          </p:nvPr>
        </p:nvSpPr>
        <p:spPr>
          <a:xfrm>
            <a:off x="838200" y="274638"/>
            <a:ext cx="7734300" cy="5440362"/>
          </a:xfrm>
        </p:spPr>
        <p:txBody>
          <a:bodyPr vert="eaVert" rtlCol="0"/>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4" name="Tarih Yer Tutucusu 3"/>
          <p:cNvSpPr>
            <a:spLocks noGrp="1"/>
          </p:cNvSpPr>
          <p:nvPr>
            <p:ph type="dt" sz="half" idx="10"/>
          </p:nvPr>
        </p:nvSpPr>
        <p:spPr/>
        <p:txBody>
          <a:bodyPr rtlCol="0"/>
          <a:lstStyle/>
          <a:p>
            <a:pPr rtl="0"/>
            <a:fld id="{1A0C5C83-1A25-4509-9D4A-64D2A402AEBF}" type="datetime1">
              <a:rPr lang="tr-TR" noProof="0" smtClean="0"/>
              <a:t>20/10/2025</a:t>
            </a:fld>
            <a:endParaRPr lang="tr-TR" noProof="0" dirty="0"/>
          </a:p>
        </p:txBody>
      </p:sp>
      <p:sp>
        <p:nvSpPr>
          <p:cNvPr id="6" name="Slayt Numarası Yer Tutucusu 5"/>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AE089FBF-0F4D-45A7-B7BF-94E35A73E219}" type="datetimeFigureOut">
              <a:rPr lang="tr-TR" smtClean="0"/>
              <a:t>20/10/2025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2ACFEBD-2622-4D9A-AF56-66887AA704F0}" type="slidenum">
              <a:rPr lang="tr-TR" smtClean="0"/>
              <a:t>‹#›</a:t>
            </a:fld>
            <a:endParaRPr lang="tr-TR"/>
          </a:p>
        </p:txBody>
      </p:sp>
    </p:spTree>
    <p:extLst>
      <p:ext uri="{BB962C8B-B14F-4D97-AF65-F5344CB8AC3E}">
        <p14:creationId xmlns:p14="http://schemas.microsoft.com/office/powerpoint/2010/main" val="42720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rtl="0"/>
            <a:fld id="{F3EA6A41-4CD7-4112-BB51-4D5801E0926C}" type="datetime1">
              <a:rPr lang="tr-TR" noProof="0" smtClean="0"/>
              <a:t>20/10/2025</a:t>
            </a:fld>
            <a:endParaRPr lang="tr-TR" noProof="0" dirty="0"/>
          </a:p>
        </p:txBody>
      </p:sp>
      <p:sp>
        <p:nvSpPr>
          <p:cNvPr id="5" name="Altbilgi Yer Tutucusu 4"/>
          <p:cNvSpPr>
            <a:spLocks noGrp="1"/>
          </p:cNvSpPr>
          <p:nvPr>
            <p:ph type="ftr" sz="quarter" idx="11"/>
          </p:nvPr>
        </p:nvSpPr>
        <p:spPr/>
        <p:txBody>
          <a:bodyPr/>
          <a:lstStyle/>
          <a:p>
            <a:pPr rtl="0"/>
            <a:r>
              <a:rPr lang="tr-TR" noProof="0" smtClean="0"/>
              <a:t>Alt bilgi ekleme</a:t>
            </a:r>
            <a:endParaRPr lang="tr-TR" noProof="0" dirty="0"/>
          </a:p>
        </p:txBody>
      </p:sp>
      <p:sp>
        <p:nvSpPr>
          <p:cNvPr id="6" name="Slayt Numarası Yer Tutucusu 5"/>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1459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rtl="0"/>
            <a:fld id="{91D15FAC-6679-43BD-9A92-41C3F94EDEDC}" type="datetime1">
              <a:rPr lang="tr-TR" noProof="0" smtClean="0"/>
              <a:t>20/10/2025</a:t>
            </a:fld>
            <a:endParaRPr lang="tr-TR" noProof="0" dirty="0"/>
          </a:p>
        </p:txBody>
      </p:sp>
      <p:sp>
        <p:nvSpPr>
          <p:cNvPr id="5" name="Altbilgi Yer Tutucusu 4"/>
          <p:cNvSpPr>
            <a:spLocks noGrp="1"/>
          </p:cNvSpPr>
          <p:nvPr>
            <p:ph type="ftr" sz="quarter" idx="11"/>
          </p:nvPr>
        </p:nvSpPr>
        <p:spPr/>
        <p:txBody>
          <a:bodyPr/>
          <a:lstStyle/>
          <a:p>
            <a:pPr rtl="0"/>
            <a:r>
              <a:rPr lang="tr-TR" noProof="0" smtClean="0"/>
              <a:t>Alt bilgi ekleme</a:t>
            </a:r>
            <a:endParaRPr lang="tr-TR" noProof="0" dirty="0"/>
          </a:p>
        </p:txBody>
      </p:sp>
      <p:sp>
        <p:nvSpPr>
          <p:cNvPr id="6" name="Slayt Numarası Yer Tutucusu 5"/>
          <p:cNvSpPr>
            <a:spLocks noGrp="1"/>
          </p:cNvSpPr>
          <p:nvPr>
            <p:ph type="sldNum" sz="quarter" idx="12"/>
          </p:nvPr>
        </p:nvSpPr>
        <p:spPr/>
        <p:txBody>
          <a:bodyPr/>
          <a:lstStyle/>
          <a:p>
            <a:pPr rtl="0"/>
            <a:fld id="{4FAB73BC-B049-4115-A692-8D63A059BFB8}" type="slidenum">
              <a:rPr lang="tr-TR" noProof="0" smtClean="0"/>
              <a:pPr/>
              <a:t>‹#›</a:t>
            </a:fld>
            <a:endParaRPr lang="tr-TR" noProof="0" dirty="0"/>
          </a:p>
        </p:txBody>
      </p:sp>
    </p:spTree>
    <p:extLst>
      <p:ext uri="{BB962C8B-B14F-4D97-AF65-F5344CB8AC3E}">
        <p14:creationId xmlns:p14="http://schemas.microsoft.com/office/powerpoint/2010/main" val="32696283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rtl="0"/>
            <a:fld id="{371BFF84-0353-44D0-9D20-500993C100B6}" type="datetime1">
              <a:rPr lang="tr-TR" noProof="0" smtClean="0"/>
              <a:t>20/10/2025</a:t>
            </a:fld>
            <a:endParaRPr lang="tr-TR" noProof="0" dirty="0"/>
          </a:p>
        </p:txBody>
      </p:sp>
      <p:sp>
        <p:nvSpPr>
          <p:cNvPr id="6" name="Altbilgi Yer Tutucusu 5"/>
          <p:cNvSpPr>
            <a:spLocks noGrp="1"/>
          </p:cNvSpPr>
          <p:nvPr>
            <p:ph type="ftr" sz="quarter" idx="11"/>
          </p:nvPr>
        </p:nvSpPr>
        <p:spPr/>
        <p:txBody>
          <a:bodyPr/>
          <a:lstStyle/>
          <a:p>
            <a:pPr rtl="0"/>
            <a:r>
              <a:rPr lang="tr-TR" noProof="0" smtClean="0"/>
              <a:t>Alt bilgi ekleme</a:t>
            </a:r>
            <a:endParaRPr lang="tr-TR" noProof="0" dirty="0"/>
          </a:p>
        </p:txBody>
      </p:sp>
      <p:sp>
        <p:nvSpPr>
          <p:cNvPr id="7" name="Slayt Numarası Yer Tutucusu 6"/>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40415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rtl="0"/>
            <a:fld id="{96FB45C8-035A-402E-906F-DD613EE88FD8}" type="datetime1">
              <a:rPr lang="tr-TR" noProof="0" smtClean="0"/>
              <a:t>20/10/2025</a:t>
            </a:fld>
            <a:endParaRPr lang="tr-TR" noProof="0" dirty="0"/>
          </a:p>
        </p:txBody>
      </p:sp>
      <p:sp>
        <p:nvSpPr>
          <p:cNvPr id="8" name="Altbilgi Yer Tutucusu 7"/>
          <p:cNvSpPr>
            <a:spLocks noGrp="1"/>
          </p:cNvSpPr>
          <p:nvPr>
            <p:ph type="ftr" sz="quarter" idx="11"/>
          </p:nvPr>
        </p:nvSpPr>
        <p:spPr/>
        <p:txBody>
          <a:bodyPr/>
          <a:lstStyle/>
          <a:p>
            <a:pPr rtl="0"/>
            <a:r>
              <a:rPr lang="tr-TR" noProof="0" smtClean="0"/>
              <a:t>Alt bilgi ekleme</a:t>
            </a:r>
            <a:endParaRPr lang="tr-TR" noProof="0" dirty="0"/>
          </a:p>
        </p:txBody>
      </p:sp>
      <p:sp>
        <p:nvSpPr>
          <p:cNvPr id="9" name="Slayt Numarası Yer Tutucusu 8"/>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30208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rtl="0"/>
            <a:fld id="{944167A7-22A1-4873-8B1C-AAD28DAF958F}" type="datetime1">
              <a:rPr lang="tr-TR" noProof="0" smtClean="0"/>
              <a:t>20/10/2025</a:t>
            </a:fld>
            <a:endParaRPr lang="tr-TR" noProof="0" dirty="0"/>
          </a:p>
        </p:txBody>
      </p:sp>
      <p:sp>
        <p:nvSpPr>
          <p:cNvPr id="4" name="Altbilgi Yer Tutucusu 3"/>
          <p:cNvSpPr>
            <a:spLocks noGrp="1"/>
          </p:cNvSpPr>
          <p:nvPr>
            <p:ph type="ftr" sz="quarter" idx="11"/>
          </p:nvPr>
        </p:nvSpPr>
        <p:spPr/>
        <p:txBody>
          <a:bodyPr/>
          <a:lstStyle/>
          <a:p>
            <a:pPr rtl="0"/>
            <a:r>
              <a:rPr lang="tr-TR" noProof="0" smtClean="0"/>
              <a:t>Alt bilgi ekleme</a:t>
            </a:r>
            <a:endParaRPr lang="tr-TR" noProof="0" dirty="0"/>
          </a:p>
        </p:txBody>
      </p:sp>
      <p:sp>
        <p:nvSpPr>
          <p:cNvPr id="5" name="Slayt Numarası Yer Tutucusu 4"/>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284412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rtl="0"/>
            <a:fld id="{EF987B93-DE5B-475B-B4D6-8BF84BB09566}" type="datetime1">
              <a:rPr lang="tr-TR" noProof="0" smtClean="0"/>
              <a:t>20/10/2025</a:t>
            </a:fld>
            <a:endParaRPr lang="tr-TR" noProof="0" dirty="0"/>
          </a:p>
        </p:txBody>
      </p:sp>
      <p:sp>
        <p:nvSpPr>
          <p:cNvPr id="3" name="Altbilgi Yer Tutucusu 2"/>
          <p:cNvSpPr>
            <a:spLocks noGrp="1"/>
          </p:cNvSpPr>
          <p:nvPr>
            <p:ph type="ftr" sz="quarter" idx="11"/>
          </p:nvPr>
        </p:nvSpPr>
        <p:spPr/>
        <p:txBody>
          <a:bodyPr/>
          <a:lstStyle/>
          <a:p>
            <a:pPr rtl="0"/>
            <a:r>
              <a:rPr lang="tr-TR" noProof="0" smtClean="0"/>
              <a:t>Alt bilgi ekleme</a:t>
            </a:r>
            <a:endParaRPr lang="tr-TR" noProof="0" dirty="0"/>
          </a:p>
        </p:txBody>
      </p:sp>
      <p:sp>
        <p:nvSpPr>
          <p:cNvPr id="4" name="Slayt Numarası Yer Tutucusu 3"/>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174931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rtl="0"/>
            <a:fld id="{91D15FAC-6679-43BD-9A92-41C3F94EDEDC}" type="datetime1">
              <a:rPr lang="tr-TR" noProof="0" smtClean="0"/>
              <a:t>20/10/2025</a:t>
            </a:fld>
            <a:endParaRPr lang="tr-TR" noProof="0" dirty="0"/>
          </a:p>
        </p:txBody>
      </p:sp>
      <p:sp>
        <p:nvSpPr>
          <p:cNvPr id="6" name="Altbilgi Yer Tutucusu 5"/>
          <p:cNvSpPr>
            <a:spLocks noGrp="1"/>
          </p:cNvSpPr>
          <p:nvPr>
            <p:ph type="ftr" sz="quarter" idx="11"/>
          </p:nvPr>
        </p:nvSpPr>
        <p:spPr/>
        <p:txBody>
          <a:bodyPr/>
          <a:lstStyle/>
          <a:p>
            <a:pPr rtl="0"/>
            <a:r>
              <a:rPr lang="tr-TR" noProof="0" smtClean="0"/>
              <a:t>Alt bilgi ekleme</a:t>
            </a:r>
            <a:endParaRPr lang="tr-TR" noProof="0" dirty="0"/>
          </a:p>
        </p:txBody>
      </p:sp>
      <p:sp>
        <p:nvSpPr>
          <p:cNvPr id="7" name="Slayt Numarası Yer Tutucusu 6"/>
          <p:cNvSpPr>
            <a:spLocks noGrp="1"/>
          </p:cNvSpPr>
          <p:nvPr>
            <p:ph type="sldNum" sz="quarter" idx="12"/>
          </p:nvPr>
        </p:nvSpPr>
        <p:spPr/>
        <p:txBody>
          <a:bodyPr/>
          <a:lstStyle/>
          <a:p>
            <a:pPr rtl="0"/>
            <a:fld id="{4FAB73BC-B049-4115-A692-8D63A059BFB8}" type="slidenum">
              <a:rPr lang="tr-TR" noProof="0" smtClean="0"/>
              <a:pPr/>
              <a:t>‹#›</a:t>
            </a:fld>
            <a:endParaRPr lang="tr-TR" noProof="0" dirty="0"/>
          </a:p>
        </p:txBody>
      </p:sp>
    </p:spTree>
    <p:extLst>
      <p:ext uri="{BB962C8B-B14F-4D97-AF65-F5344CB8AC3E}">
        <p14:creationId xmlns:p14="http://schemas.microsoft.com/office/powerpoint/2010/main" val="34794415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smtClean="0"/>
              <a:t>Asıl başlık stili için tıklatın</a:t>
            </a:r>
            <a:endParaRPr lang="tr-TR" noProof="0" dirty="0"/>
          </a:p>
        </p:txBody>
      </p:sp>
      <p:sp>
        <p:nvSpPr>
          <p:cNvPr id="3" name="İçerik Yer Tutucusu 2"/>
          <p:cNvSpPr>
            <a:spLocks noGrp="1"/>
          </p:cNvSpPr>
          <p:nvPr>
            <p:ph idx="1"/>
          </p:nvPr>
        </p:nvSpPr>
        <p:spPr/>
        <p:txBody>
          <a:bodyPr rtlCol="0"/>
          <a:lstStyle>
            <a:lvl5pPr>
              <a:defRPr/>
            </a:lvl5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4" name="Tarih Yer Tutucusu 3"/>
          <p:cNvSpPr>
            <a:spLocks noGrp="1"/>
          </p:cNvSpPr>
          <p:nvPr>
            <p:ph type="dt" sz="half" idx="10"/>
          </p:nvPr>
        </p:nvSpPr>
        <p:spPr/>
        <p:txBody>
          <a:bodyPr rtlCol="0"/>
          <a:lstStyle/>
          <a:p>
            <a:pPr rtl="0"/>
            <a:fld id="{F3EA6A41-4CD7-4112-BB51-4D5801E0926C}" type="datetime1">
              <a:rPr lang="tr-TR" noProof="0" smtClean="0"/>
              <a:t>20/10/2025</a:t>
            </a:fld>
            <a:endParaRPr lang="tr-TR" noProof="0" dirty="0"/>
          </a:p>
        </p:txBody>
      </p:sp>
      <p:sp>
        <p:nvSpPr>
          <p:cNvPr id="6" name="Slayt Numarası Yer Tutucusu 5"/>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rtl="0"/>
            <a:fld id="{91D15FAC-6679-43BD-9A92-41C3F94EDEDC}" type="datetime1">
              <a:rPr lang="tr-TR" noProof="0" smtClean="0"/>
              <a:t>20/10/2025</a:t>
            </a:fld>
            <a:endParaRPr lang="tr-TR" noProof="0" dirty="0"/>
          </a:p>
        </p:txBody>
      </p:sp>
      <p:sp>
        <p:nvSpPr>
          <p:cNvPr id="6" name="Altbilgi Yer Tutucusu 5"/>
          <p:cNvSpPr>
            <a:spLocks noGrp="1"/>
          </p:cNvSpPr>
          <p:nvPr>
            <p:ph type="ftr" sz="quarter" idx="11"/>
          </p:nvPr>
        </p:nvSpPr>
        <p:spPr/>
        <p:txBody>
          <a:bodyPr/>
          <a:lstStyle/>
          <a:p>
            <a:pPr rtl="0"/>
            <a:r>
              <a:rPr lang="tr-TR" noProof="0" smtClean="0"/>
              <a:t>Alt bilgi ekleme</a:t>
            </a:r>
            <a:endParaRPr lang="tr-TR" noProof="0" dirty="0"/>
          </a:p>
        </p:txBody>
      </p:sp>
      <p:sp>
        <p:nvSpPr>
          <p:cNvPr id="7" name="Slayt Numarası Yer Tutucusu 6"/>
          <p:cNvSpPr>
            <a:spLocks noGrp="1"/>
          </p:cNvSpPr>
          <p:nvPr>
            <p:ph type="sldNum" sz="quarter" idx="12"/>
          </p:nvPr>
        </p:nvSpPr>
        <p:spPr/>
        <p:txBody>
          <a:bodyPr/>
          <a:lstStyle/>
          <a:p>
            <a:pPr rtl="0"/>
            <a:fld id="{4FAB73BC-B049-4115-A692-8D63A059BFB8}" type="slidenum">
              <a:rPr lang="tr-TR" noProof="0" smtClean="0"/>
              <a:pPr/>
              <a:t>‹#›</a:t>
            </a:fld>
            <a:endParaRPr lang="tr-TR" noProof="0" dirty="0"/>
          </a:p>
        </p:txBody>
      </p:sp>
    </p:spTree>
    <p:extLst>
      <p:ext uri="{BB962C8B-B14F-4D97-AF65-F5344CB8AC3E}">
        <p14:creationId xmlns:p14="http://schemas.microsoft.com/office/powerpoint/2010/main" val="43477908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rtl="0"/>
            <a:fld id="{78F15D60-DEAA-4DA8-BF72-3983BAA57388}" type="datetime1">
              <a:rPr lang="tr-TR" noProof="0" smtClean="0"/>
              <a:t>20/10/2025</a:t>
            </a:fld>
            <a:endParaRPr lang="tr-TR" noProof="0" dirty="0"/>
          </a:p>
        </p:txBody>
      </p:sp>
      <p:sp>
        <p:nvSpPr>
          <p:cNvPr id="5" name="Altbilgi Yer Tutucusu 4"/>
          <p:cNvSpPr>
            <a:spLocks noGrp="1"/>
          </p:cNvSpPr>
          <p:nvPr>
            <p:ph type="ftr" sz="quarter" idx="11"/>
          </p:nvPr>
        </p:nvSpPr>
        <p:spPr/>
        <p:txBody>
          <a:bodyPr/>
          <a:lstStyle/>
          <a:p>
            <a:pPr rtl="0"/>
            <a:r>
              <a:rPr lang="tr-TR" noProof="0" smtClean="0"/>
              <a:t>Alt bilgi ekleme</a:t>
            </a:r>
            <a:endParaRPr lang="tr-TR" noProof="0" dirty="0"/>
          </a:p>
        </p:txBody>
      </p:sp>
      <p:sp>
        <p:nvSpPr>
          <p:cNvPr id="6" name="Slayt Numarası Yer Tutucusu 5"/>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8548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rtl="0"/>
            <a:fld id="{1A0C5C83-1A25-4509-9D4A-64D2A402AEBF}" type="datetime1">
              <a:rPr lang="tr-TR" noProof="0" smtClean="0"/>
              <a:t>20/10/2025</a:t>
            </a:fld>
            <a:endParaRPr lang="tr-TR" noProof="0" dirty="0"/>
          </a:p>
        </p:txBody>
      </p:sp>
      <p:sp>
        <p:nvSpPr>
          <p:cNvPr id="5" name="Altbilgi Yer Tutucusu 4"/>
          <p:cNvSpPr>
            <a:spLocks noGrp="1"/>
          </p:cNvSpPr>
          <p:nvPr>
            <p:ph type="ftr" sz="quarter" idx="11"/>
          </p:nvPr>
        </p:nvSpPr>
        <p:spPr/>
        <p:txBody>
          <a:bodyPr/>
          <a:lstStyle/>
          <a:p>
            <a:pPr rtl="0"/>
            <a:r>
              <a:rPr lang="tr-TR" noProof="0" smtClean="0"/>
              <a:t>Alt bilgi ekleme</a:t>
            </a:r>
            <a:endParaRPr lang="tr-TR" noProof="0" dirty="0"/>
          </a:p>
        </p:txBody>
      </p:sp>
      <p:sp>
        <p:nvSpPr>
          <p:cNvPr id="6" name="Slayt Numarası Yer Tutucusu 5"/>
          <p:cNvSpPr>
            <a:spLocks noGrp="1"/>
          </p:cNvSpPr>
          <p:nvPr>
            <p:ph type="sldNum" sz="quarter" idx="12"/>
          </p:nvPr>
        </p:nvSpPr>
        <p:spPr/>
        <p:txBody>
          <a:bodyPr/>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217771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7" name="gökyüzü"/>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tr-TR" noProof="0" dirty="0"/>
          </a:p>
        </p:txBody>
      </p:sp>
      <p:sp>
        <p:nvSpPr>
          <p:cNvPr id="2" name="Başlık 1"/>
          <p:cNvSpPr>
            <a:spLocks noGrp="1"/>
          </p:cNvSpPr>
          <p:nvPr>
            <p:ph type="title"/>
          </p:nvPr>
        </p:nvSpPr>
        <p:spPr>
          <a:xfrm>
            <a:off x="1293813" y="1309047"/>
            <a:ext cx="9601252" cy="2667000"/>
          </a:xfrm>
        </p:spPr>
        <p:txBody>
          <a:bodyPr rtlCol="0" anchor="b">
            <a:normAutofit/>
          </a:bodyPr>
          <a:lstStyle>
            <a:lvl1pPr algn="ctr">
              <a:defRPr sz="6000" b="0"/>
            </a:lvl1pPr>
          </a:lstStyle>
          <a:p>
            <a:pPr rtl="0"/>
            <a:r>
              <a:rPr lang="tr-TR" noProof="0" smtClean="0"/>
              <a:t>Asıl başlık stili için tıklatın</a:t>
            </a:r>
            <a:endParaRPr lang="tr-TR" noProof="0" dirty="0"/>
          </a:p>
        </p:txBody>
      </p:sp>
      <p:sp>
        <p:nvSpPr>
          <p:cNvPr id="3" name="Metin Yer Tutucusu 2"/>
          <p:cNvSpPr>
            <a:spLocks noGrp="1"/>
          </p:cNvSpPr>
          <p:nvPr>
            <p:ph type="body" idx="1"/>
          </p:nvPr>
        </p:nvSpPr>
        <p:spPr>
          <a:xfrm>
            <a:off x="1293813" y="4038600"/>
            <a:ext cx="9601200" cy="1143000"/>
          </a:xfrm>
        </p:spPr>
        <p:txBody>
          <a:bodyPr rtlCol="0"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r-TR" noProof="0" smtClean="0"/>
              <a:t>Asıl metin stillerini düzenle</a:t>
            </a:r>
          </a:p>
        </p:txBody>
      </p:sp>
      <p:sp>
        <p:nvSpPr>
          <p:cNvPr id="5" name="Alt Bilgi Yer Tutucusu 4"/>
          <p:cNvSpPr>
            <a:spLocks noGrp="1"/>
          </p:cNvSpPr>
          <p:nvPr>
            <p:ph type="ftr" sz="quarter" idx="11"/>
          </p:nvPr>
        </p:nvSpPr>
        <p:spPr/>
        <p:txBody>
          <a:bodyPr rtlCol="0"/>
          <a:lstStyle/>
          <a:p>
            <a:pPr rtl="0"/>
            <a:r>
              <a:rPr lang="tr-TR" noProof="0" dirty="0" smtClean="0"/>
              <a:t>Alt bilgi ekleme</a:t>
            </a:r>
            <a:endParaRPr lang="tr-TR" noProof="0" dirty="0"/>
          </a:p>
        </p:txBody>
      </p:sp>
      <p:sp>
        <p:nvSpPr>
          <p:cNvPr id="4" name="Tarih Yer Tutucusu 3"/>
          <p:cNvSpPr>
            <a:spLocks noGrp="1"/>
          </p:cNvSpPr>
          <p:nvPr>
            <p:ph type="dt" sz="half" idx="10"/>
          </p:nvPr>
        </p:nvSpPr>
        <p:spPr/>
        <p:txBody>
          <a:bodyPr rtlCol="0"/>
          <a:lstStyle/>
          <a:p>
            <a:pPr rtl="0"/>
            <a:fld id="{D60A8329-6D82-418B-BC81-FED166D50B69}" type="datetime1">
              <a:rPr lang="tr-TR" noProof="0" smtClean="0"/>
              <a:t>20/10/2025</a:t>
            </a:fld>
            <a:endParaRPr lang="tr-TR" noProof="0" dirty="0"/>
          </a:p>
        </p:txBody>
      </p:sp>
      <p:sp>
        <p:nvSpPr>
          <p:cNvPr id="6" name="Slayt Numarası Yer Tutucusu 5"/>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smtClean="0"/>
              <a:t>Asıl başlık stili için tıklatın</a:t>
            </a:r>
            <a:endParaRPr lang="tr-TR" noProof="0" dirty="0"/>
          </a:p>
        </p:txBody>
      </p:sp>
      <p:sp>
        <p:nvSpPr>
          <p:cNvPr id="4" name="İçerik Yer Tutucusu 3"/>
          <p:cNvSpPr>
            <a:spLocks noGrp="1"/>
          </p:cNvSpPr>
          <p:nvPr>
            <p:ph sz="half" idx="2"/>
          </p:nvPr>
        </p:nvSpPr>
        <p:spPr>
          <a:xfrm>
            <a:off x="6278880" y="1572768"/>
            <a:ext cx="4572000" cy="414223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3" name="İçerik Yer Tutucusu 2"/>
          <p:cNvSpPr>
            <a:spLocks noGrp="1"/>
          </p:cNvSpPr>
          <p:nvPr>
            <p:ph sz="half" idx="1"/>
          </p:nvPr>
        </p:nvSpPr>
        <p:spPr>
          <a:xfrm>
            <a:off x="1341120" y="1572768"/>
            <a:ext cx="4572000" cy="4142232"/>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5" name="Tarih Yer Tutucusu 4"/>
          <p:cNvSpPr>
            <a:spLocks noGrp="1"/>
          </p:cNvSpPr>
          <p:nvPr>
            <p:ph type="dt" sz="half" idx="10"/>
          </p:nvPr>
        </p:nvSpPr>
        <p:spPr/>
        <p:txBody>
          <a:bodyPr rtlCol="0"/>
          <a:lstStyle/>
          <a:p>
            <a:pPr rtl="0"/>
            <a:fld id="{371BFF84-0353-44D0-9D20-500993C100B6}" type="datetime1">
              <a:rPr lang="tr-TR" noProof="0" smtClean="0"/>
              <a:t>20/10/2025</a:t>
            </a:fld>
            <a:endParaRPr lang="tr-TR" noProof="0" dirty="0"/>
          </a:p>
        </p:txBody>
      </p:sp>
      <p:sp>
        <p:nvSpPr>
          <p:cNvPr id="7" name="Slayt Numarası Yer Tutucusu 6"/>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10" name="Başlık 9"/>
          <p:cNvSpPr>
            <a:spLocks noGrp="1"/>
          </p:cNvSpPr>
          <p:nvPr>
            <p:ph type="title"/>
          </p:nvPr>
        </p:nvSpPr>
        <p:spPr/>
        <p:txBody>
          <a:bodyPr rtlCol="0"/>
          <a:lstStyle/>
          <a:p>
            <a:pPr rtl="0"/>
            <a:r>
              <a:rPr lang="tr-TR" noProof="0" smtClean="0"/>
              <a:t>Asıl başlık stili için tıklatın</a:t>
            </a:r>
            <a:endParaRPr lang="tr-TR" noProof="0" dirty="0"/>
          </a:p>
        </p:txBody>
      </p:sp>
      <p:sp>
        <p:nvSpPr>
          <p:cNvPr id="3" name="Metin Yer Tutucusu 2"/>
          <p:cNvSpPr>
            <a:spLocks noGrp="1"/>
          </p:cNvSpPr>
          <p:nvPr>
            <p:ph type="body" idx="1"/>
          </p:nvPr>
        </p:nvSpPr>
        <p:spPr>
          <a:xfrm>
            <a:off x="1341120" y="1572768"/>
            <a:ext cx="4572000" cy="766588"/>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smtClean="0"/>
              <a:t>Asıl metin stillerini düzenle</a:t>
            </a:r>
          </a:p>
        </p:txBody>
      </p:sp>
      <p:sp>
        <p:nvSpPr>
          <p:cNvPr id="4" name="İçerik Yer Tutucusu 3"/>
          <p:cNvSpPr>
            <a:spLocks noGrp="1"/>
          </p:cNvSpPr>
          <p:nvPr>
            <p:ph sz="half" idx="2"/>
          </p:nvPr>
        </p:nvSpPr>
        <p:spPr>
          <a:xfrm>
            <a:off x="1341120" y="2365861"/>
            <a:ext cx="4572000" cy="334914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5" name="Metin Yer Tutucusu 4"/>
          <p:cNvSpPr>
            <a:spLocks noGrp="1"/>
          </p:cNvSpPr>
          <p:nvPr>
            <p:ph type="body" sz="quarter" idx="3"/>
          </p:nvPr>
        </p:nvSpPr>
        <p:spPr>
          <a:xfrm>
            <a:off x="6278880" y="1572768"/>
            <a:ext cx="4572000" cy="766588"/>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smtClean="0"/>
              <a:t>Asıl metin stillerini düzenle</a:t>
            </a:r>
          </a:p>
        </p:txBody>
      </p:sp>
      <p:sp>
        <p:nvSpPr>
          <p:cNvPr id="6" name="İçerik Yer Tutucusu 5"/>
          <p:cNvSpPr>
            <a:spLocks noGrp="1"/>
          </p:cNvSpPr>
          <p:nvPr>
            <p:ph sz="quarter" idx="4"/>
          </p:nvPr>
        </p:nvSpPr>
        <p:spPr>
          <a:xfrm>
            <a:off x="6278880" y="2365861"/>
            <a:ext cx="4572000" cy="3349140"/>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8" name="Alt Bilgi Yer Tutucusu 7"/>
          <p:cNvSpPr>
            <a:spLocks noGrp="1"/>
          </p:cNvSpPr>
          <p:nvPr>
            <p:ph type="ftr" sz="quarter" idx="11"/>
          </p:nvPr>
        </p:nvSpPr>
        <p:spPr/>
        <p:txBody>
          <a:bodyPr rtlCol="0"/>
          <a:lstStyle/>
          <a:p>
            <a:pPr rtl="0"/>
            <a:r>
              <a:rPr lang="tr-TR" noProof="0" dirty="0" smtClean="0"/>
              <a:t>Alt bilgi ekleme</a:t>
            </a:r>
            <a:endParaRPr lang="tr-TR" noProof="0" dirty="0"/>
          </a:p>
        </p:txBody>
      </p:sp>
      <p:sp>
        <p:nvSpPr>
          <p:cNvPr id="7" name="Tarih Yer Tutucusu 6"/>
          <p:cNvSpPr>
            <a:spLocks noGrp="1"/>
          </p:cNvSpPr>
          <p:nvPr>
            <p:ph type="dt" sz="half" idx="10"/>
          </p:nvPr>
        </p:nvSpPr>
        <p:spPr/>
        <p:txBody>
          <a:bodyPr rtlCol="0"/>
          <a:lstStyle/>
          <a:p>
            <a:pPr rtl="0"/>
            <a:fld id="{96FB45C8-035A-402E-906F-DD613EE88FD8}" type="datetime1">
              <a:rPr lang="tr-TR" noProof="0" smtClean="0"/>
              <a:t>20/10/2025</a:t>
            </a:fld>
            <a:endParaRPr lang="tr-TR" noProof="0" dirty="0"/>
          </a:p>
        </p:txBody>
      </p:sp>
      <p:sp>
        <p:nvSpPr>
          <p:cNvPr id="9" name="Slayt Numarası Yer Tutucusu 8"/>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6" name="Başlık 5"/>
          <p:cNvSpPr>
            <a:spLocks noGrp="1"/>
          </p:cNvSpPr>
          <p:nvPr>
            <p:ph type="title"/>
          </p:nvPr>
        </p:nvSpPr>
        <p:spPr/>
        <p:txBody>
          <a:bodyPr rtlCol="0"/>
          <a:lstStyle/>
          <a:p>
            <a:pPr rtl="0"/>
            <a:r>
              <a:rPr lang="tr-TR" noProof="0" smtClean="0"/>
              <a:t>Asıl başlık stili için tıklatın</a:t>
            </a:r>
            <a:endParaRPr lang="tr-TR" noProof="0" dirty="0"/>
          </a:p>
        </p:txBody>
      </p:sp>
      <p:sp>
        <p:nvSpPr>
          <p:cNvPr id="4" name="Alt Bilgi Yer Tutucusu 3"/>
          <p:cNvSpPr>
            <a:spLocks noGrp="1"/>
          </p:cNvSpPr>
          <p:nvPr>
            <p:ph type="ftr" sz="quarter" idx="11"/>
          </p:nvPr>
        </p:nvSpPr>
        <p:spPr/>
        <p:txBody>
          <a:bodyPr rtlCol="0"/>
          <a:lstStyle/>
          <a:p>
            <a:pPr rtl="0"/>
            <a:r>
              <a:rPr lang="tr-TR" noProof="0" dirty="0" smtClean="0"/>
              <a:t>Alt bilgi ekleme</a:t>
            </a:r>
            <a:endParaRPr lang="tr-TR" noProof="0" dirty="0"/>
          </a:p>
        </p:txBody>
      </p:sp>
      <p:sp>
        <p:nvSpPr>
          <p:cNvPr id="3" name="Tarih Yer Tutucusu 2"/>
          <p:cNvSpPr>
            <a:spLocks noGrp="1"/>
          </p:cNvSpPr>
          <p:nvPr>
            <p:ph type="dt" sz="half" idx="10"/>
          </p:nvPr>
        </p:nvSpPr>
        <p:spPr/>
        <p:txBody>
          <a:bodyPr rtlCol="0"/>
          <a:lstStyle/>
          <a:p>
            <a:pPr rtl="0"/>
            <a:fld id="{944167A7-22A1-4873-8B1C-AAD28DAF958F}" type="datetime1">
              <a:rPr lang="tr-TR" noProof="0" smtClean="0"/>
              <a:t>20/10/2025</a:t>
            </a:fld>
            <a:endParaRPr lang="tr-TR" noProof="0" dirty="0"/>
          </a:p>
        </p:txBody>
      </p:sp>
      <p:sp>
        <p:nvSpPr>
          <p:cNvPr id="5" name="Slayt Numarası Yer Tutucusu 4"/>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gökyüzü"/>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tr-TR" noProof="0" dirty="0"/>
          </a:p>
        </p:txBody>
      </p:sp>
      <p:sp>
        <p:nvSpPr>
          <p:cNvPr id="3" name="Alt Bilgi Yer Tutucusu 2"/>
          <p:cNvSpPr>
            <a:spLocks noGrp="1"/>
          </p:cNvSpPr>
          <p:nvPr>
            <p:ph type="ftr" sz="quarter" idx="11"/>
          </p:nvPr>
        </p:nvSpPr>
        <p:spPr/>
        <p:txBody>
          <a:bodyPr rtlCol="0"/>
          <a:lstStyle/>
          <a:p>
            <a:pPr rtl="0"/>
            <a:r>
              <a:rPr lang="tr-TR" noProof="0" dirty="0" smtClean="0"/>
              <a:t>Alt bilgi ekleme</a:t>
            </a:r>
            <a:endParaRPr lang="tr-TR" noProof="0" dirty="0"/>
          </a:p>
        </p:txBody>
      </p:sp>
      <p:sp>
        <p:nvSpPr>
          <p:cNvPr id="2" name="Tarih Yer Tutucusu 1"/>
          <p:cNvSpPr>
            <a:spLocks noGrp="1"/>
          </p:cNvSpPr>
          <p:nvPr>
            <p:ph type="dt" sz="half" idx="10"/>
          </p:nvPr>
        </p:nvSpPr>
        <p:spPr/>
        <p:txBody>
          <a:bodyPr rtlCol="0"/>
          <a:lstStyle/>
          <a:p>
            <a:pPr rtl="0"/>
            <a:fld id="{EF987B93-DE5B-475B-B4D6-8BF84BB09566}" type="datetime1">
              <a:rPr lang="tr-TR" noProof="0" smtClean="0"/>
              <a:t>20/10/2025</a:t>
            </a:fld>
            <a:endParaRPr lang="tr-TR" noProof="0" dirty="0"/>
          </a:p>
        </p:txBody>
      </p:sp>
      <p:sp>
        <p:nvSpPr>
          <p:cNvPr id="4" name="Slayt Numarası Yer Tutucusu 3"/>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8127479" y="762000"/>
            <a:ext cx="3377133" cy="2743200"/>
          </a:xfrm>
        </p:spPr>
        <p:txBody>
          <a:bodyPr rtlCol="0" anchor="b">
            <a:normAutofit/>
          </a:bodyPr>
          <a:lstStyle>
            <a:lvl1pPr>
              <a:defRPr sz="3200" b="0"/>
            </a:lvl1pPr>
          </a:lstStyle>
          <a:p>
            <a:pPr rtl="0"/>
            <a:r>
              <a:rPr lang="tr-TR" noProof="0" smtClean="0"/>
              <a:t>Asıl başlık stili için tıklatın</a:t>
            </a:r>
            <a:endParaRPr lang="tr-TR" noProof="0" dirty="0"/>
          </a:p>
        </p:txBody>
      </p:sp>
      <p:sp>
        <p:nvSpPr>
          <p:cNvPr id="3" name="İçerik Yer Tutucusu 2"/>
          <p:cNvSpPr>
            <a:spLocks noGrp="1"/>
          </p:cNvSpPr>
          <p:nvPr>
            <p:ph idx="1"/>
          </p:nvPr>
        </p:nvSpPr>
        <p:spPr>
          <a:xfrm>
            <a:off x="760413" y="685800"/>
            <a:ext cx="6858000" cy="4572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smtClean="0"/>
              <a:t>Asıl metin stillerini düzenle</a:t>
            </a:r>
          </a:p>
          <a:p>
            <a:pPr lvl="1" rtl="0"/>
            <a:r>
              <a:rPr lang="tr-TR" noProof="0" smtClean="0"/>
              <a:t>İkinci düzey</a:t>
            </a:r>
          </a:p>
          <a:p>
            <a:pPr lvl="2" rtl="0"/>
            <a:r>
              <a:rPr lang="tr-TR" noProof="0" smtClean="0"/>
              <a:t>Üçüncü düzey</a:t>
            </a:r>
          </a:p>
          <a:p>
            <a:pPr lvl="3" rtl="0"/>
            <a:r>
              <a:rPr lang="tr-TR" noProof="0" smtClean="0"/>
              <a:t>Dördüncü düzey</a:t>
            </a:r>
          </a:p>
          <a:p>
            <a:pPr lvl="4" rtl="0"/>
            <a:r>
              <a:rPr lang="tr-TR" noProof="0" smtClean="0"/>
              <a:t>Beşinci düzey</a:t>
            </a:r>
            <a:endParaRPr lang="tr-TR" noProof="0" dirty="0"/>
          </a:p>
        </p:txBody>
      </p:sp>
      <p:sp>
        <p:nvSpPr>
          <p:cNvPr id="4" name="Metin Yer Tutucusu 3"/>
          <p:cNvSpPr>
            <a:spLocks noGrp="1"/>
          </p:cNvSpPr>
          <p:nvPr>
            <p:ph type="body" sz="half" idx="2"/>
          </p:nvPr>
        </p:nvSpPr>
        <p:spPr>
          <a:xfrm>
            <a:off x="8127479" y="3554104"/>
            <a:ext cx="3377133" cy="1703696"/>
          </a:xfrm>
        </p:spPr>
        <p:txBody>
          <a:bodyPr rtlCol="0">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smtClean="0"/>
              <a:t>Asıl metin stillerini düzenle</a:t>
            </a:r>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5" name="Tarih Yer Tutucusu 4"/>
          <p:cNvSpPr>
            <a:spLocks noGrp="1"/>
          </p:cNvSpPr>
          <p:nvPr>
            <p:ph type="dt" sz="half" idx="10"/>
          </p:nvPr>
        </p:nvSpPr>
        <p:spPr/>
        <p:txBody>
          <a:bodyPr rtlCol="0"/>
          <a:lstStyle/>
          <a:p>
            <a:pPr rtl="0"/>
            <a:fld id="{2A951227-6942-4735-A00F-0C25481B65E6}" type="datetime1">
              <a:rPr lang="tr-TR" noProof="0" smtClean="0"/>
              <a:t>20/10/2025</a:t>
            </a:fld>
            <a:endParaRPr lang="tr-TR" noProof="0" dirty="0"/>
          </a:p>
        </p:txBody>
      </p:sp>
      <p:sp>
        <p:nvSpPr>
          <p:cNvPr id="7" name="Slayt Numarası Yer Tutucusu 6"/>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8127479" y="762000"/>
            <a:ext cx="3377133" cy="2743200"/>
          </a:xfrm>
        </p:spPr>
        <p:txBody>
          <a:bodyPr rtlCol="0" anchor="b">
            <a:normAutofit/>
          </a:bodyPr>
          <a:lstStyle>
            <a:lvl1pPr>
              <a:defRPr sz="3400" b="0"/>
            </a:lvl1pPr>
          </a:lstStyle>
          <a:p>
            <a:pPr rtl="0"/>
            <a:r>
              <a:rPr lang="tr-TR" noProof="0" smtClean="0"/>
              <a:t>Asıl başlık stili için tıklatın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760413" y="685800"/>
            <a:ext cx="6858000" cy="4572000"/>
          </a:xfrm>
          <a:solidFill>
            <a:schemeClr val="bg1">
              <a:lumMod val="95000"/>
            </a:schemeClr>
          </a:solidFill>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smtClean="0"/>
              <a:t>Resim eklemek için simgeyi tıklatın</a:t>
            </a:r>
            <a:endParaRPr lang="tr-TR" noProof="0" dirty="0"/>
          </a:p>
        </p:txBody>
      </p:sp>
      <p:sp>
        <p:nvSpPr>
          <p:cNvPr id="4" name="Metin Yer Tutucusu 3"/>
          <p:cNvSpPr>
            <a:spLocks noGrp="1"/>
          </p:cNvSpPr>
          <p:nvPr>
            <p:ph type="body" sz="half" idx="2"/>
          </p:nvPr>
        </p:nvSpPr>
        <p:spPr>
          <a:xfrm>
            <a:off x="8127479" y="3554104"/>
            <a:ext cx="3377133" cy="1703696"/>
          </a:xfrm>
        </p:spPr>
        <p:txBody>
          <a:bodyPr rtlCol="0">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smtClean="0"/>
              <a:t>Asıl metin stillerini düzenle</a:t>
            </a:r>
          </a:p>
        </p:txBody>
      </p:sp>
      <p:sp>
        <p:nvSpPr>
          <p:cNvPr id="6" name="Alt Bilgi Yer Tutucusu 5"/>
          <p:cNvSpPr>
            <a:spLocks noGrp="1"/>
          </p:cNvSpPr>
          <p:nvPr>
            <p:ph type="ftr" sz="quarter" idx="11"/>
          </p:nvPr>
        </p:nvSpPr>
        <p:spPr/>
        <p:txBody>
          <a:bodyPr rtlCol="0"/>
          <a:lstStyle/>
          <a:p>
            <a:pPr rtl="0"/>
            <a:r>
              <a:rPr lang="tr-TR" noProof="0" dirty="0" smtClean="0"/>
              <a:t>Alt bilgi ekleme</a:t>
            </a:r>
            <a:endParaRPr lang="tr-TR" noProof="0" dirty="0"/>
          </a:p>
        </p:txBody>
      </p:sp>
      <p:sp>
        <p:nvSpPr>
          <p:cNvPr id="5" name="Tarih Yer Tutucusu 4"/>
          <p:cNvSpPr>
            <a:spLocks noGrp="1"/>
          </p:cNvSpPr>
          <p:nvPr>
            <p:ph type="dt" sz="half" idx="10"/>
          </p:nvPr>
        </p:nvSpPr>
        <p:spPr/>
        <p:txBody>
          <a:bodyPr rtlCol="0"/>
          <a:lstStyle/>
          <a:p>
            <a:pPr rtl="0"/>
            <a:fld id="{7D96C53A-A867-42FE-AA5F-4FAD2D05069F}" type="datetime1">
              <a:rPr lang="tr-TR" noProof="0" smtClean="0"/>
              <a:t>20/10/2025</a:t>
            </a:fld>
            <a:endParaRPr lang="tr-TR" noProof="0" dirty="0"/>
          </a:p>
        </p:txBody>
      </p:sp>
      <p:sp>
        <p:nvSpPr>
          <p:cNvPr id="7" name="Slayt Numarası Yer Tutucusu 6"/>
          <p:cNvSpPr>
            <a:spLocks noGrp="1"/>
          </p:cNvSpPr>
          <p:nvPr>
            <p:ph type="sldNum" sz="quarter" idx="12"/>
          </p:nvPr>
        </p:nvSpPr>
        <p:spPr/>
        <p:txBody>
          <a:bodyPr rtlCol="0"/>
          <a:lstStyle/>
          <a:p>
            <a:pPr rtl="0"/>
            <a:fld id="{4FAB73BC-B049-4115-A692-8D63A059BFB8}" type="slidenum">
              <a:rPr lang="tr-TR" noProof="0" smtClean="0"/>
              <a:t>‹#›</a:t>
            </a:fld>
            <a:endParaRPr lang="tr-TR" noProof="0" dirty="0"/>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ökyüzü"/>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rtl="0"/>
            <a:endParaRPr lang="tr-TR" noProof="0" dirty="0"/>
          </a:p>
        </p:txBody>
      </p:sp>
      <p:sp>
        <p:nvSpPr>
          <p:cNvPr id="8" name="su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r-TR" noProof="0" dirty="0"/>
          </a:p>
        </p:txBody>
      </p:sp>
      <p:pic>
        <p:nvPicPr>
          <p:cNvPr id="9" name="su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su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Başlık Yer Tutucusu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pPr rtl="0"/>
            <a:r>
              <a:rPr lang="tr-TR" noProof="0" dirty="0" smtClean="0"/>
              <a:t>Asıl başlık stilini düzenlemek için tıklayın</a:t>
            </a:r>
            <a:endParaRPr lang="tr-TR" noProof="0" dirty="0"/>
          </a:p>
        </p:txBody>
      </p:sp>
      <p:sp>
        <p:nvSpPr>
          <p:cNvPr id="3" name="Metin Yer Tutucusu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rtl="0"/>
            <a:r>
              <a:rPr lang="tr-TR" noProof="0" dirty="0" smtClean="0"/>
              <a:t>Asıl metin stillerini düzenlemek için tıklayın</a:t>
            </a:r>
          </a:p>
          <a:p>
            <a:pPr lvl="1" rtl="0"/>
            <a:r>
              <a:rPr lang="tr-TR" noProof="0" dirty="0" smtClean="0"/>
              <a:t>İkinci düzey</a:t>
            </a:r>
          </a:p>
          <a:p>
            <a:pPr lvl="2" rtl="0"/>
            <a:r>
              <a:rPr lang="tr-TR" noProof="0" dirty="0" smtClean="0"/>
              <a:t>Üçüncü düzey</a:t>
            </a:r>
          </a:p>
          <a:p>
            <a:pPr lvl="3" rtl="0"/>
            <a:r>
              <a:rPr lang="tr-TR" noProof="0" dirty="0" smtClean="0"/>
              <a:t>Dördüncü düzey</a:t>
            </a:r>
          </a:p>
          <a:p>
            <a:pPr lvl="4" rtl="0"/>
            <a:r>
              <a:rPr lang="tr-TR" noProof="0" dirty="0" smtClean="0"/>
              <a:t>Beşinci düzey</a:t>
            </a:r>
            <a:endParaRPr lang="tr-TR" noProof="0" dirty="0"/>
          </a:p>
        </p:txBody>
      </p:sp>
      <p:sp>
        <p:nvSpPr>
          <p:cNvPr id="5" name="Alt Bilgi Yer Tutucusu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pPr rtl="0"/>
            <a:r>
              <a:rPr lang="tr-TR" noProof="0" dirty="0" smtClean="0"/>
              <a:t>Alt bilgi ekleme</a:t>
            </a:r>
            <a:endParaRPr lang="tr-TR" noProof="0" dirty="0"/>
          </a:p>
        </p:txBody>
      </p:sp>
      <p:sp>
        <p:nvSpPr>
          <p:cNvPr id="4" name="Tarih Yer Tutucusu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pPr rtl="0"/>
            <a:fld id="{91D15FAC-6679-43BD-9A92-41C3F94EDEDC}" type="datetime1">
              <a:rPr lang="tr-TR" noProof="0" smtClean="0"/>
              <a:t>20/10/2025</a:t>
            </a:fld>
            <a:endParaRPr lang="tr-TR" noProof="0" dirty="0"/>
          </a:p>
        </p:txBody>
      </p:sp>
      <p:sp>
        <p:nvSpPr>
          <p:cNvPr id="6" name="Slayt Numarası Yer Tutucusu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pPr rtl="0"/>
            <a:fld id="{4FAB73BC-B049-4115-A692-8D63A059BFB8}" type="slidenum">
              <a:rPr lang="tr-TR" noProof="0" smtClean="0"/>
              <a:pPr/>
              <a:t>‹#›</a:t>
            </a:fld>
            <a:endParaRPr lang="tr-TR" noProof="0"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1D15FAC-6679-43BD-9A92-41C3F94EDEDC}" type="datetime1">
              <a:rPr lang="tr-TR" noProof="0" smtClean="0"/>
              <a:t>20/10/2025</a:t>
            </a:fld>
            <a:endParaRPr lang="tr-TR" noProof="0"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tr-TR" noProof="0" smtClean="0"/>
              <a:t>Alt bilgi ekleme</a:t>
            </a:r>
            <a:endParaRPr lang="tr-TR" noProof="0"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4FAB73BC-B049-4115-A692-8D63A059BFB8}" type="slidenum">
              <a:rPr lang="tr-TR" noProof="0" smtClean="0"/>
              <a:pPr/>
              <a:t>‹#›</a:t>
            </a:fld>
            <a:endParaRPr lang="tr-TR" noProof="0" dirty="0"/>
          </a:p>
        </p:txBody>
      </p:sp>
    </p:spTree>
    <p:extLst>
      <p:ext uri="{BB962C8B-B14F-4D97-AF65-F5344CB8AC3E}">
        <p14:creationId xmlns:p14="http://schemas.microsoft.com/office/powerpoint/2010/main" val="295782630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2.xml"/><Relationship Id="rId7" Type="http://schemas.openxmlformats.org/officeDocument/2006/relationships/image" Target="../media/image41.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4.png"/><Relationship Id="rId4" Type="http://schemas.openxmlformats.org/officeDocument/2006/relationships/diagramQuickStyle" Target="../diagrams/quickStyle2.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9.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mailto:aysenorman@mersin.edu.tr"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79.png"/><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551302" y="1613809"/>
            <a:ext cx="9144000" cy="2387600"/>
          </a:xfrm>
        </p:spPr>
        <p:txBody>
          <a:bodyPr rtlCol="0">
            <a:normAutofit/>
          </a:bodyPr>
          <a:lstStyle/>
          <a:p>
            <a:pPr rtl="0"/>
            <a:r>
              <a:rPr lang="tr" sz="6600" b="1" dirty="0" smtClean="0">
                <a:solidFill>
                  <a:srgbClr val="002060"/>
                </a:solidFill>
              </a:rPr>
              <a:t>Yenidoğan Bebek </a:t>
            </a:r>
            <a:r>
              <a:rPr lang="tr" sz="6600" b="1" dirty="0" smtClean="0">
                <a:solidFill>
                  <a:srgbClr val="002060"/>
                </a:solidFill>
              </a:rPr>
              <a:t>İzlemi</a:t>
            </a:r>
            <a:endParaRPr lang="en-US" sz="6600" b="1" dirty="0">
              <a:solidFill>
                <a:srgbClr val="002060"/>
              </a:solidFill>
            </a:endParaRPr>
          </a:p>
        </p:txBody>
      </p:sp>
      <p:sp>
        <p:nvSpPr>
          <p:cNvPr id="4" name="Alt Başlık 3"/>
          <p:cNvSpPr>
            <a:spLocks noGrp="1"/>
          </p:cNvSpPr>
          <p:nvPr>
            <p:ph type="subTitle" idx="1"/>
          </p:nvPr>
        </p:nvSpPr>
        <p:spPr>
          <a:xfrm>
            <a:off x="8204100" y="5202238"/>
            <a:ext cx="4023021" cy="1655762"/>
          </a:xfrm>
        </p:spPr>
        <p:txBody>
          <a:bodyPr rtlCol="0">
            <a:normAutofit/>
          </a:bodyPr>
          <a:lstStyle/>
          <a:p>
            <a:pPr rtl="0"/>
            <a:r>
              <a:rPr lang="tr" sz="1800" dirty="0" smtClean="0"/>
              <a:t>Doç Dr Ayşen Orman </a:t>
            </a:r>
          </a:p>
          <a:p>
            <a:pPr rtl="0"/>
            <a:r>
              <a:rPr lang="tr" sz="1800" dirty="0" smtClean="0"/>
              <a:t>Mersin Ün. Tıp Fakültesi </a:t>
            </a:r>
          </a:p>
          <a:p>
            <a:pPr rtl="0"/>
            <a:r>
              <a:rPr lang="tr" sz="1800" dirty="0" smtClean="0"/>
              <a:t>Neonatoloji Kliniği </a:t>
            </a:r>
            <a:endParaRPr lang="it-IT" sz="1800" dirty="0"/>
          </a:p>
        </p:txBody>
      </p:sp>
      <p:pic>
        <p:nvPicPr>
          <p:cNvPr id="2" name="Resim 1"/>
          <p:cNvPicPr>
            <a:picLocks noChangeAspect="1"/>
          </p:cNvPicPr>
          <p:nvPr/>
        </p:nvPicPr>
        <p:blipFill>
          <a:blip r:embed="rId2"/>
          <a:stretch>
            <a:fillRect/>
          </a:stretch>
        </p:blipFill>
        <p:spPr>
          <a:xfrm>
            <a:off x="8803511" y="156852"/>
            <a:ext cx="2947293" cy="2556000"/>
          </a:xfrm>
          <a:prstGeom prst="rect">
            <a:avLst/>
          </a:prstGeom>
        </p:spPr>
      </p:pic>
      <p:pic>
        <p:nvPicPr>
          <p:cNvPr id="5" name="Resim 4"/>
          <p:cNvPicPr>
            <a:picLocks noChangeAspect="1"/>
          </p:cNvPicPr>
          <p:nvPr/>
        </p:nvPicPr>
        <p:blipFill>
          <a:blip r:embed="rId3"/>
          <a:stretch>
            <a:fillRect/>
          </a:stretch>
        </p:blipFill>
        <p:spPr>
          <a:xfrm>
            <a:off x="327167" y="214423"/>
            <a:ext cx="2993395" cy="2341067"/>
          </a:xfrm>
          <a:prstGeom prst="rect">
            <a:avLst/>
          </a:prstGeom>
        </p:spPr>
      </p:pic>
    </p:spTree>
    <p:extLst>
      <p:ext uri="{BB962C8B-B14F-4D97-AF65-F5344CB8AC3E}">
        <p14:creationId xmlns:p14="http://schemas.microsoft.com/office/powerpoint/2010/main" val="101721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46188" y="149224"/>
            <a:ext cx="10512862" cy="1325218"/>
          </a:xfrm>
        </p:spPr>
        <p:txBody>
          <a:bodyPr>
            <a:normAutofit/>
          </a:bodyPr>
          <a:lstStyle/>
          <a:p>
            <a:r>
              <a:rPr lang="tr-TR" sz="3600" b="1" dirty="0">
                <a:solidFill>
                  <a:srgbClr val="FF0000"/>
                </a:solidFill>
                <a:latin typeface="+mn-lt"/>
                <a:cs typeface="Times New Roman" panose="02020603050405020304" pitchFamily="18" charset="0"/>
              </a:rPr>
              <a:t>İlk Banyo </a:t>
            </a:r>
          </a:p>
        </p:txBody>
      </p:sp>
      <p:sp>
        <p:nvSpPr>
          <p:cNvPr id="3" name="İçerik Yer Tutucusu 2"/>
          <p:cNvSpPr>
            <a:spLocks noGrp="1"/>
          </p:cNvSpPr>
          <p:nvPr>
            <p:ph idx="1"/>
          </p:nvPr>
        </p:nvSpPr>
        <p:spPr>
          <a:xfrm>
            <a:off x="839569" y="1312251"/>
            <a:ext cx="10512862" cy="5234336"/>
          </a:xfrm>
          <a:ln w="38100">
            <a:solidFill>
              <a:schemeClr val="accent1"/>
            </a:solidFill>
          </a:ln>
        </p:spPr>
        <p:txBody>
          <a:bodyPr>
            <a:normAutofit fontScale="92500" lnSpcReduction="10000"/>
          </a:bodyPr>
          <a:lstStyle/>
          <a:p>
            <a:endParaRPr lang="tr-TR" dirty="0"/>
          </a:p>
          <a:p>
            <a:r>
              <a:rPr lang="tr-TR" dirty="0"/>
              <a:t>Dünya Sağlık Örgütü (WHO) önerisi ilk banyo 24 saat sonra  </a:t>
            </a:r>
          </a:p>
          <a:p>
            <a:pPr lvl="1">
              <a:lnSpc>
                <a:spcPct val="150000"/>
              </a:lnSpc>
            </a:pPr>
            <a:r>
              <a:rPr lang="tr-TR" dirty="0"/>
              <a:t>Emzirmeye başlamayı sağlama </a:t>
            </a:r>
          </a:p>
          <a:p>
            <a:pPr lvl="1">
              <a:lnSpc>
                <a:spcPct val="150000"/>
              </a:lnSpc>
            </a:pPr>
            <a:r>
              <a:rPr lang="tr-TR" dirty="0"/>
              <a:t>Hipoterminin önlenmesi  </a:t>
            </a:r>
          </a:p>
          <a:p>
            <a:pPr lvl="1">
              <a:lnSpc>
                <a:spcPct val="150000"/>
              </a:lnSpc>
            </a:pPr>
            <a:r>
              <a:rPr lang="tr-TR" dirty="0"/>
              <a:t>C</a:t>
            </a:r>
            <a:r>
              <a:rPr lang="tr-TR" dirty="0" smtClean="0"/>
              <a:t>iltteki </a:t>
            </a:r>
            <a:r>
              <a:rPr lang="tr-TR" dirty="0" err="1"/>
              <a:t>verniks</a:t>
            </a:r>
            <a:r>
              <a:rPr lang="tr-TR" dirty="0"/>
              <a:t> </a:t>
            </a:r>
            <a:r>
              <a:rPr lang="tr-TR" dirty="0" err="1"/>
              <a:t>kazeozadan</a:t>
            </a:r>
            <a:r>
              <a:rPr lang="tr-TR" dirty="0"/>
              <a:t> faydalanılması </a:t>
            </a:r>
          </a:p>
          <a:p>
            <a:pPr lvl="1">
              <a:lnSpc>
                <a:spcPct val="150000"/>
              </a:lnSpc>
            </a:pPr>
            <a:r>
              <a:rPr lang="tr-TR" dirty="0"/>
              <a:t>Y</a:t>
            </a:r>
            <a:r>
              <a:rPr lang="tr-TR" dirty="0" smtClean="0"/>
              <a:t>eterli </a:t>
            </a:r>
            <a:r>
              <a:rPr lang="tr-TR" dirty="0"/>
              <a:t>süre ten teması ve annenin çocuğunun banyosuna katılımı</a:t>
            </a:r>
          </a:p>
          <a:p>
            <a:pPr lvl="1">
              <a:lnSpc>
                <a:spcPct val="150000"/>
              </a:lnSpc>
            </a:pPr>
            <a:r>
              <a:rPr lang="tr-TR" dirty="0"/>
              <a:t>Göbek bağının nemli kalarak enfekte olmasını engelleme </a:t>
            </a:r>
          </a:p>
          <a:p>
            <a:r>
              <a:rPr lang="tr-TR" dirty="0"/>
              <a:t>Göbek düşene kadar sünger banyo, düştükten sonra normal banyo </a:t>
            </a:r>
          </a:p>
          <a:p>
            <a:r>
              <a:rPr lang="tr-TR" dirty="0"/>
              <a:t>Haftada 2-3 yeterli </a:t>
            </a:r>
          </a:p>
          <a:p>
            <a:pPr marL="3199440" lvl="7" indent="0">
              <a:buNone/>
            </a:pPr>
            <a:endParaRPr lang="tr-TR" sz="900" dirty="0"/>
          </a:p>
          <a:p>
            <a:pPr marL="3656503" lvl="8"/>
            <a:endParaRPr lang="tr-TR" sz="900" dirty="0"/>
          </a:p>
          <a:p>
            <a:pPr marL="3656503" lvl="8"/>
            <a:endParaRPr lang="tr-TR" sz="900" dirty="0"/>
          </a:p>
          <a:p>
            <a:pPr marL="3656503" lvl="8"/>
            <a:r>
              <a:rPr lang="tr-TR" sz="900" dirty="0" err="1"/>
              <a:t>Mardini</a:t>
            </a:r>
            <a:r>
              <a:rPr lang="tr-TR" sz="900" dirty="0"/>
              <a:t> J et al . </a:t>
            </a:r>
            <a:r>
              <a:rPr lang="tr-TR" sz="900" dirty="0" err="1"/>
              <a:t>Newborn's</a:t>
            </a:r>
            <a:r>
              <a:rPr lang="tr-TR" sz="900" dirty="0"/>
              <a:t> </a:t>
            </a:r>
            <a:r>
              <a:rPr lang="tr-TR" sz="900" dirty="0" err="1"/>
              <a:t>first</a:t>
            </a:r>
            <a:r>
              <a:rPr lang="tr-TR" sz="900" dirty="0"/>
              <a:t> </a:t>
            </a:r>
            <a:r>
              <a:rPr lang="tr-TR" sz="900" dirty="0" err="1"/>
              <a:t>bath</a:t>
            </a:r>
            <a:r>
              <a:rPr lang="tr-TR" sz="900" dirty="0"/>
              <a:t>: </a:t>
            </a:r>
            <a:r>
              <a:rPr lang="tr-TR" sz="900" dirty="0" err="1"/>
              <a:t>any</a:t>
            </a:r>
            <a:r>
              <a:rPr lang="tr-TR" sz="900" dirty="0"/>
              <a:t> </a:t>
            </a:r>
            <a:r>
              <a:rPr lang="tr-TR" sz="900" dirty="0" err="1"/>
              <a:t>preferred</a:t>
            </a:r>
            <a:r>
              <a:rPr lang="tr-TR" sz="900" dirty="0"/>
              <a:t> </a:t>
            </a:r>
            <a:r>
              <a:rPr lang="tr-TR" sz="900" dirty="0" err="1"/>
              <a:t>timing</a:t>
            </a:r>
            <a:r>
              <a:rPr lang="tr-TR" sz="900" dirty="0"/>
              <a:t>? A pilot </a:t>
            </a:r>
            <a:r>
              <a:rPr lang="tr-TR" sz="900" dirty="0" err="1"/>
              <a:t>study</a:t>
            </a:r>
            <a:r>
              <a:rPr lang="tr-TR" sz="900" dirty="0"/>
              <a:t> </a:t>
            </a:r>
            <a:r>
              <a:rPr lang="tr-TR" sz="900" dirty="0" err="1"/>
              <a:t>from</a:t>
            </a:r>
            <a:r>
              <a:rPr lang="tr-TR" sz="900" dirty="0"/>
              <a:t> </a:t>
            </a:r>
            <a:r>
              <a:rPr lang="tr-TR" sz="900" dirty="0" err="1"/>
              <a:t>Lebanon</a:t>
            </a:r>
            <a:r>
              <a:rPr lang="tr-TR" sz="900" dirty="0"/>
              <a:t>. BMC </a:t>
            </a:r>
            <a:r>
              <a:rPr lang="tr-TR" sz="900" dirty="0" err="1"/>
              <a:t>Res</a:t>
            </a:r>
            <a:r>
              <a:rPr lang="tr-TR" sz="900" dirty="0"/>
              <a:t> </a:t>
            </a:r>
            <a:r>
              <a:rPr lang="tr-TR" sz="900" dirty="0" err="1"/>
              <a:t>Notes</a:t>
            </a:r>
            <a:r>
              <a:rPr lang="tr-TR" sz="900" dirty="0"/>
              <a:t>. 2020</a:t>
            </a:r>
          </a:p>
        </p:txBody>
      </p:sp>
    </p:spTree>
    <p:extLst>
      <p:ext uri="{BB962C8B-B14F-4D97-AF65-F5344CB8AC3E}">
        <p14:creationId xmlns:p14="http://schemas.microsoft.com/office/powerpoint/2010/main" val="10657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569" y="365925"/>
            <a:ext cx="10512862" cy="1048613"/>
          </a:xfrm>
        </p:spPr>
        <p:txBody>
          <a:bodyPr>
            <a:normAutofit/>
          </a:bodyPr>
          <a:lstStyle/>
          <a:p>
            <a:r>
              <a:rPr lang="tr-TR" sz="3600" b="1" dirty="0">
                <a:solidFill>
                  <a:srgbClr val="FF0000"/>
                </a:solidFill>
                <a:latin typeface="+mn-lt"/>
                <a:cs typeface="Times New Roman" panose="02020603050405020304" pitchFamily="18" charset="0"/>
              </a:rPr>
              <a:t>Güvenli Uyku </a:t>
            </a:r>
          </a:p>
        </p:txBody>
      </p:sp>
      <p:sp>
        <p:nvSpPr>
          <p:cNvPr id="3" name="İçerik Yer Tutucusu 2"/>
          <p:cNvSpPr>
            <a:spLocks noGrp="1"/>
          </p:cNvSpPr>
          <p:nvPr>
            <p:ph sz="half" idx="1"/>
          </p:nvPr>
        </p:nvSpPr>
        <p:spPr>
          <a:xfrm>
            <a:off x="839569" y="1477617"/>
            <a:ext cx="7240046" cy="4786532"/>
          </a:xfrm>
          <a:ln w="38100">
            <a:solidFill>
              <a:schemeClr val="accent1"/>
            </a:solidFill>
          </a:ln>
        </p:spPr>
        <p:txBody>
          <a:bodyPr>
            <a:noAutofit/>
          </a:bodyPr>
          <a:lstStyle/>
          <a:p>
            <a:pPr lvl="0"/>
            <a:endParaRPr lang="tr-TR" sz="1999" b="1" dirty="0" smtClean="0">
              <a:latin typeface="Times New Roman" panose="02020603050405020304" pitchFamily="18" charset="0"/>
              <a:cs typeface="Times New Roman" panose="02020603050405020304" pitchFamily="18" charset="0"/>
            </a:endParaRPr>
          </a:p>
          <a:p>
            <a:pPr lvl="0"/>
            <a:r>
              <a:rPr lang="tr-TR" sz="1999" b="1" dirty="0" smtClean="0">
                <a:cs typeface="Times New Roman" panose="02020603050405020304" pitchFamily="18" charset="0"/>
              </a:rPr>
              <a:t>1</a:t>
            </a:r>
            <a:r>
              <a:rPr lang="tr-TR" sz="1999" dirty="0" smtClean="0">
                <a:cs typeface="Times New Roman" panose="02020603050405020304" pitchFamily="18" charset="0"/>
              </a:rPr>
              <a:t> </a:t>
            </a:r>
            <a:r>
              <a:rPr lang="tr-TR" sz="1999" dirty="0">
                <a:cs typeface="Times New Roman" panose="02020603050405020304" pitchFamily="18" charset="0"/>
              </a:rPr>
              <a:t>yaşına gelene kadar </a:t>
            </a:r>
            <a:r>
              <a:rPr lang="tr-TR" sz="1999" b="1" dirty="0">
                <a:cs typeface="Times New Roman" panose="02020603050405020304" pitchFamily="18" charset="0"/>
              </a:rPr>
              <a:t>her bakıcı </a:t>
            </a:r>
            <a:r>
              <a:rPr lang="tr-TR" sz="1999" dirty="0">
                <a:cs typeface="Times New Roman" panose="02020603050405020304" pitchFamily="18" charset="0"/>
              </a:rPr>
              <a:t>tarafından </a:t>
            </a:r>
            <a:r>
              <a:rPr lang="tr-TR" sz="1999" b="1" dirty="0">
                <a:cs typeface="Times New Roman" panose="02020603050405020304" pitchFamily="18" charset="0"/>
              </a:rPr>
              <a:t>her uykuda sırt üstü yatırılmalı </a:t>
            </a:r>
          </a:p>
          <a:p>
            <a:pPr lvl="0"/>
            <a:r>
              <a:rPr lang="tr-TR" sz="1999" dirty="0">
                <a:cs typeface="Times New Roman" panose="02020603050405020304" pitchFamily="18" charset="0"/>
              </a:rPr>
              <a:t>Yan yatmak güvenli değil ve önerilmez.</a:t>
            </a:r>
          </a:p>
          <a:p>
            <a:pPr lvl="0"/>
            <a:r>
              <a:rPr lang="tr-TR" sz="1999" dirty="0">
                <a:cs typeface="Times New Roman" panose="02020603050405020304" pitchFamily="18" charset="0"/>
              </a:rPr>
              <a:t>Düz ve eğimli olmayan sert bir uyku yüzeyi olmalı </a:t>
            </a:r>
          </a:p>
          <a:p>
            <a:pPr lvl="0"/>
            <a:r>
              <a:rPr lang="tr-TR" sz="1999" dirty="0">
                <a:cs typeface="Times New Roman" panose="02020603050405020304" pitchFamily="18" charset="0"/>
              </a:rPr>
              <a:t>Uyku ortamı çarşaf dışında her şeyden uzak olmalı</a:t>
            </a:r>
          </a:p>
          <a:p>
            <a:pPr lvl="0"/>
            <a:r>
              <a:rPr lang="tr-TR" sz="1999" dirty="0">
                <a:cs typeface="Times New Roman" panose="02020603050405020304" pitchFamily="18" charset="0"/>
              </a:rPr>
              <a:t>Rutin uyku için önerilmez &lt;4 ay </a:t>
            </a:r>
          </a:p>
          <a:p>
            <a:pPr lvl="1"/>
            <a:r>
              <a:rPr lang="tr-TR" sz="1600" dirty="0">
                <a:cs typeface="Times New Roman" panose="02020603050405020304" pitchFamily="18" charset="0"/>
              </a:rPr>
              <a:t>Araba koltukları, </a:t>
            </a:r>
          </a:p>
          <a:p>
            <a:pPr lvl="1"/>
            <a:r>
              <a:rPr lang="tr-TR" sz="1600" dirty="0">
                <a:cs typeface="Times New Roman" panose="02020603050405020304" pitchFamily="18" charset="0"/>
              </a:rPr>
              <a:t>bebek arabaları, </a:t>
            </a:r>
          </a:p>
          <a:p>
            <a:pPr lvl="1"/>
            <a:r>
              <a:rPr lang="tr-TR" sz="1600" dirty="0">
                <a:cs typeface="Times New Roman" panose="02020603050405020304" pitchFamily="18" charset="0"/>
              </a:rPr>
              <a:t>salıncaklar ,ana kucağı</a:t>
            </a:r>
          </a:p>
          <a:p>
            <a:pPr lvl="0"/>
            <a:r>
              <a:rPr lang="tr-TR" sz="1999" dirty="0">
                <a:cs typeface="Times New Roman" panose="02020603050405020304" pitchFamily="18" charset="0"/>
              </a:rPr>
              <a:t>Tüketici Ürün Güvenliği Komisyonu'nun güvenlik standartlarına uygun bir beşik, portatif beşik veya oyun alanı önerilir. </a:t>
            </a:r>
          </a:p>
        </p:txBody>
      </p:sp>
      <p:pic>
        <p:nvPicPr>
          <p:cNvPr id="5" name="İçerik Yer Tutucusu 4"/>
          <p:cNvPicPr>
            <a:picLocks noGrp="1" noChangeAspect="1"/>
          </p:cNvPicPr>
          <p:nvPr>
            <p:ph sz="half" idx="2"/>
          </p:nvPr>
        </p:nvPicPr>
        <p:blipFill>
          <a:blip r:embed="rId3"/>
          <a:stretch>
            <a:fillRect/>
          </a:stretch>
        </p:blipFill>
        <p:spPr>
          <a:xfrm>
            <a:off x="8184239" y="1990609"/>
            <a:ext cx="3888777" cy="4351338"/>
          </a:xfrm>
          <a:prstGeom prst="rect">
            <a:avLst/>
          </a:prstGeom>
        </p:spPr>
      </p:pic>
      <p:pic>
        <p:nvPicPr>
          <p:cNvPr id="6" name="Resim 5"/>
          <p:cNvPicPr>
            <a:picLocks noChangeAspect="1"/>
          </p:cNvPicPr>
          <p:nvPr/>
        </p:nvPicPr>
        <p:blipFill>
          <a:blip r:embed="rId4"/>
          <a:stretch>
            <a:fillRect/>
          </a:stretch>
        </p:blipFill>
        <p:spPr>
          <a:xfrm>
            <a:off x="8217067" y="577851"/>
            <a:ext cx="3520801" cy="1799531"/>
          </a:xfrm>
          <a:prstGeom prst="rect">
            <a:avLst/>
          </a:prstGeom>
        </p:spPr>
      </p:pic>
      <p:sp>
        <p:nvSpPr>
          <p:cNvPr id="7" name="Dikdörtgen 6"/>
          <p:cNvSpPr/>
          <p:nvPr/>
        </p:nvSpPr>
        <p:spPr>
          <a:xfrm>
            <a:off x="10201076" y="1414536"/>
            <a:ext cx="1648938" cy="91416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1799"/>
          </a:p>
        </p:txBody>
      </p:sp>
      <p:sp>
        <p:nvSpPr>
          <p:cNvPr id="8" name="Dikdörtgen 7"/>
          <p:cNvSpPr/>
          <p:nvPr/>
        </p:nvSpPr>
        <p:spPr>
          <a:xfrm>
            <a:off x="9830769" y="935294"/>
            <a:ext cx="595719" cy="1494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sz="1799"/>
          </a:p>
        </p:txBody>
      </p:sp>
    </p:spTree>
    <p:extLst>
      <p:ext uri="{BB962C8B-B14F-4D97-AF65-F5344CB8AC3E}">
        <p14:creationId xmlns:p14="http://schemas.microsoft.com/office/powerpoint/2010/main" val="139296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p:cNvSpPr>
            <a:spLocks noGrp="1"/>
          </p:cNvSpPr>
          <p:nvPr>
            <p:ph type="title"/>
          </p:nvPr>
        </p:nvSpPr>
        <p:spPr>
          <a:xfrm>
            <a:off x="839417" y="260648"/>
            <a:ext cx="9144001" cy="1008112"/>
          </a:xfrm>
        </p:spPr>
        <p:txBody>
          <a:bodyPr rtlCol="0"/>
          <a:lstStyle/>
          <a:p>
            <a:r>
              <a:rPr lang="tr-TR" b="1" dirty="0" err="1"/>
              <a:t>Yenidoğan</a:t>
            </a:r>
            <a:r>
              <a:rPr lang="tr-TR" b="1" dirty="0"/>
              <a:t> </a:t>
            </a:r>
            <a:r>
              <a:rPr lang="tr-TR" b="1" dirty="0" smtClean="0"/>
              <a:t>Acili</a:t>
            </a:r>
            <a:endParaRPr lang="en-US" b="1" dirty="0"/>
          </a:p>
        </p:txBody>
      </p:sp>
      <p:graphicFrame>
        <p:nvGraphicFramePr>
          <p:cNvPr id="3" name="İçerik Yer Tutucusu 2" descr="Dalgalı Akış" title="SmartArt"/>
          <p:cNvGraphicFramePr>
            <a:graphicFrameLocks noGrp="1"/>
          </p:cNvGraphicFramePr>
          <p:nvPr>
            <p:ph idx="1"/>
            <p:extLst>
              <p:ext uri="{D42A27DB-BD31-4B8C-83A1-F6EECF244321}">
                <p14:modId xmlns:p14="http://schemas.microsoft.com/office/powerpoint/2010/main" val="418102169"/>
              </p:ext>
            </p:extLst>
          </p:nvPr>
        </p:nvGraphicFramePr>
        <p:xfrm>
          <a:off x="523628" y="1351083"/>
          <a:ext cx="10906372" cy="4574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013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0069" y="345232"/>
            <a:ext cx="9144001" cy="1371600"/>
          </a:xfrm>
        </p:spPr>
        <p:txBody>
          <a:bodyPr>
            <a:normAutofit/>
          </a:bodyPr>
          <a:lstStyle/>
          <a:p>
            <a:r>
              <a:rPr lang="tr-TR" sz="3600" b="1" dirty="0" err="1">
                <a:solidFill>
                  <a:srgbClr val="FF0000"/>
                </a:solidFill>
              </a:rPr>
              <a:t>Yenidoğanda</a:t>
            </a:r>
            <a:r>
              <a:rPr lang="tr-TR" sz="3600" b="1" dirty="0">
                <a:solidFill>
                  <a:srgbClr val="FF0000"/>
                </a:solidFill>
              </a:rPr>
              <a:t> </a:t>
            </a:r>
            <a:r>
              <a:rPr lang="tr-TR" sz="3600" b="1" dirty="0" smtClean="0">
                <a:solidFill>
                  <a:srgbClr val="FF0000"/>
                </a:solidFill>
              </a:rPr>
              <a:t>Ateş </a:t>
            </a:r>
            <a:endParaRPr lang="tr-TR" sz="3600" b="1" dirty="0">
              <a:solidFill>
                <a:srgbClr val="FF0000"/>
              </a:solidFill>
            </a:endParaRPr>
          </a:p>
        </p:txBody>
      </p:sp>
      <p:sp>
        <p:nvSpPr>
          <p:cNvPr id="3" name="İçerik Yer Tutucusu 2"/>
          <p:cNvSpPr>
            <a:spLocks noGrp="1"/>
          </p:cNvSpPr>
          <p:nvPr>
            <p:ph sz="half" idx="1"/>
          </p:nvPr>
        </p:nvSpPr>
        <p:spPr>
          <a:xfrm>
            <a:off x="606254" y="1512277"/>
            <a:ext cx="7368370" cy="4497281"/>
          </a:xfrm>
          <a:ln w="28575">
            <a:solidFill>
              <a:srgbClr val="0070C0"/>
            </a:solidFill>
          </a:ln>
        </p:spPr>
        <p:txBody>
          <a:bodyPr>
            <a:normAutofit/>
          </a:bodyPr>
          <a:lstStyle/>
          <a:p>
            <a:endParaRPr lang="tr-TR" dirty="0" smtClean="0">
              <a:latin typeface="Calibri" panose="020F0502020204030204" pitchFamily="34" charset="0"/>
              <a:cs typeface="Calibri" panose="020F0502020204030204" pitchFamily="34" charset="0"/>
            </a:endParaRPr>
          </a:p>
          <a:p>
            <a:r>
              <a:rPr lang="tr-TR" dirty="0" smtClean="0">
                <a:latin typeface="Calibri" panose="020F0502020204030204" pitchFamily="34" charset="0"/>
                <a:cs typeface="Calibri" panose="020F0502020204030204" pitchFamily="34" charset="0"/>
              </a:rPr>
              <a:t>"</a:t>
            </a:r>
            <a:r>
              <a:rPr lang="tr-TR" sz="2400" dirty="0">
                <a:latin typeface="Calibri" panose="020F0502020204030204" pitchFamily="34" charset="0"/>
                <a:cs typeface="Calibri" panose="020F0502020204030204" pitchFamily="34" charset="0"/>
              </a:rPr>
              <a:t>İyi" ve "hasta" </a:t>
            </a:r>
            <a:r>
              <a:rPr lang="tr-TR" sz="2400" dirty="0" err="1" smtClean="0">
                <a:latin typeface="Calibri" panose="020F0502020204030204" pitchFamily="34" charset="0"/>
                <a:cs typeface="Calibri" panose="020F0502020204030204" pitchFamily="34" charset="0"/>
              </a:rPr>
              <a:t>yenidoğan</a:t>
            </a:r>
            <a:r>
              <a:rPr lang="tr-TR" sz="2400" dirty="0" smtClean="0">
                <a:latin typeface="Calibri" panose="020F0502020204030204" pitchFamily="34" charset="0"/>
                <a:cs typeface="Calibri" panose="020F0502020204030204" pitchFamily="34" charset="0"/>
              </a:rPr>
              <a:t> arasındaki </a:t>
            </a:r>
            <a:r>
              <a:rPr lang="tr-TR" sz="2400" dirty="0">
                <a:latin typeface="Calibri" panose="020F0502020204030204" pitchFamily="34" charset="0"/>
                <a:cs typeface="Calibri" panose="020F0502020204030204" pitchFamily="34" charset="0"/>
              </a:rPr>
              <a:t>ayrım net olmayabilir ve bir bebeğin görünümü hızla değişebilir</a:t>
            </a:r>
          </a:p>
          <a:p>
            <a:r>
              <a:rPr lang="tr-TR" sz="2400" dirty="0">
                <a:latin typeface="Calibri" panose="020F0502020204030204" pitchFamily="34" charset="0"/>
                <a:cs typeface="Calibri" panose="020F0502020204030204" pitchFamily="34" charset="0"/>
              </a:rPr>
              <a:t>Ateşli, iyi görünümlü  0 ila 21 </a:t>
            </a:r>
            <a:r>
              <a:rPr lang="tr-TR" sz="2400" dirty="0" smtClean="0">
                <a:latin typeface="Calibri" panose="020F0502020204030204" pitchFamily="34" charset="0"/>
                <a:cs typeface="Calibri" panose="020F0502020204030204" pitchFamily="34" charset="0"/>
              </a:rPr>
              <a:t>gün- </a:t>
            </a:r>
            <a:r>
              <a:rPr lang="tr-TR" sz="2400" dirty="0" err="1" smtClean="0">
                <a:latin typeface="Calibri" panose="020F0502020204030204" pitchFamily="34" charset="0"/>
                <a:cs typeface="Calibri" panose="020F0502020204030204" pitchFamily="34" charset="0"/>
              </a:rPr>
              <a:t>invaziv</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bakteriyel enfeksiyon riski </a:t>
            </a:r>
            <a:r>
              <a:rPr lang="tr-TR" sz="2400" dirty="0" smtClean="0">
                <a:latin typeface="Calibri" panose="020F0502020204030204" pitchFamily="34" charset="0"/>
                <a:cs typeface="Calibri" panose="020F0502020204030204" pitchFamily="34" charset="0"/>
              </a:rPr>
              <a:t>yüksek (</a:t>
            </a:r>
            <a:r>
              <a:rPr lang="tr-TR" sz="2400" dirty="0" err="1" smtClean="0">
                <a:latin typeface="Calibri" panose="020F0502020204030204" pitchFamily="34" charset="0"/>
                <a:cs typeface="Calibri" panose="020F0502020204030204" pitchFamily="34" charset="0"/>
              </a:rPr>
              <a:t>bakteriyemi</a:t>
            </a:r>
            <a:r>
              <a:rPr lang="tr-TR" sz="2400" dirty="0" smtClean="0">
                <a:latin typeface="Calibri" panose="020F0502020204030204" pitchFamily="34" charset="0"/>
                <a:cs typeface="Calibri" panose="020F0502020204030204" pitchFamily="34" charset="0"/>
              </a:rPr>
              <a:t> </a:t>
            </a:r>
            <a:r>
              <a:rPr lang="tr-TR" sz="2400" dirty="0">
                <a:latin typeface="Calibri" panose="020F0502020204030204" pitchFamily="34" charset="0"/>
                <a:cs typeface="Calibri" panose="020F0502020204030204" pitchFamily="34" charset="0"/>
              </a:rPr>
              <a:t>%3-5 , menenjit %1,1 -2,7) </a:t>
            </a:r>
          </a:p>
          <a:p>
            <a:r>
              <a:rPr lang="tr-TR" sz="2400" dirty="0">
                <a:latin typeface="Calibri" panose="020F0502020204030204" pitchFamily="34" charset="0"/>
                <a:cs typeface="Calibri" panose="020F0502020204030204" pitchFamily="34" charset="0"/>
              </a:rPr>
              <a:t>İdrar yolu enfeksiyonu riski daha yüksektir (%16 -28</a:t>
            </a:r>
            <a:r>
              <a:rPr lang="tr-TR" sz="2400" dirty="0" smtClean="0">
                <a:latin typeface="Calibri" panose="020F0502020204030204" pitchFamily="34" charset="0"/>
                <a:cs typeface="Calibri" panose="020F0502020204030204" pitchFamily="34" charset="0"/>
              </a:rPr>
              <a:t>)</a:t>
            </a:r>
          </a:p>
          <a:p>
            <a:r>
              <a:rPr lang="tr-TR" sz="2400" dirty="0" smtClean="0">
                <a:latin typeface="Calibri" panose="020F0502020204030204" pitchFamily="34" charset="0"/>
                <a:cs typeface="Calibri" panose="020F0502020204030204" pitchFamily="34" charset="0"/>
              </a:rPr>
              <a:t>Detaylı fizik muayene ve tetkik edilerek yatırılmalı </a:t>
            </a:r>
            <a:endParaRPr lang="tr-TR" sz="2400" dirty="0">
              <a:latin typeface="Calibri" panose="020F0502020204030204" pitchFamily="34" charset="0"/>
              <a:cs typeface="Calibri" panose="020F0502020204030204" pitchFamily="34" charset="0"/>
            </a:endParaRPr>
          </a:p>
          <a:p>
            <a:endParaRPr lang="tr-TR" dirty="0"/>
          </a:p>
        </p:txBody>
      </p:sp>
      <p:sp>
        <p:nvSpPr>
          <p:cNvPr id="4" name="İçerik Yer Tutucusu 3"/>
          <p:cNvSpPr>
            <a:spLocks noGrp="1"/>
          </p:cNvSpPr>
          <p:nvPr>
            <p:ph sz="half" idx="2"/>
          </p:nvPr>
        </p:nvSpPr>
        <p:spPr>
          <a:xfrm>
            <a:off x="8159264" y="1987062"/>
            <a:ext cx="3586998" cy="3152991"/>
          </a:xfrm>
          <a:ln w="28575">
            <a:solidFill>
              <a:schemeClr val="tx1">
                <a:lumMod val="50000"/>
                <a:lumOff val="50000"/>
              </a:schemeClr>
            </a:solidFill>
          </a:ln>
        </p:spPr>
        <p:txBody>
          <a:bodyPr>
            <a:normAutofit/>
          </a:bodyPr>
          <a:lstStyle/>
          <a:p>
            <a:r>
              <a:rPr lang="tr-TR" dirty="0" err="1" smtClean="0"/>
              <a:t>Etyoloji</a:t>
            </a:r>
            <a:r>
              <a:rPr lang="tr-TR" dirty="0" smtClean="0"/>
              <a:t> </a:t>
            </a:r>
          </a:p>
          <a:p>
            <a:pPr lvl="1">
              <a:lnSpc>
                <a:spcPct val="150000"/>
              </a:lnSpc>
            </a:pPr>
            <a:r>
              <a:rPr lang="tr-TR" dirty="0" smtClean="0"/>
              <a:t>Ortam ısısı</a:t>
            </a:r>
          </a:p>
          <a:p>
            <a:pPr lvl="1">
              <a:lnSpc>
                <a:spcPct val="150000"/>
              </a:lnSpc>
            </a:pPr>
            <a:r>
              <a:rPr lang="tr-TR" dirty="0" err="1" smtClean="0"/>
              <a:t>Dehidratasyon</a:t>
            </a:r>
            <a:r>
              <a:rPr lang="tr-TR" dirty="0" smtClean="0"/>
              <a:t> </a:t>
            </a:r>
          </a:p>
          <a:p>
            <a:pPr lvl="1">
              <a:lnSpc>
                <a:spcPct val="150000"/>
              </a:lnSpc>
            </a:pPr>
            <a:r>
              <a:rPr lang="tr-TR" dirty="0" err="1" smtClean="0"/>
              <a:t>Sepsis-bakteriyemi</a:t>
            </a:r>
            <a:r>
              <a:rPr lang="tr-TR" dirty="0" smtClean="0"/>
              <a:t>….</a:t>
            </a:r>
            <a:endParaRPr lang="tr-TR" dirty="0"/>
          </a:p>
        </p:txBody>
      </p:sp>
    </p:spTree>
    <p:extLst>
      <p:ext uri="{BB962C8B-B14F-4D97-AF65-F5344CB8AC3E}">
        <p14:creationId xmlns:p14="http://schemas.microsoft.com/office/powerpoint/2010/main" val="29028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54452959-E569-405A-8268-099A934A0C3E}"/>
              </a:ext>
            </a:extLst>
          </p:cNvPr>
          <p:cNvSpPr/>
          <p:nvPr/>
        </p:nvSpPr>
        <p:spPr>
          <a:xfrm>
            <a:off x="2903058" y="201681"/>
            <a:ext cx="6041418" cy="572213"/>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sz="1600" b="1" dirty="0">
                <a:latin typeface="Arial" panose="020B0604020202020204" pitchFamily="34" charset="0"/>
                <a:cs typeface="Arial" panose="020B0604020202020204" pitchFamily="34" charset="0"/>
              </a:rPr>
              <a:t>Erken </a:t>
            </a:r>
            <a:r>
              <a:rPr lang="tr-TR" sz="1600" b="1" dirty="0" err="1">
                <a:latin typeface="Arial" panose="020B0604020202020204" pitchFamily="34" charset="0"/>
                <a:cs typeface="Arial" panose="020B0604020202020204" pitchFamily="34" charset="0"/>
              </a:rPr>
              <a:t>sepsis</a:t>
            </a:r>
            <a:r>
              <a:rPr lang="tr-TR" sz="1600" b="1" dirty="0">
                <a:latin typeface="Arial" panose="020B0604020202020204" pitchFamily="34" charset="0"/>
                <a:cs typeface="Arial" panose="020B0604020202020204" pitchFamily="34" charset="0"/>
              </a:rPr>
              <a:t> ya da geç başlangıçlı </a:t>
            </a:r>
            <a:r>
              <a:rPr lang="tr-TR" sz="1600" b="1" dirty="0" err="1">
                <a:latin typeface="Arial" panose="020B0604020202020204" pitchFamily="34" charset="0"/>
                <a:cs typeface="Arial" panose="020B0604020202020204" pitchFamily="34" charset="0"/>
              </a:rPr>
              <a:t>sepsis</a:t>
            </a:r>
            <a:endParaRPr lang="tr-TR" sz="1600" b="1" dirty="0">
              <a:latin typeface="Arial" panose="020B0604020202020204" pitchFamily="34" charset="0"/>
              <a:cs typeface="Arial" panose="020B0604020202020204" pitchFamily="34" charset="0"/>
            </a:endParaRPr>
          </a:p>
        </p:txBody>
      </p:sp>
      <p:sp>
        <p:nvSpPr>
          <p:cNvPr id="3" name="Dikdörtgen: Köşeleri Yuvarlatılmış 2">
            <a:extLst>
              <a:ext uri="{FF2B5EF4-FFF2-40B4-BE49-F238E27FC236}">
                <a16:creationId xmlns:a16="http://schemas.microsoft.com/office/drawing/2014/main" id="{DF82A023-DC3E-42AE-9BBA-5648269A2DBC}"/>
              </a:ext>
            </a:extLst>
          </p:cNvPr>
          <p:cNvSpPr/>
          <p:nvPr/>
        </p:nvSpPr>
        <p:spPr>
          <a:xfrm>
            <a:off x="3101791" y="1153533"/>
            <a:ext cx="5643955" cy="1179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tr-TR" sz="1400" dirty="0">
                <a:latin typeface="Arial" panose="020B0604020202020204" pitchFamily="34" charset="0"/>
                <a:cs typeface="Arial" panose="020B0604020202020204" pitchFamily="34" charset="0"/>
              </a:rPr>
              <a:t>Tam tanısal değerlendirme yap</a:t>
            </a:r>
          </a:p>
          <a:p>
            <a:r>
              <a:rPr lang="tr-TR" sz="1400" dirty="0">
                <a:latin typeface="Arial" panose="020B0604020202020204" pitchFamily="34" charset="0"/>
                <a:cs typeface="Arial" panose="020B0604020202020204" pitchFamily="34" charset="0"/>
              </a:rPr>
              <a:t>Tam kan sayımı, LP, kültürler (kan, BOS, idrar), CRP/</a:t>
            </a:r>
            <a:r>
              <a:rPr lang="tr-TR" sz="1400" dirty="0" err="1">
                <a:latin typeface="Arial" panose="020B0604020202020204" pitchFamily="34" charset="0"/>
                <a:cs typeface="Arial" panose="020B0604020202020204" pitchFamily="34" charset="0"/>
              </a:rPr>
              <a:t>prokalsitonin</a:t>
            </a:r>
            <a:r>
              <a:rPr lang="tr-TR" sz="1400" dirty="0">
                <a:latin typeface="Arial" panose="020B0604020202020204" pitchFamily="34" charset="0"/>
                <a:cs typeface="Arial" panose="020B0604020202020204" pitchFamily="34" charset="0"/>
              </a:rPr>
              <a:t> </a:t>
            </a:r>
          </a:p>
          <a:p>
            <a:r>
              <a:rPr lang="tr-TR" sz="1400" dirty="0">
                <a:latin typeface="Arial" panose="020B0604020202020204" pitchFamily="34" charset="0"/>
                <a:cs typeface="Arial" panose="020B0604020202020204" pitchFamily="34" charset="0"/>
              </a:rPr>
              <a:t>Antibiyotik başla </a:t>
            </a:r>
          </a:p>
          <a:p>
            <a:r>
              <a:rPr lang="tr-TR" sz="1400" dirty="0">
                <a:latin typeface="Arial" panose="020B0604020202020204" pitchFamily="34" charset="0"/>
                <a:cs typeface="Arial" panose="020B0604020202020204" pitchFamily="34" charset="0"/>
              </a:rPr>
              <a:t>Klinik ve laboratuvar olarak izle</a:t>
            </a:r>
          </a:p>
        </p:txBody>
      </p:sp>
      <p:sp>
        <p:nvSpPr>
          <p:cNvPr id="4" name="Dikdörtgen: Köşeleri Yuvarlatılmış 3">
            <a:extLst>
              <a:ext uri="{FF2B5EF4-FFF2-40B4-BE49-F238E27FC236}">
                <a16:creationId xmlns:a16="http://schemas.microsoft.com/office/drawing/2014/main" id="{81A9595A-CA38-4D94-BBFA-D3A563B120C8}"/>
              </a:ext>
            </a:extLst>
          </p:cNvPr>
          <p:cNvSpPr/>
          <p:nvPr/>
        </p:nvSpPr>
        <p:spPr>
          <a:xfrm>
            <a:off x="770016" y="2746693"/>
            <a:ext cx="3484413" cy="13646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solidFill>
                  <a:schemeClr val="tx1"/>
                </a:solidFill>
                <a:latin typeface="Arial" panose="020B0604020202020204" pitchFamily="34" charset="0"/>
                <a:cs typeface="Arial" panose="020B0604020202020204" pitchFamily="34" charset="0"/>
              </a:rPr>
              <a:t>Bebek iyi, </a:t>
            </a:r>
            <a:r>
              <a:rPr lang="tr-TR" sz="1400" dirty="0" err="1">
                <a:solidFill>
                  <a:schemeClr val="tx1"/>
                </a:solidFill>
                <a:latin typeface="Arial" panose="020B0604020202020204" pitchFamily="34" charset="0"/>
                <a:cs typeface="Arial" panose="020B0604020202020204" pitchFamily="34" charset="0"/>
              </a:rPr>
              <a:t>lab</a:t>
            </a:r>
            <a:r>
              <a:rPr lang="tr-TR" sz="1400" dirty="0">
                <a:solidFill>
                  <a:schemeClr val="tx1"/>
                </a:solidFill>
                <a:latin typeface="Arial" panose="020B0604020202020204" pitchFamily="34" charset="0"/>
                <a:cs typeface="Arial" panose="020B0604020202020204" pitchFamily="34" charset="0"/>
              </a:rPr>
              <a:t>. N ya da belirti ve bulguları açıklayan enfeksiyon dışı bir durum var ve kültürde üreme yok </a:t>
            </a:r>
          </a:p>
          <a:p>
            <a:r>
              <a:rPr lang="tr-TR" sz="1400" b="1" dirty="0" err="1">
                <a:solidFill>
                  <a:schemeClr val="tx1"/>
                </a:solidFill>
                <a:latin typeface="Arial" panose="020B0604020202020204" pitchFamily="34" charset="0"/>
                <a:cs typeface="Arial" panose="020B0604020202020204" pitchFamily="34" charset="0"/>
              </a:rPr>
              <a:t>Sepsis</a:t>
            </a:r>
            <a:r>
              <a:rPr lang="tr-TR" sz="1400" b="1" dirty="0">
                <a:solidFill>
                  <a:schemeClr val="tx1"/>
                </a:solidFill>
                <a:latin typeface="Arial" panose="020B0604020202020204" pitchFamily="34" charset="0"/>
                <a:cs typeface="Arial" panose="020B0604020202020204" pitchFamily="34" charset="0"/>
              </a:rPr>
              <a:t> tanısı dışlanır </a:t>
            </a:r>
            <a:endParaRPr lang="tr-TR" sz="1799" dirty="0"/>
          </a:p>
        </p:txBody>
      </p:sp>
      <p:sp>
        <p:nvSpPr>
          <p:cNvPr id="5" name="Dikdörtgen: Köşeleri Yuvarlatılmış 4">
            <a:extLst>
              <a:ext uri="{FF2B5EF4-FFF2-40B4-BE49-F238E27FC236}">
                <a16:creationId xmlns:a16="http://schemas.microsoft.com/office/drawing/2014/main" id="{5D6041F2-4028-4B0B-9E22-51C5B1F04123}"/>
              </a:ext>
            </a:extLst>
          </p:cNvPr>
          <p:cNvSpPr/>
          <p:nvPr/>
        </p:nvSpPr>
        <p:spPr>
          <a:xfrm>
            <a:off x="5102346" y="2746693"/>
            <a:ext cx="2557004" cy="13646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dirty="0">
                <a:solidFill>
                  <a:schemeClr val="tx1"/>
                </a:solidFill>
                <a:latin typeface="Arial" panose="020B0604020202020204" pitchFamily="34" charset="0"/>
                <a:cs typeface="Arial" panose="020B0604020202020204" pitchFamily="34" charset="0"/>
              </a:rPr>
              <a:t>Bebek iyi değil, ya da </a:t>
            </a:r>
            <a:r>
              <a:rPr lang="tr-TR" sz="1400" dirty="0" err="1">
                <a:solidFill>
                  <a:schemeClr val="tx1"/>
                </a:solidFill>
                <a:latin typeface="Arial" panose="020B0604020202020204" pitchFamily="34" charset="0"/>
                <a:cs typeface="Arial" panose="020B0604020202020204" pitchFamily="34" charset="0"/>
              </a:rPr>
              <a:t>lab</a:t>
            </a:r>
            <a:r>
              <a:rPr lang="tr-TR" sz="1400" dirty="0">
                <a:solidFill>
                  <a:schemeClr val="tx1"/>
                </a:solidFill>
                <a:latin typeface="Arial" panose="020B0604020202020204" pitchFamily="34" charset="0"/>
                <a:cs typeface="Arial" panose="020B0604020202020204" pitchFamily="34" charset="0"/>
              </a:rPr>
              <a:t> anormal kültürde üreme yok</a:t>
            </a:r>
          </a:p>
          <a:p>
            <a:endParaRPr lang="tr-TR" sz="1400" dirty="0">
              <a:solidFill>
                <a:schemeClr val="tx1"/>
              </a:solidFill>
              <a:latin typeface="Arial" panose="020B0604020202020204" pitchFamily="34" charset="0"/>
              <a:cs typeface="Arial" panose="020B0604020202020204" pitchFamily="34" charset="0"/>
            </a:endParaRPr>
          </a:p>
          <a:p>
            <a:r>
              <a:rPr lang="tr-TR" sz="1400" b="1" dirty="0">
                <a:solidFill>
                  <a:schemeClr val="tx1"/>
                </a:solidFill>
                <a:latin typeface="Arial" panose="020B0604020202020204" pitchFamily="34" charset="0"/>
                <a:cs typeface="Arial" panose="020B0604020202020204" pitchFamily="34" charset="0"/>
              </a:rPr>
              <a:t>Klinik </a:t>
            </a:r>
            <a:r>
              <a:rPr lang="tr-TR" sz="1400" b="1" dirty="0" err="1">
                <a:solidFill>
                  <a:schemeClr val="tx1"/>
                </a:solidFill>
                <a:latin typeface="Arial" panose="020B0604020202020204" pitchFamily="34" charset="0"/>
                <a:cs typeface="Arial" panose="020B0604020202020204" pitchFamily="34" charset="0"/>
              </a:rPr>
              <a:t>sepsis</a:t>
            </a:r>
            <a:r>
              <a:rPr lang="tr-TR" sz="1400" b="1" dirty="0">
                <a:solidFill>
                  <a:schemeClr val="tx1"/>
                </a:solidFill>
                <a:latin typeface="Arial" panose="020B0604020202020204" pitchFamily="34" charset="0"/>
                <a:cs typeface="Arial" panose="020B0604020202020204" pitchFamily="34" charset="0"/>
              </a:rPr>
              <a:t> </a:t>
            </a:r>
          </a:p>
        </p:txBody>
      </p:sp>
      <p:sp>
        <p:nvSpPr>
          <p:cNvPr id="6" name="Dikdörtgen: Köşeleri Yuvarlatılmış 5">
            <a:extLst>
              <a:ext uri="{FF2B5EF4-FFF2-40B4-BE49-F238E27FC236}">
                <a16:creationId xmlns:a16="http://schemas.microsoft.com/office/drawing/2014/main" id="{83F4BBF7-7CDB-4A7F-877B-2C94E8CFB1AF}"/>
              </a:ext>
            </a:extLst>
          </p:cNvPr>
          <p:cNvSpPr/>
          <p:nvPr/>
        </p:nvSpPr>
        <p:spPr>
          <a:xfrm>
            <a:off x="8533768" y="2796783"/>
            <a:ext cx="2530505" cy="13314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Arial" panose="020B0604020202020204" pitchFamily="34" charset="0"/>
                <a:cs typeface="Arial" panose="020B0604020202020204" pitchFamily="34" charset="0"/>
              </a:rPr>
              <a:t>Kültürde üreme var</a:t>
            </a:r>
          </a:p>
          <a:p>
            <a:pPr algn="ctr"/>
            <a:r>
              <a:rPr lang="tr-TR" sz="1400" b="1" dirty="0">
                <a:solidFill>
                  <a:schemeClr val="tx1"/>
                </a:solidFill>
                <a:latin typeface="Arial" panose="020B0604020202020204" pitchFamily="34" charset="0"/>
                <a:cs typeface="Arial" panose="020B0604020202020204" pitchFamily="34" charset="0"/>
              </a:rPr>
              <a:t>Kanıtlanmış </a:t>
            </a:r>
            <a:r>
              <a:rPr lang="tr-TR" sz="1400" b="1" dirty="0" err="1">
                <a:solidFill>
                  <a:schemeClr val="tx1"/>
                </a:solidFill>
                <a:latin typeface="Arial" panose="020B0604020202020204" pitchFamily="34" charset="0"/>
                <a:cs typeface="Arial" panose="020B0604020202020204" pitchFamily="34" charset="0"/>
              </a:rPr>
              <a:t>sepsis</a:t>
            </a:r>
            <a:r>
              <a:rPr lang="tr-TR" sz="1400" b="1" dirty="0">
                <a:solidFill>
                  <a:schemeClr val="tx1"/>
                </a:solidFill>
                <a:latin typeface="Arial" panose="020B0604020202020204" pitchFamily="34" charset="0"/>
                <a:cs typeface="Arial" panose="020B0604020202020204" pitchFamily="34" charset="0"/>
              </a:rPr>
              <a:t> </a:t>
            </a:r>
          </a:p>
        </p:txBody>
      </p:sp>
      <p:sp>
        <p:nvSpPr>
          <p:cNvPr id="7" name="Dikdörtgen: Köşeleri Yuvarlatılmış 6">
            <a:extLst>
              <a:ext uri="{FF2B5EF4-FFF2-40B4-BE49-F238E27FC236}">
                <a16:creationId xmlns:a16="http://schemas.microsoft.com/office/drawing/2014/main" id="{A2E58CFD-0FEA-46A6-9AAE-DAFD9B90446F}"/>
              </a:ext>
            </a:extLst>
          </p:cNvPr>
          <p:cNvSpPr/>
          <p:nvPr/>
        </p:nvSpPr>
        <p:spPr>
          <a:xfrm>
            <a:off x="1127731" y="4677692"/>
            <a:ext cx="2318527" cy="10996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Arial" panose="020B0604020202020204" pitchFamily="34" charset="0"/>
                <a:cs typeface="Arial" panose="020B0604020202020204" pitchFamily="34" charset="0"/>
              </a:rPr>
              <a:t>48 saatte antibiyotik tedavisi kesilir</a:t>
            </a:r>
          </a:p>
        </p:txBody>
      </p:sp>
      <p:sp>
        <p:nvSpPr>
          <p:cNvPr id="8" name="Dikdörtgen: Köşeleri Yuvarlatılmış 7">
            <a:extLst>
              <a:ext uri="{FF2B5EF4-FFF2-40B4-BE49-F238E27FC236}">
                <a16:creationId xmlns:a16="http://schemas.microsoft.com/office/drawing/2014/main" id="{CF4C454F-53D8-40DE-A3A3-AE85794A4A5E}"/>
              </a:ext>
            </a:extLst>
          </p:cNvPr>
          <p:cNvSpPr/>
          <p:nvPr/>
        </p:nvSpPr>
        <p:spPr>
          <a:xfrm>
            <a:off x="4930114" y="4677692"/>
            <a:ext cx="2729237" cy="10996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Arial" panose="020B0604020202020204" pitchFamily="34" charset="0"/>
                <a:cs typeface="Arial" panose="020B0604020202020204" pitchFamily="34" charset="0"/>
              </a:rPr>
              <a:t>Klinik ve </a:t>
            </a:r>
            <a:r>
              <a:rPr lang="tr-TR" sz="1400" dirty="0" err="1">
                <a:solidFill>
                  <a:schemeClr val="tx1"/>
                </a:solidFill>
                <a:latin typeface="Arial" panose="020B0604020202020204" pitchFamily="34" charset="0"/>
                <a:cs typeface="Arial" panose="020B0604020202020204" pitchFamily="34" charset="0"/>
              </a:rPr>
              <a:t>lab</a:t>
            </a:r>
            <a:r>
              <a:rPr lang="tr-TR" sz="1400" dirty="0">
                <a:solidFill>
                  <a:schemeClr val="tx1"/>
                </a:solidFill>
                <a:latin typeface="Arial" panose="020B0604020202020204" pitchFamily="34" charset="0"/>
                <a:cs typeface="Arial" panose="020B0604020202020204" pitchFamily="34" charset="0"/>
              </a:rPr>
              <a:t>. Bulgularına göre tedaviye 7-10 gün  devam et </a:t>
            </a:r>
          </a:p>
        </p:txBody>
      </p:sp>
      <p:sp>
        <p:nvSpPr>
          <p:cNvPr id="9" name="Dikdörtgen: Köşeleri Yuvarlatılmış 8">
            <a:extLst>
              <a:ext uri="{FF2B5EF4-FFF2-40B4-BE49-F238E27FC236}">
                <a16:creationId xmlns:a16="http://schemas.microsoft.com/office/drawing/2014/main" id="{356CAAF6-07DF-414A-87A9-624C5E10F7A9}"/>
              </a:ext>
            </a:extLst>
          </p:cNvPr>
          <p:cNvSpPr/>
          <p:nvPr/>
        </p:nvSpPr>
        <p:spPr>
          <a:xfrm>
            <a:off x="8533768" y="4696425"/>
            <a:ext cx="2729237" cy="11271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Arial" panose="020B0604020202020204" pitchFamily="34" charset="0"/>
                <a:cs typeface="Arial" panose="020B0604020202020204" pitchFamily="34" charset="0"/>
              </a:rPr>
              <a:t>Antibiyotik tedavisine 7-10 gün  menenjit varsa 14-21 gün </a:t>
            </a:r>
          </a:p>
        </p:txBody>
      </p:sp>
      <p:sp>
        <p:nvSpPr>
          <p:cNvPr id="11" name="Ok: Aşağı 10">
            <a:extLst>
              <a:ext uri="{FF2B5EF4-FFF2-40B4-BE49-F238E27FC236}">
                <a16:creationId xmlns:a16="http://schemas.microsoft.com/office/drawing/2014/main" id="{6A16741D-6B67-476B-B616-150E6CA36C82}"/>
              </a:ext>
            </a:extLst>
          </p:cNvPr>
          <p:cNvSpPr/>
          <p:nvPr/>
        </p:nvSpPr>
        <p:spPr>
          <a:xfrm rot="3362846">
            <a:off x="2773198" y="2171670"/>
            <a:ext cx="378957" cy="659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799"/>
          </a:p>
        </p:txBody>
      </p:sp>
      <p:sp>
        <p:nvSpPr>
          <p:cNvPr id="12" name="Ok: Aşağı 11">
            <a:extLst>
              <a:ext uri="{FF2B5EF4-FFF2-40B4-BE49-F238E27FC236}">
                <a16:creationId xmlns:a16="http://schemas.microsoft.com/office/drawing/2014/main" id="{519B83A4-3FD4-469F-9E21-96A5F4AFDD70}"/>
              </a:ext>
            </a:extLst>
          </p:cNvPr>
          <p:cNvSpPr/>
          <p:nvPr/>
        </p:nvSpPr>
        <p:spPr>
          <a:xfrm>
            <a:off x="6228488" y="2332668"/>
            <a:ext cx="331218" cy="447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799"/>
          </a:p>
        </p:txBody>
      </p:sp>
      <p:sp>
        <p:nvSpPr>
          <p:cNvPr id="13" name="Ok: Aşağı 12">
            <a:extLst>
              <a:ext uri="{FF2B5EF4-FFF2-40B4-BE49-F238E27FC236}">
                <a16:creationId xmlns:a16="http://schemas.microsoft.com/office/drawing/2014/main" id="{69D0EA43-AF23-49B1-88D7-A21D643C0DD9}"/>
              </a:ext>
            </a:extLst>
          </p:cNvPr>
          <p:cNvSpPr/>
          <p:nvPr/>
        </p:nvSpPr>
        <p:spPr>
          <a:xfrm rot="20241600">
            <a:off x="8557981" y="2255501"/>
            <a:ext cx="396107" cy="5683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799"/>
          </a:p>
        </p:txBody>
      </p:sp>
      <p:sp>
        <p:nvSpPr>
          <p:cNvPr id="14" name="Ok: Aşağı 13">
            <a:extLst>
              <a:ext uri="{FF2B5EF4-FFF2-40B4-BE49-F238E27FC236}">
                <a16:creationId xmlns:a16="http://schemas.microsoft.com/office/drawing/2014/main" id="{33BCC4B1-0C61-4CC1-A83F-70C12CA5E81D}"/>
              </a:ext>
            </a:extLst>
          </p:cNvPr>
          <p:cNvSpPr/>
          <p:nvPr/>
        </p:nvSpPr>
        <p:spPr>
          <a:xfrm>
            <a:off x="2067462" y="4108121"/>
            <a:ext cx="385141" cy="569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799"/>
          </a:p>
        </p:txBody>
      </p:sp>
      <p:pic>
        <p:nvPicPr>
          <p:cNvPr id="10" name="Resim 9">
            <a:extLst>
              <a:ext uri="{FF2B5EF4-FFF2-40B4-BE49-F238E27FC236}">
                <a16:creationId xmlns:a16="http://schemas.microsoft.com/office/drawing/2014/main" id="{9C6257F7-BF6D-4D4B-9759-7FEB8BB0C41D}"/>
              </a:ext>
            </a:extLst>
          </p:cNvPr>
          <p:cNvPicPr>
            <a:picLocks noChangeAspect="1"/>
          </p:cNvPicPr>
          <p:nvPr/>
        </p:nvPicPr>
        <p:blipFill>
          <a:blip r:embed="rId2"/>
          <a:stretch>
            <a:fillRect/>
          </a:stretch>
        </p:blipFill>
        <p:spPr>
          <a:xfrm>
            <a:off x="6170573" y="4111310"/>
            <a:ext cx="420550" cy="585115"/>
          </a:xfrm>
          <a:prstGeom prst="rect">
            <a:avLst/>
          </a:prstGeom>
        </p:spPr>
      </p:pic>
      <p:pic>
        <p:nvPicPr>
          <p:cNvPr id="17" name="Resim 16">
            <a:extLst>
              <a:ext uri="{FF2B5EF4-FFF2-40B4-BE49-F238E27FC236}">
                <a16:creationId xmlns:a16="http://schemas.microsoft.com/office/drawing/2014/main" id="{C5AEC5B6-64BE-4C30-80B6-46A4BC9B729B}"/>
              </a:ext>
            </a:extLst>
          </p:cNvPr>
          <p:cNvPicPr>
            <a:picLocks noChangeAspect="1"/>
          </p:cNvPicPr>
          <p:nvPr/>
        </p:nvPicPr>
        <p:blipFill>
          <a:blip r:embed="rId2"/>
          <a:stretch>
            <a:fillRect/>
          </a:stretch>
        </p:blipFill>
        <p:spPr>
          <a:xfrm>
            <a:off x="9636820" y="4128278"/>
            <a:ext cx="420550" cy="585115"/>
          </a:xfrm>
          <a:prstGeom prst="rect">
            <a:avLst/>
          </a:prstGeom>
        </p:spPr>
      </p:pic>
    </p:spTree>
    <p:extLst>
      <p:ext uri="{BB962C8B-B14F-4D97-AF65-F5344CB8AC3E}">
        <p14:creationId xmlns:p14="http://schemas.microsoft.com/office/powerpoint/2010/main" val="119342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1345" y="188640"/>
            <a:ext cx="9144001" cy="1371600"/>
          </a:xfrm>
        </p:spPr>
        <p:txBody>
          <a:bodyPr>
            <a:normAutofit/>
          </a:bodyPr>
          <a:lstStyle/>
          <a:p>
            <a:r>
              <a:rPr lang="tr-TR" sz="3600" b="1" dirty="0" err="1" smtClean="0">
                <a:solidFill>
                  <a:srgbClr val="FF0000"/>
                </a:solidFill>
              </a:rPr>
              <a:t>Yenidoğanda</a:t>
            </a:r>
            <a:r>
              <a:rPr lang="tr-TR" sz="3600" b="1" dirty="0" smtClean="0">
                <a:solidFill>
                  <a:srgbClr val="FF0000"/>
                </a:solidFill>
              </a:rPr>
              <a:t> Tartı Kaybı </a:t>
            </a:r>
            <a:endParaRPr lang="tr-TR" sz="3600" b="1" dirty="0">
              <a:solidFill>
                <a:srgbClr val="FF0000"/>
              </a:solidFill>
            </a:endParaRPr>
          </a:p>
        </p:txBody>
      </p:sp>
      <p:graphicFrame>
        <p:nvGraphicFramePr>
          <p:cNvPr id="10" name="İçerik Yer Tutucusu 9"/>
          <p:cNvGraphicFramePr>
            <a:graphicFrameLocks noGrp="1"/>
          </p:cNvGraphicFramePr>
          <p:nvPr>
            <p:ph idx="1"/>
            <p:extLst>
              <p:ext uri="{D42A27DB-BD31-4B8C-83A1-F6EECF244321}">
                <p14:modId xmlns:p14="http://schemas.microsoft.com/office/powerpoint/2010/main" val="577173262"/>
              </p:ext>
            </p:extLst>
          </p:nvPr>
        </p:nvGraphicFramePr>
        <p:xfrm>
          <a:off x="395567" y="1274885"/>
          <a:ext cx="6849552" cy="4331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p:cNvPicPr>
            <a:picLocks noChangeAspect="1"/>
          </p:cNvPicPr>
          <p:nvPr/>
        </p:nvPicPr>
        <p:blipFill>
          <a:blip r:embed="rId7"/>
          <a:stretch>
            <a:fillRect/>
          </a:stretch>
        </p:blipFill>
        <p:spPr>
          <a:xfrm>
            <a:off x="7365588" y="336658"/>
            <a:ext cx="2238670" cy="2988000"/>
          </a:xfrm>
          <a:prstGeom prst="rect">
            <a:avLst/>
          </a:prstGeom>
        </p:spPr>
      </p:pic>
      <p:pic>
        <p:nvPicPr>
          <p:cNvPr id="6" name="Resim 5"/>
          <p:cNvPicPr>
            <a:picLocks noChangeAspect="1"/>
          </p:cNvPicPr>
          <p:nvPr/>
        </p:nvPicPr>
        <p:blipFill>
          <a:blip r:embed="rId8"/>
          <a:stretch>
            <a:fillRect/>
          </a:stretch>
        </p:blipFill>
        <p:spPr>
          <a:xfrm>
            <a:off x="9624392" y="332656"/>
            <a:ext cx="2261872" cy="2988000"/>
          </a:xfrm>
          <a:prstGeom prst="rect">
            <a:avLst/>
          </a:prstGeom>
        </p:spPr>
      </p:pic>
      <p:pic>
        <p:nvPicPr>
          <p:cNvPr id="7" name="Resim 6"/>
          <p:cNvPicPr>
            <a:picLocks noChangeAspect="1"/>
          </p:cNvPicPr>
          <p:nvPr/>
        </p:nvPicPr>
        <p:blipFill>
          <a:blip r:embed="rId9"/>
          <a:stretch>
            <a:fillRect/>
          </a:stretch>
        </p:blipFill>
        <p:spPr>
          <a:xfrm>
            <a:off x="7365589" y="3320656"/>
            <a:ext cx="2295173" cy="2808000"/>
          </a:xfrm>
          <a:prstGeom prst="rect">
            <a:avLst/>
          </a:prstGeom>
        </p:spPr>
      </p:pic>
      <p:pic>
        <p:nvPicPr>
          <p:cNvPr id="8" name="Resim 7"/>
          <p:cNvPicPr>
            <a:picLocks noChangeAspect="1"/>
          </p:cNvPicPr>
          <p:nvPr/>
        </p:nvPicPr>
        <p:blipFill>
          <a:blip r:embed="rId10"/>
          <a:stretch>
            <a:fillRect/>
          </a:stretch>
        </p:blipFill>
        <p:spPr>
          <a:xfrm>
            <a:off x="9660762" y="3325516"/>
            <a:ext cx="2189133" cy="2803140"/>
          </a:xfrm>
          <a:prstGeom prst="rect">
            <a:avLst/>
          </a:prstGeom>
        </p:spPr>
      </p:pic>
    </p:spTree>
    <p:extLst>
      <p:ext uri="{BB962C8B-B14F-4D97-AF65-F5344CB8AC3E}">
        <p14:creationId xmlns:p14="http://schemas.microsoft.com/office/powerpoint/2010/main" val="414958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1978" y="245085"/>
            <a:ext cx="10515600" cy="1325563"/>
          </a:xfrm>
        </p:spPr>
        <p:txBody>
          <a:bodyPr>
            <a:normAutofit/>
          </a:bodyPr>
          <a:lstStyle/>
          <a:p>
            <a:r>
              <a:rPr lang="tr-TR" sz="3600" b="1" dirty="0" smtClean="0">
                <a:solidFill>
                  <a:srgbClr val="FF0000"/>
                </a:solidFill>
              </a:rPr>
              <a:t>Anne Sütü </a:t>
            </a:r>
            <a:r>
              <a:rPr lang="tr-TR" sz="3600" b="1" dirty="0">
                <a:solidFill>
                  <a:srgbClr val="FF0000"/>
                </a:solidFill>
              </a:rPr>
              <a:t>T</a:t>
            </a:r>
            <a:r>
              <a:rPr lang="tr-TR" sz="3600" b="1" dirty="0" smtClean="0">
                <a:solidFill>
                  <a:srgbClr val="FF0000"/>
                </a:solidFill>
              </a:rPr>
              <a:t>eşviki </a:t>
            </a:r>
            <a:endParaRPr lang="tr-TR" sz="3600" b="1" dirty="0">
              <a:solidFill>
                <a:srgbClr val="FF0000"/>
              </a:solidFill>
            </a:endParaRPr>
          </a:p>
        </p:txBody>
      </p:sp>
      <p:pic>
        <p:nvPicPr>
          <p:cNvPr id="5" name="İçerik Yer Tutucusu 4"/>
          <p:cNvPicPr>
            <a:picLocks noGrp="1" noChangeAspect="1"/>
          </p:cNvPicPr>
          <p:nvPr>
            <p:ph sz="half" idx="1"/>
          </p:nvPr>
        </p:nvPicPr>
        <p:blipFill>
          <a:blip r:embed="rId2"/>
          <a:stretch>
            <a:fillRect/>
          </a:stretch>
        </p:blipFill>
        <p:spPr>
          <a:xfrm>
            <a:off x="611978" y="1570648"/>
            <a:ext cx="3523889" cy="4351338"/>
          </a:xfrm>
          <a:prstGeom prst="rect">
            <a:avLst/>
          </a:prstGeom>
        </p:spPr>
      </p:pic>
      <p:sp>
        <p:nvSpPr>
          <p:cNvPr id="4" name="İçerik Yer Tutucusu 3"/>
          <p:cNvSpPr>
            <a:spLocks noGrp="1"/>
          </p:cNvSpPr>
          <p:nvPr>
            <p:ph sz="half" idx="2"/>
          </p:nvPr>
        </p:nvSpPr>
        <p:spPr>
          <a:xfrm>
            <a:off x="4362089" y="1491517"/>
            <a:ext cx="7507526" cy="4351338"/>
          </a:xfrm>
          <a:ln>
            <a:solidFill>
              <a:srgbClr val="FF0000"/>
            </a:solidFill>
          </a:ln>
        </p:spPr>
        <p:txBody>
          <a:bodyPr>
            <a:normAutofit/>
          </a:bodyPr>
          <a:lstStyle/>
          <a:p>
            <a:endParaRPr lang="tr-TR" sz="2400" dirty="0" smtClean="0"/>
          </a:p>
          <a:p>
            <a:r>
              <a:rPr lang="tr-TR" sz="2400" dirty="0" smtClean="0"/>
              <a:t>Emzirme politikası yazılı olmalı</a:t>
            </a:r>
          </a:p>
          <a:p>
            <a:r>
              <a:rPr lang="tr-TR" sz="2400" dirty="0" smtClean="0"/>
              <a:t>Tüm sağlık çalışanları bilgilendirilmeli </a:t>
            </a:r>
          </a:p>
          <a:p>
            <a:r>
              <a:rPr lang="tr-TR" sz="2400" dirty="0" smtClean="0"/>
              <a:t>Hamileler eğitilmeli  </a:t>
            </a:r>
          </a:p>
          <a:p>
            <a:r>
              <a:rPr lang="tr-TR" sz="2400" dirty="0" smtClean="0"/>
              <a:t>Anne sütü dışında beslenme önerilmemeli </a:t>
            </a:r>
          </a:p>
          <a:p>
            <a:r>
              <a:rPr lang="tr-TR" sz="2400" dirty="0" smtClean="0"/>
              <a:t>Anne ile bebek aynı odada, farklı yatakta kalmalı</a:t>
            </a:r>
          </a:p>
          <a:p>
            <a:r>
              <a:rPr lang="tr-TR" sz="2400" dirty="0" smtClean="0"/>
              <a:t>Bebek her istediğinde emzirilmeli </a:t>
            </a:r>
          </a:p>
          <a:p>
            <a:r>
              <a:rPr lang="tr-TR" sz="2400" dirty="0" smtClean="0"/>
              <a:t>Emzirme devamlılığı sağlanmalı </a:t>
            </a:r>
          </a:p>
          <a:p>
            <a:r>
              <a:rPr lang="tr-TR" sz="2400" dirty="0" smtClean="0"/>
              <a:t>Destek grupları kurulmalı </a:t>
            </a:r>
          </a:p>
          <a:p>
            <a:endParaRPr lang="tr-TR" dirty="0" smtClean="0"/>
          </a:p>
          <a:p>
            <a:endParaRPr lang="tr-TR" dirty="0" smtClean="0"/>
          </a:p>
          <a:p>
            <a:endParaRPr lang="tr-TR" dirty="0" smtClean="0"/>
          </a:p>
          <a:p>
            <a:endParaRPr lang="tr-TR" dirty="0" smtClean="0"/>
          </a:p>
          <a:p>
            <a:endParaRPr lang="tr-TR" dirty="0"/>
          </a:p>
        </p:txBody>
      </p:sp>
      <p:pic>
        <p:nvPicPr>
          <p:cNvPr id="6" name="Resim 5"/>
          <p:cNvPicPr>
            <a:picLocks noChangeAspect="1"/>
          </p:cNvPicPr>
          <p:nvPr/>
        </p:nvPicPr>
        <p:blipFill>
          <a:blip r:embed="rId3"/>
          <a:stretch>
            <a:fillRect/>
          </a:stretch>
        </p:blipFill>
        <p:spPr>
          <a:xfrm>
            <a:off x="734227" y="5921986"/>
            <a:ext cx="11196934" cy="804742"/>
          </a:xfrm>
          <a:prstGeom prst="rect">
            <a:avLst/>
          </a:prstGeom>
          <a:ln>
            <a:solidFill>
              <a:srgbClr val="FF0000"/>
            </a:solidFill>
          </a:ln>
        </p:spPr>
      </p:pic>
    </p:spTree>
    <p:extLst>
      <p:ext uri="{BB962C8B-B14F-4D97-AF65-F5344CB8AC3E}">
        <p14:creationId xmlns:p14="http://schemas.microsoft.com/office/powerpoint/2010/main" val="85420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stretch>
            <a:fillRect/>
          </a:stretch>
        </p:blipFill>
        <p:spPr>
          <a:xfrm>
            <a:off x="407368" y="358180"/>
            <a:ext cx="4057650" cy="190500"/>
          </a:xfrm>
          <a:prstGeom prst="rect">
            <a:avLst/>
          </a:prstGeom>
        </p:spPr>
      </p:pic>
      <p:sp>
        <p:nvSpPr>
          <p:cNvPr id="2" name="Unvan 1"/>
          <p:cNvSpPr>
            <a:spLocks noGrp="1"/>
          </p:cNvSpPr>
          <p:nvPr>
            <p:ph type="title"/>
          </p:nvPr>
        </p:nvSpPr>
        <p:spPr>
          <a:xfrm>
            <a:off x="381115" y="2438030"/>
            <a:ext cx="4246431" cy="1906149"/>
          </a:xfrm>
        </p:spPr>
        <p:txBody>
          <a:bodyPr/>
          <a:lstStyle/>
          <a:p>
            <a:r>
              <a:rPr lang="tr-TR" b="1" dirty="0">
                <a:solidFill>
                  <a:srgbClr val="FF0000"/>
                </a:solidFill>
                <a:latin typeface="Calibri" panose="020F0502020204030204" pitchFamily="34" charset="0"/>
                <a:cs typeface="Calibri" panose="020F0502020204030204" pitchFamily="34" charset="0"/>
              </a:rPr>
              <a:t>Anne Sütü </a:t>
            </a:r>
            <a:r>
              <a:rPr lang="tr-TR" b="1" dirty="0" err="1">
                <a:solidFill>
                  <a:srgbClr val="FF0000"/>
                </a:solidFill>
                <a:latin typeface="Calibri" panose="020F0502020204030204" pitchFamily="34" charset="0"/>
                <a:cs typeface="Calibri" panose="020F0502020204030204" pitchFamily="34" charset="0"/>
              </a:rPr>
              <a:t>Kontrendikasyonları</a:t>
            </a:r>
            <a:r>
              <a:rPr lang="tr-TR" b="1" dirty="0">
                <a:solidFill>
                  <a:srgbClr val="FF0000"/>
                </a:solidFill>
                <a:latin typeface="Calibri" panose="020F0502020204030204" pitchFamily="34" charset="0"/>
                <a:cs typeface="Calibri" panose="020F0502020204030204" pitchFamily="34" charset="0"/>
              </a:rPr>
              <a:t> </a:t>
            </a:r>
            <a:br>
              <a:rPr lang="tr-TR" b="1" dirty="0">
                <a:solidFill>
                  <a:srgbClr val="FF0000"/>
                </a:solidFill>
                <a:latin typeface="Calibri" panose="020F0502020204030204" pitchFamily="34" charset="0"/>
                <a:cs typeface="Calibri" panose="020F0502020204030204" pitchFamily="34" charset="0"/>
              </a:rPr>
            </a:br>
            <a:endParaRPr lang="tr-TR" b="1" dirty="0">
              <a:solidFill>
                <a:srgbClr val="FF0000"/>
              </a:solidFill>
            </a:endParaRPr>
          </a:p>
        </p:txBody>
      </p:sp>
      <p:sp>
        <p:nvSpPr>
          <p:cNvPr id="3" name="İçerik Yer Tutucusu 2"/>
          <p:cNvSpPr>
            <a:spLocks noGrp="1"/>
          </p:cNvSpPr>
          <p:nvPr>
            <p:ph idx="1"/>
          </p:nvPr>
        </p:nvSpPr>
        <p:spPr>
          <a:xfrm>
            <a:off x="4465018" y="741689"/>
            <a:ext cx="7461877" cy="5334000"/>
          </a:xfrm>
          <a:ln w="28575">
            <a:solidFill>
              <a:srgbClr val="002060"/>
            </a:solidFill>
          </a:ln>
        </p:spPr>
        <p:txBody>
          <a:bodyPr>
            <a:noAutofit/>
          </a:bodyPr>
          <a:lstStyle/>
          <a:p>
            <a:pPr marL="0" indent="0">
              <a:buNone/>
            </a:pPr>
            <a:r>
              <a:rPr lang="tr-TR" sz="2400" b="1" dirty="0" smtClean="0">
                <a:latin typeface="Calibri" panose="020F0502020204030204" pitchFamily="34" charset="0"/>
                <a:cs typeface="Calibri" panose="020F0502020204030204" pitchFamily="34" charset="0"/>
              </a:rPr>
              <a:t>Kesin verilmemeli </a:t>
            </a:r>
          </a:p>
          <a:p>
            <a:pPr lvl="1"/>
            <a:r>
              <a:rPr lang="tr-TR" sz="2400" dirty="0" smtClean="0">
                <a:latin typeface="Calibri" panose="020F0502020204030204" pitchFamily="34" charset="0"/>
                <a:cs typeface="Calibri" panose="020F0502020204030204" pitchFamily="34" charset="0"/>
              </a:rPr>
              <a:t>Klasik </a:t>
            </a:r>
            <a:r>
              <a:rPr lang="tr-TR" sz="2400" dirty="0" err="1" smtClean="0">
                <a:latin typeface="Calibri" panose="020F0502020204030204" pitchFamily="34" charset="0"/>
                <a:cs typeface="Calibri" panose="020F0502020204030204" pitchFamily="34" charset="0"/>
              </a:rPr>
              <a:t>galoktozemi</a:t>
            </a:r>
            <a:r>
              <a:rPr lang="tr-TR" sz="2400" dirty="0" smtClean="0">
                <a:latin typeface="Calibri" panose="020F0502020204030204" pitchFamily="34" charset="0"/>
                <a:cs typeface="Calibri" panose="020F0502020204030204" pitchFamily="34" charset="0"/>
              </a:rPr>
              <a:t> </a:t>
            </a:r>
          </a:p>
          <a:p>
            <a:pPr lvl="1"/>
            <a:r>
              <a:rPr lang="tr-TR" sz="2400" dirty="0" smtClean="0">
                <a:latin typeface="Calibri" panose="020F0502020204030204" pitchFamily="34" charset="0"/>
                <a:cs typeface="Calibri" panose="020F0502020204030204" pitchFamily="34" charset="0"/>
              </a:rPr>
              <a:t>Annede HIV ( gelişmiş ülkelerde) </a:t>
            </a:r>
          </a:p>
          <a:p>
            <a:pPr marL="0" indent="0">
              <a:buNone/>
            </a:pPr>
            <a:r>
              <a:rPr lang="tr-TR" sz="2400" b="1" dirty="0">
                <a:latin typeface="Calibri" panose="020F0502020204030204" pitchFamily="34" charset="0"/>
                <a:cs typeface="Calibri" panose="020F0502020204030204" pitchFamily="34" charset="0"/>
              </a:rPr>
              <a:t>Geçici olarak emzirmeyin ve sağılmış anne sütü </a:t>
            </a:r>
            <a:r>
              <a:rPr lang="tr-TR" sz="2400" b="1" dirty="0" smtClean="0">
                <a:latin typeface="Calibri" panose="020F0502020204030204" pitchFamily="34" charset="0"/>
                <a:cs typeface="Calibri" panose="020F0502020204030204" pitchFamily="34" charset="0"/>
              </a:rPr>
              <a:t>vermeyin</a:t>
            </a:r>
          </a:p>
          <a:p>
            <a:pPr lvl="1"/>
            <a:r>
              <a:rPr lang="tr-TR" sz="2400" dirty="0" smtClean="0">
                <a:latin typeface="Calibri" panose="020F0502020204030204" pitchFamily="34" charset="0"/>
                <a:cs typeface="Calibri" panose="020F0502020204030204" pitchFamily="34" charset="0"/>
              </a:rPr>
              <a:t>Annede aktif </a:t>
            </a:r>
            <a:r>
              <a:rPr lang="tr-TR" sz="2400" dirty="0" err="1" smtClean="0">
                <a:latin typeface="Calibri" panose="020F0502020204030204" pitchFamily="34" charset="0"/>
                <a:cs typeface="Calibri" panose="020F0502020204030204" pitchFamily="34" charset="0"/>
              </a:rPr>
              <a:t>brusella</a:t>
            </a:r>
            <a:r>
              <a:rPr lang="tr-TR" sz="2400" dirty="0" smtClean="0">
                <a:latin typeface="Calibri" panose="020F0502020204030204" pitchFamily="34" charset="0"/>
                <a:cs typeface="Calibri" panose="020F0502020204030204" pitchFamily="34" charset="0"/>
              </a:rPr>
              <a:t>  </a:t>
            </a:r>
          </a:p>
          <a:p>
            <a:pPr lvl="1"/>
            <a:r>
              <a:rPr lang="tr-TR" sz="2400" dirty="0" smtClean="0">
                <a:latin typeface="Calibri" panose="020F0502020204030204" pitchFamily="34" charset="0"/>
                <a:cs typeface="Calibri" panose="020F0502020204030204" pitchFamily="34" charset="0"/>
              </a:rPr>
              <a:t>Annede </a:t>
            </a:r>
            <a:r>
              <a:rPr lang="tr-TR" sz="2400" dirty="0">
                <a:latin typeface="Calibri" panose="020F0502020204030204" pitchFamily="34" charset="0"/>
                <a:cs typeface="Calibri" panose="020F0502020204030204" pitchFamily="34" charset="0"/>
              </a:rPr>
              <a:t>aktif HSV enfeksiyonu var ve memede lezyonlar </a:t>
            </a:r>
            <a:r>
              <a:rPr lang="tr-TR" sz="2400" dirty="0" smtClean="0">
                <a:latin typeface="Calibri" panose="020F0502020204030204" pitchFamily="34" charset="0"/>
                <a:cs typeface="Calibri" panose="020F0502020204030204" pitchFamily="34" charset="0"/>
              </a:rPr>
              <a:t>mevcut</a:t>
            </a:r>
          </a:p>
          <a:p>
            <a:pPr lvl="1"/>
            <a:r>
              <a:rPr lang="tr-TR" sz="2400" dirty="0" smtClean="0">
                <a:latin typeface="Calibri" panose="020F0502020204030204" pitchFamily="34" charset="0"/>
                <a:cs typeface="Calibri" panose="020F0502020204030204" pitchFamily="34" charset="0"/>
              </a:rPr>
              <a:t>Anne bazı ilaçlar kullanıyor </a:t>
            </a:r>
          </a:p>
          <a:p>
            <a:pPr marL="0" indent="0">
              <a:buNone/>
            </a:pPr>
            <a:r>
              <a:rPr lang="tr-TR" sz="2400" b="1" dirty="0">
                <a:latin typeface="Calibri" panose="020F0502020204030204" pitchFamily="34" charset="0"/>
                <a:cs typeface="Calibri" panose="020F0502020204030204" pitchFamily="34" charset="0"/>
              </a:rPr>
              <a:t>Geçici olarak emzirmeyin ancak sağılmış anne sütü </a:t>
            </a:r>
            <a:r>
              <a:rPr lang="tr-TR" sz="2400" b="1" dirty="0" smtClean="0">
                <a:latin typeface="Calibri" panose="020F0502020204030204" pitchFamily="34" charset="0"/>
                <a:cs typeface="Calibri" panose="020F0502020204030204" pitchFamily="34" charset="0"/>
              </a:rPr>
              <a:t>verebilirsiniz</a:t>
            </a:r>
          </a:p>
          <a:p>
            <a:pPr lvl="1"/>
            <a:r>
              <a:rPr lang="tr-TR" sz="2400" dirty="0">
                <a:latin typeface="Calibri" panose="020F0502020204030204" pitchFamily="34" charset="0"/>
                <a:cs typeface="Calibri" panose="020F0502020204030204" pitchFamily="34" charset="0"/>
              </a:rPr>
              <a:t>Annenin tedavi edilmemiş aktif tüberkülozu </a:t>
            </a:r>
            <a:r>
              <a:rPr lang="tr-TR" sz="2400" dirty="0" smtClean="0">
                <a:latin typeface="Calibri" panose="020F0502020204030204" pitchFamily="34" charset="0"/>
                <a:cs typeface="Calibri" panose="020F0502020204030204" pitchFamily="34" charset="0"/>
              </a:rPr>
              <a:t>var</a:t>
            </a:r>
          </a:p>
          <a:p>
            <a:pPr lvl="1"/>
            <a:r>
              <a:rPr lang="tr-TR" sz="2400" dirty="0">
                <a:latin typeface="Calibri" panose="020F0502020204030204" pitchFamily="34" charset="0"/>
                <a:cs typeface="Calibri" panose="020F0502020204030204" pitchFamily="34" charset="0"/>
              </a:rPr>
              <a:t>Annede doğumdan 5 gün önce ve doğumdan 2 gün sonra gelişen aktif suçiçeği vardır</a:t>
            </a:r>
            <a:endParaRPr lang="tr-TR" sz="2400" dirty="0" smtClean="0">
              <a:latin typeface="Calibri" panose="020F0502020204030204" pitchFamily="34" charset="0"/>
              <a:cs typeface="Calibri" panose="020F0502020204030204" pitchFamily="34" charset="0"/>
            </a:endParaRPr>
          </a:p>
        </p:txBody>
      </p:sp>
      <p:sp>
        <p:nvSpPr>
          <p:cNvPr id="4" name="Metin Yer Tutucusu 3"/>
          <p:cNvSpPr>
            <a:spLocks noGrp="1"/>
          </p:cNvSpPr>
          <p:nvPr>
            <p:ph type="body" sz="half" idx="2"/>
          </p:nvPr>
        </p:nvSpPr>
        <p:spPr>
          <a:xfrm>
            <a:off x="439739" y="3938954"/>
            <a:ext cx="3581399" cy="1820008"/>
          </a:xfrm>
          <a:ln w="28575">
            <a:solidFill>
              <a:srgbClr val="002060"/>
            </a:solidFill>
          </a:ln>
        </p:spPr>
        <p:txBody>
          <a:bodyPr>
            <a:normAutofit fontScale="92500" lnSpcReduction="20000"/>
          </a:bodyPr>
          <a:lstStyle/>
          <a:p>
            <a:endParaRPr lang="tr-TR" dirty="0" smtClean="0">
              <a:latin typeface="Calibri" panose="020F0502020204030204" pitchFamily="34" charset="0"/>
              <a:cs typeface="Calibri" panose="020F0502020204030204" pitchFamily="34" charset="0"/>
            </a:endParaRPr>
          </a:p>
          <a:p>
            <a:r>
              <a:rPr lang="tr-TR" sz="2000" dirty="0" err="1" smtClean="0">
                <a:latin typeface="Calibri" panose="020F0502020204030204" pitchFamily="34" charset="0"/>
                <a:cs typeface="Calibri" panose="020F0502020204030204" pitchFamily="34" charset="0"/>
              </a:rPr>
              <a:t>Term</a:t>
            </a:r>
            <a:r>
              <a:rPr lang="tr-TR" sz="2000" dirty="0" smtClean="0">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20-30 g/gün, 100-120 </a:t>
            </a:r>
            <a:r>
              <a:rPr lang="tr-TR" sz="2000" dirty="0" err="1">
                <a:latin typeface="Calibri" panose="020F0502020204030204" pitchFamily="34" charset="0"/>
                <a:cs typeface="Calibri" panose="020F0502020204030204" pitchFamily="34" charset="0"/>
              </a:rPr>
              <a:t>kcal</a:t>
            </a:r>
            <a:r>
              <a:rPr lang="tr-TR" sz="2000" dirty="0">
                <a:latin typeface="Calibri" panose="020F0502020204030204" pitchFamily="34" charset="0"/>
                <a:cs typeface="Calibri" panose="020F0502020204030204" pitchFamily="34" charset="0"/>
              </a:rPr>
              <a:t> </a:t>
            </a:r>
          </a:p>
          <a:p>
            <a:r>
              <a:rPr lang="tr-TR" sz="2000" dirty="0" err="1">
                <a:latin typeface="Calibri" panose="020F0502020204030204" pitchFamily="34" charset="0"/>
                <a:cs typeface="Calibri" panose="020F0502020204030204" pitchFamily="34" charset="0"/>
              </a:rPr>
              <a:t>Preterm</a:t>
            </a:r>
            <a:r>
              <a:rPr lang="tr-TR" sz="2000" dirty="0">
                <a:latin typeface="Calibri" panose="020F0502020204030204" pitchFamily="34" charset="0"/>
                <a:cs typeface="Calibri" panose="020F0502020204030204" pitchFamily="34" charset="0"/>
              </a:rPr>
              <a:t> 14-20 g/gün , 120-140 </a:t>
            </a:r>
            <a:r>
              <a:rPr lang="tr-TR" sz="2000" dirty="0" err="1">
                <a:latin typeface="Calibri" panose="020F0502020204030204" pitchFamily="34" charset="0"/>
                <a:cs typeface="Calibri" panose="020F0502020204030204" pitchFamily="34" charset="0"/>
              </a:rPr>
              <a:t>kcal</a:t>
            </a:r>
            <a:r>
              <a:rPr lang="tr-TR" sz="2000" dirty="0">
                <a:latin typeface="Calibri" panose="020F0502020204030204" pitchFamily="34" charset="0"/>
                <a:cs typeface="Calibri" panose="020F0502020204030204" pitchFamily="34" charset="0"/>
              </a:rPr>
              <a:t> </a:t>
            </a:r>
          </a:p>
          <a:p>
            <a:r>
              <a:rPr lang="tr-TR" sz="2000" dirty="0">
                <a:latin typeface="Calibri" panose="020F0502020204030204" pitchFamily="34" charset="0"/>
                <a:cs typeface="Calibri" panose="020F0502020204030204" pitchFamily="34" charset="0"/>
              </a:rPr>
              <a:t>Anne sütü ile beslenmeli</a:t>
            </a:r>
          </a:p>
          <a:p>
            <a:r>
              <a:rPr lang="tr-TR" dirty="0"/>
              <a:t> </a:t>
            </a:r>
          </a:p>
          <a:p>
            <a:endParaRPr lang="tr-TR" dirty="0"/>
          </a:p>
        </p:txBody>
      </p:sp>
      <p:pic>
        <p:nvPicPr>
          <p:cNvPr id="6" name="Resim 5"/>
          <p:cNvPicPr>
            <a:picLocks noChangeAspect="1"/>
          </p:cNvPicPr>
          <p:nvPr/>
        </p:nvPicPr>
        <p:blipFill>
          <a:blip r:embed="rId4"/>
          <a:stretch>
            <a:fillRect/>
          </a:stretch>
        </p:blipFill>
        <p:spPr>
          <a:xfrm>
            <a:off x="1329227" y="545618"/>
            <a:ext cx="1485900" cy="1895475"/>
          </a:xfrm>
          <a:prstGeom prst="rect">
            <a:avLst/>
          </a:prstGeom>
        </p:spPr>
      </p:pic>
    </p:spTree>
    <p:extLst>
      <p:ext uri="{BB962C8B-B14F-4D97-AF65-F5344CB8AC3E}">
        <p14:creationId xmlns:p14="http://schemas.microsoft.com/office/powerpoint/2010/main" val="299259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9377" y="0"/>
            <a:ext cx="9144001" cy="1371600"/>
          </a:xfrm>
        </p:spPr>
        <p:txBody>
          <a:bodyPr>
            <a:normAutofit/>
          </a:bodyPr>
          <a:lstStyle/>
          <a:p>
            <a:r>
              <a:rPr lang="tr-TR" sz="3600" b="1" dirty="0" smtClean="0">
                <a:solidFill>
                  <a:srgbClr val="FF0000"/>
                </a:solidFill>
              </a:rPr>
              <a:t>Emzirme Etkinliğinin Değerlendirilmesi </a:t>
            </a:r>
            <a:endParaRPr lang="tr-TR" sz="3600" b="1" dirty="0">
              <a:solidFill>
                <a:srgbClr val="FF0000"/>
              </a:solidFill>
            </a:endParaRPr>
          </a:p>
        </p:txBody>
      </p:sp>
      <p:graphicFrame>
        <p:nvGraphicFramePr>
          <p:cNvPr id="6" name="İçerik Yer Tutucusu 5"/>
          <p:cNvGraphicFramePr>
            <a:graphicFrameLocks noGrp="1"/>
          </p:cNvGraphicFramePr>
          <p:nvPr>
            <p:ph idx="1"/>
            <p:extLst/>
          </p:nvPr>
        </p:nvGraphicFramePr>
        <p:xfrm>
          <a:off x="479377" y="1196753"/>
          <a:ext cx="11305255" cy="5256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çerik Yer Tutucusu 4">
            <a:extLst>
              <a:ext uri="{FF2B5EF4-FFF2-40B4-BE49-F238E27FC236}">
                <a16:creationId xmlns:a16="http://schemas.microsoft.com/office/drawing/2014/main" id="{E07A2030-7826-E955-F4A4-00B54A2E6871}"/>
              </a:ext>
            </a:extLst>
          </p:cNvPr>
          <p:cNvPicPr>
            <a:picLocks noChangeAspect="1"/>
          </p:cNvPicPr>
          <p:nvPr/>
        </p:nvPicPr>
        <p:blipFill>
          <a:blip r:embed="rId7"/>
          <a:stretch>
            <a:fillRect/>
          </a:stretch>
        </p:blipFill>
        <p:spPr>
          <a:xfrm>
            <a:off x="767408" y="3933056"/>
            <a:ext cx="3312368" cy="2420084"/>
          </a:xfrm>
          <a:prstGeom prst="rect">
            <a:avLst/>
          </a:prstGeom>
        </p:spPr>
      </p:pic>
    </p:spTree>
    <p:extLst>
      <p:ext uri="{BB962C8B-B14F-4D97-AF65-F5344CB8AC3E}">
        <p14:creationId xmlns:p14="http://schemas.microsoft.com/office/powerpoint/2010/main" val="17945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00922" y="41177"/>
            <a:ext cx="10790156" cy="1371600"/>
          </a:xfrm>
        </p:spPr>
        <p:txBody>
          <a:bodyPr>
            <a:normAutofit/>
          </a:bodyPr>
          <a:lstStyle/>
          <a:p>
            <a:r>
              <a:rPr lang="tr-TR" sz="3600" b="1" dirty="0">
                <a:solidFill>
                  <a:srgbClr val="FF0000"/>
                </a:solidFill>
                <a:latin typeface="Calibri" panose="020F0502020204030204" pitchFamily="34" charset="0"/>
                <a:cs typeface="Calibri" panose="020F0502020204030204" pitchFamily="34" charset="0"/>
              </a:rPr>
              <a:t>Yeterli anne sütü aldığının belirtileri nelerdir</a:t>
            </a:r>
            <a:r>
              <a:rPr lang="tr-TR" sz="3600" b="1" dirty="0" smtClean="0">
                <a:solidFill>
                  <a:srgbClr val="FF0000"/>
                </a:solidFill>
                <a:latin typeface="Calibri" panose="020F0502020204030204" pitchFamily="34" charset="0"/>
                <a:cs typeface="Calibri" panose="020F0502020204030204" pitchFamily="34" charset="0"/>
              </a:rPr>
              <a:t>?</a:t>
            </a:r>
            <a:r>
              <a:rPr lang="tr-TR" sz="3600" dirty="0">
                <a:latin typeface="Calibri" panose="020F0502020204030204" pitchFamily="34" charset="0"/>
                <a:cs typeface="Calibri" panose="020F0502020204030204" pitchFamily="34" charset="0"/>
              </a:rPr>
              <a:t> </a:t>
            </a:r>
            <a:endParaRPr lang="tr-TR" sz="3600" dirty="0">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978218" y="1412777"/>
            <a:ext cx="10512861" cy="4114801"/>
          </a:xfrm>
          <a:ln w="38100">
            <a:solidFill>
              <a:schemeClr val="accent1"/>
            </a:solidFill>
          </a:ln>
        </p:spPr>
        <p:txBody>
          <a:bodyPr/>
          <a:lstStyle/>
          <a:p>
            <a:endParaRPr lang="tr-TR" sz="2400" dirty="0" smtClean="0">
              <a:cs typeface="Times New Roman" panose="02020603050405020304" pitchFamily="18" charset="0"/>
            </a:endParaRPr>
          </a:p>
          <a:p>
            <a:r>
              <a:rPr lang="tr-TR" sz="2400" dirty="0" smtClean="0">
                <a:cs typeface="Times New Roman" panose="02020603050405020304" pitchFamily="18" charset="0"/>
              </a:rPr>
              <a:t>İdrar </a:t>
            </a:r>
            <a:r>
              <a:rPr lang="tr-TR" sz="2400" dirty="0">
                <a:cs typeface="Times New Roman" panose="02020603050405020304" pitchFamily="18" charset="0"/>
              </a:rPr>
              <a:t>rengi açık sarı olmalı, koyu renk olmamalı</a:t>
            </a:r>
          </a:p>
          <a:p>
            <a:r>
              <a:rPr lang="tr-TR" sz="2400" dirty="0">
                <a:cs typeface="Times New Roman" panose="02020603050405020304" pitchFamily="18" charset="0"/>
              </a:rPr>
              <a:t>İlk üç gün en az 3 kez dışkı yapması, dışkı renginin 4. günü sarı renge dönmeye başlaması</a:t>
            </a:r>
          </a:p>
          <a:p>
            <a:r>
              <a:rPr lang="tr-TR" sz="2400" dirty="0">
                <a:cs typeface="Times New Roman" panose="02020603050405020304" pitchFamily="18" charset="0"/>
              </a:rPr>
              <a:t>Emzirme sonrası bebeğin en az bir saat </a:t>
            </a:r>
            <a:r>
              <a:rPr lang="tr-TR" sz="2400" dirty="0" smtClean="0">
                <a:cs typeface="Times New Roman" panose="02020603050405020304" pitchFamily="18" charset="0"/>
              </a:rPr>
              <a:t>uyuması</a:t>
            </a:r>
            <a:endParaRPr lang="tr-TR" sz="2400" dirty="0">
              <a:cs typeface="Times New Roman" panose="02020603050405020304" pitchFamily="18" charset="0"/>
            </a:endParaRPr>
          </a:p>
          <a:p>
            <a:r>
              <a:rPr lang="tr-TR" sz="2400" dirty="0">
                <a:cs typeface="Times New Roman" panose="02020603050405020304" pitchFamily="18" charset="0"/>
              </a:rPr>
              <a:t>Kilo artışının </a:t>
            </a:r>
            <a:r>
              <a:rPr lang="tr-TR" sz="2400" dirty="0" smtClean="0">
                <a:cs typeface="Times New Roman" panose="02020603050405020304" pitchFamily="18" charset="0"/>
              </a:rPr>
              <a:t>olması</a:t>
            </a:r>
            <a:endParaRPr lang="tr-TR" sz="2400" dirty="0">
              <a:cs typeface="Times New Roman" panose="02020603050405020304" pitchFamily="18" charset="0"/>
            </a:endParaRPr>
          </a:p>
          <a:p>
            <a:pPr marL="0" indent="0">
              <a:buNone/>
            </a:pPr>
            <a:endParaRPr lang="tr-TR" dirty="0"/>
          </a:p>
        </p:txBody>
      </p:sp>
      <p:pic>
        <p:nvPicPr>
          <p:cNvPr id="4" name="Resim 3"/>
          <p:cNvPicPr>
            <a:picLocks noChangeAspect="1"/>
          </p:cNvPicPr>
          <p:nvPr/>
        </p:nvPicPr>
        <p:blipFill>
          <a:blip r:embed="rId3"/>
          <a:stretch>
            <a:fillRect/>
          </a:stretch>
        </p:blipFill>
        <p:spPr>
          <a:xfrm>
            <a:off x="6745374" y="4264410"/>
            <a:ext cx="2323164" cy="1780711"/>
          </a:xfrm>
          <a:prstGeom prst="rect">
            <a:avLst/>
          </a:prstGeom>
        </p:spPr>
      </p:pic>
      <p:pic>
        <p:nvPicPr>
          <p:cNvPr id="5" name="Resim 4"/>
          <p:cNvPicPr>
            <a:picLocks noChangeAspect="1"/>
          </p:cNvPicPr>
          <p:nvPr/>
        </p:nvPicPr>
        <p:blipFill>
          <a:blip r:embed="rId4"/>
          <a:stretch>
            <a:fillRect/>
          </a:stretch>
        </p:blipFill>
        <p:spPr>
          <a:xfrm>
            <a:off x="9068539" y="4270871"/>
            <a:ext cx="2422539" cy="1780711"/>
          </a:xfrm>
          <a:prstGeom prst="rect">
            <a:avLst/>
          </a:prstGeom>
        </p:spPr>
      </p:pic>
      <p:pic>
        <p:nvPicPr>
          <p:cNvPr id="6" name="Resim 5"/>
          <p:cNvPicPr>
            <a:picLocks noChangeAspect="1"/>
          </p:cNvPicPr>
          <p:nvPr/>
        </p:nvPicPr>
        <p:blipFill>
          <a:blip r:embed="rId5"/>
          <a:stretch>
            <a:fillRect/>
          </a:stretch>
        </p:blipFill>
        <p:spPr>
          <a:xfrm>
            <a:off x="3386074" y="4264411"/>
            <a:ext cx="3359300" cy="1780711"/>
          </a:xfrm>
          <a:prstGeom prst="rect">
            <a:avLst/>
          </a:prstGeom>
        </p:spPr>
      </p:pic>
      <p:pic>
        <p:nvPicPr>
          <p:cNvPr id="7" name="Resim 6"/>
          <p:cNvPicPr>
            <a:picLocks noChangeAspect="1"/>
          </p:cNvPicPr>
          <p:nvPr/>
        </p:nvPicPr>
        <p:blipFill>
          <a:blip r:embed="rId6"/>
          <a:stretch>
            <a:fillRect/>
          </a:stretch>
        </p:blipFill>
        <p:spPr>
          <a:xfrm>
            <a:off x="908893" y="4264411"/>
            <a:ext cx="2546506" cy="1846271"/>
          </a:xfrm>
          <a:prstGeom prst="rect">
            <a:avLst/>
          </a:prstGeom>
        </p:spPr>
      </p:pic>
    </p:spTree>
    <p:extLst>
      <p:ext uri="{BB962C8B-B14F-4D97-AF65-F5344CB8AC3E}">
        <p14:creationId xmlns:p14="http://schemas.microsoft.com/office/powerpoint/2010/main" val="9871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şlık 12"/>
          <p:cNvSpPr>
            <a:spLocks noGrp="1"/>
          </p:cNvSpPr>
          <p:nvPr>
            <p:ph type="title"/>
          </p:nvPr>
        </p:nvSpPr>
        <p:spPr/>
        <p:txBody>
          <a:bodyPr rtlCol="0"/>
          <a:lstStyle/>
          <a:p>
            <a:pPr rtl="0"/>
            <a:r>
              <a:rPr lang="tr-TR" b="1" dirty="0" smtClean="0">
                <a:solidFill>
                  <a:srgbClr val="FF0000"/>
                </a:solidFill>
              </a:rPr>
              <a:t>Sunum Planı </a:t>
            </a:r>
            <a:endParaRPr lang="en-US" b="1" dirty="0">
              <a:solidFill>
                <a:srgbClr val="FF0000"/>
              </a:solidFill>
            </a:endParaRPr>
          </a:p>
        </p:txBody>
      </p:sp>
      <p:sp>
        <p:nvSpPr>
          <p:cNvPr id="14" name="İçerik Yer Tutucusu 13"/>
          <p:cNvSpPr>
            <a:spLocks noGrp="1"/>
          </p:cNvSpPr>
          <p:nvPr>
            <p:ph idx="1"/>
          </p:nvPr>
        </p:nvSpPr>
        <p:spPr/>
        <p:txBody>
          <a:bodyPr rtlCol="0">
            <a:normAutofit/>
          </a:bodyPr>
          <a:lstStyle/>
          <a:p>
            <a:pPr rtl="0"/>
            <a:r>
              <a:rPr lang="tr" dirty="0" smtClean="0"/>
              <a:t>Yenidoğan Tanımı ve dönemleri</a:t>
            </a:r>
          </a:p>
          <a:p>
            <a:r>
              <a:rPr lang="tr" dirty="0"/>
              <a:t>Yenidoğanda fizik bulgular </a:t>
            </a:r>
          </a:p>
          <a:p>
            <a:pPr rtl="0"/>
            <a:r>
              <a:rPr lang="tr" dirty="0" smtClean="0"/>
              <a:t>İzlem zamanları ve kapsamı</a:t>
            </a:r>
          </a:p>
          <a:p>
            <a:pPr rtl="0"/>
            <a:r>
              <a:rPr lang="tr" dirty="0" smtClean="0"/>
              <a:t>Acil sevk gerektiren durumlar</a:t>
            </a:r>
          </a:p>
          <a:p>
            <a:pPr rtl="0"/>
            <a:r>
              <a:rPr lang="tr" dirty="0" smtClean="0"/>
              <a:t>Anne sütü </a:t>
            </a:r>
            <a:r>
              <a:rPr lang="tr" dirty="0" smtClean="0"/>
              <a:t>ile beslenme </a:t>
            </a:r>
          </a:p>
          <a:p>
            <a:pPr rtl="0"/>
            <a:r>
              <a:rPr lang="tr" dirty="0"/>
              <a:t>T</a:t>
            </a:r>
            <a:r>
              <a:rPr lang="tr" dirty="0" smtClean="0"/>
              <a:t>arama </a:t>
            </a:r>
            <a:r>
              <a:rPr lang="tr" dirty="0" smtClean="0"/>
              <a:t>programları</a:t>
            </a:r>
          </a:p>
        </p:txBody>
      </p:sp>
    </p:spTree>
    <p:extLst>
      <p:ext uri="{BB962C8B-B14F-4D97-AF65-F5344CB8AC3E}">
        <p14:creationId xmlns:p14="http://schemas.microsoft.com/office/powerpoint/2010/main" val="60011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a:solidFill>
                  <a:srgbClr val="FF0000"/>
                </a:solidFill>
                <a:latin typeface="Calibri" panose="020F0502020204030204" pitchFamily="34" charset="0"/>
                <a:cs typeface="Calibri" panose="020F0502020204030204" pitchFamily="34" charset="0"/>
              </a:rPr>
              <a:t>Sık karşılaşılan emzirme sorunları</a:t>
            </a:r>
            <a:endParaRPr lang="en-US" sz="3600" b="1" dirty="0">
              <a:solidFill>
                <a:srgbClr val="FF000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ln w="38100">
            <a:solidFill>
              <a:schemeClr val="accent1"/>
            </a:solidFill>
          </a:ln>
        </p:spPr>
        <p:txBody>
          <a:bodyPr>
            <a:normAutofit fontScale="92500" lnSpcReduction="20000"/>
          </a:bodyPr>
          <a:lstStyle/>
          <a:p>
            <a:pPr>
              <a:lnSpc>
                <a:spcPct val="200000"/>
              </a:lnSpc>
            </a:pPr>
            <a:r>
              <a:rPr lang="tr-TR" dirty="0">
                <a:cs typeface="Times New Roman" panose="02020603050405020304" pitchFamily="18" charset="0"/>
              </a:rPr>
              <a:t>Memelerin sütle dolması</a:t>
            </a:r>
          </a:p>
          <a:p>
            <a:pPr>
              <a:lnSpc>
                <a:spcPct val="200000"/>
              </a:lnSpc>
            </a:pPr>
            <a:r>
              <a:rPr lang="tr-TR" dirty="0" err="1">
                <a:cs typeface="Times New Roman" panose="02020603050405020304" pitchFamily="18" charset="0"/>
              </a:rPr>
              <a:t>Mastit</a:t>
            </a:r>
            <a:r>
              <a:rPr lang="tr-TR" dirty="0">
                <a:cs typeface="Times New Roman" panose="02020603050405020304" pitchFamily="18" charset="0"/>
              </a:rPr>
              <a:t>-meme dokusu iltihaplanması</a:t>
            </a:r>
          </a:p>
          <a:p>
            <a:pPr>
              <a:lnSpc>
                <a:spcPct val="200000"/>
              </a:lnSpc>
            </a:pPr>
            <a:r>
              <a:rPr lang="tr-TR" dirty="0">
                <a:cs typeface="Times New Roman" panose="02020603050405020304" pitchFamily="18" charset="0"/>
              </a:rPr>
              <a:t>Meme apsesi</a:t>
            </a:r>
          </a:p>
          <a:p>
            <a:pPr>
              <a:lnSpc>
                <a:spcPct val="200000"/>
              </a:lnSpc>
            </a:pPr>
            <a:r>
              <a:rPr lang="tr-TR" dirty="0">
                <a:cs typeface="Times New Roman" panose="02020603050405020304" pitchFamily="18" charset="0"/>
              </a:rPr>
              <a:t> İçe dönük ya da düz meme başı</a:t>
            </a:r>
          </a:p>
          <a:p>
            <a:pPr>
              <a:lnSpc>
                <a:spcPct val="200000"/>
              </a:lnSpc>
            </a:pPr>
            <a:r>
              <a:rPr lang="tr-TR" dirty="0">
                <a:cs typeface="Times New Roman" panose="02020603050405020304" pitchFamily="18" charset="0"/>
              </a:rPr>
              <a:t>Meme başı ağrısı ve çatlaklar</a:t>
            </a:r>
          </a:p>
          <a:p>
            <a:pPr>
              <a:lnSpc>
                <a:spcPct val="200000"/>
              </a:lnSpc>
            </a:pPr>
            <a:endParaRPr lang="en-US" u="sng" dirty="0">
              <a:latin typeface="Times New Roman" panose="02020603050405020304" pitchFamily="18" charset="0"/>
              <a:cs typeface="Times New Roman" panose="02020603050405020304" pitchFamily="18" charset="0"/>
            </a:endParaRPr>
          </a:p>
        </p:txBody>
      </p:sp>
      <p:sp>
        <p:nvSpPr>
          <p:cNvPr id="5" name="Bulut Belirtme Çizgisi 4"/>
          <p:cNvSpPr/>
          <p:nvPr/>
        </p:nvSpPr>
        <p:spPr>
          <a:xfrm>
            <a:off x="6349935" y="2579117"/>
            <a:ext cx="4812047" cy="2805175"/>
          </a:xfrm>
          <a:prstGeom prst="cloudCallout">
            <a:avLst>
              <a:gd name="adj1" fmla="val -84262"/>
              <a:gd name="adj2" fmla="val -11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lnSpc>
                <a:spcPct val="150000"/>
              </a:lnSpc>
              <a:defRPr/>
            </a:pPr>
            <a:r>
              <a:rPr lang="tr-TR" sz="2399" b="1" dirty="0">
                <a:solidFill>
                  <a:prstClr val="white"/>
                </a:solidFill>
                <a:latin typeface="Times New Roman" panose="02020603050405020304" pitchFamily="18" charset="0"/>
                <a:cs typeface="Times New Roman" panose="02020603050405020304" pitchFamily="18" charset="0"/>
              </a:rPr>
              <a:t>EĞİTİM VE UYGUN EMZİRME TEKNİĞİ İLE ÖNLENEBİLİR</a:t>
            </a:r>
          </a:p>
        </p:txBody>
      </p:sp>
    </p:spTree>
    <p:extLst>
      <p:ext uri="{BB962C8B-B14F-4D97-AF65-F5344CB8AC3E}">
        <p14:creationId xmlns:p14="http://schemas.microsoft.com/office/powerpoint/2010/main" val="257584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94A7A1-0D14-B2E4-472F-24A24675C62E}"/>
              </a:ext>
            </a:extLst>
          </p:cNvPr>
          <p:cNvSpPr>
            <a:spLocks noGrp="1"/>
          </p:cNvSpPr>
          <p:nvPr>
            <p:ph type="title"/>
          </p:nvPr>
        </p:nvSpPr>
        <p:spPr>
          <a:xfrm>
            <a:off x="785882" y="548681"/>
            <a:ext cx="7398350" cy="1033181"/>
          </a:xfrm>
        </p:spPr>
        <p:txBody>
          <a:bodyPr>
            <a:noAutofit/>
          </a:bodyPr>
          <a:lstStyle/>
          <a:p>
            <a:r>
              <a:rPr lang="tr-TR" sz="3600" b="1" dirty="0">
                <a:solidFill>
                  <a:srgbClr val="FF0000"/>
                </a:solidFill>
              </a:rPr>
              <a:t>Neonatal </a:t>
            </a:r>
            <a:r>
              <a:rPr lang="tr-TR" sz="3600" b="1" dirty="0" err="1">
                <a:solidFill>
                  <a:srgbClr val="FF0000"/>
                </a:solidFill>
              </a:rPr>
              <a:t>Hiperbilurubinemi</a:t>
            </a:r>
            <a:r>
              <a:rPr lang="tr-TR" sz="3600" b="1" dirty="0">
                <a:solidFill>
                  <a:srgbClr val="FF0000"/>
                </a:solidFill>
              </a:rPr>
              <a:t> </a:t>
            </a:r>
          </a:p>
        </p:txBody>
      </p:sp>
      <p:sp>
        <p:nvSpPr>
          <p:cNvPr id="3" name="İçerik Yer Tutucusu 2">
            <a:extLst>
              <a:ext uri="{FF2B5EF4-FFF2-40B4-BE49-F238E27FC236}">
                <a16:creationId xmlns:a16="http://schemas.microsoft.com/office/drawing/2014/main" id="{F26688BF-00A0-9F17-EFEA-566ADEB1EA0A}"/>
              </a:ext>
            </a:extLst>
          </p:cNvPr>
          <p:cNvSpPr>
            <a:spLocks noGrp="1"/>
          </p:cNvSpPr>
          <p:nvPr>
            <p:ph idx="1"/>
          </p:nvPr>
        </p:nvSpPr>
        <p:spPr>
          <a:xfrm>
            <a:off x="535468" y="1936088"/>
            <a:ext cx="10947285" cy="4114801"/>
          </a:xfrm>
          <a:ln>
            <a:solidFill>
              <a:schemeClr val="accent4">
                <a:lumMod val="40000"/>
                <a:lumOff val="60000"/>
              </a:schemeClr>
            </a:solidFill>
          </a:ln>
        </p:spPr>
        <p:txBody>
          <a:bodyPr>
            <a:normAutofit fontScale="77500" lnSpcReduction="20000"/>
          </a:bodyPr>
          <a:lstStyle/>
          <a:p>
            <a:pPr algn="just">
              <a:lnSpc>
                <a:spcPct val="150000"/>
              </a:lnSpc>
            </a:pPr>
            <a:r>
              <a:rPr lang="tr-TR" dirty="0">
                <a:latin typeface="Calibri" panose="020F0502020204030204" pitchFamily="34" charset="0"/>
                <a:cs typeface="Calibri" panose="020F0502020204030204" pitchFamily="34" charset="0"/>
              </a:rPr>
              <a:t>Fizyolojik sarılık; TSB düzeyi normal sınırlar içinde olan sağlıklı bebeklerdeki sarılık tanımı için kullanılmaktadır. </a:t>
            </a:r>
          </a:p>
          <a:p>
            <a:pPr lvl="1" algn="just">
              <a:lnSpc>
                <a:spcPct val="150000"/>
              </a:lnSpc>
            </a:pPr>
            <a:r>
              <a:rPr lang="tr-TR" sz="2800" dirty="0">
                <a:latin typeface="Calibri" panose="020F0502020204030204" pitchFamily="34" charset="0"/>
                <a:cs typeface="Calibri" panose="020F0502020204030204" pitchFamily="34" charset="0"/>
              </a:rPr>
              <a:t>“Normal veya fizyolojik” bir TSB düzeyinin tanımlanması </a:t>
            </a:r>
            <a:r>
              <a:rPr lang="tr-TR" sz="2800" b="1" dirty="0">
                <a:latin typeface="Calibri" panose="020F0502020204030204" pitchFamily="34" charset="0"/>
                <a:cs typeface="Calibri" panose="020F0502020204030204" pitchFamily="34" charset="0"/>
              </a:rPr>
              <a:t>çözülmesi gereken bir sorun olmaya devam </a:t>
            </a:r>
            <a:r>
              <a:rPr lang="tr-TR" sz="2800" b="1" dirty="0" smtClean="0">
                <a:latin typeface="Calibri" panose="020F0502020204030204" pitchFamily="34" charset="0"/>
                <a:cs typeface="Calibri" panose="020F0502020204030204" pitchFamily="34" charset="0"/>
              </a:rPr>
              <a:t>etmektedir</a:t>
            </a:r>
            <a:endParaRPr lang="tr-TR" sz="2800" dirty="0">
              <a:latin typeface="Calibri" panose="020F0502020204030204" pitchFamily="34" charset="0"/>
              <a:cs typeface="Calibri" panose="020F0502020204030204" pitchFamily="34" charset="0"/>
            </a:endParaRPr>
          </a:p>
          <a:p>
            <a:pPr algn="just">
              <a:lnSpc>
                <a:spcPct val="150000"/>
              </a:lnSpc>
            </a:pPr>
            <a:r>
              <a:rPr lang="tr-TR" dirty="0">
                <a:solidFill>
                  <a:schemeClr val="tx1"/>
                </a:solidFill>
                <a:latin typeface="Calibri" panose="020F0502020204030204" pitchFamily="34" charset="0"/>
                <a:cs typeface="Calibri" panose="020F0502020204030204" pitchFamily="34" charset="0"/>
              </a:rPr>
              <a:t>Ciddi ve tedavi edilmemiş hiperbilirubinemi </a:t>
            </a:r>
            <a:r>
              <a:rPr lang="tr-TR" dirty="0" err="1">
                <a:solidFill>
                  <a:srgbClr val="FF0000"/>
                </a:solidFill>
                <a:latin typeface="Calibri" panose="020F0502020204030204" pitchFamily="34" charset="0"/>
                <a:cs typeface="Calibri" panose="020F0502020204030204" pitchFamily="34" charset="0"/>
              </a:rPr>
              <a:t>nörotoksik</a:t>
            </a:r>
            <a:r>
              <a:rPr lang="tr-TR" dirty="0">
                <a:solidFill>
                  <a:srgbClr val="FF0000"/>
                </a:solidFill>
                <a:latin typeface="Calibri" panose="020F0502020204030204" pitchFamily="34" charset="0"/>
                <a:cs typeface="Calibri" panose="020F0502020204030204" pitchFamily="34" charset="0"/>
              </a:rPr>
              <a:t> </a:t>
            </a:r>
            <a:r>
              <a:rPr lang="tr-TR" dirty="0" smtClean="0">
                <a:solidFill>
                  <a:srgbClr val="FF0000"/>
                </a:solidFill>
                <a:latin typeface="Calibri" panose="020F0502020204030204" pitchFamily="34" charset="0"/>
                <a:cs typeface="Calibri" panose="020F0502020204030204" pitchFamily="34" charset="0"/>
              </a:rPr>
              <a:t>etkili</a:t>
            </a:r>
            <a:endParaRPr lang="tr-TR" dirty="0">
              <a:solidFill>
                <a:schemeClr val="tx1"/>
              </a:solidFill>
              <a:latin typeface="Calibri" panose="020F0502020204030204" pitchFamily="34" charset="0"/>
              <a:cs typeface="Calibri" panose="020F0502020204030204" pitchFamily="34" charset="0"/>
            </a:endParaRPr>
          </a:p>
          <a:p>
            <a:pPr algn="just">
              <a:lnSpc>
                <a:spcPct val="150000"/>
              </a:lnSpc>
            </a:pPr>
            <a:r>
              <a:rPr lang="tr-TR" dirty="0">
                <a:solidFill>
                  <a:schemeClr val="tx1"/>
                </a:solidFill>
                <a:latin typeface="Calibri" panose="020F0502020204030204" pitchFamily="34" charset="0"/>
                <a:cs typeface="Calibri" panose="020F0502020204030204" pitchFamily="34" charset="0"/>
              </a:rPr>
              <a:t>Hayatın </a:t>
            </a:r>
            <a:r>
              <a:rPr lang="tr-TR" dirty="0">
                <a:solidFill>
                  <a:srgbClr val="FF0000"/>
                </a:solidFill>
                <a:latin typeface="Calibri" panose="020F0502020204030204" pitchFamily="34" charset="0"/>
                <a:cs typeface="Calibri" panose="020F0502020204030204" pitchFamily="34" charset="0"/>
              </a:rPr>
              <a:t>ilk 2 haftasında </a:t>
            </a:r>
            <a:r>
              <a:rPr lang="tr-TR" dirty="0">
                <a:solidFill>
                  <a:schemeClr val="tx1"/>
                </a:solidFill>
                <a:latin typeface="Calibri" panose="020F0502020204030204" pitchFamily="34" charset="0"/>
                <a:cs typeface="Calibri" panose="020F0502020204030204" pitchFamily="34" charset="0"/>
              </a:rPr>
              <a:t>hastaneye yeniden </a:t>
            </a:r>
            <a:r>
              <a:rPr lang="tr-TR" dirty="0">
                <a:solidFill>
                  <a:srgbClr val="FF0000"/>
                </a:solidFill>
                <a:latin typeface="Calibri" panose="020F0502020204030204" pitchFamily="34" charset="0"/>
                <a:cs typeface="Calibri" panose="020F0502020204030204" pitchFamily="34" charset="0"/>
              </a:rPr>
              <a:t>yatışın en sık </a:t>
            </a:r>
            <a:r>
              <a:rPr lang="tr-TR" dirty="0" smtClean="0">
                <a:solidFill>
                  <a:srgbClr val="FF0000"/>
                </a:solidFill>
                <a:latin typeface="Calibri" panose="020F0502020204030204" pitchFamily="34" charset="0"/>
                <a:cs typeface="Calibri" panose="020F0502020204030204" pitchFamily="34" charset="0"/>
              </a:rPr>
              <a:t>nedeni</a:t>
            </a:r>
            <a:endParaRPr lang="tr-TR" dirty="0">
              <a:solidFill>
                <a:schemeClr val="tx1"/>
              </a:solidFill>
              <a:latin typeface="Calibri" panose="020F0502020204030204" pitchFamily="34" charset="0"/>
              <a:cs typeface="Calibri" panose="020F0502020204030204" pitchFamily="34" charset="0"/>
            </a:endParaRPr>
          </a:p>
          <a:p>
            <a:pPr algn="just">
              <a:lnSpc>
                <a:spcPct val="150000"/>
              </a:lnSpc>
            </a:pPr>
            <a:r>
              <a:rPr lang="tr-TR" dirty="0">
                <a:latin typeface="Calibri" panose="020F0502020204030204" pitchFamily="34" charset="0"/>
                <a:cs typeface="Calibri" panose="020F0502020204030204" pitchFamily="34" charset="0"/>
              </a:rPr>
              <a:t>H</a:t>
            </a:r>
            <a:r>
              <a:rPr lang="tr-TR" dirty="0">
                <a:solidFill>
                  <a:schemeClr val="tx1"/>
                </a:solidFill>
                <a:latin typeface="Calibri" panose="020F0502020204030204" pitchFamily="34" charset="0"/>
                <a:cs typeface="Calibri" panose="020F0502020204030204" pitchFamily="34" charset="0"/>
              </a:rPr>
              <a:t>astaneden </a:t>
            </a:r>
            <a:r>
              <a:rPr lang="tr-TR" dirty="0">
                <a:solidFill>
                  <a:srgbClr val="FF0000"/>
                </a:solidFill>
                <a:latin typeface="Calibri" panose="020F0502020204030204" pitchFamily="34" charset="0"/>
                <a:cs typeface="Calibri" panose="020F0502020204030204" pitchFamily="34" charset="0"/>
              </a:rPr>
              <a:t>erken taburcu </a:t>
            </a:r>
            <a:r>
              <a:rPr lang="tr-TR" dirty="0">
                <a:solidFill>
                  <a:schemeClr val="tx1"/>
                </a:solidFill>
                <a:latin typeface="Calibri" panose="020F0502020204030204" pitchFamily="34" charset="0"/>
                <a:cs typeface="Calibri" panose="020F0502020204030204" pitchFamily="34" charset="0"/>
              </a:rPr>
              <a:t>edilmeleri, yenidoğan sarılığının </a:t>
            </a:r>
            <a:r>
              <a:rPr lang="tr-TR" dirty="0">
                <a:solidFill>
                  <a:srgbClr val="FF0000"/>
                </a:solidFill>
                <a:latin typeface="Calibri" panose="020F0502020204030204" pitchFamily="34" charset="0"/>
                <a:cs typeface="Calibri" panose="020F0502020204030204" pitchFamily="34" charset="0"/>
              </a:rPr>
              <a:t>ayaktan izlemi </a:t>
            </a:r>
            <a:r>
              <a:rPr lang="tr-TR" dirty="0">
                <a:solidFill>
                  <a:schemeClr val="tx1"/>
                </a:solidFill>
                <a:latin typeface="Calibri" panose="020F0502020204030204" pitchFamily="34" charset="0"/>
                <a:cs typeface="Calibri" panose="020F0502020204030204" pitchFamily="34" charset="0"/>
              </a:rPr>
              <a:t>durumunu ortaya çıkarmakta</a:t>
            </a:r>
          </a:p>
          <a:p>
            <a:pPr algn="just">
              <a:lnSpc>
                <a:spcPct val="150000"/>
              </a:lnSpc>
            </a:pPr>
            <a:endParaRPr lang="tr-TR" dirty="0"/>
          </a:p>
        </p:txBody>
      </p:sp>
      <p:pic>
        <p:nvPicPr>
          <p:cNvPr id="4099" name="Picture 3"/>
          <p:cNvPicPr>
            <a:picLocks noChangeAspect="1" noChangeArrowheads="1"/>
          </p:cNvPicPr>
          <p:nvPr/>
        </p:nvPicPr>
        <p:blipFill>
          <a:blip r:embed="rId3" cstate="print"/>
          <a:srcRect/>
          <a:stretch>
            <a:fillRect/>
          </a:stretch>
        </p:blipFill>
        <p:spPr bwMode="auto">
          <a:xfrm>
            <a:off x="9864191" y="-43961"/>
            <a:ext cx="2256706" cy="1871513"/>
          </a:xfrm>
          <a:prstGeom prst="rect">
            <a:avLst/>
          </a:prstGeom>
          <a:noFill/>
          <a:ln w="9525">
            <a:noFill/>
            <a:miter lim="800000"/>
            <a:headEnd/>
            <a:tailEnd/>
          </a:ln>
        </p:spPr>
      </p:pic>
    </p:spTree>
    <p:extLst>
      <p:ext uri="{BB962C8B-B14F-4D97-AF65-F5344CB8AC3E}">
        <p14:creationId xmlns:p14="http://schemas.microsoft.com/office/powerpoint/2010/main" val="162983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p:cNvPicPr>
            <a:picLocks noGrp="1" noChangeAspect="1"/>
          </p:cNvPicPr>
          <p:nvPr>
            <p:ph sz="half" idx="1"/>
          </p:nvPr>
        </p:nvPicPr>
        <p:blipFill>
          <a:blip r:embed="rId2"/>
          <a:stretch>
            <a:fillRect/>
          </a:stretch>
        </p:blipFill>
        <p:spPr>
          <a:xfrm>
            <a:off x="371829" y="150703"/>
            <a:ext cx="5004091" cy="2421601"/>
          </a:xfrm>
          <a:prstGeom prst="rect">
            <a:avLst/>
          </a:prstGeom>
        </p:spPr>
      </p:pic>
      <p:pic>
        <p:nvPicPr>
          <p:cNvPr id="5" name="İçerik Yer Tutucusu 4"/>
          <p:cNvPicPr>
            <a:picLocks noGrp="1" noChangeAspect="1"/>
          </p:cNvPicPr>
          <p:nvPr>
            <p:ph sz="half" idx="2"/>
          </p:nvPr>
        </p:nvPicPr>
        <p:blipFill>
          <a:blip r:embed="rId3"/>
          <a:stretch>
            <a:fillRect/>
          </a:stretch>
        </p:blipFill>
        <p:spPr>
          <a:xfrm>
            <a:off x="5510915" y="2441744"/>
            <a:ext cx="4572000" cy="4312509"/>
          </a:xfrm>
          <a:prstGeom prst="rect">
            <a:avLst/>
          </a:prstGeom>
        </p:spPr>
      </p:pic>
      <p:pic>
        <p:nvPicPr>
          <p:cNvPr id="11" name="Resim 10"/>
          <p:cNvPicPr>
            <a:picLocks noChangeAspect="1"/>
          </p:cNvPicPr>
          <p:nvPr/>
        </p:nvPicPr>
        <p:blipFill>
          <a:blip r:embed="rId4"/>
          <a:stretch>
            <a:fillRect/>
          </a:stretch>
        </p:blipFill>
        <p:spPr>
          <a:xfrm>
            <a:off x="367791" y="2578252"/>
            <a:ext cx="5012165" cy="2196000"/>
          </a:xfrm>
          <a:prstGeom prst="rect">
            <a:avLst/>
          </a:prstGeom>
        </p:spPr>
      </p:pic>
      <p:pic>
        <p:nvPicPr>
          <p:cNvPr id="12" name="Resim 11"/>
          <p:cNvPicPr>
            <a:picLocks noChangeAspect="1"/>
          </p:cNvPicPr>
          <p:nvPr/>
        </p:nvPicPr>
        <p:blipFill>
          <a:blip r:embed="rId5"/>
          <a:stretch>
            <a:fillRect/>
          </a:stretch>
        </p:blipFill>
        <p:spPr>
          <a:xfrm>
            <a:off x="367790" y="4774252"/>
            <a:ext cx="5008130" cy="1980000"/>
          </a:xfrm>
          <a:prstGeom prst="rect">
            <a:avLst/>
          </a:prstGeom>
        </p:spPr>
      </p:pic>
      <p:pic>
        <p:nvPicPr>
          <p:cNvPr id="13" name="Resim 12"/>
          <p:cNvPicPr>
            <a:picLocks noChangeAspect="1"/>
          </p:cNvPicPr>
          <p:nvPr/>
        </p:nvPicPr>
        <p:blipFill>
          <a:blip r:embed="rId6"/>
          <a:stretch>
            <a:fillRect/>
          </a:stretch>
        </p:blipFill>
        <p:spPr>
          <a:xfrm>
            <a:off x="10145904" y="2630176"/>
            <a:ext cx="1782745" cy="3780120"/>
          </a:xfrm>
          <a:prstGeom prst="rect">
            <a:avLst/>
          </a:prstGeom>
        </p:spPr>
      </p:pic>
      <p:sp>
        <p:nvSpPr>
          <p:cNvPr id="15" name="Yuvarlatılmış Dikdörtgen 14"/>
          <p:cNvSpPr/>
          <p:nvPr/>
        </p:nvSpPr>
        <p:spPr>
          <a:xfrm>
            <a:off x="5510915" y="79130"/>
            <a:ext cx="6408712" cy="2245504"/>
          </a:xfrm>
          <a:prstGeom prst="roundRect">
            <a:avLst/>
          </a:prstGeom>
          <a:ln w="1905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r>
              <a:rPr lang="tr-TR" sz="1400" dirty="0">
                <a:solidFill>
                  <a:srgbClr val="FF0000"/>
                </a:solidFill>
                <a:latin typeface="Calibri" panose="020F0502020204030204" pitchFamily="34" charset="0"/>
                <a:cs typeface="Calibri" panose="020F0502020204030204" pitchFamily="34" charset="0"/>
              </a:rPr>
              <a:t>Risk faktörleri:</a:t>
            </a:r>
          </a:p>
          <a:p>
            <a:pPr marL="285750" indent="-285750">
              <a:buFont typeface="Arial" panose="020B0604020202020204" pitchFamily="34" charset="0"/>
              <a:buChar char="•"/>
            </a:pPr>
            <a:r>
              <a:rPr lang="tr-TR" sz="1400" dirty="0">
                <a:latin typeface="Calibri" panose="020F0502020204030204" pitchFamily="34" charset="0"/>
                <a:cs typeface="Calibri" panose="020F0502020204030204" pitchFamily="34" charset="0"/>
              </a:rPr>
              <a:t>P</a:t>
            </a:r>
            <a:r>
              <a:rPr lang="tr-TR" sz="1400" dirty="0">
                <a:latin typeface="Calibri" panose="020F0502020204030204" pitchFamily="34" charset="0"/>
                <a:cs typeface="Calibri" panose="020F0502020204030204" pitchFamily="34" charset="0"/>
              </a:rPr>
              <a:t>ozitif </a:t>
            </a:r>
            <a:r>
              <a:rPr lang="tr-TR" sz="1400" dirty="0">
                <a:latin typeface="Calibri" panose="020F0502020204030204" pitchFamily="34" charset="0"/>
                <a:cs typeface="Calibri" panose="020F0502020204030204" pitchFamily="34" charset="0"/>
              </a:rPr>
              <a:t>direkt </a:t>
            </a:r>
            <a:r>
              <a:rPr lang="tr-TR" sz="1400" dirty="0" err="1">
                <a:latin typeface="Calibri" panose="020F0502020204030204" pitchFamily="34" charset="0"/>
                <a:cs typeface="Calibri" panose="020F0502020204030204" pitchFamily="34" charset="0"/>
              </a:rPr>
              <a:t>Coombs</a:t>
            </a:r>
            <a:r>
              <a:rPr lang="tr-TR" sz="1400" dirty="0">
                <a:latin typeface="Calibri" panose="020F0502020204030204" pitchFamily="34" charset="0"/>
                <a:cs typeface="Calibri" panose="020F0502020204030204" pitchFamily="34" charset="0"/>
              </a:rPr>
              <a:t> </a:t>
            </a:r>
            <a:r>
              <a:rPr lang="tr-TR" sz="1400" dirty="0">
                <a:latin typeface="Calibri" panose="020F0502020204030204" pitchFamily="34" charset="0"/>
                <a:cs typeface="Calibri" panose="020F0502020204030204" pitchFamily="34" charset="0"/>
              </a:rPr>
              <a:t>testi</a:t>
            </a:r>
          </a:p>
          <a:p>
            <a:pPr marL="285750" indent="-285750">
              <a:buFont typeface="Arial" panose="020B0604020202020204" pitchFamily="34" charset="0"/>
              <a:buChar char="•"/>
            </a:pPr>
            <a:r>
              <a:rPr lang="tr-TR" sz="1400" dirty="0">
                <a:latin typeface="Calibri" panose="020F0502020204030204" pitchFamily="34" charset="0"/>
                <a:cs typeface="Calibri" panose="020F0502020204030204" pitchFamily="34" charset="0"/>
              </a:rPr>
              <a:t>Kan </a:t>
            </a:r>
            <a:r>
              <a:rPr lang="tr-TR" sz="1400" dirty="0">
                <a:latin typeface="Calibri" panose="020F0502020204030204" pitchFamily="34" charset="0"/>
                <a:cs typeface="Calibri" panose="020F0502020204030204" pitchFamily="34" charset="0"/>
              </a:rPr>
              <a:t>grup </a:t>
            </a:r>
            <a:r>
              <a:rPr lang="tr-TR" sz="1400" dirty="0">
                <a:latin typeface="Calibri" panose="020F0502020204030204" pitchFamily="34" charset="0"/>
                <a:cs typeface="Calibri" panose="020F0502020204030204" pitchFamily="34" charset="0"/>
              </a:rPr>
              <a:t>uyuşmazlığı</a:t>
            </a:r>
          </a:p>
          <a:p>
            <a:pPr marL="285750" indent="-285750">
              <a:buFont typeface="Arial" panose="020B0604020202020204" pitchFamily="34" charset="0"/>
              <a:buChar char="•"/>
            </a:pPr>
            <a:r>
              <a:rPr lang="tr-TR" sz="1400" dirty="0" err="1">
                <a:latin typeface="Calibri" panose="020F0502020204030204" pitchFamily="34" charset="0"/>
                <a:cs typeface="Calibri" panose="020F0502020204030204" pitchFamily="34" charset="0"/>
              </a:rPr>
              <a:t>H</a:t>
            </a:r>
            <a:r>
              <a:rPr lang="tr-TR" sz="1400" dirty="0" err="1">
                <a:latin typeface="Calibri" panose="020F0502020204030204" pitchFamily="34" charset="0"/>
                <a:cs typeface="Calibri" panose="020F0502020204030204" pitchFamily="34" charset="0"/>
              </a:rPr>
              <a:t>emolitik</a:t>
            </a:r>
            <a:r>
              <a:rPr lang="tr-TR" sz="1400" dirty="0">
                <a:latin typeface="Calibri" panose="020F0502020204030204" pitchFamily="34" charset="0"/>
                <a:cs typeface="Calibri" panose="020F0502020204030204" pitchFamily="34" charset="0"/>
              </a:rPr>
              <a:t> </a:t>
            </a:r>
            <a:r>
              <a:rPr lang="tr-TR" sz="1400" dirty="0">
                <a:latin typeface="Calibri" panose="020F0502020204030204" pitchFamily="34" charset="0"/>
                <a:cs typeface="Calibri" panose="020F0502020204030204" pitchFamily="34" charset="0"/>
              </a:rPr>
              <a:t>hastalık (</a:t>
            </a:r>
            <a:r>
              <a:rPr lang="tr-TR" sz="1400" dirty="0" err="1">
                <a:latin typeface="Calibri" panose="020F0502020204030204" pitchFamily="34" charset="0"/>
                <a:cs typeface="Calibri" panose="020F0502020204030204" pitchFamily="34" charset="0"/>
              </a:rPr>
              <a:t>herediter</a:t>
            </a:r>
            <a:r>
              <a:rPr lang="tr-TR" sz="1400" dirty="0">
                <a:latin typeface="Calibri" panose="020F0502020204030204" pitchFamily="34" charset="0"/>
                <a:cs typeface="Calibri" panose="020F0502020204030204" pitchFamily="34" charset="0"/>
              </a:rPr>
              <a:t> </a:t>
            </a:r>
            <a:r>
              <a:rPr lang="tr-TR" sz="1400" dirty="0" err="1">
                <a:latin typeface="Calibri" panose="020F0502020204030204" pitchFamily="34" charset="0"/>
                <a:cs typeface="Calibri" panose="020F0502020204030204" pitchFamily="34" charset="0"/>
              </a:rPr>
              <a:t>sferositoz</a:t>
            </a:r>
            <a:r>
              <a:rPr lang="tr-TR" sz="1400" dirty="0">
                <a:latin typeface="Calibri" panose="020F0502020204030204" pitchFamily="34" charset="0"/>
                <a:cs typeface="Calibri" panose="020F0502020204030204" pitchFamily="34" charset="0"/>
              </a:rPr>
              <a:t>, G6PD enzim </a:t>
            </a:r>
            <a:r>
              <a:rPr lang="tr-TR" sz="1400" dirty="0">
                <a:latin typeface="Calibri" panose="020F0502020204030204" pitchFamily="34" charset="0"/>
                <a:cs typeface="Calibri" panose="020F0502020204030204" pitchFamily="34" charset="0"/>
              </a:rPr>
              <a:t>eksikliği) </a:t>
            </a:r>
          </a:p>
          <a:p>
            <a:pPr marL="285750" indent="-285750">
              <a:buFont typeface="Arial" panose="020B0604020202020204" pitchFamily="34" charset="0"/>
              <a:buChar char="•"/>
            </a:pPr>
            <a:r>
              <a:rPr lang="tr-TR" sz="1400" dirty="0">
                <a:latin typeface="Calibri" panose="020F0502020204030204" pitchFamily="34" charset="0"/>
                <a:cs typeface="Calibri" panose="020F0502020204030204" pitchFamily="34" charset="0"/>
              </a:rPr>
              <a:t>Kardeşlerde </a:t>
            </a:r>
            <a:r>
              <a:rPr lang="tr-TR" sz="1400" dirty="0">
                <a:latin typeface="Calibri" panose="020F0502020204030204" pitchFamily="34" charset="0"/>
                <a:cs typeface="Calibri" panose="020F0502020204030204" pitchFamily="34" charset="0"/>
              </a:rPr>
              <a:t>sarılık </a:t>
            </a:r>
            <a:r>
              <a:rPr lang="tr-TR" sz="1400" dirty="0">
                <a:latin typeface="Calibri" panose="020F0502020204030204" pitchFamily="34" charset="0"/>
                <a:cs typeface="Calibri" panose="020F0502020204030204" pitchFamily="34" charset="0"/>
              </a:rPr>
              <a:t>öyküsü </a:t>
            </a:r>
          </a:p>
          <a:p>
            <a:pPr marL="285750" indent="-285750">
              <a:buFont typeface="Arial" panose="020B0604020202020204" pitchFamily="34" charset="0"/>
              <a:buChar char="•"/>
            </a:pPr>
            <a:r>
              <a:rPr lang="tr-TR" sz="1400" dirty="0" err="1">
                <a:latin typeface="Calibri" panose="020F0502020204030204" pitchFamily="34" charset="0"/>
                <a:cs typeface="Calibri" panose="020F0502020204030204" pitchFamily="34" charset="0"/>
              </a:rPr>
              <a:t>S</a:t>
            </a:r>
            <a:r>
              <a:rPr lang="tr-TR" sz="1400" dirty="0" err="1">
                <a:latin typeface="Calibri" panose="020F0502020204030204" pitchFamily="34" charset="0"/>
                <a:cs typeface="Calibri" panose="020F0502020204030204" pitchFamily="34" charset="0"/>
              </a:rPr>
              <a:t>efal</a:t>
            </a:r>
            <a:r>
              <a:rPr lang="tr-TR" sz="1400" dirty="0">
                <a:latin typeface="Calibri" panose="020F0502020204030204" pitchFamily="34" charset="0"/>
                <a:cs typeface="Calibri" panose="020F0502020204030204" pitchFamily="34" charset="0"/>
              </a:rPr>
              <a:t> </a:t>
            </a:r>
            <a:r>
              <a:rPr lang="tr-TR" sz="1400" dirty="0" err="1">
                <a:latin typeface="Calibri" panose="020F0502020204030204" pitchFamily="34" charset="0"/>
                <a:cs typeface="Calibri" panose="020F0502020204030204" pitchFamily="34" charset="0"/>
              </a:rPr>
              <a:t>hematom</a:t>
            </a:r>
            <a:r>
              <a:rPr lang="tr-TR" sz="1400" dirty="0">
                <a:latin typeface="Calibri" panose="020F0502020204030204" pitchFamily="34" charset="0"/>
                <a:cs typeface="Calibri" panose="020F0502020204030204" pitchFamily="34" charset="0"/>
              </a:rPr>
              <a:t> veya belirgin </a:t>
            </a:r>
            <a:r>
              <a:rPr lang="tr-TR" sz="1400" dirty="0" err="1">
                <a:latin typeface="Calibri" panose="020F0502020204030204" pitchFamily="34" charset="0"/>
                <a:cs typeface="Calibri" panose="020F0502020204030204" pitchFamily="34" charset="0"/>
              </a:rPr>
              <a:t>ekimoz</a:t>
            </a:r>
            <a:r>
              <a:rPr lang="tr-TR" sz="1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tr-TR" sz="1400" dirty="0">
                <a:latin typeface="Calibri" panose="020F0502020204030204" pitchFamily="34" charset="0"/>
                <a:cs typeface="Calibri" panose="020F0502020204030204" pitchFamily="34" charset="0"/>
              </a:rPr>
              <a:t>A</a:t>
            </a:r>
            <a:r>
              <a:rPr lang="tr-TR" sz="1400" dirty="0">
                <a:latin typeface="Calibri" panose="020F0502020204030204" pitchFamily="34" charset="0"/>
                <a:cs typeface="Calibri" panose="020F0502020204030204" pitchFamily="34" charset="0"/>
              </a:rPr>
              <a:t>nne </a:t>
            </a:r>
            <a:r>
              <a:rPr lang="tr-TR" sz="1400" dirty="0">
                <a:latin typeface="Calibri" panose="020F0502020204030204" pitchFamily="34" charset="0"/>
                <a:cs typeface="Calibri" panose="020F0502020204030204" pitchFamily="34" charset="0"/>
              </a:rPr>
              <a:t>sütü ile beslenme [emzirme iyi değil, tartı kaybı fazla (&gt;%8-10</a:t>
            </a:r>
            <a:r>
              <a:rPr lang="tr-TR" sz="1400" dirty="0">
                <a:latin typeface="Calibri" panose="020F0502020204030204" pitchFamily="34" charset="0"/>
                <a:cs typeface="Calibri" panose="020F0502020204030204" pitchFamily="34" charset="0"/>
              </a:rPr>
              <a:t>)]</a:t>
            </a:r>
            <a:endParaRPr lang="tr-T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5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idx="1"/>
          </p:nvPr>
        </p:nvSpPr>
        <p:spPr>
          <a:xfrm>
            <a:off x="496888" y="520579"/>
            <a:ext cx="5157787" cy="823912"/>
          </a:xfrm>
        </p:spPr>
        <p:txBody>
          <a:bodyPr>
            <a:normAutofit/>
          </a:bodyPr>
          <a:lstStyle/>
          <a:p>
            <a:r>
              <a:rPr lang="tr-TR" sz="2800" dirty="0">
                <a:solidFill>
                  <a:srgbClr val="FF0000"/>
                </a:solidFill>
              </a:rPr>
              <a:t>Birincil koruma </a:t>
            </a:r>
            <a:endParaRPr lang="tr-TR" sz="2800" dirty="0"/>
          </a:p>
        </p:txBody>
      </p:sp>
      <p:sp>
        <p:nvSpPr>
          <p:cNvPr id="4" name="İçerik Yer Tutucusu 3"/>
          <p:cNvSpPr>
            <a:spLocks noGrp="1"/>
          </p:cNvSpPr>
          <p:nvPr>
            <p:ph sz="half" idx="2"/>
          </p:nvPr>
        </p:nvSpPr>
        <p:spPr>
          <a:xfrm>
            <a:off x="373796" y="1828067"/>
            <a:ext cx="5029200" cy="3684588"/>
          </a:xfrm>
          <a:ln>
            <a:solidFill>
              <a:schemeClr val="tx1"/>
            </a:solidFill>
          </a:ln>
        </p:spPr>
        <p:txBody>
          <a:bodyPr>
            <a:normAutofit/>
          </a:bodyPr>
          <a:lstStyle/>
          <a:p>
            <a:endParaRPr lang="tr-TR" sz="2000" dirty="0" smtClean="0">
              <a:latin typeface="Calibri" panose="020F0502020204030204" pitchFamily="34" charset="0"/>
              <a:cs typeface="Calibri" panose="020F0502020204030204" pitchFamily="34" charset="0"/>
            </a:endParaRPr>
          </a:p>
          <a:p>
            <a:r>
              <a:rPr lang="tr-TR" sz="2000" dirty="0" smtClean="0">
                <a:latin typeface="Calibri" panose="020F0502020204030204" pitchFamily="34" charset="0"/>
                <a:cs typeface="Calibri" panose="020F0502020204030204" pitchFamily="34" charset="0"/>
              </a:rPr>
              <a:t>Emzirme desteklenmeli</a:t>
            </a:r>
          </a:p>
          <a:p>
            <a:pPr lvl="1"/>
            <a:r>
              <a:rPr lang="tr-TR" sz="2000" b="1" dirty="0" smtClean="0">
                <a:latin typeface="Calibri" panose="020F0502020204030204" pitchFamily="34" charset="0"/>
                <a:cs typeface="Calibri" panose="020F0502020204030204" pitchFamily="34" charset="0"/>
              </a:rPr>
              <a:t>ilk günlerinde </a:t>
            </a:r>
            <a:r>
              <a:rPr lang="tr-TR" sz="2000" dirty="0" smtClean="0">
                <a:latin typeface="Calibri" panose="020F0502020204030204" pitchFamily="34" charset="0"/>
                <a:cs typeface="Calibri" panose="020F0502020204030204" pitchFamily="34" charset="0"/>
              </a:rPr>
              <a:t>günde </a:t>
            </a:r>
            <a:r>
              <a:rPr lang="tr-TR" sz="2000" b="1" dirty="0" smtClean="0">
                <a:latin typeface="Calibri" panose="020F0502020204030204" pitchFamily="34" charset="0"/>
                <a:cs typeface="Calibri" panose="020F0502020204030204" pitchFamily="34" charset="0"/>
              </a:rPr>
              <a:t>8-12 kez</a:t>
            </a:r>
          </a:p>
          <a:p>
            <a:pPr lvl="1"/>
            <a:r>
              <a:rPr lang="tr-TR" sz="2000" dirty="0" smtClean="0">
                <a:latin typeface="Calibri" panose="020F0502020204030204" pitchFamily="34" charset="0"/>
                <a:cs typeface="Calibri" panose="020F0502020204030204" pitchFamily="34" charset="0"/>
              </a:rPr>
              <a:t>su ve şekerli su verilmemeli</a:t>
            </a:r>
          </a:p>
          <a:p>
            <a:r>
              <a:rPr lang="tr-TR" sz="2000" b="1" dirty="0" smtClean="0">
                <a:latin typeface="Calibri" panose="020F0502020204030204" pitchFamily="34" charset="0"/>
                <a:cs typeface="Calibri" panose="020F0502020204030204" pitchFamily="34" charset="0"/>
              </a:rPr>
              <a:t>Geç </a:t>
            </a:r>
            <a:r>
              <a:rPr lang="tr-TR" sz="2000" b="1" dirty="0" err="1" smtClean="0">
                <a:latin typeface="Calibri" panose="020F0502020204030204" pitchFamily="34" charset="0"/>
                <a:cs typeface="Calibri" panose="020F0502020204030204" pitchFamily="34" charset="0"/>
              </a:rPr>
              <a:t>preterm</a:t>
            </a:r>
            <a:r>
              <a:rPr lang="tr-TR" sz="2000" b="1" dirty="0" smtClean="0">
                <a:latin typeface="Calibri" panose="020F0502020204030204" pitchFamily="34" charset="0"/>
                <a:cs typeface="Calibri" panose="020F0502020204030204" pitchFamily="34" charset="0"/>
              </a:rPr>
              <a:t> bebekler </a:t>
            </a:r>
            <a:r>
              <a:rPr lang="tr-TR" sz="2000" dirty="0" smtClean="0">
                <a:latin typeface="Calibri" panose="020F0502020204030204" pitchFamily="34" charset="0"/>
                <a:cs typeface="Calibri" panose="020F0502020204030204" pitchFamily="34" charset="0"/>
              </a:rPr>
              <a:t>beslenme yetersizliği ve sarılık açısından yüksek riskli</a:t>
            </a:r>
          </a:p>
          <a:p>
            <a:endParaRPr lang="tr-TR" dirty="0"/>
          </a:p>
        </p:txBody>
      </p:sp>
      <p:sp>
        <p:nvSpPr>
          <p:cNvPr id="5" name="Metin Yer Tutucusu 4"/>
          <p:cNvSpPr>
            <a:spLocks noGrp="1"/>
          </p:cNvSpPr>
          <p:nvPr>
            <p:ph type="body" sz="quarter" idx="3"/>
          </p:nvPr>
        </p:nvSpPr>
        <p:spPr>
          <a:xfrm>
            <a:off x="6492997" y="1029799"/>
            <a:ext cx="5183188" cy="823912"/>
          </a:xfrm>
        </p:spPr>
        <p:txBody>
          <a:bodyPr>
            <a:normAutofit/>
          </a:bodyPr>
          <a:lstStyle/>
          <a:p>
            <a:r>
              <a:rPr lang="tr-TR" sz="2800" dirty="0" smtClean="0">
                <a:solidFill>
                  <a:srgbClr val="FF0000"/>
                </a:solidFill>
              </a:rPr>
              <a:t>İkincil Koruma </a:t>
            </a:r>
            <a:endParaRPr lang="tr-TR" sz="2800" dirty="0">
              <a:solidFill>
                <a:srgbClr val="FF0000"/>
              </a:solidFill>
            </a:endParaRPr>
          </a:p>
        </p:txBody>
      </p:sp>
      <p:sp>
        <p:nvSpPr>
          <p:cNvPr id="6" name="İçerik Yer Tutucusu 5"/>
          <p:cNvSpPr>
            <a:spLocks noGrp="1"/>
          </p:cNvSpPr>
          <p:nvPr>
            <p:ph sz="quarter" idx="4"/>
          </p:nvPr>
        </p:nvSpPr>
        <p:spPr>
          <a:xfrm>
            <a:off x="6341391" y="2083044"/>
            <a:ext cx="5486400" cy="3684588"/>
          </a:xfrm>
          <a:ln>
            <a:solidFill>
              <a:schemeClr val="tx1"/>
            </a:solidFill>
          </a:ln>
        </p:spPr>
        <p:txBody>
          <a:bodyPr>
            <a:noAutofit/>
          </a:bodyPr>
          <a:lstStyle/>
          <a:p>
            <a:pPr>
              <a:lnSpc>
                <a:spcPct val="100000"/>
              </a:lnSpc>
            </a:pPr>
            <a:r>
              <a:rPr lang="tr-TR" sz="2000" dirty="0" smtClean="0"/>
              <a:t>Kan gruplarının belirlenmeli </a:t>
            </a:r>
          </a:p>
          <a:p>
            <a:pPr>
              <a:lnSpc>
                <a:spcPct val="100000"/>
              </a:lnSpc>
            </a:pPr>
            <a:r>
              <a:rPr lang="tr-TR" sz="2000" dirty="0" smtClean="0"/>
              <a:t>Tüm </a:t>
            </a:r>
            <a:r>
              <a:rPr lang="tr-TR" sz="2000" dirty="0" err="1" smtClean="0"/>
              <a:t>yenidoganlar</a:t>
            </a:r>
            <a:r>
              <a:rPr lang="tr-TR" sz="2000" dirty="0" smtClean="0"/>
              <a:t>  sarılık açısından dikkatle izlenmeli </a:t>
            </a:r>
          </a:p>
          <a:p>
            <a:pPr>
              <a:lnSpc>
                <a:spcPct val="100000"/>
              </a:lnSpc>
            </a:pPr>
            <a:r>
              <a:rPr lang="tr-TR" sz="2000" dirty="0" smtClean="0"/>
              <a:t>En erken 12. saatte ve taburcu olmadan önce </a:t>
            </a:r>
            <a:r>
              <a:rPr lang="tr-TR" sz="2000" dirty="0" err="1" smtClean="0"/>
              <a:t>bilurubin</a:t>
            </a:r>
            <a:r>
              <a:rPr lang="tr-TR" sz="2000" dirty="0" smtClean="0"/>
              <a:t>  bakılmalı </a:t>
            </a:r>
          </a:p>
          <a:p>
            <a:pPr lvl="1">
              <a:lnSpc>
                <a:spcPct val="100000"/>
              </a:lnSpc>
            </a:pPr>
            <a:r>
              <a:rPr lang="tr-TR" sz="2000" dirty="0" smtClean="0">
                <a:solidFill>
                  <a:schemeClr val="tx1"/>
                </a:solidFill>
              </a:rPr>
              <a:t>‘NONOGRAM ÜZERİNDE </a:t>
            </a:r>
            <a:r>
              <a:rPr lang="tr-TR" sz="2000" dirty="0" smtClean="0"/>
              <a:t>İŞ</a:t>
            </a:r>
            <a:r>
              <a:rPr lang="tr-TR" sz="2000" dirty="0" smtClean="0">
                <a:solidFill>
                  <a:schemeClr val="tx1"/>
                </a:solidFill>
              </a:rPr>
              <a:t>ARETLENEREK </a:t>
            </a:r>
            <a:r>
              <a:rPr lang="tr-TR" sz="2000" dirty="0" err="1" smtClean="0">
                <a:solidFill>
                  <a:schemeClr val="tx1"/>
                </a:solidFill>
              </a:rPr>
              <a:t>TAKiP</a:t>
            </a:r>
            <a:r>
              <a:rPr lang="tr-TR" sz="2000" dirty="0" smtClean="0">
                <a:solidFill>
                  <a:schemeClr val="tx1"/>
                </a:solidFill>
              </a:rPr>
              <a:t> EDİLMELİ’ </a:t>
            </a:r>
          </a:p>
          <a:p>
            <a:pPr>
              <a:lnSpc>
                <a:spcPct val="100000"/>
              </a:lnSpc>
            </a:pPr>
            <a:r>
              <a:rPr lang="tr-TR" sz="2000" dirty="0" smtClean="0"/>
              <a:t>Risk faktörleri belirlenmeli </a:t>
            </a:r>
          </a:p>
          <a:p>
            <a:pPr>
              <a:lnSpc>
                <a:spcPct val="100000"/>
              </a:lnSpc>
            </a:pPr>
            <a:r>
              <a:rPr lang="tr-TR" sz="2000" dirty="0" smtClean="0"/>
              <a:t> Risk skalasına göre izlem planı yapılmalı</a:t>
            </a:r>
          </a:p>
          <a:p>
            <a:pPr>
              <a:lnSpc>
                <a:spcPct val="100000"/>
              </a:lnSpc>
            </a:pPr>
            <a:endParaRPr lang="tr-TR" sz="2000" dirty="0"/>
          </a:p>
        </p:txBody>
      </p:sp>
    </p:spTree>
    <p:extLst>
      <p:ext uri="{BB962C8B-B14F-4D97-AF65-F5344CB8AC3E}">
        <p14:creationId xmlns:p14="http://schemas.microsoft.com/office/powerpoint/2010/main" val="341035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433652"/>
            <a:ext cx="11480800" cy="1325563"/>
          </a:xfrm>
        </p:spPr>
        <p:txBody>
          <a:bodyPr>
            <a:normAutofit/>
          </a:bodyPr>
          <a:lstStyle/>
          <a:p>
            <a:r>
              <a:rPr lang="tr-TR" sz="3600" b="1" dirty="0" smtClean="0">
                <a:solidFill>
                  <a:srgbClr val="FF0000"/>
                </a:solidFill>
                <a:latin typeface="+mn-lt"/>
                <a:cs typeface="Times New Roman" panose="02020603050405020304" pitchFamily="18" charset="0"/>
              </a:rPr>
              <a:t>Neden </a:t>
            </a:r>
            <a:r>
              <a:rPr lang="tr-TR" sz="3600" b="1" dirty="0" err="1">
                <a:solidFill>
                  <a:srgbClr val="FF0000"/>
                </a:solidFill>
                <a:latin typeface="+mn-lt"/>
                <a:cs typeface="Times New Roman" panose="02020603050405020304" pitchFamily="18" charset="0"/>
              </a:rPr>
              <a:t>yenidoğan</a:t>
            </a:r>
            <a:r>
              <a:rPr lang="tr-TR" sz="3600" b="1" dirty="0">
                <a:solidFill>
                  <a:srgbClr val="FF0000"/>
                </a:solidFill>
                <a:latin typeface="+mn-lt"/>
                <a:cs typeface="Times New Roman" panose="02020603050405020304" pitchFamily="18" charset="0"/>
              </a:rPr>
              <a:t> tarama testleri yapılıyor?</a:t>
            </a:r>
          </a:p>
        </p:txBody>
      </p:sp>
      <p:sp>
        <p:nvSpPr>
          <p:cNvPr id="3" name="İçerik Yer Tutucusu 2"/>
          <p:cNvSpPr>
            <a:spLocks noGrp="1"/>
          </p:cNvSpPr>
          <p:nvPr>
            <p:ph idx="1"/>
          </p:nvPr>
        </p:nvSpPr>
        <p:spPr>
          <a:xfrm>
            <a:off x="838200" y="1825625"/>
            <a:ext cx="5204791" cy="4351338"/>
          </a:xfrm>
          <a:ln w="38100">
            <a:solidFill>
              <a:srgbClr val="0070C0"/>
            </a:solidFill>
          </a:ln>
        </p:spPr>
        <p:txBody>
          <a:bodyPr>
            <a:normAutofit/>
          </a:bodyPr>
          <a:lstStyle/>
          <a:p>
            <a:r>
              <a:rPr lang="tr-TR" sz="2400" dirty="0">
                <a:cs typeface="Times New Roman" panose="02020603050405020304" pitchFamily="18" charset="0"/>
              </a:rPr>
              <a:t>Taranan hastalıklar </a:t>
            </a:r>
            <a:r>
              <a:rPr lang="tr-TR" sz="2400" b="1" u="sng" dirty="0">
                <a:cs typeface="Times New Roman" panose="02020603050405020304" pitchFamily="18" charset="0"/>
              </a:rPr>
              <a:t>önemli bir halk sağlığı</a:t>
            </a:r>
            <a:r>
              <a:rPr lang="tr-TR" sz="2400" dirty="0">
                <a:cs typeface="Times New Roman" panose="02020603050405020304" pitchFamily="18" charset="0"/>
              </a:rPr>
              <a:t> sorunu olmalı</a:t>
            </a:r>
          </a:p>
          <a:p>
            <a:r>
              <a:rPr lang="tr-TR" sz="2400" dirty="0">
                <a:cs typeface="Times New Roman" panose="02020603050405020304" pitchFamily="18" charset="0"/>
              </a:rPr>
              <a:t>Bu test basit, ucuz ve tüm </a:t>
            </a:r>
            <a:r>
              <a:rPr lang="tr-TR" sz="2400" dirty="0" err="1">
                <a:cs typeface="Times New Roman" panose="02020603050405020304" pitchFamily="18" charset="0"/>
              </a:rPr>
              <a:t>yenidoğanlara</a:t>
            </a:r>
            <a:r>
              <a:rPr lang="tr-TR" sz="2400" dirty="0">
                <a:cs typeface="Times New Roman" panose="02020603050405020304" pitchFamily="18" charset="0"/>
              </a:rPr>
              <a:t> uygulanabilmeli</a:t>
            </a:r>
          </a:p>
          <a:p>
            <a:r>
              <a:rPr lang="tr-TR" sz="2400" dirty="0">
                <a:cs typeface="Times New Roman" panose="02020603050405020304" pitchFamily="18" charset="0"/>
              </a:rPr>
              <a:t>Hastalıkların </a:t>
            </a:r>
            <a:r>
              <a:rPr lang="tr-TR" sz="2400" b="1" u="sng" dirty="0">
                <a:cs typeface="Times New Roman" panose="02020603050405020304" pitchFamily="18" charset="0"/>
              </a:rPr>
              <a:t>tedavisi  olmalı</a:t>
            </a:r>
          </a:p>
          <a:p>
            <a:r>
              <a:rPr lang="tr-TR" sz="2400" b="1" u="sng" dirty="0">
                <a:cs typeface="Times New Roman" panose="02020603050405020304" pitchFamily="18" charset="0"/>
              </a:rPr>
              <a:t>Tanı ve tedavi yapacak </a:t>
            </a:r>
            <a:r>
              <a:rPr lang="tr-TR" sz="2400" dirty="0">
                <a:cs typeface="Times New Roman" panose="02020603050405020304" pitchFamily="18" charset="0"/>
              </a:rPr>
              <a:t>merkezler olmalı</a:t>
            </a:r>
          </a:p>
          <a:p>
            <a:r>
              <a:rPr lang="tr-TR" sz="2400" dirty="0">
                <a:cs typeface="Times New Roman" panose="02020603050405020304" pitchFamily="18" charset="0"/>
              </a:rPr>
              <a:t>Gerçek pozitiflerin </a:t>
            </a:r>
            <a:r>
              <a:rPr lang="tr-TR" sz="2400" b="1" u="sng" dirty="0">
                <a:cs typeface="Times New Roman" panose="02020603050405020304" pitchFamily="18" charset="0"/>
              </a:rPr>
              <a:t>kesin doğrulayacak tanı testleri </a:t>
            </a:r>
            <a:r>
              <a:rPr lang="tr-TR" sz="2400" dirty="0">
                <a:cs typeface="Times New Roman" panose="02020603050405020304" pitchFamily="18" charset="0"/>
              </a:rPr>
              <a:t>olmalı</a:t>
            </a:r>
          </a:p>
          <a:p>
            <a:r>
              <a:rPr lang="tr-TR" sz="2400" dirty="0">
                <a:cs typeface="Times New Roman" panose="02020603050405020304" pitchFamily="18" charset="0"/>
              </a:rPr>
              <a:t>Tarama testinin yanlış negatif oranı düşük olmalı</a:t>
            </a:r>
          </a:p>
        </p:txBody>
      </p:sp>
      <p:sp>
        <p:nvSpPr>
          <p:cNvPr id="4" name="İçerik Yer Tutucusu 2"/>
          <p:cNvSpPr txBox="1">
            <a:spLocks/>
          </p:cNvSpPr>
          <p:nvPr/>
        </p:nvSpPr>
        <p:spPr>
          <a:xfrm>
            <a:off x="6457125" y="1838879"/>
            <a:ext cx="5280606" cy="4351338"/>
          </a:xfrm>
          <a:prstGeom prst="rect">
            <a:avLst/>
          </a:prstGeom>
          <a:ln w="38100">
            <a:solidFill>
              <a:srgbClr val="0070C0"/>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b="1" dirty="0" err="1">
                <a:solidFill>
                  <a:srgbClr val="FF0000"/>
                </a:solidFill>
                <a:cs typeface="Times New Roman" panose="02020603050405020304" pitchFamily="18" charset="0"/>
              </a:rPr>
              <a:t>Yenidoğan</a:t>
            </a:r>
            <a:r>
              <a:rPr lang="tr-TR" b="1" dirty="0">
                <a:solidFill>
                  <a:srgbClr val="FF0000"/>
                </a:solidFill>
                <a:cs typeface="Times New Roman" panose="02020603050405020304" pitchFamily="18" charset="0"/>
              </a:rPr>
              <a:t> Tarama Programı</a:t>
            </a:r>
          </a:p>
          <a:p>
            <a:pPr lvl="1"/>
            <a:r>
              <a:rPr lang="tr-TR" b="1" dirty="0" err="1">
                <a:solidFill>
                  <a:schemeClr val="accent1">
                    <a:lumMod val="75000"/>
                  </a:schemeClr>
                </a:solidFill>
                <a:cs typeface="Times New Roman" panose="02020603050405020304" pitchFamily="18" charset="0"/>
              </a:rPr>
              <a:t>Fenilketonüri</a:t>
            </a:r>
            <a:endParaRPr lang="tr-TR" b="1" dirty="0">
              <a:solidFill>
                <a:schemeClr val="accent1">
                  <a:lumMod val="75000"/>
                </a:schemeClr>
              </a:solidFill>
              <a:cs typeface="Times New Roman" panose="02020603050405020304" pitchFamily="18" charset="0"/>
            </a:endParaRPr>
          </a:p>
          <a:p>
            <a:pPr lvl="1"/>
            <a:r>
              <a:rPr lang="tr-TR" b="1" dirty="0" err="1">
                <a:solidFill>
                  <a:schemeClr val="accent1">
                    <a:lumMod val="75000"/>
                  </a:schemeClr>
                </a:solidFill>
                <a:cs typeface="Times New Roman" panose="02020603050405020304" pitchFamily="18" charset="0"/>
              </a:rPr>
              <a:t>Konjenital</a:t>
            </a:r>
            <a:r>
              <a:rPr lang="tr-TR" b="1" dirty="0">
                <a:solidFill>
                  <a:schemeClr val="accent1">
                    <a:lumMod val="75000"/>
                  </a:schemeClr>
                </a:solidFill>
                <a:cs typeface="Times New Roman" panose="02020603050405020304" pitchFamily="18" charset="0"/>
              </a:rPr>
              <a:t> </a:t>
            </a:r>
            <a:r>
              <a:rPr lang="tr-TR" b="1" dirty="0" err="1">
                <a:solidFill>
                  <a:schemeClr val="accent1">
                    <a:lumMod val="75000"/>
                  </a:schemeClr>
                </a:solidFill>
                <a:cs typeface="Times New Roman" panose="02020603050405020304" pitchFamily="18" charset="0"/>
              </a:rPr>
              <a:t>Hipotroidi</a:t>
            </a:r>
            <a:endParaRPr lang="tr-TR" b="1" dirty="0">
              <a:solidFill>
                <a:schemeClr val="accent1">
                  <a:lumMod val="75000"/>
                </a:schemeClr>
              </a:solidFill>
              <a:cs typeface="Times New Roman" panose="02020603050405020304" pitchFamily="18" charset="0"/>
            </a:endParaRPr>
          </a:p>
          <a:p>
            <a:pPr lvl="1"/>
            <a:r>
              <a:rPr lang="tr-TR" b="1" dirty="0" err="1">
                <a:solidFill>
                  <a:schemeClr val="accent1">
                    <a:lumMod val="75000"/>
                  </a:schemeClr>
                </a:solidFill>
                <a:cs typeface="Times New Roman" panose="02020603050405020304" pitchFamily="18" charset="0"/>
              </a:rPr>
              <a:t>Biotinidaz</a:t>
            </a:r>
            <a:r>
              <a:rPr lang="tr-TR" b="1" dirty="0">
                <a:solidFill>
                  <a:schemeClr val="accent1">
                    <a:lumMod val="75000"/>
                  </a:schemeClr>
                </a:solidFill>
                <a:cs typeface="Times New Roman" panose="02020603050405020304" pitchFamily="18" charset="0"/>
              </a:rPr>
              <a:t> eksikliği</a:t>
            </a:r>
          </a:p>
          <a:p>
            <a:pPr lvl="1"/>
            <a:r>
              <a:rPr lang="tr-TR" b="1" dirty="0" err="1">
                <a:solidFill>
                  <a:schemeClr val="accent1">
                    <a:lumMod val="75000"/>
                  </a:schemeClr>
                </a:solidFill>
                <a:cs typeface="Times New Roman" panose="02020603050405020304" pitchFamily="18" charset="0"/>
              </a:rPr>
              <a:t>Kistik</a:t>
            </a:r>
            <a:r>
              <a:rPr lang="tr-TR" b="1" dirty="0">
                <a:solidFill>
                  <a:schemeClr val="accent1">
                    <a:lumMod val="75000"/>
                  </a:schemeClr>
                </a:solidFill>
                <a:cs typeface="Times New Roman" panose="02020603050405020304" pitchFamily="18" charset="0"/>
              </a:rPr>
              <a:t> </a:t>
            </a:r>
            <a:r>
              <a:rPr lang="tr-TR" b="1" dirty="0" err="1" smtClean="0">
                <a:solidFill>
                  <a:schemeClr val="accent1">
                    <a:lumMod val="75000"/>
                  </a:schemeClr>
                </a:solidFill>
                <a:cs typeface="Times New Roman" panose="02020603050405020304" pitchFamily="18" charset="0"/>
              </a:rPr>
              <a:t>Fibröz</a:t>
            </a:r>
            <a:endParaRPr lang="tr-TR" b="1" dirty="0" smtClean="0">
              <a:solidFill>
                <a:schemeClr val="accent1">
                  <a:lumMod val="75000"/>
                </a:schemeClr>
              </a:solidFill>
              <a:cs typeface="Times New Roman" panose="02020603050405020304" pitchFamily="18" charset="0"/>
            </a:endParaRPr>
          </a:p>
          <a:p>
            <a:pPr lvl="1"/>
            <a:r>
              <a:rPr lang="tr-TR" b="1" dirty="0" smtClean="0">
                <a:solidFill>
                  <a:schemeClr val="accent1">
                    <a:lumMod val="75000"/>
                  </a:schemeClr>
                </a:solidFill>
                <a:cs typeface="Times New Roman" panose="02020603050405020304" pitchFamily="18" charset="0"/>
              </a:rPr>
              <a:t>KAH</a:t>
            </a:r>
          </a:p>
          <a:p>
            <a:pPr lvl="1"/>
            <a:r>
              <a:rPr lang="tr-TR" b="1" dirty="0" smtClean="0">
                <a:solidFill>
                  <a:schemeClr val="accent1">
                    <a:lumMod val="75000"/>
                  </a:schemeClr>
                </a:solidFill>
                <a:cs typeface="Times New Roman" panose="02020603050405020304" pitchFamily="18" charset="0"/>
              </a:rPr>
              <a:t>SMA</a:t>
            </a:r>
            <a:endParaRPr lang="tr-TR" b="1" dirty="0">
              <a:solidFill>
                <a:schemeClr val="accent1">
                  <a:lumMod val="75000"/>
                </a:schemeClr>
              </a:solidFill>
              <a:cs typeface="Times New Roman" panose="02020603050405020304" pitchFamily="18" charset="0"/>
            </a:endParaRPr>
          </a:p>
          <a:p>
            <a:r>
              <a:rPr lang="tr-TR" b="1" dirty="0" err="1">
                <a:solidFill>
                  <a:srgbClr val="FF0000"/>
                </a:solidFill>
                <a:cs typeface="Times New Roman" panose="02020603050405020304" pitchFamily="18" charset="0"/>
              </a:rPr>
              <a:t>Yenidoğan</a:t>
            </a:r>
            <a:r>
              <a:rPr lang="tr-TR" b="1" dirty="0">
                <a:solidFill>
                  <a:srgbClr val="FF0000"/>
                </a:solidFill>
                <a:cs typeface="Times New Roman" panose="02020603050405020304" pitchFamily="18" charset="0"/>
              </a:rPr>
              <a:t> İşitme Taraması Programı</a:t>
            </a:r>
          </a:p>
          <a:p>
            <a:r>
              <a:rPr lang="tr-TR" b="1" dirty="0">
                <a:solidFill>
                  <a:srgbClr val="00B050"/>
                </a:solidFill>
                <a:cs typeface="Times New Roman" panose="02020603050405020304" pitchFamily="18" charset="0"/>
              </a:rPr>
              <a:t>Kritik </a:t>
            </a:r>
            <a:r>
              <a:rPr lang="tr-TR" b="1" dirty="0" err="1">
                <a:solidFill>
                  <a:srgbClr val="00B050"/>
                </a:solidFill>
                <a:cs typeface="Times New Roman" panose="02020603050405020304" pitchFamily="18" charset="0"/>
              </a:rPr>
              <a:t>Konjenital</a:t>
            </a:r>
            <a:r>
              <a:rPr lang="tr-TR" b="1" dirty="0">
                <a:solidFill>
                  <a:srgbClr val="00B050"/>
                </a:solidFill>
                <a:cs typeface="Times New Roman" panose="02020603050405020304" pitchFamily="18" charset="0"/>
              </a:rPr>
              <a:t> Kalp Hastalığının Taranması </a:t>
            </a:r>
          </a:p>
          <a:p>
            <a:r>
              <a:rPr lang="tr-TR" b="1" dirty="0">
                <a:solidFill>
                  <a:srgbClr val="FA72DD"/>
                </a:solidFill>
                <a:cs typeface="Times New Roman" panose="02020603050405020304" pitchFamily="18" charset="0"/>
              </a:rPr>
              <a:t>Genişletilmiş </a:t>
            </a:r>
            <a:r>
              <a:rPr lang="tr-TR" b="1" dirty="0" err="1">
                <a:solidFill>
                  <a:srgbClr val="FA72DD"/>
                </a:solidFill>
                <a:cs typeface="Times New Roman" panose="02020603050405020304" pitchFamily="18" charset="0"/>
              </a:rPr>
              <a:t>Yenidoğan</a:t>
            </a:r>
            <a:r>
              <a:rPr lang="tr-TR" b="1" dirty="0">
                <a:solidFill>
                  <a:srgbClr val="FA72DD"/>
                </a:solidFill>
                <a:cs typeface="Times New Roman" panose="02020603050405020304" pitchFamily="18" charset="0"/>
              </a:rPr>
              <a:t> Tarama Programı (TANDEM -MS</a:t>
            </a:r>
          </a:p>
          <a:p>
            <a:r>
              <a:rPr lang="tr-TR" dirty="0">
                <a:cs typeface="Times New Roman" panose="02020603050405020304" pitchFamily="18" charset="0"/>
              </a:rPr>
              <a:t>Gelişimsel Kalça </a:t>
            </a:r>
            <a:r>
              <a:rPr lang="tr-TR" dirty="0" err="1">
                <a:cs typeface="Times New Roman" panose="02020603050405020304" pitchFamily="18" charset="0"/>
              </a:rPr>
              <a:t>Displazisi</a:t>
            </a:r>
            <a:r>
              <a:rPr lang="tr-TR" dirty="0">
                <a:cs typeface="Times New Roman" panose="02020603050405020304" pitchFamily="18" charset="0"/>
              </a:rPr>
              <a:t> (GKD) Tarama Programı </a:t>
            </a:r>
          </a:p>
          <a:p>
            <a:r>
              <a:rPr lang="tr-TR" dirty="0">
                <a:cs typeface="Times New Roman" panose="02020603050405020304" pitchFamily="18" charset="0"/>
              </a:rPr>
              <a:t>Görme Taraması </a:t>
            </a:r>
          </a:p>
        </p:txBody>
      </p:sp>
    </p:spTree>
    <p:extLst>
      <p:ext uri="{BB962C8B-B14F-4D97-AF65-F5344CB8AC3E}">
        <p14:creationId xmlns:p14="http://schemas.microsoft.com/office/powerpoint/2010/main" val="205009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62354" y="365125"/>
            <a:ext cx="10515600" cy="1325563"/>
          </a:xfrm>
        </p:spPr>
        <p:txBody>
          <a:bodyPr>
            <a:normAutofit/>
          </a:bodyPr>
          <a:lstStyle/>
          <a:p>
            <a:r>
              <a:rPr lang="tr-TR" sz="3600" b="1" dirty="0">
                <a:solidFill>
                  <a:srgbClr val="FF0000"/>
                </a:solidFill>
                <a:latin typeface="+mn-lt"/>
                <a:cs typeface="Times New Roman" panose="02020603050405020304" pitchFamily="18" charset="0"/>
              </a:rPr>
              <a:t>Tarama testi alımına DİKKAT! </a:t>
            </a:r>
            <a:endParaRPr lang="en-US" sz="3600" b="1" dirty="0">
              <a:solidFill>
                <a:srgbClr val="FF0000"/>
              </a:solidFill>
              <a:latin typeface="+mn-lt"/>
              <a:cs typeface="Times New Roman" panose="02020603050405020304" pitchFamily="18" charset="0"/>
            </a:endParaRPr>
          </a:p>
        </p:txBody>
      </p:sp>
      <p:sp>
        <p:nvSpPr>
          <p:cNvPr id="3" name="İçerik Yer Tutucusu 2"/>
          <p:cNvSpPr>
            <a:spLocks noGrp="1"/>
          </p:cNvSpPr>
          <p:nvPr>
            <p:ph idx="1"/>
          </p:nvPr>
        </p:nvSpPr>
        <p:spPr>
          <a:xfrm>
            <a:off x="838200" y="1690688"/>
            <a:ext cx="10515600" cy="4486275"/>
          </a:xfrm>
          <a:ln w="38100">
            <a:solidFill>
              <a:srgbClr val="0070C0"/>
            </a:solidFill>
          </a:ln>
        </p:spPr>
        <p:txBody>
          <a:bodyPr>
            <a:normAutofit fontScale="92500" lnSpcReduction="20000"/>
          </a:bodyPr>
          <a:lstStyle/>
          <a:p>
            <a:pPr>
              <a:lnSpc>
                <a:spcPct val="150000"/>
              </a:lnSpc>
            </a:pPr>
            <a:r>
              <a:rPr lang="tr-TR" sz="2400" dirty="0">
                <a:cs typeface="Times New Roman" panose="02020603050405020304" pitchFamily="18" charset="0"/>
              </a:rPr>
              <a:t>İdeal olarak 3-5 günde alınmalı</a:t>
            </a:r>
          </a:p>
          <a:p>
            <a:pPr>
              <a:lnSpc>
                <a:spcPct val="150000"/>
              </a:lnSpc>
            </a:pPr>
            <a:r>
              <a:rPr lang="tr-TR" sz="2400" dirty="0">
                <a:cs typeface="Times New Roman" panose="02020603050405020304" pitchFamily="18" charset="0"/>
              </a:rPr>
              <a:t>PKU için en az 48 saat beslenmeli</a:t>
            </a:r>
          </a:p>
          <a:p>
            <a:pPr>
              <a:lnSpc>
                <a:spcPct val="150000"/>
              </a:lnSpc>
            </a:pPr>
            <a:r>
              <a:rPr lang="tr-TR" sz="2400" dirty="0">
                <a:cs typeface="Times New Roman" panose="02020603050405020304" pitchFamily="18" charset="0"/>
              </a:rPr>
              <a:t>Erken taburcu edilen bebeklerde taburculuk sırasında </a:t>
            </a:r>
            <a:r>
              <a:rPr lang="tr-TR" sz="2400" dirty="0" smtClean="0">
                <a:cs typeface="Times New Roman" panose="02020603050405020304" pitchFamily="18" charset="0"/>
              </a:rPr>
              <a:t>alınmalı, En </a:t>
            </a:r>
            <a:r>
              <a:rPr lang="tr-TR" sz="2400" dirty="0">
                <a:cs typeface="Times New Roman" panose="02020603050405020304" pitchFamily="18" charset="0"/>
              </a:rPr>
              <a:t>geç 48 saat içerisinde tekrar alınmalı</a:t>
            </a:r>
          </a:p>
          <a:p>
            <a:pPr>
              <a:lnSpc>
                <a:spcPct val="150000"/>
              </a:lnSpc>
            </a:pPr>
            <a:r>
              <a:rPr lang="tr-TR" sz="2400" dirty="0" err="1">
                <a:cs typeface="Times New Roman" panose="02020603050405020304" pitchFamily="18" charset="0"/>
              </a:rPr>
              <a:t>Biotinidaz</a:t>
            </a:r>
            <a:r>
              <a:rPr lang="tr-TR" sz="2400" dirty="0">
                <a:cs typeface="Times New Roman" panose="02020603050405020304" pitchFamily="18" charset="0"/>
              </a:rPr>
              <a:t> aktivitesi için beslenmeye gerek yok</a:t>
            </a:r>
          </a:p>
          <a:p>
            <a:pPr>
              <a:lnSpc>
                <a:spcPct val="150000"/>
              </a:lnSpc>
            </a:pPr>
            <a:r>
              <a:rPr lang="tr-TR" sz="2400" dirty="0">
                <a:cs typeface="Times New Roman" panose="02020603050405020304" pitchFamily="18" charset="0"/>
              </a:rPr>
              <a:t>Numune Formu eksiksiz doldurulmalı</a:t>
            </a:r>
          </a:p>
          <a:p>
            <a:pPr>
              <a:lnSpc>
                <a:spcPct val="150000"/>
              </a:lnSpc>
            </a:pPr>
            <a:r>
              <a:rPr lang="tr-TR" sz="2400" dirty="0">
                <a:cs typeface="Times New Roman" panose="02020603050405020304" pitchFamily="18" charset="0"/>
              </a:rPr>
              <a:t>Kan alındıktan sonra 18-22 derecede 2-3 saat bekletilmeli</a:t>
            </a:r>
          </a:p>
          <a:p>
            <a:pPr>
              <a:lnSpc>
                <a:spcPct val="150000"/>
              </a:lnSpc>
            </a:pPr>
            <a:r>
              <a:rPr lang="tr-TR" sz="2400" dirty="0">
                <a:cs typeface="Times New Roman" panose="02020603050405020304" pitchFamily="18" charset="0"/>
              </a:rPr>
              <a:t>Isı ve ışık teması engellenmeli</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59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22592" y="186223"/>
            <a:ext cx="10515600" cy="1325563"/>
          </a:xfrm>
          <a:ln>
            <a:solidFill>
              <a:schemeClr val="bg1"/>
            </a:solidFill>
          </a:ln>
        </p:spPr>
        <p:txBody>
          <a:bodyPr>
            <a:normAutofit/>
          </a:bodyPr>
          <a:lstStyle/>
          <a:p>
            <a:r>
              <a:rPr lang="tr-TR" sz="4000" b="1" dirty="0">
                <a:solidFill>
                  <a:srgbClr val="FF0000"/>
                </a:solidFill>
                <a:latin typeface="Times New Roman" panose="02020603050405020304" pitchFamily="18" charset="0"/>
                <a:cs typeface="Times New Roman" panose="02020603050405020304" pitchFamily="18" charset="0"/>
              </a:rPr>
              <a:t>Numune Kağıdı</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226255" y="1825625"/>
            <a:ext cx="7739489"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79514" y="2325749"/>
            <a:ext cx="1868555" cy="3139321"/>
          </a:xfrm>
          <a:prstGeom prst="rect">
            <a:avLst/>
          </a:prstGeom>
          <a:noFill/>
          <a:ln w="38100">
            <a:solidFill>
              <a:srgbClr val="0070C0"/>
            </a:solidFill>
          </a:ln>
        </p:spPr>
        <p:txBody>
          <a:bodyPr wrap="square" rtlCol="0">
            <a:spAutoFit/>
          </a:bodyPr>
          <a:lstStyle/>
          <a:p>
            <a:r>
              <a:rPr lang="tr-TR" b="1" u="sng" dirty="0">
                <a:solidFill>
                  <a:srgbClr val="FF0000"/>
                </a:solidFill>
                <a:latin typeface="Times New Roman" panose="02020603050405020304" pitchFamily="18" charset="0"/>
                <a:cs typeface="Times New Roman" panose="02020603050405020304" pitchFamily="18" charset="0"/>
              </a:rPr>
              <a:t>Birinci kağıtta</a:t>
            </a:r>
          </a:p>
          <a:p>
            <a:r>
              <a:rPr lang="tr-TR" dirty="0">
                <a:latin typeface="Times New Roman" panose="02020603050405020304" pitchFamily="18" charset="0"/>
                <a:cs typeface="Times New Roman" panose="02020603050405020304" pitchFamily="18" charset="0"/>
              </a:rPr>
              <a:t>Anne adı soyadı=</a:t>
            </a:r>
          </a:p>
          <a:p>
            <a:r>
              <a:rPr lang="tr-TR" dirty="0">
                <a:latin typeface="Times New Roman" panose="02020603050405020304" pitchFamily="18" charset="0"/>
                <a:cs typeface="Times New Roman" panose="02020603050405020304" pitchFamily="18" charset="0"/>
              </a:rPr>
              <a:t>Kan alınma tarihi ve saati=</a:t>
            </a:r>
          </a:p>
          <a:p>
            <a:r>
              <a:rPr lang="tr-TR" dirty="0">
                <a:latin typeface="Times New Roman" panose="02020603050405020304" pitchFamily="18" charset="0"/>
                <a:cs typeface="Times New Roman" panose="02020603050405020304" pitchFamily="18" charset="0"/>
              </a:rPr>
              <a:t>İl Sağlık Müdürlüğü Telefon </a:t>
            </a:r>
            <a:r>
              <a:rPr lang="tr-TR" dirty="0" err="1">
                <a:latin typeface="Times New Roman" panose="02020603050405020304" pitchFamily="18" charset="0"/>
                <a:cs typeface="Times New Roman" panose="02020603050405020304" pitchFamily="18" charset="0"/>
              </a:rPr>
              <a:t>no</a:t>
            </a:r>
            <a:r>
              <a:rPr lang="tr-TR" dirty="0">
                <a:latin typeface="Times New Roman" panose="02020603050405020304" pitchFamily="18" charset="0"/>
                <a:cs typeface="Times New Roman" panose="02020603050405020304" pitchFamily="18" charset="0"/>
              </a:rPr>
              <a:t>=</a:t>
            </a:r>
          </a:p>
          <a:p>
            <a:r>
              <a:rPr lang="tr-TR" dirty="0">
                <a:latin typeface="Times New Roman" panose="02020603050405020304" pitchFamily="18" charset="0"/>
                <a:cs typeface="Times New Roman" panose="02020603050405020304" pitchFamily="18" charset="0"/>
              </a:rPr>
              <a:t>Ebeveynleri bilgilendirme yazısı</a:t>
            </a:r>
          </a:p>
          <a:p>
            <a:endParaRPr lang="en-US" dirty="0"/>
          </a:p>
        </p:txBody>
      </p:sp>
      <p:sp>
        <p:nvSpPr>
          <p:cNvPr id="5" name="Metin kutusu 4"/>
          <p:cNvSpPr txBox="1"/>
          <p:nvPr/>
        </p:nvSpPr>
        <p:spPr>
          <a:xfrm>
            <a:off x="3776870" y="139151"/>
            <a:ext cx="7911547" cy="1477328"/>
          </a:xfrm>
          <a:prstGeom prst="rect">
            <a:avLst/>
          </a:prstGeom>
          <a:noFill/>
          <a:ln w="38100">
            <a:solidFill>
              <a:srgbClr val="0070C0"/>
            </a:solidFill>
          </a:ln>
        </p:spPr>
        <p:txBody>
          <a:bodyPr wrap="square" rtlCol="0">
            <a:spAutoFit/>
          </a:bodyPr>
          <a:lstStyle/>
          <a:p>
            <a:r>
              <a:rPr lang="tr-TR" b="1" u="sng" dirty="0">
                <a:solidFill>
                  <a:srgbClr val="FF0000"/>
                </a:solidFill>
                <a:latin typeface="Times New Roman" panose="02020603050405020304" pitchFamily="18" charset="0"/>
                <a:cs typeface="Times New Roman" panose="02020603050405020304" pitchFamily="18" charset="0"/>
              </a:rPr>
              <a:t>İkinci tarama kağıdında</a:t>
            </a:r>
            <a:r>
              <a:rPr lang="tr-TR" b="1" u="sng"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Kanı gönderen il sağlık  müdürlüğü,  numunenin alındığı yer (Hastane ve aile hekimliği, doğum yeri, anne uyruğu, baba uyruğu, bebeğin cinsiyeti, anne ve baba T.C numarası, anne ve baba adı soyadı, bebeğin adı, bebeğin doğum şekli, bebeğin T.C numarası, bebeğin doğum tarihi ve saati, doğum ağırlığı, gebelik haftası, bebeğin doğum sırası, </a:t>
            </a:r>
            <a:r>
              <a:rPr lang="tr-TR" dirty="0" err="1">
                <a:latin typeface="Times New Roman" panose="02020603050405020304" pitchFamily="18" charset="0"/>
                <a:cs typeface="Times New Roman" panose="02020603050405020304" pitchFamily="18" charset="0"/>
              </a:rPr>
              <a:t>mekonyum</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ileusu</a:t>
            </a:r>
            <a:r>
              <a:rPr lang="tr-TR" dirty="0">
                <a:latin typeface="Times New Roman" panose="02020603050405020304" pitchFamily="18" charset="0"/>
                <a:cs typeface="Times New Roman" panose="02020603050405020304" pitchFamily="18" charset="0"/>
              </a:rPr>
              <a:t>, doğumdaki fetüs sayısı,</a:t>
            </a:r>
            <a:endParaRPr lang="en-US" dirty="0">
              <a:latin typeface="Times New Roman" panose="02020603050405020304" pitchFamily="18" charset="0"/>
              <a:cs typeface="Times New Roman" panose="02020603050405020304" pitchFamily="18" charset="0"/>
            </a:endParaRPr>
          </a:p>
        </p:txBody>
      </p:sp>
      <p:sp>
        <p:nvSpPr>
          <p:cNvPr id="6" name="Metin kutusu 5"/>
          <p:cNvSpPr txBox="1"/>
          <p:nvPr/>
        </p:nvSpPr>
        <p:spPr>
          <a:xfrm>
            <a:off x="4114800" y="5168349"/>
            <a:ext cx="2345635" cy="646331"/>
          </a:xfrm>
          <a:prstGeom prst="rect">
            <a:avLst/>
          </a:prstGeom>
          <a:noFill/>
          <a:ln w="38100">
            <a:solidFill>
              <a:srgbClr val="FF0000"/>
            </a:solidFill>
          </a:ln>
        </p:spPr>
        <p:txBody>
          <a:bodyPr wrap="square" rtlCol="0">
            <a:spAutoFit/>
          </a:bodyPr>
          <a:lstStyle/>
          <a:p>
            <a:endParaRPr lang="tr-TR" dirty="0"/>
          </a:p>
          <a:p>
            <a:endParaRPr lang="en-US" dirty="0"/>
          </a:p>
        </p:txBody>
      </p:sp>
      <p:sp>
        <p:nvSpPr>
          <p:cNvPr id="8" name="Metin kutusu 7"/>
          <p:cNvSpPr txBox="1"/>
          <p:nvPr/>
        </p:nvSpPr>
        <p:spPr>
          <a:xfrm>
            <a:off x="689113" y="5889074"/>
            <a:ext cx="11337235" cy="923330"/>
          </a:xfrm>
          <a:prstGeom prst="rect">
            <a:avLst/>
          </a:prstGeom>
          <a:noFill/>
          <a:ln w="38100">
            <a:solidFill>
              <a:srgbClr val="0070C0"/>
            </a:solidFill>
          </a:ln>
        </p:spPr>
        <p:txBody>
          <a:bodyPr wrap="square" rtlCol="0">
            <a:spAutoFit/>
          </a:bodyPr>
          <a:lstStyle/>
          <a:p>
            <a:r>
              <a:rPr lang="tr-TR" b="1" u="sng" dirty="0">
                <a:solidFill>
                  <a:srgbClr val="FF0000"/>
                </a:solidFill>
                <a:latin typeface="Times New Roman" panose="02020603050405020304" pitchFamily="18" charset="0"/>
                <a:cs typeface="Times New Roman" panose="02020603050405020304" pitchFamily="18" charset="0"/>
              </a:rPr>
              <a:t>Üçüncü tarama kağıdında</a:t>
            </a:r>
            <a:r>
              <a:rPr lang="tr-TR" b="1" u="sng" dirty="0">
                <a:latin typeface="Times New Roman" panose="02020603050405020304" pitchFamily="18" charset="0"/>
                <a:cs typeface="Times New Roman" panose="02020603050405020304" pitchFamily="18" charset="0"/>
              </a:rPr>
              <a:t>:</a:t>
            </a:r>
            <a:r>
              <a:rPr lang="tr-TR" b="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Aile adres bilgileri (il, ilçe, köy, mahalle, türü (meydan, bulvar, cadde, sokak, küme  evler), site adı, blok adı, dış  kapı, iç kapı, aile telefon numarası, aile cep numarası, kan alma tarihi ve saati, kan numunesi alan sağlık kuruluşu, kan alan sağlık personelinin adı, çalışma türü</a:t>
            </a:r>
            <a:endParaRPr lang="en-US" dirty="0">
              <a:latin typeface="Times New Roman" panose="02020603050405020304" pitchFamily="18" charset="0"/>
              <a:cs typeface="Times New Roman" panose="02020603050405020304" pitchFamily="18" charset="0"/>
            </a:endParaRPr>
          </a:p>
        </p:txBody>
      </p:sp>
      <p:sp>
        <p:nvSpPr>
          <p:cNvPr id="7" name="Oval 6"/>
          <p:cNvSpPr/>
          <p:nvPr/>
        </p:nvSpPr>
        <p:spPr>
          <a:xfrm>
            <a:off x="2504661" y="3299791"/>
            <a:ext cx="616226" cy="81500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54360" y="3061252"/>
            <a:ext cx="983970" cy="12125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rgbClr val="FF0000"/>
                </a:solidFill>
                <a:latin typeface="Times New Roman" panose="02020603050405020304" pitchFamily="18" charset="0"/>
                <a:cs typeface="Times New Roman" panose="02020603050405020304" pitchFamily="18" charset="0"/>
              </a:rPr>
              <a:t>1</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1" name="Oval 10"/>
          <p:cNvSpPr/>
          <p:nvPr/>
        </p:nvSpPr>
        <p:spPr>
          <a:xfrm>
            <a:off x="4774072" y="3094384"/>
            <a:ext cx="983970" cy="12125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rgbClr val="FF0000"/>
                </a:solidFill>
                <a:latin typeface="Times New Roman" panose="02020603050405020304" pitchFamily="18" charset="0"/>
                <a:cs typeface="Times New Roman" panose="02020603050405020304" pitchFamily="18" charset="0"/>
              </a:rPr>
              <a:t>2</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Oval 11"/>
          <p:cNvSpPr/>
          <p:nvPr/>
        </p:nvSpPr>
        <p:spPr>
          <a:xfrm>
            <a:off x="7272076" y="3107638"/>
            <a:ext cx="983970" cy="12125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rgbClr val="FF0000"/>
                </a:solidFill>
                <a:latin typeface="Times New Roman" panose="02020603050405020304" pitchFamily="18" charset="0"/>
                <a:cs typeface="Times New Roman" panose="02020603050405020304" pitchFamily="18" charset="0"/>
              </a:rPr>
              <a:t>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3" name="Oval 12"/>
          <p:cNvSpPr/>
          <p:nvPr/>
        </p:nvSpPr>
        <p:spPr>
          <a:xfrm>
            <a:off x="9432180" y="3107638"/>
            <a:ext cx="983970" cy="12125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rgbClr val="FF0000"/>
                </a:solidFill>
                <a:latin typeface="Times New Roman" panose="02020603050405020304" pitchFamily="18" charset="0"/>
                <a:cs typeface="Times New Roman" panose="02020603050405020304" pitchFamily="18" charset="0"/>
              </a:rPr>
              <a:t>4</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Metin kutusu 13"/>
          <p:cNvSpPr txBox="1"/>
          <p:nvPr/>
        </p:nvSpPr>
        <p:spPr>
          <a:xfrm>
            <a:off x="10853529" y="2144264"/>
            <a:ext cx="1272209" cy="2585323"/>
          </a:xfrm>
          <a:prstGeom prst="rect">
            <a:avLst/>
          </a:prstGeom>
          <a:noFill/>
          <a:ln w="38100">
            <a:solidFill>
              <a:srgbClr val="0070C0"/>
            </a:solidFill>
          </a:ln>
        </p:spPr>
        <p:txBody>
          <a:bodyPr wrap="square" rtlCol="0">
            <a:spAutoFit/>
          </a:bodyPr>
          <a:lstStyle/>
          <a:p>
            <a:r>
              <a:rPr lang="tr-TR" b="1" u="sng" dirty="0">
                <a:solidFill>
                  <a:srgbClr val="FF0000"/>
                </a:solidFill>
                <a:latin typeface="Times New Roman" panose="02020603050405020304" pitchFamily="18" charset="0"/>
                <a:cs typeface="Times New Roman" panose="02020603050405020304" pitchFamily="18" charset="0"/>
              </a:rPr>
              <a:t>Dördüncü kağıtta</a:t>
            </a:r>
          </a:p>
          <a:p>
            <a:r>
              <a:rPr lang="tr-TR" dirty="0">
                <a:latin typeface="Times New Roman" panose="02020603050405020304" pitchFamily="18" charset="0"/>
                <a:cs typeface="Times New Roman" panose="02020603050405020304" pitchFamily="18" charset="0"/>
              </a:rPr>
              <a:t>Anne baba rıza beyanı, sağlık personeli için kullanım talimatı</a:t>
            </a:r>
          </a:p>
        </p:txBody>
      </p:sp>
      <p:sp>
        <p:nvSpPr>
          <p:cNvPr id="3" name="Oval 2"/>
          <p:cNvSpPr/>
          <p:nvPr/>
        </p:nvSpPr>
        <p:spPr>
          <a:xfrm>
            <a:off x="4397828" y="5363472"/>
            <a:ext cx="245615" cy="2390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4724399" y="5370732"/>
            <a:ext cx="245615" cy="2390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5026359" y="5363472"/>
            <a:ext cx="245615" cy="2390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p:cNvSpPr/>
          <p:nvPr/>
        </p:nvSpPr>
        <p:spPr>
          <a:xfrm>
            <a:off x="5304655" y="5370732"/>
            <a:ext cx="245615" cy="2390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p:cNvSpPr/>
          <p:nvPr/>
        </p:nvSpPr>
        <p:spPr>
          <a:xfrm>
            <a:off x="5636930" y="5370732"/>
            <a:ext cx="245615" cy="2390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787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1488" y="335688"/>
            <a:ext cx="11302318" cy="819344"/>
          </a:xfrm>
          <a:ln w="38100">
            <a:solidFill>
              <a:srgbClr val="0070C0"/>
            </a:solidFill>
          </a:ln>
        </p:spPr>
        <p:txBody>
          <a:bodyPr>
            <a:normAutofit fontScale="25000" lnSpcReduction="20000"/>
          </a:bodyPr>
          <a:lstStyle/>
          <a:p>
            <a:pPr>
              <a:lnSpc>
                <a:spcPct val="150000"/>
              </a:lnSpc>
            </a:pPr>
            <a:r>
              <a:rPr lang="tr-TR" sz="4000" b="1" u="sng" dirty="0" smtClean="0">
                <a:solidFill>
                  <a:srgbClr val="FF0000"/>
                </a:solidFill>
                <a:cs typeface="Times New Roman" panose="02020603050405020304" pitchFamily="18" charset="0"/>
              </a:rPr>
              <a:t>Sağlık </a:t>
            </a:r>
            <a:r>
              <a:rPr lang="tr-TR" sz="4000" b="1" u="sng" dirty="0">
                <a:solidFill>
                  <a:srgbClr val="FF0000"/>
                </a:solidFill>
                <a:cs typeface="Times New Roman" panose="02020603050405020304" pitchFamily="18" charset="0"/>
              </a:rPr>
              <a:t>Bakanlığı </a:t>
            </a:r>
            <a:r>
              <a:rPr lang="tr-TR" sz="4000" b="1" u="sng" dirty="0" err="1">
                <a:solidFill>
                  <a:srgbClr val="FF0000"/>
                </a:solidFill>
                <a:cs typeface="Times New Roman" panose="02020603050405020304" pitchFamily="18" charset="0"/>
              </a:rPr>
              <a:t>Yenidoğan</a:t>
            </a:r>
            <a:r>
              <a:rPr lang="tr-TR" sz="4000" b="1" u="sng" dirty="0">
                <a:solidFill>
                  <a:srgbClr val="FF0000"/>
                </a:solidFill>
                <a:cs typeface="Times New Roman" panose="02020603050405020304" pitchFamily="18" charset="0"/>
              </a:rPr>
              <a:t> Topuk Kanı Örneği Toplama Kılavuzu </a:t>
            </a:r>
            <a:endParaRPr lang="tr-TR" sz="4000" dirty="0">
              <a:cs typeface="Times New Roman" panose="02020603050405020304" pitchFamily="18" charset="0"/>
            </a:endParaRPr>
          </a:p>
          <a:p>
            <a:pPr>
              <a:lnSpc>
                <a:spcPct val="150000"/>
              </a:lnSpc>
            </a:pPr>
            <a:r>
              <a:rPr lang="tr-TR" sz="4000" dirty="0" err="1" smtClean="0">
                <a:cs typeface="Times New Roman" panose="02020603050405020304" pitchFamily="18" charset="0"/>
              </a:rPr>
              <a:t>Yenidoğan</a:t>
            </a:r>
            <a:r>
              <a:rPr lang="tr-TR" sz="4000" dirty="0" smtClean="0">
                <a:cs typeface="Times New Roman" panose="02020603050405020304" pitchFamily="18" charset="0"/>
              </a:rPr>
              <a:t> </a:t>
            </a:r>
            <a:r>
              <a:rPr lang="tr-TR" sz="4000" dirty="0">
                <a:cs typeface="Times New Roman" panose="02020603050405020304" pitchFamily="18" charset="0"/>
              </a:rPr>
              <a:t>Tarama Programında </a:t>
            </a:r>
            <a:r>
              <a:rPr lang="tr-TR" sz="4000" b="1" u="sng" dirty="0">
                <a:cs typeface="Times New Roman" panose="02020603050405020304" pitchFamily="18" charset="0"/>
              </a:rPr>
              <a:t>kan örneği alımı ve uygulama basamakları</a:t>
            </a:r>
          </a:p>
          <a:p>
            <a:pPr lvl="1">
              <a:lnSpc>
                <a:spcPct val="150000"/>
              </a:lnSpc>
            </a:pPr>
            <a:r>
              <a:rPr lang="tr-TR" sz="4000" dirty="0">
                <a:cs typeface="Times New Roman" panose="02020603050405020304" pitchFamily="18" charset="0"/>
              </a:rPr>
              <a:t>Aldığınız kanın geçerli olduğundan emin olun</a:t>
            </a:r>
          </a:p>
          <a:p>
            <a:pPr lvl="1">
              <a:lnSpc>
                <a:spcPct val="150000"/>
              </a:lnSpc>
            </a:pPr>
            <a:endParaRPr lang="tr-TR" sz="4000" dirty="0"/>
          </a:p>
          <a:p>
            <a:pPr>
              <a:lnSpc>
                <a:spcPct val="150000"/>
              </a:lnSpc>
            </a:pP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897" t="20905" r="37351" b="6250"/>
          <a:stretch/>
        </p:blipFill>
        <p:spPr bwMode="auto">
          <a:xfrm>
            <a:off x="8413544" y="260573"/>
            <a:ext cx="3626056" cy="595365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382" t="22844" r="38255" b="11854"/>
          <a:stretch/>
        </p:blipFill>
        <p:spPr bwMode="auto">
          <a:xfrm>
            <a:off x="758061" y="1155032"/>
            <a:ext cx="2843516" cy="352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5621" t="21229" r="36510" b="29418"/>
          <a:stretch/>
        </p:blipFill>
        <p:spPr bwMode="auto">
          <a:xfrm>
            <a:off x="4457491" y="1073425"/>
            <a:ext cx="3253522"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8047" t="22629" r="39052" b="27585"/>
          <a:stretch/>
        </p:blipFill>
        <p:spPr bwMode="auto">
          <a:xfrm>
            <a:off x="3896116" y="4266000"/>
            <a:ext cx="3727018" cy="250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7076" t="27909" r="39660" b="20797"/>
          <a:stretch/>
        </p:blipFill>
        <p:spPr bwMode="auto">
          <a:xfrm>
            <a:off x="1014683" y="4266000"/>
            <a:ext cx="2363784" cy="25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3908127" y="5772732"/>
            <a:ext cx="1443519" cy="4414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p:cNvSpPr txBox="1"/>
          <p:nvPr/>
        </p:nvSpPr>
        <p:spPr>
          <a:xfrm>
            <a:off x="8708083" y="4579199"/>
            <a:ext cx="3331517" cy="954107"/>
          </a:xfrm>
          <a:prstGeom prst="rect">
            <a:avLst/>
          </a:prstGeom>
          <a:solidFill>
            <a:schemeClr val="bg1"/>
          </a:solidFill>
          <a:ln>
            <a:noFill/>
          </a:ln>
        </p:spPr>
        <p:txBody>
          <a:bodyPr wrap="square" rtlCol="0">
            <a:spAutoFit/>
          </a:bodyPr>
          <a:lstStyle/>
          <a:p>
            <a:pPr algn="ctr"/>
            <a:r>
              <a:rPr lang="tr-TR" sz="1400" b="1" dirty="0"/>
              <a:t>SAĞLIK BAKANLIĞI</a:t>
            </a:r>
          </a:p>
          <a:p>
            <a:pPr algn="ctr"/>
            <a:r>
              <a:rPr lang="tr-TR" sz="1400" b="1" dirty="0"/>
              <a:t>ANA ÇOCUK SAĞLIĞI VE AİLE PLANLAMASI GENEL MÜDÜRLÜĞÜ YENİDOĞAN TARAMA PROGRAMI</a:t>
            </a:r>
          </a:p>
        </p:txBody>
      </p:sp>
      <p:pic>
        <p:nvPicPr>
          <p:cNvPr id="2" name="Resim 1"/>
          <p:cNvPicPr>
            <a:picLocks noChangeAspect="1"/>
          </p:cNvPicPr>
          <p:nvPr/>
        </p:nvPicPr>
        <p:blipFill>
          <a:blip r:embed="rId8"/>
          <a:stretch>
            <a:fillRect/>
          </a:stretch>
        </p:blipFill>
        <p:spPr>
          <a:xfrm>
            <a:off x="8228332" y="4579199"/>
            <a:ext cx="3811267" cy="1710144"/>
          </a:xfrm>
          <a:prstGeom prst="rect">
            <a:avLst/>
          </a:prstGeom>
        </p:spPr>
      </p:pic>
    </p:spTree>
    <p:extLst>
      <p:ext uri="{BB962C8B-B14F-4D97-AF65-F5344CB8AC3E}">
        <p14:creationId xmlns:p14="http://schemas.microsoft.com/office/powerpoint/2010/main" val="203372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265075" y="603986"/>
            <a:ext cx="4977000" cy="6048000"/>
          </a:xfrm>
          <a:prstGeom prst="rect">
            <a:avLst/>
          </a:prstGeom>
        </p:spPr>
      </p:pic>
      <p:pic>
        <p:nvPicPr>
          <p:cNvPr id="3" name="Resim 2"/>
          <p:cNvPicPr>
            <a:picLocks noChangeAspect="1"/>
          </p:cNvPicPr>
          <p:nvPr/>
        </p:nvPicPr>
        <p:blipFill>
          <a:blip r:embed="rId3"/>
          <a:stretch>
            <a:fillRect/>
          </a:stretch>
        </p:blipFill>
        <p:spPr>
          <a:xfrm>
            <a:off x="6662536" y="441986"/>
            <a:ext cx="4957693" cy="6372000"/>
          </a:xfrm>
          <a:prstGeom prst="rect">
            <a:avLst/>
          </a:prstGeom>
        </p:spPr>
      </p:pic>
    </p:spTree>
    <p:extLst>
      <p:ext uri="{BB962C8B-B14F-4D97-AF65-F5344CB8AC3E}">
        <p14:creationId xmlns:p14="http://schemas.microsoft.com/office/powerpoint/2010/main" val="136987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6233783" y="368403"/>
            <a:ext cx="4854169" cy="6228000"/>
          </a:xfrm>
          <a:prstGeom prst="rect">
            <a:avLst/>
          </a:prstGeom>
        </p:spPr>
      </p:pic>
      <p:pic>
        <p:nvPicPr>
          <p:cNvPr id="4" name="Resim 3"/>
          <p:cNvPicPr>
            <a:picLocks noChangeAspect="1"/>
          </p:cNvPicPr>
          <p:nvPr/>
        </p:nvPicPr>
        <p:blipFill>
          <a:blip r:embed="rId4"/>
          <a:stretch>
            <a:fillRect/>
          </a:stretch>
        </p:blipFill>
        <p:spPr>
          <a:xfrm>
            <a:off x="761549" y="476403"/>
            <a:ext cx="4637627" cy="6012000"/>
          </a:xfrm>
          <a:prstGeom prst="rect">
            <a:avLst/>
          </a:prstGeom>
        </p:spPr>
      </p:pic>
    </p:spTree>
    <p:extLst>
      <p:ext uri="{BB962C8B-B14F-4D97-AF65-F5344CB8AC3E}">
        <p14:creationId xmlns:p14="http://schemas.microsoft.com/office/powerpoint/2010/main" val="136366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solidFill>
                  <a:srgbClr val="FF0000"/>
                </a:solidFill>
              </a:rPr>
              <a:t>Yenidoğan</a:t>
            </a:r>
            <a:r>
              <a:rPr lang="tr-TR" b="1" dirty="0" smtClean="0">
                <a:solidFill>
                  <a:srgbClr val="FF0000"/>
                </a:solidFill>
              </a:rPr>
              <a:t> </a:t>
            </a:r>
            <a:endParaRPr lang="tr-TR" b="1" dirty="0">
              <a:solidFill>
                <a:srgbClr val="FF0000"/>
              </a:solidFill>
            </a:endParaRPr>
          </a:p>
        </p:txBody>
      </p:sp>
      <p:sp>
        <p:nvSpPr>
          <p:cNvPr id="3" name="İçerik Yer Tutucusu 2"/>
          <p:cNvSpPr>
            <a:spLocks noGrp="1"/>
          </p:cNvSpPr>
          <p:nvPr>
            <p:ph idx="1"/>
          </p:nvPr>
        </p:nvSpPr>
        <p:spPr/>
        <p:txBody>
          <a:bodyPr/>
          <a:lstStyle/>
          <a:p>
            <a:r>
              <a:rPr lang="tr-TR" dirty="0" smtClean="0">
                <a:latin typeface="Calibri" panose="020F0502020204030204" pitchFamily="34" charset="0"/>
                <a:cs typeface="Calibri" panose="020F0502020204030204" pitchFamily="34" charset="0"/>
              </a:rPr>
              <a:t>Erken </a:t>
            </a:r>
            <a:r>
              <a:rPr lang="tr-TR" dirty="0" err="1">
                <a:latin typeface="Calibri" panose="020F0502020204030204" pitchFamily="34" charset="0"/>
                <a:cs typeface="Calibri" panose="020F0502020204030204" pitchFamily="34" charset="0"/>
              </a:rPr>
              <a:t>neonatal</a:t>
            </a:r>
            <a:r>
              <a:rPr lang="tr-TR" dirty="0">
                <a:latin typeface="Calibri" panose="020F0502020204030204" pitchFamily="34" charset="0"/>
                <a:cs typeface="Calibri" panose="020F0502020204030204" pitchFamily="34" charset="0"/>
              </a:rPr>
              <a:t> dönem: 0–7 gün</a:t>
            </a:r>
          </a:p>
          <a:p>
            <a:r>
              <a:rPr lang="tr-TR" dirty="0" smtClean="0">
                <a:latin typeface="Calibri" panose="020F0502020204030204" pitchFamily="34" charset="0"/>
                <a:cs typeface="Calibri" panose="020F0502020204030204" pitchFamily="34" charset="0"/>
              </a:rPr>
              <a:t>Geç </a:t>
            </a:r>
            <a:r>
              <a:rPr lang="tr-TR" dirty="0" err="1">
                <a:latin typeface="Calibri" panose="020F0502020204030204" pitchFamily="34" charset="0"/>
                <a:cs typeface="Calibri" panose="020F0502020204030204" pitchFamily="34" charset="0"/>
              </a:rPr>
              <a:t>neonatal</a:t>
            </a:r>
            <a:r>
              <a:rPr lang="tr-TR" dirty="0">
                <a:latin typeface="Calibri" panose="020F0502020204030204" pitchFamily="34" charset="0"/>
                <a:cs typeface="Calibri" panose="020F0502020204030204" pitchFamily="34" charset="0"/>
              </a:rPr>
              <a:t> dönem: 8–28 gün</a:t>
            </a:r>
          </a:p>
          <a:p>
            <a:r>
              <a:rPr lang="tr-TR" dirty="0" smtClean="0">
                <a:latin typeface="Calibri" panose="020F0502020204030204" pitchFamily="34" charset="0"/>
                <a:cs typeface="Calibri" panose="020F0502020204030204" pitchFamily="34" charset="0"/>
              </a:rPr>
              <a:t>Prematüre </a:t>
            </a:r>
            <a:r>
              <a:rPr lang="tr-TR" dirty="0" smtClean="0">
                <a:latin typeface="Calibri" panose="020F0502020204030204" pitchFamily="34" charset="0"/>
                <a:cs typeface="Calibri" panose="020F0502020204030204" pitchFamily="34" charset="0"/>
              </a:rPr>
              <a:t>&lt;37hafta</a:t>
            </a:r>
            <a:endParaRPr lang="tr-TR" dirty="0">
              <a:latin typeface="Calibri" panose="020F0502020204030204" pitchFamily="34" charset="0"/>
              <a:cs typeface="Calibri" panose="020F0502020204030204" pitchFamily="34" charset="0"/>
            </a:endParaRPr>
          </a:p>
          <a:p>
            <a:r>
              <a:rPr lang="tr-TR" dirty="0" smtClean="0">
                <a:latin typeface="Calibri" panose="020F0502020204030204" pitchFamily="34" charset="0"/>
                <a:cs typeface="Calibri" panose="020F0502020204030204" pitchFamily="34" charset="0"/>
              </a:rPr>
              <a:t>Erken </a:t>
            </a:r>
            <a:r>
              <a:rPr lang="tr-TR" dirty="0" err="1" smtClean="0">
                <a:latin typeface="Calibri" panose="020F0502020204030204" pitchFamily="34" charset="0"/>
                <a:cs typeface="Calibri" panose="020F0502020204030204" pitchFamily="34" charset="0"/>
              </a:rPr>
              <a:t>Term</a:t>
            </a:r>
            <a:r>
              <a:rPr lang="tr-TR" dirty="0">
                <a:latin typeface="Calibri" panose="020F0502020204030204" pitchFamily="34" charset="0"/>
                <a:cs typeface="Calibri" panose="020F0502020204030204" pitchFamily="34" charset="0"/>
              </a:rPr>
              <a:t>: </a:t>
            </a:r>
            <a:r>
              <a:rPr lang="tr-TR" dirty="0" smtClean="0">
                <a:latin typeface="Calibri" panose="020F0502020204030204" pitchFamily="34" charset="0"/>
                <a:cs typeface="Calibri" panose="020F0502020204030204" pitchFamily="34" charset="0"/>
              </a:rPr>
              <a:t>37–38 hafta</a:t>
            </a:r>
          </a:p>
          <a:p>
            <a:r>
              <a:rPr lang="tr-TR" dirty="0" err="1" smtClean="0">
                <a:latin typeface="Calibri" panose="020F0502020204030204" pitchFamily="34" charset="0"/>
                <a:cs typeface="Calibri" panose="020F0502020204030204" pitchFamily="34" charset="0"/>
              </a:rPr>
              <a:t>Term</a:t>
            </a:r>
            <a:r>
              <a:rPr lang="tr-TR" dirty="0" smtClean="0">
                <a:latin typeface="Calibri" panose="020F0502020204030204" pitchFamily="34" charset="0"/>
                <a:cs typeface="Calibri" panose="020F0502020204030204" pitchFamily="34" charset="0"/>
              </a:rPr>
              <a:t> 38 hafta </a:t>
            </a:r>
            <a:endParaRPr lang="tr-TR" dirty="0">
              <a:latin typeface="Calibri" panose="020F0502020204030204" pitchFamily="34" charset="0"/>
              <a:cs typeface="Calibri" panose="020F0502020204030204" pitchFamily="34" charset="0"/>
            </a:endParaRPr>
          </a:p>
          <a:p>
            <a:r>
              <a:rPr lang="tr-TR" dirty="0" err="1" smtClean="0">
                <a:latin typeface="Calibri" panose="020F0502020204030204" pitchFamily="34" charset="0"/>
                <a:cs typeface="Calibri" panose="020F0502020204030204" pitchFamily="34" charset="0"/>
              </a:rPr>
              <a:t>Postmatür</a:t>
            </a:r>
            <a:r>
              <a:rPr lang="tr-TR" dirty="0" smtClean="0">
                <a:latin typeface="Calibri" panose="020F0502020204030204" pitchFamily="34" charset="0"/>
                <a:cs typeface="Calibri" panose="020F0502020204030204" pitchFamily="34" charset="0"/>
              </a:rPr>
              <a:t> &gt;42 </a:t>
            </a:r>
            <a:r>
              <a:rPr lang="tr-TR" dirty="0">
                <a:latin typeface="Calibri" panose="020F0502020204030204" pitchFamily="34" charset="0"/>
                <a:cs typeface="Calibri" panose="020F0502020204030204" pitchFamily="34" charset="0"/>
              </a:rPr>
              <a:t>hafta</a:t>
            </a:r>
          </a:p>
          <a:p>
            <a:r>
              <a:rPr lang="tr-TR" dirty="0" smtClean="0">
                <a:latin typeface="Calibri" panose="020F0502020204030204" pitchFamily="34" charset="0"/>
                <a:cs typeface="Calibri" panose="020F0502020204030204" pitchFamily="34" charset="0"/>
              </a:rPr>
              <a:t>Düşük </a:t>
            </a:r>
            <a:r>
              <a:rPr lang="tr-TR" dirty="0">
                <a:latin typeface="Calibri" panose="020F0502020204030204" pitchFamily="34" charset="0"/>
                <a:cs typeface="Calibri" panose="020F0502020204030204" pitchFamily="34" charset="0"/>
              </a:rPr>
              <a:t>doğum </a:t>
            </a:r>
            <a:r>
              <a:rPr lang="tr-TR" dirty="0" smtClean="0">
                <a:latin typeface="Calibri" panose="020F0502020204030204" pitchFamily="34" charset="0"/>
                <a:cs typeface="Calibri" panose="020F0502020204030204" pitchFamily="34" charset="0"/>
              </a:rPr>
              <a:t>ağırlığı&lt;2500 </a:t>
            </a:r>
            <a:r>
              <a:rPr lang="tr-TR" dirty="0">
                <a:latin typeface="Calibri" panose="020F0502020204030204" pitchFamily="34" charset="0"/>
                <a:cs typeface="Calibri" panose="020F0502020204030204" pitchFamily="34" charset="0"/>
              </a:rPr>
              <a:t>g</a:t>
            </a:r>
          </a:p>
        </p:txBody>
      </p:sp>
    </p:spTree>
    <p:extLst>
      <p:ext uri="{BB962C8B-B14F-4D97-AF65-F5344CB8AC3E}">
        <p14:creationId xmlns:p14="http://schemas.microsoft.com/office/powerpoint/2010/main" val="19948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790700" y="57150"/>
            <a:ext cx="8610600" cy="6743700"/>
          </a:xfrm>
          <a:prstGeom prst="rect">
            <a:avLst/>
          </a:prstGeom>
        </p:spPr>
      </p:pic>
    </p:spTree>
    <p:extLst>
      <p:ext uri="{BB962C8B-B14F-4D97-AF65-F5344CB8AC3E}">
        <p14:creationId xmlns:p14="http://schemas.microsoft.com/office/powerpoint/2010/main" val="2004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61925" y="90487"/>
            <a:ext cx="11868150" cy="6677025"/>
          </a:xfrm>
          <a:prstGeom prst="rect">
            <a:avLst/>
          </a:prstGeom>
        </p:spPr>
      </p:pic>
    </p:spTree>
    <p:extLst>
      <p:ext uri="{BB962C8B-B14F-4D97-AF65-F5344CB8AC3E}">
        <p14:creationId xmlns:p14="http://schemas.microsoft.com/office/powerpoint/2010/main" val="32003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5207" y="-55914"/>
            <a:ext cx="10515600" cy="1325563"/>
          </a:xfrm>
        </p:spPr>
        <p:txBody>
          <a:bodyPr/>
          <a:lstStyle/>
          <a:p>
            <a:r>
              <a:rPr lang="tr-TR" b="1" dirty="0" smtClean="0">
                <a:solidFill>
                  <a:srgbClr val="FF0000"/>
                </a:solidFill>
                <a:latin typeface="Times New Roman" panose="02020603050405020304" pitchFamily="18" charset="0"/>
                <a:cs typeface="Times New Roman" panose="02020603050405020304" pitchFamily="18" charset="0"/>
              </a:rPr>
              <a:t> </a:t>
            </a:r>
            <a:r>
              <a:rPr lang="tr-TR" sz="2800" b="1" dirty="0" err="1">
                <a:solidFill>
                  <a:srgbClr val="FF0000"/>
                </a:solidFill>
                <a:latin typeface="Calibri" panose="020F0502020204030204" pitchFamily="34" charset="0"/>
                <a:cs typeface="Calibri" panose="020F0502020204030204" pitchFamily="34" charset="0"/>
              </a:rPr>
              <a:t>Yenidoğan</a:t>
            </a:r>
            <a:r>
              <a:rPr lang="tr-TR" sz="2800" b="1" dirty="0">
                <a:solidFill>
                  <a:srgbClr val="FF0000"/>
                </a:solidFill>
                <a:latin typeface="Calibri" panose="020F0502020204030204" pitchFamily="34" charset="0"/>
                <a:cs typeface="Calibri" panose="020F0502020204030204" pitchFamily="34" charset="0"/>
              </a:rPr>
              <a:t> İşitme Tarama Çizelgesi</a:t>
            </a:r>
            <a:endParaRPr lang="en-US" sz="2800" b="1" dirty="0">
              <a:solidFill>
                <a:srgbClr val="FF0000"/>
              </a:solidFill>
              <a:latin typeface="Calibri" panose="020F0502020204030204" pitchFamily="34" charset="0"/>
              <a:cs typeface="Calibri" panose="020F0502020204030204" pitchFamily="34" charset="0"/>
            </a:endParaRPr>
          </a:p>
        </p:txBody>
      </p:sp>
      <p:sp>
        <p:nvSpPr>
          <p:cNvPr id="7" name="Metin kutusu 6"/>
          <p:cNvSpPr txBox="1"/>
          <p:nvPr/>
        </p:nvSpPr>
        <p:spPr>
          <a:xfrm>
            <a:off x="295420" y="953113"/>
            <a:ext cx="5437164" cy="5801588"/>
          </a:xfrm>
          <a:prstGeom prst="rect">
            <a:avLst/>
          </a:prstGeom>
          <a:noFill/>
          <a:ln w="3175">
            <a:solidFill>
              <a:srgbClr val="FF0000"/>
            </a:solidFill>
          </a:ln>
        </p:spPr>
        <p:txBody>
          <a:bodyPr wrap="square" rtlCol="0">
            <a:spAutoFit/>
          </a:bodyPr>
          <a:lstStyle/>
          <a:p>
            <a:r>
              <a:rPr lang="tr-TR" sz="2000" b="1" u="sng" dirty="0"/>
              <a:t>İşitme Kaybı için risk faktörleri</a:t>
            </a:r>
          </a:p>
          <a:p>
            <a:pPr lvl="1">
              <a:lnSpc>
                <a:spcPct val="150000"/>
              </a:lnSpc>
            </a:pPr>
            <a:r>
              <a:rPr lang="tr-TR" dirty="0"/>
              <a:t>Ailede çocukluk çağında işitme kaybı öyküsü </a:t>
            </a:r>
          </a:p>
          <a:p>
            <a:pPr lvl="1">
              <a:lnSpc>
                <a:spcPct val="150000"/>
              </a:lnSpc>
            </a:pPr>
            <a:r>
              <a:rPr lang="tr-TR" dirty="0"/>
              <a:t>Madde bağımlı anne bebeği, gebelikte </a:t>
            </a:r>
            <a:r>
              <a:rPr lang="tr-TR" dirty="0" err="1"/>
              <a:t>ototoksik</a:t>
            </a:r>
            <a:r>
              <a:rPr lang="tr-TR" dirty="0"/>
              <a:t> ilaç kullanımı</a:t>
            </a:r>
          </a:p>
          <a:p>
            <a:pPr lvl="1">
              <a:lnSpc>
                <a:spcPct val="150000"/>
              </a:lnSpc>
            </a:pPr>
            <a:r>
              <a:rPr lang="tr-TR" dirty="0" err="1"/>
              <a:t>Perinatal</a:t>
            </a:r>
            <a:r>
              <a:rPr lang="tr-TR" dirty="0"/>
              <a:t> enfeksiyonlar (TORCH, </a:t>
            </a:r>
            <a:r>
              <a:rPr lang="tr-TR" dirty="0" err="1"/>
              <a:t>sifiliz</a:t>
            </a:r>
            <a:r>
              <a:rPr lang="tr-TR" dirty="0"/>
              <a:t>, HIV..)</a:t>
            </a:r>
          </a:p>
          <a:p>
            <a:pPr lvl="1">
              <a:lnSpc>
                <a:spcPct val="150000"/>
              </a:lnSpc>
            </a:pPr>
            <a:r>
              <a:rPr lang="tr-TR" dirty="0"/>
              <a:t>Bakteriyel-</a:t>
            </a:r>
            <a:r>
              <a:rPr lang="tr-TR" dirty="0" err="1"/>
              <a:t>fungal</a:t>
            </a:r>
            <a:r>
              <a:rPr lang="tr-TR" dirty="0"/>
              <a:t> </a:t>
            </a:r>
            <a:r>
              <a:rPr lang="tr-TR" dirty="0" err="1"/>
              <a:t>sepsis</a:t>
            </a:r>
            <a:r>
              <a:rPr lang="tr-TR" dirty="0"/>
              <a:t>, menenjit </a:t>
            </a:r>
          </a:p>
          <a:p>
            <a:pPr lvl="1">
              <a:lnSpc>
                <a:spcPct val="150000"/>
              </a:lnSpc>
            </a:pPr>
            <a:r>
              <a:rPr lang="tr-TR" dirty="0"/>
              <a:t>PPH,EKMO ile tedavi</a:t>
            </a:r>
          </a:p>
          <a:p>
            <a:pPr lvl="1">
              <a:lnSpc>
                <a:spcPct val="150000"/>
              </a:lnSpc>
            </a:pPr>
            <a:r>
              <a:rPr lang="tr-TR" dirty="0"/>
              <a:t>≥ 5 gün MV izlemi </a:t>
            </a:r>
          </a:p>
          <a:p>
            <a:pPr lvl="1">
              <a:lnSpc>
                <a:spcPct val="150000"/>
              </a:lnSpc>
            </a:pPr>
            <a:r>
              <a:rPr lang="tr-TR" dirty="0"/>
              <a:t>DA≤1500 g,</a:t>
            </a:r>
          </a:p>
          <a:p>
            <a:pPr lvl="1">
              <a:lnSpc>
                <a:spcPct val="150000"/>
              </a:lnSpc>
            </a:pPr>
            <a:r>
              <a:rPr lang="tr-TR" dirty="0"/>
              <a:t>Diyabetik anne bebeği, </a:t>
            </a:r>
            <a:r>
              <a:rPr lang="tr-TR" dirty="0" err="1"/>
              <a:t>hipotiroidizm</a:t>
            </a:r>
            <a:endParaRPr lang="tr-TR" dirty="0"/>
          </a:p>
          <a:p>
            <a:pPr lvl="1">
              <a:lnSpc>
                <a:spcPct val="150000"/>
              </a:lnSpc>
            </a:pPr>
            <a:r>
              <a:rPr lang="tr-TR" dirty="0"/>
              <a:t>Kan değişimi gerektiren </a:t>
            </a:r>
            <a:r>
              <a:rPr lang="tr-TR" dirty="0" err="1"/>
              <a:t>hiperbilurubinemi</a:t>
            </a:r>
            <a:endParaRPr lang="tr-TR" dirty="0"/>
          </a:p>
          <a:p>
            <a:pPr lvl="1">
              <a:lnSpc>
                <a:spcPct val="150000"/>
              </a:lnSpc>
            </a:pPr>
            <a:r>
              <a:rPr lang="tr-TR" dirty="0" err="1"/>
              <a:t>Kraniyofasyal</a:t>
            </a:r>
            <a:r>
              <a:rPr lang="tr-TR" dirty="0"/>
              <a:t> anomaliler</a:t>
            </a:r>
          </a:p>
          <a:p>
            <a:pPr lvl="1">
              <a:lnSpc>
                <a:spcPct val="150000"/>
              </a:lnSpc>
            </a:pPr>
            <a:r>
              <a:rPr lang="tr-TR" dirty="0"/>
              <a:t>Travma </a:t>
            </a:r>
          </a:p>
          <a:p>
            <a:pPr lvl="1">
              <a:lnSpc>
                <a:spcPct val="150000"/>
              </a:lnSpc>
            </a:pPr>
            <a:r>
              <a:rPr lang="tr-TR" dirty="0" err="1"/>
              <a:t>Nörodejeneratif</a:t>
            </a:r>
            <a:r>
              <a:rPr lang="tr-TR" dirty="0"/>
              <a:t> hastalıklar </a:t>
            </a:r>
            <a:endParaRPr lang="tr-TR" dirty="0"/>
          </a:p>
        </p:txBody>
      </p:sp>
      <p:pic>
        <p:nvPicPr>
          <p:cNvPr id="3" name="Resim 2"/>
          <p:cNvPicPr>
            <a:picLocks noChangeAspect="1"/>
          </p:cNvPicPr>
          <p:nvPr/>
        </p:nvPicPr>
        <p:blipFill>
          <a:blip r:embed="rId2"/>
          <a:stretch>
            <a:fillRect/>
          </a:stretch>
        </p:blipFill>
        <p:spPr>
          <a:xfrm>
            <a:off x="6046985" y="260133"/>
            <a:ext cx="6145015" cy="3816000"/>
          </a:xfrm>
          <a:prstGeom prst="rect">
            <a:avLst/>
          </a:prstGeom>
        </p:spPr>
      </p:pic>
      <p:pic>
        <p:nvPicPr>
          <p:cNvPr id="5" name="Resim 4"/>
          <p:cNvPicPr>
            <a:picLocks noChangeAspect="1"/>
          </p:cNvPicPr>
          <p:nvPr/>
        </p:nvPicPr>
        <p:blipFill>
          <a:blip r:embed="rId3"/>
          <a:stretch>
            <a:fillRect/>
          </a:stretch>
        </p:blipFill>
        <p:spPr>
          <a:xfrm>
            <a:off x="6046984" y="3474000"/>
            <a:ext cx="6145015" cy="3384000"/>
          </a:xfrm>
          <a:prstGeom prst="rect">
            <a:avLst/>
          </a:prstGeom>
        </p:spPr>
      </p:pic>
      <p:pic>
        <p:nvPicPr>
          <p:cNvPr id="8" name="Resim 7"/>
          <p:cNvPicPr>
            <a:picLocks noChangeAspect="1"/>
          </p:cNvPicPr>
          <p:nvPr/>
        </p:nvPicPr>
        <p:blipFill>
          <a:blip r:embed="rId4"/>
          <a:stretch>
            <a:fillRect/>
          </a:stretch>
        </p:blipFill>
        <p:spPr>
          <a:xfrm>
            <a:off x="6390168" y="3359322"/>
            <a:ext cx="4724809" cy="1255885"/>
          </a:xfrm>
          <a:prstGeom prst="rect">
            <a:avLst/>
          </a:prstGeom>
        </p:spPr>
      </p:pic>
    </p:spTree>
    <p:extLst>
      <p:ext uri="{BB962C8B-B14F-4D97-AF65-F5344CB8AC3E}">
        <p14:creationId xmlns:p14="http://schemas.microsoft.com/office/powerpoint/2010/main" val="107900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28346" y="566118"/>
            <a:ext cx="10515600" cy="1325563"/>
          </a:xfrm>
        </p:spPr>
        <p:txBody>
          <a:bodyPr>
            <a:normAutofit/>
          </a:bodyPr>
          <a:lstStyle/>
          <a:p>
            <a:r>
              <a:rPr lang="tr-TR" sz="3600" b="1" dirty="0">
                <a:solidFill>
                  <a:srgbClr val="FF0000"/>
                </a:solidFill>
                <a:latin typeface="+mn-lt"/>
                <a:cs typeface="Times New Roman" panose="02020603050405020304" pitchFamily="18" charset="0"/>
              </a:rPr>
              <a:t>Bebeğim Ağlıyor </a:t>
            </a:r>
          </a:p>
        </p:txBody>
      </p:sp>
      <p:sp>
        <p:nvSpPr>
          <p:cNvPr id="3" name="İçerik Yer Tutucusu 2"/>
          <p:cNvSpPr>
            <a:spLocks noGrp="1"/>
          </p:cNvSpPr>
          <p:nvPr>
            <p:ph idx="1"/>
          </p:nvPr>
        </p:nvSpPr>
        <p:spPr>
          <a:xfrm>
            <a:off x="978877" y="1983886"/>
            <a:ext cx="10515600" cy="4351338"/>
          </a:xfrm>
          <a:ln w="38100">
            <a:solidFill>
              <a:schemeClr val="accent1"/>
            </a:solidFill>
          </a:ln>
        </p:spPr>
        <p:txBody>
          <a:bodyPr>
            <a:normAutofit fontScale="92500" lnSpcReduction="20000"/>
          </a:bodyPr>
          <a:lstStyle/>
          <a:p>
            <a:endParaRPr lang="tr-TR" dirty="0" smtClean="0">
              <a:latin typeface="Calibri" panose="020F0502020204030204" pitchFamily="34" charset="0"/>
              <a:cs typeface="Calibri" panose="020F0502020204030204" pitchFamily="34" charset="0"/>
            </a:endParaRPr>
          </a:p>
          <a:p>
            <a:pPr>
              <a:lnSpc>
                <a:spcPct val="150000"/>
              </a:lnSpc>
            </a:pPr>
            <a:r>
              <a:rPr lang="tr-TR" dirty="0" smtClean="0">
                <a:latin typeface="Calibri" panose="020F0502020204030204" pitchFamily="34" charset="0"/>
                <a:cs typeface="Calibri" panose="020F0502020204030204" pitchFamily="34" charset="0"/>
              </a:rPr>
              <a:t>Bebeklerin </a:t>
            </a:r>
            <a:r>
              <a:rPr lang="tr-TR" dirty="0">
                <a:latin typeface="Calibri" panose="020F0502020204030204" pitchFamily="34" charset="0"/>
                <a:cs typeface="Calibri" panose="020F0502020204030204" pitchFamily="34" charset="0"/>
              </a:rPr>
              <a:t>günde 2 saate kadar ağlaması </a:t>
            </a:r>
            <a:r>
              <a:rPr lang="tr-TR" dirty="0" smtClean="0">
                <a:latin typeface="Calibri" panose="020F0502020204030204" pitchFamily="34" charset="0"/>
                <a:cs typeface="Calibri" panose="020F0502020204030204" pitchFamily="34" charset="0"/>
              </a:rPr>
              <a:t>normal</a:t>
            </a:r>
          </a:p>
          <a:p>
            <a:pPr>
              <a:lnSpc>
                <a:spcPct val="150000"/>
              </a:lnSpc>
            </a:pPr>
            <a:r>
              <a:rPr lang="tr-TR" dirty="0" err="1">
                <a:latin typeface="Calibri" panose="020F0502020204030204" pitchFamily="34" charset="0"/>
                <a:cs typeface="Calibri" panose="020F0502020204030204" pitchFamily="34" charset="0"/>
              </a:rPr>
              <a:t>Kolikli</a:t>
            </a:r>
            <a:r>
              <a:rPr lang="tr-TR" dirty="0">
                <a:latin typeface="Calibri" panose="020F0502020204030204" pitchFamily="34" charset="0"/>
                <a:cs typeface="Calibri" panose="020F0502020204030204" pitchFamily="34" charset="0"/>
              </a:rPr>
              <a:t> bebekler genellikle haftada 3 günden fazla, günde 3 saatten fazla </a:t>
            </a:r>
            <a:r>
              <a:rPr lang="tr-TR" dirty="0" smtClean="0">
                <a:latin typeface="Calibri" panose="020F0502020204030204" pitchFamily="34" charset="0"/>
                <a:cs typeface="Calibri" panose="020F0502020204030204" pitchFamily="34" charset="0"/>
              </a:rPr>
              <a:t>ağlar </a:t>
            </a:r>
          </a:p>
          <a:p>
            <a:pPr>
              <a:lnSpc>
                <a:spcPct val="150000"/>
              </a:lnSpc>
            </a:pPr>
            <a:r>
              <a:rPr lang="tr-TR" dirty="0" smtClean="0">
                <a:latin typeface="Calibri" panose="020F0502020204030204" pitchFamily="34" charset="0"/>
                <a:cs typeface="Calibri" panose="020F0502020204030204" pitchFamily="34" charset="0"/>
              </a:rPr>
              <a:t>Kolik </a:t>
            </a:r>
            <a:r>
              <a:rPr lang="tr-TR" dirty="0">
                <a:latin typeface="Calibri" panose="020F0502020204030204" pitchFamily="34" charset="0"/>
                <a:cs typeface="Calibri" panose="020F0502020204030204" pitchFamily="34" charset="0"/>
              </a:rPr>
              <a:t>nöbetleri genellikle aniden başlar ve akşamları olur.</a:t>
            </a:r>
          </a:p>
          <a:p>
            <a:pPr>
              <a:lnSpc>
                <a:spcPct val="150000"/>
              </a:lnSpc>
            </a:pPr>
            <a:r>
              <a:rPr lang="tr-TR" dirty="0">
                <a:latin typeface="Calibri" panose="020F0502020204030204" pitchFamily="34" charset="0"/>
                <a:cs typeface="Calibri" panose="020F0502020204030204" pitchFamily="34" charset="0"/>
              </a:rPr>
              <a:t>Kolik bebeklere zarar vermez. </a:t>
            </a:r>
            <a:endParaRPr lang="tr-TR" dirty="0" smtClean="0">
              <a:latin typeface="Calibri" panose="020F0502020204030204" pitchFamily="34" charset="0"/>
              <a:cs typeface="Calibri" panose="020F0502020204030204" pitchFamily="34" charset="0"/>
            </a:endParaRPr>
          </a:p>
          <a:p>
            <a:pPr>
              <a:lnSpc>
                <a:spcPct val="150000"/>
              </a:lnSpc>
            </a:pPr>
            <a:r>
              <a:rPr lang="tr-TR" dirty="0" smtClean="0">
                <a:latin typeface="Calibri" panose="020F0502020204030204" pitchFamily="34" charset="0"/>
                <a:cs typeface="Calibri" panose="020F0502020204030204" pitchFamily="34" charset="0"/>
              </a:rPr>
              <a:t>Genellikle </a:t>
            </a:r>
            <a:r>
              <a:rPr lang="tr-TR" dirty="0">
                <a:latin typeface="Calibri" panose="020F0502020204030204" pitchFamily="34" charset="0"/>
                <a:cs typeface="Calibri" panose="020F0502020204030204" pitchFamily="34" charset="0"/>
              </a:rPr>
              <a:t>bebek 3 veya 4 aylık olduğunda kendiliğinden geçer.</a:t>
            </a:r>
          </a:p>
          <a:p>
            <a:pPr>
              <a:lnSpc>
                <a:spcPct val="150000"/>
              </a:lnSpc>
            </a:pPr>
            <a:endParaRPr lang="tr-TR" dirty="0" smtClean="0">
              <a:latin typeface="Calibri" panose="020F0502020204030204" pitchFamily="34" charset="0"/>
              <a:cs typeface="Calibri" panose="020F0502020204030204" pitchFamily="34" charset="0"/>
            </a:endParaRPr>
          </a:p>
          <a:p>
            <a:endParaRPr lang="tr-TR" dirty="0">
              <a:latin typeface="Calibri" panose="020F0502020204030204" pitchFamily="34" charset="0"/>
              <a:cs typeface="Calibri" panose="020F0502020204030204" pitchFamily="34" charset="0"/>
            </a:endParaRPr>
          </a:p>
        </p:txBody>
      </p:sp>
      <p:pic>
        <p:nvPicPr>
          <p:cNvPr id="4" name="Resim 3"/>
          <p:cNvPicPr>
            <a:picLocks noChangeAspect="1"/>
          </p:cNvPicPr>
          <p:nvPr/>
        </p:nvPicPr>
        <p:blipFill>
          <a:blip r:embed="rId3"/>
          <a:stretch>
            <a:fillRect/>
          </a:stretch>
        </p:blipFill>
        <p:spPr>
          <a:xfrm>
            <a:off x="8789838" y="164131"/>
            <a:ext cx="3022507" cy="1727550"/>
          </a:xfrm>
          <a:prstGeom prst="rect">
            <a:avLst/>
          </a:prstGeom>
        </p:spPr>
      </p:pic>
    </p:spTree>
    <p:extLst>
      <p:ext uri="{BB962C8B-B14F-4D97-AF65-F5344CB8AC3E}">
        <p14:creationId xmlns:p14="http://schemas.microsoft.com/office/powerpoint/2010/main" val="34429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b="1" dirty="0">
                <a:solidFill>
                  <a:srgbClr val="FF0000"/>
                </a:solidFill>
                <a:latin typeface="Times New Roman" panose="02020603050405020304" pitchFamily="18" charset="0"/>
                <a:cs typeface="Times New Roman" panose="02020603050405020304" pitchFamily="18" charset="0"/>
              </a:rPr>
              <a:t>Kolik ağlaması normal ağlamadan nasıl farklıdır?</a:t>
            </a:r>
            <a:endParaRPr lang="tr-TR" sz="3600" dirty="0">
              <a:solidFill>
                <a:srgbClr val="FF0000"/>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839569" y="1826043"/>
            <a:ext cx="10800002" cy="4350205"/>
          </a:xfrm>
          <a:ln w="38100">
            <a:solidFill>
              <a:schemeClr val="accent1"/>
            </a:solidFill>
          </a:ln>
        </p:spPr>
        <p:txBody>
          <a:bodyPr/>
          <a:lstStyle/>
          <a:p>
            <a:pPr>
              <a:lnSpc>
                <a:spcPct val="150000"/>
              </a:lnSpc>
            </a:pPr>
            <a:r>
              <a:rPr lang="tr-TR" sz="2400" dirty="0"/>
              <a:t>Kolikte ağlama daha yüksek ve tizdir </a:t>
            </a:r>
          </a:p>
          <a:p>
            <a:pPr>
              <a:lnSpc>
                <a:spcPct val="150000"/>
              </a:lnSpc>
            </a:pPr>
            <a:r>
              <a:rPr lang="tr-TR" sz="2400" dirty="0" smtClean="0"/>
              <a:t>Bebekler </a:t>
            </a:r>
            <a:r>
              <a:rPr lang="tr-TR" sz="2400" dirty="0"/>
              <a:t>genellikle çığlık atıyormuş veya acı çekiyormuş gibi ses çıkarırlar.</a:t>
            </a:r>
          </a:p>
          <a:p>
            <a:pPr>
              <a:lnSpc>
                <a:spcPct val="150000"/>
              </a:lnSpc>
            </a:pPr>
            <a:r>
              <a:rPr lang="tr-TR" sz="2400" dirty="0" smtClean="0"/>
              <a:t>Ebeveynler </a:t>
            </a:r>
            <a:r>
              <a:rPr lang="tr-TR" sz="2400" dirty="0"/>
              <a:t>ve bakıcılar, kolik atağı sırasında çoğu zaman bebeği rahatlatamaz veya sakinleştiremezler.</a:t>
            </a:r>
          </a:p>
          <a:p>
            <a:pPr>
              <a:lnSpc>
                <a:spcPct val="150000"/>
              </a:lnSpc>
            </a:pPr>
            <a:r>
              <a:rPr lang="tr-TR" sz="2400" dirty="0" smtClean="0"/>
              <a:t>Kolik </a:t>
            </a:r>
            <a:r>
              <a:rPr lang="tr-TR" sz="2400" dirty="0"/>
              <a:t>sırasında bebeğin karnı sertleşebilir, kolları tutulabilir veya sırtı kamburlaşabilir.</a:t>
            </a:r>
          </a:p>
          <a:p>
            <a:endParaRPr lang="tr-TR" dirty="0"/>
          </a:p>
        </p:txBody>
      </p:sp>
    </p:spTree>
    <p:extLst>
      <p:ext uri="{BB962C8B-B14F-4D97-AF65-F5344CB8AC3E}">
        <p14:creationId xmlns:p14="http://schemas.microsoft.com/office/powerpoint/2010/main" val="266857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FF0000"/>
                </a:solidFill>
                <a:latin typeface="Times New Roman" panose="02020603050405020304" pitchFamily="18" charset="0"/>
                <a:cs typeface="Times New Roman" panose="02020603050405020304" pitchFamily="18" charset="0"/>
              </a:rPr>
              <a:t>Bebeğimin ağlamasını nasıl durdurmayı deneyebilirim?</a:t>
            </a:r>
            <a:r>
              <a:rPr lang="tr-TR" dirty="0">
                <a:latin typeface="Times New Roman" panose="02020603050405020304" pitchFamily="18" charset="0"/>
                <a:cs typeface="Times New Roman" panose="02020603050405020304" pitchFamily="18" charset="0"/>
              </a:rPr>
              <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546604" y="1612032"/>
            <a:ext cx="6220403" cy="4716751"/>
          </a:xfrm>
          <a:ln w="38100">
            <a:solidFill>
              <a:schemeClr val="accent1"/>
            </a:solidFill>
          </a:ln>
        </p:spPr>
        <p:txBody>
          <a:bodyPr>
            <a:noAutofit/>
          </a:bodyPr>
          <a:lstStyle/>
          <a:p>
            <a:r>
              <a:rPr lang="tr-TR" sz="1999" b="1" i="1" dirty="0" smtClean="0"/>
              <a:t>Aileye öneriler </a:t>
            </a:r>
          </a:p>
          <a:p>
            <a:r>
              <a:rPr lang="tr-TR" sz="1999" dirty="0" smtClean="0"/>
              <a:t>Çok </a:t>
            </a:r>
            <a:r>
              <a:rPr lang="tr-TR" sz="1999" dirty="0"/>
              <a:t>fazla hava yutmalarını önleyecek şekilde </a:t>
            </a:r>
            <a:r>
              <a:rPr lang="tr-TR" sz="1999" dirty="0" smtClean="0"/>
              <a:t>besleyin </a:t>
            </a:r>
            <a:endParaRPr lang="tr-TR" sz="1999" dirty="0"/>
          </a:p>
          <a:p>
            <a:r>
              <a:rPr lang="tr-TR" sz="1999" dirty="0"/>
              <a:t>Beslenme sonrasında sık sık gazını çıkarın.</a:t>
            </a:r>
          </a:p>
          <a:p>
            <a:r>
              <a:rPr lang="tr-TR" sz="1999" dirty="0"/>
              <a:t>Yatarak beslemeyin </a:t>
            </a:r>
          </a:p>
          <a:p>
            <a:r>
              <a:rPr lang="tr-TR" sz="1999" dirty="0"/>
              <a:t>Daha çok kucağınızda taşıyın.</a:t>
            </a:r>
          </a:p>
          <a:p>
            <a:r>
              <a:rPr lang="tr-TR" sz="1999" dirty="0"/>
              <a:t>Bebek arabasıyla veya arabayla gezdirin.</a:t>
            </a:r>
          </a:p>
          <a:p>
            <a:r>
              <a:rPr lang="tr-TR" sz="1999" dirty="0"/>
              <a:t>Ilık bir banyo yaptırın.</a:t>
            </a:r>
          </a:p>
          <a:p>
            <a:r>
              <a:rPr lang="tr-TR" sz="1999" dirty="0"/>
              <a:t>Aşırı sarsmadan bebek salıncağı kullanın </a:t>
            </a:r>
          </a:p>
          <a:p>
            <a:r>
              <a:rPr lang="tr-TR" sz="1999" dirty="0"/>
              <a:t>Kundaklayın </a:t>
            </a:r>
          </a:p>
          <a:p>
            <a:r>
              <a:rPr lang="tr-TR" sz="1999" dirty="0"/>
              <a:t>Karınlarına masaj yapın.</a:t>
            </a:r>
          </a:p>
          <a:p>
            <a:r>
              <a:rPr lang="tr-TR" sz="1999" dirty="0" err="1"/>
              <a:t>Şaç</a:t>
            </a:r>
            <a:r>
              <a:rPr lang="tr-TR" sz="1999" dirty="0"/>
              <a:t> kurutma makinesi veya elektrikli süpürge sesi </a:t>
            </a:r>
          </a:p>
          <a:p>
            <a:r>
              <a:rPr lang="tr-TR" sz="1999" dirty="0"/>
              <a:t>Emzik verebilirsiniz (15. günden sonra) </a:t>
            </a:r>
          </a:p>
        </p:txBody>
      </p:sp>
      <p:pic>
        <p:nvPicPr>
          <p:cNvPr id="4" name="Resim 3"/>
          <p:cNvPicPr>
            <a:picLocks noChangeAspect="1"/>
          </p:cNvPicPr>
          <p:nvPr/>
        </p:nvPicPr>
        <p:blipFill>
          <a:blip r:embed="rId3"/>
          <a:stretch>
            <a:fillRect/>
          </a:stretch>
        </p:blipFill>
        <p:spPr>
          <a:xfrm>
            <a:off x="6767005" y="1182611"/>
            <a:ext cx="4799282" cy="4858734"/>
          </a:xfrm>
          <a:prstGeom prst="rect">
            <a:avLst/>
          </a:prstGeom>
        </p:spPr>
      </p:pic>
      <p:sp>
        <p:nvSpPr>
          <p:cNvPr id="5" name="Dikdörtgen 4"/>
          <p:cNvSpPr/>
          <p:nvPr/>
        </p:nvSpPr>
        <p:spPr>
          <a:xfrm>
            <a:off x="6767006" y="6069428"/>
            <a:ext cx="4986836" cy="461545"/>
          </a:xfrm>
          <a:prstGeom prst="rect">
            <a:avLst/>
          </a:prstGeom>
        </p:spPr>
        <p:txBody>
          <a:bodyPr wrap="square">
            <a:spAutoFit/>
          </a:bodyPr>
          <a:lstStyle/>
          <a:p>
            <a:r>
              <a:rPr lang="tr-TR" sz="800" dirty="0"/>
              <a:t>https://www.uptodate.com/contents/colic-the-basics?search=infantil%20colic&amp;source=search_result&amp;selectedTitle=3%7E17&amp;usage_type=default&amp;display_rank=3</a:t>
            </a:r>
          </a:p>
        </p:txBody>
      </p:sp>
    </p:spTree>
    <p:extLst>
      <p:ext uri="{BB962C8B-B14F-4D97-AF65-F5344CB8AC3E}">
        <p14:creationId xmlns:p14="http://schemas.microsoft.com/office/powerpoint/2010/main" val="30212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Yer Tutucusu 3"/>
          <p:cNvSpPr>
            <a:spLocks noGrp="1"/>
          </p:cNvSpPr>
          <p:nvPr>
            <p:ph type="title"/>
          </p:nvPr>
        </p:nvSpPr>
        <p:spPr>
          <a:xfrm>
            <a:off x="5467149" y="683394"/>
            <a:ext cx="6439302" cy="6049977"/>
          </a:xfrm>
        </p:spPr>
        <p:txBody>
          <a:bodyPr rtlCol="0">
            <a:normAutofit/>
          </a:bodyPr>
          <a:lstStyle/>
          <a:p>
            <a:pPr algn="ctr"/>
            <a:r>
              <a:rPr lang="tr-TR" sz="3600" b="1" dirty="0" err="1" smtClean="0">
                <a:solidFill>
                  <a:srgbClr val="002060"/>
                </a:solidFill>
                <a:latin typeface="Arial Narrow" panose="020B0606020202030204" pitchFamily="34" charset="0"/>
                <a:cs typeface="Times New Roman" panose="02020603050405020304" pitchFamily="18" charset="0"/>
              </a:rPr>
              <a:t>Yenidoğanın</a:t>
            </a:r>
            <a:r>
              <a:rPr lang="tr-TR" sz="3600" b="1" dirty="0" smtClean="0">
                <a:solidFill>
                  <a:srgbClr val="002060"/>
                </a:solidFill>
                <a:latin typeface="Arial Narrow" panose="020B0606020202030204" pitchFamily="34" charset="0"/>
                <a:cs typeface="Times New Roman" panose="02020603050405020304" pitchFamily="18" charset="0"/>
              </a:rPr>
              <a:t> sorunlarını erken saptamak</a:t>
            </a:r>
            <a:r>
              <a:rPr lang="tr-TR" sz="3600" b="1" dirty="0">
                <a:solidFill>
                  <a:srgbClr val="002060"/>
                </a:solidFill>
                <a:latin typeface="Arial Narrow" panose="020B0606020202030204" pitchFamily="34" charset="0"/>
                <a:cs typeface="Times New Roman" panose="02020603050405020304" pitchFamily="18" charset="0"/>
              </a:rPr>
              <a:t/>
            </a:r>
            <a:br>
              <a:rPr lang="tr-TR" sz="3600" b="1" dirty="0">
                <a:solidFill>
                  <a:srgbClr val="002060"/>
                </a:solidFill>
                <a:latin typeface="Arial Narrow" panose="020B0606020202030204" pitchFamily="34" charset="0"/>
                <a:cs typeface="Times New Roman" panose="02020603050405020304" pitchFamily="18" charset="0"/>
              </a:rPr>
            </a:br>
            <a:r>
              <a:rPr lang="tr-TR" sz="3600" b="1" dirty="0" smtClean="0">
                <a:solidFill>
                  <a:srgbClr val="002060"/>
                </a:solidFill>
                <a:latin typeface="Arial Narrow" panose="020B0606020202030204" pitchFamily="34" charset="0"/>
                <a:cs typeface="Times New Roman" panose="02020603050405020304" pitchFamily="18" charset="0"/>
              </a:rPr>
              <a:t>anne </a:t>
            </a:r>
            <a:r>
              <a:rPr lang="tr-TR" sz="3600" b="1" dirty="0">
                <a:solidFill>
                  <a:srgbClr val="002060"/>
                </a:solidFill>
                <a:latin typeface="Arial Narrow" panose="020B0606020202030204" pitchFamily="34" charset="0"/>
                <a:cs typeface="Times New Roman" panose="02020603050405020304" pitchFamily="18" charset="0"/>
              </a:rPr>
              <a:t>ve </a:t>
            </a:r>
            <a:r>
              <a:rPr lang="tr-TR" sz="3600" b="1" dirty="0" smtClean="0">
                <a:solidFill>
                  <a:srgbClr val="002060"/>
                </a:solidFill>
                <a:latin typeface="Arial Narrow" panose="020B0606020202030204" pitchFamily="34" charset="0"/>
                <a:cs typeface="Times New Roman" panose="02020603050405020304" pitchFamily="18" charset="0"/>
              </a:rPr>
              <a:t>bebeği  </a:t>
            </a:r>
            <a:r>
              <a:rPr lang="tr-TR" sz="3600" b="1" i="1" dirty="0" smtClean="0">
                <a:solidFill>
                  <a:srgbClr val="FF0000"/>
                </a:solidFill>
                <a:latin typeface="Arial Narrow" panose="020B0606020202030204" pitchFamily="34" charset="0"/>
                <a:cs typeface="Times New Roman" panose="02020603050405020304" pitchFamily="18" charset="0"/>
              </a:rPr>
              <a:t>İYİ ANLAMAKTAN </a:t>
            </a:r>
            <a:r>
              <a:rPr lang="tr-TR" sz="3600" b="1" dirty="0" smtClean="0">
                <a:solidFill>
                  <a:srgbClr val="002060"/>
                </a:solidFill>
                <a:latin typeface="Arial Narrow" panose="020B0606020202030204" pitchFamily="34" charset="0"/>
                <a:cs typeface="Times New Roman" panose="02020603050405020304" pitchFamily="18" charset="0"/>
              </a:rPr>
              <a:t>geçer</a:t>
            </a:r>
            <a:br>
              <a:rPr lang="tr-TR" sz="3600" b="1" dirty="0" smtClean="0">
                <a:solidFill>
                  <a:srgbClr val="002060"/>
                </a:solidFill>
                <a:latin typeface="Arial Narrow" panose="020B0606020202030204" pitchFamily="34" charset="0"/>
                <a:cs typeface="Times New Roman" panose="02020603050405020304" pitchFamily="18" charset="0"/>
              </a:rPr>
            </a:br>
            <a:r>
              <a:rPr lang="tr-TR" sz="3600" b="1" dirty="0">
                <a:solidFill>
                  <a:srgbClr val="002060"/>
                </a:solidFill>
                <a:latin typeface="Arial Narrow" panose="020B0606020202030204" pitchFamily="34" charset="0"/>
                <a:cs typeface="Times New Roman" panose="02020603050405020304" pitchFamily="18" charset="0"/>
              </a:rPr>
              <a:t/>
            </a:r>
            <a:br>
              <a:rPr lang="tr-TR" sz="3600" b="1" dirty="0">
                <a:solidFill>
                  <a:srgbClr val="002060"/>
                </a:solidFill>
                <a:latin typeface="Arial Narrow" panose="020B0606020202030204" pitchFamily="34" charset="0"/>
                <a:cs typeface="Times New Roman" panose="02020603050405020304" pitchFamily="18" charset="0"/>
              </a:rPr>
            </a:br>
            <a:r>
              <a:rPr lang="tr-TR" sz="3600" b="1" dirty="0" smtClean="0">
                <a:solidFill>
                  <a:srgbClr val="002060"/>
                </a:solidFill>
                <a:latin typeface="Arial Narrow" panose="020B0606020202030204" pitchFamily="34" charset="0"/>
                <a:cs typeface="Times New Roman" panose="02020603050405020304" pitchFamily="18" charset="0"/>
              </a:rPr>
              <a:t/>
            </a:r>
            <a:br>
              <a:rPr lang="tr-TR" sz="3600" b="1" dirty="0" smtClean="0">
                <a:solidFill>
                  <a:srgbClr val="002060"/>
                </a:solidFill>
                <a:latin typeface="Arial Narrow" panose="020B0606020202030204" pitchFamily="34" charset="0"/>
                <a:cs typeface="Times New Roman" panose="02020603050405020304" pitchFamily="18" charset="0"/>
              </a:rPr>
            </a:br>
            <a:r>
              <a:rPr lang="tr-TR" sz="3600" b="1" dirty="0">
                <a:solidFill>
                  <a:srgbClr val="002060"/>
                </a:solidFill>
                <a:latin typeface="Arial Narrow" panose="020B0606020202030204" pitchFamily="34" charset="0"/>
                <a:cs typeface="Times New Roman" panose="02020603050405020304" pitchFamily="18" charset="0"/>
              </a:rPr>
              <a:t/>
            </a:r>
            <a:br>
              <a:rPr lang="tr-TR" sz="3600" b="1" dirty="0">
                <a:solidFill>
                  <a:srgbClr val="002060"/>
                </a:solidFill>
                <a:latin typeface="Arial Narrow" panose="020B0606020202030204" pitchFamily="34" charset="0"/>
                <a:cs typeface="Times New Roman" panose="02020603050405020304" pitchFamily="18" charset="0"/>
              </a:rPr>
            </a:br>
            <a:r>
              <a:rPr lang="tr-TR" sz="900" b="1" dirty="0" smtClean="0">
                <a:solidFill>
                  <a:srgbClr val="002060"/>
                </a:solidFill>
                <a:latin typeface="Arial Narrow" panose="020B0606020202030204" pitchFamily="34" charset="0"/>
                <a:cs typeface="Times New Roman" panose="02020603050405020304" pitchFamily="18" charset="0"/>
              </a:rPr>
              <a:t>mail: </a:t>
            </a:r>
            <a:r>
              <a:rPr lang="tr-TR" sz="900" b="1" dirty="0" smtClean="0">
                <a:solidFill>
                  <a:srgbClr val="002060"/>
                </a:solidFill>
                <a:latin typeface="Arial Narrow" panose="020B0606020202030204" pitchFamily="34" charset="0"/>
                <a:cs typeface="Times New Roman" panose="02020603050405020304" pitchFamily="18" charset="0"/>
                <a:hlinkClick r:id="rId3"/>
              </a:rPr>
              <a:t>aysenorman@mersin.edu.tr</a:t>
            </a:r>
            <a:r>
              <a:rPr lang="tr-TR" sz="900" b="1" dirty="0">
                <a:solidFill>
                  <a:srgbClr val="002060"/>
                </a:solidFill>
                <a:latin typeface="Arial Narrow" panose="020B0606020202030204" pitchFamily="34" charset="0"/>
                <a:cs typeface="Times New Roman" panose="02020603050405020304" pitchFamily="18" charset="0"/>
              </a:rPr>
              <a:t/>
            </a:r>
            <a:br>
              <a:rPr lang="tr-TR" sz="900" b="1" dirty="0">
                <a:solidFill>
                  <a:srgbClr val="002060"/>
                </a:solidFill>
                <a:latin typeface="Arial Narrow" panose="020B0606020202030204" pitchFamily="34" charset="0"/>
                <a:cs typeface="Times New Roman" panose="02020603050405020304" pitchFamily="18" charset="0"/>
              </a:rPr>
            </a:br>
            <a:r>
              <a:rPr lang="tr-TR" sz="900" b="1" dirty="0" smtClean="0">
                <a:solidFill>
                  <a:srgbClr val="002060"/>
                </a:solidFill>
                <a:latin typeface="Arial Narrow" panose="020B0606020202030204" pitchFamily="34" charset="0"/>
                <a:cs typeface="Times New Roman" panose="02020603050405020304" pitchFamily="18" charset="0"/>
              </a:rPr>
              <a:t>GSM: 03242410000 </a:t>
            </a:r>
            <a:r>
              <a:rPr lang="tr-TR" sz="1800" b="1" dirty="0" smtClean="0">
                <a:solidFill>
                  <a:srgbClr val="002060"/>
                </a:solidFill>
                <a:latin typeface="Arial Narrow" panose="020B0606020202030204" pitchFamily="34" charset="0"/>
                <a:cs typeface="Times New Roman" panose="02020603050405020304" pitchFamily="18" charset="0"/>
              </a:rPr>
              <a:t/>
            </a:r>
            <a:br>
              <a:rPr lang="tr-TR" sz="1800" b="1" dirty="0" smtClean="0">
                <a:solidFill>
                  <a:srgbClr val="002060"/>
                </a:solidFill>
                <a:latin typeface="Arial Narrow" panose="020B0606020202030204" pitchFamily="34" charset="0"/>
                <a:cs typeface="Times New Roman" panose="02020603050405020304" pitchFamily="18" charset="0"/>
              </a:rPr>
            </a:br>
            <a:r>
              <a:rPr lang="tr-TR" sz="3600" b="1" dirty="0" smtClean="0">
                <a:solidFill>
                  <a:srgbClr val="002060"/>
                </a:solidFill>
                <a:latin typeface="Arial Narrow" panose="020B0606020202030204" pitchFamily="34" charset="0"/>
                <a:cs typeface="Times New Roman" panose="02020603050405020304" pitchFamily="18" charset="0"/>
              </a:rPr>
              <a:t> </a:t>
            </a:r>
            <a:endParaRPr lang="tr-TR" dirty="0">
              <a:solidFill>
                <a:srgbClr val="002060"/>
              </a:solidFill>
              <a:latin typeface="Arial Narrow" panose="020B0606020202030204" pitchFamily="34" charset="0"/>
            </a:endParaRPr>
          </a:p>
        </p:txBody>
      </p:sp>
      <p:pic>
        <p:nvPicPr>
          <p:cNvPr id="7" name="Resim Yer Tutucusu 6" descr="Beyaz kumlar üzerinde çiçek, deniz yıldızı ve deniz kabuklarının yakın çekimi"/>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t="58" b="58"/>
          <a:stretch>
            <a:fillRect/>
          </a:stretch>
        </p:blipFill>
        <p:spPr>
          <a:xfrm>
            <a:off x="381000" y="3354929"/>
            <a:ext cx="3888000" cy="3105781"/>
          </a:xfrm>
        </p:spPr>
      </p:pic>
      <p:pic>
        <p:nvPicPr>
          <p:cNvPr id="3" name="Resim 2"/>
          <p:cNvPicPr>
            <a:picLocks noChangeAspect="1"/>
          </p:cNvPicPr>
          <p:nvPr/>
        </p:nvPicPr>
        <p:blipFill>
          <a:blip r:embed="rId5"/>
          <a:stretch>
            <a:fillRect/>
          </a:stretch>
        </p:blipFill>
        <p:spPr>
          <a:xfrm>
            <a:off x="381000" y="217371"/>
            <a:ext cx="4887000" cy="6516000"/>
          </a:xfrm>
          <a:prstGeom prst="rect">
            <a:avLst/>
          </a:prstGeom>
        </p:spPr>
      </p:pic>
    </p:spTree>
    <p:extLst>
      <p:ext uri="{BB962C8B-B14F-4D97-AF65-F5344CB8AC3E}">
        <p14:creationId xmlns:p14="http://schemas.microsoft.com/office/powerpoint/2010/main" val="36188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8731" y="500062"/>
            <a:ext cx="10515600" cy="1325563"/>
          </a:xfrm>
        </p:spPr>
        <p:txBody>
          <a:bodyPr>
            <a:normAutofit/>
          </a:bodyPr>
          <a:lstStyle/>
          <a:p>
            <a:r>
              <a:rPr lang="tr-TR" sz="3600" b="1" dirty="0">
                <a:solidFill>
                  <a:srgbClr val="FF0000"/>
                </a:solidFill>
              </a:rPr>
              <a:t>İzlem Zamanları ve Kapsamı</a:t>
            </a:r>
            <a:br>
              <a:rPr lang="tr-TR" sz="3600" b="1" dirty="0">
                <a:solidFill>
                  <a:srgbClr val="FF0000"/>
                </a:solidFill>
              </a:rPr>
            </a:br>
            <a:endParaRPr lang="tr-TR" sz="3600" b="1" dirty="0">
              <a:solidFill>
                <a:srgbClr val="FF0000"/>
              </a:solidFill>
            </a:endParaRPr>
          </a:p>
        </p:txBody>
      </p:sp>
      <p:sp>
        <p:nvSpPr>
          <p:cNvPr id="3" name="İçerik Yer Tutucusu 2"/>
          <p:cNvSpPr>
            <a:spLocks noGrp="1"/>
          </p:cNvSpPr>
          <p:nvPr>
            <p:ph idx="1"/>
          </p:nvPr>
        </p:nvSpPr>
        <p:spPr/>
        <p:txBody>
          <a:bodyPr/>
          <a:lstStyle/>
          <a:p>
            <a:r>
              <a:rPr lang="tr-TR" dirty="0" smtClean="0"/>
              <a:t>T.C</a:t>
            </a:r>
            <a:r>
              <a:rPr lang="tr-TR" dirty="0"/>
              <a:t>. Sağlık Bakanlığı </a:t>
            </a:r>
            <a:r>
              <a:rPr lang="tr-TR" dirty="0" err="1"/>
              <a:t>Neonatal</a:t>
            </a:r>
            <a:r>
              <a:rPr lang="tr-TR" dirty="0"/>
              <a:t> İzlem Protokolü’ne göre:</a:t>
            </a:r>
          </a:p>
          <a:p>
            <a:r>
              <a:rPr lang="tr-TR" dirty="0" smtClean="0"/>
              <a:t>1</a:t>
            </a:r>
            <a:r>
              <a:rPr lang="tr-TR" dirty="0"/>
              <a:t>. İzlem: taburculuktan sonraki ilk 48–72 saat içinde</a:t>
            </a:r>
          </a:p>
          <a:p>
            <a:r>
              <a:rPr lang="tr-TR" dirty="0" smtClean="0"/>
              <a:t>2</a:t>
            </a:r>
            <a:r>
              <a:rPr lang="tr-TR" dirty="0"/>
              <a:t>. İzlem: 15. günde</a:t>
            </a:r>
          </a:p>
          <a:p>
            <a:r>
              <a:rPr lang="tr-TR" dirty="0" smtClean="0"/>
              <a:t>3</a:t>
            </a:r>
            <a:r>
              <a:rPr lang="tr-TR" dirty="0"/>
              <a:t>. İzlem: 41. günde</a:t>
            </a:r>
          </a:p>
        </p:txBody>
      </p:sp>
      <p:sp>
        <p:nvSpPr>
          <p:cNvPr id="4" name="Dikdörtgen 3"/>
          <p:cNvSpPr/>
          <p:nvPr/>
        </p:nvSpPr>
        <p:spPr>
          <a:xfrm>
            <a:off x="5591944" y="3151188"/>
            <a:ext cx="6120680" cy="3158132"/>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nSpc>
                <a:spcPct val="150000"/>
              </a:lnSpc>
            </a:pPr>
            <a:r>
              <a:rPr lang="tr-TR" sz="2800" dirty="0">
                <a:solidFill>
                  <a:schemeClr val="tx1"/>
                </a:solidFill>
                <a:latin typeface="Calibri" panose="020F0502020204030204" pitchFamily="34" charset="0"/>
                <a:cs typeface="Calibri" panose="020F0502020204030204" pitchFamily="34" charset="0"/>
              </a:rPr>
              <a:t>Kilo-boy- baş çevresi </a:t>
            </a:r>
          </a:p>
          <a:p>
            <a:pPr lvl="2">
              <a:lnSpc>
                <a:spcPct val="150000"/>
              </a:lnSpc>
            </a:pPr>
            <a:r>
              <a:rPr lang="tr-TR" sz="2800" dirty="0">
                <a:solidFill>
                  <a:schemeClr val="tx1"/>
                </a:solidFill>
                <a:latin typeface="Calibri" panose="020F0502020204030204" pitchFamily="34" charset="0"/>
                <a:cs typeface="Calibri" panose="020F0502020204030204" pitchFamily="34" charset="0"/>
              </a:rPr>
              <a:t>Emzirme- beslenme </a:t>
            </a:r>
          </a:p>
          <a:p>
            <a:pPr lvl="2">
              <a:lnSpc>
                <a:spcPct val="150000"/>
              </a:lnSpc>
            </a:pPr>
            <a:r>
              <a:rPr lang="tr-TR" sz="2800" dirty="0">
                <a:solidFill>
                  <a:schemeClr val="tx1"/>
                </a:solidFill>
                <a:latin typeface="Calibri" panose="020F0502020204030204" pitchFamily="34" charset="0"/>
                <a:cs typeface="Calibri" panose="020F0502020204030204" pitchFamily="34" charset="0"/>
              </a:rPr>
              <a:t>Uyku, dışkı ve idrar düzeni</a:t>
            </a:r>
          </a:p>
          <a:p>
            <a:pPr lvl="2">
              <a:lnSpc>
                <a:spcPct val="150000"/>
              </a:lnSpc>
            </a:pPr>
            <a:r>
              <a:rPr lang="tr-TR" sz="2800" dirty="0">
                <a:solidFill>
                  <a:schemeClr val="tx1"/>
                </a:solidFill>
                <a:latin typeface="Calibri" panose="020F0502020204030204" pitchFamily="34" charset="0"/>
                <a:cs typeface="Calibri" panose="020F0502020204030204" pitchFamily="34" charset="0"/>
              </a:rPr>
              <a:t>Gelişimsel gözlemler </a:t>
            </a:r>
          </a:p>
          <a:p>
            <a:pPr lvl="2">
              <a:lnSpc>
                <a:spcPct val="150000"/>
              </a:lnSpc>
            </a:pPr>
            <a:r>
              <a:rPr lang="tr-TR" sz="2800" dirty="0">
                <a:solidFill>
                  <a:schemeClr val="tx1"/>
                </a:solidFill>
                <a:latin typeface="Calibri" panose="020F0502020204030204" pitchFamily="34" charset="0"/>
                <a:cs typeface="Calibri" panose="020F0502020204030204" pitchFamily="34" charset="0"/>
              </a:rPr>
              <a:t>Aile ve çevresel ortam </a:t>
            </a:r>
            <a:endParaRPr lang="tr-TR" sz="28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61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81962" y="218758"/>
            <a:ext cx="9144001" cy="1371600"/>
          </a:xfrm>
        </p:spPr>
        <p:txBody>
          <a:bodyPr>
            <a:normAutofit/>
          </a:bodyPr>
          <a:lstStyle/>
          <a:p>
            <a:r>
              <a:rPr lang="tr-TR" sz="3600" b="1" dirty="0" err="1">
                <a:solidFill>
                  <a:srgbClr val="FF0000"/>
                </a:solidFill>
              </a:rPr>
              <a:t>Yenidoğanda</a:t>
            </a:r>
            <a:r>
              <a:rPr lang="tr-TR" sz="3600" b="1" dirty="0">
                <a:solidFill>
                  <a:srgbClr val="FF0000"/>
                </a:solidFill>
              </a:rPr>
              <a:t> Fizik Muayene</a:t>
            </a:r>
          </a:p>
        </p:txBody>
      </p:sp>
      <p:sp>
        <p:nvSpPr>
          <p:cNvPr id="3" name="İçerik Yer Tutucusu 2"/>
          <p:cNvSpPr>
            <a:spLocks noGrp="1"/>
          </p:cNvSpPr>
          <p:nvPr>
            <p:ph idx="1"/>
          </p:nvPr>
        </p:nvSpPr>
        <p:spPr>
          <a:xfrm>
            <a:off x="263353" y="1721397"/>
            <a:ext cx="10548663" cy="4764361"/>
          </a:xfrm>
        </p:spPr>
        <p:txBody>
          <a:bodyPr>
            <a:normAutofit/>
          </a:bodyPr>
          <a:lstStyle/>
          <a:p>
            <a:r>
              <a:rPr lang="tr-TR" altLang="tr-TR" dirty="0">
                <a:cs typeface="Times New Roman" panose="02020603050405020304" pitchFamily="18" charset="0"/>
              </a:rPr>
              <a:t>Tıbbi özgeçmiş riskli bebekleri belirlememize yardımcı olur. </a:t>
            </a:r>
            <a:endParaRPr lang="tr-TR" altLang="tr-TR" dirty="0" smtClean="0">
              <a:cs typeface="Times New Roman" panose="02020603050405020304" pitchFamily="18" charset="0"/>
            </a:endParaRPr>
          </a:p>
          <a:p>
            <a:r>
              <a:rPr lang="tr-TR" altLang="tr-TR" dirty="0" smtClean="0">
                <a:cs typeface="Times New Roman" panose="02020603050405020304" pitchFamily="18" charset="0"/>
              </a:rPr>
              <a:t>Neler sorulmalı </a:t>
            </a:r>
            <a:endParaRPr lang="tr-TR" altLang="tr-TR" dirty="0">
              <a:cs typeface="Times New Roman" panose="02020603050405020304" pitchFamily="18" charset="0"/>
            </a:endParaRPr>
          </a:p>
          <a:p>
            <a:pPr lvl="1">
              <a:lnSpc>
                <a:spcPct val="80000"/>
              </a:lnSpc>
            </a:pPr>
            <a:r>
              <a:rPr lang="tr-TR" altLang="tr-TR" dirty="0">
                <a:cs typeface="Times New Roman" panose="02020603050405020304" pitchFamily="18" charset="0"/>
              </a:rPr>
              <a:t>Kalıtsal hastalıklar</a:t>
            </a:r>
          </a:p>
          <a:p>
            <a:pPr lvl="1">
              <a:lnSpc>
                <a:spcPct val="80000"/>
              </a:lnSpc>
            </a:pPr>
            <a:r>
              <a:rPr lang="tr-TR" altLang="tr-TR" dirty="0">
                <a:cs typeface="Times New Roman" panose="02020603050405020304" pitchFamily="18" charset="0"/>
              </a:rPr>
              <a:t>Annenin kullandığı ilaçlar</a:t>
            </a:r>
          </a:p>
          <a:p>
            <a:pPr lvl="1">
              <a:lnSpc>
                <a:spcPct val="80000"/>
              </a:lnSpc>
            </a:pPr>
            <a:r>
              <a:rPr lang="tr-TR" altLang="tr-TR" dirty="0">
                <a:cs typeface="Times New Roman" panose="02020603050405020304" pitchFamily="18" charset="0"/>
              </a:rPr>
              <a:t>Önceki ölü doğumlar ve bebek ölümleri</a:t>
            </a:r>
          </a:p>
          <a:p>
            <a:pPr lvl="1">
              <a:lnSpc>
                <a:spcPct val="80000"/>
              </a:lnSpc>
            </a:pPr>
            <a:r>
              <a:rPr lang="tr-TR" altLang="tr-TR" dirty="0">
                <a:cs typeface="Times New Roman" panose="02020603050405020304" pitchFamily="18" charset="0"/>
              </a:rPr>
              <a:t>Önceki </a:t>
            </a:r>
            <a:r>
              <a:rPr lang="tr-TR" altLang="tr-TR" dirty="0" err="1">
                <a:cs typeface="Times New Roman" panose="02020603050405020304" pitchFamily="18" charset="0"/>
              </a:rPr>
              <a:t>konjenital</a:t>
            </a:r>
            <a:r>
              <a:rPr lang="tr-TR" altLang="tr-TR" dirty="0">
                <a:cs typeface="Times New Roman" panose="02020603050405020304" pitchFamily="18" charset="0"/>
              </a:rPr>
              <a:t> anomalili veya kalıtsal hastalığı olan çocuklar</a:t>
            </a:r>
          </a:p>
          <a:p>
            <a:pPr lvl="1">
              <a:lnSpc>
                <a:spcPct val="80000"/>
              </a:lnSpc>
            </a:pPr>
            <a:r>
              <a:rPr lang="tr-TR" altLang="tr-TR" dirty="0">
                <a:cs typeface="Times New Roman" panose="02020603050405020304" pitchFamily="18" charset="0"/>
              </a:rPr>
              <a:t>Bu gebeliğe ait hipertansiyon, diyabet, ateş, vajinal kanama, artmış veya azalmış </a:t>
            </a:r>
            <a:r>
              <a:rPr lang="tr-TR" altLang="tr-TR" dirty="0" err="1">
                <a:cs typeface="Times New Roman" panose="02020603050405020304" pitchFamily="18" charset="0"/>
              </a:rPr>
              <a:t>amniyon</a:t>
            </a:r>
            <a:r>
              <a:rPr lang="tr-TR" altLang="tr-TR" dirty="0">
                <a:cs typeface="Times New Roman" panose="02020603050405020304" pitchFamily="18" charset="0"/>
              </a:rPr>
              <a:t> mayi, hepatit veya </a:t>
            </a:r>
            <a:r>
              <a:rPr lang="tr-TR" altLang="tr-TR" dirty="0" err="1">
                <a:cs typeface="Times New Roman" panose="02020603050405020304" pitchFamily="18" charset="0"/>
              </a:rPr>
              <a:t>sifiliz</a:t>
            </a:r>
            <a:r>
              <a:rPr lang="tr-TR" altLang="tr-TR" dirty="0">
                <a:cs typeface="Times New Roman" panose="02020603050405020304" pitchFamily="18" charset="0"/>
              </a:rPr>
              <a:t> gibi </a:t>
            </a:r>
            <a:r>
              <a:rPr lang="tr-TR" altLang="tr-TR" dirty="0" err="1">
                <a:cs typeface="Times New Roman" panose="02020603050405020304" pitchFamily="18" charset="0"/>
              </a:rPr>
              <a:t>infeksiyonlar</a:t>
            </a:r>
            <a:endParaRPr lang="tr-TR" altLang="tr-TR" dirty="0">
              <a:cs typeface="Times New Roman" panose="02020603050405020304" pitchFamily="18" charset="0"/>
            </a:endParaRPr>
          </a:p>
          <a:p>
            <a:pPr lvl="1">
              <a:lnSpc>
                <a:spcPct val="80000"/>
              </a:lnSpc>
            </a:pPr>
            <a:r>
              <a:rPr lang="tr-TR" altLang="tr-TR" dirty="0">
                <a:cs typeface="Times New Roman" panose="02020603050405020304" pitchFamily="18" charset="0"/>
              </a:rPr>
              <a:t>Doğumun şekli</a:t>
            </a:r>
          </a:p>
          <a:p>
            <a:pPr lvl="1">
              <a:lnSpc>
                <a:spcPct val="80000"/>
              </a:lnSpc>
            </a:pPr>
            <a:r>
              <a:rPr lang="tr-TR" altLang="tr-TR" dirty="0" err="1">
                <a:cs typeface="Times New Roman" panose="02020603050405020304" pitchFamily="18" charset="0"/>
              </a:rPr>
              <a:t>Apgar</a:t>
            </a:r>
            <a:r>
              <a:rPr lang="tr-TR" altLang="tr-TR" dirty="0">
                <a:cs typeface="Times New Roman" panose="02020603050405020304" pitchFamily="18" charset="0"/>
              </a:rPr>
              <a:t> skoru </a:t>
            </a:r>
          </a:p>
          <a:p>
            <a:endParaRPr lang="tr-TR" dirty="0"/>
          </a:p>
        </p:txBody>
      </p:sp>
      <p:sp>
        <p:nvSpPr>
          <p:cNvPr id="4" name="Dikdörtgen 3"/>
          <p:cNvSpPr/>
          <p:nvPr/>
        </p:nvSpPr>
        <p:spPr>
          <a:xfrm>
            <a:off x="1896661" y="2462735"/>
            <a:ext cx="6912768" cy="3625788"/>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tr-TR" altLang="tr-TR" sz="3200" dirty="0">
                <a:solidFill>
                  <a:srgbClr val="0000FF"/>
                </a:solidFill>
                <a:latin typeface="Times New Roman" panose="02020603050405020304" pitchFamily="18" charset="0"/>
                <a:ea typeface="+mj-ea"/>
                <a:cs typeface="Times New Roman" panose="02020603050405020304" pitchFamily="18" charset="0"/>
              </a:rPr>
              <a:t>Muayene nerede ve ne zaman yapılmalı</a:t>
            </a:r>
            <a:r>
              <a:rPr lang="tr-TR" altLang="tr-TR" sz="3200" dirty="0">
                <a:solidFill>
                  <a:srgbClr val="0000FF"/>
                </a:solidFill>
                <a:latin typeface="Times New Roman" panose="02020603050405020304" pitchFamily="18" charset="0"/>
                <a:ea typeface="+mj-ea"/>
                <a:cs typeface="Times New Roman" panose="02020603050405020304" pitchFamily="18" charset="0"/>
              </a:rPr>
              <a:t>?</a:t>
            </a:r>
          </a:p>
          <a:p>
            <a:pPr algn="ctr"/>
            <a:r>
              <a:rPr lang="tr-TR" altLang="tr-TR" sz="2400" b="1" dirty="0">
                <a:solidFill>
                  <a:srgbClr val="FF9900"/>
                </a:solidFill>
              </a:rPr>
              <a:t>	</a:t>
            </a:r>
            <a:r>
              <a:rPr lang="az-Cyrl-AZ" altLang="tr-TR" sz="2400" b="1" dirty="0">
                <a:solidFill>
                  <a:srgbClr val="FF9900"/>
                </a:solidFill>
                <a:latin typeface="Times New Roman" panose="02020603050405020304" pitchFamily="18" charset="0"/>
                <a:cs typeface="Times New Roman" panose="02020603050405020304" pitchFamily="18" charset="0"/>
              </a:rPr>
              <a:t>Önce gözle, sonra dinle, en son dokun </a:t>
            </a:r>
            <a:endParaRPr lang="tr-TR" altLang="tr-TR" sz="2400" dirty="0">
              <a:solidFill>
                <a:srgbClr val="FF9900"/>
              </a:solidFill>
              <a:latin typeface="Times New Roman" panose="02020603050405020304" pitchFamily="18" charset="0"/>
              <a:cs typeface="Times New Roman" panose="02020603050405020304" pitchFamily="18" charset="0"/>
            </a:endParaRPr>
          </a:p>
          <a:p>
            <a:pPr algn="ctr"/>
            <a:r>
              <a:rPr lang="tr-TR" altLang="tr-TR" sz="2400" dirty="0">
                <a:solidFill>
                  <a:srgbClr val="0000FF"/>
                </a:solidFill>
                <a:latin typeface="Calibri" panose="020F0502020204030204" pitchFamily="34" charset="0"/>
                <a:ea typeface="+mj-ea"/>
                <a:cs typeface="Calibri" panose="020F0502020204030204" pitchFamily="34" charset="0"/>
              </a:rPr>
              <a:t/>
            </a:r>
            <a:br>
              <a:rPr lang="tr-TR" altLang="tr-TR" sz="2400" dirty="0">
                <a:solidFill>
                  <a:srgbClr val="0000FF"/>
                </a:solidFill>
                <a:latin typeface="Calibri" panose="020F0502020204030204" pitchFamily="34" charset="0"/>
                <a:ea typeface="+mj-ea"/>
                <a:cs typeface="Calibri" panose="020F0502020204030204" pitchFamily="34" charset="0"/>
              </a:rPr>
            </a:br>
            <a:r>
              <a:rPr lang="tr-TR" altLang="ja-JP" sz="2400" dirty="0">
                <a:latin typeface="Calibri" panose="020F0502020204030204" pitchFamily="34" charset="0"/>
                <a:cs typeface="Calibri" panose="020F0502020204030204" pitchFamily="34" charset="0"/>
              </a:rPr>
              <a:t>En iyi zaman genellikle bebeğin uyanık ve sakin olduğu beslenmeden bir saat sonraki zamandır</a:t>
            </a:r>
            <a:endParaRPr lang="tr-TR" sz="2400" dirty="0">
              <a:latin typeface="Calibri" panose="020F0502020204030204" pitchFamily="34" charset="0"/>
              <a:cs typeface="Calibri" panose="020F0502020204030204" pitchFamily="34" charset="0"/>
            </a:endParaRPr>
          </a:p>
        </p:txBody>
      </p:sp>
      <p:pic>
        <p:nvPicPr>
          <p:cNvPr id="5" name="Resim 4"/>
          <p:cNvPicPr>
            <a:picLocks noChangeAspect="1"/>
          </p:cNvPicPr>
          <p:nvPr/>
        </p:nvPicPr>
        <p:blipFill>
          <a:blip r:embed="rId3"/>
          <a:stretch>
            <a:fillRect/>
          </a:stretch>
        </p:blipFill>
        <p:spPr>
          <a:xfrm>
            <a:off x="8328248" y="109871"/>
            <a:ext cx="3487650" cy="2448000"/>
          </a:xfrm>
          <a:prstGeom prst="rect">
            <a:avLst/>
          </a:prstGeom>
        </p:spPr>
      </p:pic>
    </p:spTree>
    <p:extLst>
      <p:ext uri="{BB962C8B-B14F-4D97-AF65-F5344CB8AC3E}">
        <p14:creationId xmlns:p14="http://schemas.microsoft.com/office/powerpoint/2010/main" val="27520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358855" y="182774"/>
            <a:ext cx="2376000" cy="2376000"/>
          </a:xfrm>
          <a:prstGeom prst="rect">
            <a:avLst/>
          </a:prstGeom>
        </p:spPr>
      </p:pic>
      <p:pic>
        <p:nvPicPr>
          <p:cNvPr id="3" name="Resim 2"/>
          <p:cNvPicPr>
            <a:picLocks noChangeAspect="1"/>
          </p:cNvPicPr>
          <p:nvPr/>
        </p:nvPicPr>
        <p:blipFill>
          <a:blip r:embed="rId4"/>
          <a:stretch>
            <a:fillRect/>
          </a:stretch>
        </p:blipFill>
        <p:spPr>
          <a:xfrm>
            <a:off x="2979450" y="326775"/>
            <a:ext cx="3185999" cy="2223023"/>
          </a:xfrm>
          <a:prstGeom prst="rect">
            <a:avLst/>
          </a:prstGeom>
        </p:spPr>
      </p:pic>
      <p:pic>
        <p:nvPicPr>
          <p:cNvPr id="7" name="Resim 6"/>
          <p:cNvPicPr>
            <a:picLocks noChangeAspect="1"/>
          </p:cNvPicPr>
          <p:nvPr/>
        </p:nvPicPr>
        <p:blipFill>
          <a:blip r:embed="rId5"/>
          <a:stretch>
            <a:fillRect/>
          </a:stretch>
        </p:blipFill>
        <p:spPr>
          <a:xfrm>
            <a:off x="9128175" y="326774"/>
            <a:ext cx="3003856" cy="2166122"/>
          </a:xfrm>
          <a:prstGeom prst="rect">
            <a:avLst/>
          </a:prstGeom>
        </p:spPr>
      </p:pic>
      <p:pic>
        <p:nvPicPr>
          <p:cNvPr id="8" name="Resim 7"/>
          <p:cNvPicPr>
            <a:picLocks noChangeAspect="1"/>
          </p:cNvPicPr>
          <p:nvPr/>
        </p:nvPicPr>
        <p:blipFill>
          <a:blip r:embed="rId6"/>
          <a:stretch>
            <a:fillRect/>
          </a:stretch>
        </p:blipFill>
        <p:spPr>
          <a:xfrm>
            <a:off x="217075" y="2732807"/>
            <a:ext cx="2433123" cy="2196000"/>
          </a:xfrm>
          <a:prstGeom prst="rect">
            <a:avLst/>
          </a:prstGeom>
        </p:spPr>
      </p:pic>
      <p:pic>
        <p:nvPicPr>
          <p:cNvPr id="14" name="Resim 13"/>
          <p:cNvPicPr>
            <a:picLocks noChangeAspect="1"/>
          </p:cNvPicPr>
          <p:nvPr/>
        </p:nvPicPr>
        <p:blipFill>
          <a:blip r:embed="rId7"/>
          <a:stretch>
            <a:fillRect/>
          </a:stretch>
        </p:blipFill>
        <p:spPr>
          <a:xfrm>
            <a:off x="208912" y="5084557"/>
            <a:ext cx="2434835" cy="1656000"/>
          </a:xfrm>
          <a:prstGeom prst="rect">
            <a:avLst/>
          </a:prstGeom>
        </p:spPr>
      </p:pic>
      <p:pic>
        <p:nvPicPr>
          <p:cNvPr id="15" name="Resim 14"/>
          <p:cNvPicPr>
            <a:picLocks noChangeAspect="1"/>
          </p:cNvPicPr>
          <p:nvPr/>
        </p:nvPicPr>
        <p:blipFill>
          <a:blip r:embed="rId8"/>
          <a:stretch>
            <a:fillRect/>
          </a:stretch>
        </p:blipFill>
        <p:spPr>
          <a:xfrm>
            <a:off x="6281428" y="2754285"/>
            <a:ext cx="2920237" cy="3889585"/>
          </a:xfrm>
          <a:prstGeom prst="rect">
            <a:avLst/>
          </a:prstGeom>
        </p:spPr>
      </p:pic>
      <p:pic>
        <p:nvPicPr>
          <p:cNvPr id="16" name="Resim 15"/>
          <p:cNvPicPr>
            <a:picLocks noChangeAspect="1"/>
          </p:cNvPicPr>
          <p:nvPr/>
        </p:nvPicPr>
        <p:blipFill>
          <a:blip r:embed="rId9"/>
          <a:stretch>
            <a:fillRect/>
          </a:stretch>
        </p:blipFill>
        <p:spPr>
          <a:xfrm>
            <a:off x="9251711" y="2655466"/>
            <a:ext cx="2880320" cy="1800000"/>
          </a:xfrm>
          <a:prstGeom prst="rect">
            <a:avLst/>
          </a:prstGeom>
        </p:spPr>
      </p:pic>
      <p:pic>
        <p:nvPicPr>
          <p:cNvPr id="17" name="Resim 16"/>
          <p:cNvPicPr>
            <a:picLocks noChangeAspect="1"/>
          </p:cNvPicPr>
          <p:nvPr/>
        </p:nvPicPr>
        <p:blipFill>
          <a:blip r:embed="rId10"/>
          <a:stretch>
            <a:fillRect/>
          </a:stretch>
        </p:blipFill>
        <p:spPr>
          <a:xfrm>
            <a:off x="6281428" y="326774"/>
            <a:ext cx="2730769" cy="2223023"/>
          </a:xfrm>
          <a:prstGeom prst="rect">
            <a:avLst/>
          </a:prstGeom>
        </p:spPr>
      </p:pic>
      <p:pic>
        <p:nvPicPr>
          <p:cNvPr id="21" name="Resim 20"/>
          <p:cNvPicPr>
            <a:picLocks noChangeAspect="1"/>
          </p:cNvPicPr>
          <p:nvPr/>
        </p:nvPicPr>
        <p:blipFill>
          <a:blip r:embed="rId11"/>
          <a:stretch>
            <a:fillRect/>
          </a:stretch>
        </p:blipFill>
        <p:spPr>
          <a:xfrm>
            <a:off x="9355231" y="4502183"/>
            <a:ext cx="2776801" cy="2238375"/>
          </a:xfrm>
          <a:prstGeom prst="rect">
            <a:avLst/>
          </a:prstGeom>
        </p:spPr>
      </p:pic>
      <p:pic>
        <p:nvPicPr>
          <p:cNvPr id="22" name="Resim 21"/>
          <p:cNvPicPr>
            <a:picLocks noChangeAspect="1"/>
          </p:cNvPicPr>
          <p:nvPr/>
        </p:nvPicPr>
        <p:blipFill>
          <a:blip r:embed="rId12"/>
          <a:stretch>
            <a:fillRect/>
          </a:stretch>
        </p:blipFill>
        <p:spPr>
          <a:xfrm>
            <a:off x="2821637" y="2754284"/>
            <a:ext cx="3306224" cy="2617618"/>
          </a:xfrm>
          <a:prstGeom prst="rect">
            <a:avLst/>
          </a:prstGeom>
        </p:spPr>
      </p:pic>
    </p:spTree>
    <p:extLst>
      <p:ext uri="{BB962C8B-B14F-4D97-AF65-F5344CB8AC3E}">
        <p14:creationId xmlns:p14="http://schemas.microsoft.com/office/powerpoint/2010/main" val="8440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782463" y="206746"/>
            <a:ext cx="2347163" cy="2450804"/>
          </a:xfrm>
          <a:prstGeom prst="rect">
            <a:avLst/>
          </a:prstGeom>
        </p:spPr>
      </p:pic>
      <p:pic>
        <p:nvPicPr>
          <p:cNvPr id="3" name="Resim 2"/>
          <p:cNvPicPr>
            <a:picLocks noChangeAspect="1"/>
          </p:cNvPicPr>
          <p:nvPr/>
        </p:nvPicPr>
        <p:blipFill>
          <a:blip r:embed="rId3"/>
          <a:stretch>
            <a:fillRect/>
          </a:stretch>
        </p:blipFill>
        <p:spPr>
          <a:xfrm>
            <a:off x="6966930" y="2822773"/>
            <a:ext cx="2192945" cy="3867066"/>
          </a:xfrm>
          <a:prstGeom prst="rect">
            <a:avLst/>
          </a:prstGeom>
        </p:spPr>
      </p:pic>
      <p:pic>
        <p:nvPicPr>
          <p:cNvPr id="4" name="Resim 3"/>
          <p:cNvPicPr>
            <a:picLocks noChangeAspect="1"/>
          </p:cNvPicPr>
          <p:nvPr/>
        </p:nvPicPr>
        <p:blipFill>
          <a:blip r:embed="rId4"/>
          <a:stretch>
            <a:fillRect/>
          </a:stretch>
        </p:blipFill>
        <p:spPr>
          <a:xfrm>
            <a:off x="5449772" y="174572"/>
            <a:ext cx="2144858" cy="2455393"/>
          </a:xfrm>
          <a:prstGeom prst="rect">
            <a:avLst/>
          </a:prstGeom>
        </p:spPr>
      </p:pic>
      <p:pic>
        <p:nvPicPr>
          <p:cNvPr id="5" name="Resim 4"/>
          <p:cNvPicPr>
            <a:picLocks noChangeAspect="1"/>
          </p:cNvPicPr>
          <p:nvPr/>
        </p:nvPicPr>
        <p:blipFill>
          <a:blip r:embed="rId5"/>
          <a:stretch>
            <a:fillRect/>
          </a:stretch>
        </p:blipFill>
        <p:spPr>
          <a:xfrm>
            <a:off x="9786327" y="190658"/>
            <a:ext cx="2375386" cy="2423216"/>
          </a:xfrm>
          <a:prstGeom prst="rect">
            <a:avLst/>
          </a:prstGeom>
        </p:spPr>
      </p:pic>
      <p:pic>
        <p:nvPicPr>
          <p:cNvPr id="7" name="Resim 6"/>
          <p:cNvPicPr>
            <a:picLocks noChangeAspect="1"/>
          </p:cNvPicPr>
          <p:nvPr/>
        </p:nvPicPr>
        <p:blipFill>
          <a:blip r:embed="rId6"/>
          <a:stretch>
            <a:fillRect/>
          </a:stretch>
        </p:blipFill>
        <p:spPr>
          <a:xfrm>
            <a:off x="3358300" y="2759257"/>
            <a:ext cx="3504258" cy="1937673"/>
          </a:xfrm>
          <a:prstGeom prst="rect">
            <a:avLst/>
          </a:prstGeom>
        </p:spPr>
      </p:pic>
      <p:pic>
        <p:nvPicPr>
          <p:cNvPr id="8" name="Resim 7"/>
          <p:cNvPicPr>
            <a:picLocks noChangeAspect="1"/>
          </p:cNvPicPr>
          <p:nvPr/>
        </p:nvPicPr>
        <p:blipFill>
          <a:blip r:embed="rId7"/>
          <a:stretch>
            <a:fillRect/>
          </a:stretch>
        </p:blipFill>
        <p:spPr>
          <a:xfrm>
            <a:off x="113905" y="2657550"/>
            <a:ext cx="3230981" cy="2376264"/>
          </a:xfrm>
          <a:prstGeom prst="rect">
            <a:avLst/>
          </a:prstGeom>
        </p:spPr>
      </p:pic>
      <p:pic>
        <p:nvPicPr>
          <p:cNvPr id="9" name="Resim 8"/>
          <p:cNvPicPr>
            <a:picLocks noChangeAspect="1"/>
          </p:cNvPicPr>
          <p:nvPr/>
        </p:nvPicPr>
        <p:blipFill>
          <a:blip r:embed="rId8"/>
          <a:stretch>
            <a:fillRect/>
          </a:stretch>
        </p:blipFill>
        <p:spPr>
          <a:xfrm>
            <a:off x="637" y="174571"/>
            <a:ext cx="2914141" cy="2455393"/>
          </a:xfrm>
          <a:prstGeom prst="rect">
            <a:avLst/>
          </a:prstGeom>
        </p:spPr>
      </p:pic>
      <p:pic>
        <p:nvPicPr>
          <p:cNvPr id="10" name="Resim 9"/>
          <p:cNvPicPr>
            <a:picLocks noChangeAspect="1"/>
          </p:cNvPicPr>
          <p:nvPr/>
        </p:nvPicPr>
        <p:blipFill>
          <a:blip r:embed="rId9"/>
          <a:stretch>
            <a:fillRect/>
          </a:stretch>
        </p:blipFill>
        <p:spPr>
          <a:xfrm>
            <a:off x="2975821" y="179161"/>
            <a:ext cx="2353260" cy="2450804"/>
          </a:xfrm>
          <a:prstGeom prst="rect">
            <a:avLst/>
          </a:prstGeom>
        </p:spPr>
      </p:pic>
      <p:pic>
        <p:nvPicPr>
          <p:cNvPr id="11" name="Resim 10"/>
          <p:cNvPicPr>
            <a:picLocks noChangeAspect="1"/>
          </p:cNvPicPr>
          <p:nvPr/>
        </p:nvPicPr>
        <p:blipFill>
          <a:blip r:embed="rId10"/>
          <a:stretch>
            <a:fillRect/>
          </a:stretch>
        </p:blipFill>
        <p:spPr>
          <a:xfrm>
            <a:off x="3267341" y="4696930"/>
            <a:ext cx="3686175" cy="2028825"/>
          </a:xfrm>
          <a:prstGeom prst="rect">
            <a:avLst/>
          </a:prstGeom>
        </p:spPr>
      </p:pic>
      <p:sp>
        <p:nvSpPr>
          <p:cNvPr id="12" name="Akış Çizelgesi: Sonlandırıcı 11"/>
          <p:cNvSpPr/>
          <p:nvPr/>
        </p:nvSpPr>
        <p:spPr>
          <a:xfrm>
            <a:off x="7662159" y="2970842"/>
            <a:ext cx="914400" cy="301752"/>
          </a:xfrm>
          <a:prstGeom prst="flowChartTermina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pic>
        <p:nvPicPr>
          <p:cNvPr id="13" name="Resim 12"/>
          <p:cNvPicPr>
            <a:picLocks noChangeAspect="1"/>
          </p:cNvPicPr>
          <p:nvPr/>
        </p:nvPicPr>
        <p:blipFill>
          <a:blip r:embed="rId11"/>
          <a:stretch>
            <a:fillRect/>
          </a:stretch>
        </p:blipFill>
        <p:spPr>
          <a:xfrm>
            <a:off x="9173289" y="2850358"/>
            <a:ext cx="2862083" cy="3132000"/>
          </a:xfrm>
          <a:prstGeom prst="rect">
            <a:avLst/>
          </a:prstGeom>
        </p:spPr>
      </p:pic>
    </p:spTree>
    <p:extLst>
      <p:ext uri="{BB962C8B-B14F-4D97-AF65-F5344CB8AC3E}">
        <p14:creationId xmlns:p14="http://schemas.microsoft.com/office/powerpoint/2010/main" val="118015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126740" y="260648"/>
            <a:ext cx="3975247" cy="5832648"/>
          </a:xfrm>
          <a:prstGeom prst="rect">
            <a:avLst/>
          </a:prstGeom>
        </p:spPr>
      </p:pic>
      <p:pic>
        <p:nvPicPr>
          <p:cNvPr id="10" name="Resim 9"/>
          <p:cNvPicPr>
            <a:picLocks noChangeAspect="1"/>
          </p:cNvPicPr>
          <p:nvPr/>
        </p:nvPicPr>
        <p:blipFill>
          <a:blip r:embed="rId3"/>
          <a:stretch>
            <a:fillRect/>
          </a:stretch>
        </p:blipFill>
        <p:spPr>
          <a:xfrm>
            <a:off x="3962054" y="260648"/>
            <a:ext cx="2510190" cy="3613789"/>
          </a:xfrm>
          <a:prstGeom prst="rect">
            <a:avLst/>
          </a:prstGeom>
        </p:spPr>
      </p:pic>
      <p:pic>
        <p:nvPicPr>
          <p:cNvPr id="11" name="Resim 10"/>
          <p:cNvPicPr>
            <a:picLocks noChangeAspect="1"/>
          </p:cNvPicPr>
          <p:nvPr/>
        </p:nvPicPr>
        <p:blipFill>
          <a:blip r:embed="rId4"/>
          <a:stretch>
            <a:fillRect/>
          </a:stretch>
        </p:blipFill>
        <p:spPr>
          <a:xfrm>
            <a:off x="4631007" y="3201184"/>
            <a:ext cx="5380428" cy="3359896"/>
          </a:xfrm>
          <a:prstGeom prst="rect">
            <a:avLst/>
          </a:prstGeom>
        </p:spPr>
      </p:pic>
      <p:pic>
        <p:nvPicPr>
          <p:cNvPr id="12" name="Resim 11"/>
          <p:cNvPicPr>
            <a:picLocks noChangeAspect="1"/>
          </p:cNvPicPr>
          <p:nvPr/>
        </p:nvPicPr>
        <p:blipFill>
          <a:blip r:embed="rId5"/>
          <a:stretch>
            <a:fillRect/>
          </a:stretch>
        </p:blipFill>
        <p:spPr>
          <a:xfrm>
            <a:off x="6316795" y="509598"/>
            <a:ext cx="4536504" cy="2736000"/>
          </a:xfrm>
          <a:prstGeom prst="rect">
            <a:avLst/>
          </a:prstGeom>
        </p:spPr>
      </p:pic>
      <p:pic>
        <p:nvPicPr>
          <p:cNvPr id="13" name="Resim 12"/>
          <p:cNvPicPr>
            <a:picLocks noChangeAspect="1"/>
          </p:cNvPicPr>
          <p:nvPr/>
        </p:nvPicPr>
        <p:blipFill>
          <a:blip r:embed="rId6"/>
          <a:stretch>
            <a:fillRect/>
          </a:stretch>
        </p:blipFill>
        <p:spPr>
          <a:xfrm>
            <a:off x="483465" y="2067542"/>
            <a:ext cx="5349888" cy="4464000"/>
          </a:xfrm>
          <a:prstGeom prst="rect">
            <a:avLst/>
          </a:prstGeom>
        </p:spPr>
      </p:pic>
      <p:pic>
        <p:nvPicPr>
          <p:cNvPr id="15" name="Resim 14"/>
          <p:cNvPicPr>
            <a:picLocks noChangeAspect="1"/>
          </p:cNvPicPr>
          <p:nvPr/>
        </p:nvPicPr>
        <p:blipFill>
          <a:blip r:embed="rId7"/>
          <a:stretch>
            <a:fillRect/>
          </a:stretch>
        </p:blipFill>
        <p:spPr>
          <a:xfrm>
            <a:off x="2905299" y="1439199"/>
            <a:ext cx="7639050" cy="4495800"/>
          </a:xfrm>
          <a:prstGeom prst="rect">
            <a:avLst/>
          </a:prstGeom>
        </p:spPr>
      </p:pic>
    </p:spTree>
    <p:extLst>
      <p:ext uri="{BB962C8B-B14F-4D97-AF65-F5344CB8AC3E}">
        <p14:creationId xmlns:p14="http://schemas.microsoft.com/office/powerpoint/2010/main" val="284902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2325734" y="1072659"/>
            <a:ext cx="2389839" cy="1072989"/>
          </a:xfrm>
          <a:prstGeom prst="rect">
            <a:avLst/>
          </a:prstGeom>
        </p:spPr>
      </p:pic>
      <p:pic>
        <p:nvPicPr>
          <p:cNvPr id="4" name="Resim 3"/>
          <p:cNvPicPr>
            <a:picLocks noChangeAspect="1"/>
          </p:cNvPicPr>
          <p:nvPr/>
        </p:nvPicPr>
        <p:blipFill>
          <a:blip r:embed="rId3"/>
          <a:stretch>
            <a:fillRect/>
          </a:stretch>
        </p:blipFill>
        <p:spPr>
          <a:xfrm>
            <a:off x="1917991" y="2293726"/>
            <a:ext cx="1310754" cy="341406"/>
          </a:xfrm>
          <a:prstGeom prst="rect">
            <a:avLst/>
          </a:prstGeom>
        </p:spPr>
      </p:pic>
      <p:pic>
        <p:nvPicPr>
          <p:cNvPr id="5" name="Resim 4"/>
          <p:cNvPicPr>
            <a:picLocks noChangeAspect="1"/>
          </p:cNvPicPr>
          <p:nvPr/>
        </p:nvPicPr>
        <p:blipFill>
          <a:blip r:embed="rId4"/>
          <a:stretch>
            <a:fillRect/>
          </a:stretch>
        </p:blipFill>
        <p:spPr>
          <a:xfrm>
            <a:off x="4304166" y="2334587"/>
            <a:ext cx="1377815" cy="243861"/>
          </a:xfrm>
          <a:prstGeom prst="rect">
            <a:avLst/>
          </a:prstGeom>
        </p:spPr>
      </p:pic>
      <p:pic>
        <p:nvPicPr>
          <p:cNvPr id="6" name="Resim 5"/>
          <p:cNvPicPr>
            <a:picLocks noChangeAspect="1"/>
          </p:cNvPicPr>
          <p:nvPr/>
        </p:nvPicPr>
        <p:blipFill>
          <a:blip r:embed="rId5"/>
          <a:stretch>
            <a:fillRect/>
          </a:stretch>
        </p:blipFill>
        <p:spPr>
          <a:xfrm>
            <a:off x="1652142" y="2780320"/>
            <a:ext cx="1548518" cy="566977"/>
          </a:xfrm>
          <a:prstGeom prst="rect">
            <a:avLst/>
          </a:prstGeom>
        </p:spPr>
      </p:pic>
      <p:pic>
        <p:nvPicPr>
          <p:cNvPr id="7" name="Resim 6"/>
          <p:cNvPicPr>
            <a:picLocks noChangeAspect="1"/>
          </p:cNvPicPr>
          <p:nvPr/>
        </p:nvPicPr>
        <p:blipFill>
          <a:blip r:embed="rId6"/>
          <a:stretch>
            <a:fillRect/>
          </a:stretch>
        </p:blipFill>
        <p:spPr>
          <a:xfrm>
            <a:off x="605412" y="3610153"/>
            <a:ext cx="1883827" cy="560881"/>
          </a:xfrm>
          <a:prstGeom prst="rect">
            <a:avLst/>
          </a:prstGeom>
        </p:spPr>
      </p:pic>
      <p:sp>
        <p:nvSpPr>
          <p:cNvPr id="8" name="Dikdörtgen 7"/>
          <p:cNvSpPr/>
          <p:nvPr/>
        </p:nvSpPr>
        <p:spPr>
          <a:xfrm>
            <a:off x="3613497" y="3490529"/>
            <a:ext cx="1406965" cy="56088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800" dirty="0" err="1">
                <a:latin typeface="Calibri" panose="020F0502020204030204" pitchFamily="34" charset="0"/>
                <a:cs typeface="Calibri" panose="020F0502020204030204" pitchFamily="34" charset="0"/>
              </a:rPr>
              <a:t>Kandida</a:t>
            </a:r>
            <a:r>
              <a:rPr lang="tr-TR" sz="800" dirty="0">
                <a:latin typeface="Calibri" panose="020F0502020204030204" pitchFamily="34" charset="0"/>
                <a:cs typeface="Calibri" panose="020F0502020204030204" pitchFamily="34" charset="0"/>
              </a:rPr>
              <a:t> enfeksiyonunun klinik  bulguları var  </a:t>
            </a:r>
          </a:p>
        </p:txBody>
      </p:sp>
      <p:sp>
        <p:nvSpPr>
          <p:cNvPr id="9" name="Aşağı Ok 8"/>
          <p:cNvSpPr/>
          <p:nvPr/>
        </p:nvSpPr>
        <p:spPr>
          <a:xfrm>
            <a:off x="2745874" y="2159749"/>
            <a:ext cx="111626" cy="173690"/>
          </a:xfrm>
          <a:prstGeom prst="down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10" name="Aşağı Ok 9"/>
          <p:cNvSpPr/>
          <p:nvPr/>
        </p:nvSpPr>
        <p:spPr>
          <a:xfrm>
            <a:off x="4541705" y="2134830"/>
            <a:ext cx="65464" cy="198610"/>
          </a:xfrm>
          <a:prstGeom prst="down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11" name="Aşağı Ok 10"/>
          <p:cNvSpPr/>
          <p:nvPr/>
        </p:nvSpPr>
        <p:spPr>
          <a:xfrm>
            <a:off x="2479705" y="2585988"/>
            <a:ext cx="96440" cy="180231"/>
          </a:xfrm>
          <a:prstGeom prst="down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16" name="Dikdörtgen 15"/>
          <p:cNvSpPr/>
          <p:nvPr/>
        </p:nvSpPr>
        <p:spPr>
          <a:xfrm>
            <a:off x="1805599" y="4328084"/>
            <a:ext cx="3527917" cy="103465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sz="800" dirty="0">
                <a:latin typeface="Calibri" panose="020F0502020204030204" pitchFamily="34" charset="0"/>
                <a:cs typeface="Calibri" panose="020F0502020204030204" pitchFamily="34" charset="0"/>
              </a:rPr>
              <a:t>Günde 2-3 kez azol içeren </a:t>
            </a:r>
            <a:r>
              <a:rPr lang="tr-TR" sz="800" dirty="0" err="1">
                <a:latin typeface="Calibri" panose="020F0502020204030204" pitchFamily="34" charset="0"/>
                <a:cs typeface="Calibri" panose="020F0502020204030204" pitchFamily="34" charset="0"/>
              </a:rPr>
              <a:t>antifungal</a:t>
            </a:r>
            <a:r>
              <a:rPr lang="tr-TR" sz="800" dirty="0">
                <a:latin typeface="Calibri" panose="020F0502020204030204" pitchFamily="34" charset="0"/>
                <a:cs typeface="Calibri" panose="020F0502020204030204" pitchFamily="34" charset="0"/>
              </a:rPr>
              <a:t> krem(%2 </a:t>
            </a:r>
            <a:r>
              <a:rPr lang="tr-TR" sz="800" dirty="0" err="1">
                <a:latin typeface="Calibri" panose="020F0502020204030204" pitchFamily="34" charset="0"/>
                <a:cs typeface="Calibri" panose="020F0502020204030204" pitchFamily="34" charset="0"/>
              </a:rPr>
              <a:t>mikanazol</a:t>
            </a:r>
            <a:r>
              <a:rPr lang="tr-TR" sz="800" dirty="0">
                <a:latin typeface="Calibri" panose="020F0502020204030204" pitchFamily="34" charset="0"/>
                <a:cs typeface="Calibri" panose="020F0502020204030204" pitchFamily="34" charset="0"/>
              </a:rPr>
              <a:t>, %1 </a:t>
            </a:r>
            <a:r>
              <a:rPr lang="tr-TR" sz="800" dirty="0" err="1">
                <a:latin typeface="Calibri" panose="020F0502020204030204" pitchFamily="34" charset="0"/>
                <a:cs typeface="Calibri" panose="020F0502020204030204" pitchFamily="34" charset="0"/>
              </a:rPr>
              <a:t>klomitrazol</a:t>
            </a:r>
            <a:r>
              <a:rPr lang="tr-TR" sz="800" dirty="0">
                <a:latin typeface="Calibri" panose="020F0502020204030204" pitchFamily="34" charset="0"/>
                <a:cs typeface="Calibri" panose="020F0502020204030204" pitchFamily="34" charset="0"/>
              </a:rPr>
              <a:t>, %1 </a:t>
            </a:r>
            <a:r>
              <a:rPr lang="tr-TR" sz="800" dirty="0" err="1">
                <a:latin typeface="Calibri" panose="020F0502020204030204" pitchFamily="34" charset="0"/>
                <a:cs typeface="Calibri" panose="020F0502020204030204" pitchFamily="34" charset="0"/>
              </a:rPr>
              <a:t>ekonazol</a:t>
            </a:r>
            <a:r>
              <a:rPr lang="tr-TR" sz="800" dirty="0">
                <a:latin typeface="Calibri" panose="020F0502020204030204" pitchFamily="34" charset="0"/>
                <a:cs typeface="Calibri" panose="020F0502020204030204" pitchFamily="34" charset="0"/>
              </a:rPr>
              <a:t>…)  </a:t>
            </a:r>
          </a:p>
          <a:p>
            <a:r>
              <a:rPr lang="tr-TR" sz="800" dirty="0">
                <a:latin typeface="Calibri" panose="020F0502020204030204" pitchFamily="34" charset="0"/>
                <a:cs typeface="Calibri" panose="020F0502020204030204" pitchFamily="34" charset="0"/>
              </a:rPr>
              <a:t>Genel cilt bakımı ve bariyer korumaya devam edin </a:t>
            </a:r>
          </a:p>
          <a:p>
            <a:endParaRPr lang="tr-TR" sz="800" dirty="0">
              <a:latin typeface="Calibri" panose="020F0502020204030204" pitchFamily="34" charset="0"/>
              <a:cs typeface="Calibri" panose="020F0502020204030204" pitchFamily="34" charset="0"/>
            </a:endParaRPr>
          </a:p>
          <a:p>
            <a:r>
              <a:rPr lang="tr-TR" sz="800" dirty="0">
                <a:latin typeface="Calibri" panose="020F0502020204030204" pitchFamily="34" charset="0"/>
                <a:cs typeface="Calibri" panose="020F0502020204030204" pitchFamily="34" charset="0"/>
              </a:rPr>
              <a:t>Dermatit giderek kötüleşiyor veya 2 hafta uygun tedaviye rağmen iyileşme yok </a:t>
            </a:r>
          </a:p>
        </p:txBody>
      </p:sp>
      <p:sp>
        <p:nvSpPr>
          <p:cNvPr id="17" name="Dikdörtgen 16"/>
          <p:cNvSpPr/>
          <p:nvPr/>
        </p:nvSpPr>
        <p:spPr>
          <a:xfrm>
            <a:off x="767408" y="5614262"/>
            <a:ext cx="2592288" cy="69505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800" dirty="0">
                <a:latin typeface="Calibri" panose="020F0502020204030204" pitchFamily="34" charset="0"/>
                <a:cs typeface="Calibri" panose="020F0502020204030204" pitchFamily="34" charset="0"/>
              </a:rPr>
              <a:t>İyileşme yok </a:t>
            </a:r>
          </a:p>
          <a:p>
            <a:pPr algn="ctr"/>
            <a:r>
              <a:rPr lang="tr-TR" sz="800" dirty="0">
                <a:latin typeface="Calibri" panose="020F0502020204030204" pitchFamily="34" charset="0"/>
                <a:cs typeface="Calibri" panose="020F0502020204030204" pitchFamily="34" charset="0"/>
              </a:rPr>
              <a:t>Tanıyı gözden geçir </a:t>
            </a:r>
          </a:p>
          <a:p>
            <a:pPr algn="ctr"/>
            <a:r>
              <a:rPr lang="tr-TR" sz="800" dirty="0">
                <a:latin typeface="Calibri" panose="020F0502020204030204" pitchFamily="34" charset="0"/>
                <a:cs typeface="Calibri" panose="020F0502020204030204" pitchFamily="34" charset="0"/>
              </a:rPr>
              <a:t>Dermatiti taklit eden diğer cilt hastalıklarını dışlamak veya doğrulamak için cilt biyopsisi ve/veya ek laboratuvar </a:t>
            </a:r>
            <a:r>
              <a:rPr lang="tr-TR" sz="800" dirty="0" err="1">
                <a:latin typeface="Calibri" panose="020F0502020204030204" pitchFamily="34" charset="0"/>
                <a:cs typeface="Calibri" panose="020F0502020204030204" pitchFamily="34" charset="0"/>
              </a:rPr>
              <a:t>tetsler</a:t>
            </a:r>
            <a:r>
              <a:rPr lang="tr-TR" sz="800" dirty="0">
                <a:latin typeface="Calibri" panose="020F0502020204030204" pitchFamily="34" charset="0"/>
                <a:cs typeface="Calibri" panose="020F0502020204030204" pitchFamily="34" charset="0"/>
              </a:rPr>
              <a:t> gerekli </a:t>
            </a:r>
          </a:p>
        </p:txBody>
      </p:sp>
      <p:sp>
        <p:nvSpPr>
          <p:cNvPr id="18" name="Dikdörtgen 17"/>
          <p:cNvSpPr/>
          <p:nvPr/>
        </p:nvSpPr>
        <p:spPr>
          <a:xfrm>
            <a:off x="5355992" y="3478725"/>
            <a:ext cx="1198200" cy="54143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800" dirty="0" err="1"/>
              <a:t>Kandida</a:t>
            </a:r>
            <a:r>
              <a:rPr lang="tr-TR" sz="800" dirty="0"/>
              <a:t> bulguları yok </a:t>
            </a:r>
          </a:p>
        </p:txBody>
      </p:sp>
      <p:sp>
        <p:nvSpPr>
          <p:cNvPr id="20" name="Aşağı Ok 19"/>
          <p:cNvSpPr/>
          <p:nvPr/>
        </p:nvSpPr>
        <p:spPr>
          <a:xfrm>
            <a:off x="4476022" y="2576615"/>
            <a:ext cx="101708" cy="928372"/>
          </a:xfrm>
          <a:prstGeom prst="down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21" name="Aşağı Ok 20"/>
          <p:cNvSpPr/>
          <p:nvPr/>
        </p:nvSpPr>
        <p:spPr>
          <a:xfrm>
            <a:off x="5486591" y="2544215"/>
            <a:ext cx="85203" cy="936838"/>
          </a:xfrm>
          <a:prstGeom prst="down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tr-TR"/>
          </a:p>
        </p:txBody>
      </p:sp>
      <p:sp>
        <p:nvSpPr>
          <p:cNvPr id="22" name="Dikdörtgen 21"/>
          <p:cNvSpPr/>
          <p:nvPr/>
        </p:nvSpPr>
        <p:spPr>
          <a:xfrm>
            <a:off x="6141233" y="4307570"/>
            <a:ext cx="2160240" cy="88505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800" dirty="0">
                <a:latin typeface="Calibri" panose="020F0502020204030204" pitchFamily="34" charset="0"/>
                <a:cs typeface="Calibri" panose="020F0502020204030204" pitchFamily="34" charset="0"/>
              </a:rPr>
              <a:t>Düşük </a:t>
            </a:r>
            <a:r>
              <a:rPr lang="tr-TR" sz="800" dirty="0" err="1">
                <a:latin typeface="Calibri" panose="020F0502020204030204" pitchFamily="34" charset="0"/>
                <a:cs typeface="Calibri" panose="020F0502020204030204" pitchFamily="34" charset="0"/>
              </a:rPr>
              <a:t>potensli</a:t>
            </a:r>
            <a:r>
              <a:rPr lang="tr-TR" sz="800" dirty="0">
                <a:latin typeface="Calibri" panose="020F0502020204030204" pitchFamily="34" charset="0"/>
                <a:cs typeface="Calibri" panose="020F0502020204030204" pitchFamily="34" charset="0"/>
              </a:rPr>
              <a:t> </a:t>
            </a:r>
            <a:r>
              <a:rPr lang="tr-TR" sz="800" dirty="0" err="1">
                <a:latin typeface="Calibri" panose="020F0502020204030204" pitchFamily="34" charset="0"/>
                <a:cs typeface="Calibri" panose="020F0502020204030204" pitchFamily="34" charset="0"/>
              </a:rPr>
              <a:t>topikal</a:t>
            </a:r>
            <a:r>
              <a:rPr lang="tr-TR" sz="800" dirty="0">
                <a:latin typeface="Calibri" panose="020F0502020204030204" pitchFamily="34" charset="0"/>
                <a:cs typeface="Calibri" panose="020F0502020204030204" pitchFamily="34" charset="0"/>
              </a:rPr>
              <a:t> </a:t>
            </a:r>
            <a:r>
              <a:rPr lang="tr-TR" sz="800" dirty="0" err="1">
                <a:latin typeface="Calibri" panose="020F0502020204030204" pitchFamily="34" charset="0"/>
                <a:cs typeface="Calibri" panose="020F0502020204030204" pitchFamily="34" charset="0"/>
              </a:rPr>
              <a:t>steroid</a:t>
            </a:r>
            <a:r>
              <a:rPr lang="tr-TR" sz="800" dirty="0">
                <a:latin typeface="Calibri" panose="020F0502020204030204" pitchFamily="34" charset="0"/>
                <a:cs typeface="Calibri" panose="020F0502020204030204" pitchFamily="34" charset="0"/>
              </a:rPr>
              <a:t> (%1 </a:t>
            </a:r>
            <a:r>
              <a:rPr lang="tr-TR" sz="800" dirty="0" err="1">
                <a:latin typeface="Calibri" panose="020F0502020204030204" pitchFamily="34" charset="0"/>
                <a:cs typeface="Calibri" panose="020F0502020204030204" pitchFamily="34" charset="0"/>
              </a:rPr>
              <a:t>hidrokortizon</a:t>
            </a:r>
            <a:r>
              <a:rPr lang="tr-TR" sz="800" dirty="0">
                <a:latin typeface="Calibri" panose="020F0502020204030204" pitchFamily="34" charset="0"/>
                <a:cs typeface="Calibri" panose="020F0502020204030204" pitchFamily="34" charset="0"/>
              </a:rPr>
              <a:t> krem) uygula , günde 2 kez, 3-5 gün </a:t>
            </a:r>
          </a:p>
          <a:p>
            <a:pPr algn="ctr"/>
            <a:r>
              <a:rPr lang="tr-TR" sz="800" dirty="0">
                <a:latin typeface="Calibri" panose="020F0502020204030204" pitchFamily="34" charset="0"/>
                <a:cs typeface="Calibri" panose="020F0502020204030204" pitchFamily="34" charset="0"/>
              </a:rPr>
              <a:t>Bariyer korumaya devam </a:t>
            </a:r>
          </a:p>
          <a:p>
            <a:pPr algn="ctr"/>
            <a:r>
              <a:rPr lang="tr-TR" sz="800" dirty="0">
                <a:latin typeface="Calibri" panose="020F0502020204030204" pitchFamily="34" charset="0"/>
                <a:cs typeface="Calibri" panose="020F0502020204030204" pitchFamily="34" charset="0"/>
              </a:rPr>
              <a:t>İyileşme  var mı? </a:t>
            </a:r>
          </a:p>
        </p:txBody>
      </p:sp>
      <p:sp>
        <p:nvSpPr>
          <p:cNvPr id="23" name="Dikdörtgen 22"/>
          <p:cNvSpPr/>
          <p:nvPr/>
        </p:nvSpPr>
        <p:spPr>
          <a:xfrm>
            <a:off x="5628035" y="5587773"/>
            <a:ext cx="2052142" cy="77539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800" dirty="0"/>
              <a:t>İyileşme Var </a:t>
            </a:r>
          </a:p>
          <a:p>
            <a:pPr algn="ctr"/>
            <a:r>
              <a:rPr lang="tr-TR" sz="800" dirty="0"/>
              <a:t>Genel bariyer koruma önlemlerine devam </a:t>
            </a:r>
          </a:p>
        </p:txBody>
      </p:sp>
      <p:sp>
        <p:nvSpPr>
          <p:cNvPr id="24" name="Dikdörtgen 23"/>
          <p:cNvSpPr/>
          <p:nvPr/>
        </p:nvSpPr>
        <p:spPr>
          <a:xfrm>
            <a:off x="9143259" y="1038027"/>
            <a:ext cx="2787356" cy="1728192"/>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tr-TR" sz="800" b="1" dirty="0"/>
              <a:t>Genel Koruma </a:t>
            </a:r>
            <a:r>
              <a:rPr lang="tr-TR" sz="800" b="1" dirty="0" err="1"/>
              <a:t>Önlemlerl</a:t>
            </a:r>
            <a:endParaRPr lang="tr-TR" sz="800" b="1" dirty="0"/>
          </a:p>
          <a:p>
            <a:pPr marL="171450" indent="-171450">
              <a:lnSpc>
                <a:spcPct val="150000"/>
              </a:lnSpc>
              <a:buFont typeface="Arial" panose="020B0604020202020204" pitchFamily="34" charset="0"/>
              <a:buChar char="•"/>
            </a:pPr>
            <a:r>
              <a:rPr lang="tr-TR" sz="800" dirty="0"/>
              <a:t>Alt değiştirme sıklığının artırılmalı </a:t>
            </a:r>
          </a:p>
          <a:p>
            <a:pPr marL="171450" indent="-171450">
              <a:lnSpc>
                <a:spcPct val="150000"/>
              </a:lnSpc>
              <a:buFont typeface="Arial" panose="020B0604020202020204" pitchFamily="34" charset="0"/>
              <a:buChar char="•"/>
            </a:pPr>
            <a:r>
              <a:rPr lang="tr-TR" sz="800" dirty="0"/>
              <a:t>Mümkün olduğunca altı açık bırakıp havaya maruz bırakmak ( </a:t>
            </a:r>
            <a:r>
              <a:rPr lang="tr-TR" sz="800" dirty="0" err="1"/>
              <a:t>örn</a:t>
            </a:r>
            <a:r>
              <a:rPr lang="tr-TR" sz="800" dirty="0"/>
              <a:t> günde birkaç saat)</a:t>
            </a:r>
          </a:p>
          <a:p>
            <a:pPr marL="171450" indent="-171450">
              <a:lnSpc>
                <a:spcPct val="150000"/>
              </a:lnSpc>
              <a:buFont typeface="Arial" panose="020B0604020202020204" pitchFamily="34" charset="0"/>
              <a:buChar char="•"/>
            </a:pPr>
            <a:r>
              <a:rPr lang="tr-TR" sz="800" dirty="0"/>
              <a:t>Ilık su yumuşak bez veya pamuk ile koku veya koruyucu içermeyen mendiller ile nazik temizlik </a:t>
            </a:r>
          </a:p>
          <a:p>
            <a:pPr marL="171450" indent="-171450">
              <a:lnSpc>
                <a:spcPct val="150000"/>
              </a:lnSpc>
              <a:buFont typeface="Arial" panose="020B0604020202020204" pitchFamily="34" charset="0"/>
              <a:buChar char="•"/>
            </a:pPr>
            <a:r>
              <a:rPr lang="tr-TR" sz="800" dirty="0"/>
              <a:t>Tek kullanımlık bebek bezi </a:t>
            </a:r>
          </a:p>
          <a:p>
            <a:pPr marL="171450" indent="-171450">
              <a:lnSpc>
                <a:spcPct val="150000"/>
              </a:lnSpc>
              <a:buFont typeface="Arial" panose="020B0604020202020204" pitchFamily="34" charset="0"/>
              <a:buChar char="•"/>
            </a:pPr>
            <a:r>
              <a:rPr lang="tr-TR" sz="800" dirty="0"/>
              <a:t>Toz içerikli alt bakım ürünleri ( bebek pudrası…) </a:t>
            </a:r>
            <a:r>
              <a:rPr lang="tr-TR" sz="800" dirty="0" err="1"/>
              <a:t>aspirasyon</a:t>
            </a:r>
            <a:r>
              <a:rPr lang="tr-TR" sz="800" dirty="0"/>
              <a:t>! Riski kullanılmamalı </a:t>
            </a:r>
            <a:endParaRPr lang="tr-TR" dirty="0"/>
          </a:p>
        </p:txBody>
      </p:sp>
      <p:pic>
        <p:nvPicPr>
          <p:cNvPr id="25" name="Resim 24"/>
          <p:cNvPicPr>
            <a:picLocks noChangeAspect="1"/>
          </p:cNvPicPr>
          <p:nvPr/>
        </p:nvPicPr>
        <p:blipFill>
          <a:blip r:embed="rId7"/>
          <a:stretch>
            <a:fillRect/>
          </a:stretch>
        </p:blipFill>
        <p:spPr>
          <a:xfrm>
            <a:off x="9462778" y="3093586"/>
            <a:ext cx="2148318" cy="1656000"/>
          </a:xfrm>
          <a:prstGeom prst="rect">
            <a:avLst/>
          </a:prstGeom>
        </p:spPr>
      </p:pic>
      <p:sp>
        <p:nvSpPr>
          <p:cNvPr id="27" name="Dikdörtgen 26"/>
          <p:cNvSpPr/>
          <p:nvPr/>
        </p:nvSpPr>
        <p:spPr>
          <a:xfrm>
            <a:off x="1973133" y="261066"/>
            <a:ext cx="6328340" cy="671693"/>
          </a:xfrm>
          <a:prstGeom prst="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b="1" dirty="0" err="1">
                <a:solidFill>
                  <a:srgbClr val="FF0000"/>
                </a:solidFill>
              </a:rPr>
              <a:t>Diaper</a:t>
            </a:r>
            <a:r>
              <a:rPr lang="tr-TR" b="1" dirty="0">
                <a:solidFill>
                  <a:srgbClr val="FF0000"/>
                </a:solidFill>
              </a:rPr>
              <a:t> Dermatit Yönetimi </a:t>
            </a:r>
          </a:p>
        </p:txBody>
      </p:sp>
      <p:sp>
        <p:nvSpPr>
          <p:cNvPr id="12" name="Aşağı Ok 11"/>
          <p:cNvSpPr/>
          <p:nvPr/>
        </p:nvSpPr>
        <p:spPr>
          <a:xfrm>
            <a:off x="1714500" y="3347297"/>
            <a:ext cx="91099" cy="262856"/>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13" name="Aşağı Ok 12"/>
          <p:cNvSpPr/>
          <p:nvPr/>
        </p:nvSpPr>
        <p:spPr>
          <a:xfrm rot="18510116" flipH="1">
            <a:off x="3342171" y="3292588"/>
            <a:ext cx="119123" cy="536857"/>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14" name="Aşağı Ok 13"/>
          <p:cNvSpPr/>
          <p:nvPr/>
        </p:nvSpPr>
        <p:spPr>
          <a:xfrm>
            <a:off x="3842238" y="4051410"/>
            <a:ext cx="123093" cy="276674"/>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15" name="Aşağı Ok 14"/>
          <p:cNvSpPr/>
          <p:nvPr/>
        </p:nvSpPr>
        <p:spPr>
          <a:xfrm>
            <a:off x="6373461" y="4020160"/>
            <a:ext cx="115262" cy="276674"/>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19" name="Aşağı Ok 18"/>
          <p:cNvSpPr/>
          <p:nvPr/>
        </p:nvSpPr>
        <p:spPr>
          <a:xfrm flipH="1">
            <a:off x="2576145" y="5362742"/>
            <a:ext cx="105508" cy="251520"/>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26" name="Aşağı Ok 25"/>
          <p:cNvSpPr/>
          <p:nvPr/>
        </p:nvSpPr>
        <p:spPr>
          <a:xfrm>
            <a:off x="6994941" y="5192625"/>
            <a:ext cx="147313" cy="395148"/>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4154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kyanus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765_TF02895256" id="{223F986F-A9F4-4BB1-B555-73663B5E5C2D}" vid="{2DF14221-92DF-4FB9-97F5-C27019C68C9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eması">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Okyanus resmi sunusu (geniş ekran)</Template>
  <TotalTime>217</TotalTime>
  <Words>2216</Words>
  <Application>Microsoft Office PowerPoint</Application>
  <PresentationFormat>Geniş ekran</PresentationFormat>
  <Paragraphs>370</Paragraphs>
  <Slides>36</Slides>
  <Notes>16</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36</vt:i4>
      </vt:variant>
    </vt:vector>
  </HeadingPairs>
  <TitlesOfParts>
    <vt:vector size="47" baseType="lpstr">
      <vt:lpstr>游ゴシック</vt:lpstr>
      <vt:lpstr>Arial</vt:lpstr>
      <vt:lpstr>Arial Narrow</vt:lpstr>
      <vt:lpstr>Calibri</vt:lpstr>
      <vt:lpstr>Calibri Light</vt:lpstr>
      <vt:lpstr>Corbel</vt:lpstr>
      <vt:lpstr>Georgia</vt:lpstr>
      <vt:lpstr>Times New Roman</vt:lpstr>
      <vt:lpstr>Wingdings</vt:lpstr>
      <vt:lpstr>Okyanus 16x9</vt:lpstr>
      <vt:lpstr>Office Teması</vt:lpstr>
      <vt:lpstr>Yenidoğan Bebek İzlemi</vt:lpstr>
      <vt:lpstr>Sunum Planı </vt:lpstr>
      <vt:lpstr>Yenidoğan </vt:lpstr>
      <vt:lpstr>İzlem Zamanları ve Kapsamı </vt:lpstr>
      <vt:lpstr>Yenidoğanda Fizik Muayene</vt:lpstr>
      <vt:lpstr>PowerPoint Sunusu</vt:lpstr>
      <vt:lpstr>PowerPoint Sunusu</vt:lpstr>
      <vt:lpstr>PowerPoint Sunusu</vt:lpstr>
      <vt:lpstr>PowerPoint Sunusu</vt:lpstr>
      <vt:lpstr>İlk Banyo </vt:lpstr>
      <vt:lpstr>Güvenli Uyku </vt:lpstr>
      <vt:lpstr>Yenidoğan Acili</vt:lpstr>
      <vt:lpstr>Yenidoğanda Ateş </vt:lpstr>
      <vt:lpstr>PowerPoint Sunusu</vt:lpstr>
      <vt:lpstr>Yenidoğanda Tartı Kaybı </vt:lpstr>
      <vt:lpstr>Anne Sütü Teşviki </vt:lpstr>
      <vt:lpstr>Anne Sütü Kontrendikasyonları  </vt:lpstr>
      <vt:lpstr>Emzirme Etkinliğinin Değerlendirilmesi </vt:lpstr>
      <vt:lpstr>Yeterli anne sütü aldığının belirtileri nelerdir? </vt:lpstr>
      <vt:lpstr>Sık karşılaşılan emzirme sorunları</vt:lpstr>
      <vt:lpstr>Neonatal Hiperbilurubinemi </vt:lpstr>
      <vt:lpstr>PowerPoint Sunusu</vt:lpstr>
      <vt:lpstr>PowerPoint Sunusu</vt:lpstr>
      <vt:lpstr>Neden yenidoğan tarama testleri yapılıyor?</vt:lpstr>
      <vt:lpstr>Tarama testi alımına DİKKAT! </vt:lpstr>
      <vt:lpstr>Numune Kağıdı</vt:lpstr>
      <vt:lpstr>PowerPoint Sunusu</vt:lpstr>
      <vt:lpstr>PowerPoint Sunusu</vt:lpstr>
      <vt:lpstr>PowerPoint Sunusu</vt:lpstr>
      <vt:lpstr>PowerPoint Sunusu</vt:lpstr>
      <vt:lpstr>PowerPoint Sunusu</vt:lpstr>
      <vt:lpstr> Yenidoğan İşitme Tarama Çizelgesi</vt:lpstr>
      <vt:lpstr>Bebeğim Ağlıyor </vt:lpstr>
      <vt:lpstr>Kolik ağlaması normal ağlamadan nasıl farklıdır?</vt:lpstr>
      <vt:lpstr>Bebeğimin ağlamasını nasıl durdurmayı deneyebilirim? </vt:lpstr>
      <vt:lpstr>Yenidoğanın sorunlarını erken saptamak anne ve bebeği  İYİ ANLAMAKTAN geçer    mail: aysenorman@mersin.edu.tr GSM: 03242410000   </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Yenidoğan Bebek izlemi</dc:title>
  <dc:creator>aidata</dc:creator>
  <cp:lastModifiedBy>aidata</cp:lastModifiedBy>
  <cp:revision>58</cp:revision>
  <dcterms:created xsi:type="dcterms:W3CDTF">2025-10-20T07:42:10Z</dcterms:created>
  <dcterms:modified xsi:type="dcterms:W3CDTF">2025-10-20T11:19:20Z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