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14"/>
  </p:notesMasterIdLst>
  <p:sldIdLst>
    <p:sldId id="256" r:id="rId2"/>
    <p:sldId id="270" r:id="rId3"/>
    <p:sldId id="442" r:id="rId4"/>
    <p:sldId id="443" r:id="rId5"/>
    <p:sldId id="257" r:id="rId6"/>
    <p:sldId id="258" r:id="rId7"/>
    <p:sldId id="259" r:id="rId8"/>
    <p:sldId id="324" r:id="rId9"/>
    <p:sldId id="460" r:id="rId10"/>
    <p:sldId id="327" r:id="rId11"/>
    <p:sldId id="260" r:id="rId12"/>
    <p:sldId id="320" r:id="rId13"/>
    <p:sldId id="444" r:id="rId14"/>
    <p:sldId id="328" r:id="rId15"/>
    <p:sldId id="263" r:id="rId16"/>
    <p:sldId id="261" r:id="rId17"/>
    <p:sldId id="283" r:id="rId18"/>
    <p:sldId id="262" r:id="rId19"/>
    <p:sldId id="285" r:id="rId20"/>
    <p:sldId id="419" r:id="rId21"/>
    <p:sldId id="466" r:id="rId22"/>
    <p:sldId id="286" r:id="rId23"/>
    <p:sldId id="287" r:id="rId24"/>
    <p:sldId id="288" r:id="rId25"/>
    <p:sldId id="289" r:id="rId26"/>
    <p:sldId id="290" r:id="rId27"/>
    <p:sldId id="291" r:id="rId28"/>
    <p:sldId id="294" r:id="rId29"/>
    <p:sldId id="292" r:id="rId30"/>
    <p:sldId id="295" r:id="rId31"/>
    <p:sldId id="296" r:id="rId32"/>
    <p:sldId id="297" r:id="rId33"/>
    <p:sldId id="299" r:id="rId34"/>
    <p:sldId id="301" r:id="rId35"/>
    <p:sldId id="305" r:id="rId36"/>
    <p:sldId id="306" r:id="rId37"/>
    <p:sldId id="307" r:id="rId38"/>
    <p:sldId id="308" r:id="rId39"/>
    <p:sldId id="309" r:id="rId40"/>
    <p:sldId id="310" r:id="rId41"/>
    <p:sldId id="312" r:id="rId42"/>
    <p:sldId id="313" r:id="rId43"/>
    <p:sldId id="472" r:id="rId44"/>
    <p:sldId id="267" r:id="rId45"/>
    <p:sldId id="268" r:id="rId46"/>
    <p:sldId id="264" r:id="rId47"/>
    <p:sldId id="265" r:id="rId48"/>
    <p:sldId id="447" r:id="rId49"/>
    <p:sldId id="269" r:id="rId50"/>
    <p:sldId id="465" r:id="rId51"/>
    <p:sldId id="272" r:id="rId52"/>
    <p:sldId id="273" r:id="rId53"/>
    <p:sldId id="274" r:id="rId54"/>
    <p:sldId id="463" r:id="rId55"/>
    <p:sldId id="275" r:id="rId56"/>
    <p:sldId id="276" r:id="rId57"/>
    <p:sldId id="323" r:id="rId58"/>
    <p:sldId id="319" r:id="rId59"/>
    <p:sldId id="277" r:id="rId60"/>
    <p:sldId id="464" r:id="rId61"/>
    <p:sldId id="416" r:id="rId62"/>
    <p:sldId id="314" r:id="rId63"/>
    <p:sldId id="315" r:id="rId64"/>
    <p:sldId id="448" r:id="rId65"/>
    <p:sldId id="282" r:id="rId66"/>
    <p:sldId id="337" r:id="rId67"/>
    <p:sldId id="422" r:id="rId68"/>
    <p:sldId id="474" r:id="rId69"/>
    <p:sldId id="339" r:id="rId70"/>
    <p:sldId id="473" r:id="rId71"/>
    <p:sldId id="467" r:id="rId72"/>
    <p:sldId id="347" r:id="rId73"/>
    <p:sldId id="348" r:id="rId74"/>
    <p:sldId id="349" r:id="rId75"/>
    <p:sldId id="350" r:id="rId76"/>
    <p:sldId id="351" r:id="rId77"/>
    <p:sldId id="468" r:id="rId78"/>
    <p:sldId id="353" r:id="rId79"/>
    <p:sldId id="354" r:id="rId80"/>
    <p:sldId id="424" r:id="rId81"/>
    <p:sldId id="427" r:id="rId82"/>
    <p:sldId id="428" r:id="rId83"/>
    <p:sldId id="366" r:id="rId84"/>
    <p:sldId id="452" r:id="rId85"/>
    <p:sldId id="453" r:id="rId86"/>
    <p:sldId id="454" r:id="rId87"/>
    <p:sldId id="455" r:id="rId88"/>
    <p:sldId id="456" r:id="rId89"/>
    <p:sldId id="457" r:id="rId90"/>
    <p:sldId id="458" r:id="rId91"/>
    <p:sldId id="461" r:id="rId92"/>
    <p:sldId id="450" r:id="rId93"/>
    <p:sldId id="356" r:id="rId94"/>
    <p:sldId id="438" r:id="rId95"/>
    <p:sldId id="439" r:id="rId96"/>
    <p:sldId id="431" r:id="rId97"/>
    <p:sldId id="363" r:id="rId98"/>
    <p:sldId id="364" r:id="rId99"/>
    <p:sldId id="451" r:id="rId100"/>
    <p:sldId id="365" r:id="rId101"/>
    <p:sldId id="433" r:id="rId102"/>
    <p:sldId id="435" r:id="rId103"/>
    <p:sldId id="436" r:id="rId104"/>
    <p:sldId id="437" r:id="rId105"/>
    <p:sldId id="373" r:id="rId106"/>
    <p:sldId id="374" r:id="rId107"/>
    <p:sldId id="375" r:id="rId108"/>
    <p:sldId id="378" r:id="rId109"/>
    <p:sldId id="376" r:id="rId110"/>
    <p:sldId id="377" r:id="rId111"/>
    <p:sldId id="475" r:id="rId112"/>
    <p:sldId id="445"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2294" autoAdjust="0"/>
  </p:normalViewPr>
  <p:slideViewPr>
    <p:cSldViewPr snapToGrid="0">
      <p:cViewPr>
        <p:scale>
          <a:sx n="70" d="100"/>
          <a:sy n="70" d="100"/>
        </p:scale>
        <p:origin x="-732" y="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5979A9-2DB0-403C-828D-C848458B161F}" type="datetimeFigureOut">
              <a:rPr lang="tr-TR"/>
              <a:pPr>
                <a:defRPr/>
              </a:pPr>
              <a:t>28.07.2020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1804A1A-F5F0-471A-8DC5-9D60EA597783}" type="slidenum">
              <a:rPr lang="tr-TR"/>
              <a:pPr>
                <a:defRPr/>
              </a:pPr>
              <a:t>‹#›</a:t>
            </a:fld>
            <a:endParaRPr lang="tr-TR"/>
          </a:p>
        </p:txBody>
      </p:sp>
    </p:spTree>
    <p:extLst>
      <p:ext uri="{BB962C8B-B14F-4D97-AF65-F5344CB8AC3E}">
        <p14:creationId xmlns:p14="http://schemas.microsoft.com/office/powerpoint/2010/main" xmlns="" val="23415822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dirty="0"/>
              <a:t>Yani, ölen kişi ile ilgili bir takım yasal işlemlerin yapılabilmesi için, diğer organ ve dokuların canlılık durumunu yitirmeleri beklenmez.</a:t>
            </a:r>
          </a:p>
          <a:p>
            <a:endParaRPr lang="tr-TR" dirty="0"/>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6</a:t>
            </a:fld>
            <a:endParaRPr lang="tr-TR"/>
          </a:p>
        </p:txBody>
      </p:sp>
    </p:spTree>
    <p:extLst>
      <p:ext uri="{BB962C8B-B14F-4D97-AF65-F5344CB8AC3E}">
        <p14:creationId xmlns:p14="http://schemas.microsoft.com/office/powerpoint/2010/main" xmlns="" val="11885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t>
            </a:r>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72</a:t>
            </a:fld>
            <a:endParaRPr lang="tr-TR"/>
          </a:p>
        </p:txBody>
      </p:sp>
    </p:spTree>
    <p:extLst>
      <p:ext uri="{BB962C8B-B14F-4D97-AF65-F5344CB8AC3E}">
        <p14:creationId xmlns:p14="http://schemas.microsoft.com/office/powerpoint/2010/main" xmlns="" val="4107130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fi-FI" sz="1200" kern="1200" baseline="0" dirty="0">
                <a:solidFill>
                  <a:schemeClr val="tx1"/>
                </a:solidFill>
                <a:latin typeface="+mn-lt"/>
                <a:ea typeface="+mn-ea"/>
                <a:cs typeface="+mn-cs"/>
              </a:rPr>
              <a:t>’’Yaralama fiilinin kişi uzerindeki etkisinin basit</a:t>
            </a:r>
          </a:p>
          <a:p>
            <a:r>
              <a:rPr lang="tr-TR" sz="1200" kern="1200" baseline="0" dirty="0">
                <a:solidFill>
                  <a:schemeClr val="tx1"/>
                </a:solidFill>
                <a:latin typeface="+mn-lt"/>
                <a:ea typeface="+mn-ea"/>
                <a:cs typeface="+mn-cs"/>
              </a:rPr>
              <a:t>bir tıbbi </a:t>
            </a:r>
            <a:r>
              <a:rPr lang="tr-TR" sz="1200" kern="1200" baseline="0" dirty="0" err="1">
                <a:solidFill>
                  <a:schemeClr val="tx1"/>
                </a:solidFill>
                <a:latin typeface="+mn-lt"/>
                <a:ea typeface="+mn-ea"/>
                <a:cs typeface="+mn-cs"/>
              </a:rPr>
              <a:t>mudahale</a:t>
            </a:r>
            <a:r>
              <a:rPr lang="tr-TR" sz="1200" kern="1200" baseline="0" dirty="0">
                <a:solidFill>
                  <a:schemeClr val="tx1"/>
                </a:solidFill>
                <a:latin typeface="+mn-lt"/>
                <a:ea typeface="+mn-ea"/>
                <a:cs typeface="+mn-cs"/>
              </a:rPr>
              <a:t> ile giderilebilecek </a:t>
            </a:r>
            <a:r>
              <a:rPr lang="tr-TR" sz="1200" kern="1200" baseline="0" dirty="0" err="1">
                <a:solidFill>
                  <a:schemeClr val="tx1"/>
                </a:solidFill>
                <a:latin typeface="+mn-lt"/>
                <a:ea typeface="+mn-ea"/>
                <a:cs typeface="+mn-cs"/>
              </a:rPr>
              <a:t>olcude</a:t>
            </a:r>
            <a:r>
              <a:rPr lang="tr-TR" sz="1200" kern="1200" baseline="0" dirty="0">
                <a:solidFill>
                  <a:schemeClr val="tx1"/>
                </a:solidFill>
                <a:latin typeface="+mn-lt"/>
                <a:ea typeface="+mn-ea"/>
                <a:cs typeface="+mn-cs"/>
              </a:rPr>
              <a:t> hafif olduğu’’ şeklinde tanımlanan yaralanmalara</a:t>
            </a:r>
          </a:p>
          <a:p>
            <a:r>
              <a:rPr lang="tr-TR" sz="1200" kern="1200" baseline="0" dirty="0">
                <a:solidFill>
                  <a:schemeClr val="tx1"/>
                </a:solidFill>
                <a:latin typeface="+mn-lt"/>
                <a:ea typeface="+mn-ea"/>
                <a:cs typeface="+mn-cs"/>
              </a:rPr>
              <a:t>tablolarda,’’basit tıbbi </a:t>
            </a:r>
            <a:r>
              <a:rPr lang="tr-TR" sz="1200" kern="1200" baseline="0" dirty="0" err="1">
                <a:solidFill>
                  <a:schemeClr val="tx1"/>
                </a:solidFill>
                <a:latin typeface="+mn-lt"/>
                <a:ea typeface="+mn-ea"/>
                <a:cs typeface="+mn-cs"/>
              </a:rPr>
              <a:t>mudahale</a:t>
            </a:r>
            <a:r>
              <a:rPr lang="tr-TR" sz="1200" kern="1200" baseline="0" dirty="0">
                <a:solidFill>
                  <a:schemeClr val="tx1"/>
                </a:solidFill>
                <a:latin typeface="+mn-lt"/>
                <a:ea typeface="+mn-ea"/>
                <a:cs typeface="+mn-cs"/>
              </a:rPr>
              <a:t> (BTM) ile giderilebilir’’, yasada ’’Şahsın </a:t>
            </a:r>
            <a:r>
              <a:rPr lang="tr-TR" sz="1200" kern="1200" baseline="0" dirty="0" err="1">
                <a:solidFill>
                  <a:schemeClr val="tx1"/>
                </a:solidFill>
                <a:latin typeface="+mn-lt"/>
                <a:ea typeface="+mn-ea"/>
                <a:cs typeface="+mn-cs"/>
              </a:rPr>
              <a:t>vucuduna</a:t>
            </a:r>
            <a:r>
              <a:rPr lang="tr-TR" sz="1200" kern="1200" baseline="0" dirty="0">
                <a:solidFill>
                  <a:schemeClr val="tx1"/>
                </a:solidFill>
                <a:latin typeface="+mn-lt"/>
                <a:ea typeface="+mn-ea"/>
                <a:cs typeface="+mn-cs"/>
              </a:rPr>
              <a:t> acı veren</a:t>
            </a:r>
          </a:p>
          <a:p>
            <a:r>
              <a:rPr lang="tr-TR" sz="1200" kern="1200" baseline="0" dirty="0">
                <a:solidFill>
                  <a:schemeClr val="tx1"/>
                </a:solidFill>
                <a:latin typeface="+mn-lt"/>
                <a:ea typeface="+mn-ea"/>
                <a:cs typeface="+mn-cs"/>
              </a:rPr>
              <a:t>veya sağlığının ya da algılama yeteneğinin bozulmasına neden olan’’ şeklinde tanımlanan yaralanmalara</a:t>
            </a:r>
          </a:p>
          <a:p>
            <a:r>
              <a:rPr lang="tr-TR" sz="1200" kern="1200" baseline="0" dirty="0">
                <a:solidFill>
                  <a:schemeClr val="tx1"/>
                </a:solidFill>
                <a:latin typeface="+mn-lt"/>
                <a:ea typeface="+mn-ea"/>
                <a:cs typeface="+mn-cs"/>
              </a:rPr>
              <a:t>tablolarda ’’basit tıbbi </a:t>
            </a:r>
            <a:r>
              <a:rPr lang="tr-TR" sz="1200" kern="1200" baseline="0" dirty="0" err="1">
                <a:solidFill>
                  <a:schemeClr val="tx1"/>
                </a:solidFill>
                <a:latin typeface="+mn-lt"/>
                <a:ea typeface="+mn-ea"/>
                <a:cs typeface="+mn-cs"/>
              </a:rPr>
              <a:t>mudahale</a:t>
            </a:r>
            <a:r>
              <a:rPr lang="tr-TR" sz="1200" kern="1200" baseline="0" dirty="0">
                <a:solidFill>
                  <a:schemeClr val="tx1"/>
                </a:solidFill>
                <a:latin typeface="+mn-lt"/>
                <a:ea typeface="+mn-ea"/>
                <a:cs typeface="+mn-cs"/>
              </a:rPr>
              <a:t> (BTM) ile giderilemez’’ şeklinde yer verilmiştir.</a:t>
            </a:r>
            <a:endParaRPr lang="tr-TR" dirty="0"/>
          </a:p>
        </p:txBody>
      </p:sp>
      <p:sp>
        <p:nvSpPr>
          <p:cNvPr id="4" name="3 Slayt Numarası Yer Tutucusu"/>
          <p:cNvSpPr>
            <a:spLocks noGrp="1"/>
          </p:cNvSpPr>
          <p:nvPr>
            <p:ph type="sldNum" sz="quarter" idx="10"/>
          </p:nvPr>
        </p:nvSpPr>
        <p:spPr/>
        <p:txBody>
          <a:bodyPr/>
          <a:lstStyle/>
          <a:p>
            <a:pPr>
              <a:defRPr/>
            </a:pPr>
            <a:fld id="{D1804A1A-F5F0-471A-8DC5-9D60EA597783}" type="slidenum">
              <a:rPr lang="tr-TR" smtClean="0"/>
              <a:pPr>
                <a:defRPr/>
              </a:pPr>
              <a:t>83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900" dirty="0" smtClean="0">
                <a:solidFill>
                  <a:schemeClr val="tx1"/>
                </a:solidFill>
              </a:rPr>
              <a:t>*: Listede yaşamı tehlikeye sokan tüm damar yaralanmalarına yer verilememiş olabilir. Listede yer almayan, ancak tıbbi belgelerde adlandırılan ve listede yer alan damarlardan daha büyük damar yaralanması olan olgularda da yaşamı tehlikeye sokan bir durum olduğuna karar verilebilir. Ayrıca tıbbi belgelerde adlandırılarak tarif edilmiş orta ve küçük damar yaralanmalarında da, kan kaybı, </a:t>
            </a:r>
            <a:r>
              <a:rPr lang="tr-TR" sz="900" dirty="0" err="1" smtClean="0">
                <a:solidFill>
                  <a:schemeClr val="tx1"/>
                </a:solidFill>
              </a:rPr>
              <a:t>hemotokrit</a:t>
            </a:r>
            <a:r>
              <a:rPr lang="tr-TR" sz="900" dirty="0" smtClean="0">
                <a:solidFill>
                  <a:schemeClr val="tx1"/>
                </a:solidFill>
              </a:rPr>
              <a:t> değeri, yapılan tıbbi işlem ve hastanın kliniği ve gerektiğinde </a:t>
            </a:r>
            <a:r>
              <a:rPr lang="tr-TR" sz="900" dirty="0" err="1" smtClean="0">
                <a:solidFill>
                  <a:schemeClr val="tx1"/>
                </a:solidFill>
              </a:rPr>
              <a:t>klinisyen</a:t>
            </a:r>
            <a:r>
              <a:rPr lang="tr-TR" sz="900" dirty="0" smtClean="0">
                <a:solidFill>
                  <a:schemeClr val="tx1"/>
                </a:solidFill>
              </a:rPr>
              <a:t> görüşü göz önüne alınarak yaşamı tehlikeye sokan bir durum olduğuna/olmadığına karar verilebilir. </a:t>
            </a:r>
          </a:p>
          <a:p>
            <a:r>
              <a:rPr lang="tr-TR" sz="900" dirty="0" smtClean="0">
                <a:solidFill>
                  <a:schemeClr val="tx1"/>
                </a:solidFill>
              </a:rPr>
              <a:t>**Büyük damar yaralanmaları; tam kat oluşmasa da anevrizma ve travma bölgesinde </a:t>
            </a:r>
            <a:r>
              <a:rPr lang="tr-TR" sz="900" dirty="0" err="1" smtClean="0">
                <a:solidFill>
                  <a:schemeClr val="tx1"/>
                </a:solidFill>
              </a:rPr>
              <a:t>trombüs</a:t>
            </a:r>
            <a:r>
              <a:rPr lang="tr-TR" sz="900" dirty="0" smtClean="0">
                <a:solidFill>
                  <a:schemeClr val="tx1"/>
                </a:solidFill>
              </a:rPr>
              <a:t> oluşumu da yaşamı tehlikeye sokan bir durum olarak değerlendirilir. </a:t>
            </a:r>
            <a:endParaRPr lang="tr-TR" sz="900" dirty="0" smtClean="0"/>
          </a:p>
          <a:p>
            <a:endParaRPr lang="tr-TR" sz="1100" dirty="0" smtClean="0"/>
          </a:p>
          <a:p>
            <a:endParaRPr lang="tr-TR" sz="900" dirty="0"/>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95</a:t>
            </a:fld>
            <a:endParaRPr lang="tr-TR"/>
          </a:p>
        </p:txBody>
      </p:sp>
    </p:spTree>
    <p:extLst>
      <p:ext uri="{BB962C8B-B14F-4D97-AF65-F5344CB8AC3E}">
        <p14:creationId xmlns:p14="http://schemas.microsoft.com/office/powerpoint/2010/main" xmlns="" val="306239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2C9D2C0-A6FF-492D-BEA4-101B87E244B4}" type="slidenum">
              <a:rPr lang="tr-TR" smtClean="0"/>
              <a:pPr/>
              <a:t>97</a:t>
            </a:fld>
            <a:endParaRPr lang="tr-TR"/>
          </a:p>
        </p:txBody>
      </p:sp>
    </p:spTree>
    <p:extLst>
      <p:ext uri="{BB962C8B-B14F-4D97-AF65-F5344CB8AC3E}">
        <p14:creationId xmlns:p14="http://schemas.microsoft.com/office/powerpoint/2010/main" xmlns="" val="98276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Travma sonrası oluşan "kekemelik" durumu ya da konuşmaya yardımcı yapıların yaralanmasına bağlı bazı harflerin söylenişinde güçlük ya da farklılık oluşması gibi durumlarda </a:t>
            </a:r>
            <a:r>
              <a:rPr lang="tr-TR" dirty="0" err="1"/>
              <a:t>etkilenimin</a:t>
            </a:r>
            <a:r>
              <a:rPr lang="tr-TR" dirty="0"/>
              <a:t> ağırlık derecesine göre konuşmada sürekli zorluktan bahsedilebilir. Ayrıca organik temelli olmayan ve uzun süredir varlığını koruyan (ruhsal kökenli) konuşma bozuklukları süreç içerisinde kısmen ya da tamamen iyileşebilecekleri gibi kalıcı nitelikte de olabileceklerinden tekrar değerlendirilebileceği belirtilerek muayene tarihi itibarı ile "hali hazırda sürekli zorluk" kapsamında takdir edilebilir. Bu tür olgular, tedavi süreci tamamlanmış olmak şartıyla olay tarihinden en az 18 ay sonra ilgili </a:t>
            </a:r>
            <a:r>
              <a:rPr lang="tr-TR" dirty="0" err="1"/>
              <a:t>klinisyenlerle</a:t>
            </a:r>
            <a:r>
              <a:rPr lang="tr-TR" dirty="0"/>
              <a:t> birlikte değerlendirilmeli ve raporlama aşamasında söz konusu hususlar açıkça belirtilmelidir.</a:t>
            </a:r>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101</a:t>
            </a:fld>
            <a:endParaRPr lang="tr-TR"/>
          </a:p>
        </p:txBody>
      </p:sp>
    </p:spTree>
    <p:extLst>
      <p:ext uri="{BB962C8B-B14F-4D97-AF65-F5344CB8AC3E}">
        <p14:creationId xmlns:p14="http://schemas.microsoft.com/office/powerpoint/2010/main" xmlns="" val="37628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HAFİF (1), ORTA (2-3) ve AĞIR (4-5-6) </a:t>
            </a:r>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Kırılan her bir kemiğin derecesi bulunarak, bunların kareleri alınıp toplanır. </a:t>
            </a:r>
            <a:r>
              <a:rPr lang="tr-TR" sz="1200" b="0" kern="1200" baseline="0" dirty="0" smtClean="0">
                <a:solidFill>
                  <a:schemeClr val="tx1"/>
                </a:solidFill>
                <a:latin typeface="+mn-lt"/>
                <a:ea typeface="+mn-ea"/>
                <a:cs typeface="+mn-cs"/>
              </a:rPr>
              <a:t>Çıkan toplamın karekökü alınır. Çıkan sonucun küsuratlı olması halinde; küsurat 0,5’den </a:t>
            </a:r>
            <a:r>
              <a:rPr lang="tr-TR" sz="1200" kern="1200" baseline="0" dirty="0" smtClean="0">
                <a:solidFill>
                  <a:schemeClr val="tx1"/>
                </a:solidFill>
                <a:latin typeface="+mn-lt"/>
                <a:ea typeface="+mn-ea"/>
                <a:cs typeface="+mn-cs"/>
              </a:rPr>
              <a:t>büyük ise bir üst derece alınmaktadır. Hesaplamada ağırlık derecesi 6 dan büyük çıksa da ağırlık derecesi 6 olarak alınır. </a:t>
            </a:r>
            <a:endParaRPr lang="tr-TR" dirty="0"/>
          </a:p>
        </p:txBody>
      </p:sp>
      <p:sp>
        <p:nvSpPr>
          <p:cNvPr id="4" name="3 Slayt Numarası Yer Tutucusu"/>
          <p:cNvSpPr>
            <a:spLocks noGrp="1"/>
          </p:cNvSpPr>
          <p:nvPr>
            <p:ph type="sldNum" sz="quarter" idx="10"/>
          </p:nvPr>
        </p:nvSpPr>
        <p:spPr/>
        <p:txBody>
          <a:bodyPr/>
          <a:lstStyle/>
          <a:p>
            <a:pPr>
              <a:defRPr/>
            </a:pPr>
            <a:fld id="{D1804A1A-F5F0-471A-8DC5-9D60EA597783}" type="slidenum">
              <a:rPr lang="tr-TR" smtClean="0"/>
              <a:pPr>
                <a:defRPr/>
              </a:pPr>
              <a:t>105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1804A1A-F5F0-471A-8DC5-9D60EA597783}" type="slidenum">
              <a:rPr lang="tr-TR" smtClean="0"/>
              <a:pPr>
                <a:defRPr/>
              </a:pPr>
              <a:t>10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12</a:t>
            </a:fld>
            <a:endParaRPr lang="tr-TR"/>
          </a:p>
        </p:txBody>
      </p:sp>
    </p:spTree>
    <p:extLst>
      <p:ext uri="{BB962C8B-B14F-4D97-AF65-F5344CB8AC3E}">
        <p14:creationId xmlns:p14="http://schemas.microsoft.com/office/powerpoint/2010/main" xmlns="" val="314659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Adli Tıbbi Açıdan </a:t>
            </a:r>
            <a:r>
              <a:rPr lang="tr-TR" dirty="0" err="1"/>
              <a:t>Lazarus</a:t>
            </a:r>
            <a:r>
              <a:rPr lang="tr-TR" dirty="0"/>
              <a:t> Fenomeni: Bir Olgu Sunumu </a:t>
            </a:r>
            <a:r>
              <a:rPr lang="tr-TR" dirty="0" err="1"/>
              <a:t>Lazarus</a:t>
            </a:r>
            <a:r>
              <a:rPr lang="tr-TR" dirty="0"/>
              <a:t> </a:t>
            </a:r>
            <a:r>
              <a:rPr lang="tr-TR" dirty="0" err="1"/>
              <a:t>Phenomenon</a:t>
            </a:r>
            <a:r>
              <a:rPr lang="tr-TR" dirty="0"/>
              <a:t> in </a:t>
            </a:r>
            <a:r>
              <a:rPr lang="tr-TR" dirty="0" err="1"/>
              <a:t>Medicolegal</a:t>
            </a:r>
            <a:r>
              <a:rPr lang="tr-TR" dirty="0"/>
              <a:t> </a:t>
            </a:r>
            <a:r>
              <a:rPr lang="tr-TR" dirty="0" err="1"/>
              <a:t>Perspective</a:t>
            </a:r>
            <a:r>
              <a:rPr lang="tr-TR" dirty="0"/>
              <a:t>: Adli Tıp Bülteni, 2017; 22(3): </a:t>
            </a:r>
            <a:r>
              <a:rPr lang="tr-TR" dirty="0" smtClean="0"/>
              <a:t>224-227</a:t>
            </a:r>
            <a:endParaRPr lang="tr-TR" dirty="0"/>
          </a:p>
          <a:p>
            <a:r>
              <a:rPr lang="tr-TR" sz="1200" b="0" i="0" kern="1200" dirty="0">
                <a:solidFill>
                  <a:schemeClr val="tx1"/>
                </a:solidFill>
                <a:effectLst/>
                <a:latin typeface="+mn-lt"/>
                <a:ea typeface="+mn-ea"/>
                <a:cs typeface="+mn-cs"/>
              </a:rPr>
              <a:t>Şu ana kadar onlarca vaka bildirilen bu fenomen nadir görülen bir durum olarak kabul edilse de aslında </a:t>
            </a:r>
            <a:r>
              <a:rPr lang="tr-TR" sz="1200" b="0" i="0" kern="1200" dirty="0" err="1">
                <a:solidFill>
                  <a:schemeClr val="tx1"/>
                </a:solidFill>
                <a:effectLst/>
                <a:latin typeface="+mn-lt"/>
                <a:ea typeface="+mn-ea"/>
                <a:cs typeface="+mn-cs"/>
              </a:rPr>
              <a:t>medikolegal</a:t>
            </a:r>
            <a:r>
              <a:rPr lang="tr-TR" sz="1200" b="0" i="0" kern="1200" dirty="0">
                <a:solidFill>
                  <a:schemeClr val="tx1"/>
                </a:solidFill>
                <a:effectLst/>
                <a:latin typeface="+mn-lt"/>
                <a:ea typeface="+mn-ea"/>
                <a:cs typeface="+mn-cs"/>
              </a:rPr>
              <a:t> sorumluluklardan korkan doktorların daha sık görmelerine rağmen rapor edilme oranının az olduğu düşünülmektedir.</a:t>
            </a:r>
            <a:endParaRPr lang="tr-TR" dirty="0"/>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13</a:t>
            </a:fld>
            <a:endParaRPr lang="tr-TR"/>
          </a:p>
        </p:txBody>
      </p:sp>
    </p:spTree>
    <p:extLst>
      <p:ext uri="{BB962C8B-B14F-4D97-AF65-F5344CB8AC3E}">
        <p14:creationId xmlns:p14="http://schemas.microsoft.com/office/powerpoint/2010/main" xmlns="" val="207849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14</a:t>
            </a:fld>
            <a:endParaRPr lang="tr-TR"/>
          </a:p>
        </p:txBody>
      </p:sp>
    </p:spTree>
    <p:extLst>
      <p:ext uri="{BB962C8B-B14F-4D97-AF65-F5344CB8AC3E}">
        <p14:creationId xmlns:p14="http://schemas.microsoft.com/office/powerpoint/2010/main" xmlns="" val="328315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Hekimlerin tüm ölüm olgularında “adli” kabul edilmese bile, yukarıda belirtilen hususları değerlendirebilmesi gerekir. </a:t>
            </a:r>
          </a:p>
          <a:p>
            <a:endParaRPr lang="tr-TR" dirty="0"/>
          </a:p>
        </p:txBody>
      </p:sp>
      <p:sp>
        <p:nvSpPr>
          <p:cNvPr id="4" name="3 Slayt Numarası Yer Tutucusu"/>
          <p:cNvSpPr>
            <a:spLocks noGrp="1"/>
          </p:cNvSpPr>
          <p:nvPr>
            <p:ph type="sldNum" sz="quarter" idx="10"/>
          </p:nvPr>
        </p:nvSpPr>
        <p:spPr/>
        <p:txBody>
          <a:bodyPr/>
          <a:lstStyle/>
          <a:p>
            <a:pPr>
              <a:defRPr/>
            </a:pPr>
            <a:fld id="{D1804A1A-F5F0-471A-8DC5-9D60EA597783}" type="slidenum">
              <a:rPr lang="tr-TR" smtClean="0"/>
              <a:pPr>
                <a:defRPr/>
              </a:pPr>
              <a:t>17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ekg</a:t>
            </a:r>
            <a:endParaRPr lang="tr-TR" dirty="0" smtClean="0"/>
          </a:p>
          <a:p>
            <a:r>
              <a:rPr lang="tr-TR" dirty="0" smtClean="0"/>
              <a:t>Oda </a:t>
            </a:r>
            <a:r>
              <a:rPr lang="tr-TR" dirty="0"/>
              <a:t>şartlarında bulunan bir ayna ağız ve burun delikleri önüne tutulur. Solunum devam ediyorsa aynada buğulanma meydana gelir. </a:t>
            </a:r>
          </a:p>
        </p:txBody>
      </p:sp>
      <p:sp>
        <p:nvSpPr>
          <p:cNvPr id="4" name="Slayt Numarası Yer Tutucusu 3"/>
          <p:cNvSpPr>
            <a:spLocks noGrp="1"/>
          </p:cNvSpPr>
          <p:nvPr>
            <p:ph type="sldNum" sz="quarter" idx="5"/>
          </p:nvPr>
        </p:nvSpPr>
        <p:spPr/>
        <p:txBody>
          <a:bodyPr/>
          <a:lstStyle/>
          <a:p>
            <a:pPr>
              <a:defRPr/>
            </a:pPr>
            <a:fld id="{D1804A1A-F5F0-471A-8DC5-9D60EA597783}" type="slidenum">
              <a:rPr lang="tr-TR" smtClean="0"/>
              <a:pPr>
                <a:defRPr/>
              </a:pPr>
              <a:t>22</a:t>
            </a:fld>
            <a:endParaRPr lang="tr-TR"/>
          </a:p>
        </p:txBody>
      </p:sp>
    </p:spTree>
    <p:extLst>
      <p:ext uri="{BB962C8B-B14F-4D97-AF65-F5344CB8AC3E}">
        <p14:creationId xmlns:p14="http://schemas.microsoft.com/office/powerpoint/2010/main" xmlns="" val="250367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a:solidFill>
                  <a:schemeClr val="tx1"/>
                </a:solidFill>
                <a:latin typeface="+mn-lt"/>
                <a:ea typeface="+mn-ea"/>
                <a:cs typeface="+mn-cs"/>
              </a:rPr>
              <a:t>Herhangi bir adli olayın ne şekilde yapıldığını, olayın oluş şeklini ve nedenini araştırmak, </a:t>
            </a:r>
            <a:r>
              <a:rPr lang="tr-TR" sz="1200" kern="1200" baseline="0" dirty="0" err="1">
                <a:solidFill>
                  <a:schemeClr val="tx1"/>
                </a:solidFill>
                <a:latin typeface="+mn-lt"/>
                <a:ea typeface="+mn-ea"/>
                <a:cs typeface="+mn-cs"/>
              </a:rPr>
              <a:t>suclu</a:t>
            </a:r>
            <a:r>
              <a:rPr lang="tr-TR" sz="1200" kern="1200" baseline="0" dirty="0">
                <a:solidFill>
                  <a:schemeClr val="tx1"/>
                </a:solidFill>
                <a:latin typeface="+mn-lt"/>
                <a:ea typeface="+mn-ea"/>
                <a:cs typeface="+mn-cs"/>
              </a:rPr>
              <a:t> veya mağdura</a:t>
            </a:r>
          </a:p>
          <a:p>
            <a:r>
              <a:rPr lang="tr-TR" sz="1200" kern="1200" baseline="0" dirty="0">
                <a:solidFill>
                  <a:schemeClr val="tx1"/>
                </a:solidFill>
                <a:latin typeface="+mn-lt"/>
                <a:ea typeface="+mn-ea"/>
                <a:cs typeface="+mn-cs"/>
              </a:rPr>
              <a:t>ait </a:t>
            </a:r>
            <a:r>
              <a:rPr lang="tr-TR" sz="1200" kern="1200" baseline="0" dirty="0" err="1">
                <a:solidFill>
                  <a:schemeClr val="tx1"/>
                </a:solidFill>
                <a:latin typeface="+mn-lt"/>
                <a:ea typeface="+mn-ea"/>
                <a:cs typeface="+mn-cs"/>
              </a:rPr>
              <a:t>suc</a:t>
            </a:r>
            <a:r>
              <a:rPr lang="tr-TR" sz="1200" kern="1200" baseline="0" dirty="0">
                <a:solidFill>
                  <a:schemeClr val="tx1"/>
                </a:solidFill>
                <a:latin typeface="+mn-lt"/>
                <a:ea typeface="+mn-ea"/>
                <a:cs typeface="+mn-cs"/>
              </a:rPr>
              <a:t> kanıtlarının saptanması ve olaydan kaynaklanan zarar ve kaybın belirlenmesi </a:t>
            </a:r>
            <a:r>
              <a:rPr lang="tr-TR" sz="1200" kern="1200" baseline="0" dirty="0" err="1">
                <a:solidFill>
                  <a:schemeClr val="tx1"/>
                </a:solidFill>
                <a:latin typeface="+mn-lt"/>
                <a:ea typeface="+mn-ea"/>
                <a:cs typeface="+mn-cs"/>
              </a:rPr>
              <a:t>icin</a:t>
            </a:r>
            <a:r>
              <a:rPr lang="tr-TR" sz="1200" kern="1200" baseline="0" dirty="0">
                <a:solidFill>
                  <a:schemeClr val="tx1"/>
                </a:solidFill>
                <a:latin typeface="+mn-lt"/>
                <a:ea typeface="+mn-ea"/>
                <a:cs typeface="+mn-cs"/>
              </a:rPr>
              <a:t> olay</a:t>
            </a:r>
          </a:p>
          <a:p>
            <a:r>
              <a:rPr lang="tr-TR" sz="1200" kern="1200" baseline="0" dirty="0">
                <a:solidFill>
                  <a:schemeClr val="tx1"/>
                </a:solidFill>
                <a:latin typeface="+mn-lt"/>
                <a:ea typeface="+mn-ea"/>
                <a:cs typeface="+mn-cs"/>
              </a:rPr>
              <a:t>yerinde yapılan adli işlemlere “keşif ” denir.</a:t>
            </a:r>
            <a:endParaRPr lang="tr-TR" dirty="0"/>
          </a:p>
        </p:txBody>
      </p:sp>
      <p:sp>
        <p:nvSpPr>
          <p:cNvPr id="4" name="3 Slayt Numarası Yer Tutucusu"/>
          <p:cNvSpPr>
            <a:spLocks noGrp="1"/>
          </p:cNvSpPr>
          <p:nvPr>
            <p:ph type="sldNum" sz="quarter" idx="10"/>
          </p:nvPr>
        </p:nvSpPr>
        <p:spPr/>
        <p:txBody>
          <a:bodyPr/>
          <a:lstStyle/>
          <a:p>
            <a:pPr>
              <a:defRPr/>
            </a:pPr>
            <a:fld id="{D1804A1A-F5F0-471A-8DC5-9D60EA597783}" type="slidenum">
              <a:rPr lang="tr-TR" smtClean="0"/>
              <a:pPr>
                <a:defRPr/>
              </a:pPr>
              <a:t>49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Aile Hekimliği Uygulamasında Adli Olgu Kavramı , Klinik Tıp Aile Hekimliği Dergisi </a:t>
            </a:r>
            <a:endParaRPr lang="tr-TR" dirty="0"/>
          </a:p>
        </p:txBody>
      </p:sp>
      <p:sp>
        <p:nvSpPr>
          <p:cNvPr id="4" name="3 Slayt Numarası Yer Tutucusu"/>
          <p:cNvSpPr>
            <a:spLocks noGrp="1"/>
          </p:cNvSpPr>
          <p:nvPr>
            <p:ph type="sldNum" sz="quarter" idx="10"/>
          </p:nvPr>
        </p:nvSpPr>
        <p:spPr/>
        <p:txBody>
          <a:bodyPr/>
          <a:lstStyle/>
          <a:p>
            <a:pPr>
              <a:defRPr/>
            </a:pPr>
            <a:fld id="{D1804A1A-F5F0-471A-8DC5-9D60EA597783}" type="slidenum">
              <a:rPr lang="tr-TR" smtClean="0"/>
              <a:pPr>
                <a:defRPr/>
              </a:pPr>
              <a:t>68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0" name="9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99C11C92-DE05-424A-B9B9-BCA014963CE7}" type="datetimeFigureOut">
              <a:rPr lang="tr-TR" smtClean="0"/>
              <a:pPr>
                <a:defRPr/>
              </a:pPr>
              <a:t>28.07.2020</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51F43D1-5506-4B49-8C51-C13C46A20507}"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D3AA9786-BA69-48FE-9A3D-5FBAA7E2A418}" type="datetimeFigureOut">
              <a:rPr lang="tr-TR" smtClean="0"/>
              <a:pPr>
                <a:defRPr/>
              </a:pPr>
              <a:t>28.07.2020</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3327584-1A1D-4F64-A793-24EFE2E47EC4}"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7 İçerik Yer Tutucusu"/>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10732008" y="1106932"/>
            <a:ext cx="2286000" cy="508000"/>
          </a:xfrm>
        </p:spPr>
        <p:txBody>
          <a:bodyPr/>
          <a:lstStyle/>
          <a:p>
            <a:pPr>
              <a:defRPr/>
            </a:pPr>
            <a:fld id="{99C11C92-DE05-424A-B9B9-BCA014963CE7}" type="datetimeFigureOut">
              <a:rPr lang="tr-TR" smtClean="0"/>
              <a:pPr>
                <a:defRPr/>
              </a:pPr>
              <a:t>28.07.2020</a:t>
            </a:fld>
            <a:endParaRPr lang="tr-TR"/>
          </a:p>
        </p:txBody>
      </p:sp>
      <p:sp>
        <p:nvSpPr>
          <p:cNvPr id="5" name="4 Altbilgi Yer Tutucusu"/>
          <p:cNvSpPr>
            <a:spLocks noGrp="1"/>
          </p:cNvSpPr>
          <p:nvPr>
            <p:ph type="ftr" sz="quarter" idx="11"/>
          </p:nvPr>
        </p:nvSpPr>
        <p:spPr bwMode="auto">
          <a:xfrm rot="5400000">
            <a:off x="10046208" y="4114800"/>
            <a:ext cx="3657600" cy="512064"/>
          </a:xfrm>
        </p:spPr>
        <p:txBody>
          <a:bodyPr/>
          <a:lstStyle/>
          <a:p>
            <a:pPr>
              <a:defRPr/>
            </a:pPr>
            <a:endParaRPr lang="tr-TR"/>
          </a:p>
        </p:txBody>
      </p:sp>
      <p:sp>
        <p:nvSpPr>
          <p:cNvPr id="9" name="8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787488" y="4928702"/>
            <a:ext cx="812800" cy="517524"/>
          </a:xfrm>
        </p:spPr>
        <p:txBody>
          <a:bodyPr/>
          <a:lstStyle/>
          <a:p>
            <a:pPr>
              <a:defRPr/>
            </a:pPr>
            <a:fld id="{951F43D1-5506-4B49-8C51-C13C46A2050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fld id="{03BF5D04-1AE7-4C80-A50D-8A42D335A042}" type="datetimeFigureOut">
              <a:rPr lang="tr-TR" smtClean="0"/>
              <a:pPr>
                <a:defRPr/>
              </a:pPr>
              <a:t>28.07.2020</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793912BF-E673-4EDE-906E-A2127A9CDDC0}" type="slidenum">
              <a:rPr lang="tr-TR" smtClean="0"/>
              <a:pPr>
                <a:defRPr/>
              </a:pPr>
              <a:t>‹#›</a:t>
            </a:fld>
            <a:endParaRPr lang="tr-TR"/>
          </a:p>
        </p:txBody>
      </p:sp>
      <p:sp>
        <p:nvSpPr>
          <p:cNvPr id="9" name="8 İçerik Yer Tutucusu"/>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fld id="{68BEDC05-6EC0-4244-876F-A00B27A09CA2}" type="datetimeFigureOut">
              <a:rPr lang="tr-TR" smtClean="0"/>
              <a:pPr>
                <a:defRPr/>
              </a:pPr>
              <a:t>28.07.2020</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B97357BC-B03A-4254-8DE5-BC4D35228117}" type="slidenum">
              <a:rPr lang="tr-TR" smtClean="0"/>
              <a:pPr>
                <a:defRPr/>
              </a:pPr>
              <a:t>‹#›</a:t>
            </a:fld>
            <a:endParaRPr lang="tr-TR"/>
          </a:p>
        </p:txBody>
      </p:sp>
      <p:sp>
        <p:nvSpPr>
          <p:cNvPr id="11" name="10 İçerik Yer Tutucusu"/>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fld id="{C813D6BC-1EAC-4E21-9CD6-B645741BF3FF}" type="datetimeFigureOut">
              <a:rPr lang="tr-TR" smtClean="0"/>
              <a:pPr>
                <a:defRPr/>
              </a:pPr>
              <a:t>28.07.2020</a:t>
            </a:fld>
            <a:endParaRPr lang="tr-TR"/>
          </a:p>
        </p:txBody>
      </p:sp>
      <p:sp>
        <p:nvSpPr>
          <p:cNvPr id="7" name="6 Slayt Numarası Yer Tutucusu"/>
          <p:cNvSpPr>
            <a:spLocks noGrp="1"/>
          </p:cNvSpPr>
          <p:nvPr>
            <p:ph type="sldNum" sz="quarter" idx="11"/>
          </p:nvPr>
        </p:nvSpPr>
        <p:spPr/>
        <p:txBody>
          <a:bodyPr rtlCol="0"/>
          <a:lstStyle/>
          <a:p>
            <a:pPr>
              <a:defRPr/>
            </a:pPr>
            <a:fld id="{F3C377BB-390D-45DD-A2FD-E8CF7787CE6E}" type="slidenum">
              <a:rPr lang="tr-TR" smtClean="0"/>
              <a:pPr>
                <a:defRPr/>
              </a:pPr>
              <a:t>‹#›</a:t>
            </a:fld>
            <a:endParaRPr lang="tr-TR"/>
          </a:p>
        </p:txBody>
      </p:sp>
      <p:sp>
        <p:nvSpPr>
          <p:cNvPr id="8" name="7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774A852-9CF0-4B2C-9D37-5F2A5BE07456}" type="datetimeFigureOut">
              <a:rPr lang="tr-TR" smtClean="0"/>
              <a:pPr>
                <a:defRPr/>
              </a:pPr>
              <a:t>28.07.2020</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E47C143E-4B82-4113-B63E-F661C80A5D57}"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fld id="{4129BDF6-9306-4DF7-8DF8-67F2CA6E1749}" type="datetimeFigureOut">
              <a:rPr lang="tr-TR" smtClean="0"/>
              <a:pPr>
                <a:defRPr/>
              </a:pPr>
              <a:t>28.07.2020</a:t>
            </a:fld>
            <a:endParaRPr lang="tr-TR"/>
          </a:p>
        </p:txBody>
      </p:sp>
      <p:sp>
        <p:nvSpPr>
          <p:cNvPr id="22" name="21 Slayt Numarası Yer Tutucusu"/>
          <p:cNvSpPr>
            <a:spLocks noGrp="1"/>
          </p:cNvSpPr>
          <p:nvPr>
            <p:ph type="sldNum" sz="quarter" idx="15"/>
          </p:nvPr>
        </p:nvSpPr>
        <p:spPr/>
        <p:txBody>
          <a:bodyPr rtlCol="0"/>
          <a:lstStyle/>
          <a:p>
            <a:pPr>
              <a:defRPr/>
            </a:pPr>
            <a:fld id="{C02D9950-50C0-43F7-9452-4DAD67F71DA1}" type="slidenum">
              <a:rPr lang="tr-TR" smtClean="0"/>
              <a:pPr>
                <a:defRPr/>
              </a:pPr>
              <a:t>‹#›</a:t>
            </a:fld>
            <a:endParaRPr lang="tr-TR"/>
          </a:p>
        </p:txBody>
      </p:sp>
      <p:sp>
        <p:nvSpPr>
          <p:cNvPr id="23" name="22 Altbilgi Yer Tutucusu"/>
          <p:cNvSpPr>
            <a:spLocks noGrp="1"/>
          </p:cNvSpPr>
          <p:nvPr>
            <p:ph type="ftr" sz="quarter" idx="16"/>
          </p:nvPr>
        </p:nvSpPr>
        <p:spPr/>
        <p:txBody>
          <a:bodyPr rtlCol="0"/>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fld id="{C34A9BCE-4EE3-4883-9CEA-F49AB6AAC87F}" type="datetimeFigureOut">
              <a:rPr lang="tr-TR" smtClean="0"/>
              <a:pPr>
                <a:defRPr/>
              </a:pPr>
              <a:t>28.07.2020</a:t>
            </a:fld>
            <a:endParaRPr lang="tr-TR"/>
          </a:p>
        </p:txBody>
      </p:sp>
      <p:sp>
        <p:nvSpPr>
          <p:cNvPr id="18" name="17 Slayt Numarası Yer Tutucusu"/>
          <p:cNvSpPr>
            <a:spLocks noGrp="1"/>
          </p:cNvSpPr>
          <p:nvPr>
            <p:ph type="sldNum" sz="quarter" idx="11"/>
          </p:nvPr>
        </p:nvSpPr>
        <p:spPr/>
        <p:txBody>
          <a:bodyPr rtlCol="0"/>
          <a:lstStyle/>
          <a:p>
            <a:pPr>
              <a:defRPr/>
            </a:pPr>
            <a:fld id="{E06914FE-9E20-47A7-9699-F3D863E788A9}" type="slidenum">
              <a:rPr lang="tr-TR" smtClean="0"/>
              <a:pPr>
                <a:defRPr/>
              </a:pPr>
              <a:t>‹#›</a:t>
            </a:fld>
            <a:endParaRPr lang="tr-TR"/>
          </a:p>
        </p:txBody>
      </p:sp>
      <p:sp>
        <p:nvSpPr>
          <p:cNvPr id="21" name="20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defRPr/>
            </a:pPr>
            <a:fld id="{99C11C92-DE05-424A-B9B9-BCA014963CE7}" type="datetimeFigureOut">
              <a:rPr lang="tr-TR" smtClean="0"/>
              <a:pPr>
                <a:defRPr/>
              </a:pPr>
              <a:t>28.07.2020</a:t>
            </a:fld>
            <a:endParaRPr lang="tr-TR"/>
          </a:p>
        </p:txBody>
      </p:sp>
      <p:sp>
        <p:nvSpPr>
          <p:cNvPr id="3" name="2 Altbilgi Yer Tutucusu"/>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51F43D1-5506-4B49-8C51-C13C46A20507}"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87356" y="1049739"/>
            <a:ext cx="12410364" cy="1079312"/>
          </a:xfrm>
        </p:spPr>
        <p:txBody>
          <a:bodyPr>
            <a:normAutofit/>
          </a:bodyPr>
          <a:lstStyle/>
          <a:p>
            <a:pPr fontAlgn="auto">
              <a:spcAft>
                <a:spcPts val="0"/>
              </a:spcAft>
              <a:defRPr/>
            </a:pPr>
            <a:r>
              <a:rPr lang="tr-TR" sz="4400" b="0" dirty="0" smtClean="0">
                <a:solidFill>
                  <a:schemeClr val="tx1">
                    <a:lumMod val="95000"/>
                    <a:lumOff val="5000"/>
                  </a:schemeClr>
                </a:solidFill>
              </a:rPr>
              <a:t>  Ö</a:t>
            </a:r>
            <a:r>
              <a:rPr lang="tr-TR" sz="4800" b="0" dirty="0" smtClean="0">
                <a:solidFill>
                  <a:schemeClr val="tx1">
                    <a:lumMod val="95000"/>
                    <a:lumOff val="5000"/>
                  </a:schemeClr>
                </a:solidFill>
              </a:rPr>
              <a:t>LÜ MUAYENESİ VE ADLİ RAPOR YAZIMI</a:t>
            </a:r>
            <a:endParaRPr lang="tr-TR" sz="4800" b="0" dirty="0">
              <a:solidFill>
                <a:schemeClr val="tx1">
                  <a:lumMod val="95000"/>
                  <a:lumOff val="5000"/>
                </a:schemeClr>
              </a:solidFill>
            </a:endParaRPr>
          </a:p>
        </p:txBody>
      </p:sp>
      <p:sp>
        <p:nvSpPr>
          <p:cNvPr id="3" name="Alt Başlık 2"/>
          <p:cNvSpPr>
            <a:spLocks noGrp="1"/>
          </p:cNvSpPr>
          <p:nvPr>
            <p:ph type="subTitle" idx="1"/>
          </p:nvPr>
        </p:nvSpPr>
        <p:spPr>
          <a:xfrm>
            <a:off x="8366078" y="5003322"/>
            <a:ext cx="3575713" cy="1371600"/>
          </a:xfrm>
        </p:spPr>
        <p:txBody>
          <a:bodyPr>
            <a:normAutofit/>
          </a:bodyPr>
          <a:lstStyle/>
          <a:p>
            <a:pPr>
              <a:spcBef>
                <a:spcPct val="0"/>
              </a:spcBef>
            </a:pPr>
            <a:r>
              <a:rPr lang="tr-TR" dirty="0" smtClean="0">
                <a:solidFill>
                  <a:srgbClr val="0D0D0D"/>
                </a:solidFill>
              </a:rPr>
              <a:t>KTÜ </a:t>
            </a:r>
            <a:r>
              <a:rPr lang="tr-TR" dirty="0">
                <a:solidFill>
                  <a:srgbClr val="0D0D0D"/>
                </a:solidFill>
              </a:rPr>
              <a:t>AİLE HEK. ANABİLİM DALI</a:t>
            </a:r>
          </a:p>
          <a:p>
            <a:pPr>
              <a:spcBef>
                <a:spcPct val="0"/>
              </a:spcBef>
            </a:pPr>
            <a:r>
              <a:rPr lang="tr-TR" dirty="0">
                <a:solidFill>
                  <a:srgbClr val="0D0D0D"/>
                </a:solidFill>
              </a:rPr>
              <a:t>Dr. </a:t>
            </a:r>
            <a:r>
              <a:rPr lang="tr-TR" dirty="0" err="1">
                <a:solidFill>
                  <a:srgbClr val="0D0D0D"/>
                </a:solidFill>
              </a:rPr>
              <a:t>Fatıma</a:t>
            </a:r>
            <a:r>
              <a:rPr lang="tr-TR" dirty="0">
                <a:solidFill>
                  <a:srgbClr val="0D0D0D"/>
                </a:solidFill>
              </a:rPr>
              <a:t> YILDIZ</a:t>
            </a:r>
          </a:p>
          <a:p>
            <a:pPr>
              <a:spcBef>
                <a:spcPct val="0"/>
              </a:spcBef>
            </a:pPr>
            <a:r>
              <a:rPr lang="tr-TR" dirty="0" smtClean="0">
                <a:solidFill>
                  <a:srgbClr val="0D0D0D"/>
                </a:solidFill>
              </a:rPr>
              <a:t>28 Temmuz </a:t>
            </a:r>
            <a:r>
              <a:rPr lang="tr-TR" dirty="0">
                <a:solidFill>
                  <a:srgbClr val="0D0D0D"/>
                </a:solidFill>
              </a:rPr>
              <a:t>2020</a:t>
            </a:r>
          </a:p>
        </p:txBody>
      </p:sp>
      <p:pic>
        <p:nvPicPr>
          <p:cNvPr id="149506" name="Picture 2" descr="Autopsy in Nigeria: Understanding this unique approach to Forensic ..."/>
          <p:cNvPicPr>
            <a:picLocks noChangeAspect="1" noChangeArrowheads="1"/>
          </p:cNvPicPr>
          <p:nvPr/>
        </p:nvPicPr>
        <p:blipFill>
          <a:blip r:embed="rId2"/>
          <a:srcRect/>
          <a:stretch>
            <a:fillRect/>
          </a:stretch>
        </p:blipFill>
        <p:spPr bwMode="auto">
          <a:xfrm>
            <a:off x="0" y="2466407"/>
            <a:ext cx="7807277" cy="439159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11287" y="895350"/>
            <a:ext cx="9720262" cy="5558613"/>
          </a:xfrm>
        </p:spPr>
        <p:txBody>
          <a:bodyPr>
            <a:normAutofit lnSpcReduction="10000"/>
          </a:bodyPr>
          <a:lstStyle/>
          <a:p>
            <a:pPr>
              <a:buNone/>
            </a:pPr>
            <a:r>
              <a:rPr lang="tr-TR" sz="4000" dirty="0">
                <a:solidFill>
                  <a:schemeClr val="tx1">
                    <a:lumMod val="95000"/>
                    <a:lumOff val="5000"/>
                  </a:schemeClr>
                </a:solidFill>
              </a:rPr>
              <a:t>BEYİN </a:t>
            </a:r>
            <a:r>
              <a:rPr lang="tr-TR" sz="4000" dirty="0" smtClean="0">
                <a:solidFill>
                  <a:schemeClr val="tx1">
                    <a:lumMod val="95000"/>
                    <a:lumOff val="5000"/>
                  </a:schemeClr>
                </a:solidFill>
              </a:rPr>
              <a:t>ÖLÜMÜ</a:t>
            </a:r>
            <a:endParaRPr lang="tr-TR" dirty="0"/>
          </a:p>
          <a:p>
            <a:endParaRPr lang="tr-TR" dirty="0" smtClean="0"/>
          </a:p>
          <a:p>
            <a:r>
              <a:rPr lang="tr-TR" dirty="0" smtClean="0"/>
              <a:t>Klinik </a:t>
            </a:r>
            <a:r>
              <a:rPr lang="tr-TR" dirty="0"/>
              <a:t>olarak  beyin ölümü tanısının konulabilmesi için </a:t>
            </a:r>
            <a:r>
              <a:rPr lang="tr-TR" dirty="0" smtClean="0"/>
              <a:t>;</a:t>
            </a:r>
          </a:p>
          <a:p>
            <a:endParaRPr lang="tr-TR" dirty="0"/>
          </a:p>
          <a:p>
            <a:pPr marL="0" indent="0">
              <a:buNone/>
            </a:pPr>
            <a:r>
              <a:rPr lang="tr-TR" dirty="0"/>
              <a:t>   1) </a:t>
            </a:r>
            <a:r>
              <a:rPr lang="tr-TR" dirty="0">
                <a:solidFill>
                  <a:srgbClr val="FF0000"/>
                </a:solidFill>
              </a:rPr>
              <a:t>Derin ve geri dönüşü olmayan koma </a:t>
            </a:r>
          </a:p>
          <a:p>
            <a:pPr marL="457200" lvl="1" indent="0">
              <a:buNone/>
            </a:pPr>
            <a:r>
              <a:rPr lang="tr-TR" dirty="0"/>
              <a:t>t</a:t>
            </a:r>
            <a:r>
              <a:rPr lang="tr-TR" dirty="0" smtClean="0"/>
              <a:t>am </a:t>
            </a:r>
            <a:r>
              <a:rPr lang="tr-TR" dirty="0"/>
              <a:t>yanıtsızlık </a:t>
            </a:r>
            <a:r>
              <a:rPr lang="tr-TR" dirty="0" smtClean="0"/>
              <a:t>hali</a:t>
            </a:r>
          </a:p>
          <a:p>
            <a:pPr marL="457200" lvl="1" indent="0">
              <a:buNone/>
            </a:pPr>
            <a:r>
              <a:rPr lang="tr-TR" dirty="0" smtClean="0"/>
              <a:t>hasta </a:t>
            </a:r>
            <a:r>
              <a:rPr lang="tr-TR" dirty="0"/>
              <a:t>hiçbir şekilde </a:t>
            </a:r>
            <a:r>
              <a:rPr lang="tr-TR" dirty="0" smtClean="0"/>
              <a:t>uyandırılamaz</a:t>
            </a:r>
          </a:p>
          <a:p>
            <a:pPr marL="457200" lvl="1" indent="0">
              <a:buNone/>
            </a:pPr>
            <a:endParaRPr lang="tr-TR" dirty="0"/>
          </a:p>
          <a:p>
            <a:pPr marL="0" indent="0">
              <a:buNone/>
            </a:pPr>
            <a:r>
              <a:rPr lang="tr-TR" dirty="0"/>
              <a:t>   2) </a:t>
            </a:r>
            <a:r>
              <a:rPr lang="tr-TR" dirty="0">
                <a:solidFill>
                  <a:srgbClr val="FF0000"/>
                </a:solidFill>
              </a:rPr>
              <a:t>reflekslerin </a:t>
            </a:r>
            <a:r>
              <a:rPr lang="tr-TR" dirty="0" smtClean="0">
                <a:solidFill>
                  <a:srgbClr val="FF0000"/>
                </a:solidFill>
              </a:rPr>
              <a:t>kaybolması</a:t>
            </a:r>
            <a:endParaRPr lang="tr-TR" dirty="0" smtClean="0">
              <a:solidFill>
                <a:srgbClr val="FF0000"/>
              </a:solidFill>
            </a:endParaRPr>
          </a:p>
          <a:p>
            <a:pPr marL="0" indent="0">
              <a:buNone/>
            </a:pPr>
            <a:r>
              <a:rPr lang="tr-TR" dirty="0"/>
              <a:t/>
            </a:r>
            <a:br>
              <a:rPr lang="tr-TR" dirty="0"/>
            </a:br>
            <a:r>
              <a:rPr lang="tr-TR" dirty="0"/>
              <a:t>   3) </a:t>
            </a:r>
            <a:r>
              <a:rPr lang="tr-TR" dirty="0">
                <a:solidFill>
                  <a:srgbClr val="FF0000"/>
                </a:solidFill>
              </a:rPr>
              <a:t>Solunum yokluğu testi</a:t>
            </a:r>
          </a:p>
          <a:p>
            <a:pPr lvl="1"/>
            <a:r>
              <a:rPr lang="tr-TR" dirty="0"/>
              <a:t>Anestezi uzmanlarınca  </a:t>
            </a:r>
          </a:p>
          <a:p>
            <a:pPr lvl="1"/>
            <a:r>
              <a:rPr lang="tr-TR" dirty="0"/>
              <a:t>solunum merkezinin tamamen fonksiyonunu kaybettiği </a:t>
            </a:r>
          </a:p>
          <a:p>
            <a:pPr lvl="1"/>
            <a:r>
              <a:rPr lang="tr-TR" dirty="0"/>
              <a:t>solunum cihazı olmaksızın kesinlikle ve hiçbir zaman soluyamayacağı</a:t>
            </a:r>
          </a:p>
        </p:txBody>
      </p:sp>
      <p:sp>
        <p:nvSpPr>
          <p:cNvPr id="123906" name="AutoShape 2" descr="Mother Wakes Up from Coma 27 Years After Horrific Car Acciden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3908" name="AutoShape 4" descr="Mother Wakes Up from Coma 27 Years After Horrific Car Acciden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3910" name="AutoShape 6" descr="Mother Wakes Up from Coma 27 Years After Horrific Car Acciden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3911" name="Picture 7"/>
          <p:cNvPicPr>
            <a:picLocks noChangeAspect="1" noChangeArrowheads="1"/>
          </p:cNvPicPr>
          <p:nvPr/>
        </p:nvPicPr>
        <p:blipFill>
          <a:blip r:embed="rId3"/>
          <a:srcRect/>
          <a:stretch>
            <a:fillRect/>
          </a:stretch>
        </p:blipFill>
        <p:spPr bwMode="auto">
          <a:xfrm>
            <a:off x="7660872" y="2988859"/>
            <a:ext cx="3862274" cy="2118438"/>
          </a:xfrm>
          <a:prstGeom prst="rect">
            <a:avLst/>
          </a:prstGeom>
          <a:noFill/>
          <a:ln w="9525">
            <a:noFill/>
            <a:miter lim="800000"/>
            <a:headEnd/>
            <a:tailEnd/>
          </a:ln>
          <a:effectLst/>
        </p:spPr>
      </p:pic>
    </p:spTree>
    <p:extLst>
      <p:ext uri="{BB962C8B-B14F-4D97-AF65-F5344CB8AC3E}">
        <p14:creationId xmlns:p14="http://schemas.microsoft.com/office/powerpoint/2010/main" xmlns="" val="31985106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703512" y="692696"/>
            <a:ext cx="8229600" cy="1143000"/>
          </a:xfrm>
        </p:spPr>
        <p:txBody>
          <a:bodyPr>
            <a:normAutofit/>
          </a:bodyPr>
          <a:lstStyle/>
          <a:p>
            <a:r>
              <a:rPr lang="tr-TR" altLang="tr-TR" sz="4000" dirty="0" smtClean="0">
                <a:solidFill>
                  <a:schemeClr val="tx1"/>
                </a:solidFill>
              </a:rPr>
              <a:t>YÜZDE SÜREKLİ DEĞİŞİKLİK</a:t>
            </a:r>
            <a:endParaRPr lang="tr-TR" altLang="tr-TR" sz="4000" dirty="0">
              <a:solidFill>
                <a:schemeClr val="tx1"/>
              </a:solidFill>
            </a:endParaRPr>
          </a:p>
        </p:txBody>
      </p:sp>
      <p:sp>
        <p:nvSpPr>
          <p:cNvPr id="111619" name="Rectangle 3"/>
          <p:cNvSpPr>
            <a:spLocks noGrp="1" noRot="1" noChangeArrowheads="1"/>
          </p:cNvSpPr>
          <p:nvPr>
            <p:ph sz="quarter" idx="1"/>
          </p:nvPr>
        </p:nvSpPr>
        <p:spPr>
          <a:xfrm>
            <a:off x="1703512" y="2257933"/>
            <a:ext cx="8229600" cy="2505135"/>
          </a:xfrm>
          <a:prstGeom prst="rect">
            <a:avLst/>
          </a:prstGeom>
        </p:spPr>
        <p:txBody>
          <a:bodyPr>
            <a:normAutofit/>
          </a:bodyPr>
          <a:lstStyle/>
          <a:p>
            <a:pPr algn="just"/>
            <a:endParaRPr lang="tr-TR" altLang="tr-TR" sz="2400" dirty="0" smtClean="0"/>
          </a:p>
          <a:p>
            <a:pPr algn="just"/>
            <a:r>
              <a:rPr lang="tr-TR" altLang="tr-TR" sz="2400" dirty="0" smtClean="0"/>
              <a:t>Kişinin </a:t>
            </a:r>
            <a:r>
              <a:rPr lang="tr-TR" altLang="tr-TR" sz="2400" dirty="0"/>
              <a:t>yüzünde meydana gelen travmanın o kişiyi önceden tanıyanların  onu tanımasında duraksamaya yol açacak şekilde  yüzün doğal görünümünü bozmuş olması</a:t>
            </a:r>
          </a:p>
        </p:txBody>
      </p:sp>
    </p:spTree>
    <p:extLst>
      <p:ext uri="{BB962C8B-B14F-4D97-AF65-F5344CB8AC3E}">
        <p14:creationId xmlns:p14="http://schemas.microsoft.com/office/powerpoint/2010/main" xmlns="" val="55046040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B24D5D-92FA-4D00-BB15-B996197A39B2}"/>
              </a:ext>
            </a:extLst>
          </p:cNvPr>
          <p:cNvSpPr>
            <a:spLocks noGrp="1"/>
          </p:cNvSpPr>
          <p:nvPr>
            <p:ph type="title"/>
          </p:nvPr>
        </p:nvSpPr>
        <p:spPr>
          <a:xfrm>
            <a:off x="609600" y="274638"/>
            <a:ext cx="9956800" cy="1143000"/>
          </a:xfrm>
        </p:spPr>
        <p:txBody>
          <a:bodyPr>
            <a:normAutofit/>
          </a:bodyPr>
          <a:lstStyle/>
          <a:p>
            <a:r>
              <a:rPr lang="tr-TR" sz="3200" dirty="0">
                <a:solidFill>
                  <a:schemeClr val="tx1"/>
                </a:solidFill>
              </a:rPr>
              <a:t>Konuşmada sürekli zorluk/konuşma yeteneğinin kaybı</a:t>
            </a:r>
          </a:p>
        </p:txBody>
      </p:sp>
      <p:sp>
        <p:nvSpPr>
          <p:cNvPr id="3" name="İçerik Yer Tutucusu 2">
            <a:extLst>
              <a:ext uri="{FF2B5EF4-FFF2-40B4-BE49-F238E27FC236}">
                <a16:creationId xmlns:a16="http://schemas.microsoft.com/office/drawing/2014/main" xmlns="" id="{F77D959C-07BE-460C-8CC2-4C16C634F181}"/>
              </a:ext>
            </a:extLst>
          </p:cNvPr>
          <p:cNvSpPr>
            <a:spLocks noGrp="1"/>
          </p:cNvSpPr>
          <p:nvPr>
            <p:ph sz="quarter" idx="1"/>
          </p:nvPr>
        </p:nvSpPr>
        <p:spPr/>
        <p:txBody>
          <a:bodyPr>
            <a:normAutofit/>
          </a:bodyPr>
          <a:lstStyle/>
          <a:p>
            <a:endParaRPr lang="tr-TR" dirty="0"/>
          </a:p>
          <a:p>
            <a:endParaRPr lang="tr-TR" dirty="0" smtClean="0"/>
          </a:p>
          <a:p>
            <a:r>
              <a:rPr lang="tr-TR" dirty="0" smtClean="0"/>
              <a:t>Konuşma </a:t>
            </a:r>
            <a:r>
              <a:rPr lang="tr-TR" dirty="0"/>
              <a:t>fonksiyonunu etkileyen kafa içi değişimler ile dil ve ses telleri gibi konuşmaya yardımcı yapılarda yaralanma olması durumunda değerlendirilir. </a:t>
            </a:r>
          </a:p>
        </p:txBody>
      </p:sp>
      <p:pic>
        <p:nvPicPr>
          <p:cNvPr id="16386" name="Picture 2" descr="The Brain Has Its Own &quot;Autofill&quot; Function for Speech - Scientific ..."/>
          <p:cNvPicPr>
            <a:picLocks noChangeAspect="1" noChangeArrowheads="1"/>
          </p:cNvPicPr>
          <p:nvPr/>
        </p:nvPicPr>
        <p:blipFill>
          <a:blip r:embed="rId3"/>
          <a:srcRect/>
          <a:stretch>
            <a:fillRect/>
          </a:stretch>
        </p:blipFill>
        <p:spPr bwMode="auto">
          <a:xfrm>
            <a:off x="6917290" y="3589361"/>
            <a:ext cx="4715152" cy="3268639"/>
          </a:xfrm>
          <a:prstGeom prst="rect">
            <a:avLst/>
          </a:prstGeom>
          <a:noFill/>
        </p:spPr>
      </p:pic>
    </p:spTree>
    <p:extLst>
      <p:ext uri="{BB962C8B-B14F-4D97-AF65-F5344CB8AC3E}">
        <p14:creationId xmlns:p14="http://schemas.microsoft.com/office/powerpoint/2010/main" xmlns="" val="30602694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040D1A2-6850-4B23-8FCD-39F54B0093C2}"/>
              </a:ext>
            </a:extLst>
          </p:cNvPr>
          <p:cNvSpPr>
            <a:spLocks noGrp="1"/>
          </p:cNvSpPr>
          <p:nvPr>
            <p:ph type="title"/>
          </p:nvPr>
        </p:nvSpPr>
        <p:spPr>
          <a:xfrm>
            <a:off x="609600" y="274638"/>
            <a:ext cx="9956800" cy="1143000"/>
          </a:xfrm>
        </p:spPr>
        <p:txBody>
          <a:bodyPr>
            <a:normAutofit/>
          </a:bodyPr>
          <a:lstStyle/>
          <a:p>
            <a:r>
              <a:rPr lang="tr-TR" sz="3200" dirty="0">
                <a:solidFill>
                  <a:schemeClr val="tx1"/>
                </a:solidFill>
              </a:rPr>
              <a:t>Kişinin iyileşmesi olanağı bulunmayan bir hastalığa/bitkisel hayata girmesine neden olma</a:t>
            </a:r>
          </a:p>
        </p:txBody>
      </p:sp>
      <p:sp>
        <p:nvSpPr>
          <p:cNvPr id="3" name="İçerik Yer Tutucusu 2">
            <a:extLst>
              <a:ext uri="{FF2B5EF4-FFF2-40B4-BE49-F238E27FC236}">
                <a16:creationId xmlns:a16="http://schemas.microsoft.com/office/drawing/2014/main" xmlns="" id="{33838DA1-415F-4CF2-B326-E3A8A46FF09B}"/>
              </a:ext>
            </a:extLst>
          </p:cNvPr>
          <p:cNvSpPr>
            <a:spLocks noGrp="1"/>
          </p:cNvSpPr>
          <p:nvPr>
            <p:ph sz="quarter" idx="1"/>
          </p:nvPr>
        </p:nvSpPr>
        <p:spPr/>
        <p:txBody>
          <a:bodyPr/>
          <a:lstStyle/>
          <a:p>
            <a:endParaRPr lang="tr-TR" dirty="0" smtClean="0"/>
          </a:p>
          <a:p>
            <a:r>
              <a:rPr lang="tr-TR" dirty="0" smtClean="0"/>
              <a:t>Travma </a:t>
            </a:r>
            <a:r>
              <a:rPr lang="tr-TR" dirty="0"/>
              <a:t>sonrası gelişen ve iyileşmesi olanağı bulunmayan akli arızaları da </a:t>
            </a:r>
            <a:r>
              <a:rPr lang="tr-TR" dirty="0" smtClean="0"/>
              <a:t>içermekte</a:t>
            </a:r>
          </a:p>
          <a:p>
            <a:r>
              <a:rPr lang="tr-TR" dirty="0" smtClean="0"/>
              <a:t> </a:t>
            </a:r>
            <a:r>
              <a:rPr lang="tr-TR" dirty="0"/>
              <a:t>Kafa travması sonrası </a:t>
            </a:r>
            <a:r>
              <a:rPr lang="tr-TR" dirty="0" err="1"/>
              <a:t>hemipleji</a:t>
            </a:r>
            <a:r>
              <a:rPr lang="tr-TR" dirty="0"/>
              <a:t>, </a:t>
            </a:r>
            <a:r>
              <a:rPr lang="tr-TR" dirty="0" err="1"/>
              <a:t>parapleji</a:t>
            </a:r>
            <a:r>
              <a:rPr lang="tr-TR" dirty="0"/>
              <a:t> ve ilaçla kontrol altına alınamayan epilepsi, bitkisel yaşam, iyileşme beklenmeyen yatalak kalma gibi durumlar “iyileşme olanağı bulunmayan” hastalık grubunda değerlendirilebilir.</a:t>
            </a:r>
          </a:p>
        </p:txBody>
      </p:sp>
      <p:pic>
        <p:nvPicPr>
          <p:cNvPr id="13314" name="Picture 2" descr="bitkisel-hayat - Bilimoloji"/>
          <p:cNvPicPr>
            <a:picLocks noChangeAspect="1" noChangeArrowheads="1"/>
          </p:cNvPicPr>
          <p:nvPr/>
        </p:nvPicPr>
        <p:blipFill>
          <a:blip r:embed="rId2"/>
          <a:srcRect/>
          <a:stretch>
            <a:fillRect/>
          </a:stretch>
        </p:blipFill>
        <p:spPr bwMode="auto">
          <a:xfrm>
            <a:off x="8694761" y="4899546"/>
            <a:ext cx="3497239" cy="1958454"/>
          </a:xfrm>
          <a:prstGeom prst="rect">
            <a:avLst/>
          </a:prstGeom>
          <a:noFill/>
        </p:spPr>
      </p:pic>
    </p:spTree>
    <p:extLst>
      <p:ext uri="{BB962C8B-B14F-4D97-AF65-F5344CB8AC3E}">
        <p14:creationId xmlns:p14="http://schemas.microsoft.com/office/powerpoint/2010/main" xmlns="" val="1367982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243089-C475-4CDC-B0F3-59262C0F4B2E}"/>
              </a:ext>
            </a:extLst>
          </p:cNvPr>
          <p:cNvSpPr>
            <a:spLocks noGrp="1"/>
          </p:cNvSpPr>
          <p:nvPr>
            <p:ph type="title"/>
          </p:nvPr>
        </p:nvSpPr>
        <p:spPr>
          <a:xfrm>
            <a:off x="609600" y="274638"/>
            <a:ext cx="9956800" cy="1143000"/>
          </a:xfrm>
        </p:spPr>
        <p:txBody>
          <a:bodyPr>
            <a:normAutofit/>
          </a:bodyPr>
          <a:lstStyle/>
          <a:p>
            <a:r>
              <a:rPr lang="tr-TR" sz="3200" dirty="0">
                <a:solidFill>
                  <a:schemeClr val="tx1"/>
                </a:solidFill>
              </a:rPr>
              <a:t>Çocuk yapma yeteneğinin kaybolması</a:t>
            </a:r>
          </a:p>
        </p:txBody>
      </p:sp>
      <p:sp>
        <p:nvSpPr>
          <p:cNvPr id="3" name="İçerik Yer Tutucusu 2">
            <a:extLst>
              <a:ext uri="{FF2B5EF4-FFF2-40B4-BE49-F238E27FC236}">
                <a16:creationId xmlns:a16="http://schemas.microsoft.com/office/drawing/2014/main" xmlns="" id="{87DC0D7F-6A0F-474B-AC10-C81A9F31C1DE}"/>
              </a:ext>
            </a:extLst>
          </p:cNvPr>
          <p:cNvSpPr>
            <a:spLocks noGrp="1"/>
          </p:cNvSpPr>
          <p:nvPr>
            <p:ph sz="quarter" idx="1"/>
          </p:nvPr>
        </p:nvSpPr>
        <p:spPr/>
        <p:txBody>
          <a:bodyPr/>
          <a:lstStyle/>
          <a:p>
            <a:endParaRPr lang="tr-TR" dirty="0" smtClean="0"/>
          </a:p>
          <a:p>
            <a:r>
              <a:rPr lang="tr-TR" dirty="0" err="1" smtClean="0"/>
              <a:t>Uterus</a:t>
            </a:r>
            <a:r>
              <a:rPr lang="tr-TR" dirty="0"/>
              <a:t>, </a:t>
            </a:r>
            <a:r>
              <a:rPr lang="tr-TR" dirty="0" err="1"/>
              <a:t>ovaryumlar</a:t>
            </a:r>
            <a:r>
              <a:rPr lang="tr-TR" dirty="0"/>
              <a:t> ve testisler gibi üremeye yardımcı organları içine alan yaralanma durumlarında değerlendirilir.</a:t>
            </a:r>
          </a:p>
          <a:p>
            <a:r>
              <a:rPr lang="tr-TR" dirty="0"/>
              <a:t>Yaralanma öncesi doğal yolla çocuk yapma yeteneğine sahip iken, yaralanma sonrası bu durumun ortadan kalktığı travmaya </a:t>
            </a:r>
            <a:r>
              <a:rPr lang="tr-TR" dirty="0" err="1"/>
              <a:t>sekonder</a:t>
            </a:r>
            <a:r>
              <a:rPr lang="tr-TR" dirty="0"/>
              <a:t> </a:t>
            </a:r>
            <a:r>
              <a:rPr lang="tr-TR" dirty="0" err="1" smtClean="0"/>
              <a:t>sterilite</a:t>
            </a:r>
            <a:r>
              <a:rPr lang="tr-TR" dirty="0" smtClean="0"/>
              <a:t> </a:t>
            </a:r>
            <a:r>
              <a:rPr lang="tr-TR" dirty="0"/>
              <a:t>durumlarında kişilerin çocuk yapma yeteneğinin kaybolduğu belirtilir.</a:t>
            </a:r>
          </a:p>
        </p:txBody>
      </p:sp>
      <p:pic>
        <p:nvPicPr>
          <p:cNvPr id="13314" name="Picture 2" descr="Infertility. It's hard when you're a Christian . . .' | Adventist ..."/>
          <p:cNvPicPr>
            <a:picLocks noChangeAspect="1" noChangeArrowheads="1"/>
          </p:cNvPicPr>
          <p:nvPr/>
        </p:nvPicPr>
        <p:blipFill>
          <a:blip r:embed="rId2" cstate="print"/>
          <a:srcRect/>
          <a:stretch>
            <a:fillRect/>
          </a:stretch>
        </p:blipFill>
        <p:spPr bwMode="auto">
          <a:xfrm>
            <a:off x="6933062" y="4220997"/>
            <a:ext cx="4688006" cy="2637003"/>
          </a:xfrm>
          <a:prstGeom prst="rect">
            <a:avLst/>
          </a:prstGeom>
          <a:noFill/>
        </p:spPr>
      </p:pic>
    </p:spTree>
    <p:extLst>
      <p:ext uri="{BB962C8B-B14F-4D97-AF65-F5344CB8AC3E}">
        <p14:creationId xmlns:p14="http://schemas.microsoft.com/office/powerpoint/2010/main" xmlns="" val="29122551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2077ED0-A75F-4BA5-A788-59ED845A8855}"/>
              </a:ext>
            </a:extLst>
          </p:cNvPr>
          <p:cNvSpPr>
            <a:spLocks noGrp="1"/>
          </p:cNvSpPr>
          <p:nvPr>
            <p:ph type="title"/>
          </p:nvPr>
        </p:nvSpPr>
        <p:spPr>
          <a:xfrm>
            <a:off x="609600" y="274638"/>
            <a:ext cx="9956800" cy="1143000"/>
          </a:xfrm>
        </p:spPr>
        <p:txBody>
          <a:bodyPr>
            <a:normAutofit/>
          </a:bodyPr>
          <a:lstStyle/>
          <a:p>
            <a:r>
              <a:rPr lang="tr-TR" sz="3200" dirty="0">
                <a:solidFill>
                  <a:schemeClr val="tx1"/>
                </a:solidFill>
              </a:rPr>
              <a:t>Yaralamanın vücutta kemik kırığına veya çıkığına neden olması</a:t>
            </a:r>
          </a:p>
        </p:txBody>
      </p:sp>
      <p:sp>
        <p:nvSpPr>
          <p:cNvPr id="3" name="İçerik Yer Tutucusu 2">
            <a:extLst>
              <a:ext uri="{FF2B5EF4-FFF2-40B4-BE49-F238E27FC236}">
                <a16:creationId xmlns:a16="http://schemas.microsoft.com/office/drawing/2014/main" xmlns="" id="{73582082-0A2F-40BC-AEEA-D23BD326EF77}"/>
              </a:ext>
            </a:extLst>
          </p:cNvPr>
          <p:cNvSpPr>
            <a:spLocks noGrp="1"/>
          </p:cNvSpPr>
          <p:nvPr>
            <p:ph sz="quarter" idx="1"/>
          </p:nvPr>
        </p:nvSpPr>
        <p:spPr/>
        <p:txBody>
          <a:bodyPr/>
          <a:lstStyle/>
          <a:p>
            <a:endParaRPr lang="tr-TR" dirty="0"/>
          </a:p>
          <a:p>
            <a:pPr>
              <a:buNone/>
            </a:pPr>
            <a:endParaRPr lang="tr-TR" dirty="0" smtClean="0"/>
          </a:p>
          <a:p>
            <a:r>
              <a:rPr lang="tr-TR" dirty="0" smtClean="0"/>
              <a:t>Kırığın </a:t>
            </a:r>
            <a:r>
              <a:rPr lang="tr-TR" dirty="0"/>
              <a:t>kişinin hayat fonksiyonlarına etkisine göre ceza öngörülmektedir. Travma sonrası kişide herhangi bir kırık ya da çıkık oluşmuşsa yaralanmanın kişi üzerindeki etkisinin basit bir tıbbî müdahaleyle giderilebilecek ölçüde hafif olmadığı belirtilmelidir.</a:t>
            </a:r>
          </a:p>
        </p:txBody>
      </p:sp>
      <p:sp>
        <p:nvSpPr>
          <p:cNvPr id="11266" name="AutoShape 2" descr="TEPEHABER - Merak edilen konular ve haberlerin merkez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269" name="AutoShape 5" descr="What's the Difference Between Shoulder Dislocation and Subluxa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70" name="Picture 6"/>
          <p:cNvPicPr>
            <a:picLocks noChangeAspect="1" noChangeArrowheads="1"/>
          </p:cNvPicPr>
          <p:nvPr/>
        </p:nvPicPr>
        <p:blipFill>
          <a:blip r:embed="rId2"/>
          <a:srcRect/>
          <a:stretch>
            <a:fillRect/>
          </a:stretch>
        </p:blipFill>
        <p:spPr bwMode="auto">
          <a:xfrm>
            <a:off x="8576846" y="4735771"/>
            <a:ext cx="3069244" cy="2122229"/>
          </a:xfrm>
          <a:prstGeom prst="rect">
            <a:avLst/>
          </a:prstGeom>
          <a:noFill/>
          <a:ln w="9525">
            <a:noFill/>
            <a:miter lim="800000"/>
            <a:headEnd/>
            <a:tailEnd/>
          </a:ln>
          <a:effectLst/>
        </p:spPr>
      </p:pic>
    </p:spTree>
    <p:extLst>
      <p:ext uri="{BB962C8B-B14F-4D97-AF65-F5344CB8AC3E}">
        <p14:creationId xmlns:p14="http://schemas.microsoft.com/office/powerpoint/2010/main" xmlns="" val="4798436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B0D4E0-954B-45C0-92E1-D2EA9A05F7A2}"/>
              </a:ext>
            </a:extLst>
          </p:cNvPr>
          <p:cNvSpPr>
            <a:spLocks noGrp="1"/>
          </p:cNvSpPr>
          <p:nvPr>
            <p:ph type="title"/>
          </p:nvPr>
        </p:nvSpPr>
        <p:spPr>
          <a:xfrm>
            <a:off x="656037" y="0"/>
            <a:ext cx="9603275" cy="1049235"/>
          </a:xfrm>
        </p:spPr>
        <p:txBody>
          <a:bodyPr>
            <a:normAutofit/>
          </a:bodyPr>
          <a:lstStyle/>
          <a:p>
            <a:r>
              <a:rPr lang="tr-TR" sz="3600" dirty="0" smtClean="0">
                <a:solidFill>
                  <a:schemeClr val="tx1"/>
                </a:solidFill>
              </a:rPr>
              <a:t>KEMİK KIRIKLARI</a:t>
            </a:r>
            <a:endParaRPr lang="tr-TR" sz="3600" dirty="0">
              <a:solidFill>
                <a:schemeClr val="tx1"/>
              </a:solidFill>
            </a:endParaRPr>
          </a:p>
        </p:txBody>
      </p:sp>
      <p:pic>
        <p:nvPicPr>
          <p:cNvPr id="4" name="İçerik Yer Tutucusu 3">
            <a:extLst>
              <a:ext uri="{FF2B5EF4-FFF2-40B4-BE49-F238E27FC236}">
                <a16:creationId xmlns:a16="http://schemas.microsoft.com/office/drawing/2014/main" xmlns="" id="{38766D83-B238-4C2F-BE73-B3C3A7EF9F07}"/>
              </a:ext>
            </a:extLst>
          </p:cNvPr>
          <p:cNvPicPr>
            <a:picLocks noGrp="1" noChangeAspect="1"/>
          </p:cNvPicPr>
          <p:nvPr>
            <p:ph sz="quarter" idx="1"/>
          </p:nvPr>
        </p:nvPicPr>
        <p:blipFill>
          <a:blip r:embed="rId3"/>
          <a:stretch>
            <a:fillRect/>
          </a:stretch>
        </p:blipFill>
        <p:spPr>
          <a:xfrm>
            <a:off x="628741" y="1434121"/>
            <a:ext cx="3879017" cy="5054284"/>
          </a:xfrm>
          <a:prstGeom prst="rect">
            <a:avLst/>
          </a:prstGeom>
        </p:spPr>
      </p:pic>
      <p:pic>
        <p:nvPicPr>
          <p:cNvPr id="5" name="Resim 4">
            <a:extLst>
              <a:ext uri="{FF2B5EF4-FFF2-40B4-BE49-F238E27FC236}">
                <a16:creationId xmlns:a16="http://schemas.microsoft.com/office/drawing/2014/main" xmlns="" id="{A5B405A9-DC14-47A1-AD6A-3E324315AD2E}"/>
              </a:ext>
            </a:extLst>
          </p:cNvPr>
          <p:cNvPicPr>
            <a:picLocks noChangeAspect="1"/>
          </p:cNvPicPr>
          <p:nvPr/>
        </p:nvPicPr>
        <p:blipFill>
          <a:blip r:embed="rId4"/>
          <a:stretch>
            <a:fillRect/>
          </a:stretch>
        </p:blipFill>
        <p:spPr>
          <a:xfrm>
            <a:off x="4646909" y="1406825"/>
            <a:ext cx="3677723" cy="5148813"/>
          </a:xfrm>
          <a:prstGeom prst="rect">
            <a:avLst/>
          </a:prstGeom>
        </p:spPr>
      </p:pic>
      <p:pic>
        <p:nvPicPr>
          <p:cNvPr id="6" name="Picture 10" descr="I can break my bones with just a sneeze | Express.co.uk"/>
          <p:cNvPicPr>
            <a:picLocks noChangeAspect="1" noChangeArrowheads="1"/>
          </p:cNvPicPr>
          <p:nvPr/>
        </p:nvPicPr>
        <p:blipFill>
          <a:blip r:embed="rId5"/>
          <a:srcRect/>
          <a:stretch>
            <a:fillRect/>
          </a:stretch>
        </p:blipFill>
        <p:spPr bwMode="auto">
          <a:xfrm>
            <a:off x="8802806" y="3619179"/>
            <a:ext cx="2829636" cy="2945396"/>
          </a:xfrm>
          <a:prstGeom prst="rect">
            <a:avLst/>
          </a:prstGeom>
          <a:noFill/>
        </p:spPr>
      </p:pic>
    </p:spTree>
    <p:extLst>
      <p:ext uri="{BB962C8B-B14F-4D97-AF65-F5344CB8AC3E}">
        <p14:creationId xmlns:p14="http://schemas.microsoft.com/office/powerpoint/2010/main" xmlns="" val="39996409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95B51F75-0DC3-43CF-ACAC-1A48579790A4}"/>
              </a:ext>
            </a:extLst>
          </p:cNvPr>
          <p:cNvSpPr>
            <a:spLocks noGrp="1"/>
          </p:cNvSpPr>
          <p:nvPr>
            <p:ph type="title"/>
          </p:nvPr>
        </p:nvSpPr>
        <p:spPr/>
        <p:txBody>
          <a:bodyPr/>
          <a:lstStyle/>
          <a:p>
            <a:r>
              <a:rPr lang="tr-TR" sz="3200" dirty="0" smtClean="0">
                <a:solidFill>
                  <a:schemeClr val="tx1"/>
                </a:solidFill>
              </a:rPr>
              <a:t>KEMİK KIRIKLARI</a:t>
            </a:r>
            <a:endParaRPr lang="tr-TR" dirty="0"/>
          </a:p>
        </p:txBody>
      </p:sp>
      <p:sp>
        <p:nvSpPr>
          <p:cNvPr id="4" name="İçerik Yer Tutucusu 3">
            <a:extLst>
              <a:ext uri="{FF2B5EF4-FFF2-40B4-BE49-F238E27FC236}">
                <a16:creationId xmlns:a16="http://schemas.microsoft.com/office/drawing/2014/main" xmlns="" id="{96B37CC6-4A88-4BCC-9737-E94239A4F2EB}"/>
              </a:ext>
            </a:extLst>
          </p:cNvPr>
          <p:cNvSpPr>
            <a:spLocks noGrp="1"/>
          </p:cNvSpPr>
          <p:nvPr>
            <p:ph sz="quarter" idx="1"/>
          </p:nvPr>
        </p:nvSpPr>
        <p:spPr/>
        <p:txBody>
          <a:bodyPr>
            <a:normAutofit fontScale="92500"/>
          </a:bodyPr>
          <a:lstStyle/>
          <a:p>
            <a:r>
              <a:rPr lang="tr-TR" dirty="0"/>
              <a:t>Kemik kırığının hayati fonksiyonlara etkisi puanlanmıştır</a:t>
            </a:r>
            <a:r>
              <a:rPr lang="tr-TR" dirty="0" smtClean="0"/>
              <a:t>.</a:t>
            </a:r>
          </a:p>
          <a:p>
            <a:pPr lvl="2">
              <a:buNone/>
            </a:pPr>
            <a:r>
              <a:rPr lang="tr-TR" dirty="0" err="1" smtClean="0"/>
              <a:t>Radius</a:t>
            </a:r>
            <a:r>
              <a:rPr lang="tr-TR" dirty="0" smtClean="0"/>
              <a:t> kırığının derecesi: 2 </a:t>
            </a:r>
          </a:p>
          <a:p>
            <a:pPr lvl="2">
              <a:buNone/>
            </a:pPr>
            <a:r>
              <a:rPr lang="es-ES" dirty="0" smtClean="0"/>
              <a:t>Radius açık kırığının derecesi: 3 </a:t>
            </a:r>
          </a:p>
          <a:p>
            <a:pPr lvl="2">
              <a:buNone/>
            </a:pPr>
            <a:r>
              <a:rPr lang="tr-TR" dirty="0" smtClean="0"/>
              <a:t>İkisinin birlikte </a:t>
            </a:r>
            <a:r>
              <a:rPr lang="tr-TR" dirty="0" err="1" smtClean="0"/>
              <a:t>skorlanmış</a:t>
            </a:r>
            <a:r>
              <a:rPr lang="tr-TR" dirty="0" smtClean="0"/>
              <a:t> </a:t>
            </a:r>
            <a:r>
              <a:rPr lang="tr-TR" dirty="0" smtClean="0"/>
              <a:t>derecesi</a:t>
            </a:r>
            <a:endParaRPr lang="tr-TR" dirty="0" smtClean="0"/>
          </a:p>
          <a:p>
            <a:pPr lvl="2">
              <a:buNone/>
            </a:pPr>
            <a:r>
              <a:rPr lang="tr-TR" dirty="0" smtClean="0"/>
              <a:t>	√</a:t>
            </a:r>
            <a:r>
              <a:rPr lang="tr-TR" dirty="0" smtClean="0"/>
              <a:t>22+32= √4+9=√13=3,6 </a:t>
            </a:r>
            <a:r>
              <a:rPr lang="tr-TR" dirty="0" smtClean="0"/>
              <a:t> &gt;&gt; AĞIR (4)</a:t>
            </a:r>
            <a:endParaRPr lang="tr-TR" dirty="0" smtClean="0"/>
          </a:p>
          <a:p>
            <a:pPr>
              <a:buNone/>
            </a:pPr>
            <a:r>
              <a:rPr lang="tr-TR" dirty="0" smtClean="0"/>
              <a:t> </a:t>
            </a:r>
            <a:endParaRPr lang="tr-TR" dirty="0"/>
          </a:p>
          <a:p>
            <a:r>
              <a:rPr lang="tr-TR" dirty="0"/>
              <a:t>Adli raporda puandan bahsetmekten daha önemli olan; çekilen </a:t>
            </a:r>
            <a:r>
              <a:rPr lang="tr-TR" dirty="0" err="1"/>
              <a:t>grafilerin</a:t>
            </a:r>
            <a:r>
              <a:rPr lang="tr-TR" dirty="0"/>
              <a:t> sistemde bir şekilde kaybolabileceğini </a:t>
            </a:r>
            <a:r>
              <a:rPr lang="tr-TR" dirty="0" smtClean="0"/>
              <a:t>öngörerek;</a:t>
            </a:r>
          </a:p>
          <a:p>
            <a:pPr lvl="1"/>
            <a:r>
              <a:rPr lang="tr-TR" dirty="0" smtClean="0"/>
              <a:t>Kemik </a:t>
            </a:r>
            <a:r>
              <a:rPr lang="tr-TR" dirty="0"/>
              <a:t>kırığının lokalizasyonu, şekli açıkça yazılmalı…</a:t>
            </a:r>
          </a:p>
        </p:txBody>
      </p:sp>
      <p:sp>
        <p:nvSpPr>
          <p:cNvPr id="5" name="İçerik Yer Tutucusu 4">
            <a:extLst>
              <a:ext uri="{FF2B5EF4-FFF2-40B4-BE49-F238E27FC236}">
                <a16:creationId xmlns:a16="http://schemas.microsoft.com/office/drawing/2014/main" xmlns="" id="{ECA43E0B-AC87-4907-ABA4-21385D7EC8B5}"/>
              </a:ext>
            </a:extLst>
          </p:cNvPr>
          <p:cNvSpPr>
            <a:spLocks noGrp="1"/>
          </p:cNvSpPr>
          <p:nvPr>
            <p:ph sz="quarter" idx="2"/>
          </p:nvPr>
        </p:nvSpPr>
        <p:spPr/>
        <p:txBody>
          <a:bodyPr>
            <a:normAutofit fontScale="92500"/>
          </a:bodyPr>
          <a:lstStyle/>
          <a:p>
            <a:r>
              <a:rPr lang="tr-TR" dirty="0"/>
              <a:t>Örneğin; hastanın kolunda kırık görüldü ibaresi yargılamanın ileriki </a:t>
            </a:r>
            <a:r>
              <a:rPr lang="tr-TR" dirty="0" smtClean="0"/>
              <a:t>aşamalarında hangi </a:t>
            </a:r>
            <a:r>
              <a:rPr lang="tr-TR" dirty="0"/>
              <a:t>kolu, hangi kemik nasıl kırılmıştı şeklinde bir soru ile </a:t>
            </a:r>
            <a:r>
              <a:rPr lang="tr-TR" dirty="0" smtClean="0"/>
              <a:t>dönebilir.Bu nedenle;</a:t>
            </a:r>
          </a:p>
          <a:p>
            <a:pPr lvl="1"/>
            <a:r>
              <a:rPr lang="tr-TR" dirty="0" smtClean="0"/>
              <a:t>Örneğin</a:t>
            </a:r>
            <a:r>
              <a:rPr lang="tr-TR" dirty="0"/>
              <a:t>; «Sağ </a:t>
            </a:r>
            <a:r>
              <a:rPr lang="tr-TR" dirty="0" err="1"/>
              <a:t>humerus</a:t>
            </a:r>
            <a:r>
              <a:rPr lang="tr-TR" dirty="0"/>
              <a:t> şaftında parçalı deplase açık kırık görüldü.»</a:t>
            </a:r>
          </a:p>
        </p:txBody>
      </p:sp>
    </p:spTree>
    <p:extLst>
      <p:ext uri="{BB962C8B-B14F-4D97-AF65-F5344CB8AC3E}">
        <p14:creationId xmlns:p14="http://schemas.microsoft.com/office/powerpoint/2010/main" xmlns="" val="15828922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513999EC-169D-42F3-8F0E-351868729D0A}"/>
              </a:ext>
            </a:extLst>
          </p:cNvPr>
          <p:cNvPicPr>
            <a:picLocks noChangeAspect="1"/>
          </p:cNvPicPr>
          <p:nvPr/>
        </p:nvPicPr>
        <p:blipFill>
          <a:blip r:embed="rId2"/>
          <a:stretch>
            <a:fillRect/>
          </a:stretch>
        </p:blipFill>
        <p:spPr>
          <a:xfrm>
            <a:off x="2973508" y="1052759"/>
            <a:ext cx="6048089" cy="5307097"/>
          </a:xfrm>
          <a:prstGeom prst="rect">
            <a:avLst/>
          </a:prstGeom>
        </p:spPr>
      </p:pic>
      <p:sp>
        <p:nvSpPr>
          <p:cNvPr id="5" name="Dikdörtgen 4">
            <a:extLst>
              <a:ext uri="{FF2B5EF4-FFF2-40B4-BE49-F238E27FC236}">
                <a16:creationId xmlns:a16="http://schemas.microsoft.com/office/drawing/2014/main" xmlns="" id="{40949C34-804C-4C2F-9B00-59F99C84121D}"/>
              </a:ext>
            </a:extLst>
          </p:cNvPr>
          <p:cNvSpPr/>
          <p:nvPr/>
        </p:nvSpPr>
        <p:spPr>
          <a:xfrm>
            <a:off x="3283251" y="166837"/>
            <a:ext cx="5173211" cy="369332"/>
          </a:xfrm>
          <a:prstGeom prst="rect">
            <a:avLst/>
          </a:prstGeom>
        </p:spPr>
        <p:txBody>
          <a:bodyPr wrap="none">
            <a:spAutoFit/>
          </a:bodyPr>
          <a:lstStyle/>
          <a:p>
            <a:r>
              <a:rPr lang="tr-TR" b="1" dirty="0">
                <a:solidFill>
                  <a:srgbClr val="000000"/>
                </a:solidFill>
                <a:latin typeface="Times New Roman" panose="02020603050405020304" pitchFamily="18" charset="0"/>
              </a:rPr>
              <a:t>ZEHİRLENMELERİN DEĞERLENDİRİLMESİ </a:t>
            </a:r>
            <a:endParaRPr lang="tr-TR" dirty="0"/>
          </a:p>
        </p:txBody>
      </p:sp>
    </p:spTree>
    <p:extLst>
      <p:ext uri="{BB962C8B-B14F-4D97-AF65-F5344CB8AC3E}">
        <p14:creationId xmlns:p14="http://schemas.microsoft.com/office/powerpoint/2010/main" xmlns="" val="27969263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63DB4201-5D40-46D0-AAEA-BA57113F8E08}"/>
              </a:ext>
            </a:extLst>
          </p:cNvPr>
          <p:cNvSpPr>
            <a:spLocks noGrp="1"/>
          </p:cNvSpPr>
          <p:nvPr>
            <p:ph type="title"/>
          </p:nvPr>
        </p:nvSpPr>
        <p:spPr>
          <a:xfrm>
            <a:off x="609600" y="274638"/>
            <a:ext cx="9956800" cy="1143000"/>
          </a:xfrm>
        </p:spPr>
        <p:txBody>
          <a:bodyPr>
            <a:normAutofit/>
          </a:bodyPr>
          <a:lstStyle/>
          <a:p>
            <a:r>
              <a:rPr lang="tr-TR" sz="3200" dirty="0" smtClean="0">
                <a:solidFill>
                  <a:schemeClr val="tx1"/>
                </a:solidFill>
              </a:rPr>
              <a:t>PSİKİYATRİK </a:t>
            </a:r>
            <a:r>
              <a:rPr lang="tr-TR" sz="3200" dirty="0" smtClean="0">
                <a:solidFill>
                  <a:schemeClr val="tx1"/>
                </a:solidFill>
              </a:rPr>
              <a:t>TABLOLAR</a:t>
            </a:r>
            <a:endParaRPr lang="tr-TR" sz="3200" dirty="0">
              <a:solidFill>
                <a:schemeClr val="tx1"/>
              </a:solidFill>
            </a:endParaRPr>
          </a:p>
        </p:txBody>
      </p:sp>
      <p:sp>
        <p:nvSpPr>
          <p:cNvPr id="5" name="İçerik Yer Tutucusu 4">
            <a:extLst>
              <a:ext uri="{FF2B5EF4-FFF2-40B4-BE49-F238E27FC236}">
                <a16:creationId xmlns:a16="http://schemas.microsoft.com/office/drawing/2014/main" xmlns="" id="{A0E7E210-0C1C-4A1E-8A4D-FDDAE7D93443}"/>
              </a:ext>
            </a:extLst>
          </p:cNvPr>
          <p:cNvSpPr>
            <a:spLocks noGrp="1"/>
          </p:cNvSpPr>
          <p:nvPr>
            <p:ph sz="quarter" idx="1"/>
          </p:nvPr>
        </p:nvSpPr>
        <p:spPr/>
        <p:txBody>
          <a:bodyPr/>
          <a:lstStyle/>
          <a:p>
            <a:endParaRPr lang="tr-TR" dirty="0" smtClean="0"/>
          </a:p>
          <a:p>
            <a:r>
              <a:rPr lang="tr-TR" dirty="0" smtClean="0"/>
              <a:t>Adli </a:t>
            </a:r>
            <a:r>
              <a:rPr lang="tr-TR" dirty="0"/>
              <a:t>açıdan muayene edilen tüm şahıslarda (özellikle aile içi şiddet, </a:t>
            </a:r>
            <a:r>
              <a:rPr lang="tr-TR" dirty="0" smtClean="0"/>
              <a:t>istismar</a:t>
            </a:r>
            <a:r>
              <a:rPr lang="tr-TR" dirty="0"/>
              <a:t>, darp, trafik kazası olgularında) psikiyatrik tablo varsa muhakkak not </a:t>
            </a:r>
            <a:r>
              <a:rPr lang="tr-TR" dirty="0" smtClean="0"/>
              <a:t>edilmeli</a:t>
            </a:r>
          </a:p>
          <a:p>
            <a:endParaRPr lang="tr-TR" dirty="0"/>
          </a:p>
          <a:p>
            <a:r>
              <a:rPr lang="tr-TR" dirty="0"/>
              <a:t>Örneğin; kişinin ajite / depresif / </a:t>
            </a:r>
            <a:r>
              <a:rPr lang="tr-TR" dirty="0" err="1"/>
              <a:t>anksiyöz</a:t>
            </a:r>
            <a:r>
              <a:rPr lang="tr-TR" dirty="0"/>
              <a:t> / çökkün görümde olması vb.</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F8FEE9D-6F64-4E9A-AE4C-0CF9759907C4}"/>
              </a:ext>
            </a:extLst>
          </p:cNvPr>
          <p:cNvSpPr>
            <a:spLocks noGrp="1"/>
          </p:cNvSpPr>
          <p:nvPr>
            <p:ph type="title"/>
          </p:nvPr>
        </p:nvSpPr>
        <p:spPr/>
        <p:txBody>
          <a:bodyPr>
            <a:normAutofit/>
          </a:bodyPr>
          <a:lstStyle/>
          <a:p>
            <a:r>
              <a:rPr lang="tr-TR" sz="3600" dirty="0" smtClean="0">
                <a:solidFill>
                  <a:schemeClr val="tx1"/>
                </a:solidFill>
              </a:rPr>
              <a:t>NOTLAR </a:t>
            </a:r>
            <a:endParaRPr lang="tr-TR" sz="3600" dirty="0">
              <a:solidFill>
                <a:schemeClr val="tx1"/>
              </a:solidFill>
            </a:endParaRPr>
          </a:p>
        </p:txBody>
      </p:sp>
      <p:sp>
        <p:nvSpPr>
          <p:cNvPr id="3" name="İçerik Yer Tutucusu 2">
            <a:extLst>
              <a:ext uri="{FF2B5EF4-FFF2-40B4-BE49-F238E27FC236}">
                <a16:creationId xmlns:a16="http://schemas.microsoft.com/office/drawing/2014/main" xmlns="" id="{F1564AB9-D3BF-4233-A191-72B812764182}"/>
              </a:ext>
            </a:extLst>
          </p:cNvPr>
          <p:cNvSpPr>
            <a:spLocks noGrp="1"/>
          </p:cNvSpPr>
          <p:nvPr>
            <p:ph sz="quarter" idx="1"/>
          </p:nvPr>
        </p:nvSpPr>
        <p:spPr/>
        <p:txBody>
          <a:bodyPr/>
          <a:lstStyle/>
          <a:p>
            <a:endParaRPr lang="tr-TR" dirty="0" smtClean="0"/>
          </a:p>
          <a:p>
            <a:r>
              <a:rPr lang="tr-TR" dirty="0" smtClean="0"/>
              <a:t>Adli </a:t>
            </a:r>
            <a:r>
              <a:rPr lang="tr-TR" dirty="0"/>
              <a:t>rapor tüm tetkiklerin sonuçları ile yazılmalı</a:t>
            </a:r>
          </a:p>
          <a:p>
            <a:endParaRPr lang="tr-TR" dirty="0" smtClean="0"/>
          </a:p>
          <a:p>
            <a:r>
              <a:rPr lang="tr-TR" dirty="0" smtClean="0"/>
              <a:t>Okunaklı </a:t>
            </a:r>
            <a:r>
              <a:rPr lang="tr-TR" dirty="0"/>
              <a:t>olmalı</a:t>
            </a:r>
            <a:endParaRPr lang="tr-TR" dirty="0">
              <a:sym typeface="Wingdings" panose="05000000000000000000" pitchFamily="2" charset="2"/>
            </a:endParaRPr>
          </a:p>
          <a:p>
            <a:endParaRPr lang="tr-TR" dirty="0"/>
          </a:p>
        </p:txBody>
      </p:sp>
      <p:sp>
        <p:nvSpPr>
          <p:cNvPr id="4" name="İçerik Yer Tutucusu 3">
            <a:extLst>
              <a:ext uri="{FF2B5EF4-FFF2-40B4-BE49-F238E27FC236}">
                <a16:creationId xmlns:a16="http://schemas.microsoft.com/office/drawing/2014/main" xmlns="" id="{DF7595B9-F80D-4A1C-BCCB-89DAB1611137}"/>
              </a:ext>
            </a:extLst>
          </p:cNvPr>
          <p:cNvSpPr>
            <a:spLocks noGrp="1"/>
          </p:cNvSpPr>
          <p:nvPr>
            <p:ph sz="quarter" idx="2"/>
          </p:nvPr>
        </p:nvSpPr>
        <p:spPr/>
        <p:txBody>
          <a:bodyPr/>
          <a:lstStyle/>
          <a:p>
            <a:endParaRPr lang="tr-TR" dirty="0" smtClean="0"/>
          </a:p>
          <a:p>
            <a:r>
              <a:rPr lang="tr-TR" dirty="0" smtClean="0"/>
              <a:t>Tüm </a:t>
            </a:r>
            <a:r>
              <a:rPr lang="tr-TR" dirty="0"/>
              <a:t>kemik kırıkları için; BTM ile giderilemez </a:t>
            </a:r>
          </a:p>
          <a:p>
            <a:endParaRPr lang="tr-TR" dirty="0" smtClean="0"/>
          </a:p>
          <a:p>
            <a:r>
              <a:rPr lang="tr-TR" dirty="0" smtClean="0"/>
              <a:t>Ateşli </a:t>
            </a:r>
            <a:r>
              <a:rPr lang="tr-TR" dirty="0"/>
              <a:t>Silah Yaraları; yumuşak doku seyirli olsa dahi BTM ile giderilemez; ayrıca HT var mı bak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AGONİ</a:t>
            </a:r>
          </a:p>
        </p:txBody>
      </p:sp>
      <p:sp>
        <p:nvSpPr>
          <p:cNvPr id="19458" name="İçerik Yer Tutucusu 2"/>
          <p:cNvSpPr>
            <a:spLocks noGrp="1"/>
          </p:cNvSpPr>
          <p:nvPr>
            <p:ph sz="quarter" idx="1"/>
          </p:nvPr>
        </p:nvSpPr>
        <p:spPr/>
        <p:txBody>
          <a:bodyPr>
            <a:normAutofit/>
          </a:bodyPr>
          <a:lstStyle/>
          <a:p>
            <a:endParaRPr lang="tr-TR" dirty="0" smtClean="0"/>
          </a:p>
          <a:p>
            <a:r>
              <a:rPr lang="tr-TR" dirty="0" smtClean="0"/>
              <a:t>Ölüm </a:t>
            </a:r>
            <a:r>
              <a:rPr lang="tr-TR" dirty="0"/>
              <a:t>öncesi görülen </a:t>
            </a:r>
            <a:r>
              <a:rPr lang="tr-TR" dirty="0" smtClean="0"/>
              <a:t>dönem</a:t>
            </a:r>
          </a:p>
          <a:p>
            <a:endParaRPr lang="tr-TR" dirty="0"/>
          </a:p>
          <a:p>
            <a:r>
              <a:rPr lang="tr-TR" dirty="0"/>
              <a:t>Bilinçte ve iradi hareketlerde </a:t>
            </a:r>
            <a:r>
              <a:rPr lang="tr-TR" dirty="0" smtClean="0"/>
              <a:t>bozulmalar</a:t>
            </a:r>
            <a:endParaRPr lang="tr-TR" dirty="0"/>
          </a:p>
          <a:p>
            <a:pPr lvl="1"/>
            <a:r>
              <a:rPr lang="tr-TR" sz="2000" dirty="0"/>
              <a:t>mal satma, vasiyetname düzenleme, miras bırakma, evlat edinme, evlenme, vs. gibi </a:t>
            </a:r>
            <a:r>
              <a:rPr lang="tr-TR" sz="2000" dirty="0" smtClean="0"/>
              <a:t>işlemler </a:t>
            </a:r>
            <a:r>
              <a:rPr lang="tr-TR" sz="2000" b="1" u="sng" dirty="0"/>
              <a:t>hukuk bakımından geçersiz</a:t>
            </a:r>
          </a:p>
        </p:txBody>
      </p:sp>
      <p:pic>
        <p:nvPicPr>
          <p:cNvPr id="138242" name="Picture 2" descr="AGONIA - Lehçe sözlükte agonia sözcüğünün tanımı ve eşanlamlıları"/>
          <p:cNvPicPr>
            <a:picLocks noChangeAspect="1" noChangeArrowheads="1"/>
          </p:cNvPicPr>
          <p:nvPr/>
        </p:nvPicPr>
        <p:blipFill>
          <a:blip r:embed="rId2"/>
          <a:srcRect/>
          <a:stretch>
            <a:fillRect/>
          </a:stretch>
        </p:blipFill>
        <p:spPr bwMode="auto">
          <a:xfrm>
            <a:off x="6400799" y="4185337"/>
            <a:ext cx="4227157" cy="2393628"/>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3D8B283-C5B3-4469-B270-D8F0B27CE6A2}"/>
              </a:ext>
            </a:extLst>
          </p:cNvPr>
          <p:cNvSpPr>
            <a:spLocks noGrp="1"/>
          </p:cNvSpPr>
          <p:nvPr>
            <p:ph type="title"/>
          </p:nvPr>
        </p:nvSpPr>
        <p:spPr/>
        <p:txBody>
          <a:bodyPr/>
          <a:lstStyle/>
          <a:p>
            <a:r>
              <a:rPr lang="tr-TR" sz="3200" dirty="0" smtClean="0">
                <a:solidFill>
                  <a:schemeClr val="tx1"/>
                </a:solidFill>
              </a:rPr>
              <a:t>NOTLAR </a:t>
            </a:r>
            <a:endParaRPr lang="tr-TR" dirty="0"/>
          </a:p>
        </p:txBody>
      </p:sp>
      <p:sp>
        <p:nvSpPr>
          <p:cNvPr id="3" name="İçerik Yer Tutucusu 2">
            <a:extLst>
              <a:ext uri="{FF2B5EF4-FFF2-40B4-BE49-F238E27FC236}">
                <a16:creationId xmlns:a16="http://schemas.microsoft.com/office/drawing/2014/main" xmlns="" id="{EE6A67F3-6EE0-4C27-A45D-2CA33BE8F59E}"/>
              </a:ext>
            </a:extLst>
          </p:cNvPr>
          <p:cNvSpPr>
            <a:spLocks noGrp="1"/>
          </p:cNvSpPr>
          <p:nvPr>
            <p:ph sz="quarter" idx="1"/>
          </p:nvPr>
        </p:nvSpPr>
        <p:spPr/>
        <p:txBody>
          <a:bodyPr>
            <a:normAutofit fontScale="92500"/>
          </a:bodyPr>
          <a:lstStyle/>
          <a:p>
            <a:r>
              <a:rPr lang="tr-TR" dirty="0"/>
              <a:t>Polis / Jandarma eşliğinde gelen adli vakalarda;</a:t>
            </a:r>
          </a:p>
          <a:p>
            <a:r>
              <a:rPr lang="tr-TR" dirty="0"/>
              <a:t>Mahremiyete uygun, insan haklarına saygılı muayene yapılmalı </a:t>
            </a:r>
          </a:p>
          <a:p>
            <a:r>
              <a:rPr lang="tr-TR" dirty="0"/>
              <a:t>Kelepçe </a:t>
            </a:r>
            <a:r>
              <a:rPr lang="tr-TR" dirty="0" smtClean="0"/>
              <a:t>çıkarılmalı</a:t>
            </a:r>
            <a:endParaRPr lang="tr-TR" dirty="0"/>
          </a:p>
          <a:p>
            <a:r>
              <a:rPr lang="tr-TR" dirty="0"/>
              <a:t>Mümkün olduğunca soyularak muayene </a:t>
            </a:r>
            <a:r>
              <a:rPr lang="tr-TR" dirty="0" smtClean="0"/>
              <a:t>edilmeli</a:t>
            </a:r>
            <a:endParaRPr lang="tr-TR" dirty="0"/>
          </a:p>
          <a:p>
            <a:r>
              <a:rPr lang="tr-TR" dirty="0"/>
              <a:t>İçeride kolluk görevlisi bulunmamalı </a:t>
            </a:r>
          </a:p>
          <a:p>
            <a:pPr marL="0" indent="0">
              <a:buNone/>
            </a:pPr>
            <a:r>
              <a:rPr lang="tr-TR" dirty="0"/>
              <a:t>(Güvenlik endişesi varsa hastane personeli ve güvenliğinden yardım istenmeli)</a:t>
            </a:r>
          </a:p>
        </p:txBody>
      </p:sp>
      <p:sp>
        <p:nvSpPr>
          <p:cNvPr id="4" name="İçerik Yer Tutucusu 3">
            <a:extLst>
              <a:ext uri="{FF2B5EF4-FFF2-40B4-BE49-F238E27FC236}">
                <a16:creationId xmlns:a16="http://schemas.microsoft.com/office/drawing/2014/main" xmlns="" id="{1C11F0A4-18F6-4D96-8CE5-9BA71334C530}"/>
              </a:ext>
            </a:extLst>
          </p:cNvPr>
          <p:cNvSpPr>
            <a:spLocks noGrp="1"/>
          </p:cNvSpPr>
          <p:nvPr>
            <p:ph sz="quarter" idx="2"/>
          </p:nvPr>
        </p:nvSpPr>
        <p:spPr/>
        <p:txBody>
          <a:bodyPr>
            <a:normAutofit fontScale="92500"/>
          </a:bodyPr>
          <a:lstStyle/>
          <a:p>
            <a:r>
              <a:rPr lang="tr-TR" dirty="0"/>
              <a:t>Cinsel İstismar açısından iç beden (genital) muayenesi yapmadan savcılığa muhakkak ulaşılmalı </a:t>
            </a:r>
          </a:p>
          <a:p>
            <a:r>
              <a:rPr lang="tr-TR" dirty="0"/>
              <a:t>Mümkünse Adli Tıp Uzmanı tarafından muayene </a:t>
            </a:r>
            <a:r>
              <a:rPr lang="tr-TR" dirty="0" smtClean="0"/>
              <a:t>edilmeli</a:t>
            </a:r>
            <a:endParaRPr lang="tr-TR" dirty="0"/>
          </a:p>
          <a:p>
            <a:pPr marL="0" indent="0">
              <a:buNone/>
            </a:pPr>
            <a:endParaRPr lang="tr-TR" dirty="0"/>
          </a:p>
          <a:p>
            <a:pPr marL="0" indent="0">
              <a:buNone/>
            </a:pPr>
            <a:r>
              <a:rPr lang="tr-TR" dirty="0"/>
              <a:t>TCK 287 - Genital muayene</a:t>
            </a:r>
          </a:p>
          <a:p>
            <a:r>
              <a:rPr lang="tr-TR" dirty="0"/>
              <a:t>(1) Yetkili hakim ve savcı kararı olmaksızın, kişiyi genital muayeneye gönderen veya bu muayeneyi yapan fail hakkında üç aydan bir yıla kadar hapis cezasına hükmolunur.</a:t>
            </a:r>
          </a:p>
        </p:txBody>
      </p:sp>
    </p:spTree>
    <p:extLst>
      <p:ext uri="{BB962C8B-B14F-4D97-AF65-F5344CB8AC3E}">
        <p14:creationId xmlns:p14="http://schemas.microsoft.com/office/powerpoint/2010/main" xmlns="" val="22098179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Sonuçlarına göre</a:t>
            </a:r>
            <a:endParaRPr lang="tr-TR" dirty="0">
              <a:solidFill>
                <a:schemeClr val="tx1"/>
              </a:solidFill>
            </a:endParaRPr>
          </a:p>
        </p:txBody>
      </p:sp>
      <p:sp>
        <p:nvSpPr>
          <p:cNvPr id="3" name="2 İçerik Yer Tutucusu"/>
          <p:cNvSpPr>
            <a:spLocks noGrp="1"/>
          </p:cNvSpPr>
          <p:nvPr>
            <p:ph sz="quarter" idx="1"/>
          </p:nvPr>
        </p:nvSpPr>
        <p:spPr>
          <a:xfrm>
            <a:off x="609599" y="1600199"/>
            <a:ext cx="4945040" cy="4868839"/>
          </a:xfrm>
        </p:spPr>
        <p:txBody>
          <a:bodyPr>
            <a:normAutofit fontScale="85000" lnSpcReduction="20000"/>
          </a:bodyPr>
          <a:lstStyle/>
          <a:p>
            <a:pPr>
              <a:buNone/>
            </a:pPr>
            <a:endParaRPr lang="tr-TR" dirty="0" smtClean="0"/>
          </a:p>
          <a:p>
            <a:pPr>
              <a:buNone/>
            </a:pPr>
            <a:r>
              <a:rPr lang="tr-TR" dirty="0" smtClean="0"/>
              <a:t>Ön </a:t>
            </a:r>
            <a:r>
              <a:rPr lang="tr-TR" dirty="0" smtClean="0"/>
              <a:t>(Geçici) </a:t>
            </a:r>
            <a:r>
              <a:rPr lang="tr-TR" dirty="0" smtClean="0"/>
              <a:t>rapor ;</a:t>
            </a:r>
          </a:p>
          <a:p>
            <a:pPr marL="457200" indent="-457200">
              <a:buAutoNum type="arabicPeriod"/>
            </a:pPr>
            <a:r>
              <a:rPr lang="tr-TR" dirty="0" smtClean="0"/>
              <a:t>1- Rapor </a:t>
            </a:r>
            <a:r>
              <a:rPr lang="tr-TR" dirty="0" smtClean="0"/>
              <a:t>yazıldığı anda tanının konulamamış olması , </a:t>
            </a:r>
          </a:p>
          <a:p>
            <a:pPr marL="457200" indent="-457200">
              <a:buAutoNum type="arabicPeriod"/>
            </a:pPr>
            <a:r>
              <a:rPr lang="tr-TR" dirty="0" smtClean="0"/>
              <a:t>2- </a:t>
            </a:r>
            <a:r>
              <a:rPr lang="tr-TR" dirty="0" smtClean="0"/>
              <a:t>Travmaya </a:t>
            </a:r>
            <a:r>
              <a:rPr lang="tr-TR" dirty="0" smtClean="0"/>
              <a:t>bağlı belirtilerin </a:t>
            </a:r>
            <a:r>
              <a:rPr lang="tr-TR" dirty="0" smtClean="0"/>
              <a:t>tümüyle ortaya </a:t>
            </a:r>
            <a:r>
              <a:rPr lang="tr-TR" dirty="0" smtClean="0"/>
              <a:t>çıkmaması </a:t>
            </a:r>
          </a:p>
          <a:p>
            <a:pPr marL="457200" indent="-457200">
              <a:buAutoNum type="arabicPeriod"/>
            </a:pPr>
            <a:r>
              <a:rPr lang="tr-TR" dirty="0" smtClean="0"/>
              <a:t>3- </a:t>
            </a:r>
            <a:r>
              <a:rPr lang="tr-TR" dirty="0" smtClean="0"/>
              <a:t>Radyolojik, biyokimyasal vb inceleme yöntemlerine gereksinim </a:t>
            </a:r>
            <a:r>
              <a:rPr lang="tr-TR" dirty="0" smtClean="0"/>
              <a:t>duyulması</a:t>
            </a:r>
          </a:p>
          <a:p>
            <a:pPr marL="457200" indent="-457200">
              <a:buAutoNum type="arabicPeriod"/>
            </a:pPr>
            <a:r>
              <a:rPr lang="tr-TR" dirty="0" smtClean="0"/>
              <a:t> </a:t>
            </a:r>
            <a:r>
              <a:rPr lang="tr-TR" dirty="0" smtClean="0"/>
              <a:t>4- Raporu yazan hekimde yetki yönünden tereddüt </a:t>
            </a:r>
            <a:r>
              <a:rPr lang="tr-TR" dirty="0" smtClean="0"/>
              <a:t>çıkması </a:t>
            </a:r>
          </a:p>
          <a:p>
            <a:pPr marL="457200" indent="-457200">
              <a:buAutoNum type="arabicPeriod"/>
            </a:pPr>
            <a:r>
              <a:rPr lang="tr-TR" dirty="0" smtClean="0"/>
              <a:t>5- </a:t>
            </a:r>
            <a:r>
              <a:rPr lang="tr-TR" dirty="0" smtClean="0"/>
              <a:t>Hekimin bilgi ve deneyiminin yeterli </a:t>
            </a:r>
            <a:r>
              <a:rPr lang="tr-TR" dirty="0" smtClean="0"/>
              <a:t>olmaması, </a:t>
            </a:r>
          </a:p>
          <a:p>
            <a:pPr marL="457200" indent="-457200">
              <a:buAutoNum type="arabicPeriod"/>
            </a:pPr>
            <a:r>
              <a:rPr lang="tr-TR" dirty="0" smtClean="0"/>
              <a:t>6- Başka </a:t>
            </a:r>
            <a:r>
              <a:rPr lang="tr-TR" dirty="0" smtClean="0"/>
              <a:t>bir </a:t>
            </a:r>
            <a:r>
              <a:rPr lang="tr-TR" dirty="0" smtClean="0"/>
              <a:t>uzmanlık alanından görüş alınmasına  </a:t>
            </a:r>
            <a:r>
              <a:rPr lang="tr-TR" dirty="0" smtClean="0"/>
              <a:t>gerek </a:t>
            </a:r>
            <a:r>
              <a:rPr lang="tr-TR" dirty="0" smtClean="0"/>
              <a:t>duyulması, </a:t>
            </a:r>
          </a:p>
          <a:p>
            <a:pPr marL="457200" indent="-457200">
              <a:buAutoNum type="arabicPeriod"/>
            </a:pPr>
            <a:r>
              <a:rPr lang="tr-TR" dirty="0" smtClean="0"/>
              <a:t>7- </a:t>
            </a:r>
            <a:r>
              <a:rPr lang="tr-TR" dirty="0" smtClean="0"/>
              <a:t>Hekimin </a:t>
            </a:r>
            <a:r>
              <a:rPr lang="tr-TR" dirty="0" smtClean="0"/>
              <a:t>güvenliğini </a:t>
            </a:r>
            <a:r>
              <a:rPr lang="tr-TR" dirty="0" smtClean="0"/>
              <a:t>tehdit eden bir durumun </a:t>
            </a:r>
            <a:r>
              <a:rPr lang="tr-TR" dirty="0" smtClean="0"/>
              <a:t>bulunması </a:t>
            </a:r>
            <a:r>
              <a:rPr lang="tr-TR" dirty="0" smtClean="0"/>
              <a:t>gibi nedenlerle </a:t>
            </a:r>
            <a:r>
              <a:rPr lang="tr-TR" dirty="0" smtClean="0"/>
              <a:t>yazılmaktadır </a:t>
            </a:r>
            <a:endParaRPr lang="tr-TR" dirty="0"/>
          </a:p>
        </p:txBody>
      </p:sp>
      <p:sp>
        <p:nvSpPr>
          <p:cNvPr id="4" name="3 İçerik Yer Tutucusu"/>
          <p:cNvSpPr>
            <a:spLocks noGrp="1"/>
          </p:cNvSpPr>
          <p:nvPr>
            <p:ph sz="quarter" idx="2"/>
          </p:nvPr>
        </p:nvSpPr>
        <p:spPr>
          <a:xfrm>
            <a:off x="6362404" y="1982338"/>
            <a:ext cx="4876800" cy="4572000"/>
          </a:xfrm>
        </p:spPr>
        <p:txBody>
          <a:bodyPr>
            <a:normAutofit fontScale="85000" lnSpcReduction="20000"/>
          </a:bodyPr>
          <a:lstStyle/>
          <a:p>
            <a:pPr>
              <a:buNone/>
            </a:pPr>
            <a:r>
              <a:rPr lang="tr-TR" dirty="0" smtClean="0"/>
              <a:t>Kesin (Kati) </a:t>
            </a:r>
            <a:r>
              <a:rPr lang="tr-TR" dirty="0" smtClean="0"/>
              <a:t>rapor ; </a:t>
            </a:r>
          </a:p>
          <a:p>
            <a:pPr>
              <a:buNone/>
            </a:pPr>
            <a:r>
              <a:rPr lang="tr-TR" dirty="0" smtClean="0"/>
              <a:t>	Bu durumlar </a:t>
            </a:r>
            <a:r>
              <a:rPr lang="tr-TR" dirty="0" smtClean="0"/>
              <a:t>söz konusu değil ve </a:t>
            </a:r>
            <a:r>
              <a:rPr lang="tr-TR" dirty="0" smtClean="0"/>
              <a:t>veriler </a:t>
            </a:r>
            <a:r>
              <a:rPr lang="tr-TR" dirty="0" smtClean="0"/>
              <a:t>tamamlanmış </a:t>
            </a:r>
            <a:r>
              <a:rPr lang="tr-TR" dirty="0" smtClean="0"/>
              <a:t>ise</a:t>
            </a:r>
          </a:p>
          <a:p>
            <a:pPr>
              <a:buNone/>
            </a:pPr>
            <a:r>
              <a:rPr lang="tr-TR" dirty="0" smtClean="0"/>
              <a:t>Ek </a:t>
            </a:r>
            <a:r>
              <a:rPr lang="tr-TR" dirty="0" smtClean="0"/>
              <a:t>rapor ;</a:t>
            </a:r>
          </a:p>
          <a:p>
            <a:pPr marL="457200" indent="-457200">
              <a:buAutoNum type="arabicPeriod"/>
            </a:pPr>
            <a:r>
              <a:rPr lang="tr-TR" dirty="0" smtClean="0"/>
              <a:t>Bazı durumlarda değerlendirme için uzun bir sürece ihtiyaç vardır (Duyu veya organlarından birinin işlevinin sürekli zayıflaması, yüzünde sabit iz)</a:t>
            </a:r>
          </a:p>
          <a:p>
            <a:pPr marL="457200" indent="-457200">
              <a:buAutoNum type="arabicPeriod"/>
            </a:pPr>
            <a:r>
              <a:rPr lang="tr-TR" dirty="0" smtClean="0"/>
              <a:t>Savcı, hakim veya mahkemenin soruları net ya da yeterli yanıtlanmamış ise </a:t>
            </a:r>
          </a:p>
          <a:p>
            <a:pPr marL="457200" indent="-457200">
              <a:buAutoNum type="arabicPeriod"/>
            </a:pPr>
            <a:r>
              <a:rPr lang="tr-TR" dirty="0" smtClean="0"/>
              <a:t>Dava sürecinde yeni delil ve olayın aydınlanmasında yardımcı olabilecek tıbbi veriler ortaya çıkmış ise ek rapor istenir.</a:t>
            </a:r>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20EACCB-B496-406D-AA46-18331C08D795}"/>
              </a:ext>
            </a:extLst>
          </p:cNvPr>
          <p:cNvSpPr>
            <a:spLocks noGrp="1"/>
          </p:cNvSpPr>
          <p:nvPr>
            <p:ph type="title"/>
          </p:nvPr>
        </p:nvSpPr>
        <p:spPr>
          <a:xfrm>
            <a:off x="609600" y="274638"/>
            <a:ext cx="9956800" cy="1143000"/>
          </a:xfrm>
        </p:spPr>
        <p:txBody>
          <a:bodyPr/>
          <a:lstStyle/>
          <a:p>
            <a:r>
              <a:rPr lang="tr-TR" dirty="0">
                <a:solidFill>
                  <a:schemeClr val="tx1"/>
                </a:solidFill>
              </a:rPr>
              <a:t>K</a:t>
            </a:r>
            <a:r>
              <a:rPr lang="tr-TR" dirty="0" smtClean="0">
                <a:solidFill>
                  <a:schemeClr val="tx1"/>
                </a:solidFill>
              </a:rPr>
              <a:t>AYNAKLAR</a:t>
            </a:r>
            <a:endParaRPr lang="tr-TR" dirty="0">
              <a:solidFill>
                <a:schemeClr val="tx1"/>
              </a:solidFill>
            </a:endParaRPr>
          </a:p>
        </p:txBody>
      </p:sp>
      <p:sp>
        <p:nvSpPr>
          <p:cNvPr id="3" name="İçerik Yer Tutucusu 2">
            <a:extLst>
              <a:ext uri="{FF2B5EF4-FFF2-40B4-BE49-F238E27FC236}">
                <a16:creationId xmlns:a16="http://schemas.microsoft.com/office/drawing/2014/main" xmlns="" id="{E8C958CC-97C8-4ACC-9223-BE4EE6BFC997}"/>
              </a:ext>
            </a:extLst>
          </p:cNvPr>
          <p:cNvSpPr>
            <a:spLocks noGrp="1"/>
          </p:cNvSpPr>
          <p:nvPr>
            <p:ph sz="quarter" idx="1"/>
          </p:nvPr>
        </p:nvSpPr>
        <p:spPr/>
        <p:txBody>
          <a:bodyPr>
            <a:normAutofit/>
          </a:bodyPr>
          <a:lstStyle/>
          <a:p>
            <a:pPr marL="0" indent="0">
              <a:buNone/>
            </a:pPr>
            <a:endParaRPr lang="tr-TR" dirty="0"/>
          </a:p>
          <a:p>
            <a:r>
              <a:rPr lang="tr-TR" dirty="0" smtClean="0"/>
              <a:t>Birinci Basamakta Adli Tıp ; </a:t>
            </a:r>
            <a:r>
              <a:rPr lang="tr-TR" dirty="0"/>
              <a:t>İstanbul Tabip Odası, 2011</a:t>
            </a:r>
          </a:p>
          <a:p>
            <a:r>
              <a:rPr lang="tr-TR" dirty="0"/>
              <a:t> </a:t>
            </a:r>
            <a:r>
              <a:rPr lang="tr-TR" dirty="0" smtClean="0"/>
              <a:t>Türk Ceza Kanunu’nda tanımlanan yaralama suçlarının adli tıp açısından değerlendirilmesi rehberi -  </a:t>
            </a:r>
            <a:r>
              <a:rPr lang="tr-TR" dirty="0"/>
              <a:t>Haziran-2019 </a:t>
            </a:r>
            <a:endParaRPr lang="tr-TR" dirty="0" smtClean="0"/>
          </a:p>
          <a:p>
            <a:r>
              <a:rPr lang="tr-TR" dirty="0" smtClean="0"/>
              <a:t>Aile Hekimliği Uygulamasında Adli Olgu Kavramı , Klinik Tıp Aile Hekimliği Dergisi Cilt: 8 Sayı: 6 Kasım - Aralık 2016 </a:t>
            </a:r>
            <a:endParaRPr lang="tr-TR" dirty="0"/>
          </a:p>
          <a:p>
            <a:r>
              <a:rPr lang="tr-TR" dirty="0" smtClean="0"/>
              <a:t>Adli Tıbbi Açıdan </a:t>
            </a:r>
            <a:r>
              <a:rPr lang="tr-TR" dirty="0" err="1" smtClean="0"/>
              <a:t>Lazarus</a:t>
            </a:r>
            <a:r>
              <a:rPr lang="tr-TR" dirty="0" smtClean="0"/>
              <a:t> Fenomeni ; Adli </a:t>
            </a:r>
            <a:r>
              <a:rPr lang="tr-TR" dirty="0"/>
              <a:t>Tıp Bülteni, 2017; 22(3): </a:t>
            </a:r>
            <a:r>
              <a:rPr lang="tr-TR" dirty="0" smtClean="0"/>
              <a:t>224-227</a:t>
            </a:r>
          </a:p>
          <a:p>
            <a:r>
              <a:rPr lang="tr-TR" dirty="0" smtClean="0"/>
              <a:t>Türk Nöroloji Derneği Beyin Ölümü Tanı Kılavuzu; 2014; 20(3): 101-104; Türk Nöroloji Dergisi</a:t>
            </a:r>
          </a:p>
          <a:p>
            <a:endParaRPr lang="tr-TR" dirty="0"/>
          </a:p>
          <a:p>
            <a:endParaRPr lang="tr-TR" dirty="0"/>
          </a:p>
        </p:txBody>
      </p:sp>
    </p:spTree>
    <p:extLst>
      <p:ext uri="{BB962C8B-B14F-4D97-AF65-F5344CB8AC3E}">
        <p14:creationId xmlns:p14="http://schemas.microsoft.com/office/powerpoint/2010/main" xmlns="" val="372486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YALANCI ÖLÜM</a:t>
            </a:r>
          </a:p>
        </p:txBody>
      </p:sp>
      <p:sp>
        <p:nvSpPr>
          <p:cNvPr id="4" name="İçerik Yer Tutucusu 3">
            <a:extLst>
              <a:ext uri="{FF2B5EF4-FFF2-40B4-BE49-F238E27FC236}">
                <a16:creationId xmlns:a16="http://schemas.microsoft.com/office/drawing/2014/main" xmlns="" id="{35999D56-25FF-4AD2-839F-278D4F94C4FF}"/>
              </a:ext>
            </a:extLst>
          </p:cNvPr>
          <p:cNvSpPr>
            <a:spLocks noGrp="1"/>
          </p:cNvSpPr>
          <p:nvPr>
            <p:ph sz="quarter" idx="1"/>
          </p:nvPr>
        </p:nvSpPr>
        <p:spPr/>
        <p:txBody>
          <a:bodyPr>
            <a:normAutofit/>
          </a:bodyPr>
          <a:lstStyle/>
          <a:p>
            <a:pPr marL="0" indent="0">
              <a:buNone/>
            </a:pPr>
            <a:r>
              <a:rPr lang="tr-TR" dirty="0"/>
              <a:t>Bazı durumlarda dolaşım çok yavaşlar, solunum oldukça yüzeyselleşir ve bazı refleksler azalabilir ve böylece kişinin </a:t>
            </a:r>
            <a:r>
              <a:rPr lang="tr-TR" dirty="0" smtClean="0"/>
              <a:t>öldüğü </a:t>
            </a:r>
            <a:r>
              <a:rPr lang="tr-TR" dirty="0"/>
              <a:t>kabul edilebilir</a:t>
            </a:r>
          </a:p>
          <a:p>
            <a:pPr lvl="1"/>
            <a:r>
              <a:rPr lang="tr-TR" dirty="0" smtClean="0"/>
              <a:t>Yüksek </a:t>
            </a:r>
            <a:r>
              <a:rPr lang="tr-TR" dirty="0"/>
              <a:t>doz MSS </a:t>
            </a:r>
            <a:r>
              <a:rPr lang="tr-TR" dirty="0" smtClean="0"/>
              <a:t>inhibitörü </a:t>
            </a:r>
            <a:r>
              <a:rPr lang="tr-TR" dirty="0"/>
              <a:t>(</a:t>
            </a:r>
            <a:r>
              <a:rPr lang="tr-TR" dirty="0" err="1"/>
              <a:t>sedatif</a:t>
            </a:r>
            <a:r>
              <a:rPr lang="tr-TR" dirty="0"/>
              <a:t>, </a:t>
            </a:r>
            <a:r>
              <a:rPr lang="tr-TR" dirty="0" err="1"/>
              <a:t>hipnotik</a:t>
            </a:r>
            <a:r>
              <a:rPr lang="tr-TR" dirty="0"/>
              <a:t>, uyuşturucu, </a:t>
            </a:r>
            <a:r>
              <a:rPr lang="tr-TR" dirty="0" err="1"/>
              <a:t>anestezik</a:t>
            </a:r>
            <a:r>
              <a:rPr lang="tr-TR" dirty="0"/>
              <a:t> madde) alımlarında,</a:t>
            </a:r>
          </a:p>
          <a:p>
            <a:pPr lvl="1"/>
            <a:r>
              <a:rPr lang="tr-TR" dirty="0" smtClean="0"/>
              <a:t>Yeni </a:t>
            </a:r>
            <a:r>
              <a:rPr lang="tr-TR" dirty="0"/>
              <a:t>doğanların </a:t>
            </a:r>
            <a:r>
              <a:rPr lang="tr-TR" dirty="0" err="1"/>
              <a:t>hipoksik</a:t>
            </a:r>
            <a:r>
              <a:rPr lang="tr-TR" dirty="0"/>
              <a:t>/ </a:t>
            </a:r>
            <a:r>
              <a:rPr lang="tr-TR" dirty="0" err="1"/>
              <a:t>anoksik</a:t>
            </a:r>
            <a:r>
              <a:rPr lang="tr-TR" dirty="0"/>
              <a:t> tablolarında, suda boğulma tehlikesinde, kafa travmalarında</a:t>
            </a:r>
          </a:p>
          <a:p>
            <a:pPr lvl="1"/>
            <a:r>
              <a:rPr lang="tr-TR" dirty="0"/>
              <a:t>K</a:t>
            </a:r>
            <a:r>
              <a:rPr lang="tr-TR" dirty="0" smtClean="0"/>
              <a:t>oma </a:t>
            </a:r>
            <a:r>
              <a:rPr lang="tr-TR" dirty="0"/>
              <a:t>veya kriz olarak nitelendirilen birçok tabloda </a:t>
            </a:r>
            <a:endParaRPr lang="tr-TR" dirty="0" smtClean="0"/>
          </a:p>
          <a:p>
            <a:endParaRPr lang="tr-TR" dirty="0"/>
          </a:p>
          <a:p>
            <a:pPr marL="0" indent="0">
              <a:buNone/>
            </a:pPr>
            <a:r>
              <a:rPr lang="tr-TR" dirty="0" smtClean="0"/>
              <a:t>Çok </a:t>
            </a:r>
            <a:r>
              <a:rPr lang="tr-TR" dirty="0"/>
              <a:t>sayıda </a:t>
            </a:r>
            <a:r>
              <a:rPr lang="tr-TR" dirty="0" smtClean="0"/>
              <a:t>örneği bulunmakta</a:t>
            </a:r>
          </a:p>
          <a:p>
            <a:pPr marL="0" indent="0">
              <a:buNone/>
            </a:pPr>
            <a:endParaRPr lang="tr-TR" dirty="0"/>
          </a:p>
          <a:p>
            <a:pPr marL="0" indent="0">
              <a:buNone/>
            </a:pPr>
            <a:r>
              <a:rPr lang="tr-TR" dirty="0" smtClean="0"/>
              <a:t>Dikkatli </a:t>
            </a:r>
            <a:r>
              <a:rPr lang="tr-TR" dirty="0"/>
              <a:t>bir muayene ile </a:t>
            </a:r>
            <a:r>
              <a:rPr lang="tr-TR" dirty="0" smtClean="0"/>
              <a:t>gerçek ölümün </a:t>
            </a:r>
            <a:r>
              <a:rPr lang="tr-TR" dirty="0"/>
              <a:t>yalancı </a:t>
            </a:r>
            <a:r>
              <a:rPr lang="tr-TR" dirty="0" smtClean="0"/>
              <a:t>ölümden </a:t>
            </a:r>
            <a:r>
              <a:rPr lang="tr-TR" dirty="0"/>
              <a:t>ayırt </a:t>
            </a:r>
            <a:r>
              <a:rPr lang="tr-TR" dirty="0" smtClean="0"/>
              <a:t>edilmesi </a:t>
            </a:r>
            <a:r>
              <a:rPr lang="tr-TR" dirty="0"/>
              <a:t>ile genellikle bir sorun oluşturmaz. </a:t>
            </a:r>
          </a:p>
          <a:p>
            <a:pPr marL="0" indent="0">
              <a:buNone/>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247067B-C02D-4BFB-B7E3-846A2F06C0ED}"/>
              </a:ext>
            </a:extLst>
          </p:cNvPr>
          <p:cNvSpPr>
            <a:spLocks noGrp="1"/>
          </p:cNvSpPr>
          <p:nvPr>
            <p:ph type="title"/>
          </p:nvPr>
        </p:nvSpPr>
        <p:spPr>
          <a:xfrm>
            <a:off x="609600" y="274638"/>
            <a:ext cx="9956800" cy="1143000"/>
          </a:xfrm>
        </p:spPr>
        <p:txBody>
          <a:bodyPr>
            <a:normAutofit/>
          </a:bodyPr>
          <a:lstStyle/>
          <a:p>
            <a:r>
              <a:rPr lang="tr-TR" sz="4000" dirty="0" smtClean="0">
                <a:solidFill>
                  <a:schemeClr val="tx1"/>
                </a:solidFill>
              </a:rPr>
              <a:t>LAZARUS FENOMENİ (oto-</a:t>
            </a:r>
            <a:r>
              <a:rPr lang="tr-TR" sz="4000" dirty="0" err="1" smtClean="0">
                <a:solidFill>
                  <a:schemeClr val="tx1"/>
                </a:solidFill>
              </a:rPr>
              <a:t>resüsitasyon</a:t>
            </a:r>
            <a:r>
              <a:rPr lang="tr-TR" sz="4000" dirty="0" smtClean="0">
                <a:solidFill>
                  <a:schemeClr val="tx1"/>
                </a:solidFill>
              </a:rPr>
              <a:t> )</a:t>
            </a:r>
            <a:endParaRPr lang="tr-TR" sz="4000" dirty="0">
              <a:solidFill>
                <a:schemeClr val="tx1"/>
              </a:solidFill>
            </a:endParaRPr>
          </a:p>
        </p:txBody>
      </p:sp>
      <p:sp>
        <p:nvSpPr>
          <p:cNvPr id="3" name="İçerik Yer Tutucusu 2">
            <a:extLst>
              <a:ext uri="{FF2B5EF4-FFF2-40B4-BE49-F238E27FC236}">
                <a16:creationId xmlns:a16="http://schemas.microsoft.com/office/drawing/2014/main" xmlns="" id="{1F751954-6584-481D-87B5-2F6EE1FFFADF}"/>
              </a:ext>
            </a:extLst>
          </p:cNvPr>
          <p:cNvSpPr>
            <a:spLocks noGrp="1"/>
          </p:cNvSpPr>
          <p:nvPr>
            <p:ph sz="quarter" idx="1"/>
          </p:nvPr>
        </p:nvSpPr>
        <p:spPr/>
        <p:txBody>
          <a:bodyPr>
            <a:normAutofit/>
          </a:bodyPr>
          <a:lstStyle/>
          <a:p>
            <a:r>
              <a:rPr lang="tr-TR" dirty="0" err="1" smtClean="0"/>
              <a:t>Kardiyo</a:t>
            </a:r>
            <a:r>
              <a:rPr lang="tr-TR" dirty="0" smtClean="0"/>
              <a:t>-</a:t>
            </a:r>
            <a:r>
              <a:rPr lang="tr-TR" dirty="0" err="1" smtClean="0"/>
              <a:t>pulmoner</a:t>
            </a:r>
            <a:r>
              <a:rPr lang="tr-TR" dirty="0" smtClean="0"/>
              <a:t> </a:t>
            </a:r>
            <a:r>
              <a:rPr lang="tr-TR" dirty="0"/>
              <a:t>canlandırma (CPR) </a:t>
            </a:r>
            <a:r>
              <a:rPr lang="tr-TR" dirty="0" smtClean="0"/>
              <a:t>işleminin </a:t>
            </a:r>
            <a:r>
              <a:rPr lang="tr-TR" dirty="0"/>
              <a:t>sona erdirilmesinden bir süre sonra </a:t>
            </a:r>
            <a:r>
              <a:rPr lang="tr-TR" dirty="0" err="1"/>
              <a:t>spontan</a:t>
            </a:r>
            <a:r>
              <a:rPr lang="tr-TR" dirty="0"/>
              <a:t> dolaşım ve solunumun dış müdahale olmaksızın geri </a:t>
            </a:r>
            <a:r>
              <a:rPr lang="tr-TR" dirty="0" smtClean="0"/>
              <a:t>gelmesi</a:t>
            </a:r>
          </a:p>
          <a:p>
            <a:endParaRPr lang="tr-TR" dirty="0"/>
          </a:p>
          <a:p>
            <a:r>
              <a:rPr lang="tr-TR" dirty="0"/>
              <a:t>Nedeni tam olarak </a:t>
            </a:r>
            <a:r>
              <a:rPr lang="tr-TR" dirty="0" smtClean="0"/>
              <a:t>bilinmemekte</a:t>
            </a:r>
          </a:p>
          <a:p>
            <a:endParaRPr lang="tr-TR" dirty="0"/>
          </a:p>
          <a:p>
            <a:r>
              <a:rPr lang="tr-TR" dirty="0"/>
              <a:t>Konu tıbbi literatürde çok az yer almakta </a:t>
            </a:r>
            <a:endParaRPr lang="tr-TR" dirty="0" smtClean="0"/>
          </a:p>
          <a:p>
            <a:pPr lvl="1">
              <a:buNone/>
            </a:pPr>
            <a:r>
              <a:rPr lang="tr-TR" dirty="0" smtClean="0"/>
              <a:t> </a:t>
            </a:r>
            <a:r>
              <a:rPr lang="tr-TR" dirty="0"/>
              <a:t>İlk defa 1982 yılında </a:t>
            </a:r>
            <a:r>
              <a:rPr lang="tr-TR" dirty="0" smtClean="0"/>
              <a:t>bir olgu sunumu</a:t>
            </a:r>
            <a:endParaRPr lang="tr-TR" dirty="0"/>
          </a:p>
          <a:p>
            <a:pPr lvl="1">
              <a:buNone/>
            </a:pPr>
            <a:endParaRPr lang="tr-TR" dirty="0"/>
          </a:p>
          <a:p>
            <a:r>
              <a:rPr lang="tr-TR" dirty="0"/>
              <a:t>CPR sonlandırıldıktan sonra ölüm saatinin ilan edilmesi için en az 10 dakika EKG’nin </a:t>
            </a:r>
            <a:r>
              <a:rPr lang="tr-TR" dirty="0" err="1"/>
              <a:t>izoelektrik</a:t>
            </a:r>
            <a:r>
              <a:rPr lang="tr-TR" dirty="0"/>
              <a:t> hatta çizgisinin devamı beklenmeli</a:t>
            </a:r>
          </a:p>
        </p:txBody>
      </p:sp>
      <p:pic>
        <p:nvPicPr>
          <p:cNvPr id="4" name="Picture 2" descr="Öldü sanıldı, cenaze yolunda canlandı!"/>
          <p:cNvPicPr>
            <a:picLocks noChangeAspect="1" noChangeArrowheads="1"/>
          </p:cNvPicPr>
          <p:nvPr/>
        </p:nvPicPr>
        <p:blipFill>
          <a:blip r:embed="rId3"/>
          <a:srcRect/>
          <a:stretch>
            <a:fillRect/>
          </a:stretch>
        </p:blipFill>
        <p:spPr bwMode="auto">
          <a:xfrm>
            <a:off x="7721277" y="2684108"/>
            <a:ext cx="3756490" cy="2001458"/>
          </a:xfrm>
          <a:prstGeom prst="rect">
            <a:avLst/>
          </a:prstGeom>
          <a:noFill/>
        </p:spPr>
      </p:pic>
    </p:spTree>
    <p:extLst>
      <p:ext uri="{BB962C8B-B14F-4D97-AF65-F5344CB8AC3E}">
        <p14:creationId xmlns:p14="http://schemas.microsoft.com/office/powerpoint/2010/main" xmlns="" val="232064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9956800" cy="1143000"/>
          </a:xfrm>
        </p:spPr>
        <p:txBody>
          <a:bodyPr>
            <a:normAutofit/>
          </a:bodyPr>
          <a:lstStyle/>
          <a:p>
            <a:r>
              <a:rPr lang="tr-TR" sz="4000" dirty="0" smtClean="0">
                <a:solidFill>
                  <a:schemeClr val="tx1"/>
                </a:solidFill>
              </a:rPr>
              <a:t>LAZARUS REFLEKSİ </a:t>
            </a:r>
            <a:endParaRPr lang="tr-TR" sz="4000" dirty="0">
              <a:solidFill>
                <a:schemeClr val="tx1"/>
              </a:solidFill>
            </a:endParaRPr>
          </a:p>
        </p:txBody>
      </p:sp>
      <p:sp>
        <p:nvSpPr>
          <p:cNvPr id="3" name="İçerik Yer Tutucusu 2"/>
          <p:cNvSpPr>
            <a:spLocks noGrp="1"/>
          </p:cNvSpPr>
          <p:nvPr>
            <p:ph sz="quarter" idx="1"/>
          </p:nvPr>
        </p:nvSpPr>
        <p:spPr/>
        <p:txBody>
          <a:bodyPr>
            <a:normAutofit/>
          </a:bodyPr>
          <a:lstStyle/>
          <a:p>
            <a:endParaRPr lang="tr-TR" dirty="0" smtClean="0"/>
          </a:p>
          <a:p>
            <a:r>
              <a:rPr lang="tr-TR" dirty="0" smtClean="0"/>
              <a:t>Beyin </a:t>
            </a:r>
            <a:r>
              <a:rPr lang="tr-TR" dirty="0"/>
              <a:t>ölümü gerçekleşmiş olmasına rağmen </a:t>
            </a:r>
            <a:r>
              <a:rPr lang="tr-TR" dirty="0" err="1"/>
              <a:t>medulla</a:t>
            </a:r>
            <a:r>
              <a:rPr lang="tr-TR" dirty="0"/>
              <a:t> </a:t>
            </a:r>
            <a:r>
              <a:rPr lang="tr-TR" dirty="0" err="1"/>
              <a:t>spinalis</a:t>
            </a:r>
            <a:r>
              <a:rPr lang="tr-TR" dirty="0"/>
              <a:t> aracılı </a:t>
            </a:r>
            <a:r>
              <a:rPr lang="tr-TR" dirty="0" smtClean="0"/>
              <a:t>refleksler</a:t>
            </a:r>
          </a:p>
          <a:p>
            <a:endParaRPr lang="tr-TR" dirty="0"/>
          </a:p>
          <a:p>
            <a:r>
              <a:rPr lang="tr-TR" dirty="0" err="1"/>
              <a:t>Ekstremitelerde</a:t>
            </a:r>
            <a:r>
              <a:rPr lang="tr-TR" dirty="0"/>
              <a:t> hafif </a:t>
            </a:r>
            <a:r>
              <a:rPr lang="tr-TR" dirty="0" err="1"/>
              <a:t>abduksiyon</a:t>
            </a:r>
            <a:r>
              <a:rPr lang="tr-TR" dirty="0"/>
              <a:t>/</a:t>
            </a:r>
            <a:r>
              <a:rPr lang="tr-TR" dirty="0" err="1"/>
              <a:t>ekstansiyon</a:t>
            </a:r>
            <a:r>
              <a:rPr lang="tr-TR" dirty="0"/>
              <a:t> </a:t>
            </a:r>
            <a:endParaRPr lang="tr-TR" dirty="0" smtClean="0"/>
          </a:p>
          <a:p>
            <a:endParaRPr lang="tr-TR" dirty="0"/>
          </a:p>
          <a:p>
            <a:r>
              <a:rPr lang="tr-TR" dirty="0"/>
              <a:t>Farmakolojik destek olmaksızın </a:t>
            </a:r>
            <a:r>
              <a:rPr lang="tr-TR" dirty="0" smtClean="0"/>
              <a:t>kan </a:t>
            </a:r>
            <a:r>
              <a:rPr lang="tr-TR" dirty="0"/>
              <a:t>basıncında ani yükselme, terleme, kızarma ve </a:t>
            </a:r>
            <a:r>
              <a:rPr lang="tr-TR" dirty="0" smtClean="0"/>
              <a:t>taşikardi olabilir</a:t>
            </a:r>
            <a:endParaRPr lang="tr-TR" dirty="0"/>
          </a:p>
        </p:txBody>
      </p:sp>
      <p:sp>
        <p:nvSpPr>
          <p:cNvPr id="133122" name="AutoShape 2" descr="Kalk, Lazarus!. Ölüm belki de insanoğlunun en korktuğu… | by Isi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124" name="AutoShape 4" descr="Kalk, Lazarus!. Ölüm belki de insanoğlunun en korktuğu… | by Isi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126" name="AutoShape 6" descr="Kalk, Lazarus!. Ölüm belki de insanoğlunun en korktuğu… | by Isi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128" name="AutoShape 8" descr="Kalk, Lazarus!. Ölüm belki de insanoğlunun en korktuğu… | by Isi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130" name="AutoShape 10" descr="Kalk, Lazarus!. Ölüm belki de insanoğlunun en korktuğu… | by Isi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3131" name="Picture 11"/>
          <p:cNvPicPr>
            <a:picLocks noChangeAspect="1" noChangeArrowheads="1"/>
          </p:cNvPicPr>
          <p:nvPr/>
        </p:nvPicPr>
        <p:blipFill>
          <a:blip r:embed="rId3"/>
          <a:srcRect/>
          <a:stretch>
            <a:fillRect/>
          </a:stretch>
        </p:blipFill>
        <p:spPr bwMode="auto">
          <a:xfrm>
            <a:off x="8155389" y="4469428"/>
            <a:ext cx="3525937" cy="2197503"/>
          </a:xfrm>
          <a:prstGeom prst="rect">
            <a:avLst/>
          </a:prstGeom>
          <a:noFill/>
          <a:ln w="9525">
            <a:noFill/>
            <a:miter lim="800000"/>
            <a:headEnd/>
            <a:tailEnd/>
          </a:ln>
          <a:effectLst/>
        </p:spPr>
      </p:pic>
    </p:spTree>
    <p:extLst>
      <p:ext uri="{BB962C8B-B14F-4D97-AF65-F5344CB8AC3E}">
        <p14:creationId xmlns:p14="http://schemas.microsoft.com/office/powerpoint/2010/main" xmlns="" val="317640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solidFill>
              </a:rPr>
              <a:t>ÖLÜM OLGULARINDA GENEL PROSEDÜR</a:t>
            </a:r>
            <a:endParaRPr lang="tr-TR" sz="4000" dirty="0">
              <a:solidFill>
                <a:schemeClr val="tx1">
                  <a:lumMod val="95000"/>
                  <a:lumOff val="5000"/>
                </a:schemeClr>
              </a:solidFill>
            </a:endParaRPr>
          </a:p>
        </p:txBody>
      </p:sp>
      <p:sp>
        <p:nvSpPr>
          <p:cNvPr id="24578" name="İçerik Yer Tutucusu 2"/>
          <p:cNvSpPr>
            <a:spLocks noGrp="1"/>
          </p:cNvSpPr>
          <p:nvPr>
            <p:ph sz="quarter" idx="1"/>
          </p:nvPr>
        </p:nvSpPr>
        <p:spPr/>
        <p:txBody>
          <a:bodyPr>
            <a:normAutofit/>
          </a:bodyPr>
          <a:lstStyle/>
          <a:p>
            <a:endParaRPr lang="tr-TR" dirty="0"/>
          </a:p>
          <a:p>
            <a:r>
              <a:rPr lang="tr-TR" dirty="0"/>
              <a:t>Ölü defin izni verilmesi konusu, 24.4.1930 tarih; 1593 sayılı Umumi Hıfzıssıhha Kanunu (UHK) içinde ayrıntılı olarak tanımlanmıştır. </a:t>
            </a:r>
            <a:endParaRPr lang="tr-TR" dirty="0" smtClean="0"/>
          </a:p>
          <a:p>
            <a:endParaRPr lang="tr-TR" dirty="0" smtClean="0"/>
          </a:p>
          <a:p>
            <a:r>
              <a:rPr lang="tr-TR" dirty="0" smtClean="0"/>
              <a:t>UHK madde 215’e göre, defin izni (ruhsatı) alınmadıkça ve ibraz olunmadıkça</a:t>
            </a:r>
          </a:p>
          <a:p>
            <a:pPr lvl="1"/>
            <a:r>
              <a:rPr lang="tr-TR" dirty="0" smtClean="0"/>
              <a:t> hiçbir cenaze gömülemez</a:t>
            </a:r>
          </a:p>
          <a:p>
            <a:endParaRPr lang="tr-TR" dirty="0" smtClean="0"/>
          </a:p>
          <a:p>
            <a:r>
              <a:rPr lang="tr-TR" dirty="0" smtClean="0"/>
              <a:t>Türkiye’de </a:t>
            </a:r>
            <a:r>
              <a:rPr lang="tr-TR" dirty="0" smtClean="0">
                <a:solidFill>
                  <a:srgbClr val="FF0000"/>
                </a:solidFill>
              </a:rPr>
              <a:t>her hekim </a:t>
            </a:r>
            <a:r>
              <a:rPr lang="tr-TR" dirty="0" smtClean="0"/>
              <a:t>ölüm olguları ile karşılaştığında ölüm halini belirlemek ve ölüm raporu (defin ruhsatı) düzenlemekle yükümlü</a:t>
            </a:r>
          </a:p>
          <a:p>
            <a:endParaRPr lang="tr-TR" dirty="0" smtClean="0"/>
          </a:p>
          <a:p>
            <a:r>
              <a:rPr lang="tr-TR" dirty="0" smtClean="0"/>
              <a:t>Ölüm ihbarını alan hekim ölüyü tam ve çıplak olarak muayene etmeli</a:t>
            </a:r>
          </a:p>
          <a:p>
            <a:endParaRPr lang="tr-TR" dirty="0"/>
          </a:p>
          <a:p>
            <a:pPr lvl="1"/>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solidFill>
              </a:rPr>
              <a:t>ÖLÜM OLGULARINDA GENEL PROSEDÜR</a:t>
            </a:r>
            <a:endParaRPr lang="tr-TR" sz="4000" dirty="0">
              <a:solidFill>
                <a:schemeClr val="tx1"/>
              </a:solidFill>
            </a:endParaRPr>
          </a:p>
        </p:txBody>
      </p:sp>
      <p:sp>
        <p:nvSpPr>
          <p:cNvPr id="22530" name="İçerik Yer Tutucusu 2"/>
          <p:cNvSpPr>
            <a:spLocks noGrp="1"/>
          </p:cNvSpPr>
          <p:nvPr>
            <p:ph sz="quarter" idx="1"/>
          </p:nvPr>
        </p:nvSpPr>
        <p:spPr/>
        <p:txBody>
          <a:bodyPr>
            <a:normAutofit/>
          </a:bodyPr>
          <a:lstStyle/>
          <a:p>
            <a:endParaRPr lang="tr-TR" dirty="0"/>
          </a:p>
          <a:p>
            <a:r>
              <a:rPr lang="tr-TR" dirty="0"/>
              <a:t>Ölenin hastalığını belirleyen bir hastane veya hekim raporu varsa buna dayanarak defin ruhsatı düzenlenebilir</a:t>
            </a:r>
            <a:r>
              <a:rPr lang="tr-TR" dirty="0" smtClean="0"/>
              <a:t>.</a:t>
            </a:r>
          </a:p>
          <a:p>
            <a:endParaRPr lang="tr-TR" dirty="0"/>
          </a:p>
          <a:p>
            <a:r>
              <a:rPr lang="tr-TR" dirty="0"/>
              <a:t>Böyle bir belge yoksa kişinin yakınlarının verdiği ifadeler veya ölenin hastalığı sırasında kullandığı ilaçlar değerlendirilerek bir ölüm tanısı </a:t>
            </a:r>
            <a:r>
              <a:rPr lang="tr-TR" dirty="0" smtClean="0"/>
              <a:t>konur ve defin </a:t>
            </a:r>
            <a:r>
              <a:rPr lang="tr-TR" dirty="0"/>
              <a:t>ruhsatı </a:t>
            </a:r>
            <a:r>
              <a:rPr lang="tr-TR" dirty="0" smtClean="0"/>
              <a:t>düzenlenir</a:t>
            </a:r>
          </a:p>
          <a:p>
            <a:endParaRPr lang="tr-TR" dirty="0" smtClean="0"/>
          </a:p>
          <a:p>
            <a:r>
              <a:rPr lang="tr-TR" dirty="0" smtClean="0"/>
              <a:t>Defin ruhsatında, ölenin kimliği, ölüm nedeni, ölenin gömülmesine izin verildiği belirtilmeli</a:t>
            </a:r>
          </a:p>
          <a:p>
            <a:endParaRPr lang="tr-TR" dirty="0"/>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ÖLÜ MUAYENESİ</a:t>
            </a:r>
          </a:p>
        </p:txBody>
      </p:sp>
      <p:sp>
        <p:nvSpPr>
          <p:cNvPr id="43010" name="İçerik Yer Tutucusu 2"/>
          <p:cNvSpPr>
            <a:spLocks noGrp="1"/>
          </p:cNvSpPr>
          <p:nvPr>
            <p:ph sz="quarter" idx="1"/>
          </p:nvPr>
        </p:nvSpPr>
        <p:spPr/>
        <p:txBody>
          <a:bodyPr>
            <a:normAutofit/>
          </a:bodyPr>
          <a:lstStyle/>
          <a:p>
            <a:pPr marL="457200" indent="-457200">
              <a:buFont typeface="Tw Cen MT Condensed"/>
              <a:buAutoNum type="arabicPeriod"/>
            </a:pPr>
            <a:endParaRPr lang="tr-TR" dirty="0" smtClean="0"/>
          </a:p>
          <a:p>
            <a:pPr marL="457200" indent="-457200">
              <a:buFont typeface="Tw Cen MT Condensed"/>
              <a:buAutoNum type="arabicPeriod"/>
            </a:pPr>
            <a:r>
              <a:rPr lang="tr-TR" dirty="0" smtClean="0">
                <a:solidFill>
                  <a:srgbClr val="FF0000"/>
                </a:solidFill>
              </a:rPr>
              <a:t>Ölümün </a:t>
            </a:r>
            <a:r>
              <a:rPr lang="tr-TR" dirty="0">
                <a:solidFill>
                  <a:srgbClr val="FF0000"/>
                </a:solidFill>
              </a:rPr>
              <a:t>meydana gelip gelmediğinin belirlenmesi (ölüm tanısı) ve/veya ölüm sonrası cesette meydana gelen bulguların tespiti</a:t>
            </a:r>
          </a:p>
          <a:p>
            <a:pPr marL="457200" indent="-457200">
              <a:buFont typeface="Tw Cen MT Condensed"/>
              <a:buAutoNum type="arabicPeriod"/>
            </a:pPr>
            <a:r>
              <a:rPr lang="tr-TR" dirty="0">
                <a:solidFill>
                  <a:srgbClr val="FF0000"/>
                </a:solidFill>
              </a:rPr>
              <a:t>Ölüm nedeninin </a:t>
            </a:r>
            <a:r>
              <a:rPr lang="tr-TR" dirty="0" smtClean="0">
                <a:solidFill>
                  <a:srgbClr val="FF0000"/>
                </a:solidFill>
              </a:rPr>
              <a:t>araştırılması</a:t>
            </a:r>
            <a:endParaRPr lang="tr-TR" dirty="0">
              <a:solidFill>
                <a:srgbClr val="FF0000"/>
              </a:solidFill>
            </a:endParaRPr>
          </a:p>
          <a:p>
            <a:pPr marL="457200" indent="-457200">
              <a:buFont typeface="Tw Cen MT Condensed"/>
              <a:buAutoNum type="arabicPeriod"/>
            </a:pPr>
            <a:r>
              <a:rPr lang="tr-TR" dirty="0">
                <a:solidFill>
                  <a:srgbClr val="FF0000"/>
                </a:solidFill>
              </a:rPr>
              <a:t>Ölüm tarzının/orijinin (kaza, cinayet, intihar) </a:t>
            </a:r>
            <a:r>
              <a:rPr lang="tr-TR" dirty="0" smtClean="0">
                <a:solidFill>
                  <a:srgbClr val="FF0000"/>
                </a:solidFill>
              </a:rPr>
              <a:t>araştırması</a:t>
            </a:r>
            <a:endParaRPr lang="tr-TR" dirty="0">
              <a:solidFill>
                <a:srgbClr val="FF0000"/>
              </a:solidFill>
            </a:endParaRPr>
          </a:p>
          <a:p>
            <a:pPr marL="457200" indent="-457200">
              <a:buFont typeface="Tw Cen MT Condensed"/>
              <a:buAutoNum type="arabicPeriod"/>
            </a:pPr>
            <a:r>
              <a:rPr lang="tr-TR" dirty="0">
                <a:solidFill>
                  <a:srgbClr val="FF0000"/>
                </a:solidFill>
              </a:rPr>
              <a:t>Kimlik tespiti (</a:t>
            </a:r>
            <a:r>
              <a:rPr lang="tr-TR" dirty="0" err="1">
                <a:solidFill>
                  <a:srgbClr val="FF0000"/>
                </a:solidFill>
              </a:rPr>
              <a:t>identifikasyon</a:t>
            </a:r>
            <a:r>
              <a:rPr lang="tr-TR" dirty="0" smtClean="0">
                <a:solidFill>
                  <a:srgbClr val="FF0000"/>
                </a:solidFill>
              </a:rPr>
              <a:t>)</a:t>
            </a:r>
            <a:endParaRPr lang="tr-TR" dirty="0">
              <a:solidFill>
                <a:srgbClr val="FF0000"/>
              </a:solidFill>
            </a:endParaRPr>
          </a:p>
          <a:p>
            <a:pPr marL="457200" indent="-457200">
              <a:buFont typeface="Tw Cen MT Condensed"/>
              <a:buAutoNum type="arabicPeriod"/>
            </a:pPr>
            <a:r>
              <a:rPr lang="tr-TR" dirty="0">
                <a:solidFill>
                  <a:srgbClr val="FF0000"/>
                </a:solidFill>
              </a:rPr>
              <a:t>Ölüm sonrası geçen zaman diliminin (</a:t>
            </a:r>
            <a:r>
              <a:rPr lang="tr-TR" dirty="0" err="1">
                <a:solidFill>
                  <a:srgbClr val="FF0000"/>
                </a:solidFill>
              </a:rPr>
              <a:t>postmortem</a:t>
            </a:r>
            <a:r>
              <a:rPr lang="tr-TR" dirty="0">
                <a:solidFill>
                  <a:srgbClr val="FF0000"/>
                </a:solidFill>
              </a:rPr>
              <a:t> </a:t>
            </a:r>
            <a:r>
              <a:rPr lang="tr-TR" dirty="0" err="1">
                <a:solidFill>
                  <a:srgbClr val="FF0000"/>
                </a:solidFill>
              </a:rPr>
              <a:t>interval</a:t>
            </a:r>
            <a:r>
              <a:rPr lang="tr-TR" dirty="0">
                <a:solidFill>
                  <a:srgbClr val="FF0000"/>
                </a:solidFill>
              </a:rPr>
              <a:t>) </a:t>
            </a:r>
            <a:r>
              <a:rPr lang="tr-TR" dirty="0" smtClean="0">
                <a:solidFill>
                  <a:srgbClr val="FF0000"/>
                </a:solidFill>
              </a:rPr>
              <a:t>belirlenmesi</a:t>
            </a:r>
            <a:endParaRPr lang="tr-TR" dirty="0">
              <a:solidFill>
                <a:srgbClr val="FF0000"/>
              </a:solidFill>
            </a:endParaRPr>
          </a:p>
          <a:p>
            <a:pPr marL="457200" indent="-457200">
              <a:buFont typeface="Tw Cen MT Condensed"/>
              <a:buAutoNum type="arabicPeriod"/>
            </a:pPr>
            <a:r>
              <a:rPr lang="tr-TR" dirty="0">
                <a:solidFill>
                  <a:srgbClr val="FF0000"/>
                </a:solidFill>
              </a:rPr>
              <a:t>Kanıtların toplanması, saklanması, laboratuara </a:t>
            </a:r>
            <a:r>
              <a:rPr lang="tr-TR" dirty="0" smtClean="0">
                <a:solidFill>
                  <a:srgbClr val="FF0000"/>
                </a:solidFill>
              </a:rPr>
              <a:t>gönderilmesi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solidFill>
              </a:rPr>
              <a:t>ÖLÜM OLGULARINDA GENEL PROSEDÜR</a:t>
            </a:r>
            <a:endParaRPr lang="tr-TR" sz="4000" dirty="0">
              <a:solidFill>
                <a:schemeClr val="tx1">
                  <a:lumMod val="95000"/>
                  <a:lumOff val="5000"/>
                </a:schemeClr>
              </a:solidFill>
            </a:endParaRPr>
          </a:p>
        </p:txBody>
      </p:sp>
      <p:sp>
        <p:nvSpPr>
          <p:cNvPr id="23554" name="İçerik Yer Tutucusu 2"/>
          <p:cNvSpPr>
            <a:spLocks noGrp="1"/>
          </p:cNvSpPr>
          <p:nvPr>
            <p:ph sz="quarter" idx="1"/>
          </p:nvPr>
        </p:nvSpPr>
        <p:spPr/>
        <p:txBody>
          <a:bodyPr/>
          <a:lstStyle/>
          <a:p>
            <a:pPr>
              <a:buNone/>
            </a:pPr>
            <a:endParaRPr lang="tr-TR" dirty="0" smtClean="0"/>
          </a:p>
          <a:p>
            <a:pPr>
              <a:buNone/>
            </a:pPr>
            <a:endParaRPr lang="tr-TR" dirty="0" smtClean="0"/>
          </a:p>
          <a:p>
            <a:r>
              <a:rPr lang="tr-TR" dirty="0" smtClean="0"/>
              <a:t>Ölüm olgularında ilk yapılması gereken şey ölümün gerçekleşip gerçekleşmediğinin anlaşılması için</a:t>
            </a:r>
          </a:p>
          <a:p>
            <a:pPr lvl="1"/>
            <a:r>
              <a:rPr lang="tr-TR" dirty="0" smtClean="0"/>
              <a:t> dolaşım ve solunumun değerlendirilmesi</a:t>
            </a:r>
          </a:p>
          <a:p>
            <a:pPr>
              <a:buNone/>
            </a:pPr>
            <a:endParaRPr lang="tr-TR" dirty="0" smtClean="0"/>
          </a:p>
          <a:p>
            <a:endParaRPr lang="tr-TR" dirty="0"/>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solidFill>
              </a:rPr>
              <a:t>1-ÖLÜM BELİRTİLERİ</a:t>
            </a:r>
            <a:endParaRPr lang="tr-TR" sz="4000" dirty="0">
              <a:solidFill>
                <a:schemeClr val="tx1"/>
              </a:solidFill>
            </a:endParaRPr>
          </a:p>
        </p:txBody>
      </p:sp>
      <p:sp>
        <p:nvSpPr>
          <p:cNvPr id="3" name="İçerik Yer Tutucusu 2"/>
          <p:cNvSpPr>
            <a:spLocks noGrp="1"/>
          </p:cNvSpPr>
          <p:nvPr>
            <p:ph sz="quarter" idx="1"/>
          </p:nvPr>
        </p:nvSpPr>
        <p:spPr>
          <a:xfrm>
            <a:off x="1451579" y="2015732"/>
            <a:ext cx="9603275" cy="3880243"/>
          </a:xfrm>
        </p:spPr>
        <p:txBody>
          <a:bodyPr rtlCol="0">
            <a:normAutofit fontScale="85000" lnSpcReduction="20000"/>
          </a:bodyPr>
          <a:lstStyle/>
          <a:p>
            <a:pPr marL="91440" indent="-91440" fontAlgn="auto">
              <a:buNone/>
              <a:defRPr/>
            </a:pPr>
            <a:r>
              <a:rPr lang="tr-TR" dirty="0"/>
              <a:t>Hekimlerin araştırması gereken başlıca bulgular şunlardır :</a:t>
            </a:r>
          </a:p>
          <a:p>
            <a:pPr marL="91440" indent="-91440" fontAlgn="auto">
              <a:buFont typeface="Tw Cen MT" panose="020B0602020104020603" pitchFamily="34" charset="0"/>
              <a:buChar char=" "/>
              <a:defRPr/>
            </a:pPr>
            <a:r>
              <a:rPr lang="tr-TR" sz="2500" dirty="0"/>
              <a:t>Temel vücut fonksiyonlarının (MSS, solunum ve dolaşım) kaybı </a:t>
            </a:r>
          </a:p>
          <a:p>
            <a:pPr marL="91440" indent="-91440" fontAlgn="auto">
              <a:buFont typeface="Tw Cen MT" panose="020B0602020104020603" pitchFamily="34" charset="0"/>
              <a:buChar char=" "/>
              <a:defRPr/>
            </a:pPr>
            <a:r>
              <a:rPr lang="tr-TR" sz="2500" dirty="0"/>
              <a:t>Hareketsizlik (kas gevşemesi, </a:t>
            </a:r>
            <a:r>
              <a:rPr lang="tr-TR" sz="2500" dirty="0" err="1"/>
              <a:t>muskuler</a:t>
            </a:r>
            <a:r>
              <a:rPr lang="tr-TR" sz="2500" dirty="0"/>
              <a:t> </a:t>
            </a:r>
            <a:r>
              <a:rPr lang="tr-TR" sz="2500" dirty="0" err="1"/>
              <a:t>flaksidite</a:t>
            </a:r>
            <a:r>
              <a:rPr lang="tr-TR" sz="2500" dirty="0"/>
              <a:t>) </a:t>
            </a:r>
          </a:p>
          <a:p>
            <a:pPr marL="91440" indent="-91440" fontAlgn="auto">
              <a:buFont typeface="Tw Cen MT" panose="020B0602020104020603" pitchFamily="34" charset="0"/>
              <a:buChar char=" "/>
              <a:defRPr/>
            </a:pPr>
            <a:r>
              <a:rPr lang="tr-TR" sz="2500" dirty="0"/>
              <a:t>Sıvı kaybı (</a:t>
            </a:r>
            <a:r>
              <a:rPr lang="tr-TR" sz="2500" dirty="0" err="1"/>
              <a:t>dehidratasyon</a:t>
            </a:r>
            <a:r>
              <a:rPr lang="tr-TR" sz="2500" dirty="0"/>
              <a:t>) </a:t>
            </a:r>
          </a:p>
          <a:p>
            <a:pPr marL="91440" indent="-91440" fontAlgn="auto">
              <a:buFont typeface="Tw Cen MT" panose="020B0602020104020603" pitchFamily="34" charset="0"/>
              <a:buChar char=" "/>
              <a:defRPr/>
            </a:pPr>
            <a:r>
              <a:rPr lang="tr-TR" sz="2500" dirty="0"/>
              <a:t>Ölü kanının pıhtılaşması ve erimesi (</a:t>
            </a:r>
            <a:r>
              <a:rPr lang="tr-TR" sz="2500" dirty="0" err="1"/>
              <a:t>postmortem</a:t>
            </a:r>
            <a:r>
              <a:rPr lang="tr-TR" sz="2500" dirty="0"/>
              <a:t> </a:t>
            </a:r>
            <a:r>
              <a:rPr lang="tr-TR" sz="2500" dirty="0" err="1"/>
              <a:t>koagülasyon</a:t>
            </a:r>
            <a:r>
              <a:rPr lang="tr-TR" sz="2500" dirty="0"/>
              <a:t> ve </a:t>
            </a:r>
            <a:r>
              <a:rPr lang="tr-TR" sz="2500" dirty="0" err="1"/>
              <a:t>hemoliz</a:t>
            </a:r>
            <a:r>
              <a:rPr lang="tr-TR" sz="2500" dirty="0"/>
              <a:t>) </a:t>
            </a:r>
          </a:p>
          <a:p>
            <a:pPr marL="91440" indent="-91440" fontAlgn="auto">
              <a:buFont typeface="Tw Cen MT" panose="020B0602020104020603" pitchFamily="34" charset="0"/>
              <a:buChar char=" "/>
              <a:defRPr/>
            </a:pPr>
            <a:r>
              <a:rPr lang="tr-TR" sz="2500" dirty="0"/>
              <a:t>Vücut sıvılarındaki </a:t>
            </a:r>
            <a:r>
              <a:rPr lang="tr-TR" sz="2500" dirty="0" err="1"/>
              <a:t>postmortem</a:t>
            </a:r>
            <a:r>
              <a:rPr lang="tr-TR" sz="2500" dirty="0"/>
              <a:t> biyokimyasal değişimler</a:t>
            </a:r>
          </a:p>
          <a:p>
            <a:pPr marL="91440" indent="-91440" fontAlgn="auto">
              <a:buFont typeface="Tw Cen MT" panose="020B0602020104020603" pitchFamily="34" charset="0"/>
              <a:buChar char=" "/>
              <a:defRPr/>
            </a:pPr>
            <a:r>
              <a:rPr lang="tr-TR" sz="2500" dirty="0"/>
              <a:t>Ölü soğuması (ısı kaybı, </a:t>
            </a:r>
            <a:r>
              <a:rPr lang="tr-TR" sz="2500" dirty="0" err="1"/>
              <a:t>algor</a:t>
            </a:r>
            <a:r>
              <a:rPr lang="tr-TR" sz="2500" dirty="0"/>
              <a:t> </a:t>
            </a:r>
            <a:r>
              <a:rPr lang="tr-TR" sz="2500" dirty="0" err="1"/>
              <a:t>mortis</a:t>
            </a:r>
            <a:r>
              <a:rPr lang="tr-TR" sz="2500" dirty="0"/>
              <a:t>) </a:t>
            </a:r>
          </a:p>
          <a:p>
            <a:pPr marL="91440" indent="-91440" fontAlgn="auto">
              <a:buFont typeface="Tw Cen MT" panose="020B0602020104020603" pitchFamily="34" charset="0"/>
              <a:buChar char=" "/>
              <a:defRPr/>
            </a:pPr>
            <a:r>
              <a:rPr lang="tr-TR" sz="2500" dirty="0" smtClean="0"/>
              <a:t>Ölü </a:t>
            </a:r>
            <a:r>
              <a:rPr lang="tr-TR" sz="2500" dirty="0"/>
              <a:t>lekeleri (ölü morluğu, </a:t>
            </a:r>
            <a:r>
              <a:rPr lang="tr-TR" sz="2500" dirty="0" err="1"/>
              <a:t>livor</a:t>
            </a:r>
            <a:r>
              <a:rPr lang="tr-TR" sz="2500" dirty="0"/>
              <a:t> </a:t>
            </a:r>
            <a:r>
              <a:rPr lang="tr-TR" sz="2500" dirty="0" err="1"/>
              <a:t>mortis</a:t>
            </a:r>
            <a:r>
              <a:rPr lang="tr-TR" sz="2500" dirty="0"/>
              <a:t>) </a:t>
            </a:r>
          </a:p>
          <a:p>
            <a:pPr marL="91440" indent="-91440" fontAlgn="auto">
              <a:buFont typeface="Tw Cen MT" panose="020B0602020104020603" pitchFamily="34" charset="0"/>
              <a:buChar char=" "/>
              <a:defRPr/>
            </a:pPr>
            <a:r>
              <a:rPr lang="tr-TR" sz="2500" dirty="0"/>
              <a:t>Ölü sertliği (ölü katılığı, </a:t>
            </a:r>
            <a:r>
              <a:rPr lang="tr-TR" sz="2500" dirty="0" err="1"/>
              <a:t>rigor</a:t>
            </a:r>
            <a:r>
              <a:rPr lang="tr-TR" sz="2500" dirty="0"/>
              <a:t> </a:t>
            </a:r>
            <a:r>
              <a:rPr lang="tr-TR" sz="2500" dirty="0" err="1"/>
              <a:t>mortis</a:t>
            </a:r>
            <a:r>
              <a:rPr lang="tr-TR" sz="2500" dirty="0"/>
              <a:t>) </a:t>
            </a:r>
          </a:p>
          <a:p>
            <a:pPr marL="91440" indent="-91440" fontAlgn="auto">
              <a:buFont typeface="Tw Cen MT" panose="020B0602020104020603" pitchFamily="34" charset="0"/>
              <a:buChar char=" "/>
              <a:defRPr/>
            </a:pPr>
            <a:r>
              <a:rPr lang="tr-TR" sz="2500" dirty="0"/>
              <a:t>Çürüme (kokuşma, </a:t>
            </a:r>
            <a:r>
              <a:rPr lang="tr-TR" sz="2500" dirty="0" err="1"/>
              <a:t>pütrefaksiyon</a:t>
            </a:r>
            <a:r>
              <a:rPr lang="tr-TR" sz="2500" dirty="0" smtClean="0"/>
              <a:t>)</a:t>
            </a:r>
          </a:p>
          <a:p>
            <a:pPr marL="91440" indent="-91440">
              <a:buFont typeface="Tw Cen MT" panose="020B0602020104020603" pitchFamily="34" charset="0"/>
              <a:buChar char=" "/>
              <a:defRPr/>
            </a:pPr>
            <a:r>
              <a:rPr lang="tr-TR" sz="2500" dirty="0" err="1" smtClean="0"/>
              <a:t>Otoliz</a:t>
            </a:r>
            <a:r>
              <a:rPr lang="tr-TR" sz="2500" dirty="0" smtClean="0"/>
              <a:t> </a:t>
            </a:r>
          </a:p>
          <a:p>
            <a:pPr marL="91440" indent="-91440" fontAlgn="auto">
              <a:buFont typeface="Tw Cen MT" panose="020B0602020104020603" pitchFamily="34" charset="0"/>
              <a:buChar char=" "/>
              <a:defRPr/>
            </a:pPr>
            <a:endParaRPr lang="tr-TR" sz="2500" dirty="0"/>
          </a:p>
        </p:txBody>
      </p:sp>
      <p:pic>
        <p:nvPicPr>
          <p:cNvPr id="45059" name="Resim 3"/>
          <p:cNvPicPr>
            <a:picLocks noChangeAspect="1"/>
          </p:cNvPicPr>
          <p:nvPr/>
        </p:nvPicPr>
        <p:blipFill>
          <a:blip r:embed="rId2"/>
          <a:srcRect/>
          <a:stretch>
            <a:fillRect/>
          </a:stretch>
        </p:blipFill>
        <p:spPr bwMode="auto">
          <a:xfrm>
            <a:off x="9334500" y="40005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1579" y="804520"/>
            <a:ext cx="9603275" cy="587136"/>
          </a:xfrm>
        </p:spPr>
        <p:txBody>
          <a:bodyPr>
            <a:noAutofit/>
          </a:bodyPr>
          <a:lstStyle/>
          <a:p>
            <a:pPr fontAlgn="auto">
              <a:spcAft>
                <a:spcPts val="0"/>
              </a:spcAft>
              <a:defRPr/>
            </a:pPr>
            <a:r>
              <a:rPr lang="tr-TR" sz="4400" dirty="0" smtClean="0">
                <a:solidFill>
                  <a:schemeClr val="tx1"/>
                </a:solidFill>
              </a:rPr>
              <a:t>SUNUM PLANI</a:t>
            </a:r>
            <a:endParaRPr lang="tr-TR" sz="4400" dirty="0">
              <a:solidFill>
                <a:schemeClr val="tx1"/>
              </a:solidFill>
            </a:endParaRPr>
          </a:p>
        </p:txBody>
      </p:sp>
      <p:sp>
        <p:nvSpPr>
          <p:cNvPr id="15362" name="İçerik Yer Tutucusu 2"/>
          <p:cNvSpPr>
            <a:spLocks noGrp="1"/>
          </p:cNvSpPr>
          <p:nvPr>
            <p:ph sz="quarter" idx="1"/>
          </p:nvPr>
        </p:nvSpPr>
        <p:spPr/>
        <p:txBody>
          <a:bodyPr/>
          <a:lstStyle/>
          <a:p>
            <a:pPr marL="457200" indent="-457200">
              <a:buFont typeface="Tw Cen MT Condensed"/>
              <a:buAutoNum type="arabicPeriod"/>
            </a:pPr>
            <a:endParaRPr lang="tr-TR" dirty="0" smtClean="0"/>
          </a:p>
          <a:p>
            <a:pPr marL="457200" indent="-457200">
              <a:buFont typeface="Tw Cen MT Condensed"/>
              <a:buAutoNum type="arabicPeriod"/>
            </a:pPr>
            <a:endParaRPr lang="tr-TR" dirty="0" smtClean="0"/>
          </a:p>
          <a:p>
            <a:pPr marL="457200" indent="-457200">
              <a:buFont typeface="+mj-lt"/>
              <a:buAutoNum type="arabicPeriod"/>
            </a:pPr>
            <a:r>
              <a:rPr lang="tr-TR" dirty="0" smtClean="0"/>
              <a:t>ÖLÜM</a:t>
            </a:r>
            <a:endParaRPr lang="tr-TR" dirty="0"/>
          </a:p>
          <a:p>
            <a:pPr marL="457200" indent="-457200">
              <a:buFont typeface="+mj-lt"/>
              <a:buAutoNum type="arabicPeriod"/>
            </a:pPr>
            <a:r>
              <a:rPr lang="tr-TR" dirty="0"/>
              <a:t>ÖLÜM OLGULARINDA PROSEDÜR</a:t>
            </a:r>
          </a:p>
          <a:p>
            <a:pPr marL="457200" indent="-457200">
              <a:buFont typeface="Tw Cen MT Condensed"/>
              <a:buAutoNum type="arabicPeriod"/>
            </a:pPr>
            <a:r>
              <a:rPr lang="tr-TR" dirty="0"/>
              <a:t>ÖBS</a:t>
            </a:r>
          </a:p>
          <a:p>
            <a:pPr marL="457200" indent="-457200">
              <a:buFont typeface="Tw Cen MT Condensed"/>
              <a:buAutoNum type="arabicPeriod"/>
            </a:pPr>
            <a:r>
              <a:rPr lang="tr-TR" dirty="0"/>
              <a:t>ADLİ ÖLÜM OLGULARINDA PROSEDÜR</a:t>
            </a:r>
          </a:p>
          <a:p>
            <a:pPr marL="457200" indent="-457200">
              <a:buFont typeface="Tw Cen MT Condensed"/>
              <a:buAutoNum type="arabicPeriod"/>
            </a:pPr>
            <a:r>
              <a:rPr lang="tr-TR" dirty="0"/>
              <a:t>ÖLÜ MUAYENESİ</a:t>
            </a:r>
          </a:p>
          <a:p>
            <a:pPr marL="457200" indent="-457200">
              <a:buFont typeface="Tw Cen MT Condensed"/>
              <a:buAutoNum type="arabicPeriod"/>
            </a:pPr>
            <a:r>
              <a:rPr lang="tr-TR" dirty="0"/>
              <a:t>ADLİ RAPOR YAZIMI </a:t>
            </a:r>
          </a:p>
          <a:p>
            <a:pPr marL="457200" indent="-457200">
              <a:buFont typeface="Tw Cen MT Condensed"/>
              <a:buAutoNum type="arabicPeriod"/>
            </a:pPr>
            <a:endParaRPr lang="tr-TR" dirty="0"/>
          </a:p>
          <a:p>
            <a:pPr marL="457200" indent="-457200">
              <a:buFont typeface="Tw Cen MT Condensed"/>
              <a:buAutoNum type="arabicPeriod"/>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rmAutofit/>
          </a:bodyPr>
          <a:lstStyle/>
          <a:p>
            <a:r>
              <a:rPr lang="tr-TR" sz="4000" dirty="0" smtClean="0">
                <a:solidFill>
                  <a:schemeClr val="tx1"/>
                </a:solidFill>
              </a:rPr>
              <a:t>1-ÖLÜM BELİRTİLERİ</a:t>
            </a:r>
            <a:endParaRPr lang="tr-TR" sz="4000" dirty="0">
              <a:solidFill>
                <a:schemeClr val="tx1"/>
              </a:solidFill>
            </a:endParaRPr>
          </a:p>
        </p:txBody>
      </p:sp>
      <p:sp>
        <p:nvSpPr>
          <p:cNvPr id="3" name="2 İçerik Yer Tutucusu"/>
          <p:cNvSpPr>
            <a:spLocks noGrp="1"/>
          </p:cNvSpPr>
          <p:nvPr>
            <p:ph sz="quarter" idx="1"/>
          </p:nvPr>
        </p:nvSpPr>
        <p:spPr>
          <a:xfrm>
            <a:off x="982639" y="1562100"/>
            <a:ext cx="10072215" cy="4538449"/>
          </a:xfrm>
        </p:spPr>
        <p:txBody>
          <a:bodyPr>
            <a:normAutofit fontScale="92500" lnSpcReduction="10000"/>
          </a:bodyPr>
          <a:lstStyle/>
          <a:p>
            <a:pPr>
              <a:buNone/>
            </a:pPr>
            <a:endParaRPr lang="tr-TR" dirty="0"/>
          </a:p>
          <a:p>
            <a:r>
              <a:rPr lang="tr-TR" dirty="0" smtClean="0"/>
              <a:t>Ölümden </a:t>
            </a:r>
            <a:r>
              <a:rPr lang="tr-TR" dirty="0"/>
              <a:t>hemen sonraki </a:t>
            </a:r>
            <a:r>
              <a:rPr lang="tr-TR" dirty="0" smtClean="0"/>
              <a:t>dönemde özellikle </a:t>
            </a:r>
            <a:r>
              <a:rPr lang="tr-TR" dirty="0"/>
              <a:t>temel </a:t>
            </a:r>
            <a:r>
              <a:rPr lang="tr-TR" dirty="0" smtClean="0"/>
              <a:t>vücut </a:t>
            </a:r>
            <a:r>
              <a:rPr lang="tr-TR" dirty="0"/>
              <a:t>fonksiyonların kaybı ve </a:t>
            </a:r>
            <a:r>
              <a:rPr lang="tr-TR" dirty="0" smtClean="0"/>
              <a:t>ölü </a:t>
            </a:r>
            <a:r>
              <a:rPr lang="tr-TR" dirty="0"/>
              <a:t>soğuması dikkati </a:t>
            </a:r>
            <a:r>
              <a:rPr lang="tr-TR" dirty="0" smtClean="0"/>
              <a:t>çeker.</a:t>
            </a:r>
          </a:p>
          <a:p>
            <a:pPr>
              <a:buNone/>
            </a:pPr>
            <a:endParaRPr lang="tr-TR" dirty="0"/>
          </a:p>
          <a:p>
            <a:r>
              <a:rPr lang="tr-TR" dirty="0"/>
              <a:t>Ölümden </a:t>
            </a:r>
            <a:r>
              <a:rPr lang="tr-TR" dirty="0" smtClean="0"/>
              <a:t>birkaç </a:t>
            </a:r>
            <a:r>
              <a:rPr lang="tr-TR" dirty="0"/>
              <a:t>saat </a:t>
            </a:r>
            <a:r>
              <a:rPr lang="tr-TR" dirty="0" smtClean="0"/>
              <a:t>geçtikten </a:t>
            </a:r>
            <a:r>
              <a:rPr lang="tr-TR" dirty="0"/>
              <a:t>sonra </a:t>
            </a:r>
            <a:r>
              <a:rPr lang="tr-TR" dirty="0" smtClean="0"/>
              <a:t>ölü </a:t>
            </a:r>
            <a:r>
              <a:rPr lang="tr-TR" dirty="0"/>
              <a:t>lekesi ve </a:t>
            </a:r>
            <a:r>
              <a:rPr lang="tr-TR" dirty="0" smtClean="0"/>
              <a:t>ölü </a:t>
            </a:r>
            <a:r>
              <a:rPr lang="tr-TR" dirty="0"/>
              <a:t>sertliği gibi bulgular yavaş yavaş dikkat </a:t>
            </a:r>
            <a:r>
              <a:rPr lang="tr-TR" dirty="0" smtClean="0"/>
              <a:t>çekmeye </a:t>
            </a:r>
            <a:r>
              <a:rPr lang="tr-TR" dirty="0"/>
              <a:t>başlar</a:t>
            </a:r>
            <a:r>
              <a:rPr lang="tr-TR" dirty="0" smtClean="0"/>
              <a:t>.</a:t>
            </a:r>
          </a:p>
          <a:p>
            <a:endParaRPr lang="tr-TR" dirty="0" smtClean="0"/>
          </a:p>
          <a:p>
            <a:r>
              <a:rPr lang="tr-TR" dirty="0" smtClean="0"/>
              <a:t>Tüm </a:t>
            </a:r>
            <a:r>
              <a:rPr lang="tr-TR" dirty="0" smtClean="0"/>
              <a:t>ölümlerde özellikle ve ayrıntılı olarak araştırılması gereken “</a:t>
            </a:r>
            <a:r>
              <a:rPr lang="tr-TR" dirty="0" err="1" smtClean="0"/>
              <a:t>major</a:t>
            </a:r>
            <a:r>
              <a:rPr lang="tr-TR" dirty="0" smtClean="0"/>
              <a:t>” </a:t>
            </a:r>
            <a:r>
              <a:rPr lang="tr-TR" dirty="0" smtClean="0"/>
              <a:t>bulgular ; </a:t>
            </a:r>
          </a:p>
          <a:p>
            <a:pPr>
              <a:buNone/>
            </a:pPr>
            <a:endParaRPr lang="tr-TR" dirty="0" smtClean="0"/>
          </a:p>
          <a:p>
            <a:pPr lvl="1"/>
            <a:r>
              <a:rPr lang="tr-TR" dirty="0" smtClean="0"/>
              <a:t>ölü </a:t>
            </a:r>
            <a:r>
              <a:rPr lang="tr-TR" dirty="0" smtClean="0"/>
              <a:t>soğuması,</a:t>
            </a:r>
          </a:p>
          <a:p>
            <a:pPr lvl="1"/>
            <a:r>
              <a:rPr lang="tr-TR" dirty="0" smtClean="0"/>
              <a:t>ölü sertliği </a:t>
            </a:r>
          </a:p>
          <a:p>
            <a:pPr lvl="1"/>
            <a:r>
              <a:rPr lang="tr-TR" dirty="0" smtClean="0"/>
              <a:t>ölü lekeleri</a:t>
            </a:r>
          </a:p>
          <a:p>
            <a:pPr>
              <a:buNone/>
            </a:pPr>
            <a:endParaRPr lang="tr-TR" dirty="0"/>
          </a:p>
        </p:txBody>
      </p:sp>
      <p:pic>
        <p:nvPicPr>
          <p:cNvPr id="103425" name="Picture 1"/>
          <p:cNvPicPr>
            <a:picLocks noChangeAspect="1" noChangeArrowheads="1"/>
          </p:cNvPicPr>
          <p:nvPr/>
        </p:nvPicPr>
        <p:blipFill>
          <a:blip r:embed="rId2"/>
          <a:srcRect/>
          <a:stretch>
            <a:fillRect/>
          </a:stretch>
        </p:blipFill>
        <p:spPr bwMode="auto">
          <a:xfrm>
            <a:off x="9484454" y="0"/>
            <a:ext cx="1971675" cy="185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lstStyle/>
          <a:p>
            <a:endParaRPr lang="tr-TR" dirty="0" smtClean="0"/>
          </a:p>
          <a:p>
            <a:r>
              <a:rPr lang="tr-TR" dirty="0" smtClean="0"/>
              <a:t>İlerleyen günlerde ölüde çürüme (</a:t>
            </a:r>
            <a:r>
              <a:rPr lang="tr-TR" dirty="0" err="1" smtClean="0"/>
              <a:t>putrefaksiyon</a:t>
            </a:r>
            <a:r>
              <a:rPr lang="tr-TR" dirty="0" smtClean="0"/>
              <a:t>) başlar</a:t>
            </a:r>
          </a:p>
          <a:p>
            <a:pPr lvl="1">
              <a:buNone/>
            </a:pPr>
            <a:r>
              <a:rPr lang="tr-TR" dirty="0" smtClean="0"/>
              <a:t>ortalama 1,5-2 gün sonra</a:t>
            </a:r>
          </a:p>
          <a:p>
            <a:pPr>
              <a:buNone/>
            </a:pPr>
            <a:endParaRPr lang="tr-TR" dirty="0" smtClean="0"/>
          </a:p>
          <a:p>
            <a:r>
              <a:rPr lang="tr-TR" dirty="0" smtClean="0"/>
              <a:t>Ceset birkaç yıl içinde iskeletleşmeye başlar</a:t>
            </a:r>
          </a:p>
          <a:p>
            <a:pPr lvl="1">
              <a:buNone/>
            </a:pPr>
            <a:r>
              <a:rPr lang="tr-TR" dirty="0" err="1" smtClean="0"/>
              <a:t>ort</a:t>
            </a:r>
            <a:r>
              <a:rPr lang="tr-TR" dirty="0" smtClean="0"/>
              <a:t>. 3-5 yılda azami 8-10 yılda tamamlanır.</a:t>
            </a:r>
          </a:p>
          <a:p>
            <a:pPr>
              <a:buNone/>
            </a:pPr>
            <a:endParaRPr lang="tr-TR" dirty="0" smtClean="0"/>
          </a:p>
          <a:p>
            <a:r>
              <a:rPr lang="tr-TR" dirty="0" smtClean="0"/>
              <a:t>Böylece, bu bulgulardan yararlanılarak kolaylıkla ölüm tanısı konulabilir ve ölümden sonra yaklaşık ne kadar süre geçtiği tahmin edilebilir. </a:t>
            </a:r>
          </a:p>
          <a:p>
            <a:endParaRPr lang="tr-TR" dirty="0"/>
          </a:p>
        </p:txBody>
      </p:sp>
      <p:sp>
        <p:nvSpPr>
          <p:cNvPr id="3" name="2 Başlık"/>
          <p:cNvSpPr>
            <a:spLocks noGrp="1"/>
          </p:cNvSpPr>
          <p:nvPr>
            <p:ph type="title"/>
          </p:nvPr>
        </p:nvSpPr>
        <p:spPr/>
        <p:txBody>
          <a:bodyPr>
            <a:normAutofit/>
          </a:bodyPr>
          <a:lstStyle/>
          <a:p>
            <a:r>
              <a:rPr lang="tr-TR" sz="3600" dirty="0" smtClean="0">
                <a:solidFill>
                  <a:schemeClr val="tx1"/>
                </a:solidFill>
              </a:rPr>
              <a:t>1-ÖLÜM BELİRTİLERİ</a:t>
            </a:r>
            <a:endParaRPr lang="tr-TR"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8" y="585788"/>
            <a:ext cx="9720262" cy="1229364"/>
          </a:xfrm>
        </p:spPr>
        <p:txBody>
          <a:bodyPr>
            <a:noAutofit/>
          </a:bodyPr>
          <a:lstStyle/>
          <a:p>
            <a:pPr marL="91440" indent="-91440" fontAlgn="auto">
              <a:lnSpc>
                <a:spcPct val="90000"/>
              </a:lnSpc>
              <a:spcBef>
                <a:spcPts val="1200"/>
              </a:spcBef>
              <a:spcAft>
                <a:spcPts val="200"/>
              </a:spcAft>
              <a:defRPr/>
            </a:pPr>
            <a:r>
              <a:rPr lang="tr-TR" sz="3600" dirty="0" smtClean="0">
                <a:solidFill>
                  <a:schemeClr val="tx1"/>
                </a:solidFill>
              </a:rPr>
              <a:t>1-ÖLÜM BELİRTİLERİ</a:t>
            </a:r>
            <a:r>
              <a:rPr lang="tr-TR" sz="2800" cap="none" dirty="0">
                <a:solidFill>
                  <a:schemeClr val="tx1"/>
                </a:solidFill>
                <a:ea typeface="+mn-ea"/>
                <a:cs typeface="+mn-cs"/>
              </a:rPr>
              <a:t/>
            </a:r>
            <a:br>
              <a:rPr lang="tr-TR" sz="2800" cap="none" dirty="0">
                <a:solidFill>
                  <a:schemeClr val="tx1"/>
                </a:solidFill>
                <a:ea typeface="+mn-ea"/>
                <a:cs typeface="+mn-cs"/>
              </a:rPr>
            </a:br>
            <a:r>
              <a:rPr lang="tr-TR" sz="2800" cap="none" spc="0" dirty="0" smtClean="0">
                <a:solidFill>
                  <a:schemeClr val="tx1"/>
                </a:solidFill>
                <a:ea typeface="+mn-ea"/>
                <a:cs typeface="+mn-cs"/>
              </a:rPr>
              <a:t>Temel </a:t>
            </a:r>
            <a:r>
              <a:rPr lang="tr-TR" sz="2800" cap="none" spc="0" dirty="0">
                <a:solidFill>
                  <a:schemeClr val="tx1"/>
                </a:solidFill>
                <a:ea typeface="+mn-ea"/>
                <a:cs typeface="+mn-cs"/>
              </a:rPr>
              <a:t>vücut fonksiyonlarının (MSS, solunum ve dolaşım) kaybı </a:t>
            </a:r>
            <a:endParaRPr lang="tr-TR" sz="2800" dirty="0">
              <a:solidFill>
                <a:schemeClr val="tx1"/>
              </a:solidFill>
            </a:endParaRPr>
          </a:p>
        </p:txBody>
      </p:sp>
      <p:sp>
        <p:nvSpPr>
          <p:cNvPr id="46082" name="İçerik Yer Tutucusu 2"/>
          <p:cNvSpPr>
            <a:spLocks noGrp="1"/>
          </p:cNvSpPr>
          <p:nvPr>
            <p:ph sz="quarter" idx="1"/>
          </p:nvPr>
        </p:nvSpPr>
        <p:spPr>
          <a:xfrm>
            <a:off x="1023938" y="1269241"/>
            <a:ext cx="9720262" cy="5039483"/>
          </a:xfrm>
        </p:spPr>
        <p:txBody>
          <a:bodyPr>
            <a:normAutofit/>
          </a:bodyPr>
          <a:lstStyle/>
          <a:p>
            <a:endParaRPr lang="tr-TR" u="sng" dirty="0">
              <a:solidFill>
                <a:srgbClr val="FF0000"/>
              </a:solidFill>
            </a:endParaRPr>
          </a:p>
          <a:p>
            <a:endParaRPr lang="tr-TR" u="sng" dirty="0">
              <a:solidFill>
                <a:srgbClr val="FF0000"/>
              </a:solidFill>
            </a:endParaRPr>
          </a:p>
          <a:p>
            <a:pPr marL="0" indent="0">
              <a:buNone/>
            </a:pPr>
            <a:r>
              <a:rPr lang="tr-TR" u="sng" dirty="0">
                <a:solidFill>
                  <a:srgbClr val="FF0000"/>
                </a:solidFill>
              </a:rPr>
              <a:t>Dolaşım Sistemi: </a:t>
            </a:r>
            <a:r>
              <a:rPr lang="tr-TR" dirty="0"/>
              <a:t>Nabız ve tansiyon ölçülür, </a:t>
            </a:r>
            <a:r>
              <a:rPr lang="tr-TR" dirty="0" err="1"/>
              <a:t>steteskop</a:t>
            </a:r>
            <a:r>
              <a:rPr lang="tr-TR" dirty="0"/>
              <a:t> ile kalp sesleri dinlenir. </a:t>
            </a:r>
          </a:p>
          <a:p>
            <a:pPr marL="365760" lvl="1" indent="0">
              <a:buNone/>
            </a:pPr>
            <a:r>
              <a:rPr lang="tr-TR" i="1" dirty="0" smtClean="0"/>
              <a:t>Parmak </a:t>
            </a:r>
            <a:r>
              <a:rPr lang="tr-TR" i="1" dirty="0"/>
              <a:t>(</a:t>
            </a:r>
            <a:r>
              <a:rPr lang="tr-TR" i="1" dirty="0" err="1"/>
              <a:t>magnus</a:t>
            </a:r>
            <a:r>
              <a:rPr lang="tr-TR" i="1" dirty="0"/>
              <a:t>) testi: </a:t>
            </a:r>
            <a:r>
              <a:rPr lang="tr-TR" dirty="0"/>
              <a:t>Bir iple parmak sıkı şekilde bağlandığında ipin sıkıldığı yerde solukluk, parmak ucunda ise morarma meydana </a:t>
            </a:r>
            <a:r>
              <a:rPr lang="tr-TR" dirty="0" smtClean="0"/>
              <a:t>geliyorsa dolaşım </a:t>
            </a:r>
            <a:r>
              <a:rPr lang="tr-TR" dirty="0"/>
              <a:t>sürüyor- kişi canlı </a:t>
            </a:r>
          </a:p>
          <a:p>
            <a:pPr marL="0" indent="0">
              <a:buNone/>
            </a:pPr>
            <a:r>
              <a:rPr lang="tr-TR" u="sng" dirty="0">
                <a:solidFill>
                  <a:srgbClr val="FF0000"/>
                </a:solidFill>
              </a:rPr>
              <a:t>Solunum Sistemi: </a:t>
            </a:r>
            <a:r>
              <a:rPr lang="tr-TR" dirty="0"/>
              <a:t>Göğüs kafesi hareketleri dikkatlice gözlemlenir. Solunum sesleri dinlenir. </a:t>
            </a:r>
            <a:endParaRPr lang="tr-TR" dirty="0" smtClean="0"/>
          </a:p>
          <a:p>
            <a:pPr marL="365760" lvl="1" indent="0">
              <a:buNone/>
            </a:pPr>
            <a:r>
              <a:rPr lang="tr-TR" dirty="0" smtClean="0"/>
              <a:t>Ayna </a:t>
            </a:r>
            <a:r>
              <a:rPr lang="tr-TR" dirty="0"/>
              <a:t>testi: Uygulanması kolay ve anlamlı </a:t>
            </a:r>
          </a:p>
          <a:p>
            <a:pPr marL="0" indent="0">
              <a:buNone/>
            </a:pPr>
            <a:r>
              <a:rPr lang="tr-TR" u="sng" dirty="0">
                <a:solidFill>
                  <a:srgbClr val="FF0000"/>
                </a:solidFill>
              </a:rPr>
              <a:t>Santral Sinir Sistemi: </a:t>
            </a:r>
            <a:r>
              <a:rPr lang="tr-TR" dirty="0"/>
              <a:t>Beyin sapının fonksiyonlarının sürüp sürmediğini gösteren reflekslerin araştırılması yapılır.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5558" y="636907"/>
            <a:ext cx="9720262" cy="932586"/>
          </a:xfrm>
        </p:spPr>
        <p:txBody>
          <a:bodyPr>
            <a:noAutofit/>
          </a:bodyPr>
          <a:lstStyle/>
          <a:p>
            <a:pPr fontAlgn="auto">
              <a:lnSpc>
                <a:spcPct val="90000"/>
              </a:lnSpc>
              <a:spcBef>
                <a:spcPts val="1200"/>
              </a:spcBef>
              <a:spcAft>
                <a:spcPts val="200"/>
              </a:spcAft>
              <a:buClr>
                <a:srgbClr val="1CADE4"/>
              </a:buClr>
              <a:buSzPct val="100000"/>
              <a:defRPr/>
            </a:pPr>
            <a:r>
              <a:rPr lang="tr-TR" sz="2800" cap="none" dirty="0">
                <a:solidFill>
                  <a:schemeClr val="tx1"/>
                </a:solidFill>
                <a:ea typeface="+mn-ea"/>
                <a:cs typeface="+mn-cs"/>
              </a:rPr>
              <a:t/>
            </a:r>
            <a:br>
              <a:rPr lang="tr-TR" sz="2800" cap="none" dirty="0">
                <a:solidFill>
                  <a:schemeClr val="tx1"/>
                </a:solidFill>
                <a:ea typeface="+mn-ea"/>
                <a:cs typeface="+mn-cs"/>
              </a:rPr>
            </a:br>
            <a:r>
              <a:rPr lang="tr-TR" sz="2800" cap="none" spc="0" dirty="0">
                <a:solidFill>
                  <a:schemeClr val="tx1"/>
                </a:solidFill>
                <a:ea typeface="+mn-ea"/>
                <a:cs typeface="+mn-cs"/>
              </a:rPr>
              <a:t/>
            </a:r>
            <a:br>
              <a:rPr lang="tr-TR" sz="2800" cap="none" spc="0" dirty="0">
                <a:solidFill>
                  <a:schemeClr val="tx1"/>
                </a:solidFill>
                <a:ea typeface="+mn-ea"/>
                <a:cs typeface="+mn-cs"/>
              </a:rPr>
            </a:br>
            <a:r>
              <a:rPr lang="tr-TR" sz="2800" cap="none" spc="0" dirty="0" smtClean="0">
                <a:solidFill>
                  <a:schemeClr val="tx1"/>
                </a:solidFill>
                <a:ea typeface="+mn-ea"/>
                <a:cs typeface="+mn-cs"/>
              </a:rPr>
              <a:t>1-</a:t>
            </a:r>
            <a:r>
              <a:rPr lang="tr-TR" sz="3600" dirty="0" smtClean="0">
                <a:solidFill>
                  <a:schemeClr val="tx1"/>
                </a:solidFill>
              </a:rPr>
              <a:t>ÖLÜM BELİRTİLERİ</a:t>
            </a:r>
            <a:r>
              <a:rPr lang="tr-TR" sz="2800" cap="none" spc="0" dirty="0">
                <a:solidFill>
                  <a:schemeClr val="tx1"/>
                </a:solidFill>
                <a:ea typeface="+mn-ea"/>
                <a:cs typeface="+mn-cs"/>
              </a:rPr>
              <a:t/>
            </a:r>
            <a:br>
              <a:rPr lang="tr-TR" sz="2800" cap="none" spc="0" dirty="0">
                <a:solidFill>
                  <a:schemeClr val="tx1"/>
                </a:solidFill>
                <a:ea typeface="+mn-ea"/>
                <a:cs typeface="+mn-cs"/>
              </a:rPr>
            </a:br>
            <a:r>
              <a:rPr lang="tr-TR" sz="2800" cap="none" spc="0" dirty="0">
                <a:solidFill>
                  <a:schemeClr val="tx1"/>
                </a:solidFill>
                <a:ea typeface="+mn-ea"/>
                <a:cs typeface="+mn-cs"/>
              </a:rPr>
              <a:t>Hareketsizlik (kas gevşemesi, </a:t>
            </a:r>
            <a:r>
              <a:rPr lang="tr-TR" sz="2800" cap="none" spc="0" dirty="0" err="1">
                <a:solidFill>
                  <a:schemeClr val="tx1"/>
                </a:solidFill>
                <a:ea typeface="+mn-ea"/>
                <a:cs typeface="+mn-cs"/>
              </a:rPr>
              <a:t>muskuler</a:t>
            </a:r>
            <a:r>
              <a:rPr lang="tr-TR" sz="2800" cap="none" spc="0" dirty="0">
                <a:solidFill>
                  <a:schemeClr val="tx1"/>
                </a:solidFill>
                <a:ea typeface="+mn-ea"/>
                <a:cs typeface="+mn-cs"/>
              </a:rPr>
              <a:t> </a:t>
            </a:r>
            <a:r>
              <a:rPr lang="tr-TR" sz="2800" cap="none" spc="0" dirty="0" err="1">
                <a:solidFill>
                  <a:schemeClr val="tx1"/>
                </a:solidFill>
                <a:ea typeface="+mn-ea"/>
                <a:cs typeface="+mn-cs"/>
              </a:rPr>
              <a:t>flaksidite</a:t>
            </a:r>
            <a:r>
              <a:rPr lang="tr-TR" sz="2800" cap="none" spc="0" dirty="0" smtClean="0">
                <a:solidFill>
                  <a:schemeClr val="tx1"/>
                </a:solidFill>
                <a:ea typeface="+mn-ea"/>
                <a:cs typeface="+mn-cs"/>
              </a:rPr>
              <a:t>)</a:t>
            </a:r>
            <a:endParaRPr lang="tr-TR" sz="2800" dirty="0">
              <a:solidFill>
                <a:schemeClr val="tx1"/>
              </a:solidFill>
            </a:endParaRPr>
          </a:p>
        </p:txBody>
      </p:sp>
      <p:sp>
        <p:nvSpPr>
          <p:cNvPr id="47106" name="İçerik Yer Tutucusu 2"/>
          <p:cNvSpPr>
            <a:spLocks noGrp="1"/>
          </p:cNvSpPr>
          <p:nvPr>
            <p:ph sz="quarter" idx="1"/>
          </p:nvPr>
        </p:nvSpPr>
        <p:spPr>
          <a:xfrm>
            <a:off x="977444" y="1017588"/>
            <a:ext cx="9720262" cy="5262562"/>
          </a:xfrm>
        </p:spPr>
        <p:txBody>
          <a:bodyPr>
            <a:normAutofit lnSpcReduction="10000"/>
          </a:bodyPr>
          <a:lstStyle/>
          <a:p>
            <a:pPr marL="0" indent="0">
              <a:buNone/>
            </a:pPr>
            <a:endParaRPr lang="tr-TR" dirty="0"/>
          </a:p>
          <a:p>
            <a:endParaRPr lang="tr-TR" dirty="0"/>
          </a:p>
          <a:p>
            <a:pPr marL="0" indent="0">
              <a:buNone/>
            </a:pPr>
            <a:r>
              <a:rPr lang="tr-TR" dirty="0"/>
              <a:t>Ölüm sonrasında bütün kaslar doğallıkla gevşer ve canlıdaki </a:t>
            </a:r>
            <a:r>
              <a:rPr lang="tr-TR" dirty="0" err="1"/>
              <a:t>tonusunu</a:t>
            </a:r>
            <a:r>
              <a:rPr lang="tr-TR" dirty="0"/>
              <a:t> kaybeder. </a:t>
            </a:r>
          </a:p>
          <a:p>
            <a:pPr marL="457200" lvl="1" indent="0">
              <a:buNone/>
            </a:pPr>
            <a:r>
              <a:rPr lang="tr-TR" dirty="0"/>
              <a:t>birincil kas gevşemesi</a:t>
            </a:r>
          </a:p>
          <a:p>
            <a:r>
              <a:rPr lang="tr-TR" dirty="0"/>
              <a:t>Alt çene düşer, ağız açılır, göğüs çöker, kol ve bacaklar gevşer. </a:t>
            </a:r>
          </a:p>
          <a:p>
            <a:r>
              <a:rPr lang="tr-TR" dirty="0" smtClean="0"/>
              <a:t>Yüz </a:t>
            </a:r>
            <a:r>
              <a:rPr lang="tr-TR" dirty="0"/>
              <a:t>anlamsız, mat görünümdedir.</a:t>
            </a:r>
          </a:p>
          <a:p>
            <a:r>
              <a:rPr lang="tr-TR" dirty="0" smtClean="0"/>
              <a:t>Kaslar </a:t>
            </a:r>
            <a:r>
              <a:rPr lang="tr-TR" dirty="0"/>
              <a:t>düz yüzeylere temas ederlerse </a:t>
            </a:r>
            <a:r>
              <a:rPr lang="tr-TR" dirty="0" smtClean="0"/>
              <a:t>düzleşir.</a:t>
            </a:r>
            <a:endParaRPr lang="tr-TR" dirty="0"/>
          </a:p>
          <a:p>
            <a:r>
              <a:rPr lang="tr-TR" dirty="0" err="1"/>
              <a:t>Sfinkter</a:t>
            </a:r>
            <a:r>
              <a:rPr lang="tr-TR" dirty="0"/>
              <a:t> kasları de </a:t>
            </a:r>
            <a:r>
              <a:rPr lang="tr-TR" dirty="0" smtClean="0"/>
              <a:t>gevşer ;</a:t>
            </a:r>
          </a:p>
          <a:p>
            <a:pPr lvl="1">
              <a:buNone/>
            </a:pPr>
            <a:r>
              <a:rPr lang="tr-TR" dirty="0" smtClean="0"/>
              <a:t>idrar </a:t>
            </a:r>
            <a:r>
              <a:rPr lang="tr-TR" dirty="0"/>
              <a:t>atımı (</a:t>
            </a:r>
            <a:r>
              <a:rPr lang="tr-TR" dirty="0" err="1"/>
              <a:t>postmortem</a:t>
            </a:r>
            <a:r>
              <a:rPr lang="tr-TR" dirty="0"/>
              <a:t> </a:t>
            </a:r>
            <a:r>
              <a:rPr lang="tr-TR" dirty="0" err="1" smtClean="0"/>
              <a:t>miksiyon</a:t>
            </a:r>
            <a:r>
              <a:rPr lang="tr-TR" dirty="0" smtClean="0"/>
              <a:t>)</a:t>
            </a:r>
          </a:p>
          <a:p>
            <a:pPr lvl="1">
              <a:buNone/>
            </a:pPr>
            <a:r>
              <a:rPr lang="tr-TR" dirty="0" smtClean="0"/>
              <a:t>gaita </a:t>
            </a:r>
            <a:r>
              <a:rPr lang="tr-TR" dirty="0"/>
              <a:t>atımı (</a:t>
            </a:r>
            <a:r>
              <a:rPr lang="tr-TR" dirty="0" err="1"/>
              <a:t>postmortem</a:t>
            </a:r>
            <a:r>
              <a:rPr lang="tr-TR" dirty="0"/>
              <a:t> </a:t>
            </a:r>
            <a:r>
              <a:rPr lang="tr-TR" dirty="0" err="1"/>
              <a:t>defekasyon</a:t>
            </a:r>
            <a:r>
              <a:rPr lang="tr-TR" dirty="0" smtClean="0"/>
              <a:t>)</a:t>
            </a:r>
            <a:endParaRPr lang="tr-TR" dirty="0"/>
          </a:p>
          <a:p>
            <a:pPr marL="0" indent="0">
              <a:buNone/>
            </a:pPr>
            <a:r>
              <a:rPr lang="tr-TR" dirty="0"/>
              <a:t>Daha sonra, ölü sertliğinin kaybolması ile </a:t>
            </a:r>
            <a:r>
              <a:rPr lang="tr-TR" dirty="0" smtClean="0"/>
              <a:t>görülen </a:t>
            </a:r>
            <a:r>
              <a:rPr lang="tr-TR" dirty="0"/>
              <a:t>gevşemeye </a:t>
            </a:r>
          </a:p>
          <a:p>
            <a:pPr marL="457200" lvl="1" indent="0">
              <a:buNone/>
            </a:pPr>
            <a:r>
              <a:rPr lang="tr-TR" dirty="0"/>
              <a:t>ikincil kas gevşemesi</a:t>
            </a:r>
          </a:p>
          <a:p>
            <a:endParaRPr lang="tr-TR" dirty="0"/>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756" y="791570"/>
            <a:ext cx="9720262" cy="1004343"/>
          </a:xfrm>
        </p:spPr>
        <p:txBody>
          <a:bodyPr>
            <a:normAutofit fontScale="90000"/>
          </a:bodyPr>
          <a:lstStyle/>
          <a:p>
            <a:pPr marL="91440" indent="-91440" fontAlgn="auto">
              <a:lnSpc>
                <a:spcPct val="90000"/>
              </a:lnSpc>
              <a:spcBef>
                <a:spcPts val="1200"/>
              </a:spcBef>
              <a:spcAft>
                <a:spcPts val="200"/>
              </a:spcAft>
              <a:defRPr/>
            </a:pPr>
            <a:r>
              <a:rPr lang="tr-TR" sz="2800" dirty="0" smtClean="0">
                <a:solidFill>
                  <a:schemeClr val="tx1"/>
                </a:solidFill>
              </a:rPr>
              <a:t>1-</a:t>
            </a:r>
            <a:r>
              <a:rPr lang="tr-TR" sz="4000" dirty="0" smtClean="0">
                <a:solidFill>
                  <a:schemeClr val="tx1"/>
                </a:solidFill>
              </a:rPr>
              <a:t>ÖLÜM BELİRTİLERİ</a:t>
            </a:r>
            <a:r>
              <a:rPr lang="tr-TR" sz="2800" dirty="0" smtClean="0">
                <a:solidFill>
                  <a:schemeClr val="tx1"/>
                </a:solidFill>
              </a:rPr>
              <a:t/>
            </a:r>
            <a:br>
              <a:rPr lang="tr-TR" sz="2800" dirty="0" smtClean="0">
                <a:solidFill>
                  <a:schemeClr val="tx1"/>
                </a:solidFill>
              </a:rPr>
            </a:br>
            <a:r>
              <a:rPr lang="tr-TR" sz="2800" cap="none" spc="0" dirty="0" smtClean="0">
                <a:solidFill>
                  <a:schemeClr val="tx1"/>
                </a:solidFill>
                <a:ea typeface="+mn-ea"/>
                <a:cs typeface="+mn-cs"/>
              </a:rPr>
              <a:t>Sıvı </a:t>
            </a:r>
            <a:r>
              <a:rPr lang="tr-TR" sz="2800" cap="none" spc="0" dirty="0">
                <a:solidFill>
                  <a:schemeClr val="tx1"/>
                </a:solidFill>
                <a:ea typeface="+mn-ea"/>
                <a:cs typeface="+mn-cs"/>
              </a:rPr>
              <a:t>kaybı (</a:t>
            </a:r>
            <a:r>
              <a:rPr lang="tr-TR" sz="2800" cap="none" spc="0" dirty="0" err="1">
                <a:solidFill>
                  <a:schemeClr val="tx1"/>
                </a:solidFill>
                <a:ea typeface="+mn-ea"/>
                <a:cs typeface="+mn-cs"/>
              </a:rPr>
              <a:t>dehidratasyon</a:t>
            </a:r>
            <a:r>
              <a:rPr lang="tr-TR" sz="2800" cap="none" spc="0" dirty="0">
                <a:solidFill>
                  <a:schemeClr val="tx1"/>
                </a:solidFill>
                <a:ea typeface="+mn-ea"/>
                <a:cs typeface="+mn-cs"/>
              </a:rPr>
              <a:t>) </a:t>
            </a:r>
            <a:endParaRPr lang="tr-TR" sz="2800" dirty="0">
              <a:solidFill>
                <a:schemeClr val="tx1"/>
              </a:solidFill>
            </a:endParaRPr>
          </a:p>
        </p:txBody>
      </p:sp>
      <p:sp>
        <p:nvSpPr>
          <p:cNvPr id="48130" name="İçerik Yer Tutucusu 2"/>
          <p:cNvSpPr>
            <a:spLocks noGrp="1"/>
          </p:cNvSpPr>
          <p:nvPr>
            <p:ph sz="quarter" idx="1"/>
          </p:nvPr>
        </p:nvSpPr>
        <p:spPr>
          <a:xfrm>
            <a:off x="1023938" y="1992573"/>
            <a:ext cx="9720262" cy="4316152"/>
          </a:xfrm>
        </p:spPr>
        <p:txBody>
          <a:bodyPr>
            <a:normAutofit/>
          </a:bodyPr>
          <a:lstStyle/>
          <a:p>
            <a:pPr>
              <a:buNone/>
            </a:pPr>
            <a:endParaRPr lang="tr-TR" dirty="0"/>
          </a:p>
          <a:p>
            <a:r>
              <a:rPr lang="tr-TR" dirty="0"/>
              <a:t>Ölüde göz, deri ve mukozalarda su kaybı sonucu önemli değişimler ortaya çıkmaktadır. </a:t>
            </a:r>
            <a:endParaRPr lang="tr-TR" dirty="0" smtClean="0"/>
          </a:p>
          <a:p>
            <a:endParaRPr lang="tr-TR" dirty="0"/>
          </a:p>
          <a:p>
            <a:pPr marL="0" indent="0">
              <a:buNone/>
            </a:pPr>
            <a:r>
              <a:rPr lang="tr-TR" dirty="0"/>
              <a:t>Sıvı kaybı sonucu; </a:t>
            </a:r>
          </a:p>
          <a:p>
            <a:r>
              <a:rPr lang="tr-TR" dirty="0"/>
              <a:t>Korneada matlaşma, bulanıklaşma</a:t>
            </a:r>
          </a:p>
          <a:p>
            <a:r>
              <a:rPr lang="tr-TR" dirty="0"/>
              <a:t>Göz kapağının açık kalan aralığında </a:t>
            </a:r>
            <a:r>
              <a:rPr lang="tr-TR" dirty="0" err="1"/>
              <a:t>skleranın</a:t>
            </a:r>
            <a:r>
              <a:rPr lang="tr-TR" dirty="0"/>
              <a:t> kuruması ile kahverengi renklenme </a:t>
            </a:r>
          </a:p>
          <a:p>
            <a:r>
              <a:rPr lang="tr-TR" dirty="0"/>
              <a:t>Göz küresinde yumuşama ve çökme</a:t>
            </a:r>
          </a:p>
        </p:txBody>
      </p:sp>
      <p:pic>
        <p:nvPicPr>
          <p:cNvPr id="48131" name="Resim 3"/>
          <p:cNvPicPr>
            <a:picLocks noChangeAspect="1"/>
          </p:cNvPicPr>
          <p:nvPr/>
        </p:nvPicPr>
        <p:blipFill>
          <a:blip r:embed="rId2"/>
          <a:srcRect/>
          <a:stretch>
            <a:fillRect/>
          </a:stretch>
        </p:blipFill>
        <p:spPr bwMode="auto">
          <a:xfrm>
            <a:off x="10073899" y="0"/>
            <a:ext cx="2118102" cy="2111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İçerik Yer Tutucusu 2"/>
          <p:cNvSpPr>
            <a:spLocks noGrp="1"/>
          </p:cNvSpPr>
          <p:nvPr>
            <p:ph sz="quarter" idx="1"/>
          </p:nvPr>
        </p:nvSpPr>
        <p:spPr>
          <a:xfrm>
            <a:off x="985838" y="546100"/>
            <a:ext cx="9720262" cy="5203771"/>
          </a:xfrm>
        </p:spPr>
        <p:txBody>
          <a:bodyPr>
            <a:normAutofit/>
          </a:bodyPr>
          <a:lstStyle/>
          <a:p>
            <a:pPr marL="0" indent="0">
              <a:buNone/>
            </a:pPr>
            <a:r>
              <a:rPr lang="tr-TR" sz="3600" dirty="0">
                <a:solidFill>
                  <a:srgbClr val="FF0000"/>
                </a:solidFill>
                <a:latin typeface="Tw Cen MT" panose="020B0602020104020603"/>
              </a:rPr>
              <a:t/>
            </a:r>
            <a:br>
              <a:rPr lang="tr-TR" sz="3600" dirty="0">
                <a:solidFill>
                  <a:srgbClr val="FF0000"/>
                </a:solidFill>
                <a:latin typeface="Tw Cen MT" panose="020B0602020104020603"/>
              </a:rPr>
            </a:br>
            <a:r>
              <a:rPr lang="tr-TR" sz="3600" dirty="0" smtClean="0">
                <a:latin typeface="Tw Cen MT" panose="020B0602020104020603"/>
              </a:rPr>
              <a:t>1-</a:t>
            </a:r>
            <a:r>
              <a:rPr lang="tr-TR" sz="3900" dirty="0" smtClean="0">
                <a:latin typeface="+mj-lt"/>
              </a:rPr>
              <a:t>ÖLÜM BELİRTİLERİ</a:t>
            </a:r>
            <a:endParaRPr lang="tr-TR" sz="3900" dirty="0" smtClean="0">
              <a:solidFill>
                <a:srgbClr val="FF0000"/>
              </a:solidFill>
              <a:latin typeface="+mj-lt"/>
            </a:endParaRPr>
          </a:p>
          <a:p>
            <a:pPr marL="0" indent="0">
              <a:buNone/>
            </a:pPr>
            <a:r>
              <a:rPr lang="tr-TR" sz="2800" dirty="0" smtClean="0">
                <a:latin typeface="+mj-lt"/>
              </a:rPr>
              <a:t>Sıvı </a:t>
            </a:r>
            <a:r>
              <a:rPr lang="tr-TR" sz="2800" dirty="0">
                <a:latin typeface="+mj-lt"/>
              </a:rPr>
              <a:t>kaybı (</a:t>
            </a:r>
            <a:r>
              <a:rPr lang="tr-TR" sz="2800" dirty="0" err="1">
                <a:latin typeface="+mj-lt"/>
              </a:rPr>
              <a:t>dehidratasyon</a:t>
            </a:r>
            <a:r>
              <a:rPr lang="tr-TR" sz="2800" dirty="0">
                <a:latin typeface="+mj-lt"/>
              </a:rPr>
              <a:t>)</a:t>
            </a:r>
          </a:p>
          <a:p>
            <a:endParaRPr lang="tr-TR" dirty="0"/>
          </a:p>
          <a:p>
            <a:endParaRPr lang="tr-TR" dirty="0"/>
          </a:p>
          <a:p>
            <a:r>
              <a:rPr lang="tr-TR" dirty="0"/>
              <a:t>Deri ve mukozalarda doku kaybı (sıyrık) bulunan kısımlarda, su kaybı sonucunda rengi koyu </a:t>
            </a:r>
            <a:r>
              <a:rPr lang="tr-TR" dirty="0" smtClean="0"/>
              <a:t>sarımtırak </a:t>
            </a:r>
            <a:r>
              <a:rPr lang="tr-TR" dirty="0"/>
              <a:t>renkten kahverengi-siyaha doğru değişen; kuru ve sert bir tabaka şeklindeki oluşumlar meydana gelir.</a:t>
            </a:r>
          </a:p>
          <a:p>
            <a:pPr marL="457200" lvl="1" indent="0">
              <a:buNone/>
            </a:pPr>
            <a:r>
              <a:rPr lang="tr-TR" dirty="0">
                <a:solidFill>
                  <a:srgbClr val="FF0000"/>
                </a:solidFill>
              </a:rPr>
              <a:t>“parşömenleşme” </a:t>
            </a:r>
          </a:p>
          <a:p>
            <a:endParaRPr lang="tr-TR" dirty="0">
              <a:solidFill>
                <a:srgbClr val="FF0000"/>
              </a:solidFill>
            </a:endParaRP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8" y="585787"/>
            <a:ext cx="9720262" cy="1161125"/>
          </a:xfrm>
        </p:spPr>
        <p:txBody>
          <a:bodyPr>
            <a:noAutofit/>
          </a:bodyPr>
          <a:lstStyle/>
          <a:p>
            <a:pPr marL="91440" indent="-91440" fontAlgn="auto">
              <a:lnSpc>
                <a:spcPct val="90000"/>
              </a:lnSpc>
              <a:spcBef>
                <a:spcPts val="1200"/>
              </a:spcBef>
              <a:spcAft>
                <a:spcPts val="200"/>
              </a:spcAft>
              <a:defRPr/>
            </a:pPr>
            <a:r>
              <a:rPr lang="tr-TR" sz="2800" cap="none" spc="0" dirty="0">
                <a:solidFill>
                  <a:schemeClr val="tx1"/>
                </a:solidFill>
                <a:latin typeface="Tw Cen MT" panose="020B0602020104020603"/>
                <a:ea typeface="+mn-ea"/>
                <a:cs typeface="+mn-cs"/>
              </a:rPr>
              <a:t/>
            </a:r>
            <a:br>
              <a:rPr lang="tr-TR" sz="2800" cap="none" spc="0" dirty="0">
                <a:solidFill>
                  <a:schemeClr val="tx1"/>
                </a:solidFill>
                <a:latin typeface="Tw Cen MT" panose="020B0602020104020603"/>
                <a:ea typeface="+mn-ea"/>
                <a:cs typeface="+mn-cs"/>
              </a:rPr>
            </a:br>
            <a:r>
              <a:rPr lang="tr-TR" sz="2800" cap="none" spc="0" dirty="0">
                <a:solidFill>
                  <a:schemeClr val="tx1"/>
                </a:solidFill>
                <a:latin typeface="Tw Cen MT" panose="020B0602020104020603"/>
                <a:ea typeface="+mn-ea"/>
                <a:cs typeface="+mn-cs"/>
              </a:rPr>
              <a:t/>
            </a:r>
            <a:br>
              <a:rPr lang="tr-TR" sz="2800" cap="none" spc="0" dirty="0">
                <a:solidFill>
                  <a:schemeClr val="tx1"/>
                </a:solidFill>
                <a:latin typeface="Tw Cen MT" panose="020B0602020104020603"/>
                <a:ea typeface="+mn-ea"/>
                <a:cs typeface="+mn-cs"/>
              </a:rPr>
            </a:br>
            <a:r>
              <a:rPr lang="tr-TR" sz="2800" cap="none" spc="0" dirty="0" smtClean="0">
                <a:solidFill>
                  <a:schemeClr val="tx1"/>
                </a:solidFill>
                <a:latin typeface="Tw Cen MT" panose="020B0602020104020603"/>
                <a:ea typeface="+mn-ea"/>
                <a:cs typeface="+mn-cs"/>
              </a:rPr>
              <a:t/>
            </a:r>
            <a:br>
              <a:rPr lang="tr-TR" sz="2800" cap="none" spc="0" dirty="0" smtClean="0">
                <a:solidFill>
                  <a:schemeClr val="tx1"/>
                </a:solidFill>
                <a:latin typeface="Tw Cen MT" panose="020B0602020104020603"/>
                <a:ea typeface="+mn-ea"/>
                <a:cs typeface="+mn-cs"/>
              </a:rPr>
            </a:br>
            <a:r>
              <a:rPr lang="tr-TR" sz="2800" cap="none" spc="0" dirty="0" smtClean="0">
                <a:solidFill>
                  <a:schemeClr val="tx1"/>
                </a:solidFill>
                <a:latin typeface="Tw Cen MT" panose="020B0602020104020603"/>
                <a:ea typeface="+mn-ea"/>
                <a:cs typeface="+mn-cs"/>
              </a:rPr>
              <a:t/>
            </a:r>
            <a:br>
              <a:rPr lang="tr-TR" sz="2800" cap="none" spc="0" dirty="0" smtClean="0">
                <a:solidFill>
                  <a:schemeClr val="tx1"/>
                </a:solidFill>
                <a:latin typeface="Tw Cen MT" panose="020B0602020104020603"/>
                <a:ea typeface="+mn-ea"/>
                <a:cs typeface="+mn-cs"/>
              </a:rPr>
            </a:br>
            <a:r>
              <a:rPr lang="tr-TR" sz="2800" cap="none" spc="0" dirty="0" smtClean="0">
                <a:solidFill>
                  <a:schemeClr val="tx1"/>
                </a:solidFill>
                <a:latin typeface="Tw Cen MT" panose="020B0602020104020603"/>
                <a:ea typeface="+mn-ea"/>
                <a:cs typeface="+mn-cs"/>
              </a:rPr>
              <a:t>1-</a:t>
            </a:r>
            <a:r>
              <a:rPr lang="tr-TR" sz="3600" dirty="0" smtClean="0">
                <a:solidFill>
                  <a:schemeClr val="tx1"/>
                </a:solidFill>
              </a:rPr>
              <a:t>ÖLÜM BELİRTİLERİ</a:t>
            </a:r>
            <a:r>
              <a:rPr lang="tr-TR" sz="2800" dirty="0" smtClean="0">
                <a:solidFill>
                  <a:schemeClr val="tx1"/>
                </a:solidFill>
              </a:rPr>
              <a:t/>
            </a:r>
            <a:br>
              <a:rPr lang="tr-TR" sz="2800" dirty="0" smtClean="0">
                <a:solidFill>
                  <a:schemeClr val="tx1"/>
                </a:solidFill>
              </a:rPr>
            </a:br>
            <a:r>
              <a:rPr lang="tr-TR" sz="2800" cap="none" spc="0" dirty="0" smtClean="0">
                <a:solidFill>
                  <a:schemeClr val="tx1"/>
                </a:solidFill>
                <a:latin typeface="Tw Cen MT" panose="020B0602020104020603"/>
                <a:ea typeface="+mn-ea"/>
                <a:cs typeface="+mn-cs"/>
              </a:rPr>
              <a:t>Ölü </a:t>
            </a:r>
            <a:r>
              <a:rPr lang="tr-TR" sz="2800" cap="none" spc="0" dirty="0">
                <a:solidFill>
                  <a:schemeClr val="tx1"/>
                </a:solidFill>
                <a:latin typeface="Tw Cen MT" panose="020B0602020104020603"/>
                <a:ea typeface="+mn-ea"/>
                <a:cs typeface="+mn-cs"/>
              </a:rPr>
              <a:t>kanının pıhtılaşması ve erimesi (</a:t>
            </a:r>
            <a:r>
              <a:rPr lang="tr-TR" sz="2800" cap="none" spc="0" dirty="0" err="1">
                <a:solidFill>
                  <a:schemeClr val="tx1"/>
                </a:solidFill>
                <a:latin typeface="Tw Cen MT" panose="020B0602020104020603"/>
                <a:ea typeface="+mn-ea"/>
                <a:cs typeface="+mn-cs"/>
              </a:rPr>
              <a:t>postmortem</a:t>
            </a:r>
            <a:r>
              <a:rPr lang="tr-TR" sz="2800" cap="none" spc="0" dirty="0">
                <a:solidFill>
                  <a:schemeClr val="tx1"/>
                </a:solidFill>
                <a:latin typeface="Tw Cen MT" panose="020B0602020104020603"/>
                <a:ea typeface="+mn-ea"/>
                <a:cs typeface="+mn-cs"/>
              </a:rPr>
              <a:t> </a:t>
            </a:r>
            <a:r>
              <a:rPr lang="tr-TR" sz="2800" cap="none" spc="0" dirty="0" err="1">
                <a:solidFill>
                  <a:schemeClr val="tx1"/>
                </a:solidFill>
                <a:latin typeface="Tw Cen MT" panose="020B0602020104020603"/>
                <a:ea typeface="+mn-ea"/>
                <a:cs typeface="+mn-cs"/>
              </a:rPr>
              <a:t>koagülasyon</a:t>
            </a:r>
            <a:r>
              <a:rPr lang="tr-TR" sz="2800" cap="none" spc="0" dirty="0">
                <a:solidFill>
                  <a:schemeClr val="tx1"/>
                </a:solidFill>
                <a:latin typeface="Tw Cen MT" panose="020B0602020104020603"/>
                <a:ea typeface="+mn-ea"/>
                <a:cs typeface="+mn-cs"/>
              </a:rPr>
              <a:t> ve </a:t>
            </a:r>
            <a:r>
              <a:rPr lang="tr-TR" sz="2800" cap="none" spc="0" dirty="0" err="1">
                <a:solidFill>
                  <a:schemeClr val="tx1"/>
                </a:solidFill>
                <a:latin typeface="Tw Cen MT" panose="020B0602020104020603"/>
                <a:ea typeface="+mn-ea"/>
                <a:cs typeface="+mn-cs"/>
              </a:rPr>
              <a:t>hemoliz</a:t>
            </a:r>
            <a:r>
              <a:rPr lang="tr-TR" sz="2800" cap="none" spc="0" dirty="0">
                <a:solidFill>
                  <a:schemeClr val="tx1"/>
                </a:solidFill>
                <a:latin typeface="Tw Cen MT" panose="020B0602020104020603"/>
                <a:ea typeface="+mn-ea"/>
                <a:cs typeface="+mn-cs"/>
              </a:rPr>
              <a:t>) </a:t>
            </a:r>
            <a:endParaRPr lang="tr-TR" sz="2800" dirty="0">
              <a:solidFill>
                <a:schemeClr val="tx1"/>
              </a:solidFill>
            </a:endParaRPr>
          </a:p>
        </p:txBody>
      </p:sp>
      <p:sp>
        <p:nvSpPr>
          <p:cNvPr id="50178" name="İçerik Yer Tutucusu 2"/>
          <p:cNvSpPr>
            <a:spLocks noGrp="1"/>
          </p:cNvSpPr>
          <p:nvPr>
            <p:ph sz="quarter" idx="1"/>
          </p:nvPr>
        </p:nvSpPr>
        <p:spPr>
          <a:xfrm>
            <a:off x="1023938" y="895350"/>
            <a:ext cx="9720262" cy="5413375"/>
          </a:xfrm>
        </p:spPr>
        <p:txBody>
          <a:bodyPr>
            <a:normAutofit lnSpcReduction="10000"/>
          </a:bodyPr>
          <a:lstStyle/>
          <a:p>
            <a:endParaRPr lang="tr-TR" dirty="0"/>
          </a:p>
          <a:p>
            <a:endParaRPr lang="tr-TR" dirty="0"/>
          </a:p>
          <a:p>
            <a:endParaRPr lang="tr-TR" dirty="0" smtClean="0"/>
          </a:p>
          <a:p>
            <a:r>
              <a:rPr lang="tr-TR" dirty="0" smtClean="0"/>
              <a:t>Ölümden </a:t>
            </a:r>
            <a:r>
              <a:rPr lang="tr-TR" dirty="0"/>
              <a:t>yaklaşık yarım saat sonra kan pıhtılaşmaya </a:t>
            </a:r>
            <a:r>
              <a:rPr lang="tr-TR" dirty="0" smtClean="0"/>
              <a:t>başlar (</a:t>
            </a:r>
            <a:r>
              <a:rPr lang="tr-TR" dirty="0" err="1" smtClean="0"/>
              <a:t>postmortem</a:t>
            </a:r>
            <a:r>
              <a:rPr lang="tr-TR" dirty="0" smtClean="0"/>
              <a:t> pıhtı / </a:t>
            </a:r>
            <a:r>
              <a:rPr lang="tr-TR" dirty="0" err="1" smtClean="0"/>
              <a:t>aleka</a:t>
            </a:r>
            <a:r>
              <a:rPr lang="tr-TR" dirty="0" smtClean="0"/>
              <a:t> )</a:t>
            </a:r>
          </a:p>
          <a:p>
            <a:endParaRPr lang="tr-TR" dirty="0" smtClean="0"/>
          </a:p>
          <a:p>
            <a:r>
              <a:rPr lang="tr-TR" dirty="0" smtClean="0"/>
              <a:t>Bu pıhtılaşma vücut canlı iken olan pıhtılaşmadan çok farklıdır. Katı kısım olan pıhtı ;</a:t>
            </a:r>
          </a:p>
          <a:p>
            <a:pPr lvl="1"/>
            <a:r>
              <a:rPr lang="tr-TR" dirty="0" smtClean="0"/>
              <a:t>Canlıda eritrosit, lökosit ve </a:t>
            </a:r>
            <a:r>
              <a:rPr lang="tr-TR" dirty="0" err="1" smtClean="0"/>
              <a:t>trombositler</a:t>
            </a:r>
            <a:endParaRPr lang="tr-TR" dirty="0" smtClean="0"/>
          </a:p>
          <a:p>
            <a:pPr lvl="1"/>
            <a:r>
              <a:rPr lang="tr-TR" dirty="0" smtClean="0"/>
              <a:t>Ö</a:t>
            </a:r>
            <a:r>
              <a:rPr lang="tr-TR" dirty="0" smtClean="0"/>
              <a:t>lüde </a:t>
            </a:r>
            <a:r>
              <a:rPr lang="tr-TR" dirty="0" smtClean="0"/>
              <a:t>fibrin </a:t>
            </a:r>
          </a:p>
          <a:p>
            <a:pPr lvl="1"/>
            <a:endParaRPr lang="tr-TR" dirty="0" smtClean="0"/>
          </a:p>
          <a:p>
            <a:r>
              <a:rPr lang="tr-TR" dirty="0" smtClean="0"/>
              <a:t>Genellikle parlak, sarımsı-beyaz renkte ve elastik kıvamda</a:t>
            </a:r>
          </a:p>
          <a:p>
            <a:r>
              <a:rPr lang="tr-TR" dirty="0" smtClean="0"/>
              <a:t>Kalp boşlukları ve büyük damarlarda iri kitleler halinde</a:t>
            </a:r>
          </a:p>
          <a:p>
            <a:endParaRPr lang="tr-TR" dirty="0" smtClean="0"/>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7586" y="544844"/>
            <a:ext cx="9720262" cy="1161126"/>
          </a:xfrm>
        </p:spPr>
        <p:txBody>
          <a:bodyPr>
            <a:noAutofit/>
          </a:bodyPr>
          <a:lstStyle/>
          <a:p>
            <a:pPr marL="91440" indent="-91440" fontAlgn="auto">
              <a:lnSpc>
                <a:spcPct val="90000"/>
              </a:lnSpc>
              <a:spcBef>
                <a:spcPts val="1200"/>
              </a:spcBef>
              <a:spcAft>
                <a:spcPts val="200"/>
              </a:spcAft>
              <a:defRPr/>
            </a:pPr>
            <a:r>
              <a:rPr lang="tr-TR" sz="2800" cap="none" spc="0" dirty="0">
                <a:solidFill>
                  <a:schemeClr val="tx1"/>
                </a:solidFill>
                <a:latin typeface="Tw Cen MT" panose="020B0602020104020603"/>
                <a:ea typeface="+mn-ea"/>
                <a:cs typeface="+mn-cs"/>
              </a:rPr>
              <a:t/>
            </a:r>
            <a:br>
              <a:rPr lang="tr-TR" sz="2800" cap="none" spc="0" dirty="0">
                <a:solidFill>
                  <a:schemeClr val="tx1"/>
                </a:solidFill>
                <a:latin typeface="Tw Cen MT" panose="020B0602020104020603"/>
                <a:ea typeface="+mn-ea"/>
                <a:cs typeface="+mn-cs"/>
              </a:rPr>
            </a:br>
            <a:r>
              <a:rPr lang="tr-TR" sz="2800" cap="none" spc="0" dirty="0">
                <a:solidFill>
                  <a:schemeClr val="tx1"/>
                </a:solidFill>
                <a:latin typeface="Tw Cen MT" panose="020B0602020104020603"/>
                <a:ea typeface="+mn-ea"/>
                <a:cs typeface="+mn-cs"/>
              </a:rPr>
              <a:t/>
            </a:r>
            <a:br>
              <a:rPr lang="tr-TR" sz="2800" cap="none" spc="0" dirty="0">
                <a:solidFill>
                  <a:schemeClr val="tx1"/>
                </a:solidFill>
                <a:latin typeface="Tw Cen MT" panose="020B0602020104020603"/>
                <a:ea typeface="+mn-ea"/>
                <a:cs typeface="+mn-cs"/>
              </a:rPr>
            </a:br>
            <a:r>
              <a:rPr lang="tr-TR" sz="2800" cap="none" dirty="0" smtClean="0">
                <a:solidFill>
                  <a:schemeClr val="tx1"/>
                </a:solidFill>
                <a:latin typeface="Tw Cen MT" panose="020B0602020104020603"/>
                <a:ea typeface="+mn-ea"/>
                <a:cs typeface="+mn-cs"/>
              </a:rPr>
              <a:t/>
            </a:r>
            <a:br>
              <a:rPr lang="tr-TR" sz="2800" cap="none" dirty="0" smtClean="0">
                <a:solidFill>
                  <a:schemeClr val="tx1"/>
                </a:solidFill>
                <a:latin typeface="Tw Cen MT" panose="020B0602020104020603"/>
                <a:ea typeface="+mn-ea"/>
                <a:cs typeface="+mn-cs"/>
              </a:rPr>
            </a:br>
            <a:r>
              <a:rPr lang="tr-TR" sz="2800" cap="none" dirty="0" smtClean="0">
                <a:solidFill>
                  <a:schemeClr val="tx1"/>
                </a:solidFill>
                <a:latin typeface="Tw Cen MT" panose="020B0602020104020603"/>
                <a:ea typeface="+mn-ea"/>
                <a:cs typeface="+mn-cs"/>
              </a:rPr>
              <a:t/>
            </a:r>
            <a:br>
              <a:rPr lang="tr-TR" sz="2800" cap="none" dirty="0" smtClean="0">
                <a:solidFill>
                  <a:schemeClr val="tx1"/>
                </a:solidFill>
                <a:latin typeface="Tw Cen MT" panose="020B0602020104020603"/>
                <a:ea typeface="+mn-ea"/>
                <a:cs typeface="+mn-cs"/>
              </a:rPr>
            </a:br>
            <a:r>
              <a:rPr lang="tr-TR" sz="2800" cap="none" dirty="0" smtClean="0">
                <a:solidFill>
                  <a:schemeClr val="tx1"/>
                </a:solidFill>
                <a:latin typeface="Tw Cen MT" panose="020B0602020104020603"/>
                <a:ea typeface="+mn-ea"/>
                <a:cs typeface="+mn-cs"/>
              </a:rPr>
              <a:t/>
            </a:r>
            <a:br>
              <a:rPr lang="tr-TR" sz="2800" cap="none" dirty="0" smtClean="0">
                <a:solidFill>
                  <a:schemeClr val="tx1"/>
                </a:solidFill>
                <a:latin typeface="Tw Cen MT" panose="020B0602020104020603"/>
                <a:ea typeface="+mn-ea"/>
                <a:cs typeface="+mn-cs"/>
              </a:rPr>
            </a:br>
            <a:r>
              <a:rPr lang="tr-TR" sz="2800" cap="none" dirty="0" smtClean="0">
                <a:solidFill>
                  <a:schemeClr val="tx1"/>
                </a:solidFill>
                <a:latin typeface="Tw Cen MT" panose="020B0602020104020603"/>
                <a:ea typeface="+mn-ea"/>
                <a:cs typeface="+mn-cs"/>
              </a:rPr>
              <a:t>1-</a:t>
            </a:r>
            <a:r>
              <a:rPr lang="tr-TR" sz="3600" dirty="0" smtClean="0">
                <a:solidFill>
                  <a:schemeClr val="tx1"/>
                </a:solidFill>
              </a:rPr>
              <a:t>ÖLÜM BELİRTİLERİ</a:t>
            </a:r>
            <a:r>
              <a:rPr lang="tr-TR" sz="2800" dirty="0" smtClean="0">
                <a:solidFill>
                  <a:schemeClr val="tx1"/>
                </a:solidFill>
              </a:rPr>
              <a:t/>
            </a:r>
            <a:br>
              <a:rPr lang="tr-TR" sz="2800" dirty="0" smtClean="0">
                <a:solidFill>
                  <a:schemeClr val="tx1"/>
                </a:solidFill>
              </a:rPr>
            </a:br>
            <a:r>
              <a:rPr lang="tr-TR" sz="2800" cap="none" spc="0" dirty="0" smtClean="0">
                <a:solidFill>
                  <a:schemeClr val="tx1"/>
                </a:solidFill>
                <a:latin typeface="Tw Cen MT" panose="020B0602020104020603"/>
                <a:ea typeface="+mn-ea"/>
                <a:cs typeface="+mn-cs"/>
              </a:rPr>
              <a:t>Vücut </a:t>
            </a:r>
            <a:r>
              <a:rPr lang="tr-TR" sz="2800" cap="none" spc="0" dirty="0">
                <a:solidFill>
                  <a:schemeClr val="tx1"/>
                </a:solidFill>
                <a:latin typeface="Tw Cen MT" panose="020B0602020104020603"/>
                <a:ea typeface="+mn-ea"/>
                <a:cs typeface="+mn-cs"/>
              </a:rPr>
              <a:t>sıvılarındaki </a:t>
            </a:r>
            <a:r>
              <a:rPr lang="tr-TR" sz="2800" cap="none" spc="0" dirty="0" err="1">
                <a:solidFill>
                  <a:schemeClr val="tx1"/>
                </a:solidFill>
                <a:latin typeface="Tw Cen MT" panose="020B0602020104020603"/>
                <a:ea typeface="+mn-ea"/>
                <a:cs typeface="+mn-cs"/>
              </a:rPr>
              <a:t>postmortem</a:t>
            </a:r>
            <a:r>
              <a:rPr lang="tr-TR" sz="2800" cap="none" spc="0" dirty="0">
                <a:solidFill>
                  <a:schemeClr val="tx1"/>
                </a:solidFill>
                <a:latin typeface="Tw Cen MT" panose="020B0602020104020603"/>
                <a:ea typeface="+mn-ea"/>
                <a:cs typeface="+mn-cs"/>
              </a:rPr>
              <a:t> biyokimyasal değişimler</a:t>
            </a:r>
            <a:br>
              <a:rPr lang="tr-TR" sz="2800" cap="none" spc="0" dirty="0">
                <a:solidFill>
                  <a:schemeClr val="tx1"/>
                </a:solidFill>
                <a:latin typeface="Tw Cen MT" panose="020B0602020104020603"/>
                <a:ea typeface="+mn-ea"/>
                <a:cs typeface="+mn-cs"/>
              </a:rPr>
            </a:br>
            <a:endParaRPr lang="tr-TR" sz="2800" dirty="0">
              <a:solidFill>
                <a:schemeClr val="tx1"/>
              </a:solidFill>
            </a:endParaRPr>
          </a:p>
        </p:txBody>
      </p:sp>
      <p:sp>
        <p:nvSpPr>
          <p:cNvPr id="51202" name="İçerik Yer Tutucusu 2"/>
          <p:cNvSpPr>
            <a:spLocks noGrp="1"/>
          </p:cNvSpPr>
          <p:nvPr>
            <p:ph sz="quarter" idx="1"/>
          </p:nvPr>
        </p:nvSpPr>
        <p:spPr>
          <a:xfrm>
            <a:off x="1023938" y="914400"/>
            <a:ext cx="9720262" cy="5394325"/>
          </a:xfrm>
        </p:spPr>
        <p:txBody>
          <a:bodyPr>
            <a:normAutofit/>
          </a:bodyPr>
          <a:lstStyle/>
          <a:p>
            <a:endParaRPr lang="tr-TR" dirty="0"/>
          </a:p>
          <a:p>
            <a:endParaRPr lang="tr-TR" dirty="0"/>
          </a:p>
          <a:p>
            <a:r>
              <a:rPr lang="tr-TR" dirty="0" err="1"/>
              <a:t>Glikojenolizis</a:t>
            </a:r>
            <a:r>
              <a:rPr lang="tr-TR" dirty="0"/>
              <a:t> ve </a:t>
            </a:r>
            <a:r>
              <a:rPr lang="tr-TR" dirty="0" err="1"/>
              <a:t>glikolizis</a:t>
            </a:r>
            <a:r>
              <a:rPr lang="tr-TR" dirty="0"/>
              <a:t>, fosforik ve laktik asit birikmesi nedeniyle kan ve doku </a:t>
            </a:r>
            <a:r>
              <a:rPr lang="tr-TR" dirty="0" err="1"/>
              <a:t>pH’sı</a:t>
            </a:r>
            <a:r>
              <a:rPr lang="tr-TR" dirty="0"/>
              <a:t> düşer. </a:t>
            </a:r>
            <a:endParaRPr lang="tr-TR" dirty="0" smtClean="0"/>
          </a:p>
          <a:p>
            <a:endParaRPr lang="tr-TR" dirty="0"/>
          </a:p>
          <a:p>
            <a:r>
              <a:rPr lang="tr-TR" dirty="0"/>
              <a:t>Ortalama olarak 24-36 saat sonra </a:t>
            </a:r>
            <a:r>
              <a:rPr lang="tr-TR" dirty="0" err="1"/>
              <a:t>otoliz</a:t>
            </a:r>
            <a:r>
              <a:rPr lang="tr-TR" dirty="0"/>
              <a:t> ve çürümenin başlamasıyla NH3 gibi bazik ürünlerin açığa çıkması sonucu </a:t>
            </a:r>
            <a:r>
              <a:rPr lang="tr-TR" dirty="0" err="1"/>
              <a:t>pH</a:t>
            </a:r>
            <a:r>
              <a:rPr lang="tr-TR" dirty="0"/>
              <a:t> yükselmeye başlar</a:t>
            </a:r>
            <a:r>
              <a:rPr lang="tr-TR" dirty="0" smtClean="0"/>
              <a:t>.</a:t>
            </a:r>
          </a:p>
          <a:p>
            <a:endParaRPr lang="tr-TR" dirty="0"/>
          </a:p>
          <a:p>
            <a:r>
              <a:rPr lang="tr-TR" dirty="0"/>
              <a:t>Kan şekeri düşmeye başlar, elektrolitlerin bir kısmında yükselme bir kısmında düşme görülür.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8" y="585788"/>
            <a:ext cx="9720262" cy="874522"/>
          </a:xfrm>
        </p:spPr>
        <p:txBody>
          <a:bodyPr>
            <a:noAutofit/>
          </a:bodyPr>
          <a:lstStyle/>
          <a:p>
            <a:pPr marL="91440" indent="-91440" fontAlgn="auto">
              <a:lnSpc>
                <a:spcPct val="90000"/>
              </a:lnSpc>
              <a:spcBef>
                <a:spcPts val="1200"/>
              </a:spcBef>
              <a:spcAft>
                <a:spcPts val="200"/>
              </a:spcAft>
              <a:defRPr/>
            </a:pPr>
            <a:r>
              <a:rPr lang="tr-TR" sz="2800" cap="none" spc="0" dirty="0">
                <a:solidFill>
                  <a:schemeClr val="tx1"/>
                </a:solidFill>
                <a:latin typeface="Tw Cen MT" panose="020B0602020104020603"/>
                <a:ea typeface="+mn-ea"/>
                <a:cs typeface="+mn-cs"/>
              </a:rPr>
              <a:t/>
            </a:r>
            <a:br>
              <a:rPr lang="tr-TR" sz="2800" cap="none" spc="0" dirty="0">
                <a:solidFill>
                  <a:schemeClr val="tx1"/>
                </a:solidFill>
                <a:latin typeface="Tw Cen MT" panose="020B0602020104020603"/>
                <a:ea typeface="+mn-ea"/>
                <a:cs typeface="+mn-cs"/>
              </a:rPr>
            </a:br>
            <a:r>
              <a:rPr lang="tr-TR" sz="2800" cap="none" spc="0" dirty="0">
                <a:solidFill>
                  <a:schemeClr val="tx1"/>
                </a:solidFill>
                <a:latin typeface="Tw Cen MT" panose="020B0602020104020603"/>
                <a:ea typeface="+mn-ea"/>
                <a:cs typeface="+mn-cs"/>
              </a:rPr>
              <a:t/>
            </a:r>
            <a:br>
              <a:rPr lang="tr-TR" sz="2800" cap="none" spc="0" dirty="0">
                <a:solidFill>
                  <a:schemeClr val="tx1"/>
                </a:solidFill>
                <a:latin typeface="Tw Cen MT" panose="020B0602020104020603"/>
                <a:ea typeface="+mn-ea"/>
                <a:cs typeface="+mn-cs"/>
              </a:rPr>
            </a:br>
            <a:r>
              <a:rPr lang="tr-TR" sz="2800" cap="none" spc="0" dirty="0" smtClean="0">
                <a:solidFill>
                  <a:schemeClr val="tx1"/>
                </a:solidFill>
                <a:latin typeface="Tw Cen MT" panose="020B0602020104020603"/>
                <a:ea typeface="+mn-ea"/>
                <a:cs typeface="+mn-cs"/>
              </a:rPr>
              <a:t>1-</a:t>
            </a:r>
            <a:r>
              <a:rPr lang="tr-TR" sz="3600" dirty="0" smtClean="0">
                <a:solidFill>
                  <a:schemeClr val="tx1"/>
                </a:solidFill>
              </a:rPr>
              <a:t>ÖLÜM BELİRTİLERİ</a:t>
            </a:r>
            <a:r>
              <a:rPr lang="tr-TR" sz="2800" cap="none" spc="0" dirty="0" smtClean="0">
                <a:solidFill>
                  <a:schemeClr val="tx1"/>
                </a:solidFill>
                <a:latin typeface="Tw Cen MT" panose="020B0602020104020603"/>
                <a:ea typeface="+mn-ea"/>
                <a:cs typeface="+mn-cs"/>
              </a:rPr>
              <a:t/>
            </a:r>
            <a:br>
              <a:rPr lang="tr-TR" sz="2800" cap="none" spc="0" dirty="0" smtClean="0">
                <a:solidFill>
                  <a:schemeClr val="tx1"/>
                </a:solidFill>
                <a:latin typeface="Tw Cen MT" panose="020B0602020104020603"/>
                <a:ea typeface="+mn-ea"/>
                <a:cs typeface="+mn-cs"/>
              </a:rPr>
            </a:br>
            <a:r>
              <a:rPr lang="tr-TR" sz="2800" cap="none" spc="0" dirty="0" smtClean="0">
                <a:solidFill>
                  <a:schemeClr val="tx1"/>
                </a:solidFill>
                <a:latin typeface="Tw Cen MT" panose="020B0602020104020603"/>
                <a:ea typeface="+mn-ea"/>
                <a:cs typeface="+mn-cs"/>
              </a:rPr>
              <a:t>Ölü </a:t>
            </a:r>
            <a:r>
              <a:rPr lang="tr-TR" sz="2800" cap="none" spc="0" dirty="0">
                <a:solidFill>
                  <a:schemeClr val="tx1"/>
                </a:solidFill>
                <a:latin typeface="Tw Cen MT" panose="020B0602020104020603"/>
                <a:ea typeface="+mn-ea"/>
                <a:cs typeface="+mn-cs"/>
              </a:rPr>
              <a:t>soğuması (ısı kaybı, </a:t>
            </a:r>
            <a:r>
              <a:rPr lang="tr-TR" sz="2800" cap="none" spc="0" dirty="0" err="1">
                <a:solidFill>
                  <a:schemeClr val="tx1"/>
                </a:solidFill>
                <a:latin typeface="Tw Cen MT" panose="020B0602020104020603"/>
                <a:ea typeface="+mn-ea"/>
                <a:cs typeface="+mn-cs"/>
              </a:rPr>
              <a:t>algor</a:t>
            </a:r>
            <a:r>
              <a:rPr lang="tr-TR" sz="2800" cap="none" spc="0" dirty="0">
                <a:solidFill>
                  <a:schemeClr val="tx1"/>
                </a:solidFill>
                <a:latin typeface="Tw Cen MT" panose="020B0602020104020603"/>
                <a:ea typeface="+mn-ea"/>
                <a:cs typeface="+mn-cs"/>
              </a:rPr>
              <a:t> </a:t>
            </a:r>
            <a:r>
              <a:rPr lang="tr-TR" sz="2800" cap="none" spc="0" dirty="0" err="1">
                <a:solidFill>
                  <a:schemeClr val="tx1"/>
                </a:solidFill>
                <a:latin typeface="Tw Cen MT" panose="020B0602020104020603"/>
                <a:ea typeface="+mn-ea"/>
                <a:cs typeface="+mn-cs"/>
              </a:rPr>
              <a:t>mortis</a:t>
            </a:r>
            <a:r>
              <a:rPr lang="tr-TR" sz="2800" cap="none" spc="0" dirty="0">
                <a:solidFill>
                  <a:schemeClr val="tx1"/>
                </a:solidFill>
                <a:latin typeface="Tw Cen MT" panose="020B0602020104020603"/>
                <a:ea typeface="+mn-ea"/>
                <a:cs typeface="+mn-cs"/>
              </a:rPr>
              <a:t>) </a:t>
            </a:r>
            <a:endParaRPr lang="tr-TR" sz="2800" dirty="0">
              <a:solidFill>
                <a:schemeClr val="tx1"/>
              </a:solidFill>
            </a:endParaRPr>
          </a:p>
        </p:txBody>
      </p:sp>
      <p:sp>
        <p:nvSpPr>
          <p:cNvPr id="52226" name="İçerik Yer Tutucusu 2"/>
          <p:cNvSpPr>
            <a:spLocks noGrp="1"/>
          </p:cNvSpPr>
          <p:nvPr>
            <p:ph sz="quarter" idx="1"/>
          </p:nvPr>
        </p:nvSpPr>
        <p:spPr>
          <a:xfrm>
            <a:off x="1023938" y="990600"/>
            <a:ext cx="9720262" cy="5318125"/>
          </a:xfrm>
        </p:spPr>
        <p:txBody>
          <a:bodyPr/>
          <a:lstStyle/>
          <a:p>
            <a:pPr>
              <a:buNone/>
            </a:pPr>
            <a:endParaRPr lang="tr-TR" dirty="0"/>
          </a:p>
          <a:p>
            <a:endParaRPr lang="tr-TR" dirty="0"/>
          </a:p>
          <a:p>
            <a:endParaRPr lang="tr-TR" dirty="0"/>
          </a:p>
          <a:p>
            <a:r>
              <a:rPr lang="tr-TR" dirty="0"/>
              <a:t>Ölümden hemen sonra ısı üretimi durur, fakat ısı kaybı devam eder; fiziksel bir kural olarak, ölünün sıcaklığı belli bir süre sonra bulunduğu çevrenin sıcaklığı ile eşitlenir. </a:t>
            </a:r>
            <a:endParaRPr lang="tr-TR" dirty="0" smtClean="0"/>
          </a:p>
          <a:p>
            <a:endParaRPr lang="tr-TR" dirty="0"/>
          </a:p>
          <a:p>
            <a:r>
              <a:rPr lang="tr-TR" dirty="0"/>
              <a:t>Cesedin soğuma süresi özellikle bulunduğu ortama bağlı olarak değişmekle birlikte, en geç 24 saatte tam olarak soğur.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8" y="919163"/>
            <a:ext cx="9720262" cy="991524"/>
          </a:xfrm>
        </p:spPr>
        <p:txBody>
          <a:bodyPr>
            <a:noAutofit/>
          </a:bodyPr>
          <a:lstStyle/>
          <a:p>
            <a:pPr fontAlgn="auto">
              <a:spcAft>
                <a:spcPts val="0"/>
              </a:spcAft>
              <a:defRPr/>
            </a:pPr>
            <a:r>
              <a:rPr lang="tr-TR" sz="3600" dirty="0" smtClean="0">
                <a:solidFill>
                  <a:schemeClr val="tx1"/>
                </a:solidFill>
              </a:rPr>
              <a:t>1-ÖLÜM BELİRTİLERİ</a:t>
            </a:r>
            <a:r>
              <a:rPr lang="tr-TR" sz="2800" dirty="0" smtClean="0">
                <a:solidFill>
                  <a:schemeClr val="tx1"/>
                </a:solidFill>
              </a:rPr>
              <a:t/>
            </a:r>
            <a:br>
              <a:rPr lang="tr-TR" sz="2800" dirty="0" smtClean="0">
                <a:solidFill>
                  <a:schemeClr val="tx1"/>
                </a:solidFill>
              </a:rPr>
            </a:br>
            <a:r>
              <a:rPr lang="tr-TR" sz="2800" cap="none" spc="0" dirty="0" err="1" smtClean="0">
                <a:solidFill>
                  <a:schemeClr val="tx1"/>
                </a:solidFill>
                <a:ea typeface="+mn-ea"/>
                <a:cs typeface="+mn-cs"/>
              </a:rPr>
              <a:t>Otoliz</a:t>
            </a:r>
            <a:endParaRPr lang="tr-TR" sz="2800" dirty="0">
              <a:solidFill>
                <a:schemeClr val="tx1"/>
              </a:solidFill>
            </a:endParaRPr>
          </a:p>
        </p:txBody>
      </p:sp>
      <p:sp>
        <p:nvSpPr>
          <p:cNvPr id="53250" name="İçerik Yer Tutucusu 2"/>
          <p:cNvSpPr>
            <a:spLocks noGrp="1"/>
          </p:cNvSpPr>
          <p:nvPr>
            <p:ph sz="quarter" idx="1"/>
          </p:nvPr>
        </p:nvSpPr>
        <p:spPr>
          <a:xfrm>
            <a:off x="942051" y="1651379"/>
            <a:ext cx="9720262" cy="4725584"/>
          </a:xfrm>
        </p:spPr>
        <p:txBody>
          <a:bodyPr/>
          <a:lstStyle/>
          <a:p>
            <a:endParaRPr lang="tr-TR" dirty="0"/>
          </a:p>
          <a:p>
            <a:pPr>
              <a:buNone/>
            </a:pPr>
            <a:endParaRPr lang="tr-TR" dirty="0"/>
          </a:p>
          <a:p>
            <a:r>
              <a:rPr lang="tr-TR" dirty="0"/>
              <a:t>Hücre ve dokuların içerdikleri enzimler ve sıvılar aracılığı ile yapılarının </a:t>
            </a:r>
            <a:r>
              <a:rPr lang="tr-TR" dirty="0" smtClean="0"/>
              <a:t>bozulması</a:t>
            </a:r>
          </a:p>
          <a:p>
            <a:endParaRPr lang="tr-TR" dirty="0"/>
          </a:p>
          <a:p>
            <a:r>
              <a:rPr lang="tr-TR" dirty="0"/>
              <a:t>Organların kıvamı yumuşar, rengi değişir. </a:t>
            </a:r>
            <a:endParaRPr lang="tr-TR" dirty="0" smtClean="0"/>
          </a:p>
          <a:p>
            <a:endParaRPr lang="tr-TR" dirty="0"/>
          </a:p>
          <a:p>
            <a:r>
              <a:rPr lang="tr-TR" dirty="0" err="1"/>
              <a:t>Makroskobik</a:t>
            </a:r>
            <a:r>
              <a:rPr lang="tr-TR" dirty="0"/>
              <a:t> olarak en çok ve en erken görüldüğü yerler;</a:t>
            </a:r>
          </a:p>
          <a:p>
            <a:pPr marL="457200" lvl="1" indent="0">
              <a:buNone/>
            </a:pPr>
            <a:r>
              <a:rPr lang="tr-TR" dirty="0"/>
              <a:t> pankreas, </a:t>
            </a:r>
            <a:r>
              <a:rPr lang="tr-TR" dirty="0" err="1"/>
              <a:t>sürrenaller</a:t>
            </a:r>
            <a:r>
              <a:rPr lang="tr-TR" dirty="0"/>
              <a:t> gibi </a:t>
            </a:r>
            <a:r>
              <a:rPr lang="tr-TR" dirty="0" err="1"/>
              <a:t>enzimatik</a:t>
            </a:r>
            <a:r>
              <a:rPr lang="tr-TR" dirty="0"/>
              <a:t> aktivitenin yüksek olduğu dokular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9AAB876-6A75-4E77-87B0-4A6C98B5FF4D}"/>
              </a:ext>
            </a:extLst>
          </p:cNvPr>
          <p:cNvSpPr>
            <a:spLocks noGrp="1"/>
          </p:cNvSpPr>
          <p:nvPr>
            <p:ph type="title"/>
          </p:nvPr>
        </p:nvSpPr>
        <p:spPr>
          <a:xfrm>
            <a:off x="568657" y="916083"/>
            <a:ext cx="9956800" cy="1143000"/>
          </a:xfrm>
        </p:spPr>
        <p:txBody>
          <a:bodyPr>
            <a:normAutofit fontScale="90000"/>
          </a:bodyPr>
          <a:lstStyle/>
          <a:p>
            <a:pPr marL="0" indent="0"/>
            <a:r>
              <a:rPr lang="tr-TR" b="1" dirty="0">
                <a:solidFill>
                  <a:schemeClr val="tx1"/>
                </a:solidFill>
              </a:rPr>
              <a:t/>
            </a:r>
            <a:br>
              <a:rPr lang="tr-TR" b="1" dirty="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sz="4900" dirty="0" smtClean="0">
                <a:solidFill>
                  <a:schemeClr val="tx1"/>
                </a:solidFill>
              </a:rPr>
              <a:t>AMAÇ</a:t>
            </a:r>
            <a:r>
              <a:rPr lang="tr-TR" b="1" dirty="0">
                <a:solidFill>
                  <a:schemeClr val="tx1"/>
                </a:solidFill>
              </a:rPr>
              <a:t/>
            </a:r>
            <a:br>
              <a:rPr lang="tr-TR" b="1" dirty="0">
                <a:solidFill>
                  <a:schemeClr val="tx1"/>
                </a:solidFill>
              </a:rPr>
            </a:br>
            <a:endParaRPr lang="tr-TR" dirty="0">
              <a:solidFill>
                <a:schemeClr val="tx1"/>
              </a:solidFill>
            </a:endParaRPr>
          </a:p>
        </p:txBody>
      </p:sp>
      <p:sp>
        <p:nvSpPr>
          <p:cNvPr id="3" name="İçerik Yer Tutucusu 2">
            <a:extLst>
              <a:ext uri="{FF2B5EF4-FFF2-40B4-BE49-F238E27FC236}">
                <a16:creationId xmlns:a16="http://schemas.microsoft.com/office/drawing/2014/main" xmlns="" id="{CFF69B94-9EB9-40E6-B2EE-D6CCC8FDE3B8}"/>
              </a:ext>
            </a:extLst>
          </p:cNvPr>
          <p:cNvSpPr>
            <a:spLocks noGrp="1"/>
          </p:cNvSpPr>
          <p:nvPr>
            <p:ph sz="quarter" idx="1"/>
          </p:nvPr>
        </p:nvSpPr>
        <p:spPr/>
        <p:txBody>
          <a:bodyPr>
            <a:normAutofit/>
          </a:bodyPr>
          <a:lstStyle/>
          <a:p>
            <a:endParaRPr lang="tr-TR" dirty="0" smtClean="0"/>
          </a:p>
          <a:p>
            <a:endParaRPr lang="tr-TR" dirty="0" smtClean="0"/>
          </a:p>
          <a:p>
            <a:r>
              <a:rPr lang="tr-TR" dirty="0" smtClean="0"/>
              <a:t>Birinci </a:t>
            </a:r>
            <a:r>
              <a:rPr lang="tr-TR" dirty="0"/>
              <a:t>Basamakta Ölü </a:t>
            </a:r>
            <a:r>
              <a:rPr lang="tr-TR" dirty="0" smtClean="0"/>
              <a:t>Muayenesi, Ölüm/Adli </a:t>
            </a:r>
            <a:r>
              <a:rPr lang="tr-TR" dirty="0"/>
              <a:t>Ölüm Olgularında Yapılması Gereken </a:t>
            </a:r>
            <a:r>
              <a:rPr lang="tr-TR" dirty="0" smtClean="0"/>
              <a:t>Prosedürler ve Adli Rapor Düzenlenmesi hakkında bilgi verebilmek </a:t>
            </a:r>
            <a:endParaRPr lang="tr-TR" dirty="0"/>
          </a:p>
        </p:txBody>
      </p:sp>
    </p:spTree>
    <p:extLst>
      <p:ext uri="{BB962C8B-B14F-4D97-AF65-F5344CB8AC3E}">
        <p14:creationId xmlns:p14="http://schemas.microsoft.com/office/powerpoint/2010/main" xmlns="" val="370070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8" y="585788"/>
            <a:ext cx="9720262" cy="765340"/>
          </a:xfrm>
        </p:spPr>
        <p:txBody>
          <a:bodyPr>
            <a:noAutofit/>
          </a:bodyPr>
          <a:lstStyle/>
          <a:p>
            <a:pPr marL="91440" indent="-91440" fontAlgn="auto">
              <a:lnSpc>
                <a:spcPct val="90000"/>
              </a:lnSpc>
              <a:spcBef>
                <a:spcPts val="1200"/>
              </a:spcBef>
              <a:spcAft>
                <a:spcPts val="200"/>
              </a:spcAft>
              <a:defRPr/>
            </a:pP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1-</a:t>
            </a:r>
            <a:r>
              <a:rPr lang="tr-TR" sz="3600" dirty="0" smtClean="0">
                <a:solidFill>
                  <a:schemeClr val="tx1"/>
                </a:solidFill>
              </a:rPr>
              <a:t>ÖLÜM BELİRTİLERİ</a:t>
            </a:r>
            <a:r>
              <a:rPr lang="tr-TR" sz="2800" dirty="0" smtClean="0">
                <a:solidFill>
                  <a:schemeClr val="tx1"/>
                </a:solidFill>
              </a:rPr>
              <a:t/>
            </a:r>
            <a:br>
              <a:rPr lang="tr-TR" sz="2800" dirty="0" smtClean="0">
                <a:solidFill>
                  <a:schemeClr val="tx1"/>
                </a:solidFill>
              </a:rPr>
            </a:br>
            <a:r>
              <a:rPr lang="tr-TR" sz="2800" cap="none" spc="0" dirty="0" smtClean="0">
                <a:solidFill>
                  <a:schemeClr val="tx1"/>
                </a:solidFill>
                <a:ea typeface="+mn-ea"/>
                <a:cs typeface="+mn-cs"/>
              </a:rPr>
              <a:t>Ölü lekeleri (ölü morluğu, </a:t>
            </a:r>
            <a:r>
              <a:rPr lang="tr-TR" sz="2800" cap="none" spc="0" dirty="0" err="1" smtClean="0">
                <a:solidFill>
                  <a:schemeClr val="tx1"/>
                </a:solidFill>
                <a:ea typeface="+mn-ea"/>
                <a:cs typeface="+mn-cs"/>
              </a:rPr>
              <a:t>livor</a:t>
            </a:r>
            <a:r>
              <a:rPr lang="tr-TR" sz="2800" cap="none" spc="0" dirty="0" smtClean="0">
                <a:solidFill>
                  <a:schemeClr val="tx1"/>
                </a:solidFill>
                <a:ea typeface="+mn-ea"/>
                <a:cs typeface="+mn-cs"/>
              </a:rPr>
              <a:t> </a:t>
            </a:r>
            <a:r>
              <a:rPr lang="tr-TR" sz="2800" cap="none" spc="0" dirty="0" err="1" smtClean="0">
                <a:solidFill>
                  <a:schemeClr val="tx1"/>
                </a:solidFill>
                <a:ea typeface="+mn-ea"/>
                <a:cs typeface="+mn-cs"/>
              </a:rPr>
              <a:t>mortis</a:t>
            </a:r>
            <a:r>
              <a:rPr lang="tr-TR" sz="2800" cap="none" spc="0" dirty="0" smtClean="0">
                <a:solidFill>
                  <a:schemeClr val="tx1"/>
                </a:solidFill>
                <a:ea typeface="+mn-ea"/>
                <a:cs typeface="+mn-cs"/>
              </a:rPr>
              <a:t>)</a:t>
            </a:r>
            <a:endParaRPr lang="tr-TR" sz="2800" dirty="0">
              <a:solidFill>
                <a:schemeClr val="tx1"/>
              </a:solidFill>
            </a:endParaRPr>
          </a:p>
        </p:txBody>
      </p:sp>
      <p:sp>
        <p:nvSpPr>
          <p:cNvPr id="54274" name="İçerik Yer Tutucusu 2"/>
          <p:cNvSpPr>
            <a:spLocks noGrp="1"/>
          </p:cNvSpPr>
          <p:nvPr>
            <p:ph sz="quarter" idx="1"/>
          </p:nvPr>
        </p:nvSpPr>
        <p:spPr>
          <a:xfrm>
            <a:off x="1023938" y="866775"/>
            <a:ext cx="9720262" cy="5467350"/>
          </a:xfrm>
        </p:spPr>
        <p:txBody>
          <a:bodyPr>
            <a:normAutofit/>
          </a:bodyPr>
          <a:lstStyle/>
          <a:p>
            <a:endParaRPr lang="tr-TR" dirty="0" smtClean="0"/>
          </a:p>
          <a:p>
            <a:endParaRPr lang="tr-TR" dirty="0"/>
          </a:p>
          <a:p>
            <a:r>
              <a:rPr lang="tr-TR" dirty="0"/>
              <a:t>Kan yer çekimi etkisi ile yavaş yavaş bu büyük damarlardan vücudun yere yakın kısımlarındaki küçük damarlara, kılcal damarlara toplanır. </a:t>
            </a:r>
            <a:endParaRPr lang="tr-TR" dirty="0" smtClean="0"/>
          </a:p>
          <a:p>
            <a:endParaRPr lang="tr-TR" dirty="0"/>
          </a:p>
          <a:p>
            <a:r>
              <a:rPr lang="tr-TR" dirty="0"/>
              <a:t>Kandaki eritrositlerin parçalanması ile kan </a:t>
            </a:r>
          </a:p>
          <a:p>
            <a:pPr marL="457200" lvl="1" indent="0">
              <a:buNone/>
            </a:pPr>
            <a:r>
              <a:rPr lang="tr-TR" dirty="0"/>
              <a:t>önce kırmızımsı bir renk </a:t>
            </a:r>
          </a:p>
          <a:p>
            <a:pPr marL="457200" lvl="1" indent="0">
              <a:buNone/>
            </a:pPr>
            <a:r>
              <a:rPr lang="tr-TR" dirty="0"/>
              <a:t>sonra eritrositlerin oksijeni kaybetmesi ile (</a:t>
            </a:r>
            <a:r>
              <a:rPr lang="tr-TR" dirty="0" err="1"/>
              <a:t>deoksijenizasyon</a:t>
            </a:r>
            <a:r>
              <a:rPr lang="tr-TR" dirty="0"/>
              <a:t>) koyu mor bir renk alır. </a:t>
            </a:r>
            <a:endParaRPr lang="tr-TR" dirty="0" smtClean="0"/>
          </a:p>
          <a:p>
            <a:pPr marL="457200" lvl="1" indent="0">
              <a:buNone/>
            </a:pPr>
            <a:endParaRPr lang="tr-TR" dirty="0"/>
          </a:p>
          <a:p>
            <a:r>
              <a:rPr lang="tr-TR" dirty="0"/>
              <a:t>Daha sonra bu sıvı damarlardan </a:t>
            </a:r>
            <a:r>
              <a:rPr lang="tr-TR" dirty="0">
                <a:solidFill>
                  <a:srgbClr val="FF0000"/>
                </a:solidFill>
              </a:rPr>
              <a:t>pasif olarak </a:t>
            </a:r>
            <a:r>
              <a:rPr lang="tr-TR" dirty="0"/>
              <a:t>doku içine yayılarak, dokuları koyu mor renge boyar. </a:t>
            </a:r>
            <a:endParaRPr lang="tr-TR" dirty="0" smtClean="0"/>
          </a:p>
          <a:p>
            <a:endParaRPr lang="tr-TR" dirty="0"/>
          </a:p>
          <a:p>
            <a:r>
              <a:rPr lang="tr-TR" dirty="0"/>
              <a:t>Cesedin </a:t>
            </a:r>
            <a:r>
              <a:rPr lang="tr-TR" dirty="0">
                <a:solidFill>
                  <a:srgbClr val="FF0000"/>
                </a:solidFill>
              </a:rPr>
              <a:t>yere yakın ve bası görmeyen deri </a:t>
            </a:r>
            <a:r>
              <a:rPr lang="tr-TR" dirty="0" smtClean="0">
                <a:solidFill>
                  <a:srgbClr val="FF0000"/>
                </a:solidFill>
              </a:rPr>
              <a:t>kısımlarında</a:t>
            </a:r>
            <a:endParaRPr lang="tr-TR" dirty="0"/>
          </a:p>
          <a:p>
            <a:endParaRPr lang="tr-TR" dirty="0"/>
          </a:p>
        </p:txBody>
      </p:sp>
      <p:pic>
        <p:nvPicPr>
          <p:cNvPr id="4" name="Resim 3">
            <a:extLst>
              <a:ext uri="{FF2B5EF4-FFF2-40B4-BE49-F238E27FC236}">
                <a16:creationId xmlns:a16="http://schemas.microsoft.com/office/drawing/2014/main" xmlns="" id="{A9CBF984-839F-46E3-96AF-992F1D4EF950}"/>
              </a:ext>
            </a:extLst>
          </p:cNvPr>
          <p:cNvPicPr>
            <a:picLocks noChangeAspect="1"/>
          </p:cNvPicPr>
          <p:nvPr/>
        </p:nvPicPr>
        <p:blipFill>
          <a:blip r:embed="rId2"/>
          <a:stretch>
            <a:fillRect/>
          </a:stretch>
        </p:blipFill>
        <p:spPr>
          <a:xfrm>
            <a:off x="6991350" y="268764"/>
            <a:ext cx="5004404" cy="119602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7"/>
            <a:ext cx="9956800" cy="1608753"/>
          </a:xfrm>
        </p:spPr>
        <p:txBody>
          <a:bodyPr>
            <a:noAutofit/>
          </a:bodyPr>
          <a:lstStyle/>
          <a:p>
            <a:pPr fontAlgn="auto">
              <a:spcAft>
                <a:spcPts val="0"/>
              </a:spcAft>
              <a:defRPr/>
            </a:pPr>
            <a:r>
              <a:rPr lang="tr-TR" sz="2800" cap="none" dirty="0">
                <a:solidFill>
                  <a:schemeClr val="tx1"/>
                </a:solidFill>
              </a:rPr>
              <a:t/>
            </a:r>
            <a:br>
              <a:rPr lang="tr-TR" sz="2800" cap="none" dirty="0">
                <a:solidFill>
                  <a:schemeClr val="tx1"/>
                </a:solidFill>
              </a:rPr>
            </a:br>
            <a:r>
              <a:rPr lang="tr-TR" sz="2800" cap="none" dirty="0" smtClean="0">
                <a:solidFill>
                  <a:schemeClr val="tx1"/>
                </a:solidFill>
              </a:rPr>
              <a:t/>
            </a:r>
            <a:br>
              <a:rPr lang="tr-TR" sz="2800" cap="none" dirty="0" smtClean="0">
                <a:solidFill>
                  <a:schemeClr val="tx1"/>
                </a:solidFill>
              </a:rPr>
            </a:br>
            <a:r>
              <a:rPr lang="tr-TR" sz="2800" cap="none" dirty="0" smtClean="0">
                <a:solidFill>
                  <a:schemeClr val="tx1"/>
                </a:solidFill>
              </a:rPr>
              <a:t/>
            </a:r>
            <a:br>
              <a:rPr lang="tr-TR" sz="2800" cap="none" dirty="0" smtClean="0">
                <a:solidFill>
                  <a:schemeClr val="tx1"/>
                </a:solidFill>
              </a:rPr>
            </a:br>
            <a:r>
              <a:rPr lang="tr-TR" sz="2800" cap="none" dirty="0" smtClean="0">
                <a:solidFill>
                  <a:schemeClr val="tx1"/>
                </a:solidFill>
              </a:rPr>
              <a:t>1-</a:t>
            </a:r>
            <a:r>
              <a:rPr lang="tr-TR" sz="3600" dirty="0" smtClean="0">
                <a:solidFill>
                  <a:schemeClr val="tx1"/>
                </a:solidFill>
              </a:rPr>
              <a:t>ÖLÜM BELİRTİLERİ</a:t>
            </a:r>
            <a:r>
              <a:rPr lang="tr-TR" sz="2800" dirty="0" smtClean="0">
                <a:solidFill>
                  <a:schemeClr val="tx1"/>
                </a:solidFill>
              </a:rPr>
              <a:t/>
            </a:r>
            <a:br>
              <a:rPr lang="tr-TR" sz="2800" dirty="0" smtClean="0">
                <a:solidFill>
                  <a:schemeClr val="tx1"/>
                </a:solidFill>
              </a:rPr>
            </a:br>
            <a:r>
              <a:rPr lang="tr-TR" sz="2800" cap="none" dirty="0" smtClean="0">
                <a:solidFill>
                  <a:schemeClr val="tx1"/>
                </a:solidFill>
              </a:rPr>
              <a:t>Ölü </a:t>
            </a:r>
            <a:r>
              <a:rPr lang="tr-TR" sz="2800" cap="none" dirty="0">
                <a:solidFill>
                  <a:schemeClr val="tx1"/>
                </a:solidFill>
              </a:rPr>
              <a:t>lekeleri (ölü morluğu, </a:t>
            </a:r>
            <a:r>
              <a:rPr lang="tr-TR" sz="2800" cap="none" dirty="0" err="1">
                <a:solidFill>
                  <a:schemeClr val="tx1"/>
                </a:solidFill>
              </a:rPr>
              <a:t>livor</a:t>
            </a:r>
            <a:r>
              <a:rPr lang="tr-TR" sz="2800" cap="none" dirty="0">
                <a:solidFill>
                  <a:schemeClr val="tx1"/>
                </a:solidFill>
              </a:rPr>
              <a:t> </a:t>
            </a:r>
            <a:r>
              <a:rPr lang="tr-TR" sz="2800" cap="none" dirty="0" err="1">
                <a:solidFill>
                  <a:schemeClr val="tx1"/>
                </a:solidFill>
              </a:rPr>
              <a:t>mortis</a:t>
            </a:r>
            <a:r>
              <a:rPr lang="tr-TR" sz="2800" cap="none" dirty="0">
                <a:solidFill>
                  <a:schemeClr val="tx1"/>
                </a:solidFill>
              </a:rPr>
              <a:t>) </a:t>
            </a:r>
            <a:br>
              <a:rPr lang="tr-TR" sz="2800" cap="none" dirty="0">
                <a:solidFill>
                  <a:schemeClr val="tx1"/>
                </a:solidFill>
              </a:rPr>
            </a:br>
            <a:endParaRPr lang="tr-TR" sz="2800" dirty="0">
              <a:solidFill>
                <a:schemeClr val="tx1"/>
              </a:solidFill>
            </a:endParaRPr>
          </a:p>
        </p:txBody>
      </p:sp>
      <p:sp>
        <p:nvSpPr>
          <p:cNvPr id="55298" name="İçerik Yer Tutucusu 2"/>
          <p:cNvSpPr>
            <a:spLocks noGrp="1"/>
          </p:cNvSpPr>
          <p:nvPr>
            <p:ph sz="quarter" idx="1"/>
          </p:nvPr>
        </p:nvSpPr>
        <p:spPr/>
        <p:txBody>
          <a:bodyPr/>
          <a:lstStyle/>
          <a:p>
            <a:r>
              <a:rPr lang="tr-TR" dirty="0" err="1">
                <a:solidFill>
                  <a:srgbClr val="FF0000"/>
                </a:solidFill>
              </a:rPr>
              <a:t>Karbonmonoksit</a:t>
            </a:r>
            <a:r>
              <a:rPr lang="tr-TR" dirty="0">
                <a:solidFill>
                  <a:srgbClr val="FF0000"/>
                </a:solidFill>
              </a:rPr>
              <a:t> zehirlenmesinde </a:t>
            </a:r>
            <a:r>
              <a:rPr lang="tr-TR" dirty="0"/>
              <a:t>ölü lekeleri oluşan </a:t>
            </a:r>
            <a:r>
              <a:rPr lang="tr-TR" dirty="0" err="1"/>
              <a:t>karboksihemoglobine</a:t>
            </a:r>
            <a:r>
              <a:rPr lang="tr-TR" dirty="0"/>
              <a:t> bağlı </a:t>
            </a:r>
          </a:p>
          <a:p>
            <a:pPr marL="457200" lvl="1" indent="0">
              <a:buNone/>
            </a:pPr>
            <a:r>
              <a:rPr lang="tr-TR" i="1" u="sng" dirty="0"/>
              <a:t>açık pembe-kırmızı </a:t>
            </a:r>
            <a:endParaRPr lang="tr-TR" i="1" u="sng" dirty="0" smtClean="0"/>
          </a:p>
          <a:p>
            <a:pPr marL="457200" lvl="1" indent="0">
              <a:buNone/>
            </a:pPr>
            <a:endParaRPr lang="tr-TR" dirty="0"/>
          </a:p>
          <a:p>
            <a:r>
              <a:rPr lang="tr-TR" dirty="0">
                <a:solidFill>
                  <a:srgbClr val="FF0000"/>
                </a:solidFill>
              </a:rPr>
              <a:t>Soğuk ortamda bekleyen cesetlerde, siyanür zehirlenmesinde, suda bekleyen cesetlerde</a:t>
            </a:r>
          </a:p>
          <a:p>
            <a:pPr marL="457200" lvl="1" indent="0">
              <a:buNone/>
            </a:pPr>
            <a:r>
              <a:rPr lang="tr-TR" i="1" u="sng" dirty="0"/>
              <a:t>açık </a:t>
            </a:r>
            <a:r>
              <a:rPr lang="tr-TR" i="1" u="sng" dirty="0" smtClean="0"/>
              <a:t>pembe- </a:t>
            </a:r>
            <a:r>
              <a:rPr lang="tr-TR" i="1" u="sng" dirty="0"/>
              <a:t>kırmızı </a:t>
            </a:r>
            <a:endParaRPr lang="tr-TR" i="1" u="sng" dirty="0" smtClean="0"/>
          </a:p>
          <a:p>
            <a:pPr marL="457200" lvl="1" indent="0">
              <a:buNone/>
            </a:pPr>
            <a:endParaRPr lang="tr-TR" i="1" u="sng" dirty="0"/>
          </a:p>
          <a:p>
            <a:r>
              <a:rPr lang="tr-TR" dirty="0" err="1">
                <a:solidFill>
                  <a:srgbClr val="FF0000"/>
                </a:solidFill>
              </a:rPr>
              <a:t>Methemoglobin</a:t>
            </a:r>
            <a:r>
              <a:rPr lang="tr-TR" dirty="0"/>
              <a:t> bileşiğinin ortaya çıktığı potasyum </a:t>
            </a:r>
            <a:r>
              <a:rPr lang="tr-TR" dirty="0" err="1"/>
              <a:t>klorat</a:t>
            </a:r>
            <a:r>
              <a:rPr lang="tr-TR" dirty="0"/>
              <a:t>, anilin gibi kimyasal maddelerle olan </a:t>
            </a:r>
            <a:r>
              <a:rPr lang="tr-TR" dirty="0" err="1"/>
              <a:t>entoksikasyonlarda</a:t>
            </a:r>
            <a:r>
              <a:rPr lang="tr-TR" dirty="0"/>
              <a:t> </a:t>
            </a:r>
          </a:p>
          <a:p>
            <a:pPr marL="457200" lvl="1" indent="0">
              <a:buNone/>
            </a:pPr>
            <a:r>
              <a:rPr lang="tr-TR" i="1" u="sng" dirty="0"/>
              <a:t>kahverengi siyahımsı</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8" y="585787"/>
            <a:ext cx="9720262" cy="819931"/>
          </a:xfrm>
        </p:spPr>
        <p:txBody>
          <a:bodyPr>
            <a:noAutofit/>
          </a:bodyPr>
          <a:lstStyle/>
          <a:p>
            <a:pPr marL="91440" indent="-91440" fontAlgn="auto">
              <a:lnSpc>
                <a:spcPct val="90000"/>
              </a:lnSpc>
              <a:spcBef>
                <a:spcPts val="1200"/>
              </a:spcBef>
              <a:spcAft>
                <a:spcPts val="200"/>
              </a:spcAft>
              <a:defRPr/>
            </a:pP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3200" cap="none" spc="0" dirty="0" smtClean="0">
                <a:solidFill>
                  <a:schemeClr val="tx1"/>
                </a:solidFill>
                <a:ea typeface="+mn-ea"/>
                <a:cs typeface="+mn-cs"/>
              </a:rPr>
              <a:t>1</a:t>
            </a:r>
            <a:r>
              <a:rPr lang="tr-TR" sz="3600" cap="none" spc="0" dirty="0" smtClean="0">
                <a:solidFill>
                  <a:schemeClr val="tx1"/>
                </a:solidFill>
                <a:ea typeface="+mn-ea"/>
                <a:cs typeface="+mn-cs"/>
              </a:rPr>
              <a:t>-</a:t>
            </a:r>
            <a:r>
              <a:rPr lang="tr-TR" sz="3600" dirty="0" smtClean="0">
                <a:solidFill>
                  <a:schemeClr val="tx1"/>
                </a:solidFill>
              </a:rPr>
              <a:t>ÖLÜM BELİRTİLERİ</a:t>
            </a: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Ölü sertliği (ölü katılığı, </a:t>
            </a:r>
            <a:r>
              <a:rPr lang="tr-TR" sz="2800" cap="none" spc="0" dirty="0" err="1" smtClean="0">
                <a:solidFill>
                  <a:schemeClr val="tx1"/>
                </a:solidFill>
                <a:ea typeface="+mn-ea"/>
                <a:cs typeface="+mn-cs"/>
              </a:rPr>
              <a:t>rigor</a:t>
            </a:r>
            <a:r>
              <a:rPr lang="tr-TR" sz="2800" cap="none" spc="0" dirty="0" smtClean="0">
                <a:solidFill>
                  <a:schemeClr val="tx1"/>
                </a:solidFill>
                <a:ea typeface="+mn-ea"/>
                <a:cs typeface="+mn-cs"/>
              </a:rPr>
              <a:t> </a:t>
            </a:r>
            <a:r>
              <a:rPr lang="tr-TR" sz="2800" cap="none" spc="0" dirty="0" err="1" smtClean="0">
                <a:solidFill>
                  <a:schemeClr val="tx1"/>
                </a:solidFill>
                <a:ea typeface="+mn-ea"/>
                <a:cs typeface="+mn-cs"/>
              </a:rPr>
              <a:t>mortis</a:t>
            </a:r>
            <a:r>
              <a:rPr lang="tr-TR" sz="2800" cap="none" spc="0" dirty="0" smtClean="0">
                <a:solidFill>
                  <a:schemeClr val="tx1"/>
                </a:solidFill>
                <a:ea typeface="+mn-ea"/>
                <a:cs typeface="+mn-cs"/>
              </a:rPr>
              <a:t>) </a:t>
            </a:r>
            <a:endParaRPr lang="tr-TR" sz="2800" dirty="0">
              <a:solidFill>
                <a:schemeClr val="tx1"/>
              </a:solidFill>
            </a:endParaRPr>
          </a:p>
        </p:txBody>
      </p:sp>
      <p:sp>
        <p:nvSpPr>
          <p:cNvPr id="56322" name="İçerik Yer Tutucusu 2"/>
          <p:cNvSpPr>
            <a:spLocks noGrp="1"/>
          </p:cNvSpPr>
          <p:nvPr>
            <p:ph sz="quarter" idx="1"/>
          </p:nvPr>
        </p:nvSpPr>
        <p:spPr>
          <a:xfrm>
            <a:off x="1023938" y="820738"/>
            <a:ext cx="9720262" cy="5487987"/>
          </a:xfrm>
        </p:spPr>
        <p:txBody>
          <a:bodyPr>
            <a:normAutofit/>
          </a:bodyPr>
          <a:lstStyle/>
          <a:p>
            <a:endParaRPr lang="tr-TR" sz="2400" dirty="0" smtClean="0"/>
          </a:p>
          <a:p>
            <a:endParaRPr lang="tr-TR" sz="2400" dirty="0"/>
          </a:p>
          <a:p>
            <a:r>
              <a:rPr lang="tr-TR" sz="2400" dirty="0"/>
              <a:t>İstemli ve istemsiz kasların ölüm sonrasında </a:t>
            </a:r>
            <a:r>
              <a:rPr lang="tr-TR" sz="2400" dirty="0" smtClean="0"/>
              <a:t>katılaşması</a:t>
            </a:r>
          </a:p>
          <a:p>
            <a:endParaRPr lang="tr-TR" sz="2400" dirty="0"/>
          </a:p>
          <a:p>
            <a:r>
              <a:rPr lang="tr-TR" sz="2400" dirty="0"/>
              <a:t>Erişkinlerde, ortalama koşullarda ölümden sonra</a:t>
            </a:r>
          </a:p>
          <a:p>
            <a:pPr lvl="1"/>
            <a:r>
              <a:rPr lang="tr-TR" sz="2200" dirty="0"/>
              <a:t> </a:t>
            </a:r>
            <a:r>
              <a:rPr lang="tr-TR" sz="2200" dirty="0">
                <a:solidFill>
                  <a:srgbClr val="FF0000"/>
                </a:solidFill>
              </a:rPr>
              <a:t>3-5 saat </a:t>
            </a:r>
            <a:r>
              <a:rPr lang="tr-TR" sz="2200" dirty="0"/>
              <a:t>içerisinde oluşmaya başlar, </a:t>
            </a:r>
          </a:p>
          <a:p>
            <a:pPr lvl="1"/>
            <a:r>
              <a:rPr lang="tr-TR" sz="2200" dirty="0">
                <a:solidFill>
                  <a:srgbClr val="FF0000"/>
                </a:solidFill>
              </a:rPr>
              <a:t>10-15 saat</a:t>
            </a:r>
            <a:r>
              <a:rPr lang="tr-TR" sz="2200" dirty="0"/>
              <a:t> içinde iskelet kaslarını maksimum seviyede tutar ve bir süre bu durumda devam eder. </a:t>
            </a:r>
            <a:endParaRPr lang="tr-TR" sz="2200" dirty="0" smtClean="0"/>
          </a:p>
          <a:p>
            <a:pPr lvl="1"/>
            <a:endParaRPr lang="tr-TR" sz="2200" dirty="0"/>
          </a:p>
          <a:p>
            <a:r>
              <a:rPr lang="tr-TR" sz="2400" dirty="0"/>
              <a:t>Ölü sertliği tam oluştuğunda, tüm eklem hareketleri kısıtlanır, ceset </a:t>
            </a:r>
            <a:r>
              <a:rPr lang="tr-TR" sz="2400" dirty="0" smtClean="0"/>
              <a:t>kaskatı </a:t>
            </a:r>
            <a:r>
              <a:rPr lang="tr-TR" sz="2400" dirty="0"/>
              <a:t>bir özellik kazanır. </a:t>
            </a:r>
          </a:p>
          <a:p>
            <a:pPr lvl="1"/>
            <a:r>
              <a:rPr lang="tr-TR" sz="2200" dirty="0">
                <a:solidFill>
                  <a:srgbClr val="FF0000"/>
                </a:solidFill>
              </a:rPr>
              <a:t>36-48 saat</a:t>
            </a:r>
            <a:r>
              <a:rPr lang="tr-TR" sz="2200" dirty="0"/>
              <a:t> sonra ise çürüme nedeni ile çözülmeye başlar.</a:t>
            </a:r>
          </a:p>
        </p:txBody>
      </p:sp>
      <p:pic>
        <p:nvPicPr>
          <p:cNvPr id="4" name="Resim 3">
            <a:extLst>
              <a:ext uri="{FF2B5EF4-FFF2-40B4-BE49-F238E27FC236}">
                <a16:creationId xmlns:a16="http://schemas.microsoft.com/office/drawing/2014/main" xmlns="" id="{68CA5F15-893B-4404-9C88-BA94E65C7492}"/>
              </a:ext>
            </a:extLst>
          </p:cNvPr>
          <p:cNvPicPr>
            <a:picLocks noChangeAspect="1"/>
          </p:cNvPicPr>
          <p:nvPr/>
        </p:nvPicPr>
        <p:blipFill>
          <a:blip r:embed="rId2" cstate="print"/>
          <a:stretch>
            <a:fillRect/>
          </a:stretch>
        </p:blipFill>
        <p:spPr>
          <a:xfrm>
            <a:off x="10297086" y="239082"/>
            <a:ext cx="1894914" cy="2340346"/>
          </a:xfrm>
          <a:prstGeom prst="rect">
            <a:avLst/>
          </a:prstGeom>
        </p:spPr>
      </p:pic>
      <p:pic>
        <p:nvPicPr>
          <p:cNvPr id="5" name="İçerik Yer Tutucusu 3">
            <a:extLst>
              <a:ext uri="{FF2B5EF4-FFF2-40B4-BE49-F238E27FC236}">
                <a16:creationId xmlns:a16="http://schemas.microsoft.com/office/drawing/2014/main" xmlns="" id="{A84702C3-4292-4178-B8B6-1C40C11534C7}"/>
              </a:ext>
            </a:extLst>
          </p:cNvPr>
          <p:cNvPicPr>
            <a:picLocks noChangeAspect="1"/>
          </p:cNvPicPr>
          <p:nvPr/>
        </p:nvPicPr>
        <p:blipFill>
          <a:blip r:embed="rId3"/>
          <a:stretch>
            <a:fillRect/>
          </a:stretch>
        </p:blipFill>
        <p:spPr>
          <a:xfrm>
            <a:off x="8278035" y="229912"/>
            <a:ext cx="1998854" cy="228440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995" y="585788"/>
            <a:ext cx="9720262" cy="915466"/>
          </a:xfrm>
        </p:spPr>
        <p:txBody>
          <a:bodyPr>
            <a:noAutofit/>
          </a:bodyPr>
          <a:lstStyle/>
          <a:p>
            <a:pPr marL="91440" indent="-91440" fontAlgn="auto">
              <a:lnSpc>
                <a:spcPct val="90000"/>
              </a:lnSpc>
              <a:spcBef>
                <a:spcPts val="1200"/>
              </a:spcBef>
              <a:spcAft>
                <a:spcPts val="200"/>
              </a:spcAft>
              <a:defRPr/>
            </a:pP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1-</a:t>
            </a:r>
            <a:r>
              <a:rPr lang="tr-TR" sz="3600" dirty="0" smtClean="0">
                <a:solidFill>
                  <a:schemeClr val="tx1"/>
                </a:solidFill>
              </a:rPr>
              <a:t>ÖLÜM BELİRTİLERİ</a:t>
            </a:r>
            <a:r>
              <a:rPr lang="tr-TR" sz="2800" cap="none" spc="0" dirty="0" smtClean="0">
                <a:solidFill>
                  <a:schemeClr val="tx1"/>
                </a:solidFill>
                <a:ea typeface="+mn-ea"/>
                <a:cs typeface="+mn-cs"/>
              </a:rPr>
              <a:t/>
            </a:r>
            <a:br>
              <a:rPr lang="tr-TR" sz="2800" cap="none" spc="0" dirty="0" smtClean="0">
                <a:solidFill>
                  <a:schemeClr val="tx1"/>
                </a:solidFill>
                <a:ea typeface="+mn-ea"/>
                <a:cs typeface="+mn-cs"/>
              </a:rPr>
            </a:br>
            <a:r>
              <a:rPr lang="tr-TR" sz="2800" cap="none" spc="0" dirty="0" smtClean="0">
                <a:solidFill>
                  <a:schemeClr val="tx1"/>
                </a:solidFill>
                <a:ea typeface="+mn-ea"/>
                <a:cs typeface="+mn-cs"/>
              </a:rPr>
              <a:t>Çürüme (kokuşma, </a:t>
            </a:r>
            <a:r>
              <a:rPr lang="tr-TR" sz="2800" cap="none" spc="0" dirty="0" err="1" smtClean="0">
                <a:solidFill>
                  <a:schemeClr val="tx1"/>
                </a:solidFill>
                <a:ea typeface="+mn-ea"/>
                <a:cs typeface="+mn-cs"/>
              </a:rPr>
              <a:t>pütrefaksiyon</a:t>
            </a:r>
            <a:r>
              <a:rPr lang="tr-TR" sz="2800" cap="none" spc="0" dirty="0" smtClean="0">
                <a:solidFill>
                  <a:schemeClr val="tx1"/>
                </a:solidFill>
                <a:ea typeface="+mn-ea"/>
                <a:cs typeface="+mn-cs"/>
              </a:rPr>
              <a:t>)</a:t>
            </a:r>
            <a:endParaRPr lang="tr-TR" sz="2800" dirty="0">
              <a:solidFill>
                <a:schemeClr val="tx1"/>
              </a:solidFill>
            </a:endParaRPr>
          </a:p>
        </p:txBody>
      </p:sp>
      <p:sp>
        <p:nvSpPr>
          <p:cNvPr id="58370" name="İçerik Yer Tutucusu 2"/>
          <p:cNvSpPr>
            <a:spLocks noGrp="1"/>
          </p:cNvSpPr>
          <p:nvPr>
            <p:ph sz="quarter" idx="1"/>
          </p:nvPr>
        </p:nvSpPr>
        <p:spPr>
          <a:xfrm>
            <a:off x="1023938" y="857250"/>
            <a:ext cx="9720262" cy="5451475"/>
          </a:xfrm>
        </p:spPr>
        <p:txBody>
          <a:bodyPr>
            <a:normAutofit/>
          </a:bodyPr>
          <a:lstStyle/>
          <a:p>
            <a:endParaRPr lang="tr-TR" dirty="0" smtClean="0"/>
          </a:p>
          <a:p>
            <a:endParaRPr lang="tr-TR" dirty="0" smtClean="0"/>
          </a:p>
          <a:p>
            <a:endParaRPr lang="tr-TR" dirty="0"/>
          </a:p>
          <a:p>
            <a:pPr marL="0" indent="0">
              <a:buNone/>
            </a:pPr>
            <a:r>
              <a:rPr lang="tr-TR" dirty="0"/>
              <a:t>Evreler halinde ilerleyerek, iskeletleşmeye kadar sürer. 4 dönem halinde incelenebilir</a:t>
            </a:r>
            <a:r>
              <a:rPr lang="tr-TR" dirty="0" smtClean="0"/>
              <a:t>;</a:t>
            </a:r>
            <a:endParaRPr lang="tr-TR" dirty="0"/>
          </a:p>
          <a:p>
            <a:pPr marL="457200" indent="-457200">
              <a:buNone/>
            </a:pPr>
            <a:r>
              <a:rPr lang="tr-TR" i="1" u="sng" dirty="0" smtClean="0">
                <a:solidFill>
                  <a:srgbClr val="FF0000"/>
                </a:solidFill>
              </a:rPr>
              <a:t>1.Dönem</a:t>
            </a:r>
            <a:r>
              <a:rPr lang="tr-TR" i="1" u="sng" dirty="0">
                <a:solidFill>
                  <a:srgbClr val="FF0000"/>
                </a:solidFill>
              </a:rPr>
              <a:t>: </a:t>
            </a:r>
            <a:r>
              <a:rPr lang="tr-TR" i="1" u="sng" dirty="0"/>
              <a:t>Ö</a:t>
            </a:r>
            <a:r>
              <a:rPr lang="tr-TR" dirty="0"/>
              <a:t>lümden yaklaşık </a:t>
            </a:r>
            <a:r>
              <a:rPr lang="tr-TR" dirty="0">
                <a:solidFill>
                  <a:srgbClr val="FF0000"/>
                </a:solidFill>
              </a:rPr>
              <a:t>36-48 saat sonra karın sağ alt kadranda, </a:t>
            </a:r>
            <a:r>
              <a:rPr lang="tr-TR" dirty="0" err="1">
                <a:solidFill>
                  <a:srgbClr val="FF0000"/>
                </a:solidFill>
              </a:rPr>
              <a:t>çekum</a:t>
            </a:r>
            <a:r>
              <a:rPr lang="tr-TR" dirty="0">
                <a:solidFill>
                  <a:srgbClr val="FF0000"/>
                </a:solidFill>
              </a:rPr>
              <a:t> üzerinde derinin yeşil renk alması </a:t>
            </a:r>
            <a:r>
              <a:rPr lang="tr-TR" dirty="0"/>
              <a:t>ile başlar</a:t>
            </a:r>
            <a:r>
              <a:rPr lang="tr-TR" dirty="0" smtClean="0"/>
              <a:t>.</a:t>
            </a:r>
          </a:p>
          <a:p>
            <a:pPr marL="0" indent="0">
              <a:buNone/>
            </a:pPr>
            <a:r>
              <a:rPr lang="tr-TR" i="1" u="sng" dirty="0" smtClean="0">
                <a:solidFill>
                  <a:srgbClr val="FF0000"/>
                </a:solidFill>
              </a:rPr>
              <a:t>2. Dönem: </a:t>
            </a:r>
          </a:p>
          <a:p>
            <a:r>
              <a:rPr lang="tr-TR" dirty="0" smtClean="0"/>
              <a:t>Karın patlayınca karın ve </a:t>
            </a:r>
            <a:r>
              <a:rPr lang="tr-TR" dirty="0" err="1" smtClean="0"/>
              <a:t>toraks</a:t>
            </a:r>
            <a:r>
              <a:rPr lang="tr-TR" dirty="0" smtClean="0"/>
              <a:t> çöker. </a:t>
            </a:r>
          </a:p>
          <a:p>
            <a:r>
              <a:rPr lang="tr-TR" dirty="0" smtClean="0"/>
              <a:t>Tüm organlar küçülür adeta çamur kıvam ve görünümünde bir madde ile dolu kesecikler gibi görünürler.</a:t>
            </a:r>
          </a:p>
          <a:p>
            <a:pPr marL="457200" indent="-457200">
              <a:buAutoNum type="arabicPeriod"/>
            </a:pPr>
            <a:endParaRPr lang="tr-TR" dirty="0" smtClean="0"/>
          </a:p>
          <a:p>
            <a:endParaRPr lang="tr-TR" dirty="0"/>
          </a:p>
        </p:txBody>
      </p:sp>
      <p:pic>
        <p:nvPicPr>
          <p:cNvPr id="3" name="Resim 2">
            <a:extLst>
              <a:ext uri="{FF2B5EF4-FFF2-40B4-BE49-F238E27FC236}">
                <a16:creationId xmlns:a16="http://schemas.microsoft.com/office/drawing/2014/main" xmlns="" id="{33C0F898-566D-4165-8736-A024F752610E}"/>
              </a:ext>
            </a:extLst>
          </p:cNvPr>
          <p:cNvPicPr>
            <a:picLocks noChangeAspect="1"/>
          </p:cNvPicPr>
          <p:nvPr/>
        </p:nvPicPr>
        <p:blipFill>
          <a:blip r:embed="rId2"/>
          <a:stretch>
            <a:fillRect/>
          </a:stretch>
        </p:blipFill>
        <p:spPr>
          <a:xfrm>
            <a:off x="8897019" y="150018"/>
            <a:ext cx="3037805" cy="158591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526866"/>
          </a:xfrm>
        </p:spPr>
        <p:txBody>
          <a:bodyPr>
            <a:noAutofit/>
          </a:bodyPr>
          <a:lstStyle/>
          <a:p>
            <a:pPr fontAlgn="auto">
              <a:spcAft>
                <a:spcPts val="0"/>
              </a:spcAft>
              <a:defRPr/>
            </a:pPr>
            <a:r>
              <a:rPr lang="tr-TR" sz="2800" cap="none" dirty="0">
                <a:solidFill>
                  <a:schemeClr val="tx1"/>
                </a:solidFill>
                <a:latin typeface="Tw Cen MT" panose="020B0602020104020603"/>
              </a:rPr>
              <a:t/>
            </a:r>
            <a:br>
              <a:rPr lang="tr-TR" sz="2800" cap="none" dirty="0">
                <a:solidFill>
                  <a:schemeClr val="tx1"/>
                </a:solidFill>
                <a:latin typeface="Tw Cen MT" panose="020B0602020104020603"/>
              </a:rPr>
            </a:br>
            <a:r>
              <a:rPr lang="tr-TR" sz="2800" cap="none" dirty="0" smtClean="0">
                <a:solidFill>
                  <a:schemeClr val="tx1"/>
                </a:solidFill>
              </a:rPr>
              <a:t/>
            </a:r>
            <a:br>
              <a:rPr lang="tr-TR" sz="2800" cap="none" dirty="0" smtClean="0">
                <a:solidFill>
                  <a:schemeClr val="tx1"/>
                </a:solidFill>
              </a:rPr>
            </a:br>
            <a:r>
              <a:rPr lang="tr-TR" sz="2800" cap="none" dirty="0" smtClean="0">
                <a:solidFill>
                  <a:schemeClr val="tx1"/>
                </a:solidFill>
              </a:rPr>
              <a:t>1-</a:t>
            </a:r>
            <a:r>
              <a:rPr lang="tr-TR" sz="3600" dirty="0" smtClean="0">
                <a:solidFill>
                  <a:schemeClr val="tx1"/>
                </a:solidFill>
              </a:rPr>
              <a:t>ÖLÜM BELİRTİLERİ</a:t>
            </a:r>
            <a:r>
              <a:rPr lang="tr-TR" sz="2800" dirty="0" smtClean="0">
                <a:solidFill>
                  <a:schemeClr val="tx1"/>
                </a:solidFill>
              </a:rPr>
              <a:t/>
            </a:r>
            <a:br>
              <a:rPr lang="tr-TR" sz="2800" dirty="0" smtClean="0">
                <a:solidFill>
                  <a:schemeClr val="tx1"/>
                </a:solidFill>
              </a:rPr>
            </a:br>
            <a:r>
              <a:rPr lang="tr-TR" sz="2800" cap="none" dirty="0" smtClean="0">
                <a:solidFill>
                  <a:schemeClr val="tx1"/>
                </a:solidFill>
              </a:rPr>
              <a:t>Çürüme </a:t>
            </a:r>
            <a:r>
              <a:rPr lang="tr-TR" sz="2800" cap="none" dirty="0">
                <a:solidFill>
                  <a:schemeClr val="tx1"/>
                </a:solidFill>
              </a:rPr>
              <a:t>(kokuşma, </a:t>
            </a:r>
            <a:r>
              <a:rPr lang="tr-TR" sz="2800" cap="none" dirty="0" err="1">
                <a:solidFill>
                  <a:schemeClr val="tx1"/>
                </a:solidFill>
              </a:rPr>
              <a:t>pütrefaksiyon</a:t>
            </a:r>
            <a:r>
              <a:rPr lang="tr-TR" sz="2800" cap="none" dirty="0">
                <a:solidFill>
                  <a:schemeClr val="tx1"/>
                </a:solidFill>
              </a:rPr>
              <a:t>)</a:t>
            </a:r>
            <a:br>
              <a:rPr lang="tr-TR" sz="2800" cap="none" dirty="0">
                <a:solidFill>
                  <a:schemeClr val="tx1"/>
                </a:solidFill>
              </a:rPr>
            </a:br>
            <a:endParaRPr lang="tr-TR" sz="2800" dirty="0">
              <a:solidFill>
                <a:schemeClr val="tx1"/>
              </a:solidFill>
            </a:endParaRPr>
          </a:p>
        </p:txBody>
      </p:sp>
      <p:sp>
        <p:nvSpPr>
          <p:cNvPr id="60418" name="İçerik Yer Tutucusu 2"/>
          <p:cNvSpPr>
            <a:spLocks noGrp="1"/>
          </p:cNvSpPr>
          <p:nvPr>
            <p:ph sz="quarter" idx="1"/>
          </p:nvPr>
        </p:nvSpPr>
        <p:spPr>
          <a:xfrm>
            <a:off x="1451579" y="1583140"/>
            <a:ext cx="9603275" cy="4312835"/>
          </a:xfrm>
        </p:spPr>
        <p:txBody>
          <a:bodyPr>
            <a:normAutofit/>
          </a:bodyPr>
          <a:lstStyle/>
          <a:p>
            <a:pPr marL="0" indent="0">
              <a:buNone/>
            </a:pPr>
            <a:endParaRPr lang="tr-TR" dirty="0"/>
          </a:p>
          <a:p>
            <a:pPr marL="0" indent="0">
              <a:buNone/>
            </a:pPr>
            <a:r>
              <a:rPr lang="tr-TR" i="1" u="sng" dirty="0">
                <a:solidFill>
                  <a:srgbClr val="FF0000"/>
                </a:solidFill>
              </a:rPr>
              <a:t>3. Dönem: </a:t>
            </a:r>
          </a:p>
          <a:p>
            <a:r>
              <a:rPr lang="tr-TR" dirty="0"/>
              <a:t>Karaciğer ayırt edilemez hale gelir. </a:t>
            </a:r>
          </a:p>
          <a:p>
            <a:r>
              <a:rPr lang="tr-TR" dirty="0"/>
              <a:t>Kaslar yavaş </a:t>
            </a:r>
            <a:r>
              <a:rPr lang="tr-TR" dirty="0" err="1"/>
              <a:t>avaş</a:t>
            </a:r>
            <a:r>
              <a:rPr lang="tr-TR" dirty="0"/>
              <a:t> yerlerinden ayrılmaya başlar. </a:t>
            </a:r>
            <a:endParaRPr lang="tr-TR" dirty="0" smtClean="0"/>
          </a:p>
          <a:p>
            <a:endParaRPr lang="tr-TR" dirty="0"/>
          </a:p>
          <a:p>
            <a:pPr marL="0" indent="0">
              <a:buNone/>
            </a:pPr>
            <a:r>
              <a:rPr lang="tr-TR" i="1" u="sng" dirty="0">
                <a:solidFill>
                  <a:srgbClr val="FF0000"/>
                </a:solidFill>
              </a:rPr>
              <a:t>4. Dönem: </a:t>
            </a:r>
          </a:p>
          <a:p>
            <a:r>
              <a:rPr lang="tr-TR" dirty="0"/>
              <a:t>Cinsiyet dıştan ayırt edilemez hale gelir.</a:t>
            </a:r>
          </a:p>
          <a:p>
            <a:r>
              <a:rPr lang="tr-TR" dirty="0"/>
              <a:t>Deri, yumuşak dokular ayrılmaya başladığından iskelet görünür.</a:t>
            </a:r>
          </a:p>
          <a:p>
            <a:r>
              <a:rPr lang="tr-TR" dirty="0" smtClean="0"/>
              <a:t>Eklemler </a:t>
            </a:r>
            <a:r>
              <a:rPr lang="tr-TR" dirty="0"/>
              <a:t>ayrılmaya başlar. </a:t>
            </a:r>
          </a:p>
          <a:p>
            <a:endParaRPr lang="tr-TR" dirty="0"/>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lstStyle/>
          <a:p>
            <a:pPr fontAlgn="auto">
              <a:spcAft>
                <a:spcPts val="0"/>
              </a:spcAft>
              <a:defRPr/>
            </a:pPr>
            <a:r>
              <a:rPr lang="tr-TR" sz="3200" dirty="0" smtClean="0">
                <a:solidFill>
                  <a:schemeClr val="tx1"/>
                </a:solidFill>
              </a:rPr>
              <a:t>1-</a:t>
            </a:r>
            <a:r>
              <a:rPr lang="tr-TR" sz="3600" dirty="0" smtClean="0">
                <a:solidFill>
                  <a:schemeClr val="tx1"/>
                </a:solidFill>
              </a:rPr>
              <a:t>ÖLÜM BELİRTİLERİ</a:t>
            </a:r>
            <a:r>
              <a:rPr lang="tr-TR" cap="none" dirty="0">
                <a:solidFill>
                  <a:schemeClr val="tx1"/>
                </a:solidFill>
              </a:rPr>
              <a:t/>
            </a:r>
            <a:br>
              <a:rPr lang="tr-TR" cap="none" dirty="0">
                <a:solidFill>
                  <a:schemeClr val="tx1"/>
                </a:solidFill>
              </a:rPr>
            </a:br>
            <a:r>
              <a:rPr lang="tr-TR" cap="none" dirty="0" smtClean="0">
                <a:solidFill>
                  <a:schemeClr val="tx1"/>
                </a:solidFill>
              </a:rPr>
              <a:t>Çürüme </a:t>
            </a:r>
            <a:r>
              <a:rPr lang="tr-TR" cap="none" dirty="0">
                <a:solidFill>
                  <a:schemeClr val="tx1"/>
                </a:solidFill>
              </a:rPr>
              <a:t>(kokuşma, </a:t>
            </a:r>
            <a:r>
              <a:rPr lang="tr-TR" cap="none" dirty="0" err="1">
                <a:solidFill>
                  <a:schemeClr val="tx1"/>
                </a:solidFill>
              </a:rPr>
              <a:t>pütrefaksiyon</a:t>
            </a:r>
            <a:r>
              <a:rPr lang="tr-TR" cap="none" dirty="0">
                <a:solidFill>
                  <a:schemeClr val="tx1"/>
                </a:solidFill>
              </a:rPr>
              <a:t>)</a:t>
            </a:r>
            <a:endParaRPr lang="tr-TR" dirty="0">
              <a:solidFill>
                <a:schemeClr val="tx1"/>
              </a:solidFill>
            </a:endParaRPr>
          </a:p>
        </p:txBody>
      </p:sp>
      <p:sp>
        <p:nvSpPr>
          <p:cNvPr id="63490" name="İçerik Yer Tutucusu 2"/>
          <p:cNvSpPr>
            <a:spLocks noGrp="1"/>
          </p:cNvSpPr>
          <p:nvPr>
            <p:ph sz="quarter" idx="1"/>
          </p:nvPr>
        </p:nvSpPr>
        <p:spPr/>
        <p:txBody>
          <a:bodyPr/>
          <a:lstStyle/>
          <a:p>
            <a:r>
              <a:rPr lang="tr-TR" dirty="0"/>
              <a:t>Çürüme olayını belli bir süre engelleyen “istisnai durumlar” vardır. </a:t>
            </a:r>
          </a:p>
          <a:p>
            <a:pPr marL="457200" lvl="1" indent="0">
              <a:buNone/>
            </a:pPr>
            <a:r>
              <a:rPr lang="tr-TR" dirty="0"/>
              <a:t>Donmuş veya buzullar içinde kalmış </a:t>
            </a:r>
            <a:r>
              <a:rPr lang="tr-TR" dirty="0" smtClean="0"/>
              <a:t>cesetler</a:t>
            </a:r>
          </a:p>
          <a:p>
            <a:pPr marL="457200" lvl="1" indent="0">
              <a:buNone/>
            </a:pPr>
            <a:endParaRPr lang="tr-TR" dirty="0"/>
          </a:p>
          <a:p>
            <a:r>
              <a:rPr lang="tr-TR" dirty="0"/>
              <a:t>Bizde çürümenin istisnası veya modifikasyonu olarak kabul edilen başlıca üç olay ile karşılaşılır: </a:t>
            </a:r>
          </a:p>
          <a:p>
            <a:pPr marL="457200" lvl="1" indent="0">
              <a:buNone/>
            </a:pPr>
            <a:r>
              <a:rPr lang="tr-TR" dirty="0"/>
              <a:t>Cesedin sabunlaşması </a:t>
            </a:r>
          </a:p>
          <a:p>
            <a:pPr marL="457200" lvl="1" indent="0">
              <a:buNone/>
            </a:pPr>
            <a:r>
              <a:rPr lang="tr-TR" dirty="0"/>
              <a:t>Cesedin mumyalaşması </a:t>
            </a:r>
          </a:p>
          <a:p>
            <a:pPr marL="457200" lvl="1" indent="0">
              <a:buNone/>
            </a:pPr>
            <a:r>
              <a:rPr lang="tr-TR" dirty="0"/>
              <a:t>Anne </a:t>
            </a:r>
            <a:r>
              <a:rPr lang="tr-TR" dirty="0" err="1"/>
              <a:t>uterusu</a:t>
            </a:r>
            <a:r>
              <a:rPr lang="tr-TR" dirty="0"/>
              <a:t> içinde ölen fetüsün </a:t>
            </a:r>
            <a:r>
              <a:rPr lang="tr-TR" dirty="0" err="1"/>
              <a:t>maserasyonu</a:t>
            </a:r>
            <a:endParaRPr lang="tr-TR" dirty="0"/>
          </a:p>
          <a:p>
            <a:endParaRPr lang="tr-TR" dirty="0"/>
          </a:p>
          <a:p>
            <a:endParaRPr lang="tr-TR" dirty="0"/>
          </a:p>
        </p:txBody>
      </p:sp>
      <p:pic>
        <p:nvPicPr>
          <p:cNvPr id="63491" name="Resim 3"/>
          <p:cNvPicPr>
            <a:picLocks noChangeAspect="1"/>
          </p:cNvPicPr>
          <p:nvPr/>
        </p:nvPicPr>
        <p:blipFill>
          <a:blip r:embed="rId2"/>
          <a:srcRect/>
          <a:stretch>
            <a:fillRect/>
          </a:stretch>
        </p:blipFill>
        <p:spPr bwMode="auto">
          <a:xfrm>
            <a:off x="9347915" y="5331417"/>
            <a:ext cx="2844085" cy="172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2-ÖLÜM </a:t>
            </a:r>
            <a:r>
              <a:rPr lang="tr-TR" sz="4000" dirty="0">
                <a:solidFill>
                  <a:schemeClr val="tx1">
                    <a:lumMod val="95000"/>
                    <a:lumOff val="5000"/>
                  </a:schemeClr>
                </a:solidFill>
              </a:rPr>
              <a:t>NEDENİNİN ARAŞTIRILMASI</a:t>
            </a:r>
          </a:p>
        </p:txBody>
      </p:sp>
      <p:sp>
        <p:nvSpPr>
          <p:cNvPr id="64514" name="İçerik Yer Tutucusu 2"/>
          <p:cNvSpPr>
            <a:spLocks noGrp="1"/>
          </p:cNvSpPr>
          <p:nvPr>
            <p:ph sz="quarter" idx="1"/>
          </p:nvPr>
        </p:nvSpPr>
        <p:spPr>
          <a:xfrm>
            <a:off x="1023938" y="1630363"/>
            <a:ext cx="9720262" cy="4678362"/>
          </a:xfrm>
        </p:spPr>
        <p:txBody>
          <a:bodyPr>
            <a:normAutofit lnSpcReduction="10000"/>
          </a:bodyPr>
          <a:lstStyle/>
          <a:p>
            <a:pPr marL="0" indent="0">
              <a:buNone/>
            </a:pPr>
            <a:endParaRPr lang="tr-TR" dirty="0"/>
          </a:p>
          <a:p>
            <a:pPr marL="0" indent="0">
              <a:buNone/>
            </a:pPr>
            <a:r>
              <a:rPr lang="tr-TR" dirty="0"/>
              <a:t>Doğal ve doğal olmayan (</a:t>
            </a:r>
            <a:r>
              <a:rPr lang="tr-TR" dirty="0" smtClean="0"/>
              <a:t>zorlamalı - </a:t>
            </a:r>
            <a:r>
              <a:rPr lang="tr-TR" dirty="0" err="1" smtClean="0"/>
              <a:t>travmatik</a:t>
            </a:r>
            <a:r>
              <a:rPr lang="tr-TR" dirty="0"/>
              <a:t>) </a:t>
            </a:r>
            <a:r>
              <a:rPr lang="tr-TR" dirty="0" smtClean="0"/>
              <a:t>nedenler</a:t>
            </a:r>
          </a:p>
          <a:p>
            <a:pPr marL="0" indent="0">
              <a:buNone/>
            </a:pPr>
            <a:endParaRPr lang="tr-TR" dirty="0"/>
          </a:p>
          <a:p>
            <a:pPr marL="0" indent="0">
              <a:buNone/>
            </a:pPr>
            <a:r>
              <a:rPr lang="tr-TR" b="1" dirty="0">
                <a:solidFill>
                  <a:srgbClr val="FF0000"/>
                </a:solidFill>
              </a:rPr>
              <a:t>1</a:t>
            </a:r>
            <a:r>
              <a:rPr lang="tr-TR" b="1" dirty="0" smtClean="0">
                <a:solidFill>
                  <a:srgbClr val="FF0000"/>
                </a:solidFill>
              </a:rPr>
              <a:t>) Doğal Ölümler (</a:t>
            </a:r>
            <a:r>
              <a:rPr lang="tr-TR" b="1" dirty="0">
                <a:solidFill>
                  <a:srgbClr val="FF0000"/>
                </a:solidFill>
              </a:rPr>
              <a:t>patolojik ölüm): </a:t>
            </a:r>
            <a:r>
              <a:rPr lang="tr-TR" dirty="0"/>
              <a:t>Normal yaşam süresini tamamlamış veya bir hastalığı olan kişilerde görülen ölüm </a:t>
            </a:r>
            <a:r>
              <a:rPr lang="tr-TR" dirty="0" smtClean="0"/>
              <a:t>şekli</a:t>
            </a:r>
          </a:p>
          <a:p>
            <a:pPr marL="0" indent="0">
              <a:buNone/>
            </a:pPr>
            <a:endParaRPr lang="tr-TR" dirty="0"/>
          </a:p>
          <a:p>
            <a:r>
              <a:rPr lang="tr-TR" dirty="0"/>
              <a:t>Dış (</a:t>
            </a:r>
            <a:r>
              <a:rPr lang="tr-TR" dirty="0" err="1"/>
              <a:t>travmatik</a:t>
            </a:r>
            <a:r>
              <a:rPr lang="tr-TR" dirty="0"/>
              <a:t>) faktörlerin rolü ya bulunmaz ya da önem taşımaz.</a:t>
            </a:r>
          </a:p>
          <a:p>
            <a:pPr marL="800100" lvl="1" indent="-342900">
              <a:buFont typeface="+mj-lt"/>
              <a:buAutoNum type="arabicPeriod"/>
            </a:pPr>
            <a:r>
              <a:rPr lang="tr-TR" dirty="0"/>
              <a:t>kalp-damar hastalıkları (%50-60)</a:t>
            </a:r>
          </a:p>
          <a:p>
            <a:pPr marL="914400" lvl="2" indent="0">
              <a:buNone/>
            </a:pPr>
            <a:r>
              <a:rPr lang="tr-TR" dirty="0"/>
              <a:t>en sık örneği </a:t>
            </a:r>
            <a:r>
              <a:rPr lang="tr-TR" dirty="0" err="1"/>
              <a:t>myokard</a:t>
            </a:r>
            <a:r>
              <a:rPr lang="tr-TR" dirty="0"/>
              <a:t> </a:t>
            </a:r>
            <a:r>
              <a:rPr lang="tr-TR" dirty="0" err="1"/>
              <a:t>infarktüsü</a:t>
            </a:r>
            <a:endParaRPr lang="tr-TR" dirty="0"/>
          </a:p>
          <a:p>
            <a:pPr marL="800100" lvl="1" indent="-342900">
              <a:buFont typeface="+mj-lt"/>
              <a:buAutoNum type="arabicPeriod"/>
            </a:pPr>
            <a:r>
              <a:rPr lang="tr-TR" dirty="0" err="1"/>
              <a:t>neoplaziler</a:t>
            </a:r>
            <a:r>
              <a:rPr lang="tr-TR" dirty="0"/>
              <a:t> </a:t>
            </a:r>
          </a:p>
          <a:p>
            <a:pPr marL="800100" lvl="1" indent="-342900">
              <a:buFont typeface="+mj-lt"/>
              <a:buAutoNum type="arabicPeriod"/>
            </a:pPr>
            <a:r>
              <a:rPr lang="tr-TR" dirty="0"/>
              <a:t>beyin-damar hastalıkları </a:t>
            </a:r>
          </a:p>
          <a:p>
            <a:pPr marL="800100" lvl="1" indent="-342900">
              <a:buFont typeface="+mj-lt"/>
              <a:buAutoNum type="arabicPeriod"/>
            </a:pPr>
            <a:r>
              <a:rPr lang="tr-TR" dirty="0"/>
              <a:t>enfeksiyonlar (bebek ölümleri açısından özellikle önemlidir) ve diğer hastalıklar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2-ÖLÜM NEDENİNİN ARAŞTIRILMASI</a:t>
            </a:r>
            <a:endParaRPr lang="tr-TR" sz="4000" dirty="0">
              <a:solidFill>
                <a:schemeClr val="tx1">
                  <a:lumMod val="95000"/>
                  <a:lumOff val="5000"/>
                </a:schemeClr>
              </a:solidFill>
            </a:endParaRPr>
          </a:p>
        </p:txBody>
      </p:sp>
      <p:sp>
        <p:nvSpPr>
          <p:cNvPr id="65538" name="İçerik Yer Tutucusu 2"/>
          <p:cNvSpPr>
            <a:spLocks noGrp="1"/>
          </p:cNvSpPr>
          <p:nvPr>
            <p:ph sz="quarter" idx="1"/>
          </p:nvPr>
        </p:nvSpPr>
        <p:spPr/>
        <p:txBody>
          <a:bodyPr>
            <a:normAutofit lnSpcReduction="10000"/>
          </a:bodyPr>
          <a:lstStyle/>
          <a:p>
            <a:pPr>
              <a:buNone/>
            </a:pPr>
            <a:r>
              <a:rPr lang="tr-TR" b="1" dirty="0" smtClean="0">
                <a:solidFill>
                  <a:srgbClr val="FF0000"/>
                </a:solidFill>
              </a:rPr>
              <a:t>2) Doğal </a:t>
            </a:r>
            <a:r>
              <a:rPr lang="tr-TR" b="1" dirty="0">
                <a:solidFill>
                  <a:srgbClr val="FF0000"/>
                </a:solidFill>
              </a:rPr>
              <a:t>Olmayan (Zorlamalı</a:t>
            </a:r>
            <a:r>
              <a:rPr lang="tr-TR" b="1" dirty="0" smtClean="0">
                <a:solidFill>
                  <a:srgbClr val="FF0000"/>
                </a:solidFill>
              </a:rPr>
              <a:t>) Ölümler</a:t>
            </a:r>
            <a:r>
              <a:rPr lang="tr-TR" b="1" dirty="0">
                <a:solidFill>
                  <a:srgbClr val="FF0000"/>
                </a:solidFill>
              </a:rPr>
              <a:t>: </a:t>
            </a:r>
          </a:p>
          <a:p>
            <a:pPr marL="0" indent="0">
              <a:buNone/>
            </a:pPr>
            <a:r>
              <a:rPr lang="tr-TR" dirty="0"/>
              <a:t>Tümü adli tıbbı ilgilendiren bu ölümlerin meydana gelmesinde dış faktörlerin rolü ön plandadır. </a:t>
            </a:r>
          </a:p>
          <a:p>
            <a:pPr marL="457200" lvl="1" indent="0">
              <a:buNone/>
            </a:pPr>
            <a:r>
              <a:rPr lang="tr-TR" dirty="0"/>
              <a:t>Fiziksel, kimyasal, radyoaktif v.b. dış bir </a:t>
            </a:r>
            <a:r>
              <a:rPr lang="tr-TR" dirty="0" smtClean="0"/>
              <a:t>faktör</a:t>
            </a:r>
          </a:p>
          <a:p>
            <a:pPr marL="457200" lvl="1" indent="0">
              <a:buNone/>
            </a:pPr>
            <a:endParaRPr lang="tr-TR" dirty="0"/>
          </a:p>
          <a:p>
            <a:r>
              <a:rPr lang="tr-TR" dirty="0" err="1"/>
              <a:t>künt</a:t>
            </a:r>
            <a:r>
              <a:rPr lang="tr-TR" dirty="0"/>
              <a:t> tipte yaralanmalar (yumruk, taş, sopa, trafik kazası, düşme vb. yaralanmalar)</a:t>
            </a:r>
          </a:p>
          <a:p>
            <a:r>
              <a:rPr lang="tr-TR" dirty="0"/>
              <a:t>kesici, </a:t>
            </a:r>
            <a:r>
              <a:rPr lang="tr-TR" dirty="0" smtClean="0"/>
              <a:t>kesici-delici, kesici-ezici </a:t>
            </a:r>
            <a:r>
              <a:rPr lang="tr-TR" dirty="0"/>
              <a:t>vb. aletlerle yaralanmalar</a:t>
            </a:r>
          </a:p>
          <a:p>
            <a:r>
              <a:rPr lang="tr-TR" dirty="0"/>
              <a:t>ateşli silah yaralanması</a:t>
            </a:r>
          </a:p>
          <a:p>
            <a:r>
              <a:rPr lang="tr-TR" dirty="0"/>
              <a:t>zehirlenmeler</a:t>
            </a:r>
          </a:p>
          <a:p>
            <a:r>
              <a:rPr lang="tr-TR" dirty="0" err="1"/>
              <a:t>asfiktik</a:t>
            </a:r>
            <a:r>
              <a:rPr lang="tr-TR" dirty="0"/>
              <a:t> yöntemler (ası, boğma, suda boğulma vb) ve diğer </a:t>
            </a:r>
            <a:r>
              <a:rPr lang="tr-TR" dirty="0" err="1"/>
              <a:t>travmatik</a:t>
            </a:r>
            <a:r>
              <a:rPr lang="tr-TR" dirty="0"/>
              <a:t> nedenler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3-ÖLÜM TARZI/ORJİN ARAŞTIRILMASI</a:t>
            </a:r>
            <a:endParaRPr lang="tr-TR" sz="4000" dirty="0">
              <a:solidFill>
                <a:schemeClr val="tx1">
                  <a:lumMod val="95000"/>
                  <a:lumOff val="5000"/>
                </a:schemeClr>
              </a:solidFill>
            </a:endParaRPr>
          </a:p>
        </p:txBody>
      </p:sp>
      <p:sp>
        <p:nvSpPr>
          <p:cNvPr id="66562" name="İçerik Yer Tutucusu 2"/>
          <p:cNvSpPr>
            <a:spLocks noGrp="1"/>
          </p:cNvSpPr>
          <p:nvPr>
            <p:ph sz="quarter" idx="1"/>
          </p:nvPr>
        </p:nvSpPr>
        <p:spPr/>
        <p:txBody>
          <a:bodyPr>
            <a:normAutofit/>
          </a:bodyPr>
          <a:lstStyle/>
          <a:p>
            <a:pPr marL="0" indent="0">
              <a:buNone/>
            </a:pPr>
            <a:r>
              <a:rPr lang="tr-TR" dirty="0"/>
              <a:t>Tüm ölümlerde ölüm tarzı </a:t>
            </a:r>
            <a:r>
              <a:rPr lang="tr-TR" dirty="0" smtClean="0"/>
              <a:t>;</a:t>
            </a:r>
          </a:p>
          <a:p>
            <a:pPr marL="0" indent="0">
              <a:buNone/>
            </a:pPr>
            <a:endParaRPr lang="tr-TR" dirty="0"/>
          </a:p>
          <a:p>
            <a:r>
              <a:rPr lang="tr-TR" dirty="0"/>
              <a:t>“doğal</a:t>
            </a:r>
            <a:r>
              <a:rPr lang="tr-TR" dirty="0" smtClean="0"/>
              <a:t>” “</a:t>
            </a:r>
            <a:r>
              <a:rPr lang="tr-TR" dirty="0"/>
              <a:t>cinayet</a:t>
            </a:r>
            <a:r>
              <a:rPr lang="tr-TR" dirty="0" smtClean="0"/>
              <a:t>” </a:t>
            </a:r>
            <a:r>
              <a:rPr lang="tr-TR" dirty="0"/>
              <a:t>“intihar” veya “kaza” </a:t>
            </a:r>
          </a:p>
          <a:p>
            <a:pPr marL="457200" lvl="1" indent="0">
              <a:buNone/>
            </a:pPr>
            <a:r>
              <a:rPr lang="tr-TR" dirty="0"/>
              <a:t>bazı olgularda yapılan tüm araştırmalara rağmen belli bir neden veya orijin saptanmayabilir</a:t>
            </a:r>
            <a:r>
              <a:rPr lang="tr-TR" dirty="0" smtClean="0"/>
              <a:t>.</a:t>
            </a:r>
          </a:p>
          <a:p>
            <a:pPr marL="457200" lvl="1" indent="0">
              <a:buNone/>
            </a:pPr>
            <a:endParaRPr lang="tr-TR" dirty="0"/>
          </a:p>
          <a:p>
            <a:pPr marL="0" indent="0">
              <a:buNone/>
            </a:pPr>
            <a:r>
              <a:rPr lang="tr-TR" dirty="0"/>
              <a:t>Orijin belirlenmesine yönelik olarak yapılacak tıbbi inceleme ve yorumların çoğu kez olayın çözümlenmesinde anahtar rolü bulunmaktadır.</a:t>
            </a:r>
          </a:p>
          <a:p>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3-ÖLÜM TARZI/ORJİN ARAŞTIRILMASI</a:t>
            </a:r>
            <a:endParaRPr lang="tr-TR" sz="4000" dirty="0">
              <a:solidFill>
                <a:schemeClr val="tx1">
                  <a:lumMod val="95000"/>
                  <a:lumOff val="5000"/>
                </a:schemeClr>
              </a:solidFill>
            </a:endParaRPr>
          </a:p>
        </p:txBody>
      </p:sp>
      <p:sp>
        <p:nvSpPr>
          <p:cNvPr id="3" name="İçerik Yer Tutucusu 2"/>
          <p:cNvSpPr>
            <a:spLocks noGrp="1"/>
          </p:cNvSpPr>
          <p:nvPr>
            <p:ph sz="quarter" idx="1"/>
          </p:nvPr>
        </p:nvSpPr>
        <p:spPr/>
        <p:txBody>
          <a:bodyPr rtlCol="0">
            <a:normAutofit/>
          </a:bodyPr>
          <a:lstStyle/>
          <a:p>
            <a:pPr marL="91440" indent="-91440">
              <a:defRPr/>
            </a:pPr>
            <a:endParaRPr lang="tr-TR" dirty="0" smtClean="0"/>
          </a:p>
          <a:p>
            <a:pPr marL="91440" indent="-91440">
              <a:defRPr/>
            </a:pPr>
            <a:r>
              <a:rPr lang="tr-TR" dirty="0" smtClean="0"/>
              <a:t>Bir </a:t>
            </a:r>
            <a:r>
              <a:rPr lang="tr-TR" dirty="0"/>
              <a:t>ateşli silah yaralanması olgusunda;</a:t>
            </a:r>
          </a:p>
          <a:p>
            <a:pPr marL="548640" lvl="1" indent="-91440">
              <a:buNone/>
              <a:defRPr/>
            </a:pPr>
            <a:r>
              <a:rPr lang="tr-TR" dirty="0"/>
              <a:t>bitişik ve bitişiğe yakın atış mesafeleri daha ziyade intihar orijini açısından anlamlı iken</a:t>
            </a:r>
          </a:p>
          <a:p>
            <a:pPr marL="548640" lvl="1" indent="-91440">
              <a:buNone/>
              <a:defRPr/>
            </a:pPr>
            <a:r>
              <a:rPr lang="tr-TR" dirty="0"/>
              <a:t>uzak atış mesafesinin belirlenmesi halinde intihar orijinini kabul etmek </a:t>
            </a:r>
            <a:r>
              <a:rPr lang="tr-TR" dirty="0" smtClean="0"/>
              <a:t>güç</a:t>
            </a:r>
          </a:p>
          <a:p>
            <a:pPr marL="548640" lvl="1" indent="-91440">
              <a:buFont typeface="Tw Cen MT" panose="020B0602020104020603" pitchFamily="34" charset="0"/>
              <a:buChar char=" "/>
              <a:defRPr/>
            </a:pPr>
            <a:endParaRPr lang="tr-TR" dirty="0"/>
          </a:p>
          <a:p>
            <a:pPr marL="91440" indent="-91440">
              <a:defRPr/>
            </a:pPr>
            <a:r>
              <a:rPr lang="tr-TR" dirty="0" smtClean="0"/>
              <a:t> Kesici </a:t>
            </a:r>
            <a:r>
              <a:rPr lang="tr-TR" dirty="0"/>
              <a:t>cisimler ile vücutta oluşturulan “tereddüt </a:t>
            </a:r>
            <a:r>
              <a:rPr lang="tr-TR" dirty="0" err="1"/>
              <a:t>kesileri</a:t>
            </a:r>
            <a:r>
              <a:rPr lang="tr-TR" dirty="0"/>
              <a:t>” &gt;&gt; intihar ?</a:t>
            </a:r>
          </a:p>
          <a:p>
            <a:pPr marL="91440" indent="-91440" fontAlgn="auto">
              <a:buFont typeface="Tw Cen MT" panose="020B0602020104020603" pitchFamily="34" charset="0"/>
              <a:buChar char=" "/>
              <a:defRPr/>
            </a:pPr>
            <a:endParaRPr lang="tr-TR" dirty="0" smtClean="0"/>
          </a:p>
          <a:p>
            <a:pPr marL="91440" indent="-91440">
              <a:defRPr/>
            </a:pPr>
            <a:r>
              <a:rPr lang="tr-TR" dirty="0" smtClean="0"/>
              <a:t> Hekim </a:t>
            </a:r>
            <a:r>
              <a:rPr lang="tr-TR" dirty="0"/>
              <a:t>hatalarından (</a:t>
            </a:r>
            <a:r>
              <a:rPr lang="tr-TR" dirty="0" err="1"/>
              <a:t>malpractise</a:t>
            </a:r>
            <a:r>
              <a:rPr lang="tr-TR" dirty="0"/>
              <a:t>) kaynaklanan ölümler bir tür “kaza” niteliğinde </a:t>
            </a:r>
          </a:p>
          <a:p>
            <a:pPr marL="0" indent="0" fontAlgn="auto">
              <a:buFont typeface="Tw Cen MT" panose="020B0602020104020603" pitchFamily="34" charset="0"/>
              <a:buNone/>
              <a:defRPr/>
            </a:pPr>
            <a:endParaRPr lang="tr-TR" dirty="0"/>
          </a:p>
        </p:txBody>
      </p:sp>
      <p:pic>
        <p:nvPicPr>
          <p:cNvPr id="1026" name="Picture 2"/>
          <p:cNvPicPr>
            <a:picLocks noChangeAspect="1" noChangeArrowheads="1"/>
          </p:cNvPicPr>
          <p:nvPr/>
        </p:nvPicPr>
        <p:blipFill>
          <a:blip r:embed="rId2"/>
          <a:srcRect/>
          <a:stretch>
            <a:fillRect/>
          </a:stretch>
        </p:blipFill>
        <p:spPr bwMode="auto">
          <a:xfrm>
            <a:off x="9696450" y="4562475"/>
            <a:ext cx="2495550" cy="2295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A4638BC-A0C1-438E-B3D6-E98A2537EBFB}"/>
              </a:ext>
            </a:extLst>
          </p:cNvPr>
          <p:cNvSpPr>
            <a:spLocks noGrp="1"/>
          </p:cNvSpPr>
          <p:nvPr>
            <p:ph type="title"/>
          </p:nvPr>
        </p:nvSpPr>
        <p:spPr>
          <a:xfrm>
            <a:off x="582304" y="997969"/>
            <a:ext cx="9956800" cy="1143000"/>
          </a:xfrm>
        </p:spPr>
        <p:txBody>
          <a:bodyPr>
            <a:noAutofit/>
          </a:bodyPr>
          <a:lstStyle/>
          <a:p>
            <a:r>
              <a:rPr lang="tr-TR" sz="4000" dirty="0" smtClean="0">
                <a:solidFill>
                  <a:schemeClr val="tx1"/>
                </a:solidFill>
              </a:rPr>
              <a:t/>
            </a:r>
            <a:br>
              <a:rPr lang="tr-TR" sz="4000" dirty="0" smtClean="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ÖĞRENİM </a:t>
            </a:r>
            <a:r>
              <a:rPr lang="tr-TR" sz="4000" dirty="0">
                <a:solidFill>
                  <a:schemeClr val="tx1"/>
                </a:solidFill>
              </a:rPr>
              <a:t>HEDEFLERİ</a:t>
            </a:r>
            <a:br>
              <a:rPr lang="tr-TR" sz="4000" dirty="0">
                <a:solidFill>
                  <a:schemeClr val="tx1"/>
                </a:solidFill>
              </a:rPr>
            </a:br>
            <a:endParaRPr lang="tr-TR" sz="4000" dirty="0">
              <a:solidFill>
                <a:schemeClr val="tx1"/>
              </a:solidFill>
            </a:endParaRPr>
          </a:p>
        </p:txBody>
      </p:sp>
      <p:sp>
        <p:nvSpPr>
          <p:cNvPr id="3" name="İçerik Yer Tutucusu 2">
            <a:extLst>
              <a:ext uri="{FF2B5EF4-FFF2-40B4-BE49-F238E27FC236}">
                <a16:creationId xmlns:a16="http://schemas.microsoft.com/office/drawing/2014/main" xmlns="" id="{03C150BE-9C34-470B-879F-904ABCB14BDE}"/>
              </a:ext>
            </a:extLst>
          </p:cNvPr>
          <p:cNvSpPr>
            <a:spLocks noGrp="1"/>
          </p:cNvSpPr>
          <p:nvPr>
            <p:ph sz="quarter" idx="1"/>
          </p:nvPr>
        </p:nvSpPr>
        <p:spPr>
          <a:xfrm>
            <a:off x="1451579" y="1760562"/>
            <a:ext cx="9603275" cy="3705784"/>
          </a:xfrm>
        </p:spPr>
        <p:txBody>
          <a:bodyPr>
            <a:noAutofit/>
          </a:bodyPr>
          <a:lstStyle/>
          <a:p>
            <a:endParaRPr lang="tr-TR" dirty="0" smtClean="0"/>
          </a:p>
          <a:p>
            <a:r>
              <a:rPr lang="tr-TR" dirty="0" smtClean="0"/>
              <a:t>1</a:t>
            </a:r>
            <a:r>
              <a:rPr lang="tr-TR" dirty="0"/>
              <a:t>) </a:t>
            </a:r>
            <a:r>
              <a:rPr lang="tr-TR" dirty="0" smtClean="0"/>
              <a:t>Ölüm çeşitlerini sayabilmek ve tanımlarını yapabilmek</a:t>
            </a:r>
          </a:p>
          <a:p>
            <a:r>
              <a:rPr lang="tr-TR" dirty="0" smtClean="0"/>
              <a:t>2) Ölüm ve Beyin Ölümü </a:t>
            </a:r>
            <a:r>
              <a:rPr lang="tr-TR" dirty="0"/>
              <a:t>tanısını koyabilmek için gerekli kriterleri sayabilmek </a:t>
            </a:r>
          </a:p>
          <a:p>
            <a:r>
              <a:rPr lang="tr-TR" dirty="0" smtClean="0"/>
              <a:t>3) </a:t>
            </a:r>
            <a:r>
              <a:rPr lang="tr-TR" dirty="0"/>
              <a:t>Ölü muayenesinde dikkat edilmesi gereken 6 kriteri sayabilmek </a:t>
            </a:r>
          </a:p>
          <a:p>
            <a:r>
              <a:rPr lang="tr-TR" dirty="0" smtClean="0"/>
              <a:t>4) </a:t>
            </a:r>
            <a:r>
              <a:rPr lang="tr-TR" dirty="0"/>
              <a:t>Ölüm belirtilerini </a:t>
            </a:r>
            <a:r>
              <a:rPr lang="tr-TR" dirty="0" smtClean="0"/>
              <a:t>sayabilmek</a:t>
            </a:r>
          </a:p>
          <a:p>
            <a:r>
              <a:rPr lang="tr-TR" dirty="0" smtClean="0"/>
              <a:t>5) Adli Ölüm düşündürecek olguları sayabilmek </a:t>
            </a:r>
            <a:endParaRPr lang="tr-TR" dirty="0"/>
          </a:p>
          <a:p>
            <a:r>
              <a:rPr lang="tr-TR" dirty="0"/>
              <a:t>6</a:t>
            </a:r>
            <a:r>
              <a:rPr lang="tr-TR" dirty="0" smtClean="0"/>
              <a:t>) Ölüm ve Adli Ölüm olgularında defin ruhsatı düzenleyebilmek</a:t>
            </a:r>
            <a:endParaRPr lang="tr-TR" dirty="0"/>
          </a:p>
          <a:p>
            <a:r>
              <a:rPr lang="tr-TR" dirty="0"/>
              <a:t>7</a:t>
            </a:r>
            <a:r>
              <a:rPr lang="tr-TR" dirty="0" smtClean="0"/>
              <a:t>) </a:t>
            </a:r>
            <a:r>
              <a:rPr lang="tr-TR" dirty="0"/>
              <a:t>Adli Rapor düzenlenirken dikkat edilecek noktaları sayabilmek</a:t>
            </a:r>
          </a:p>
          <a:p>
            <a:r>
              <a:rPr lang="tr-TR" dirty="0" smtClean="0"/>
              <a:t>8) </a:t>
            </a:r>
            <a:r>
              <a:rPr lang="tr-TR" dirty="0"/>
              <a:t>Adli </a:t>
            </a:r>
            <a:r>
              <a:rPr lang="tr-TR" dirty="0" smtClean="0"/>
              <a:t>Olaylarda basit tıbbi müdahale ile giderilebilecek /giderilemeyecek ve hayati </a:t>
            </a:r>
            <a:r>
              <a:rPr lang="tr-TR" dirty="0"/>
              <a:t>tehlikeye </a:t>
            </a:r>
            <a:r>
              <a:rPr lang="tr-TR" dirty="0" smtClean="0"/>
              <a:t>sokacak yaralanma  durumlarını sayabilmek </a:t>
            </a:r>
            <a:endParaRPr lang="tr-TR" dirty="0"/>
          </a:p>
        </p:txBody>
      </p:sp>
    </p:spTree>
    <p:extLst>
      <p:ext uri="{BB962C8B-B14F-4D97-AF65-F5344CB8AC3E}">
        <p14:creationId xmlns:p14="http://schemas.microsoft.com/office/powerpoint/2010/main" xmlns="" val="3277761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4-KİMLİK </a:t>
            </a:r>
            <a:r>
              <a:rPr lang="tr-TR" sz="4000" dirty="0">
                <a:solidFill>
                  <a:schemeClr val="tx1">
                    <a:lumMod val="95000"/>
                    <a:lumOff val="5000"/>
                  </a:schemeClr>
                </a:solidFill>
              </a:rPr>
              <a:t>TESPİTİ</a:t>
            </a:r>
          </a:p>
        </p:txBody>
      </p:sp>
      <p:sp>
        <p:nvSpPr>
          <p:cNvPr id="70658" name="İçerik Yer Tutucusu 2"/>
          <p:cNvSpPr>
            <a:spLocks noGrp="1"/>
          </p:cNvSpPr>
          <p:nvPr>
            <p:ph sz="quarter" idx="1"/>
          </p:nvPr>
        </p:nvSpPr>
        <p:spPr/>
        <p:txBody>
          <a:bodyPr>
            <a:normAutofit/>
          </a:bodyPr>
          <a:lstStyle/>
          <a:p>
            <a:endParaRPr lang="tr-TR" dirty="0" smtClean="0"/>
          </a:p>
          <a:p>
            <a:endParaRPr lang="tr-TR" dirty="0"/>
          </a:p>
          <a:p>
            <a:r>
              <a:rPr lang="tr-TR" dirty="0"/>
              <a:t>Öncelikle resmi kayıtlara bağlı olarak </a:t>
            </a:r>
            <a:r>
              <a:rPr lang="tr-TR" dirty="0" err="1"/>
              <a:t>kimliklendirme</a:t>
            </a:r>
            <a:r>
              <a:rPr lang="tr-TR" dirty="0"/>
              <a:t> yapılır. </a:t>
            </a:r>
          </a:p>
          <a:p>
            <a:pPr lvl="1"/>
            <a:r>
              <a:rPr lang="tr-TR" dirty="0"/>
              <a:t>Fotoğraflama, video çekimi ve kişinin üzerindeki eşyaların aidiyetinin araştırılması </a:t>
            </a:r>
          </a:p>
          <a:p>
            <a:pPr lvl="1"/>
            <a:r>
              <a:rPr lang="tr-TR" dirty="0"/>
              <a:t>Bunu takiben kişinin fiziksel, biyolojik özellikleri belirlenir</a:t>
            </a:r>
            <a:r>
              <a:rPr lang="tr-TR" dirty="0" smtClean="0"/>
              <a:t>.</a:t>
            </a:r>
          </a:p>
          <a:p>
            <a:pPr lvl="1"/>
            <a:endParaRPr lang="tr-TR" dirty="0"/>
          </a:p>
          <a:p>
            <a:r>
              <a:rPr lang="tr-TR" dirty="0" smtClean="0"/>
              <a:t>D</a:t>
            </a:r>
            <a:r>
              <a:rPr lang="tr-TR" dirty="0" smtClean="0"/>
              <a:t>iş </a:t>
            </a:r>
            <a:r>
              <a:rPr lang="tr-TR" dirty="0"/>
              <a:t>kayıtları kimliği bilinmeyen kişilerin saptanmasında önemli belgelerin başında gelmektedir. </a:t>
            </a:r>
          </a:p>
          <a:p>
            <a:pPr lvl="1"/>
            <a:r>
              <a:rPr lang="tr-TR" dirty="0"/>
              <a:t>DNA incelemesi yapılması gerekebilir.</a:t>
            </a:r>
          </a:p>
        </p:txBody>
      </p:sp>
      <p:pic>
        <p:nvPicPr>
          <p:cNvPr id="4" name="Picture 3">
            <a:extLst>
              <a:ext uri="{FF2B5EF4-FFF2-40B4-BE49-F238E27FC236}">
                <a16:creationId xmlns:a16="http://schemas.microsoft.com/office/drawing/2014/main" xmlns="" id="{FCB476B5-DBAD-460E-8BD0-7DC94433BD29}"/>
              </a:ext>
            </a:extLst>
          </p:cNvPr>
          <p:cNvPicPr>
            <a:picLocks noChangeAspect="1" noChangeArrowheads="1"/>
          </p:cNvPicPr>
          <p:nvPr/>
        </p:nvPicPr>
        <p:blipFill>
          <a:blip r:embed="rId2" cstate="print"/>
          <a:srcRect/>
          <a:stretch>
            <a:fillRect/>
          </a:stretch>
        </p:blipFill>
        <p:spPr bwMode="auto">
          <a:xfrm>
            <a:off x="8399618" y="245660"/>
            <a:ext cx="1930132" cy="2640842"/>
          </a:xfrm>
          <a:prstGeom prst="rect">
            <a:avLst/>
          </a:prstGeom>
          <a:noFill/>
          <a:ln w="19050">
            <a:solidFill>
              <a:schemeClr val="bg1"/>
            </a:solidFill>
            <a:miter lim="800000"/>
            <a:headEnd/>
            <a:tailEnd/>
          </a:ln>
        </p:spPr>
      </p:pic>
      <p:pic>
        <p:nvPicPr>
          <p:cNvPr id="5" name="Picture 2">
            <a:extLst>
              <a:ext uri="{FF2B5EF4-FFF2-40B4-BE49-F238E27FC236}">
                <a16:creationId xmlns:a16="http://schemas.microsoft.com/office/drawing/2014/main" xmlns="" id="{E1A36014-EA8B-4077-B5D0-DC1FBB41EAD4}"/>
              </a:ext>
            </a:extLst>
          </p:cNvPr>
          <p:cNvPicPr>
            <a:picLocks noChangeAspect="1" noChangeArrowheads="1"/>
          </p:cNvPicPr>
          <p:nvPr/>
        </p:nvPicPr>
        <p:blipFill>
          <a:blip r:embed="rId3" cstate="print"/>
          <a:srcRect/>
          <a:stretch>
            <a:fillRect/>
          </a:stretch>
        </p:blipFill>
        <p:spPr bwMode="auto">
          <a:xfrm>
            <a:off x="10331355" y="241157"/>
            <a:ext cx="1860645" cy="2672640"/>
          </a:xfrm>
          <a:prstGeom prst="rect">
            <a:avLst/>
          </a:prstGeom>
          <a:noFill/>
          <a:ln w="19050">
            <a:solidFill>
              <a:schemeClr val="bg1"/>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5-POSTMORTEM </a:t>
            </a:r>
            <a:r>
              <a:rPr lang="tr-TR" sz="4000" dirty="0">
                <a:solidFill>
                  <a:schemeClr val="tx1">
                    <a:lumMod val="95000"/>
                    <a:lumOff val="5000"/>
                  </a:schemeClr>
                </a:solidFill>
              </a:rPr>
              <a:t>İNTERVALİN BELİRLENMESİ</a:t>
            </a:r>
          </a:p>
        </p:txBody>
      </p:sp>
      <p:sp>
        <p:nvSpPr>
          <p:cNvPr id="73730" name="İçerik Yer Tutucusu 2"/>
          <p:cNvSpPr>
            <a:spLocks noGrp="1"/>
          </p:cNvSpPr>
          <p:nvPr>
            <p:ph sz="quarter" idx="1"/>
          </p:nvPr>
        </p:nvSpPr>
        <p:spPr/>
        <p:txBody>
          <a:bodyPr/>
          <a:lstStyle/>
          <a:p>
            <a:endParaRPr lang="tr-TR" dirty="0"/>
          </a:p>
          <a:p>
            <a:r>
              <a:rPr lang="tr-TR" dirty="0" err="1"/>
              <a:t>Postmortem</a:t>
            </a:r>
            <a:r>
              <a:rPr lang="tr-TR" dirty="0"/>
              <a:t> bulgular ve bazı </a:t>
            </a:r>
            <a:r>
              <a:rPr lang="tr-TR" dirty="0" err="1"/>
              <a:t>laboratuar</a:t>
            </a:r>
            <a:r>
              <a:rPr lang="tr-TR" dirty="0"/>
              <a:t> yöntemleri uygulanarak yapılır.</a:t>
            </a:r>
          </a:p>
          <a:p>
            <a:pPr marL="457200" lvl="1" indent="0">
              <a:buNone/>
            </a:pPr>
            <a:r>
              <a:rPr lang="tr-TR" dirty="0"/>
              <a:t>Tıbbi açıdan kesin ölüm zamanını gösterecek her hangi bir yöntem </a:t>
            </a:r>
            <a:r>
              <a:rPr lang="tr-TR" dirty="0" smtClean="0"/>
              <a:t>bulunmamakta</a:t>
            </a:r>
          </a:p>
          <a:p>
            <a:pPr marL="457200" lvl="1" indent="0">
              <a:buNone/>
            </a:pPr>
            <a:endParaRPr lang="tr-TR" dirty="0"/>
          </a:p>
          <a:p>
            <a:r>
              <a:rPr lang="tr-TR" dirty="0"/>
              <a:t>Ancak adli açıdan tanık ifadeleri </a:t>
            </a:r>
            <a:r>
              <a:rPr lang="tr-TR" dirty="0" err="1"/>
              <a:t>v.b</a:t>
            </a:r>
            <a:r>
              <a:rPr lang="tr-TR" dirty="0"/>
              <a:t>. güvenilir kanıtlar dikkate alınarak kesin ölüm zamanı belirlenebilir.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6-DELİLLERİN </a:t>
            </a:r>
            <a:r>
              <a:rPr lang="tr-TR" sz="4000" dirty="0">
                <a:solidFill>
                  <a:schemeClr val="tx1">
                    <a:lumMod val="95000"/>
                    <a:lumOff val="5000"/>
                  </a:schemeClr>
                </a:solidFill>
              </a:rPr>
              <a:t>TOPLANMASI VE SAKLANMASI</a:t>
            </a:r>
          </a:p>
        </p:txBody>
      </p:sp>
      <p:sp>
        <p:nvSpPr>
          <p:cNvPr id="74754" name="İçerik Yer Tutucusu 2"/>
          <p:cNvSpPr>
            <a:spLocks noGrp="1"/>
          </p:cNvSpPr>
          <p:nvPr>
            <p:ph sz="quarter" idx="1"/>
          </p:nvPr>
        </p:nvSpPr>
        <p:spPr/>
        <p:txBody>
          <a:bodyPr/>
          <a:lstStyle/>
          <a:p>
            <a:endParaRPr lang="tr-TR" dirty="0"/>
          </a:p>
          <a:p>
            <a:r>
              <a:rPr lang="tr-TR" dirty="0"/>
              <a:t>Şüphe uyandıracak tüm deliller özenle toplanır ve kolluk kuvvetlerinin desteği ile güvenlik zinciri ile ulaştırılır.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solidFill>
              </a:rPr>
              <a:t>ÖLÜM OLGULARINDA GENEL PROSEDÜR</a:t>
            </a:r>
            <a:endParaRPr lang="tr-TR" sz="4000" dirty="0">
              <a:solidFill>
                <a:schemeClr val="tx1">
                  <a:lumMod val="95000"/>
                  <a:lumOff val="5000"/>
                </a:schemeClr>
              </a:solidFill>
            </a:endParaRPr>
          </a:p>
        </p:txBody>
      </p:sp>
      <p:sp>
        <p:nvSpPr>
          <p:cNvPr id="23554" name="İçerik Yer Tutucusu 2"/>
          <p:cNvSpPr>
            <a:spLocks noGrp="1"/>
          </p:cNvSpPr>
          <p:nvPr>
            <p:ph sz="quarter" idx="1"/>
          </p:nvPr>
        </p:nvSpPr>
        <p:spPr/>
        <p:txBody>
          <a:bodyPr/>
          <a:lstStyle/>
          <a:p>
            <a:pPr>
              <a:buNone/>
            </a:pPr>
            <a:endParaRPr lang="tr-TR" dirty="0" smtClean="0"/>
          </a:p>
          <a:p>
            <a:pPr>
              <a:buNone/>
            </a:pPr>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Ölüm tanısı konamıyorsa veya ölünün durumunda, bulunuşunda kuşku uyandıracak bir belirti varsa</a:t>
            </a:r>
          </a:p>
          <a:p>
            <a:pPr lvl="1"/>
            <a:r>
              <a:rPr lang="tr-TR" dirty="0" smtClean="0"/>
              <a:t>ölüm olayı savcılığa </a:t>
            </a:r>
            <a:r>
              <a:rPr lang="tr-TR" dirty="0" smtClean="0">
                <a:solidFill>
                  <a:srgbClr val="FF0000"/>
                </a:solidFill>
              </a:rPr>
              <a:t>ihbar</a:t>
            </a:r>
            <a:r>
              <a:rPr lang="tr-TR" dirty="0" smtClean="0"/>
              <a:t> edilmeli</a:t>
            </a:r>
          </a:p>
          <a:p>
            <a:endParaRPr lang="tr-TR" dirty="0"/>
          </a:p>
          <a:p>
            <a:endParaRPr lang="tr-TR" dirty="0"/>
          </a:p>
          <a:p>
            <a:endParaRPr lang="tr-TR" dirty="0"/>
          </a:p>
        </p:txBody>
      </p:sp>
      <p:pic>
        <p:nvPicPr>
          <p:cNvPr id="4" name="İçerik Yer Tutucusu 3"/>
          <p:cNvPicPr>
            <a:picLocks noChangeAspect="1"/>
          </p:cNvPicPr>
          <p:nvPr/>
        </p:nvPicPr>
        <p:blipFill>
          <a:blip r:embed="rId2"/>
          <a:srcRect/>
          <a:stretch>
            <a:fillRect/>
          </a:stretch>
        </p:blipFill>
        <p:spPr>
          <a:xfrm>
            <a:off x="1123160" y="1951630"/>
            <a:ext cx="8970237" cy="247706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ÖLÜM OLGULARINDA GENEL PROSEDÜR</a:t>
            </a:r>
            <a:endParaRPr lang="tr-TR" sz="4000" dirty="0">
              <a:solidFill>
                <a:schemeClr val="tx1">
                  <a:lumMod val="95000"/>
                  <a:lumOff val="5000"/>
                </a:schemeClr>
              </a:solidFill>
            </a:endParaRPr>
          </a:p>
        </p:txBody>
      </p:sp>
      <p:sp>
        <p:nvSpPr>
          <p:cNvPr id="28674" name="İçerik Yer Tutucusu 2"/>
          <p:cNvSpPr>
            <a:spLocks noGrp="1"/>
          </p:cNvSpPr>
          <p:nvPr>
            <p:ph sz="quarter" idx="1"/>
          </p:nvPr>
        </p:nvSpPr>
        <p:spPr/>
        <p:txBody>
          <a:bodyPr/>
          <a:lstStyle/>
          <a:p>
            <a:endParaRPr lang="tr-TR" dirty="0" smtClean="0"/>
          </a:p>
          <a:p>
            <a:r>
              <a:rPr lang="tr-TR" dirty="0" smtClean="0"/>
              <a:t>Ölü </a:t>
            </a:r>
            <a:r>
              <a:rPr lang="tr-TR" dirty="0"/>
              <a:t>defin izin belgesine hekimler </a:t>
            </a:r>
            <a:r>
              <a:rPr lang="tr-TR" dirty="0" smtClean="0"/>
              <a:t>tarafından genellikle </a:t>
            </a:r>
            <a:r>
              <a:rPr lang="tr-TR" dirty="0" err="1"/>
              <a:t>kardiak</a:t>
            </a:r>
            <a:r>
              <a:rPr lang="tr-TR" dirty="0"/>
              <a:t> </a:t>
            </a:r>
            <a:r>
              <a:rPr lang="tr-TR" dirty="0" err="1"/>
              <a:t>arrest</a:t>
            </a:r>
            <a:r>
              <a:rPr lang="tr-TR" dirty="0"/>
              <a:t>, </a:t>
            </a:r>
            <a:r>
              <a:rPr lang="tr-TR" dirty="0" err="1"/>
              <a:t>kardiopulmoner</a:t>
            </a:r>
            <a:r>
              <a:rPr lang="tr-TR" dirty="0"/>
              <a:t> yetmezlik, </a:t>
            </a:r>
            <a:r>
              <a:rPr lang="tr-TR" dirty="0" err="1"/>
              <a:t>pulmoner</a:t>
            </a:r>
            <a:r>
              <a:rPr lang="tr-TR" dirty="0"/>
              <a:t> ödem gibi terminal dönem bulguları yazılmakta</a:t>
            </a:r>
          </a:p>
          <a:p>
            <a:pPr lvl="1"/>
            <a:r>
              <a:rPr lang="tr-TR" dirty="0"/>
              <a:t>Bunlar gerçek ölüm nedeni </a:t>
            </a:r>
            <a:r>
              <a:rPr lang="tr-TR" dirty="0" smtClean="0"/>
              <a:t>değil</a:t>
            </a:r>
            <a:endParaRPr lang="tr-TR" dirty="0"/>
          </a:p>
          <a:p>
            <a:pPr lvl="1"/>
            <a:endParaRPr lang="tr-TR" dirty="0"/>
          </a:p>
          <a:p>
            <a:r>
              <a:rPr lang="tr-TR" dirty="0"/>
              <a:t>Bu durum, hem bilimsel açıdan yanlış sonuçlara yol açmakta, hem de olayın adli niteliği varsa bunun anlaşılmasını engellemekte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ÖLÜM OLGULARINDA GENEL PROSEDÜR</a:t>
            </a:r>
            <a:endParaRPr lang="tr-TR" sz="4000" dirty="0">
              <a:solidFill>
                <a:schemeClr val="tx1">
                  <a:lumMod val="95000"/>
                  <a:lumOff val="5000"/>
                </a:schemeClr>
              </a:solidFill>
            </a:endParaRPr>
          </a:p>
        </p:txBody>
      </p:sp>
      <p:sp>
        <p:nvSpPr>
          <p:cNvPr id="29698" name="İçerik Yer Tutucusu 2"/>
          <p:cNvSpPr>
            <a:spLocks noGrp="1"/>
          </p:cNvSpPr>
          <p:nvPr>
            <p:ph sz="quarter" idx="1"/>
          </p:nvPr>
        </p:nvSpPr>
        <p:spPr/>
        <p:txBody>
          <a:bodyPr>
            <a:normAutofit/>
          </a:bodyPr>
          <a:lstStyle/>
          <a:p>
            <a:endParaRPr lang="tr-TR" dirty="0" smtClean="0"/>
          </a:p>
          <a:p>
            <a:r>
              <a:rPr lang="tr-TR" dirty="0" smtClean="0"/>
              <a:t>2006’da Türkiye’de yapılan bir çalışmada</a:t>
            </a:r>
            <a:endParaRPr lang="tr-TR" dirty="0"/>
          </a:p>
          <a:p>
            <a:pPr lvl="1"/>
            <a:r>
              <a:rPr lang="tr-TR" dirty="0" smtClean="0"/>
              <a:t> bildirilen </a:t>
            </a:r>
            <a:r>
              <a:rPr lang="tr-TR" dirty="0"/>
              <a:t>ölümlerin % 52.0’sinin hatalı </a:t>
            </a:r>
            <a:r>
              <a:rPr lang="tr-TR" dirty="0" smtClean="0"/>
              <a:t>olduğu</a:t>
            </a:r>
          </a:p>
          <a:p>
            <a:endParaRPr lang="tr-TR" dirty="0"/>
          </a:p>
          <a:p>
            <a:r>
              <a:rPr lang="tr-TR" dirty="0"/>
              <a:t>Ölüm raporunda, ölüm nedeni olarak ihtimali </a:t>
            </a:r>
            <a:r>
              <a:rPr lang="tr-TR" dirty="0" smtClean="0"/>
              <a:t>nedenler/varsayımlar </a:t>
            </a:r>
            <a:r>
              <a:rPr lang="tr-TR" dirty="0"/>
              <a:t>değil</a:t>
            </a:r>
          </a:p>
          <a:p>
            <a:pPr lvl="1"/>
            <a:r>
              <a:rPr lang="tr-TR" dirty="0">
                <a:solidFill>
                  <a:srgbClr val="FF0000"/>
                </a:solidFill>
              </a:rPr>
              <a:t>“temel” </a:t>
            </a:r>
            <a:r>
              <a:rPr lang="tr-TR" dirty="0"/>
              <a:t>ölüm nedeni </a:t>
            </a:r>
            <a:r>
              <a:rPr lang="tr-TR" dirty="0" smtClean="0"/>
              <a:t>belirtilmeli</a:t>
            </a:r>
          </a:p>
          <a:p>
            <a:pPr lvl="1"/>
            <a:endParaRPr lang="tr-TR" dirty="0"/>
          </a:p>
          <a:p>
            <a:r>
              <a:rPr lang="tr-TR" dirty="0"/>
              <a:t>Daha sağlıklı ve güvenilir bir ölüm belgesi ve sağlık istatistikleri </a:t>
            </a:r>
            <a:r>
              <a:rPr lang="tr-TR" dirty="0" smtClean="0"/>
              <a:t>için</a:t>
            </a:r>
            <a:endParaRPr lang="tr-TR" dirty="0"/>
          </a:p>
          <a:p>
            <a:pPr lvl="1"/>
            <a:r>
              <a:rPr lang="tr-TR" dirty="0"/>
              <a:t>900 başlıklı ICD-10 kodlarından yararlanılmalı</a:t>
            </a:r>
          </a:p>
        </p:txBody>
      </p:sp>
      <p:pic>
        <p:nvPicPr>
          <p:cNvPr id="29699" name="Resim 3"/>
          <p:cNvPicPr>
            <a:picLocks noChangeAspect="1"/>
          </p:cNvPicPr>
          <p:nvPr/>
        </p:nvPicPr>
        <p:blipFill>
          <a:blip r:embed="rId2"/>
          <a:srcRect/>
          <a:stretch>
            <a:fillRect/>
          </a:stretch>
        </p:blipFill>
        <p:spPr bwMode="auto">
          <a:xfrm>
            <a:off x="8372475" y="4981575"/>
            <a:ext cx="3819525"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ÖLÜM BİLDİRİM SİSTEMİ- ÖBS</a:t>
            </a:r>
            <a:endParaRPr lang="tr-TR" sz="4000" dirty="0">
              <a:solidFill>
                <a:schemeClr val="tx1">
                  <a:lumMod val="95000"/>
                  <a:lumOff val="5000"/>
                </a:schemeClr>
              </a:solidFill>
            </a:endParaRPr>
          </a:p>
        </p:txBody>
      </p:sp>
      <p:sp>
        <p:nvSpPr>
          <p:cNvPr id="3" name="İçerik Yer Tutucusu 2">
            <a:extLst>
              <a:ext uri="{FF2B5EF4-FFF2-40B4-BE49-F238E27FC236}">
                <a16:creationId xmlns:a16="http://schemas.microsoft.com/office/drawing/2014/main" xmlns="" id="{C50DAAC9-2A01-4713-B36F-CDB0C7DD7D32}"/>
              </a:ext>
            </a:extLst>
          </p:cNvPr>
          <p:cNvSpPr>
            <a:spLocks noGrp="1"/>
          </p:cNvSpPr>
          <p:nvPr>
            <p:ph sz="quarter" idx="1"/>
          </p:nvPr>
        </p:nvSpPr>
        <p:spPr/>
        <p:txBody>
          <a:bodyPr/>
          <a:lstStyle/>
          <a:p>
            <a:endParaRPr lang="tr-TR"/>
          </a:p>
        </p:txBody>
      </p:sp>
      <p:pic>
        <p:nvPicPr>
          <p:cNvPr id="5" name="Resim 4">
            <a:extLst>
              <a:ext uri="{FF2B5EF4-FFF2-40B4-BE49-F238E27FC236}">
                <a16:creationId xmlns:a16="http://schemas.microsoft.com/office/drawing/2014/main" xmlns="" id="{26813AC0-1C99-4CE3-BEFD-4122C01D2E0E}"/>
              </a:ext>
            </a:extLst>
          </p:cNvPr>
          <p:cNvPicPr>
            <a:picLocks noChangeAspect="1"/>
          </p:cNvPicPr>
          <p:nvPr/>
        </p:nvPicPr>
        <p:blipFill>
          <a:blip r:embed="rId2"/>
          <a:stretch>
            <a:fillRect/>
          </a:stretch>
        </p:blipFill>
        <p:spPr>
          <a:xfrm>
            <a:off x="2340449" y="1464997"/>
            <a:ext cx="6557892" cy="539300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xmlns="" id="{75C10D3E-970C-48F7-A260-6012074C665D}"/>
              </a:ext>
            </a:extLst>
          </p:cNvPr>
          <p:cNvSpPr>
            <a:spLocks noGrp="1"/>
          </p:cNvSpPr>
          <p:nvPr>
            <p:ph sz="quarter" idx="1"/>
          </p:nvPr>
        </p:nvSpPr>
        <p:spPr>
          <a:xfrm>
            <a:off x="1451579" y="676276"/>
            <a:ext cx="9603275" cy="4790070"/>
          </a:xfrm>
        </p:spPr>
        <p:txBody>
          <a:bodyPr>
            <a:normAutofit/>
          </a:bodyPr>
          <a:lstStyle/>
          <a:p>
            <a:pPr>
              <a:buNone/>
            </a:pPr>
            <a:r>
              <a:rPr lang="tr-TR" sz="4000" dirty="0">
                <a:solidFill>
                  <a:schemeClr val="tx1">
                    <a:lumMod val="95000"/>
                    <a:lumOff val="5000"/>
                  </a:schemeClr>
                </a:solidFill>
              </a:rPr>
              <a:t>ÖBS</a:t>
            </a:r>
            <a:endParaRPr lang="tr-TR" sz="4000" dirty="0"/>
          </a:p>
        </p:txBody>
      </p:sp>
      <p:pic>
        <p:nvPicPr>
          <p:cNvPr id="3" name="Resim 2">
            <a:extLst>
              <a:ext uri="{FF2B5EF4-FFF2-40B4-BE49-F238E27FC236}">
                <a16:creationId xmlns:a16="http://schemas.microsoft.com/office/drawing/2014/main" xmlns="" id="{51F45F14-F7D0-4925-9451-04772634E6FC}"/>
              </a:ext>
            </a:extLst>
          </p:cNvPr>
          <p:cNvPicPr>
            <a:picLocks noChangeAspect="1"/>
          </p:cNvPicPr>
          <p:nvPr/>
        </p:nvPicPr>
        <p:blipFill>
          <a:blip r:embed="rId2"/>
          <a:stretch>
            <a:fillRect/>
          </a:stretch>
        </p:blipFill>
        <p:spPr>
          <a:xfrm>
            <a:off x="3563665" y="627797"/>
            <a:ext cx="7590822" cy="623020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A7167B-B7BA-46F9-B5F9-A823628004DF}"/>
              </a:ext>
            </a:extLst>
          </p:cNvPr>
          <p:cNvSpPr>
            <a:spLocks noGrp="1"/>
          </p:cNvSpPr>
          <p:nvPr>
            <p:ph type="title"/>
          </p:nvPr>
        </p:nvSpPr>
        <p:spPr>
          <a:xfrm>
            <a:off x="609600" y="274638"/>
            <a:ext cx="9956800" cy="1143000"/>
          </a:xfrm>
        </p:spPr>
        <p:txBody>
          <a:bodyPr>
            <a:normAutofit/>
          </a:bodyPr>
          <a:lstStyle/>
          <a:p>
            <a:r>
              <a:rPr lang="tr-TR" sz="4000" dirty="0">
                <a:solidFill>
                  <a:schemeClr val="tx1"/>
                </a:solidFill>
              </a:rPr>
              <a:t>ÖBS</a:t>
            </a:r>
          </a:p>
        </p:txBody>
      </p:sp>
      <p:sp>
        <p:nvSpPr>
          <p:cNvPr id="3" name="İçerik Yer Tutucusu 2">
            <a:extLst>
              <a:ext uri="{FF2B5EF4-FFF2-40B4-BE49-F238E27FC236}">
                <a16:creationId xmlns:a16="http://schemas.microsoft.com/office/drawing/2014/main" xmlns="" id="{9AC9555D-0172-45AD-82A3-0D663A9C40F7}"/>
              </a:ext>
            </a:extLst>
          </p:cNvPr>
          <p:cNvSpPr>
            <a:spLocks noGrp="1"/>
          </p:cNvSpPr>
          <p:nvPr>
            <p:ph sz="quarter" idx="1"/>
          </p:nvPr>
        </p:nvSpPr>
        <p:spPr/>
        <p:txBody>
          <a:bodyPr/>
          <a:lstStyle/>
          <a:p>
            <a:endParaRPr lang="tr-TR"/>
          </a:p>
        </p:txBody>
      </p:sp>
      <p:pic>
        <p:nvPicPr>
          <p:cNvPr id="4" name="Resim 3">
            <a:extLst>
              <a:ext uri="{FF2B5EF4-FFF2-40B4-BE49-F238E27FC236}">
                <a16:creationId xmlns:a16="http://schemas.microsoft.com/office/drawing/2014/main" xmlns="" id="{E0803023-9387-4312-85BD-52AFA1D45502}"/>
              </a:ext>
            </a:extLst>
          </p:cNvPr>
          <p:cNvPicPr>
            <a:picLocks noChangeAspect="1"/>
          </p:cNvPicPr>
          <p:nvPr/>
        </p:nvPicPr>
        <p:blipFill>
          <a:blip r:embed="rId2"/>
          <a:stretch>
            <a:fillRect/>
          </a:stretch>
        </p:blipFill>
        <p:spPr>
          <a:xfrm>
            <a:off x="1762966" y="1332676"/>
            <a:ext cx="9269706" cy="4958941"/>
          </a:xfrm>
          <a:prstGeom prst="rect">
            <a:avLst/>
          </a:prstGeom>
        </p:spPr>
      </p:pic>
    </p:spTree>
    <p:extLst>
      <p:ext uri="{BB962C8B-B14F-4D97-AF65-F5344CB8AC3E}">
        <p14:creationId xmlns:p14="http://schemas.microsoft.com/office/powerpoint/2010/main" xmlns="" val="165510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ADLİ </a:t>
            </a:r>
            <a:r>
              <a:rPr lang="tr-TR" sz="4000" dirty="0" smtClean="0">
                <a:solidFill>
                  <a:schemeClr val="tx1">
                    <a:lumMod val="95000"/>
                    <a:lumOff val="5000"/>
                  </a:schemeClr>
                </a:solidFill>
              </a:rPr>
              <a:t>ÖLÜM </a:t>
            </a:r>
            <a:r>
              <a:rPr lang="tr-TR" sz="4000" dirty="0">
                <a:solidFill>
                  <a:schemeClr val="tx1">
                    <a:lumMod val="95000"/>
                    <a:lumOff val="5000"/>
                  </a:schemeClr>
                </a:solidFill>
              </a:rPr>
              <a:t>OLGULARINDA PROSEDÜR</a:t>
            </a:r>
          </a:p>
        </p:txBody>
      </p:sp>
      <p:sp>
        <p:nvSpPr>
          <p:cNvPr id="30722" name="İçerik Yer Tutucusu 2"/>
          <p:cNvSpPr>
            <a:spLocks noGrp="1"/>
          </p:cNvSpPr>
          <p:nvPr>
            <p:ph sz="quarter" idx="1"/>
          </p:nvPr>
        </p:nvSpPr>
        <p:spPr/>
        <p:txBody>
          <a:bodyPr>
            <a:noAutofit/>
          </a:bodyPr>
          <a:lstStyle/>
          <a:p>
            <a:pPr>
              <a:buNone/>
            </a:pPr>
            <a:r>
              <a:rPr lang="tr-TR" sz="2000" dirty="0" smtClean="0"/>
              <a:t>H</a:t>
            </a:r>
            <a:r>
              <a:rPr lang="tr-TR" sz="2000" dirty="0" smtClean="0">
                <a:solidFill>
                  <a:schemeClr val="tx1"/>
                </a:solidFill>
              </a:rPr>
              <a:t>erhangi </a:t>
            </a:r>
            <a:r>
              <a:rPr lang="tr-TR" sz="2000" dirty="0">
                <a:solidFill>
                  <a:schemeClr val="tx1"/>
                </a:solidFill>
              </a:rPr>
              <a:t>bir adli </a:t>
            </a:r>
            <a:r>
              <a:rPr lang="tr-TR" sz="2000" dirty="0" smtClean="0">
                <a:solidFill>
                  <a:schemeClr val="tx1"/>
                </a:solidFill>
              </a:rPr>
              <a:t>olayın;</a:t>
            </a:r>
          </a:p>
          <a:p>
            <a:r>
              <a:rPr lang="tr-TR" sz="2000" dirty="0" smtClean="0">
                <a:solidFill>
                  <a:schemeClr val="tx1"/>
                </a:solidFill>
              </a:rPr>
              <a:t>ne </a:t>
            </a:r>
            <a:r>
              <a:rPr lang="tr-TR" sz="2000" dirty="0">
                <a:solidFill>
                  <a:schemeClr val="tx1"/>
                </a:solidFill>
              </a:rPr>
              <a:t>şekilde </a:t>
            </a:r>
            <a:r>
              <a:rPr lang="tr-TR" sz="2000" dirty="0" smtClean="0">
                <a:solidFill>
                  <a:schemeClr val="tx1"/>
                </a:solidFill>
              </a:rPr>
              <a:t>yapıldığı</a:t>
            </a:r>
            <a:endParaRPr lang="tr-TR" sz="2000" dirty="0">
              <a:solidFill>
                <a:schemeClr val="tx1"/>
              </a:solidFill>
            </a:endParaRPr>
          </a:p>
          <a:p>
            <a:r>
              <a:rPr lang="tr-TR" sz="2000" dirty="0">
                <a:solidFill>
                  <a:schemeClr val="tx1"/>
                </a:solidFill>
              </a:rPr>
              <a:t>olayın oluş </a:t>
            </a:r>
            <a:r>
              <a:rPr lang="tr-TR" sz="2000" dirty="0" smtClean="0">
                <a:solidFill>
                  <a:schemeClr val="tx1"/>
                </a:solidFill>
              </a:rPr>
              <a:t>şekli </a:t>
            </a:r>
            <a:endParaRPr lang="tr-TR" sz="2000" dirty="0">
              <a:solidFill>
                <a:schemeClr val="tx1"/>
              </a:solidFill>
            </a:endParaRPr>
          </a:p>
          <a:p>
            <a:r>
              <a:rPr lang="tr-TR" sz="2000" dirty="0">
                <a:solidFill>
                  <a:schemeClr val="tx1"/>
                </a:solidFill>
              </a:rPr>
              <a:t>nedenini araştırmak</a:t>
            </a:r>
          </a:p>
          <a:p>
            <a:r>
              <a:rPr lang="tr-TR" sz="2000" dirty="0" smtClean="0">
                <a:solidFill>
                  <a:schemeClr val="tx1"/>
                </a:solidFill>
              </a:rPr>
              <a:t>suçlu </a:t>
            </a:r>
            <a:r>
              <a:rPr lang="tr-TR" sz="2000" dirty="0">
                <a:solidFill>
                  <a:schemeClr val="tx1"/>
                </a:solidFill>
              </a:rPr>
              <a:t>veya mağdura ait </a:t>
            </a:r>
            <a:r>
              <a:rPr lang="tr-TR" sz="2000" dirty="0" smtClean="0">
                <a:solidFill>
                  <a:schemeClr val="tx1"/>
                </a:solidFill>
              </a:rPr>
              <a:t>suç </a:t>
            </a:r>
            <a:r>
              <a:rPr lang="tr-TR" sz="2000" dirty="0">
                <a:solidFill>
                  <a:schemeClr val="tx1"/>
                </a:solidFill>
              </a:rPr>
              <a:t>kanıtlarının saptanması </a:t>
            </a:r>
          </a:p>
          <a:p>
            <a:r>
              <a:rPr lang="tr-TR" sz="2000" dirty="0">
                <a:solidFill>
                  <a:schemeClr val="tx1"/>
                </a:solidFill>
              </a:rPr>
              <a:t>olaydan kaynaklanan zarar ve kaybın </a:t>
            </a:r>
            <a:r>
              <a:rPr lang="tr-TR" sz="2000" dirty="0" smtClean="0">
                <a:solidFill>
                  <a:schemeClr val="tx1"/>
                </a:solidFill>
              </a:rPr>
              <a:t>belirlenmesi  </a:t>
            </a:r>
            <a:r>
              <a:rPr lang="tr-TR" sz="2000" dirty="0" smtClean="0"/>
              <a:t>için</a:t>
            </a:r>
          </a:p>
          <a:p>
            <a:pPr>
              <a:buNone/>
            </a:pPr>
            <a:r>
              <a:rPr lang="tr-TR" sz="2000" dirty="0" smtClean="0"/>
              <a:t> olay yerinde yapılan adli işlemlere “Keşif / Olay yeri incelemesi ” denir. </a:t>
            </a:r>
          </a:p>
          <a:p>
            <a:pPr>
              <a:buNone/>
            </a:pPr>
            <a:endParaRPr lang="tr-TR" sz="2000" dirty="0" smtClean="0"/>
          </a:p>
          <a:p>
            <a:pPr>
              <a:buNone/>
            </a:pPr>
            <a:endParaRPr lang="tr-TR" sz="2000" dirty="0" smtClean="0"/>
          </a:p>
          <a:p>
            <a:pPr>
              <a:buNone/>
            </a:pPr>
            <a:r>
              <a:rPr lang="tr-TR" sz="2000" dirty="0" smtClean="0"/>
              <a:t>OYİ günümüzde adli olayların aydınlatılmasında giderek önem kazanmıştır.</a:t>
            </a:r>
          </a:p>
        </p:txBody>
      </p:sp>
      <p:pic>
        <p:nvPicPr>
          <p:cNvPr id="122882" name="Picture 2" descr="İz peşinde geçen hayatlar"/>
          <p:cNvPicPr>
            <a:picLocks noChangeAspect="1" noChangeArrowheads="1"/>
          </p:cNvPicPr>
          <p:nvPr/>
        </p:nvPicPr>
        <p:blipFill>
          <a:blip r:embed="rId3"/>
          <a:srcRect/>
          <a:stretch>
            <a:fillRect/>
          </a:stretch>
        </p:blipFill>
        <p:spPr bwMode="auto">
          <a:xfrm>
            <a:off x="8297884" y="4667559"/>
            <a:ext cx="3894116" cy="21904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solidFill>
              </a:rPr>
              <a:t>SOMATİK ÖLÜM</a:t>
            </a:r>
            <a:endParaRPr lang="tr-TR" sz="4000" dirty="0">
              <a:solidFill>
                <a:schemeClr val="tx1"/>
              </a:solidFill>
            </a:endParaRPr>
          </a:p>
        </p:txBody>
      </p:sp>
      <p:sp>
        <p:nvSpPr>
          <p:cNvPr id="16386" name="İçerik Yer Tutucusu 2"/>
          <p:cNvSpPr>
            <a:spLocks noGrp="1"/>
          </p:cNvSpPr>
          <p:nvPr>
            <p:ph sz="quarter" idx="1"/>
          </p:nvPr>
        </p:nvSpPr>
        <p:spPr>
          <a:xfrm>
            <a:off x="1023938" y="2286000"/>
            <a:ext cx="9825294" cy="4022725"/>
          </a:xfrm>
        </p:spPr>
        <p:txBody>
          <a:bodyPr>
            <a:normAutofit/>
          </a:bodyPr>
          <a:lstStyle/>
          <a:p>
            <a:r>
              <a:rPr lang="tr-TR" dirty="0"/>
              <a:t>Temel vücut fonksiyonları olarak kabul edilen merkezi sinir sistemi, solunum ve dolaşım fonksiyonlarının </a:t>
            </a:r>
            <a:r>
              <a:rPr lang="tr-TR" dirty="0" err="1">
                <a:solidFill>
                  <a:srgbClr val="FF0000"/>
                </a:solidFill>
              </a:rPr>
              <a:t>irreversibl</a:t>
            </a:r>
            <a:r>
              <a:rPr lang="tr-TR" dirty="0"/>
              <a:t> kaybı</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lstStyle/>
          <a:p>
            <a:endParaRPr lang="tr-TR" dirty="0" smtClean="0"/>
          </a:p>
          <a:p>
            <a:r>
              <a:rPr lang="tr-TR" dirty="0" smtClean="0"/>
              <a:t>Kimlerin bilirkişi olarak yer alacağına keşfi yapan hakim veya savcı karar verir;</a:t>
            </a:r>
          </a:p>
          <a:p>
            <a:endParaRPr lang="tr-TR" dirty="0" smtClean="0"/>
          </a:p>
          <a:p>
            <a:pPr lvl="1"/>
            <a:r>
              <a:rPr lang="tr-TR" dirty="0" smtClean="0"/>
              <a:t>Başta ölüm olguları</a:t>
            </a:r>
          </a:p>
          <a:p>
            <a:pPr lvl="1"/>
            <a:r>
              <a:rPr lang="tr-TR" dirty="0" smtClean="0"/>
              <a:t>Yaralanma</a:t>
            </a:r>
          </a:p>
          <a:p>
            <a:pPr lvl="1"/>
            <a:r>
              <a:rPr lang="tr-TR" dirty="0" smtClean="0"/>
              <a:t>Irza geçme gibi tıbbi değerlendirmelere ihtiyaç duyulan olaylarda</a:t>
            </a:r>
          </a:p>
          <a:p>
            <a:pPr lvl="1">
              <a:buNone/>
            </a:pPr>
            <a:r>
              <a:rPr lang="tr-TR" dirty="0" smtClean="0"/>
              <a:t>keşifte hekimler tıbbi bilirkişi olarak bulunurlar.</a:t>
            </a:r>
          </a:p>
          <a:p>
            <a:endParaRPr lang="tr-TR" dirty="0"/>
          </a:p>
        </p:txBody>
      </p:sp>
      <p:sp>
        <p:nvSpPr>
          <p:cNvPr id="3" name="2 Başlık"/>
          <p:cNvSpPr>
            <a:spLocks noGrp="1"/>
          </p:cNvSpPr>
          <p:nvPr>
            <p:ph type="title"/>
          </p:nvPr>
        </p:nvSpPr>
        <p:spPr/>
        <p:txBody>
          <a:bodyPr>
            <a:normAutofit/>
          </a:bodyPr>
          <a:lstStyle/>
          <a:p>
            <a:r>
              <a:rPr lang="tr-TR" sz="4000" dirty="0" smtClean="0">
                <a:solidFill>
                  <a:schemeClr val="tx1">
                    <a:lumMod val="95000"/>
                    <a:lumOff val="5000"/>
                  </a:schemeClr>
                </a:solidFill>
              </a:rPr>
              <a:t>ADLİ ÖLÜM OLGULARINDA PROSEDÜR</a:t>
            </a:r>
            <a:endParaRPr lang="tr-TR" sz="4000" dirty="0"/>
          </a:p>
        </p:txBody>
      </p:sp>
      <p:pic>
        <p:nvPicPr>
          <p:cNvPr id="14337" name="Picture 1"/>
          <p:cNvPicPr>
            <a:picLocks noChangeAspect="1" noChangeArrowheads="1"/>
          </p:cNvPicPr>
          <p:nvPr/>
        </p:nvPicPr>
        <p:blipFill>
          <a:blip r:embed="rId2"/>
          <a:srcRect/>
          <a:stretch>
            <a:fillRect/>
          </a:stretch>
        </p:blipFill>
        <p:spPr bwMode="auto">
          <a:xfrm>
            <a:off x="7490559" y="4727935"/>
            <a:ext cx="4701441" cy="213006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5953" y="725014"/>
            <a:ext cx="9956800" cy="1143000"/>
          </a:xfrm>
        </p:spPr>
        <p:txBody>
          <a:bodyPr>
            <a:noAutofit/>
          </a:bodyPr>
          <a:lstStyle/>
          <a:p>
            <a:pPr>
              <a:defRPr/>
            </a:pPr>
            <a:r>
              <a:rPr lang="tr-TR" sz="4000" dirty="0" smtClean="0">
                <a:solidFill>
                  <a:schemeClr val="tx1"/>
                </a:solidFill>
              </a:rPr>
              <a:t/>
            </a:r>
            <a:br>
              <a:rPr lang="tr-TR" sz="4000" dirty="0" smtClean="0">
                <a:solidFill>
                  <a:schemeClr val="tx1"/>
                </a:solidFill>
              </a:rPr>
            </a:br>
            <a:r>
              <a:rPr lang="tr-TR" sz="4000" dirty="0" smtClean="0">
                <a:solidFill>
                  <a:schemeClr val="tx1">
                    <a:lumMod val="95000"/>
                    <a:lumOff val="5000"/>
                  </a:schemeClr>
                </a:solidFill>
              </a:rPr>
              <a:t>ADLİ ÖLÜM OLGULARINDA PROSEDÜR</a:t>
            </a:r>
            <a:r>
              <a:rPr lang="tr-TR" sz="4000" dirty="0" smtClean="0">
                <a:solidFill>
                  <a:schemeClr val="tx1"/>
                </a:solidFill>
              </a:rPr>
              <a:t/>
            </a:r>
            <a:br>
              <a:rPr lang="tr-TR" sz="4000" dirty="0" smtClean="0">
                <a:solidFill>
                  <a:schemeClr val="tx1"/>
                </a:solidFill>
              </a:rPr>
            </a:br>
            <a:r>
              <a:rPr lang="tr-TR" sz="2000" dirty="0" smtClean="0">
                <a:solidFill>
                  <a:schemeClr val="tx1"/>
                </a:solidFill>
              </a:rPr>
              <a:t>ÖLÜNÜN KİMLİĞİNİ BELİRLEME VE ADLİ MUAYENE </a:t>
            </a:r>
            <a:endParaRPr lang="tr-TR" sz="2000" dirty="0">
              <a:solidFill>
                <a:schemeClr val="tx1"/>
              </a:solidFill>
            </a:endParaRPr>
          </a:p>
        </p:txBody>
      </p:sp>
      <p:sp>
        <p:nvSpPr>
          <p:cNvPr id="32770" name="İçerik Yer Tutucusu 2"/>
          <p:cNvSpPr>
            <a:spLocks noGrp="1"/>
          </p:cNvSpPr>
          <p:nvPr>
            <p:ph sz="quarter" idx="1"/>
          </p:nvPr>
        </p:nvSpPr>
        <p:spPr/>
        <p:txBody>
          <a:bodyPr>
            <a:normAutofit/>
          </a:bodyPr>
          <a:lstStyle/>
          <a:p>
            <a:endParaRPr lang="tr-TR" dirty="0" smtClean="0"/>
          </a:p>
          <a:p>
            <a:endParaRPr lang="tr-TR" dirty="0" smtClean="0"/>
          </a:p>
          <a:p>
            <a:r>
              <a:rPr lang="tr-TR" dirty="0" smtClean="0"/>
              <a:t>Ceza </a:t>
            </a:r>
            <a:r>
              <a:rPr lang="tr-TR" dirty="0" smtClean="0"/>
              <a:t>Muhakemesi </a:t>
            </a:r>
            <a:r>
              <a:rPr lang="tr-TR" dirty="0" smtClean="0"/>
              <a:t>Kanunu (</a:t>
            </a:r>
            <a:r>
              <a:rPr lang="tr-TR" dirty="0" smtClean="0"/>
              <a:t>CMK) </a:t>
            </a:r>
            <a:r>
              <a:rPr lang="tr-TR" dirty="0"/>
              <a:t>Madde </a:t>
            </a:r>
            <a:r>
              <a:rPr lang="tr-TR" dirty="0" smtClean="0"/>
              <a:t>86’da ; Engelleyici </a:t>
            </a:r>
            <a:r>
              <a:rPr lang="tr-TR" dirty="0"/>
              <a:t>sebepler olmadıkça ölü muayenesinden veya otopsiden önce ölünün kimliği özellikle kendisini tanıyanlara gösterilerek belirlenir ve elde edilmiş bir şüpheli veya sanık varsa, teşhis edilmek üzere ölü ona da gösterilebilir</a:t>
            </a:r>
            <a:r>
              <a:rPr lang="tr-TR" dirty="0" smtClean="0"/>
              <a:t>.</a:t>
            </a:r>
          </a:p>
          <a:p>
            <a:endParaRPr lang="tr-TR" dirty="0"/>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fontScale="90000"/>
          </a:bodyPr>
          <a:lstStyle/>
          <a:p>
            <a:pPr fontAlgn="auto">
              <a:spcAft>
                <a:spcPts val="0"/>
              </a:spcAft>
              <a:defRPr/>
            </a:pPr>
            <a:r>
              <a:rPr lang="tr-TR" sz="4000" dirty="0" smtClean="0">
                <a:solidFill>
                  <a:schemeClr val="tx1">
                    <a:lumMod val="95000"/>
                    <a:lumOff val="5000"/>
                  </a:schemeClr>
                </a:solidFill>
              </a:rPr>
              <a:t/>
            </a:r>
            <a:br>
              <a:rPr lang="tr-TR" sz="4000" dirty="0" smtClean="0">
                <a:solidFill>
                  <a:schemeClr val="tx1">
                    <a:lumMod val="95000"/>
                    <a:lumOff val="5000"/>
                  </a:schemeClr>
                </a:solidFill>
              </a:rPr>
            </a:br>
            <a:r>
              <a:rPr lang="tr-TR" sz="4000" dirty="0" smtClean="0">
                <a:solidFill>
                  <a:schemeClr val="tx1">
                    <a:lumMod val="95000"/>
                    <a:lumOff val="5000"/>
                  </a:schemeClr>
                </a:solidFill>
              </a:rPr>
              <a:t/>
            </a:r>
            <a:br>
              <a:rPr lang="tr-TR" sz="4000" dirty="0" smtClean="0">
                <a:solidFill>
                  <a:schemeClr val="tx1">
                    <a:lumMod val="95000"/>
                    <a:lumOff val="5000"/>
                  </a:schemeClr>
                </a:solidFill>
              </a:rPr>
            </a:br>
            <a:r>
              <a:rPr lang="tr-TR" sz="4000" dirty="0" smtClean="0">
                <a:solidFill>
                  <a:schemeClr val="tx1">
                    <a:lumMod val="95000"/>
                    <a:lumOff val="5000"/>
                  </a:schemeClr>
                </a:solidFill>
              </a:rPr>
              <a:t/>
            </a:r>
            <a:br>
              <a:rPr lang="tr-TR" sz="4000" dirty="0" smtClean="0">
                <a:solidFill>
                  <a:schemeClr val="tx1">
                    <a:lumMod val="95000"/>
                    <a:lumOff val="5000"/>
                  </a:schemeClr>
                </a:solidFill>
              </a:rPr>
            </a:br>
            <a:r>
              <a:rPr lang="tr-TR" sz="4000" dirty="0" smtClean="0">
                <a:solidFill>
                  <a:schemeClr val="tx1">
                    <a:lumMod val="95000"/>
                    <a:lumOff val="5000"/>
                  </a:schemeClr>
                </a:solidFill>
              </a:rPr>
              <a:t>ADLİ ÖLÜM OLGULARINDA PROSEDÜR</a:t>
            </a:r>
            <a:br>
              <a:rPr lang="tr-TR" sz="4000" dirty="0" smtClean="0">
                <a:solidFill>
                  <a:schemeClr val="tx1">
                    <a:lumMod val="95000"/>
                    <a:lumOff val="5000"/>
                  </a:schemeClr>
                </a:solidFill>
              </a:rPr>
            </a:br>
            <a:r>
              <a:rPr lang="tr-TR" sz="2200" dirty="0" smtClean="0">
                <a:solidFill>
                  <a:schemeClr val="tx1">
                    <a:lumMod val="95000"/>
                    <a:lumOff val="5000"/>
                  </a:schemeClr>
                </a:solidFill>
              </a:rPr>
              <a:t>BİLİRKİŞİNİN </a:t>
            </a:r>
            <a:r>
              <a:rPr lang="tr-TR" sz="2200" dirty="0">
                <a:solidFill>
                  <a:schemeClr val="tx1">
                    <a:lumMod val="95000"/>
                    <a:lumOff val="5000"/>
                  </a:schemeClr>
                </a:solidFill>
              </a:rPr>
              <a:t>GÖREVLERİ</a:t>
            </a:r>
          </a:p>
        </p:txBody>
      </p:sp>
      <p:sp>
        <p:nvSpPr>
          <p:cNvPr id="33794" name="İçerik Yer Tutucusu 2"/>
          <p:cNvSpPr>
            <a:spLocks noGrp="1"/>
          </p:cNvSpPr>
          <p:nvPr>
            <p:ph sz="quarter" idx="1"/>
          </p:nvPr>
        </p:nvSpPr>
        <p:spPr/>
        <p:txBody>
          <a:bodyPr/>
          <a:lstStyle/>
          <a:p>
            <a:endParaRPr lang="tr-TR" dirty="0" smtClean="0"/>
          </a:p>
          <a:p>
            <a:r>
              <a:rPr lang="tr-TR" dirty="0" smtClean="0"/>
              <a:t>Kimlik </a:t>
            </a:r>
            <a:r>
              <a:rPr lang="tr-TR" dirty="0"/>
              <a:t>tespitinden sonra ceset, ölüm nedeni ve diğer tıbbi bulguların ortaya konması </a:t>
            </a:r>
            <a:r>
              <a:rPr lang="tr-TR" dirty="0" smtClean="0"/>
              <a:t>için Cumhuriyet savcısının </a:t>
            </a:r>
            <a:r>
              <a:rPr lang="tr-TR" dirty="0" smtClean="0"/>
              <a:t>huzurunda</a:t>
            </a:r>
            <a:r>
              <a:rPr lang="tr-TR" dirty="0" smtClean="0"/>
              <a:t> </a:t>
            </a:r>
            <a:r>
              <a:rPr lang="tr-TR" dirty="0"/>
              <a:t>“bilirkişi” sıfatı ile hekimin muayenesine bırakılır</a:t>
            </a:r>
            <a:r>
              <a:rPr lang="tr-TR" dirty="0" smtClean="0"/>
              <a:t>.</a:t>
            </a:r>
          </a:p>
          <a:p>
            <a:pPr>
              <a:buNone/>
            </a:pPr>
            <a:endParaRPr lang="tr-TR" dirty="0"/>
          </a:p>
          <a:p>
            <a:r>
              <a:rPr lang="tr-TR" dirty="0"/>
              <a:t>Bu hekim, bilirkişilik yapmasına engel bir hali bulunmayan, o yerleşim birimindeki adli görevleri yürüten veya kanunen bu görevle yükümlü bulunan bir hekim olabilir. </a:t>
            </a:r>
            <a:endParaRPr lang="tr-TR" dirty="0" smtClean="0"/>
          </a:p>
          <a:p>
            <a:endParaRPr lang="tr-TR" dirty="0" smtClean="0"/>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smtClean="0">
                <a:solidFill>
                  <a:schemeClr val="tx1">
                    <a:lumMod val="95000"/>
                    <a:lumOff val="5000"/>
                  </a:schemeClr>
                </a:solidFill>
              </a:rPr>
              <a:t>ADLİ ÖLÜM OLGULARINDA PROSEDÜR</a:t>
            </a:r>
            <a:endParaRPr lang="tr-TR" sz="4000" dirty="0">
              <a:solidFill>
                <a:schemeClr val="tx1">
                  <a:lumMod val="95000"/>
                  <a:lumOff val="5000"/>
                </a:schemeClr>
              </a:solidFill>
            </a:endParaRPr>
          </a:p>
        </p:txBody>
      </p:sp>
      <p:sp>
        <p:nvSpPr>
          <p:cNvPr id="34818" name="İçerik Yer Tutucusu 2"/>
          <p:cNvSpPr>
            <a:spLocks noGrp="1"/>
          </p:cNvSpPr>
          <p:nvPr>
            <p:ph sz="quarter" idx="1"/>
          </p:nvPr>
        </p:nvSpPr>
        <p:spPr/>
        <p:txBody>
          <a:bodyPr>
            <a:normAutofit/>
          </a:bodyPr>
          <a:lstStyle/>
          <a:p>
            <a:endParaRPr lang="tr-TR" dirty="0" smtClean="0"/>
          </a:p>
          <a:p>
            <a:r>
              <a:rPr lang="tr-TR" dirty="0" smtClean="0"/>
              <a:t>Ölünün </a:t>
            </a:r>
            <a:r>
              <a:rPr lang="tr-TR" dirty="0"/>
              <a:t>hem elbiseli iken ve hem de elbiseleri çıkartıldıktan sonra muayene edilmesi gerekir. </a:t>
            </a:r>
            <a:endParaRPr lang="tr-TR" dirty="0" smtClean="0"/>
          </a:p>
          <a:p>
            <a:endParaRPr lang="tr-TR" dirty="0" smtClean="0"/>
          </a:p>
          <a:p>
            <a:r>
              <a:rPr lang="tr-TR" dirty="0" smtClean="0"/>
              <a:t>86</a:t>
            </a:r>
            <a:r>
              <a:rPr lang="tr-TR" dirty="0"/>
              <a:t>. maddeye göre, hekim</a:t>
            </a:r>
            <a:r>
              <a:rPr lang="tr-TR" dirty="0">
                <a:solidFill>
                  <a:srgbClr val="FF0000"/>
                </a:solidFill>
              </a:rPr>
              <a:t> </a:t>
            </a:r>
            <a:r>
              <a:rPr lang="tr-TR" b="1" u="sng" dirty="0">
                <a:solidFill>
                  <a:srgbClr val="FF0000"/>
                </a:solidFill>
              </a:rPr>
              <a:t>öncelikle ölüm halini</a:t>
            </a:r>
            <a:r>
              <a:rPr lang="tr-TR" dirty="0">
                <a:solidFill>
                  <a:srgbClr val="FF0000"/>
                </a:solidFill>
              </a:rPr>
              <a:t> (ölüm bulguları) </a:t>
            </a:r>
            <a:r>
              <a:rPr lang="tr-TR" dirty="0"/>
              <a:t>ve diğer tıbbi belirtileri; </a:t>
            </a:r>
            <a:r>
              <a:rPr lang="tr-TR" b="1" u="sng" dirty="0">
                <a:solidFill>
                  <a:srgbClr val="FF0000"/>
                </a:solidFill>
              </a:rPr>
              <a:t>ölüm zamanı ve ölüm nedenini</a:t>
            </a:r>
            <a:r>
              <a:rPr lang="tr-TR" dirty="0"/>
              <a:t> belirlemeye çalışır</a:t>
            </a:r>
            <a:r>
              <a:rPr lang="tr-TR" dirty="0" smtClean="0"/>
              <a:t>.</a:t>
            </a:r>
          </a:p>
          <a:p>
            <a:endParaRPr lang="tr-TR" dirty="0"/>
          </a:p>
          <a:p>
            <a:r>
              <a:rPr lang="tr-TR" dirty="0"/>
              <a:t>Ayrıca, keşif ve adli soruşturmasından edindiği bulgulara göre; diğer sorulan hususlardaki tıbbi yorum ve kanaatini ortaya koyar</a:t>
            </a:r>
            <a:r>
              <a:rPr lang="tr-TR" dirty="0" smtClean="0"/>
              <a:t>.</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lstStyle/>
          <a:p>
            <a:endParaRPr lang="tr-TR" dirty="0" smtClean="0">
              <a:solidFill>
                <a:srgbClr val="FF0000"/>
              </a:solidFill>
            </a:endParaRPr>
          </a:p>
          <a:p>
            <a:r>
              <a:rPr lang="tr-TR" dirty="0" smtClean="0"/>
              <a:t>Olgunun otopsisinin yapılıp yapılmaması hususundaki görüşlerini belirtir ve tüm bunları kayda geçer. </a:t>
            </a:r>
          </a:p>
          <a:p>
            <a:endParaRPr lang="tr-TR" dirty="0" smtClean="0">
              <a:solidFill>
                <a:srgbClr val="FF0000"/>
              </a:solidFill>
            </a:endParaRPr>
          </a:p>
          <a:p>
            <a:r>
              <a:rPr lang="tr-TR" dirty="0" smtClean="0"/>
              <a:t>Savcı veya hâkimin hekimin görüşüne katılması veya başka bir nedenle gerekli görmesi halinde otopsi yapılmasına karar verilir.</a:t>
            </a:r>
          </a:p>
          <a:p>
            <a:endParaRPr lang="tr-TR" dirty="0"/>
          </a:p>
        </p:txBody>
      </p:sp>
      <p:sp>
        <p:nvSpPr>
          <p:cNvPr id="3" name="2 Başlık"/>
          <p:cNvSpPr>
            <a:spLocks noGrp="1"/>
          </p:cNvSpPr>
          <p:nvPr>
            <p:ph type="title"/>
          </p:nvPr>
        </p:nvSpPr>
        <p:spPr/>
        <p:txBody>
          <a:bodyPr/>
          <a:lstStyle/>
          <a:p>
            <a:r>
              <a:rPr lang="tr-TR" sz="3200" dirty="0" smtClean="0">
                <a:solidFill>
                  <a:schemeClr val="tx1">
                    <a:lumMod val="95000"/>
                    <a:lumOff val="5000"/>
                  </a:schemeClr>
                </a:solidFill>
              </a:rPr>
              <a:t>ADLİ ÖLÜM OLGULARINDA PROSEDÜR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ADLİ ÖLÜM OLGULARINDA PROSEDÜR</a:t>
            </a:r>
          </a:p>
        </p:txBody>
      </p:sp>
      <p:sp>
        <p:nvSpPr>
          <p:cNvPr id="35842" name="İçerik Yer Tutucusu 2"/>
          <p:cNvSpPr>
            <a:spLocks noGrp="1"/>
          </p:cNvSpPr>
          <p:nvPr>
            <p:ph sz="quarter" idx="1"/>
          </p:nvPr>
        </p:nvSpPr>
        <p:spPr/>
        <p:txBody>
          <a:bodyPr>
            <a:normAutofit/>
          </a:bodyPr>
          <a:lstStyle/>
          <a:p>
            <a:r>
              <a:rPr lang="tr-TR" dirty="0"/>
              <a:t>Keşifte ölü muayenesinin sonucunda otopsi kararı alınması </a:t>
            </a:r>
            <a:r>
              <a:rPr lang="tr-TR" dirty="0" smtClean="0"/>
              <a:t>daha </a:t>
            </a:r>
            <a:r>
              <a:rPr lang="tr-TR" dirty="0"/>
              <a:t>sonraki adli süreç bakımından oldukça kritik bir öneme sahiptir. </a:t>
            </a:r>
            <a:endParaRPr lang="tr-TR" dirty="0" smtClean="0"/>
          </a:p>
          <a:p>
            <a:endParaRPr lang="tr-TR" dirty="0"/>
          </a:p>
          <a:p>
            <a:r>
              <a:rPr lang="tr-TR" dirty="0"/>
              <a:t>Bu karar, tıbbi açıdan ölüm nedeni, ölüm şekli (orijin), tıbbi açıdan tanı, tedavi vb gibi işlemleri ilgilendiren her hangi bir sorunun bulunup bulunmadığı gibi hususlar dikkate alınarak belirlenir. </a:t>
            </a:r>
            <a:endParaRPr lang="tr-TR" dirty="0" smtClean="0"/>
          </a:p>
          <a:p>
            <a:endParaRPr lang="tr-TR" dirty="0">
              <a:solidFill>
                <a:srgbClr val="FF0000"/>
              </a:solidFill>
            </a:endParaRPr>
          </a:p>
          <a:p>
            <a:r>
              <a:rPr lang="tr-TR" dirty="0"/>
              <a:t>Herhangi bir travmaya bağlı veya başlangıçta beklenmedik, şüpheli türde kabul edilen ölümlerin otopsisinin yapılması büyük önem taşır.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ADLİ ÖLÜM OLGULARINDA PROSEDÜR</a:t>
            </a:r>
          </a:p>
        </p:txBody>
      </p:sp>
      <p:sp>
        <p:nvSpPr>
          <p:cNvPr id="36866" name="İçerik Yer Tutucusu 2"/>
          <p:cNvSpPr>
            <a:spLocks noGrp="1"/>
          </p:cNvSpPr>
          <p:nvPr>
            <p:ph sz="quarter" idx="1"/>
          </p:nvPr>
        </p:nvSpPr>
        <p:spPr/>
        <p:txBody>
          <a:bodyPr>
            <a:normAutofit fontScale="92500"/>
          </a:bodyPr>
          <a:lstStyle/>
          <a:p>
            <a:r>
              <a:rPr lang="tr-TR" dirty="0"/>
              <a:t>Örneğin, trafik kazalarında olayın, ölüm nedeni ve mekanizmasının baştan aydınlatılmış olması gerekçesi ile otopsi kararı alınmamakta, ölü defin izni </a:t>
            </a:r>
            <a:r>
              <a:rPr lang="tr-TR" dirty="0" smtClean="0"/>
              <a:t>verilmekte</a:t>
            </a:r>
          </a:p>
          <a:p>
            <a:endParaRPr lang="tr-TR" dirty="0"/>
          </a:p>
          <a:p>
            <a:r>
              <a:rPr lang="tr-TR" dirty="0"/>
              <a:t>Bu tip durumlarda Cumhuriyet savcısı ve hekimin çok dikkatli olması </a:t>
            </a:r>
            <a:r>
              <a:rPr lang="tr-TR" dirty="0" smtClean="0"/>
              <a:t>gerekmekte</a:t>
            </a:r>
          </a:p>
          <a:p>
            <a:endParaRPr lang="tr-TR" dirty="0" smtClean="0"/>
          </a:p>
          <a:p>
            <a:r>
              <a:rPr lang="tr-TR" dirty="0" smtClean="0"/>
              <a:t>Özellikle </a:t>
            </a:r>
            <a:r>
              <a:rPr lang="tr-TR" dirty="0"/>
              <a:t>cinayet ve </a:t>
            </a:r>
            <a:r>
              <a:rPr lang="tr-TR" dirty="0" smtClean="0"/>
              <a:t>intihar </a:t>
            </a:r>
            <a:r>
              <a:rPr lang="tr-TR" dirty="0"/>
              <a:t>olgularında veya kuşku verici, belirsiz </a:t>
            </a:r>
            <a:r>
              <a:rPr lang="tr-TR" dirty="0" smtClean="0"/>
              <a:t>herhangi </a:t>
            </a:r>
            <a:r>
              <a:rPr lang="tr-TR" dirty="0"/>
              <a:t>bir durumun bulunması halinde kesinlikle otopsi </a:t>
            </a:r>
            <a:r>
              <a:rPr lang="tr-TR" dirty="0" smtClean="0"/>
              <a:t>yapılmalı</a:t>
            </a:r>
          </a:p>
          <a:p>
            <a:endParaRPr lang="tr-TR" dirty="0"/>
          </a:p>
          <a:p>
            <a:r>
              <a:rPr lang="tr-TR" dirty="0"/>
              <a:t>Ölüm nedeni ve mekanizması aydınlanmış </a:t>
            </a:r>
            <a:r>
              <a:rPr lang="tr-TR" dirty="0" smtClean="0"/>
              <a:t> </a:t>
            </a:r>
            <a:r>
              <a:rPr lang="tr-TR" dirty="0"/>
              <a:t>doğal nedenli bir ölüm olduğu belirlenmiş ve </a:t>
            </a:r>
            <a:r>
              <a:rPr lang="tr-TR" dirty="0" smtClean="0"/>
              <a:t>herhangi </a:t>
            </a:r>
            <a:r>
              <a:rPr lang="tr-TR" dirty="0"/>
              <a:t>bir kuşku verici durum bulunmasa da adli açıdan bir sorunun (tedavi veya ihmal iddiaları) varlığı, otopsi yapılmasını gerekli kılabilir.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9956800" cy="1143000"/>
          </a:xfrm>
        </p:spPr>
        <p:txBody>
          <a:bodyPr>
            <a:normAutofit/>
          </a:bodyPr>
          <a:lstStyle/>
          <a:p>
            <a:r>
              <a:rPr lang="tr-TR" sz="4000" dirty="0">
                <a:solidFill>
                  <a:schemeClr val="tx1"/>
                </a:solidFill>
                <a:latin typeface="Times New Roman" pitchFamily="18" charset="0"/>
                <a:cs typeface="Times New Roman" pitchFamily="18" charset="0"/>
              </a:rPr>
              <a:t>OTOPSİ !</a:t>
            </a:r>
          </a:p>
        </p:txBody>
      </p:sp>
      <p:sp>
        <p:nvSpPr>
          <p:cNvPr id="3" name="İçerik Yer Tutucusu 2"/>
          <p:cNvSpPr>
            <a:spLocks noGrp="1"/>
          </p:cNvSpPr>
          <p:nvPr>
            <p:ph sz="quarter" idx="1"/>
          </p:nvPr>
        </p:nvSpPr>
        <p:spPr/>
        <p:txBody>
          <a:bodyPr>
            <a:normAutofit/>
          </a:bodyPr>
          <a:lstStyle/>
          <a:p>
            <a:pPr marL="457200" indent="-457200">
              <a:buFont typeface="+mj-lt"/>
              <a:buAutoNum type="arabicPeriod"/>
            </a:pPr>
            <a:r>
              <a:rPr lang="tr-TR" dirty="0">
                <a:latin typeface="Times New Roman" pitchFamily="18" charset="0"/>
                <a:cs typeface="Times New Roman" pitchFamily="18" charset="0"/>
              </a:rPr>
              <a:t>Tüm cinayet olguları (Ölüm sebebi aşikar olsa bile)</a:t>
            </a:r>
          </a:p>
          <a:p>
            <a:pPr marL="457200" indent="-457200">
              <a:buFont typeface="+mj-lt"/>
              <a:buAutoNum type="arabicPeriod"/>
            </a:pPr>
            <a:r>
              <a:rPr lang="tr-TR" dirty="0">
                <a:latin typeface="Times New Roman" pitchFamily="18" charset="0"/>
                <a:cs typeface="Times New Roman" pitchFamily="18" charset="0"/>
              </a:rPr>
              <a:t>Tüm intihar olguları (Ölüm sebebi aşikar olsa bile)</a:t>
            </a:r>
          </a:p>
          <a:p>
            <a:pPr marL="457200" indent="-457200">
              <a:buFont typeface="+mj-lt"/>
              <a:buAutoNum type="arabicPeriod"/>
            </a:pPr>
            <a:r>
              <a:rPr lang="tr-TR" dirty="0">
                <a:latin typeface="Times New Roman" pitchFamily="18" charset="0"/>
                <a:cs typeface="Times New Roman" pitchFamily="18" charset="0"/>
              </a:rPr>
              <a:t>Tüm çocuk istismarı olguları</a:t>
            </a:r>
          </a:p>
          <a:p>
            <a:pPr marL="457200" indent="-457200">
              <a:buFont typeface="+mj-lt"/>
              <a:buAutoNum type="arabicPeriod"/>
            </a:pPr>
            <a:r>
              <a:rPr lang="tr-TR" dirty="0">
                <a:latin typeface="Times New Roman" pitchFamily="18" charset="0"/>
                <a:cs typeface="Times New Roman" pitchFamily="18" charset="0"/>
              </a:rPr>
              <a:t>İş kazaları, Şahitsiz trafik kazaları</a:t>
            </a:r>
          </a:p>
          <a:p>
            <a:pPr marL="457200" indent="-457200">
              <a:buFont typeface="+mj-lt"/>
              <a:buAutoNum type="arabicPeriod"/>
            </a:pPr>
            <a:r>
              <a:rPr lang="tr-TR" dirty="0">
                <a:latin typeface="Times New Roman" pitchFamily="18" charset="0"/>
                <a:cs typeface="Times New Roman" pitchFamily="18" charset="0"/>
              </a:rPr>
              <a:t>Narkotik madde ya da zehirlenme sonucu ölümler</a:t>
            </a:r>
          </a:p>
          <a:p>
            <a:pPr marL="457200" indent="-457200">
              <a:buFont typeface="+mj-lt"/>
              <a:buAutoNum type="arabicPeriod"/>
            </a:pPr>
            <a:r>
              <a:rPr lang="tr-TR" dirty="0">
                <a:latin typeface="Times New Roman" pitchFamily="18" charset="0"/>
                <a:cs typeface="Times New Roman" pitchFamily="18" charset="0"/>
              </a:rPr>
              <a:t>Hapishane ya da gözetim altındaki ölümler</a:t>
            </a:r>
          </a:p>
          <a:p>
            <a:pPr marL="457200" indent="-457200">
              <a:buFont typeface="+mj-lt"/>
              <a:buAutoNum type="arabicPeriod"/>
            </a:pPr>
            <a:r>
              <a:rPr lang="tr-TR" dirty="0">
                <a:latin typeface="Times New Roman" pitchFamily="18" charset="0"/>
                <a:cs typeface="Times New Roman" pitchFamily="18" charset="0"/>
              </a:rPr>
              <a:t>Kimliğin belirlenemediği olgular – çürüme, ileri derece yanık vb.</a:t>
            </a:r>
          </a:p>
          <a:p>
            <a:pPr marL="457200" indent="-457200">
              <a:buFont typeface="+mj-lt"/>
              <a:buAutoNum type="arabicPeriod"/>
            </a:pPr>
            <a:r>
              <a:rPr lang="tr-TR" dirty="0">
                <a:latin typeface="Times New Roman" pitchFamily="18" charset="0"/>
                <a:cs typeface="Times New Roman" pitchFamily="18" charset="0"/>
              </a:rPr>
              <a:t>Otopsinin ölüm sebebi ve orijini aydınlatabileceği düşünülen olgular</a:t>
            </a:r>
          </a:p>
          <a:p>
            <a:endParaRPr lang="tr-TR" dirty="0">
              <a:latin typeface="Times New Roman" pitchFamily="18" charset="0"/>
              <a:cs typeface="Times New Roman" pitchFamily="18" charset="0"/>
            </a:endParaRPr>
          </a:p>
        </p:txBody>
      </p:sp>
      <p:sp>
        <p:nvSpPr>
          <p:cNvPr id="79874" name="AutoShape 2" descr="CHP intihar eden vatandaşların üzerinden AKP iktidarına yüklen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9876" name="AutoShape 4" descr="CHP intihar eden vatandaşların üzerinden AKP iktidarına yüklen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9878" name="AutoShape 6" descr="CHP intihar eden vatandaşların üzerinden AKP iktidarına yüklen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9879" name="Picture 7"/>
          <p:cNvPicPr>
            <a:picLocks noChangeAspect="1" noChangeArrowheads="1"/>
          </p:cNvPicPr>
          <p:nvPr/>
        </p:nvPicPr>
        <p:blipFill>
          <a:blip r:embed="rId2"/>
          <a:srcRect/>
          <a:stretch>
            <a:fillRect/>
          </a:stretch>
        </p:blipFill>
        <p:spPr bwMode="auto">
          <a:xfrm>
            <a:off x="9467850" y="0"/>
            <a:ext cx="2724150" cy="1657350"/>
          </a:xfrm>
          <a:prstGeom prst="rect">
            <a:avLst/>
          </a:prstGeom>
          <a:noFill/>
          <a:ln w="9525">
            <a:noFill/>
            <a:miter lim="800000"/>
            <a:headEnd/>
            <a:tailEnd/>
          </a:ln>
          <a:effectLst/>
        </p:spPr>
      </p:pic>
      <p:sp>
        <p:nvSpPr>
          <p:cNvPr id="79881" name="AutoShape 9" descr="Kocaeli'de İş kazaları 10 yılda 6 kat arttı - Demokrat Kocael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9882" name="Picture 10"/>
          <p:cNvPicPr>
            <a:picLocks noChangeAspect="1" noChangeArrowheads="1"/>
          </p:cNvPicPr>
          <p:nvPr/>
        </p:nvPicPr>
        <p:blipFill>
          <a:blip r:embed="rId3"/>
          <a:srcRect/>
          <a:stretch>
            <a:fillRect/>
          </a:stretch>
        </p:blipFill>
        <p:spPr bwMode="auto">
          <a:xfrm>
            <a:off x="9514703" y="1680392"/>
            <a:ext cx="2677297" cy="1360310"/>
          </a:xfrm>
          <a:prstGeom prst="rect">
            <a:avLst/>
          </a:prstGeom>
          <a:noFill/>
          <a:ln w="9525">
            <a:noFill/>
            <a:miter lim="800000"/>
            <a:headEnd/>
            <a:tailEnd/>
          </a:ln>
          <a:effectLst/>
        </p:spPr>
      </p:pic>
      <p:sp>
        <p:nvSpPr>
          <p:cNvPr id="79884" name="AutoShape 12" descr="Karaman'da trafik kazası: 2 yaralı - En Son Ha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9885" name="Picture 13"/>
          <p:cNvPicPr>
            <a:picLocks noChangeAspect="1" noChangeArrowheads="1"/>
          </p:cNvPicPr>
          <p:nvPr/>
        </p:nvPicPr>
        <p:blipFill>
          <a:blip r:embed="rId4"/>
          <a:srcRect/>
          <a:stretch>
            <a:fillRect/>
          </a:stretch>
        </p:blipFill>
        <p:spPr bwMode="auto">
          <a:xfrm>
            <a:off x="9372600" y="3011960"/>
            <a:ext cx="2819400" cy="1485900"/>
          </a:xfrm>
          <a:prstGeom prst="rect">
            <a:avLst/>
          </a:prstGeom>
          <a:noFill/>
          <a:ln w="9525">
            <a:noFill/>
            <a:miter lim="800000"/>
            <a:headEnd/>
            <a:tailEnd/>
          </a:ln>
          <a:effectLst/>
        </p:spPr>
      </p:pic>
    </p:spTree>
    <p:extLst>
      <p:ext uri="{BB962C8B-B14F-4D97-AF65-F5344CB8AC3E}">
        <p14:creationId xmlns:p14="http://schemas.microsoft.com/office/powerpoint/2010/main" xmlns="" val="2710424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ADLİ ÖLÜM OLGULARINDA PROSEDÜR</a:t>
            </a:r>
          </a:p>
        </p:txBody>
      </p:sp>
      <p:sp>
        <p:nvSpPr>
          <p:cNvPr id="68610" name="İçerik Yer Tutucusu 2"/>
          <p:cNvSpPr>
            <a:spLocks noGrp="1"/>
          </p:cNvSpPr>
          <p:nvPr>
            <p:ph sz="quarter" idx="1"/>
          </p:nvPr>
        </p:nvSpPr>
        <p:spPr/>
        <p:txBody>
          <a:bodyPr>
            <a:normAutofit/>
          </a:bodyPr>
          <a:lstStyle/>
          <a:p>
            <a:pPr>
              <a:buNone/>
            </a:pPr>
            <a:r>
              <a:rPr lang="tr-TR" dirty="0"/>
              <a:t>Otopsi </a:t>
            </a:r>
            <a:endParaRPr lang="tr-TR" dirty="0" smtClean="0"/>
          </a:p>
          <a:p>
            <a:pPr>
              <a:buNone/>
            </a:pPr>
            <a:r>
              <a:rPr lang="tr-TR" dirty="0" smtClean="0"/>
              <a:t>Ölen </a:t>
            </a:r>
            <a:r>
              <a:rPr lang="tr-TR" dirty="0"/>
              <a:t>kişinin </a:t>
            </a:r>
            <a:endParaRPr lang="tr-TR" dirty="0" smtClean="0"/>
          </a:p>
          <a:p>
            <a:r>
              <a:rPr lang="tr-TR" dirty="0" smtClean="0"/>
              <a:t>1- Ölüm nedenini saptamak</a:t>
            </a:r>
          </a:p>
          <a:p>
            <a:r>
              <a:rPr lang="tr-TR" dirty="0" smtClean="0"/>
              <a:t>2- Ölüm mekanizmasını saptamak</a:t>
            </a:r>
          </a:p>
          <a:p>
            <a:r>
              <a:rPr lang="tr-TR" dirty="0" smtClean="0"/>
              <a:t>3- Ölümün orijinini aydınlatabilecek</a:t>
            </a:r>
          </a:p>
          <a:p>
            <a:r>
              <a:rPr lang="tr-TR" dirty="0" smtClean="0"/>
              <a:t>4- Ölüme etkili olabilecek faktörleri araştırmak için</a:t>
            </a:r>
          </a:p>
          <a:p>
            <a:pPr>
              <a:buNone/>
            </a:pPr>
            <a:r>
              <a:rPr lang="tr-TR" dirty="0" smtClean="0"/>
              <a:t> gerekli tüm teknik ve laboratuar incelemelerini yapılabilmesi için tüm </a:t>
            </a:r>
            <a:r>
              <a:rPr lang="tr-TR" dirty="0"/>
              <a:t>boşluklarının açılıp, bütün sistem ve organlarının eldeki yöntemlerle incelenmesi </a:t>
            </a:r>
            <a:r>
              <a:rPr lang="tr-TR" dirty="0" smtClean="0"/>
              <a:t>işlemi</a:t>
            </a:r>
          </a:p>
          <a:p>
            <a:endParaRPr lang="tr-TR" dirty="0" smtClean="0"/>
          </a:p>
          <a:p>
            <a:endParaRPr lang="tr-TR" dirty="0"/>
          </a:p>
        </p:txBody>
      </p:sp>
      <p:pic>
        <p:nvPicPr>
          <p:cNvPr id="4" name="Picture 2" descr="Deluxe Autopsy Jack Cadaver Body Prop – Dapper Cadaver Props"/>
          <p:cNvPicPr>
            <a:picLocks noChangeAspect="1" noChangeArrowheads="1"/>
          </p:cNvPicPr>
          <p:nvPr/>
        </p:nvPicPr>
        <p:blipFill>
          <a:blip r:embed="rId2" cstate="print"/>
          <a:srcRect/>
          <a:stretch>
            <a:fillRect/>
          </a:stretch>
        </p:blipFill>
        <p:spPr bwMode="auto">
          <a:xfrm>
            <a:off x="9424087" y="4782065"/>
            <a:ext cx="2767913" cy="207593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ADLİ ÖLÜM OLGULARINDA PROSEDÜR</a:t>
            </a:r>
          </a:p>
        </p:txBody>
      </p:sp>
      <p:sp>
        <p:nvSpPr>
          <p:cNvPr id="37890" name="İçerik Yer Tutucusu 2"/>
          <p:cNvSpPr>
            <a:spLocks noGrp="1"/>
          </p:cNvSpPr>
          <p:nvPr>
            <p:ph sz="quarter" idx="1"/>
          </p:nvPr>
        </p:nvSpPr>
        <p:spPr/>
        <p:txBody>
          <a:bodyPr>
            <a:normAutofit/>
          </a:bodyPr>
          <a:lstStyle/>
          <a:p>
            <a:pPr>
              <a:buNone/>
            </a:pPr>
            <a:r>
              <a:rPr lang="tr-TR" dirty="0" smtClean="0"/>
              <a:t>Otopsi</a:t>
            </a:r>
          </a:p>
          <a:p>
            <a:pPr>
              <a:buNone/>
            </a:pPr>
            <a:endParaRPr lang="tr-TR" dirty="0">
              <a:solidFill>
                <a:srgbClr val="FF0000"/>
              </a:solidFill>
            </a:endParaRPr>
          </a:p>
          <a:p>
            <a:r>
              <a:rPr lang="tr-TR" dirty="0"/>
              <a:t>CMK Madde 87’de “Otopsi </a:t>
            </a:r>
            <a:r>
              <a:rPr lang="tr-TR" dirty="0">
                <a:solidFill>
                  <a:srgbClr val="FF0000"/>
                </a:solidFill>
              </a:rPr>
              <a:t>Cumhuriyet savcısının </a:t>
            </a:r>
            <a:r>
              <a:rPr lang="tr-TR" dirty="0"/>
              <a:t>huzurunda biri adli tıp, diğeri patoloji </a:t>
            </a:r>
            <a:r>
              <a:rPr lang="tr-TR" dirty="0" smtClean="0"/>
              <a:t>uzmanı/diğer </a:t>
            </a:r>
            <a:r>
              <a:rPr lang="tr-TR" dirty="0"/>
              <a:t>dallardan birisinin mensubu </a:t>
            </a:r>
            <a:r>
              <a:rPr lang="tr-TR" dirty="0" smtClean="0"/>
              <a:t>/biri </a:t>
            </a:r>
            <a:r>
              <a:rPr lang="tr-TR" dirty="0"/>
              <a:t>pratisyen iki hekim tarafından yapılır</a:t>
            </a:r>
            <a:r>
              <a:rPr lang="tr-TR" dirty="0" smtClean="0"/>
              <a:t>.</a:t>
            </a:r>
          </a:p>
          <a:p>
            <a:endParaRPr lang="tr-TR" dirty="0"/>
          </a:p>
          <a:p>
            <a:r>
              <a:rPr lang="tr-TR" dirty="0"/>
              <a:t>Zorunluluk bulunduğunda otopsi işlemi </a:t>
            </a:r>
            <a:r>
              <a:rPr lang="tr-TR" dirty="0">
                <a:solidFill>
                  <a:srgbClr val="FF0000"/>
                </a:solidFill>
              </a:rPr>
              <a:t>bir hekim </a:t>
            </a:r>
            <a:r>
              <a:rPr lang="tr-TR" dirty="0"/>
              <a:t>tarafından da </a:t>
            </a:r>
            <a:r>
              <a:rPr lang="tr-TR" dirty="0" smtClean="0"/>
              <a:t>yapılabilir</a:t>
            </a:r>
          </a:p>
          <a:p>
            <a:pPr lvl="1">
              <a:buNone/>
            </a:pPr>
            <a:r>
              <a:rPr lang="tr-TR" dirty="0" smtClean="0"/>
              <a:t> </a:t>
            </a:r>
            <a:r>
              <a:rPr lang="tr-TR" dirty="0"/>
              <a:t>bu durum otopsi raporunda açıkça belirtilir. </a:t>
            </a:r>
          </a:p>
        </p:txBody>
      </p:sp>
      <p:pic>
        <p:nvPicPr>
          <p:cNvPr id="4" name="Picture 2" descr="Deluxe Autopsy Jack Cadaver Body Prop – Dapper Cadaver Props"/>
          <p:cNvPicPr>
            <a:picLocks noChangeAspect="1" noChangeArrowheads="1"/>
          </p:cNvPicPr>
          <p:nvPr/>
        </p:nvPicPr>
        <p:blipFill>
          <a:blip r:embed="rId2" cstate="print"/>
          <a:srcRect/>
          <a:stretch>
            <a:fillRect/>
          </a:stretch>
        </p:blipFill>
        <p:spPr bwMode="auto">
          <a:xfrm>
            <a:off x="9424087" y="4782065"/>
            <a:ext cx="2767913" cy="207593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HÜCRESEL ÖLÜM</a:t>
            </a:r>
          </a:p>
        </p:txBody>
      </p:sp>
      <p:sp>
        <p:nvSpPr>
          <p:cNvPr id="17410" name="İçerik Yer Tutucusu 2"/>
          <p:cNvSpPr>
            <a:spLocks noGrp="1"/>
          </p:cNvSpPr>
          <p:nvPr>
            <p:ph sz="quarter" idx="1"/>
          </p:nvPr>
        </p:nvSpPr>
        <p:spPr/>
        <p:txBody>
          <a:bodyPr>
            <a:normAutofit/>
          </a:bodyPr>
          <a:lstStyle/>
          <a:p>
            <a:endParaRPr lang="tr-TR" dirty="0"/>
          </a:p>
          <a:p>
            <a:r>
              <a:rPr lang="tr-TR" dirty="0"/>
              <a:t>Somatik ölümle birlikte beyin sapındaki solunum ve dolaşım merkezinin devre dışı kalması sonucu </a:t>
            </a:r>
            <a:r>
              <a:rPr lang="tr-TR" dirty="0" smtClean="0"/>
              <a:t>tüm </a:t>
            </a:r>
            <a:r>
              <a:rPr lang="tr-TR" dirty="0"/>
              <a:t>organ ve dokuların canlılık durumunu yitirmesi </a:t>
            </a:r>
            <a:endParaRPr lang="tr-TR" dirty="0" smtClean="0"/>
          </a:p>
          <a:p>
            <a:endParaRPr lang="tr-TR" dirty="0"/>
          </a:p>
          <a:p>
            <a:r>
              <a:rPr lang="tr-TR" dirty="0"/>
              <a:t>Hukuki açıdan bir önemi </a:t>
            </a:r>
            <a:r>
              <a:rPr lang="tr-TR" dirty="0" smtClean="0"/>
              <a:t>bulunmaz </a:t>
            </a:r>
            <a:endParaRPr lang="tr-TR" dirty="0"/>
          </a:p>
        </p:txBody>
      </p:sp>
      <p:pic>
        <p:nvPicPr>
          <p:cNvPr id="129026" name="Picture 2" descr="General Pathology....Inflammation"/>
          <p:cNvPicPr>
            <a:picLocks noChangeAspect="1" noChangeArrowheads="1"/>
          </p:cNvPicPr>
          <p:nvPr/>
        </p:nvPicPr>
        <p:blipFill>
          <a:blip r:embed="rId3"/>
          <a:srcRect/>
          <a:stretch>
            <a:fillRect/>
          </a:stretch>
        </p:blipFill>
        <p:spPr bwMode="auto">
          <a:xfrm>
            <a:off x="9008075" y="4222600"/>
            <a:ext cx="3005866" cy="2254399"/>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normAutofit lnSpcReduction="10000"/>
          </a:bodyPr>
          <a:lstStyle/>
          <a:p>
            <a:pPr>
              <a:buNone/>
            </a:pPr>
            <a:r>
              <a:rPr lang="tr-TR" dirty="0" smtClean="0"/>
              <a:t>Otopsi</a:t>
            </a:r>
          </a:p>
          <a:p>
            <a:pPr>
              <a:buNone/>
            </a:pPr>
            <a:endParaRPr lang="tr-TR" dirty="0" smtClean="0"/>
          </a:p>
          <a:p>
            <a:r>
              <a:rPr lang="tr-TR" dirty="0" smtClean="0"/>
              <a:t>Cesedin durumu olanak verdiği takdirde mutlaka baş, göğüs ve karın açılmalı</a:t>
            </a:r>
          </a:p>
          <a:p>
            <a:endParaRPr lang="tr-TR" dirty="0" smtClean="0"/>
          </a:p>
          <a:p>
            <a:r>
              <a:rPr lang="tr-TR" dirty="0" smtClean="0"/>
              <a:t>Ölümünden hemen önceki hastalığında öleni tedavi etmiş olan tabibe, otopsi yapma görevi verilemez</a:t>
            </a:r>
          </a:p>
          <a:p>
            <a:pPr lvl="1">
              <a:buNone/>
            </a:pPr>
            <a:r>
              <a:rPr lang="tr-TR" dirty="0" smtClean="0"/>
              <a:t>Bu tabibin otopsi sırasında hazır bulunması ve hastalığın seyri hakkında bilgi vermesi istenebilir. </a:t>
            </a:r>
          </a:p>
          <a:p>
            <a:endParaRPr lang="tr-TR" dirty="0" smtClean="0"/>
          </a:p>
          <a:p>
            <a:r>
              <a:rPr lang="tr-TR" dirty="0" smtClean="0"/>
              <a:t>Gömülmüş bulunan bir ceset, incelenmesi veya otopsi yapılması için mezardan çıkarılabilir. Bu husustaki karar, soruşturma evresinde Cumhuriyet savcısı, kovuşturma evresinde mahkeme tarafından verilir. </a:t>
            </a:r>
          </a:p>
          <a:p>
            <a:endParaRPr lang="tr-TR" dirty="0" smtClean="0"/>
          </a:p>
          <a:p>
            <a:endParaRPr lang="tr-TR" dirty="0"/>
          </a:p>
        </p:txBody>
      </p:sp>
      <p:sp>
        <p:nvSpPr>
          <p:cNvPr id="3" name="2 Başlık"/>
          <p:cNvSpPr>
            <a:spLocks noGrp="1"/>
          </p:cNvSpPr>
          <p:nvPr>
            <p:ph type="title"/>
          </p:nvPr>
        </p:nvSpPr>
        <p:spPr/>
        <p:txBody>
          <a:bodyPr/>
          <a:lstStyle/>
          <a:p>
            <a:r>
              <a:rPr lang="tr-TR" sz="3200" dirty="0" smtClean="0">
                <a:solidFill>
                  <a:schemeClr val="tx1">
                    <a:lumMod val="95000"/>
                    <a:lumOff val="5000"/>
                  </a:schemeClr>
                </a:solidFill>
              </a:rPr>
              <a:t>ADLİ ÖLÜM OLGULARINDA PROSEDÜR</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rmAutofit fontScale="90000"/>
          </a:bodyPr>
          <a:lstStyle/>
          <a:p>
            <a:r>
              <a:rPr lang="tr-TR" sz="4000" dirty="0" smtClean="0">
                <a:solidFill>
                  <a:schemeClr val="tx1"/>
                </a:solidFill>
              </a:rPr>
              <a:t>ÖLÜ MUAYENE VE OTOPSİ TUTANAĞININ DÜZENLENMESİ</a:t>
            </a:r>
            <a:endParaRPr lang="tr-TR" sz="4000" dirty="0">
              <a:solidFill>
                <a:schemeClr val="tx1"/>
              </a:solidFill>
            </a:endParaRPr>
          </a:p>
        </p:txBody>
      </p:sp>
      <p:sp>
        <p:nvSpPr>
          <p:cNvPr id="3" name="2 İçerik Yer Tutucusu"/>
          <p:cNvSpPr>
            <a:spLocks noGrp="1"/>
          </p:cNvSpPr>
          <p:nvPr>
            <p:ph sz="quarter" idx="1"/>
          </p:nvPr>
        </p:nvSpPr>
        <p:spPr/>
        <p:txBody>
          <a:bodyPr>
            <a:normAutofit/>
          </a:bodyPr>
          <a:lstStyle/>
          <a:p>
            <a:endParaRPr lang="tr-TR" dirty="0" smtClean="0"/>
          </a:p>
          <a:p>
            <a:r>
              <a:rPr lang="tr-TR" dirty="0" smtClean="0"/>
              <a:t>Ölüm </a:t>
            </a:r>
            <a:r>
              <a:rPr lang="tr-TR" dirty="0"/>
              <a:t>olgularında keşif sonunda bir tutanak düzenlenir. </a:t>
            </a:r>
          </a:p>
          <a:p>
            <a:pPr lvl="1"/>
            <a:r>
              <a:rPr lang="tr-TR" dirty="0"/>
              <a:t>“Ölü muayene tutanağı” </a:t>
            </a:r>
            <a:endParaRPr lang="tr-TR" dirty="0" smtClean="0"/>
          </a:p>
          <a:p>
            <a:pPr lvl="1"/>
            <a:endParaRPr lang="tr-TR" dirty="0"/>
          </a:p>
          <a:p>
            <a:r>
              <a:rPr lang="tr-TR" dirty="0"/>
              <a:t>Hakim veya savcı, tutanağı yazan katip, hekim ve yardımcısı, cesedin kimlik tanığı tarafından imzalanır</a:t>
            </a:r>
            <a:r>
              <a:rPr lang="tr-TR" dirty="0" smtClean="0"/>
              <a:t>.</a:t>
            </a:r>
          </a:p>
          <a:p>
            <a:endParaRPr lang="tr-TR" dirty="0" smtClean="0"/>
          </a:p>
          <a:p>
            <a:r>
              <a:rPr lang="tr-TR" dirty="0" err="1" smtClean="0"/>
              <a:t>OYİ’ne</a:t>
            </a:r>
            <a:r>
              <a:rPr lang="tr-TR" dirty="0" smtClean="0"/>
              <a:t> </a:t>
            </a:r>
            <a:r>
              <a:rPr lang="tr-TR" dirty="0"/>
              <a:t>katılan ve otopsiyi yapan hekimler aynı kişiler değilse, dış bulguların otopsi öncesinde tekrarlanması, keşif muayenesine göre cesette oluşan değişimlerin belirtilmesi gerekir.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ÖLÜ MUAYENE TUTANAĞI ÖRNEĞİ</a:t>
            </a:r>
          </a:p>
        </p:txBody>
      </p:sp>
      <p:sp>
        <p:nvSpPr>
          <p:cNvPr id="3" name="İçerik Yer Tutucusu 2"/>
          <p:cNvSpPr>
            <a:spLocks noGrp="1"/>
          </p:cNvSpPr>
          <p:nvPr>
            <p:ph sz="quarter" idx="1"/>
          </p:nvPr>
        </p:nvSpPr>
        <p:spPr/>
        <p:txBody>
          <a:bodyPr rtlCol="0">
            <a:normAutofit fontScale="92500" lnSpcReduction="10000"/>
          </a:bodyPr>
          <a:lstStyle/>
          <a:p>
            <a:pPr marL="91440" indent="-91440" fontAlgn="auto">
              <a:buFont typeface="Tw Cen MT" panose="020B0602020104020603" pitchFamily="34" charset="0"/>
              <a:buChar char=" "/>
              <a:defRPr/>
            </a:pPr>
            <a:r>
              <a:rPr lang="tr-TR" dirty="0"/>
              <a:t>Ölenin Adı Soyadı: </a:t>
            </a:r>
          </a:p>
          <a:p>
            <a:pPr marL="91440" indent="-91440" fontAlgn="auto">
              <a:buFont typeface="Tw Cen MT" panose="020B0602020104020603" pitchFamily="34" charset="0"/>
              <a:buChar char=" "/>
              <a:defRPr/>
            </a:pPr>
            <a:r>
              <a:rPr lang="tr-TR" dirty="0"/>
              <a:t>Yaş ve Cinsiyeti: </a:t>
            </a:r>
          </a:p>
          <a:p>
            <a:pPr marL="91440" indent="-91440" fontAlgn="auto">
              <a:buFont typeface="Tw Cen MT" panose="020B0602020104020603" pitchFamily="34" charset="0"/>
              <a:buChar char=" "/>
              <a:defRPr/>
            </a:pPr>
            <a:r>
              <a:rPr lang="tr-TR" dirty="0"/>
              <a:t>Nüfus kaydı: </a:t>
            </a:r>
          </a:p>
          <a:p>
            <a:pPr marL="91440" indent="-91440" fontAlgn="auto">
              <a:buFont typeface="Tw Cen MT" panose="020B0602020104020603" pitchFamily="34" charset="0"/>
              <a:buChar char=" "/>
              <a:defRPr/>
            </a:pPr>
            <a:r>
              <a:rPr lang="tr-TR" dirty="0"/>
              <a:t>İkametgâhı: </a:t>
            </a:r>
          </a:p>
          <a:p>
            <a:pPr marL="91440" indent="-91440" fontAlgn="auto">
              <a:buFont typeface="Tw Cen MT" panose="020B0602020104020603" pitchFamily="34" charset="0"/>
              <a:buChar char=" "/>
              <a:defRPr/>
            </a:pPr>
            <a:r>
              <a:rPr lang="tr-TR" dirty="0"/>
              <a:t>Ölümün meydana geldiği/ ölü bulunduğu yer: </a:t>
            </a:r>
          </a:p>
          <a:p>
            <a:pPr marL="91440" indent="-91440" fontAlgn="auto">
              <a:buFont typeface="Tw Cen MT" panose="020B0602020104020603" pitchFamily="34" charset="0"/>
              <a:buChar char=" "/>
              <a:defRPr/>
            </a:pPr>
            <a:r>
              <a:rPr lang="tr-TR" dirty="0"/>
              <a:t>Öldüğü veya ölünün bulunduğu tarih ve saat: </a:t>
            </a:r>
          </a:p>
          <a:p>
            <a:pPr marL="91440" indent="-91440" fontAlgn="auto">
              <a:buFont typeface="Tw Cen MT" panose="020B0602020104020603" pitchFamily="34" charset="0"/>
              <a:buChar char=" "/>
              <a:defRPr/>
            </a:pPr>
            <a:r>
              <a:rPr lang="tr-TR" dirty="0"/>
              <a:t>Ölü muayenesinin yapıldığı yer/ salon:</a:t>
            </a:r>
          </a:p>
          <a:p>
            <a:pPr marL="91440" indent="-91440" fontAlgn="auto">
              <a:buFont typeface="Tw Cen MT" panose="020B0602020104020603" pitchFamily="34" charset="0"/>
              <a:buChar char=" "/>
              <a:defRPr/>
            </a:pPr>
            <a:r>
              <a:rPr lang="tr-TR" dirty="0" smtClean="0"/>
              <a:t>Ölü </a:t>
            </a:r>
            <a:r>
              <a:rPr lang="tr-TR" dirty="0"/>
              <a:t>muayenesinin yapıldığı tarih ve saat: </a:t>
            </a:r>
          </a:p>
          <a:p>
            <a:pPr marL="91440" indent="-91440" fontAlgn="auto">
              <a:buFont typeface="Tw Cen MT" panose="020B0602020104020603" pitchFamily="34" charset="0"/>
              <a:buChar char=" "/>
              <a:defRPr/>
            </a:pPr>
            <a:r>
              <a:rPr lang="tr-TR" dirty="0"/>
              <a:t>Kişinin giyinme durumu, üzerindeki eşyalar ve etraf ile ilişkisi: </a:t>
            </a:r>
          </a:p>
          <a:p>
            <a:pPr marL="91440" indent="-91440" fontAlgn="auto">
              <a:buFont typeface="Tw Cen MT" panose="020B0602020104020603" pitchFamily="34" charset="0"/>
              <a:buChar char=" "/>
              <a:defRPr/>
            </a:pPr>
            <a:r>
              <a:rPr lang="tr-TR" dirty="0"/>
              <a:t>Olay hakkında bilgi; ölüm nedeni/ tarzı ile ilgili bulgular: </a:t>
            </a:r>
          </a:p>
          <a:p>
            <a:pPr marL="91440" indent="-91440" fontAlgn="auto">
              <a:buFont typeface="Tw Cen MT" panose="020B0602020104020603" pitchFamily="34" charset="0"/>
              <a:buChar char=" "/>
              <a:defRPr/>
            </a:pPr>
            <a:r>
              <a:rPr lang="tr-TR" dirty="0"/>
              <a:t>Ölü muayenesini isteyen makam: </a:t>
            </a:r>
          </a:p>
          <a:p>
            <a:pPr marL="91440" indent="-91440" fontAlgn="auto">
              <a:buFont typeface="Tw Cen MT" panose="020B0602020104020603" pitchFamily="34" charset="0"/>
              <a:buChar char=" "/>
              <a:defRPr/>
            </a:pPr>
            <a:r>
              <a:rPr lang="tr-TR" dirty="0"/>
              <a:t>Ölü muayenesine </a:t>
            </a:r>
            <a:r>
              <a:rPr lang="tr-TR" dirty="0" smtClean="0"/>
              <a:t>katılanlar (</a:t>
            </a:r>
            <a:r>
              <a:rPr lang="tr-TR" dirty="0"/>
              <a:t>ad-soy ad, görevi, imza) … yeminli Dr.… huzura alınarak ölü muayenesi yapılmıştır.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ÖLÜ MUAYENE TUTANAĞI ÖRNEĞİ</a:t>
            </a:r>
          </a:p>
        </p:txBody>
      </p:sp>
      <p:sp>
        <p:nvSpPr>
          <p:cNvPr id="76802" name="İçerik Yer Tutucusu 2"/>
          <p:cNvSpPr>
            <a:spLocks noGrp="1"/>
          </p:cNvSpPr>
          <p:nvPr>
            <p:ph sz="quarter" idx="1"/>
          </p:nvPr>
        </p:nvSpPr>
        <p:spPr/>
        <p:txBody>
          <a:bodyPr>
            <a:normAutofit fontScale="62500" lnSpcReduction="20000"/>
          </a:bodyPr>
          <a:lstStyle/>
          <a:p>
            <a:pPr>
              <a:buNone/>
            </a:pPr>
            <a:r>
              <a:rPr lang="tr-TR" sz="3200" b="1" dirty="0"/>
              <a:t>Kimlik bulguları </a:t>
            </a:r>
          </a:p>
          <a:p>
            <a:r>
              <a:rPr lang="tr-TR" sz="3200" dirty="0"/>
              <a:t>Yaş, kilo, boy uzunluğu, bıyık-sakal, tıraş durumu; göz rengi, ten rengi, sünnet gibi özel tanıtıcı </a:t>
            </a:r>
            <a:r>
              <a:rPr lang="tr-TR" sz="3200" dirty="0" smtClean="0"/>
              <a:t>belirtiler</a:t>
            </a:r>
          </a:p>
          <a:p>
            <a:endParaRPr lang="tr-TR" sz="3200" dirty="0"/>
          </a:p>
          <a:p>
            <a:pPr>
              <a:buNone/>
            </a:pPr>
            <a:r>
              <a:rPr lang="tr-TR" sz="3200" b="1" dirty="0" err="1"/>
              <a:t>Postmortem</a:t>
            </a:r>
            <a:r>
              <a:rPr lang="tr-TR" sz="3200" b="1" dirty="0"/>
              <a:t> bulgular </a:t>
            </a:r>
          </a:p>
          <a:p>
            <a:r>
              <a:rPr lang="tr-TR" sz="3200" dirty="0"/>
              <a:t>Ölü lekeleri, ölü sertliği ve çürüme gibi bulgular ayrıntılı olarak yazılacak; cesetteki soğuma durumu belirtilecek; gerekirse anal ve çevre ısısı </a:t>
            </a:r>
            <a:r>
              <a:rPr lang="tr-TR" sz="3200" dirty="0" smtClean="0"/>
              <a:t>kaydı</a:t>
            </a:r>
          </a:p>
          <a:p>
            <a:endParaRPr lang="tr-TR" sz="3200" dirty="0"/>
          </a:p>
          <a:p>
            <a:pPr>
              <a:buNone/>
            </a:pPr>
            <a:r>
              <a:rPr lang="tr-TR" sz="3200" b="1" dirty="0" err="1"/>
              <a:t>Travmatik</a:t>
            </a:r>
            <a:r>
              <a:rPr lang="tr-TR" sz="3200" b="1" dirty="0"/>
              <a:t> bulgular </a:t>
            </a:r>
          </a:p>
          <a:p>
            <a:r>
              <a:rPr lang="tr-TR" sz="3200" dirty="0"/>
              <a:t>Eski ve yeni lezyonlar anatomik lokalizasyonlarına ve yara özelliklerine göre ayrıntılı olarak tanımlanacak ve ekli vücut </a:t>
            </a:r>
            <a:r>
              <a:rPr lang="tr-TR" sz="3200" dirty="0" err="1"/>
              <a:t>diagramlarında</a:t>
            </a:r>
            <a:r>
              <a:rPr lang="tr-TR" sz="3200" dirty="0"/>
              <a:t> </a:t>
            </a:r>
            <a:r>
              <a:rPr lang="tr-TR" sz="3200" dirty="0" smtClean="0"/>
              <a:t>gösterilmeli</a:t>
            </a:r>
          </a:p>
          <a:p>
            <a:endParaRPr lang="tr-TR" sz="3200" dirty="0"/>
          </a:p>
          <a:p>
            <a:pPr>
              <a:buNone/>
            </a:pPr>
            <a:r>
              <a:rPr lang="tr-TR" sz="3200" b="1" dirty="0"/>
              <a:t>Cinsel saldırılar açısından muayene </a:t>
            </a:r>
          </a:p>
          <a:p>
            <a:r>
              <a:rPr lang="tr-TR" sz="3200" dirty="0"/>
              <a:t>Tüm vücudun özellikle perine bölgesinin (</a:t>
            </a:r>
            <a:r>
              <a:rPr lang="tr-TR" sz="3200" dirty="0" err="1"/>
              <a:t>vajen</a:t>
            </a:r>
            <a:r>
              <a:rPr lang="tr-TR" sz="3200" dirty="0"/>
              <a:t>, anüs); meme, ağız,.. muayenesi yapılacak ve inceleme materyali alınacaktır. Ayrıca; her olgunun türüne göre, saptanabilen özel inceleme bulguları </a:t>
            </a:r>
            <a:r>
              <a:rPr lang="tr-TR" sz="3200" dirty="0" smtClean="0"/>
              <a:t>yazılmalı</a:t>
            </a:r>
            <a:endParaRPr lang="tr-TR" sz="3200" dirty="0"/>
          </a:p>
          <a:p>
            <a:endParaRPr lang="tr-TR" sz="3200" dirty="0"/>
          </a:p>
          <a:p>
            <a:endParaRPr lang="tr-TR" dirty="0"/>
          </a:p>
          <a:p>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14FE71-20E4-4589-A3D0-0A99188E6F16}"/>
              </a:ext>
            </a:extLst>
          </p:cNvPr>
          <p:cNvSpPr>
            <a:spLocks noGrp="1"/>
          </p:cNvSpPr>
          <p:nvPr>
            <p:ph type="title"/>
          </p:nvPr>
        </p:nvSpPr>
        <p:spPr>
          <a:xfrm>
            <a:off x="568657" y="288285"/>
            <a:ext cx="9956800" cy="1143000"/>
          </a:xfrm>
        </p:spPr>
        <p:txBody>
          <a:bodyPr>
            <a:normAutofit/>
          </a:bodyPr>
          <a:lstStyle/>
          <a:p>
            <a:r>
              <a:rPr lang="tr-TR" sz="4000" dirty="0">
                <a:solidFill>
                  <a:schemeClr val="tx1">
                    <a:lumMod val="95000"/>
                    <a:lumOff val="5000"/>
                  </a:schemeClr>
                </a:solidFill>
              </a:rPr>
              <a:t>ÖLÜ MUAYENE TUTANAĞI ÖRNEĞİ</a:t>
            </a:r>
            <a:endParaRPr lang="tr-TR" sz="4000" dirty="0"/>
          </a:p>
        </p:txBody>
      </p:sp>
      <p:sp>
        <p:nvSpPr>
          <p:cNvPr id="3" name="İçerik Yer Tutucusu 2">
            <a:extLst>
              <a:ext uri="{FF2B5EF4-FFF2-40B4-BE49-F238E27FC236}">
                <a16:creationId xmlns:a16="http://schemas.microsoft.com/office/drawing/2014/main" xmlns="" id="{3127EDCD-7B57-4102-9D95-1A9D22804CC1}"/>
              </a:ext>
            </a:extLst>
          </p:cNvPr>
          <p:cNvSpPr>
            <a:spLocks noGrp="1"/>
          </p:cNvSpPr>
          <p:nvPr>
            <p:ph sz="quarter" idx="1"/>
          </p:nvPr>
        </p:nvSpPr>
        <p:spPr/>
        <p:txBody>
          <a:bodyPr>
            <a:normAutofit fontScale="92500"/>
          </a:bodyPr>
          <a:lstStyle/>
          <a:p>
            <a:pPr marL="91440" indent="-91440" fontAlgn="auto">
              <a:buFont typeface="Tw Cen MT" panose="020B0602020104020603" pitchFamily="34" charset="0"/>
              <a:buChar char=" "/>
              <a:defRPr/>
            </a:pPr>
            <a:r>
              <a:rPr lang="tr-TR" dirty="0"/>
              <a:t>Sonuç C. savcısı ….. tarafından Bilirkişi Dr. …..’e yapılan tıbbi incelemeler sonucundaki bilimsel kanaati (ölüm nedeni/ otopsi yapılıp yapılaması gerektiği) soruldu. </a:t>
            </a:r>
          </a:p>
          <a:p>
            <a:pPr marL="91440" indent="-91440" fontAlgn="auto">
              <a:buFont typeface="Tw Cen MT" panose="020B0602020104020603" pitchFamily="34" charset="0"/>
              <a:buChar char=" "/>
              <a:defRPr/>
            </a:pPr>
            <a:r>
              <a:rPr lang="tr-TR" dirty="0"/>
              <a:t>Bilirkişi Dr. ….. : </a:t>
            </a:r>
          </a:p>
          <a:p>
            <a:pPr marL="91440" indent="-91440" fontAlgn="auto">
              <a:buFont typeface="Tw Cen MT" panose="020B0602020104020603" pitchFamily="34" charset="0"/>
              <a:buChar char=" "/>
              <a:defRPr/>
            </a:pPr>
            <a:r>
              <a:rPr lang="tr-TR" dirty="0"/>
              <a:t>a. Kişinin kesin </a:t>
            </a:r>
            <a:r>
              <a:rPr lang="tr-TR" b="1" dirty="0"/>
              <a:t>ölüm nedeni belirlememiş </a:t>
            </a:r>
            <a:r>
              <a:rPr lang="tr-TR" dirty="0"/>
              <a:t>olduğundan; otopsi yapılması gerektiği, Kişinin ölümünün, …. sonucu meydana gelmiş olduğu, otopsi yapılmasına gerek bulunmadığı, </a:t>
            </a:r>
          </a:p>
          <a:p>
            <a:pPr marL="91440" indent="-91440" fontAlgn="auto">
              <a:buFont typeface="Tw Cen MT" panose="020B0602020104020603" pitchFamily="34" charset="0"/>
              <a:buChar char=" "/>
              <a:defRPr/>
            </a:pPr>
            <a:r>
              <a:rPr lang="tr-TR" dirty="0"/>
              <a:t>b. Kişinin, </a:t>
            </a:r>
            <a:r>
              <a:rPr lang="tr-TR" b="1" dirty="0"/>
              <a:t>… sonucu öldüğü belirlenmiş </a:t>
            </a:r>
            <a:r>
              <a:rPr lang="tr-TR" dirty="0"/>
              <a:t>olmakla birlikte; ……. nedeni ile otopsi yapılması gerektiği; kanaatindeyim” dedi. </a:t>
            </a:r>
          </a:p>
          <a:p>
            <a:pPr marL="91440" indent="-91440" fontAlgn="auto">
              <a:buFont typeface="Tw Cen MT" panose="020B0602020104020603" pitchFamily="34" charset="0"/>
              <a:buChar char=" "/>
              <a:defRPr/>
            </a:pPr>
            <a:r>
              <a:rPr lang="tr-TR" dirty="0"/>
              <a:t>Cumhuriyet </a:t>
            </a:r>
            <a:r>
              <a:rPr lang="tr-TR" dirty="0" smtClean="0"/>
              <a:t>Savcısı                                            </a:t>
            </a:r>
            <a:r>
              <a:rPr lang="tr-TR" dirty="0"/>
              <a:t>İmza/Sicil </a:t>
            </a:r>
            <a:r>
              <a:rPr lang="tr-TR" dirty="0" smtClean="0"/>
              <a:t>no        </a:t>
            </a:r>
          </a:p>
          <a:p>
            <a:pPr marL="91440" indent="-91440" fontAlgn="auto">
              <a:buFont typeface="Tw Cen MT" panose="020B0602020104020603" pitchFamily="34" charset="0"/>
              <a:buChar char=" "/>
              <a:defRPr/>
            </a:pPr>
            <a:r>
              <a:rPr lang="tr-TR" dirty="0" smtClean="0"/>
              <a:t>Dr……                                                                   İmza/Sicil no</a:t>
            </a:r>
            <a:endParaRPr lang="tr-TR" dirty="0"/>
          </a:p>
          <a:p>
            <a:pPr marL="91440" indent="-91440" fontAlgn="auto">
              <a:buFont typeface="Tw Cen MT" panose="020B0602020104020603" pitchFamily="34" charset="0"/>
              <a:buChar char=" "/>
              <a:defRPr/>
            </a:pPr>
            <a:r>
              <a:rPr lang="tr-TR" dirty="0" smtClean="0"/>
              <a:t>Zabıt Katibi </a:t>
            </a:r>
          </a:p>
          <a:p>
            <a:pPr marL="91440" indent="-91440" fontAlgn="auto">
              <a:buFont typeface="Tw Cen MT" panose="020B0602020104020603" pitchFamily="34" charset="0"/>
              <a:buChar char=" "/>
              <a:defRPr/>
            </a:pPr>
            <a:r>
              <a:rPr lang="tr-TR" dirty="0" smtClean="0"/>
              <a:t>Şoför Kimlik Tanığı </a:t>
            </a:r>
            <a:endParaRPr lang="tr-TR" dirty="0"/>
          </a:p>
          <a:p>
            <a:endParaRPr lang="tr-TR" dirty="0"/>
          </a:p>
        </p:txBody>
      </p:sp>
    </p:spTree>
    <p:extLst>
      <p:ext uri="{BB962C8B-B14F-4D97-AF65-F5344CB8AC3E}">
        <p14:creationId xmlns:p14="http://schemas.microsoft.com/office/powerpoint/2010/main" xmlns="" val="1156559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3248" y="260990"/>
            <a:ext cx="9956800" cy="1143000"/>
          </a:xfrm>
        </p:spPr>
        <p:txBody>
          <a:bodyPr>
            <a:noAutofit/>
          </a:bodyPr>
          <a:lstStyle/>
          <a:p>
            <a:pPr fontAlgn="auto">
              <a:spcAft>
                <a:spcPts val="0"/>
              </a:spcAft>
              <a:defRPr/>
            </a:pPr>
            <a:r>
              <a:rPr lang="tr-TR" sz="3600" dirty="0" smtClean="0">
                <a:solidFill>
                  <a:schemeClr val="tx1">
                    <a:lumMod val="95000"/>
                    <a:lumOff val="5000"/>
                  </a:schemeClr>
                </a:solidFill>
              </a:rPr>
              <a:t/>
            </a:r>
            <a:br>
              <a:rPr lang="tr-TR" sz="3600" dirty="0" smtClean="0">
                <a:solidFill>
                  <a:schemeClr val="tx1">
                    <a:lumMod val="95000"/>
                    <a:lumOff val="5000"/>
                  </a:schemeClr>
                </a:solidFill>
              </a:rPr>
            </a:br>
            <a:r>
              <a:rPr lang="tr-TR" sz="3600" dirty="0" smtClean="0">
                <a:solidFill>
                  <a:schemeClr val="tx1">
                    <a:lumMod val="95000"/>
                    <a:lumOff val="5000"/>
                  </a:schemeClr>
                </a:solidFill>
              </a:rPr>
              <a:t>YENİ </a:t>
            </a:r>
            <a:r>
              <a:rPr lang="tr-TR" sz="3600" dirty="0">
                <a:solidFill>
                  <a:schemeClr val="tx1">
                    <a:lumMod val="95000"/>
                    <a:lumOff val="5000"/>
                  </a:schemeClr>
                </a:solidFill>
              </a:rPr>
              <a:t>DOĞAN CESEDİNİN ADLİ </a:t>
            </a:r>
            <a:r>
              <a:rPr lang="tr-TR" sz="3600" dirty="0" smtClean="0">
                <a:solidFill>
                  <a:schemeClr val="tx1">
                    <a:lumMod val="95000"/>
                    <a:lumOff val="5000"/>
                  </a:schemeClr>
                </a:solidFill>
              </a:rPr>
              <a:t>MUAYENESİ/  OTOPSİ</a:t>
            </a:r>
            <a:endParaRPr lang="tr-TR" sz="3600" dirty="0">
              <a:solidFill>
                <a:schemeClr val="tx1">
                  <a:lumMod val="95000"/>
                  <a:lumOff val="5000"/>
                </a:schemeClr>
              </a:solidFill>
            </a:endParaRPr>
          </a:p>
        </p:txBody>
      </p:sp>
      <p:sp>
        <p:nvSpPr>
          <p:cNvPr id="41986" name="İçerik Yer Tutucusu 2"/>
          <p:cNvSpPr>
            <a:spLocks noGrp="1"/>
          </p:cNvSpPr>
          <p:nvPr>
            <p:ph sz="quarter" idx="1"/>
          </p:nvPr>
        </p:nvSpPr>
        <p:spPr/>
        <p:txBody>
          <a:bodyPr>
            <a:normAutofit/>
          </a:bodyPr>
          <a:lstStyle/>
          <a:p>
            <a:r>
              <a:rPr lang="tr-TR" dirty="0"/>
              <a:t>CMK 88. </a:t>
            </a:r>
            <a:r>
              <a:rPr lang="tr-TR" dirty="0" smtClean="0"/>
              <a:t>yeni </a:t>
            </a:r>
            <a:r>
              <a:rPr lang="tr-TR" dirty="0"/>
              <a:t>doğanın cesedi üzerinde adli muayene veya </a:t>
            </a:r>
            <a:r>
              <a:rPr lang="tr-TR" dirty="0" smtClean="0"/>
              <a:t>otopside</a:t>
            </a:r>
          </a:p>
          <a:p>
            <a:pPr lvl="1"/>
            <a:r>
              <a:rPr lang="tr-TR" dirty="0" smtClean="0"/>
              <a:t>doğum sırasında </a:t>
            </a:r>
            <a:r>
              <a:rPr lang="tr-TR" dirty="0"/>
              <a:t>veya doğumdan sonra yaşam bulgularının varlığı </a:t>
            </a:r>
            <a:endParaRPr lang="tr-TR" dirty="0" smtClean="0"/>
          </a:p>
          <a:p>
            <a:pPr lvl="1"/>
            <a:r>
              <a:rPr lang="tr-TR" dirty="0" smtClean="0"/>
              <a:t>olağan </a:t>
            </a:r>
            <a:r>
              <a:rPr lang="tr-TR" dirty="0"/>
              <a:t>süresinde doğup doğmadığı </a:t>
            </a:r>
            <a:endParaRPr lang="tr-TR" dirty="0" smtClean="0"/>
          </a:p>
          <a:p>
            <a:pPr lvl="1"/>
            <a:r>
              <a:rPr lang="tr-TR" dirty="0" smtClean="0"/>
              <a:t>biyolojik </a:t>
            </a:r>
            <a:r>
              <a:rPr lang="tr-TR" dirty="0"/>
              <a:t>olarak yaşamını rahim dışında </a:t>
            </a:r>
            <a:r>
              <a:rPr lang="tr-TR" dirty="0" smtClean="0"/>
              <a:t>sürdürebilecek </a:t>
            </a:r>
            <a:r>
              <a:rPr lang="tr-TR" dirty="0"/>
              <a:t>kadar olgunlaşmış olup olmadığı veya yaşama yeteneği bulunup </a:t>
            </a:r>
            <a:r>
              <a:rPr lang="tr-TR" dirty="0" smtClean="0"/>
              <a:t>bulunmadığının</a:t>
            </a:r>
          </a:p>
          <a:p>
            <a:pPr>
              <a:buNone/>
            </a:pPr>
            <a:r>
              <a:rPr lang="tr-TR" dirty="0" smtClean="0"/>
              <a:t> </a:t>
            </a:r>
            <a:r>
              <a:rPr lang="tr-TR" dirty="0"/>
              <a:t>saptanması önem taşır. </a:t>
            </a:r>
            <a:endParaRPr lang="tr-TR" dirty="0" smtClean="0"/>
          </a:p>
          <a:p>
            <a:endParaRPr lang="tr-TR" dirty="0"/>
          </a:p>
          <a:p>
            <a:r>
              <a:rPr lang="tr-TR" dirty="0"/>
              <a:t>Yeni doğan bebek ölümlerinde hem hukuki hem de tıbbi açıdan erişkin otopsilerinden farklı süreç ve kurallar geçerlidir.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B20EBBD-E816-459F-B008-2CAE3A3C08AF}"/>
              </a:ext>
            </a:extLst>
          </p:cNvPr>
          <p:cNvSpPr>
            <a:spLocks noGrp="1"/>
          </p:cNvSpPr>
          <p:nvPr>
            <p:ph type="ctrTitle"/>
          </p:nvPr>
        </p:nvSpPr>
        <p:spPr>
          <a:xfrm>
            <a:off x="3048000" y="1622946"/>
            <a:ext cx="8229600" cy="1894362"/>
          </a:xfrm>
        </p:spPr>
        <p:txBody>
          <a:bodyPr/>
          <a:lstStyle/>
          <a:p>
            <a:r>
              <a:rPr lang="tr-TR" b="0" dirty="0" smtClean="0">
                <a:solidFill>
                  <a:schemeClr val="tx1"/>
                </a:solidFill>
              </a:rPr>
              <a:t>ADLİ RAPOR DÜZENLENMESİ</a:t>
            </a:r>
            <a:endParaRPr lang="tr-TR" b="0" dirty="0">
              <a:solidFill>
                <a:schemeClr val="tx1"/>
              </a:solidFill>
            </a:endParaRPr>
          </a:p>
        </p:txBody>
      </p:sp>
      <p:sp>
        <p:nvSpPr>
          <p:cNvPr id="55298" name="AutoShape 2" descr="00173# 9 Madde ile Adli Vaka Yaklaşımı – Taburcu.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0" name="AutoShape 4" descr="00173# 9 Madde ile Adli Vaka Yaklaşımı – Taburcu.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2" name="AutoShape 6" descr="00173# 9 Madde ile Adli Vaka Yaklaşımı – Taburcu.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5303" name="Picture 7"/>
          <p:cNvPicPr>
            <a:picLocks noChangeAspect="1" noChangeArrowheads="1"/>
          </p:cNvPicPr>
          <p:nvPr/>
        </p:nvPicPr>
        <p:blipFill>
          <a:blip r:embed="rId2"/>
          <a:srcRect/>
          <a:stretch>
            <a:fillRect/>
          </a:stretch>
        </p:blipFill>
        <p:spPr bwMode="auto">
          <a:xfrm>
            <a:off x="8460120" y="4140760"/>
            <a:ext cx="3167773" cy="2276461"/>
          </a:xfrm>
          <a:prstGeom prst="rect">
            <a:avLst/>
          </a:prstGeom>
          <a:noFill/>
          <a:ln w="9525">
            <a:noFill/>
            <a:miter lim="800000"/>
            <a:headEnd/>
            <a:tailEnd/>
          </a:ln>
          <a:effectLst/>
        </p:spPr>
      </p:pic>
    </p:spTree>
    <p:extLst>
      <p:ext uri="{BB962C8B-B14F-4D97-AF65-F5344CB8AC3E}">
        <p14:creationId xmlns:p14="http://schemas.microsoft.com/office/powerpoint/2010/main" xmlns="" val="1363747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Autofit/>
          </a:bodyPr>
          <a:lstStyle/>
          <a:p>
            <a:r>
              <a:rPr lang="tr-TR" sz="4000" dirty="0">
                <a:solidFill>
                  <a:schemeClr val="tx1"/>
                </a:solidFill>
              </a:rPr>
              <a:t/>
            </a:r>
            <a:br>
              <a:rPr lang="tr-TR" sz="4000" dirty="0">
                <a:solidFill>
                  <a:schemeClr val="tx1"/>
                </a:solidFill>
              </a:rPr>
            </a:br>
            <a:r>
              <a:rPr lang="tr-TR" sz="4000" dirty="0">
                <a:solidFill>
                  <a:schemeClr val="tx1"/>
                </a:solidFill>
              </a:rPr>
              <a:t>A</a:t>
            </a:r>
            <a:r>
              <a:rPr lang="tr-TR" sz="4000" dirty="0" smtClean="0">
                <a:solidFill>
                  <a:schemeClr val="tx1"/>
                </a:solidFill>
              </a:rPr>
              <a:t>DLİ </a:t>
            </a:r>
            <a:r>
              <a:rPr lang="tr-TR" sz="4000" dirty="0">
                <a:solidFill>
                  <a:schemeClr val="tx1"/>
                </a:solidFill>
              </a:rPr>
              <a:t>RAPOR</a:t>
            </a:r>
          </a:p>
        </p:txBody>
      </p:sp>
      <p:sp>
        <p:nvSpPr>
          <p:cNvPr id="3" name="2 İçerik Yer Tutucusu"/>
          <p:cNvSpPr>
            <a:spLocks noGrp="1"/>
          </p:cNvSpPr>
          <p:nvPr>
            <p:ph sz="quarter" idx="1"/>
          </p:nvPr>
        </p:nvSpPr>
        <p:spPr/>
        <p:txBody>
          <a:bodyPr>
            <a:normAutofit/>
          </a:bodyPr>
          <a:lstStyle/>
          <a:p>
            <a:r>
              <a:rPr lang="tr-TR" dirty="0" smtClean="0"/>
              <a:t>Mahkemeler </a:t>
            </a:r>
            <a:r>
              <a:rPr lang="tr-TR" dirty="0" smtClean="0"/>
              <a:t>bilirkişi </a:t>
            </a:r>
            <a:r>
              <a:rPr lang="tr-TR" dirty="0"/>
              <a:t>olarak Türkiye’de hekimlik yapma yetkisine sahip tüm hekimlere başvurabilirler</a:t>
            </a:r>
            <a:r>
              <a:rPr lang="tr-TR" dirty="0" smtClean="0"/>
              <a:t>.</a:t>
            </a:r>
          </a:p>
          <a:p>
            <a:endParaRPr lang="tr-TR" dirty="0"/>
          </a:p>
          <a:p>
            <a:r>
              <a:rPr lang="tr-TR" dirty="0"/>
              <a:t>Yargı mercilerince adli rapor talep edildiğinde, hekimlerin “bu benim işim değil, ben bunu yapamam” deme şansları yoktur</a:t>
            </a:r>
            <a:r>
              <a:rPr lang="tr-TR" dirty="0" smtClean="0"/>
              <a:t>.</a:t>
            </a:r>
          </a:p>
          <a:p>
            <a:endParaRPr lang="tr-TR" dirty="0"/>
          </a:p>
          <a:p>
            <a:r>
              <a:rPr lang="tr-TR" dirty="0"/>
              <a:t> Ancak, adli olguyu değerlendirme ve rapor düzenleme aşamasında, başka bir hekimden de görüş alınmasını talep edebilirler veya ek inceleme gerekiyorsa bunu bildirebilirler.</a:t>
            </a:r>
          </a:p>
        </p:txBody>
      </p:sp>
      <p:sp>
        <p:nvSpPr>
          <p:cNvPr id="53250" name="AutoShape 2" descr="00173# 9 Madde ile Adli Vaka Yaklaşımı – Taburcu.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normAutofit/>
          </a:bodyPr>
          <a:lstStyle/>
          <a:p>
            <a:endParaRPr lang="tr-TR" dirty="0" smtClean="0"/>
          </a:p>
          <a:p>
            <a:r>
              <a:rPr lang="tr-TR" dirty="0" smtClean="0"/>
              <a:t>Ülkemizdeki hukuk sisteminin işleyişine göre bir olgunun adli olup olmadığına adli makamlar (savcılık veya hâkimlik) karar verir.</a:t>
            </a:r>
          </a:p>
          <a:p>
            <a:endParaRPr lang="tr-TR" dirty="0" smtClean="0"/>
          </a:p>
          <a:p>
            <a:r>
              <a:rPr lang="tr-TR" dirty="0" smtClean="0"/>
              <a:t> Hekimlerin görevi adli vaka olduğundan </a:t>
            </a:r>
            <a:r>
              <a:rPr lang="tr-TR" dirty="0" smtClean="0">
                <a:solidFill>
                  <a:srgbClr val="FF0000"/>
                </a:solidFill>
              </a:rPr>
              <a:t>şüphe ettiği </a:t>
            </a:r>
            <a:r>
              <a:rPr lang="tr-TR" dirty="0" smtClean="0"/>
              <a:t>vakaları ya da tespit ettiği doğal olmayan durumları bildirmektir.</a:t>
            </a:r>
          </a:p>
          <a:p>
            <a:endParaRPr lang="tr-TR" dirty="0" smtClean="0"/>
          </a:p>
          <a:p>
            <a:r>
              <a:rPr lang="tr-TR" dirty="0" smtClean="0"/>
              <a:t> Adli olgularla en sık karşılaşan hekimler acil servis hekimleri ve aile hekimleridir. </a:t>
            </a:r>
          </a:p>
          <a:p>
            <a:endParaRPr lang="tr-TR" dirty="0" smtClean="0"/>
          </a:p>
        </p:txBody>
      </p:sp>
      <p:sp>
        <p:nvSpPr>
          <p:cNvPr id="3" name="2 Başlık"/>
          <p:cNvSpPr>
            <a:spLocks noGrp="1"/>
          </p:cNvSpPr>
          <p:nvPr>
            <p:ph type="title"/>
          </p:nvPr>
        </p:nvSpPr>
        <p:spPr/>
        <p:txBody>
          <a:bodyPr/>
          <a:lstStyle/>
          <a:p>
            <a:r>
              <a:rPr lang="tr-TR" sz="3200" dirty="0" smtClean="0">
                <a:solidFill>
                  <a:schemeClr val="tx1"/>
                </a:solidFill>
              </a:rPr>
              <a:t/>
            </a:r>
            <a:br>
              <a:rPr lang="tr-TR" sz="3200" dirty="0" smtClean="0">
                <a:solidFill>
                  <a:schemeClr val="tx1"/>
                </a:solidFill>
              </a:rPr>
            </a:br>
            <a:r>
              <a:rPr lang="tr-TR" sz="3200" dirty="0" smtClean="0">
                <a:solidFill>
                  <a:schemeClr val="tx1"/>
                </a:solidFill>
              </a:rPr>
              <a:t>ADLİ RAPOR</a:t>
            </a:r>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066800" y="382137"/>
            <a:ext cx="10058400" cy="1889392"/>
          </a:xfrm>
        </p:spPr>
        <p:txBody>
          <a:bodyPr>
            <a:noAutofit/>
          </a:bodyPr>
          <a:lstStyle/>
          <a:p>
            <a:pPr algn="ctr"/>
            <a:r>
              <a:rPr lang="tr-TR" altLang="tr-TR" sz="4000" dirty="0">
                <a:solidFill>
                  <a:schemeClr val="tx1"/>
                </a:solidFill>
                <a:cs typeface="Times New Roman" panose="02020603050405020304" pitchFamily="18" charset="0"/>
              </a:rPr>
              <a:t/>
            </a:r>
            <a:br>
              <a:rPr lang="tr-TR" altLang="tr-TR" sz="4000" dirty="0">
                <a:solidFill>
                  <a:schemeClr val="tx1"/>
                </a:solidFill>
                <a:cs typeface="Times New Roman" panose="02020603050405020304" pitchFamily="18" charset="0"/>
              </a:rPr>
            </a:br>
            <a:r>
              <a:rPr lang="tr-TR" altLang="tr-TR" sz="4000" dirty="0" smtClean="0">
                <a:solidFill>
                  <a:schemeClr val="tx1"/>
                </a:solidFill>
                <a:cs typeface="Times New Roman" panose="02020603050405020304" pitchFamily="18" charset="0"/>
              </a:rPr>
              <a:t>sa</a:t>
            </a:r>
            <a:r>
              <a:rPr lang="tr-TR" altLang="tr-TR" sz="4000" dirty="0" smtClean="0">
                <a:solidFill>
                  <a:schemeClr val="tx1"/>
                </a:solidFill>
              </a:rPr>
              <a:t>ğ</a:t>
            </a:r>
            <a:r>
              <a:rPr lang="tr-TR" altLang="tr-TR" sz="4000" dirty="0" smtClean="0">
                <a:solidFill>
                  <a:schemeClr val="tx1"/>
                </a:solidFill>
                <a:cs typeface="Times New Roman" panose="02020603050405020304" pitchFamily="18" charset="0"/>
              </a:rPr>
              <a:t>l</a:t>
            </a:r>
            <a:r>
              <a:rPr lang="tr-TR" altLang="tr-TR" sz="4000" dirty="0" smtClean="0">
                <a:solidFill>
                  <a:schemeClr val="tx1"/>
                </a:solidFill>
              </a:rPr>
              <a:t>ı</a:t>
            </a:r>
            <a:r>
              <a:rPr lang="tr-TR" altLang="tr-TR" sz="4000" dirty="0" smtClean="0">
                <a:solidFill>
                  <a:schemeClr val="tx1"/>
                </a:solidFill>
                <a:cs typeface="Times New Roman" panose="02020603050405020304" pitchFamily="18" charset="0"/>
              </a:rPr>
              <a:t>k </a:t>
            </a:r>
            <a:r>
              <a:rPr lang="tr-TR" altLang="tr-TR" sz="4000" dirty="0">
                <a:solidFill>
                  <a:schemeClr val="tx1"/>
                </a:solidFill>
                <a:cs typeface="Times New Roman" panose="02020603050405020304" pitchFamily="18" charset="0"/>
              </a:rPr>
              <a:t>mesle</a:t>
            </a:r>
            <a:r>
              <a:rPr lang="tr-TR" altLang="tr-TR" sz="4000" dirty="0">
                <a:solidFill>
                  <a:schemeClr val="tx1"/>
                </a:solidFill>
              </a:rPr>
              <a:t>ğ</a:t>
            </a:r>
            <a:r>
              <a:rPr lang="tr-TR" altLang="tr-TR" sz="4000" dirty="0">
                <a:solidFill>
                  <a:schemeClr val="tx1"/>
                </a:solidFill>
                <a:cs typeface="Times New Roman" panose="02020603050405020304" pitchFamily="18" charset="0"/>
              </a:rPr>
              <a:t>i </a:t>
            </a:r>
            <a:r>
              <a:rPr lang="tr-TR" altLang="tr-TR" sz="4000" dirty="0" smtClean="0">
                <a:solidFill>
                  <a:schemeClr val="tx1"/>
                </a:solidFill>
                <a:cs typeface="Times New Roman" panose="02020603050405020304" pitchFamily="18" charset="0"/>
              </a:rPr>
              <a:t>mensupların</a:t>
            </a:r>
            <a:r>
              <a:rPr lang="tr-TR" altLang="tr-TR" sz="4000" dirty="0" smtClean="0">
                <a:solidFill>
                  <a:schemeClr val="tx1"/>
                </a:solidFill>
              </a:rPr>
              <a:t>ı</a:t>
            </a:r>
            <a:r>
              <a:rPr lang="tr-TR" altLang="tr-TR" sz="4000" dirty="0" smtClean="0">
                <a:solidFill>
                  <a:schemeClr val="tx1"/>
                </a:solidFill>
                <a:cs typeface="Times New Roman" panose="02020603050405020304" pitchFamily="18" charset="0"/>
              </a:rPr>
              <a:t>n </a:t>
            </a:r>
            <a:r>
              <a:rPr lang="tr-TR" altLang="tr-TR" sz="4000" dirty="0">
                <a:solidFill>
                  <a:schemeClr val="tx1"/>
                </a:solidFill>
                <a:cs typeface="Times New Roman" panose="02020603050405020304" pitchFamily="18" charset="0"/>
              </a:rPr>
              <a:t>suçu bildirmemesi</a:t>
            </a:r>
          </a:p>
        </p:txBody>
      </p:sp>
      <p:sp>
        <p:nvSpPr>
          <p:cNvPr id="5127" name="Rectangle 7"/>
          <p:cNvSpPr>
            <a:spLocks noGrp="1" noChangeArrowheads="1"/>
          </p:cNvSpPr>
          <p:nvPr>
            <p:ph sz="quarter" idx="1"/>
          </p:nvPr>
        </p:nvSpPr>
        <p:spPr>
          <a:xfrm>
            <a:off x="1038865" y="2569425"/>
            <a:ext cx="10394707" cy="3311189"/>
          </a:xfrm>
          <a:prstGeom prst="rect">
            <a:avLst/>
          </a:prstGeom>
          <a:noFill/>
          <a:ln/>
        </p:spPr>
        <p:txBody>
          <a:bodyPr>
            <a:normAutofit/>
          </a:bodyPr>
          <a:lstStyle/>
          <a:p>
            <a:pPr algn="just">
              <a:buFont typeface="Arial" panose="020B0604020202020204" pitchFamily="34" charset="0"/>
              <a:buNone/>
            </a:pPr>
            <a:r>
              <a:rPr lang="tr-TR" altLang="tr-TR" sz="2400" b="1" dirty="0"/>
              <a:t>TCK: MADDE 280 </a:t>
            </a:r>
            <a:r>
              <a:rPr lang="tr-TR" altLang="tr-TR" sz="2400" dirty="0"/>
              <a:t> </a:t>
            </a:r>
          </a:p>
          <a:p>
            <a:pPr algn="just">
              <a:buFont typeface="Arial" panose="020B0604020202020204" pitchFamily="34" charset="0"/>
              <a:buNone/>
            </a:pPr>
            <a:r>
              <a:rPr lang="tr-TR" altLang="tr-TR" sz="2400" dirty="0"/>
              <a:t>  </a:t>
            </a:r>
            <a:r>
              <a:rPr lang="tr-TR" altLang="tr-TR" dirty="0"/>
              <a:t>Görevini yaptığı sırada bir suçun işlendiği yönünde </a:t>
            </a:r>
            <a:r>
              <a:rPr lang="tr-TR" altLang="tr-TR" b="1" dirty="0"/>
              <a:t>bir belirti ile karşılaşmasına rağmen</a:t>
            </a:r>
            <a:r>
              <a:rPr lang="tr-TR" altLang="tr-TR" dirty="0"/>
              <a:t>, durumu yetkili makamlara </a:t>
            </a:r>
            <a:r>
              <a:rPr lang="tr-TR" altLang="tr-TR" b="1" dirty="0"/>
              <a:t>bildirmeyen veya bu hususta gecikme gösteren</a:t>
            </a:r>
            <a:r>
              <a:rPr lang="tr-TR" altLang="tr-TR" dirty="0"/>
              <a:t> sağlık mesleği mensubu, </a:t>
            </a:r>
            <a:r>
              <a:rPr lang="tr-TR" altLang="tr-TR" b="1" dirty="0">
                <a:solidFill>
                  <a:schemeClr val="accent1"/>
                </a:solidFill>
              </a:rPr>
              <a:t>bir yıla kadar hapis </a:t>
            </a:r>
            <a:r>
              <a:rPr lang="tr-TR" altLang="tr-TR" dirty="0"/>
              <a:t>cezası ile cezalandırılır. </a:t>
            </a:r>
          </a:p>
          <a:p>
            <a:pPr marL="914400" lvl="2" indent="0" algn="just">
              <a:buNone/>
            </a:pPr>
            <a:r>
              <a:rPr lang="tr-TR" altLang="tr-TR" sz="2000" dirty="0"/>
              <a:t>tabip, diş tabibi, eczacı, ebe, hemşire ve sağlık hizmeti veren diğer kişiler</a:t>
            </a:r>
          </a:p>
        </p:txBody>
      </p:sp>
    </p:spTree>
    <p:extLst>
      <p:ext uri="{BB962C8B-B14F-4D97-AF65-F5344CB8AC3E}">
        <p14:creationId xmlns:p14="http://schemas.microsoft.com/office/powerpoint/2010/main" xmlns="" val="90089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pPr fontAlgn="auto">
              <a:spcAft>
                <a:spcPts val="0"/>
              </a:spcAft>
              <a:defRPr/>
            </a:pPr>
            <a:r>
              <a:rPr lang="tr-TR" sz="4000" dirty="0">
                <a:solidFill>
                  <a:schemeClr val="tx1">
                    <a:lumMod val="95000"/>
                    <a:lumOff val="5000"/>
                  </a:schemeClr>
                </a:solidFill>
              </a:rPr>
              <a:t>BEYİN ÖLÜMÜ</a:t>
            </a:r>
          </a:p>
        </p:txBody>
      </p:sp>
      <p:sp>
        <p:nvSpPr>
          <p:cNvPr id="18434" name="İçerik Yer Tutucusu 2"/>
          <p:cNvSpPr>
            <a:spLocks noGrp="1"/>
          </p:cNvSpPr>
          <p:nvPr>
            <p:ph sz="quarter" idx="1"/>
          </p:nvPr>
        </p:nvSpPr>
        <p:spPr/>
        <p:txBody>
          <a:bodyPr>
            <a:noAutofit/>
          </a:bodyPr>
          <a:lstStyle/>
          <a:p>
            <a:r>
              <a:rPr lang="nn-NO" dirty="0"/>
              <a:t>1959’da Mollart ve Goulan</a:t>
            </a:r>
            <a:r>
              <a:rPr lang="tr-TR" dirty="0"/>
              <a:t> adlı iki nörolog </a:t>
            </a:r>
          </a:p>
          <a:p>
            <a:pPr lvl="1">
              <a:buNone/>
            </a:pPr>
            <a:r>
              <a:rPr lang="tr-TR" dirty="0"/>
              <a:t>Somatik ölüme eş değer </a:t>
            </a:r>
            <a:endParaRPr lang="tr-TR" dirty="0" smtClean="0"/>
          </a:p>
          <a:p>
            <a:pPr lvl="1">
              <a:buNone/>
            </a:pPr>
            <a:endParaRPr lang="tr-TR" dirty="0"/>
          </a:p>
          <a:p>
            <a:r>
              <a:rPr lang="tr-TR" dirty="0" smtClean="0"/>
              <a:t>Beyin </a:t>
            </a:r>
            <a:r>
              <a:rPr lang="tr-TR" dirty="0"/>
              <a:t>sapındaki solunum ve dolaşım merkezinin canlılığını yitirdiği ve böylece tıbbın olanakları ile artık yaşama ümidi kalmamış kişilerden buna ihtiyacı olan kişilere organ ve doku transplantasyonu yapılmasını sağlamak amacı ile ortaya atılmıştır</a:t>
            </a:r>
            <a:r>
              <a:rPr lang="tr-TR" dirty="0" smtClean="0"/>
              <a:t>.</a:t>
            </a:r>
          </a:p>
          <a:p>
            <a:endParaRPr lang="tr-TR" dirty="0"/>
          </a:p>
          <a:p>
            <a:r>
              <a:rPr lang="tr-TR" dirty="0"/>
              <a:t>Türkiye’de ölüden organ transplantasyonu </a:t>
            </a:r>
          </a:p>
          <a:p>
            <a:pPr lvl="1"/>
            <a:r>
              <a:rPr lang="tr-TR" sz="2000" dirty="0"/>
              <a:t>29.5.1979’de 2238 sayılı kanun ile</a:t>
            </a:r>
          </a:p>
        </p:txBody>
      </p:sp>
      <p:pic>
        <p:nvPicPr>
          <p:cNvPr id="142341" name="Picture 5" descr="Organ bağışı nasıl yapılır? Hangi organ ve dokular bağışlanabilir ..."/>
          <p:cNvPicPr>
            <a:picLocks noChangeAspect="1" noChangeArrowheads="1"/>
          </p:cNvPicPr>
          <p:nvPr/>
        </p:nvPicPr>
        <p:blipFill>
          <a:blip r:embed="rId2"/>
          <a:srcRect/>
          <a:stretch>
            <a:fillRect/>
          </a:stretch>
        </p:blipFill>
        <p:spPr bwMode="auto">
          <a:xfrm>
            <a:off x="8758376" y="4587377"/>
            <a:ext cx="3433624" cy="2270623"/>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solidFill>
                  <a:schemeClr val="tx1"/>
                </a:solidFill>
              </a:rPr>
              <a:t>ADLİ VAKA</a:t>
            </a:r>
            <a:endParaRPr lang="tr-TR" dirty="0"/>
          </a:p>
        </p:txBody>
      </p:sp>
      <p:sp>
        <p:nvSpPr>
          <p:cNvPr id="3" name="2 İçerik Yer Tutucusu"/>
          <p:cNvSpPr>
            <a:spLocks noGrp="1"/>
          </p:cNvSpPr>
          <p:nvPr>
            <p:ph sz="quarter" idx="1"/>
          </p:nvPr>
        </p:nvSpPr>
        <p:spPr>
          <a:xfrm>
            <a:off x="609600" y="1600200"/>
            <a:ext cx="4876800" cy="5257800"/>
          </a:xfrm>
        </p:spPr>
        <p:txBody>
          <a:bodyPr>
            <a:normAutofit fontScale="40000" lnSpcReduction="20000"/>
          </a:bodyPr>
          <a:lstStyle/>
          <a:p>
            <a:pPr>
              <a:buNone/>
            </a:pPr>
            <a:r>
              <a:rPr lang="tr-TR" sz="4400" dirty="0" smtClean="0"/>
              <a:t>Bir kişinin fiziksel ya da ruhsal olarak hasta diyebileceğimiz bir duruma gelmesinde başka kişi veya kişilerin kasıt, ihmal, tedbirsizlik veya dikkatsizliğinin etken olması</a:t>
            </a:r>
            <a:endParaRPr lang="tr-TR" dirty="0" smtClean="0"/>
          </a:p>
          <a:p>
            <a:endParaRPr lang="tr-TR" dirty="0" smtClean="0"/>
          </a:p>
          <a:p>
            <a:r>
              <a:rPr lang="tr-TR" sz="4000" dirty="0" smtClean="0"/>
              <a:t>a) Bir başkasının kasıtlı, tedbirsiz, dikkatsiz davranışı sonucu meydana gelen tüm yaralanmalar (Örneğin; Paspasın sıkılmadan zeminin silinmesi sonucu oradan geçen bir kişinin düşerek yaralanması, sedye korkuluğunun kaldırılmaması sonucu hastanın sedyeden düşmesi vb…)</a:t>
            </a:r>
          </a:p>
          <a:p>
            <a:r>
              <a:rPr lang="tr-TR" sz="4000" dirty="0" smtClean="0"/>
              <a:t>b) Kişinin bir başkası tarafından darp edilmesi (aile bireyleri dahil) </a:t>
            </a:r>
          </a:p>
          <a:p>
            <a:r>
              <a:rPr lang="tr-TR" sz="4000" dirty="0" smtClean="0"/>
              <a:t>c) Kesici, kesici-delici, ezici alet yaralanmaları </a:t>
            </a:r>
          </a:p>
          <a:p>
            <a:r>
              <a:rPr lang="tr-TR" sz="4000" dirty="0" smtClean="0"/>
              <a:t>d) Patlayıcı madde ve ateşli silah yaralanmaları (Molotof, av tüfeği vb..) </a:t>
            </a:r>
          </a:p>
          <a:p>
            <a:r>
              <a:rPr lang="tr-TR" sz="4000" dirty="0" smtClean="0"/>
              <a:t>e) Trafik kazaları </a:t>
            </a:r>
          </a:p>
          <a:p>
            <a:r>
              <a:rPr lang="tr-TR" sz="4000" dirty="0" smtClean="0"/>
              <a:t>f</a:t>
            </a:r>
            <a:r>
              <a:rPr lang="tr-TR" sz="4000" dirty="0" smtClean="0"/>
              <a:t>)  </a:t>
            </a:r>
            <a:r>
              <a:rPr lang="tr-TR" sz="4000" dirty="0" smtClean="0"/>
              <a:t>Düşmeler </a:t>
            </a:r>
          </a:p>
          <a:p>
            <a:r>
              <a:rPr lang="tr-TR" sz="4000" dirty="0" smtClean="0"/>
              <a:t>g) İş kazaları </a:t>
            </a:r>
          </a:p>
          <a:p>
            <a:r>
              <a:rPr lang="tr-TR" sz="4000" dirty="0" smtClean="0"/>
              <a:t>h) Zehirlenmeler (gıda dahil) i) </a:t>
            </a:r>
            <a:r>
              <a:rPr lang="tr-TR" sz="4000" dirty="0" err="1" smtClean="0"/>
              <a:t>İntoksikasyon</a:t>
            </a:r>
            <a:r>
              <a:rPr lang="tr-TR" sz="4000" dirty="0" smtClean="0"/>
              <a:t> şüphesi olan vakalar (kullanılan ilaçların doz aşımları dahil) </a:t>
            </a:r>
          </a:p>
          <a:p>
            <a:endParaRPr lang="tr-TR" dirty="0"/>
          </a:p>
        </p:txBody>
      </p:sp>
      <p:sp>
        <p:nvSpPr>
          <p:cNvPr id="4" name="3 İçerik Yer Tutucusu"/>
          <p:cNvSpPr>
            <a:spLocks noGrp="1"/>
          </p:cNvSpPr>
          <p:nvPr>
            <p:ph sz="quarter" idx="2"/>
          </p:nvPr>
        </p:nvSpPr>
        <p:spPr/>
        <p:txBody>
          <a:bodyPr>
            <a:noAutofit/>
          </a:bodyPr>
          <a:lstStyle/>
          <a:p>
            <a:r>
              <a:rPr lang="tr-TR" sz="1600" dirty="0" smtClean="0"/>
              <a:t>j) Yasa dışı madde kullanımı (</a:t>
            </a:r>
            <a:r>
              <a:rPr lang="tr-TR" sz="1600" dirty="0" err="1" smtClean="0"/>
              <a:t>Ekstazi</a:t>
            </a:r>
            <a:r>
              <a:rPr lang="tr-TR" sz="1600" dirty="0" smtClean="0"/>
              <a:t>, </a:t>
            </a:r>
            <a:r>
              <a:rPr lang="tr-TR" sz="1600" dirty="0" err="1" smtClean="0"/>
              <a:t>Bonzai</a:t>
            </a:r>
            <a:r>
              <a:rPr lang="tr-TR" sz="1600" dirty="0" smtClean="0"/>
              <a:t>, Eroin vb.) </a:t>
            </a:r>
          </a:p>
          <a:p>
            <a:r>
              <a:rPr lang="tr-TR" sz="1600" dirty="0" smtClean="0"/>
              <a:t>k) Öz kıyım (intihar) </a:t>
            </a:r>
          </a:p>
          <a:p>
            <a:r>
              <a:rPr lang="tr-TR" sz="1600" dirty="0" smtClean="0"/>
              <a:t>l) </a:t>
            </a:r>
            <a:r>
              <a:rPr lang="tr-TR" sz="1600" dirty="0" smtClean="0"/>
              <a:t> Yanıklar </a:t>
            </a:r>
            <a:endParaRPr lang="tr-TR" sz="1600" dirty="0" smtClean="0"/>
          </a:p>
          <a:p>
            <a:r>
              <a:rPr lang="tr-TR" sz="1600" dirty="0" smtClean="0"/>
              <a:t>m) Elektrik ve yıldırım çarpmaları </a:t>
            </a:r>
          </a:p>
          <a:p>
            <a:r>
              <a:rPr lang="tr-TR" sz="1600" dirty="0" smtClean="0"/>
              <a:t>n) Vücuda herhangi bir yolla yabancı madde girmesi (şişe, bardak, tığ, iğne vb..) </a:t>
            </a:r>
          </a:p>
          <a:p>
            <a:r>
              <a:rPr lang="tr-TR" sz="1600" dirty="0" smtClean="0"/>
              <a:t>o) Her türlü şüpheli ölümler </a:t>
            </a:r>
          </a:p>
          <a:p>
            <a:r>
              <a:rPr lang="tr-TR" sz="1600" dirty="0" smtClean="0"/>
              <a:t>p) İnsan hakları ihlali, işkence iddiaları </a:t>
            </a:r>
          </a:p>
          <a:p>
            <a:r>
              <a:rPr lang="tr-TR" sz="1600" dirty="0" smtClean="0"/>
              <a:t>q) Cinsel saldırı olguları </a:t>
            </a:r>
          </a:p>
          <a:p>
            <a:r>
              <a:rPr lang="tr-TR" sz="1600" dirty="0" smtClean="0"/>
              <a:t>r) Gözaltı ve cezaevinde meydana gelen yaralanmalar </a:t>
            </a:r>
          </a:p>
          <a:p>
            <a:r>
              <a:rPr lang="tr-TR" sz="1600" dirty="0" smtClean="0"/>
              <a:t>s) Hayvan ısırıkları, tırmalamaları, sokmaları (kedi, köpek, arı, ayı, yılan, akrep vb) </a:t>
            </a:r>
          </a:p>
          <a:p>
            <a:r>
              <a:rPr lang="tr-TR" sz="1600" dirty="0" smtClean="0"/>
              <a:t>t) Mekanik </a:t>
            </a:r>
            <a:r>
              <a:rPr lang="tr-TR" sz="1600" dirty="0" err="1" smtClean="0"/>
              <a:t>asfiksi</a:t>
            </a:r>
            <a:r>
              <a:rPr lang="tr-TR" sz="1600" dirty="0" smtClean="0"/>
              <a:t> olguları (Suda boğulma, ası, elle veya iple boğma) </a:t>
            </a:r>
          </a:p>
          <a:p>
            <a:r>
              <a:rPr lang="tr-TR" sz="1600" dirty="0" smtClean="0"/>
              <a:t>u) Alt ve üst soyun ihmal ve suiistimali </a:t>
            </a:r>
          </a:p>
          <a:p>
            <a:endParaRPr lang="tr-TR" sz="1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lstStyle/>
          <a:p>
            <a:pPr algn="just"/>
            <a:endParaRPr lang="tr-TR" altLang="tr-TR" dirty="0" smtClean="0"/>
          </a:p>
          <a:p>
            <a:pPr algn="just"/>
            <a:endParaRPr lang="tr-TR" altLang="tr-TR" dirty="0" smtClean="0"/>
          </a:p>
          <a:p>
            <a:pPr algn="just"/>
            <a:r>
              <a:rPr lang="tr-TR" altLang="tr-TR" dirty="0" smtClean="0"/>
              <a:t> </a:t>
            </a:r>
            <a:r>
              <a:rPr lang="en-US" altLang="tr-TR" dirty="0" err="1" smtClean="0"/>
              <a:t>Acile</a:t>
            </a:r>
            <a:r>
              <a:rPr lang="en-US" altLang="tr-TR" dirty="0" smtClean="0"/>
              <a:t> </a:t>
            </a:r>
            <a:r>
              <a:rPr lang="en-US" altLang="tr-TR" dirty="0" err="1" smtClean="0"/>
              <a:t>gelen</a:t>
            </a:r>
            <a:r>
              <a:rPr lang="en-US" altLang="tr-TR" dirty="0" smtClean="0"/>
              <a:t> </a:t>
            </a:r>
            <a:r>
              <a:rPr lang="en-US" altLang="tr-TR" dirty="0" err="1" smtClean="0"/>
              <a:t>adli</a:t>
            </a:r>
            <a:r>
              <a:rPr lang="en-US" altLang="tr-TR" dirty="0" smtClean="0"/>
              <a:t> </a:t>
            </a:r>
            <a:r>
              <a:rPr lang="en-US" altLang="tr-TR" dirty="0" err="1" smtClean="0"/>
              <a:t>olguların</a:t>
            </a:r>
            <a:r>
              <a:rPr lang="en-US" altLang="tr-TR" dirty="0" smtClean="0"/>
              <a:t> </a:t>
            </a:r>
            <a:r>
              <a:rPr lang="en-US" altLang="tr-TR" dirty="0" err="1" smtClean="0"/>
              <a:t>burada</a:t>
            </a:r>
            <a:r>
              <a:rPr lang="en-US" altLang="tr-TR" dirty="0" smtClean="0"/>
              <a:t> </a:t>
            </a:r>
            <a:r>
              <a:rPr lang="en-US" altLang="tr-TR" dirty="0" err="1" smtClean="0"/>
              <a:t>görevli</a:t>
            </a:r>
            <a:r>
              <a:rPr lang="en-US" altLang="tr-TR" dirty="0" smtClean="0"/>
              <a:t> </a:t>
            </a:r>
            <a:r>
              <a:rPr lang="en-US" altLang="tr-TR" dirty="0" err="1" smtClean="0"/>
              <a:t>memura</a:t>
            </a:r>
            <a:r>
              <a:rPr lang="tr-TR" altLang="tr-TR" dirty="0" smtClean="0"/>
              <a:t>/polise</a:t>
            </a:r>
            <a:r>
              <a:rPr lang="en-US" altLang="tr-TR" dirty="0" smtClean="0"/>
              <a:t> </a:t>
            </a:r>
            <a:r>
              <a:rPr lang="en-US" altLang="tr-TR" dirty="0" err="1" smtClean="0"/>
              <a:t>bildirilmesi</a:t>
            </a:r>
            <a:r>
              <a:rPr lang="en-US" altLang="tr-TR" dirty="0" smtClean="0"/>
              <a:t> </a:t>
            </a:r>
            <a:r>
              <a:rPr lang="en-US" altLang="tr-TR" dirty="0" err="1" smtClean="0"/>
              <a:t>yeterli</a:t>
            </a:r>
            <a:r>
              <a:rPr lang="en-US" altLang="tr-TR" dirty="0" smtClean="0"/>
              <a:t> </a:t>
            </a:r>
            <a:r>
              <a:rPr lang="en-US" altLang="tr-TR" dirty="0" err="1" smtClean="0"/>
              <a:t>olacaktır</a:t>
            </a:r>
            <a:r>
              <a:rPr lang="en-US" altLang="tr-TR" dirty="0" smtClean="0"/>
              <a:t>.</a:t>
            </a:r>
            <a:endParaRPr lang="tr-TR" altLang="tr-TR" dirty="0" smtClean="0"/>
          </a:p>
          <a:p>
            <a:pPr algn="just"/>
            <a:endParaRPr lang="tr-TR" altLang="tr-TR" dirty="0" smtClean="0"/>
          </a:p>
          <a:p>
            <a:pPr marL="0" indent="0" algn="just"/>
            <a:r>
              <a:rPr lang="tr-TR" altLang="tr-TR" dirty="0" smtClean="0"/>
              <a:t> </a:t>
            </a:r>
            <a:r>
              <a:rPr lang="tr-TR" altLang="tr-TR" dirty="0" smtClean="0"/>
              <a:t> </a:t>
            </a:r>
            <a:r>
              <a:rPr lang="en-US" altLang="tr-TR" dirty="0" err="1" smtClean="0"/>
              <a:t>Gerekli</a:t>
            </a:r>
            <a:r>
              <a:rPr lang="en-US" altLang="tr-TR" dirty="0" smtClean="0"/>
              <a:t> </a:t>
            </a:r>
            <a:r>
              <a:rPr lang="en-US" altLang="tr-TR" dirty="0" err="1" smtClean="0"/>
              <a:t>görülür</a:t>
            </a:r>
            <a:r>
              <a:rPr lang="en-US" altLang="tr-TR" dirty="0" smtClean="0"/>
              <a:t> </a:t>
            </a:r>
            <a:r>
              <a:rPr lang="tr-TR" altLang="tr-TR" dirty="0" smtClean="0"/>
              <a:t>i</a:t>
            </a:r>
            <a:r>
              <a:rPr lang="en-US" altLang="tr-TR" dirty="0" smtClean="0"/>
              <a:t>se </a:t>
            </a:r>
            <a:r>
              <a:rPr lang="en-US" altLang="tr-TR" dirty="0" err="1" smtClean="0"/>
              <a:t>aynı</a:t>
            </a:r>
            <a:r>
              <a:rPr lang="en-US" altLang="tr-TR" dirty="0" smtClean="0"/>
              <a:t> b</a:t>
            </a:r>
            <a:r>
              <a:rPr lang="tr-TR" altLang="tr-TR" dirty="0" smtClean="0"/>
              <a:t>i</a:t>
            </a:r>
            <a:r>
              <a:rPr lang="en-US" altLang="tr-TR" dirty="0" smtClean="0"/>
              <a:t>ld</a:t>
            </a:r>
            <a:r>
              <a:rPr lang="tr-TR" altLang="tr-TR" dirty="0" smtClean="0"/>
              <a:t>i</a:t>
            </a:r>
            <a:r>
              <a:rPr lang="en-US" altLang="tr-TR" dirty="0" smtClean="0"/>
              <a:t>r</a:t>
            </a:r>
            <a:r>
              <a:rPr lang="tr-TR" altLang="tr-TR" dirty="0" smtClean="0"/>
              <a:t>i</a:t>
            </a:r>
            <a:r>
              <a:rPr lang="en-US" altLang="tr-TR" dirty="0" smtClean="0"/>
              <a:t>m </a:t>
            </a:r>
            <a:r>
              <a:rPr lang="en-US" altLang="tr-TR" u="sng" dirty="0" err="1" smtClean="0"/>
              <a:t>hastane</a:t>
            </a:r>
            <a:r>
              <a:rPr lang="en-US" altLang="tr-TR" u="sng" dirty="0" smtClean="0"/>
              <a:t> </a:t>
            </a:r>
            <a:r>
              <a:rPr lang="tr-TR" altLang="tr-TR" u="sng" dirty="0" smtClean="0"/>
              <a:t>b</a:t>
            </a:r>
            <a:r>
              <a:rPr lang="en-US" altLang="tr-TR" u="sng" dirty="0" err="1" smtClean="0"/>
              <a:t>aşhek</a:t>
            </a:r>
            <a:r>
              <a:rPr lang="tr-TR" altLang="tr-TR" u="sng" dirty="0" smtClean="0"/>
              <a:t>i</a:t>
            </a:r>
            <a:r>
              <a:rPr lang="en-US" altLang="tr-TR" u="sng" dirty="0" smtClean="0"/>
              <a:t>ml</a:t>
            </a:r>
            <a:r>
              <a:rPr lang="tr-TR" altLang="tr-TR" u="sng" dirty="0" smtClean="0"/>
              <a:t>i</a:t>
            </a:r>
            <a:r>
              <a:rPr lang="en-US" altLang="tr-TR" u="sng" dirty="0" smtClean="0"/>
              <a:t>ğ</a:t>
            </a:r>
            <a:r>
              <a:rPr lang="tr-TR" altLang="tr-TR" u="sng" dirty="0" smtClean="0"/>
              <a:t>i</a:t>
            </a:r>
            <a:r>
              <a:rPr lang="en-US" altLang="tr-TR" dirty="0" smtClean="0"/>
              <a:t>ne</a:t>
            </a:r>
            <a:endParaRPr lang="tr-TR" altLang="tr-TR" dirty="0" smtClean="0"/>
          </a:p>
          <a:p>
            <a:pPr marL="0" indent="0" algn="just"/>
            <a:endParaRPr lang="tr-TR" altLang="tr-TR" dirty="0" smtClean="0"/>
          </a:p>
          <a:p>
            <a:pPr marL="0" indent="0" algn="just"/>
            <a:r>
              <a:rPr lang="tr-TR" altLang="tr-TR" dirty="0" smtClean="0"/>
              <a:t> </a:t>
            </a:r>
            <a:r>
              <a:rPr lang="tr-TR" altLang="tr-TR" dirty="0" smtClean="0"/>
              <a:t> Hastanede </a:t>
            </a:r>
            <a:r>
              <a:rPr lang="tr-TR" altLang="tr-TR" dirty="0" smtClean="0"/>
              <a:t>görevli polis memuru yoksa ya da </a:t>
            </a:r>
            <a:r>
              <a:rPr lang="tr-TR" altLang="tr-TR" dirty="0" err="1" smtClean="0"/>
              <a:t>tsm</a:t>
            </a:r>
            <a:r>
              <a:rPr lang="tr-TR" altLang="tr-TR" dirty="0" smtClean="0"/>
              <a:t>/</a:t>
            </a:r>
            <a:r>
              <a:rPr lang="tr-TR" altLang="tr-TR" dirty="0" err="1" smtClean="0"/>
              <a:t>asm’de</a:t>
            </a:r>
            <a:r>
              <a:rPr lang="tr-TR" altLang="tr-TR" dirty="0" smtClean="0">
                <a:solidFill>
                  <a:srgbClr val="C00000"/>
                </a:solidFill>
              </a:rPr>
              <a:t> </a:t>
            </a:r>
            <a:r>
              <a:rPr lang="tr-TR" altLang="tr-TR" u="sng" dirty="0" smtClean="0">
                <a:solidFill>
                  <a:srgbClr val="C00000"/>
                </a:solidFill>
              </a:rPr>
              <a:t>en yakın karakola veya  direkt savcılığa</a:t>
            </a:r>
            <a:endParaRPr lang="en-US" altLang="tr-TR" dirty="0" smtClean="0"/>
          </a:p>
          <a:p>
            <a:pPr algn="just"/>
            <a:endParaRPr lang="tr-TR" altLang="tr-TR" dirty="0" smtClean="0"/>
          </a:p>
          <a:p>
            <a:endParaRPr lang="tr-TR" dirty="0"/>
          </a:p>
        </p:txBody>
      </p:sp>
      <p:sp>
        <p:nvSpPr>
          <p:cNvPr id="3" name="2 Başlık"/>
          <p:cNvSpPr>
            <a:spLocks noGrp="1"/>
          </p:cNvSpPr>
          <p:nvPr>
            <p:ph type="title"/>
          </p:nvPr>
        </p:nvSpPr>
        <p:spPr/>
        <p:txBody>
          <a:bodyPr>
            <a:normAutofit/>
          </a:bodyPr>
          <a:lstStyle/>
          <a:p>
            <a:r>
              <a:rPr lang="tr-TR" sz="4000" dirty="0" smtClean="0">
                <a:solidFill>
                  <a:schemeClr val="tx1"/>
                </a:solidFill>
              </a:rPr>
              <a:t>KİME BİLDİRELİM </a:t>
            </a:r>
            <a:endParaRPr lang="tr-TR" sz="4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1847529" y="908720"/>
            <a:ext cx="7616825" cy="838200"/>
          </a:xfrm>
        </p:spPr>
        <p:txBody>
          <a:bodyPr>
            <a:normAutofit/>
          </a:bodyPr>
          <a:lstStyle/>
          <a:p>
            <a:r>
              <a:rPr lang="tr-TR" altLang="tr-TR" sz="4000" dirty="0" smtClean="0">
                <a:solidFill>
                  <a:schemeClr val="tx1"/>
                </a:solidFill>
              </a:rPr>
              <a:t>BİLDİRİMDE BULUNMADAN ÖNCE </a:t>
            </a:r>
            <a:endParaRPr lang="en-GB" altLang="tr-TR" sz="4000" dirty="0">
              <a:solidFill>
                <a:schemeClr val="tx1"/>
              </a:solidFill>
            </a:endParaRPr>
          </a:p>
        </p:txBody>
      </p:sp>
      <p:sp>
        <p:nvSpPr>
          <p:cNvPr id="163843" name="Rectangle 3"/>
          <p:cNvSpPr>
            <a:spLocks noGrp="1" noRot="1" noChangeArrowheads="1"/>
          </p:cNvSpPr>
          <p:nvPr>
            <p:ph sz="quarter" idx="1"/>
          </p:nvPr>
        </p:nvSpPr>
        <p:spPr>
          <a:xfrm>
            <a:off x="1518082" y="2181225"/>
            <a:ext cx="9357064" cy="3495675"/>
          </a:xfrm>
          <a:prstGeom prst="rect">
            <a:avLst/>
          </a:prstGeom>
        </p:spPr>
        <p:txBody>
          <a:bodyPr>
            <a:normAutofit fontScale="55000" lnSpcReduction="20000"/>
          </a:bodyPr>
          <a:lstStyle/>
          <a:p>
            <a:pPr marL="0" indent="0" algn="just">
              <a:lnSpc>
                <a:spcPct val="80000"/>
              </a:lnSpc>
              <a:buNone/>
            </a:pPr>
            <a:endParaRPr lang="tr-TR" altLang="tr-TR" sz="9600" dirty="0"/>
          </a:p>
          <a:p>
            <a:pPr algn="just"/>
            <a:r>
              <a:rPr lang="tr-TR" altLang="tr-TR" sz="5000" dirty="0"/>
              <a:t>Acil tedavi ve öncelik gerektiren tıbbi müdahalelerin yapılmalı</a:t>
            </a:r>
          </a:p>
          <a:p>
            <a:pPr marL="0" indent="0" algn="just">
              <a:buNone/>
            </a:pPr>
            <a:endParaRPr lang="tr-TR" altLang="tr-TR" sz="5000" dirty="0"/>
          </a:p>
          <a:p>
            <a:pPr algn="just"/>
            <a:r>
              <a:rPr lang="tr-TR" altLang="tr-TR" sz="5000" dirty="0"/>
              <a:t>Delil niteliği taşıyan bulguların kaybolmamasına özen gösterilmeli, müdahale ile kaybolacak ise müdahaleden önce elde edilmeye çalışılmalı (mermi çekirdeği, kıyafet, vücut sıvısı)</a:t>
            </a:r>
          </a:p>
          <a:p>
            <a:pPr>
              <a:lnSpc>
                <a:spcPct val="80000"/>
              </a:lnSpc>
              <a:buFont typeface="Arial" panose="020B0604020202020204" pitchFamily="34" charset="0"/>
              <a:buNone/>
            </a:pPr>
            <a:r>
              <a:rPr lang="tr-TR" altLang="tr-TR" sz="6200" dirty="0"/>
              <a:t> </a:t>
            </a:r>
            <a:endParaRPr lang="en-US" altLang="tr-TR" sz="6200" dirty="0"/>
          </a:p>
          <a:p>
            <a:pPr>
              <a:lnSpc>
                <a:spcPct val="80000"/>
              </a:lnSpc>
              <a:buFont typeface="Arial" panose="020B0604020202020204" pitchFamily="34" charset="0"/>
              <a:buNone/>
            </a:pPr>
            <a:endParaRPr lang="en-GB" altLang="tr-TR" sz="2400" dirty="0"/>
          </a:p>
        </p:txBody>
      </p:sp>
    </p:spTree>
    <p:extLst>
      <p:ext uri="{BB962C8B-B14F-4D97-AF65-F5344CB8AC3E}">
        <p14:creationId xmlns:p14="http://schemas.microsoft.com/office/powerpoint/2010/main" xmlns="" val="390967213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2" r="66532"/>
          <a:stretch/>
        </p:blipFill>
        <p:spPr>
          <a:xfrm>
            <a:off x="5918862" y="0"/>
            <a:ext cx="4898717" cy="6858000"/>
          </a:xfrm>
          <a:prstGeom prst="rect">
            <a:avLst/>
          </a:prstGeom>
        </p:spPr>
      </p:pic>
      <p:sp>
        <p:nvSpPr>
          <p:cNvPr id="4" name="Unvan 3">
            <a:extLst>
              <a:ext uri="{FF2B5EF4-FFF2-40B4-BE49-F238E27FC236}">
                <a16:creationId xmlns:a16="http://schemas.microsoft.com/office/drawing/2014/main" xmlns="" id="{DC84025A-B0F8-463C-85AF-D91E982A645B}"/>
              </a:ext>
            </a:extLst>
          </p:cNvPr>
          <p:cNvSpPr>
            <a:spLocks noGrp="1"/>
          </p:cNvSpPr>
          <p:nvPr>
            <p:ph type="title"/>
          </p:nvPr>
        </p:nvSpPr>
        <p:spPr>
          <a:xfrm>
            <a:off x="282385" y="0"/>
            <a:ext cx="4682882" cy="2125403"/>
          </a:xfrm>
        </p:spPr>
        <p:txBody>
          <a:bodyPr>
            <a:normAutofit/>
          </a:bodyPr>
          <a:lstStyle/>
          <a:p>
            <a:r>
              <a:rPr lang="tr-TR" sz="4000" dirty="0">
                <a:solidFill>
                  <a:schemeClr val="tx1"/>
                </a:solidFill>
              </a:rPr>
              <a:t>NASIL BİLDİRELİM ?</a:t>
            </a:r>
          </a:p>
        </p:txBody>
      </p:sp>
    </p:spTree>
    <p:extLst>
      <p:ext uri="{BB962C8B-B14F-4D97-AF65-F5344CB8AC3E}">
        <p14:creationId xmlns:p14="http://schemas.microsoft.com/office/powerpoint/2010/main" xmlns="" val="370382017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r>
              <a:rPr lang="tr-TR" sz="4000" dirty="0" smtClean="0">
                <a:solidFill>
                  <a:schemeClr val="tx1"/>
                </a:solidFill>
              </a:rPr>
              <a:t>NASIL BİLDİRELİM ?</a:t>
            </a:r>
            <a:endParaRPr lang="tr-TR" sz="4000" dirty="0">
              <a:solidFill>
                <a:schemeClr val="tx1"/>
              </a:solidFill>
            </a:endParaRPr>
          </a:p>
        </p:txBody>
      </p:sp>
      <p:pic>
        <p:nvPicPr>
          <p:cNvPr id="4" name="İçerik Yer Tutucusu 3"/>
          <p:cNvPicPr>
            <a:picLocks noGrp="1" noChangeAspect="1"/>
          </p:cNvPicPr>
          <p:nvPr>
            <p:ph sz="quarter" idx="1"/>
          </p:nvPr>
        </p:nvPicPr>
        <p:blipFill rotWithShape="1">
          <a:blip r:embed="rId2"/>
          <a:srcRect l="33069" r="33188"/>
          <a:stretch/>
        </p:blipFill>
        <p:spPr>
          <a:xfrm>
            <a:off x="5444461" y="0"/>
            <a:ext cx="4944324" cy="6858000"/>
          </a:xfrm>
          <a:prstGeom prst="rect">
            <a:avLst/>
          </a:prstGeom>
        </p:spPr>
      </p:pic>
      <p:sp>
        <p:nvSpPr>
          <p:cNvPr id="48130" name="AutoShape 2" descr="ÖRNEK OLGU DEĞERLENDİRMESİ TRAFİK KAZALARI, DÜŞMELER, DARP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8131" name="Picture 3"/>
          <p:cNvPicPr>
            <a:picLocks noChangeAspect="1" noChangeArrowheads="1"/>
          </p:cNvPicPr>
          <p:nvPr/>
        </p:nvPicPr>
        <p:blipFill>
          <a:blip r:embed="rId3"/>
          <a:srcRect/>
          <a:stretch>
            <a:fillRect/>
          </a:stretch>
        </p:blipFill>
        <p:spPr bwMode="auto">
          <a:xfrm>
            <a:off x="3546712" y="4457700"/>
            <a:ext cx="1905000" cy="2400300"/>
          </a:xfrm>
          <a:prstGeom prst="rect">
            <a:avLst/>
          </a:prstGeom>
          <a:noFill/>
          <a:ln w="9525">
            <a:noFill/>
            <a:miter lim="800000"/>
            <a:headEnd/>
            <a:tailEnd/>
          </a:ln>
          <a:effectLst/>
        </p:spPr>
      </p:pic>
    </p:spTree>
    <p:extLst>
      <p:ext uri="{BB962C8B-B14F-4D97-AF65-F5344CB8AC3E}">
        <p14:creationId xmlns:p14="http://schemas.microsoft.com/office/powerpoint/2010/main" xmlns="" val="423480157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9956800" cy="1143000"/>
          </a:xfrm>
        </p:spPr>
        <p:txBody>
          <a:bodyPr>
            <a:normAutofit/>
          </a:bodyPr>
          <a:lstStyle/>
          <a:p>
            <a:r>
              <a:rPr lang="tr-TR" sz="4000" dirty="0">
                <a:solidFill>
                  <a:schemeClr val="tx1"/>
                </a:solidFill>
              </a:rPr>
              <a:t>NASIL BİLDİRELİM ?</a:t>
            </a:r>
          </a:p>
        </p:txBody>
      </p:sp>
      <p:pic>
        <p:nvPicPr>
          <p:cNvPr id="4" name="İçerik Yer Tutucusu 3"/>
          <p:cNvPicPr>
            <a:picLocks noGrp="1" noChangeAspect="1"/>
          </p:cNvPicPr>
          <p:nvPr>
            <p:ph sz="quarter" idx="1"/>
          </p:nvPr>
        </p:nvPicPr>
        <p:blipFill rotWithShape="1">
          <a:blip r:embed="rId2"/>
          <a:srcRect l="67046" r="-117"/>
          <a:stretch/>
        </p:blipFill>
        <p:spPr>
          <a:xfrm>
            <a:off x="5972175" y="1"/>
            <a:ext cx="4864147" cy="6883652"/>
          </a:xfrm>
          <a:prstGeom prst="rect">
            <a:avLst/>
          </a:prstGeom>
        </p:spPr>
      </p:pic>
    </p:spTree>
    <p:extLst>
      <p:ext uri="{BB962C8B-B14F-4D97-AF65-F5344CB8AC3E}">
        <p14:creationId xmlns:p14="http://schemas.microsoft.com/office/powerpoint/2010/main" xmlns="" val="26225635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AFFEC33-A02E-4130-9798-A3C1B527A06E}"/>
              </a:ext>
            </a:extLst>
          </p:cNvPr>
          <p:cNvSpPr>
            <a:spLocks noGrp="1"/>
          </p:cNvSpPr>
          <p:nvPr>
            <p:ph type="title"/>
          </p:nvPr>
        </p:nvSpPr>
        <p:spPr>
          <a:xfrm>
            <a:off x="609600" y="274638"/>
            <a:ext cx="9956800" cy="1143000"/>
          </a:xfrm>
        </p:spPr>
        <p:txBody>
          <a:bodyPr>
            <a:normAutofit/>
          </a:bodyPr>
          <a:lstStyle/>
          <a:p>
            <a:pPr algn="ctr"/>
            <a:r>
              <a:rPr lang="tr-TR" sz="4000" dirty="0">
                <a:solidFill>
                  <a:schemeClr val="tx1"/>
                </a:solidFill>
              </a:rPr>
              <a:t>YAZDIKLARIMIZ NE ANLAMA </a:t>
            </a:r>
            <a:r>
              <a:rPr lang="tr-TR" sz="4000" dirty="0" smtClean="0">
                <a:solidFill>
                  <a:schemeClr val="tx1"/>
                </a:solidFill>
              </a:rPr>
              <a:t>GELİYOR ? </a:t>
            </a:r>
            <a:endParaRPr lang="tr-TR" sz="4000" dirty="0">
              <a:solidFill>
                <a:schemeClr val="tx1"/>
              </a:solidFill>
            </a:endParaRPr>
          </a:p>
        </p:txBody>
      </p:sp>
      <p:sp>
        <p:nvSpPr>
          <p:cNvPr id="3" name="İçerik Yer Tutucusu 2">
            <a:extLst>
              <a:ext uri="{FF2B5EF4-FFF2-40B4-BE49-F238E27FC236}">
                <a16:creationId xmlns:a16="http://schemas.microsoft.com/office/drawing/2014/main" xmlns="" id="{82D70377-DC48-4048-9AE3-D2DD637D7078}"/>
              </a:ext>
            </a:extLst>
          </p:cNvPr>
          <p:cNvSpPr>
            <a:spLocks noGrp="1"/>
          </p:cNvSpPr>
          <p:nvPr>
            <p:ph sz="quarter" idx="1"/>
          </p:nvPr>
        </p:nvSpPr>
        <p:spPr>
          <a:xfrm>
            <a:off x="685801" y="2063397"/>
            <a:ext cx="10394707" cy="1274608"/>
          </a:xfrm>
          <a:prstGeom prst="rect">
            <a:avLst/>
          </a:prstGeom>
        </p:spPr>
        <p:txBody>
          <a:bodyPr>
            <a:normAutofit fontScale="92500" lnSpcReduction="20000"/>
          </a:bodyPr>
          <a:lstStyle/>
          <a:p>
            <a:pPr algn="just"/>
            <a:r>
              <a:rPr lang="tr-TR" dirty="0"/>
              <a:t>Darp öyküsüyle 112 ile getirilen şahsın sistemik muayenesinde; </a:t>
            </a:r>
            <a:r>
              <a:rPr lang="tr-TR" dirty="0" err="1"/>
              <a:t>glaskow</a:t>
            </a:r>
            <a:r>
              <a:rPr lang="tr-TR" dirty="0"/>
              <a:t> koma skorunun 8 olduğu, solunumun düzensiz olduğu uykuya meyilli olduğu, yüzde, </a:t>
            </a:r>
            <a:r>
              <a:rPr lang="tr-TR" dirty="0" err="1"/>
              <a:t>ekstremitelerde</a:t>
            </a:r>
            <a:r>
              <a:rPr lang="tr-TR" dirty="0"/>
              <a:t> </a:t>
            </a:r>
            <a:r>
              <a:rPr lang="tr-TR" dirty="0" err="1"/>
              <a:t>ekimozları</a:t>
            </a:r>
            <a:r>
              <a:rPr lang="tr-TR" dirty="0"/>
              <a:t> olduğu, </a:t>
            </a:r>
            <a:r>
              <a:rPr lang="tr-TR" dirty="0" err="1"/>
              <a:t>hb</a:t>
            </a:r>
            <a:r>
              <a:rPr lang="tr-TR" dirty="0"/>
              <a:t>: 11,0 htc:34, çekilen </a:t>
            </a:r>
            <a:r>
              <a:rPr lang="tr-TR" dirty="0" err="1"/>
              <a:t>grafilerinde</a:t>
            </a:r>
            <a:r>
              <a:rPr lang="tr-TR" dirty="0"/>
              <a:t> sol 2-3-4. kot </a:t>
            </a:r>
            <a:r>
              <a:rPr lang="tr-TR" dirty="0" err="1"/>
              <a:t>fraktürü</a:t>
            </a:r>
            <a:r>
              <a:rPr lang="tr-TR" dirty="0"/>
              <a:t>, sol ön kol çift kırığı, tomografisinde </a:t>
            </a:r>
            <a:r>
              <a:rPr lang="tr-TR" dirty="0" err="1"/>
              <a:t>intraparankimal</a:t>
            </a:r>
            <a:r>
              <a:rPr lang="tr-TR" dirty="0"/>
              <a:t> </a:t>
            </a:r>
            <a:r>
              <a:rPr lang="tr-TR" dirty="0" err="1"/>
              <a:t>hematomu</a:t>
            </a:r>
            <a:r>
              <a:rPr lang="tr-TR" dirty="0"/>
              <a:t> olduğu görüldü.</a:t>
            </a:r>
          </a:p>
        </p:txBody>
      </p:sp>
      <p:sp>
        <p:nvSpPr>
          <p:cNvPr id="5" name="Metin kutusu 4">
            <a:extLst>
              <a:ext uri="{FF2B5EF4-FFF2-40B4-BE49-F238E27FC236}">
                <a16:creationId xmlns:a16="http://schemas.microsoft.com/office/drawing/2014/main" xmlns="" id="{BFE14FEB-9446-4A51-A689-F4C7B9C3F430}"/>
              </a:ext>
            </a:extLst>
          </p:cNvPr>
          <p:cNvSpPr txBox="1"/>
          <p:nvPr/>
        </p:nvSpPr>
        <p:spPr>
          <a:xfrm>
            <a:off x="2498026" y="4355690"/>
            <a:ext cx="6622741" cy="1754326"/>
          </a:xfrm>
          <a:prstGeom prst="rect">
            <a:avLst/>
          </a:prstGeom>
          <a:noFill/>
        </p:spPr>
        <p:txBody>
          <a:bodyPr wrap="square" rtlCol="0">
            <a:spAutoFit/>
          </a:bodyPr>
          <a:lstStyle/>
          <a:p>
            <a:pPr algn="ctr"/>
            <a:endParaRPr lang="tr-TR" i="1" dirty="0"/>
          </a:p>
          <a:p>
            <a:pPr algn="ctr"/>
            <a:r>
              <a:rPr lang="tr-TR" i="1" dirty="0"/>
              <a:t>HAYATİ TEHLİKESİ VAR MI ?</a:t>
            </a:r>
          </a:p>
          <a:p>
            <a:pPr algn="ctr"/>
            <a:r>
              <a:rPr lang="tr-TR" i="1" dirty="0"/>
              <a:t>BASİT TIBBİ MÜDAHALE İLE DÜZELİR Mİ ?</a:t>
            </a:r>
          </a:p>
          <a:p>
            <a:pPr algn="ctr"/>
            <a:r>
              <a:rPr lang="tr-TR" i="1" dirty="0"/>
              <a:t>KEMİK KIRIĞININ AĞIRLIĞI NEDİR ?</a:t>
            </a:r>
          </a:p>
          <a:p>
            <a:pPr algn="ctr"/>
            <a:r>
              <a:rPr lang="tr-TR" i="1" dirty="0"/>
              <a:t>YÜZDE İZ ?</a:t>
            </a:r>
          </a:p>
          <a:p>
            <a:pPr algn="ctr"/>
            <a:r>
              <a:rPr lang="tr-TR" i="1" dirty="0"/>
              <a:t>DUYULARINDAN VEYA ORGAN İŞLEVLERİ ?</a:t>
            </a:r>
          </a:p>
        </p:txBody>
      </p:sp>
      <p:sp>
        <p:nvSpPr>
          <p:cNvPr id="6" name="Dikdörtgen 5">
            <a:extLst>
              <a:ext uri="{FF2B5EF4-FFF2-40B4-BE49-F238E27FC236}">
                <a16:creationId xmlns:a16="http://schemas.microsoft.com/office/drawing/2014/main" xmlns="" id="{AEAE20EB-8DE2-468C-85BD-F8ADA94615A2}"/>
              </a:ext>
            </a:extLst>
          </p:cNvPr>
          <p:cNvSpPr/>
          <p:nvPr/>
        </p:nvSpPr>
        <p:spPr>
          <a:xfrm>
            <a:off x="2701063" y="3672740"/>
            <a:ext cx="6285391" cy="299438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5646500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lstStyle/>
          <a:p>
            <a:pPr marL="0" indent="0" algn="just">
              <a:lnSpc>
                <a:spcPct val="80000"/>
              </a:lnSpc>
            </a:pPr>
            <a:endParaRPr lang="tr-TR" altLang="tr-TR" dirty="0" smtClean="0"/>
          </a:p>
          <a:p>
            <a:pPr marL="0" indent="0" algn="just">
              <a:lnSpc>
                <a:spcPct val="80000"/>
              </a:lnSpc>
            </a:pPr>
            <a:r>
              <a:rPr lang="tr-TR" altLang="tr-TR" dirty="0" smtClean="0"/>
              <a:t> Kasten yaralama fiilinin kişi üzerindeki etkisinin ;</a:t>
            </a:r>
          </a:p>
          <a:p>
            <a:pPr marL="0" indent="0" algn="just">
              <a:lnSpc>
                <a:spcPct val="80000"/>
              </a:lnSpc>
            </a:pPr>
            <a:endParaRPr lang="tr-TR" altLang="tr-TR" dirty="0" smtClean="0">
              <a:solidFill>
                <a:srgbClr val="C00000"/>
              </a:solidFill>
            </a:endParaRPr>
          </a:p>
          <a:p>
            <a:pPr marL="365760" lvl="1" indent="0" algn="just">
              <a:lnSpc>
                <a:spcPct val="80000"/>
              </a:lnSpc>
            </a:pPr>
            <a:r>
              <a:rPr lang="tr-TR" altLang="tr-TR" sz="2400" dirty="0" smtClean="0">
                <a:solidFill>
                  <a:srgbClr val="C00000"/>
                </a:solidFill>
              </a:rPr>
              <a:t> basit bir tıbbi müdahale ile giderilebilecek ölçüde hafif olması halinde </a:t>
            </a:r>
            <a:r>
              <a:rPr lang="tr-TR" altLang="tr-TR" sz="2400" dirty="0" smtClean="0"/>
              <a:t>mağdurun şikayeti üzerine</a:t>
            </a:r>
            <a:r>
              <a:rPr lang="tr-TR" altLang="tr-TR" sz="2400" dirty="0" smtClean="0">
                <a:solidFill>
                  <a:srgbClr val="C00000"/>
                </a:solidFill>
              </a:rPr>
              <a:t> 4 aydan 1 yıla kadar</a:t>
            </a:r>
            <a:r>
              <a:rPr lang="tr-TR" altLang="tr-TR" sz="2400" dirty="0" smtClean="0"/>
              <a:t> hapis veya adli para cezası </a:t>
            </a:r>
          </a:p>
          <a:p>
            <a:pPr marL="365760" lvl="1" indent="0" algn="just">
              <a:lnSpc>
                <a:spcPct val="80000"/>
              </a:lnSpc>
            </a:pPr>
            <a:endParaRPr lang="tr-TR" sz="2400" dirty="0" smtClean="0">
              <a:solidFill>
                <a:srgbClr val="C00000"/>
              </a:solidFill>
            </a:endParaRPr>
          </a:p>
          <a:p>
            <a:pPr marL="365760" lvl="1" indent="0" algn="just">
              <a:lnSpc>
                <a:spcPct val="80000"/>
              </a:lnSpc>
            </a:pPr>
            <a:r>
              <a:rPr lang="tr-TR" sz="2400" dirty="0" smtClean="0">
                <a:solidFill>
                  <a:srgbClr val="C00000"/>
                </a:solidFill>
              </a:rPr>
              <a:t> vücuduna acı veren veya sağlığının ya da algılama yeteneğinin bozulması</a:t>
            </a:r>
            <a:r>
              <a:rPr lang="tr-TR" sz="2400" dirty="0" smtClean="0"/>
              <a:t>na neden olan kişi </a:t>
            </a:r>
            <a:r>
              <a:rPr lang="tr-TR" sz="2400" dirty="0" smtClean="0">
                <a:solidFill>
                  <a:srgbClr val="C00000"/>
                </a:solidFill>
              </a:rPr>
              <a:t>1 yıldan 3 yıla kadar </a:t>
            </a:r>
            <a:r>
              <a:rPr lang="tr-TR" sz="2400" dirty="0" smtClean="0"/>
              <a:t>hapis </a:t>
            </a:r>
            <a:r>
              <a:rPr lang="tr-TR" sz="2400" dirty="0" smtClean="0"/>
              <a:t>cezası</a:t>
            </a:r>
          </a:p>
          <a:p>
            <a:pPr marL="365760" lvl="1" indent="0" algn="just">
              <a:lnSpc>
                <a:spcPct val="80000"/>
              </a:lnSpc>
            </a:pPr>
            <a:endParaRPr lang="tr-TR" sz="2400" dirty="0" smtClean="0"/>
          </a:p>
          <a:p>
            <a:pPr marL="365760" lvl="1" indent="0" algn="just">
              <a:lnSpc>
                <a:spcPct val="80000"/>
              </a:lnSpc>
            </a:pPr>
            <a:r>
              <a:rPr lang="tr-TR" altLang="tr-TR" sz="2400" dirty="0" smtClean="0"/>
              <a:t>k</a:t>
            </a:r>
            <a:r>
              <a:rPr lang="tr-TR" altLang="tr-TR" sz="2400" dirty="0" smtClean="0"/>
              <a:t>asten </a:t>
            </a:r>
            <a:r>
              <a:rPr lang="tr-TR" altLang="tr-TR" sz="2400" dirty="0" smtClean="0"/>
              <a:t>yaralamanın vücutta kemik kırılmasına neden olması halinde </a:t>
            </a:r>
            <a:r>
              <a:rPr lang="tr-TR" altLang="tr-TR" sz="2400" dirty="0" smtClean="0">
                <a:solidFill>
                  <a:srgbClr val="C00000"/>
                </a:solidFill>
              </a:rPr>
              <a:t>kırığın hayat fonksiyonlarındaki etkisine göre </a:t>
            </a:r>
            <a:r>
              <a:rPr lang="tr-TR" altLang="tr-TR" sz="2400" dirty="0" smtClean="0"/>
              <a:t>bir yıldan 6 yıla kadar hapis cezası</a:t>
            </a:r>
          </a:p>
          <a:p>
            <a:pPr marL="365760" lvl="1" indent="0" algn="just">
              <a:lnSpc>
                <a:spcPct val="80000"/>
              </a:lnSpc>
            </a:pPr>
            <a:endParaRPr lang="tr-TR" altLang="tr-TR" sz="2400" dirty="0" smtClean="0"/>
          </a:p>
          <a:p>
            <a:endParaRPr lang="tr-TR" dirty="0"/>
          </a:p>
        </p:txBody>
      </p:sp>
      <p:sp>
        <p:nvSpPr>
          <p:cNvPr id="3" name="2 Başlık"/>
          <p:cNvSpPr>
            <a:spLocks noGrp="1"/>
          </p:cNvSpPr>
          <p:nvPr>
            <p:ph type="title"/>
          </p:nvPr>
        </p:nvSpPr>
        <p:spPr/>
        <p:txBody>
          <a:bodyPr/>
          <a:lstStyle/>
          <a:p>
            <a:r>
              <a:rPr lang="tr-TR" altLang="tr-TR" sz="3200" dirty="0" smtClean="0">
                <a:solidFill>
                  <a:schemeClr val="tx1"/>
                </a:solidFill>
              </a:rPr>
              <a:t>TCK</a:t>
            </a:r>
            <a:br>
              <a:rPr lang="tr-TR" altLang="tr-TR" sz="3200" dirty="0" smtClean="0">
                <a:solidFill>
                  <a:schemeClr val="tx1"/>
                </a:solidFill>
              </a:rPr>
            </a:br>
            <a:r>
              <a:rPr lang="tr-TR" altLang="tr-TR" sz="3200" dirty="0" smtClean="0">
                <a:solidFill>
                  <a:schemeClr val="tx1"/>
                </a:solidFill>
              </a:rPr>
              <a:t>madde 86</a:t>
            </a:r>
            <a:endParaRPr lang="tr-TR" dirty="0"/>
          </a:p>
        </p:txBody>
      </p:sp>
      <p:pic>
        <p:nvPicPr>
          <p:cNvPr id="44034" name="Picture 2" descr="Kasten İnsan Yaralama Suçu ve Cezası"/>
          <p:cNvPicPr>
            <a:picLocks noChangeAspect="1" noChangeArrowheads="1"/>
          </p:cNvPicPr>
          <p:nvPr/>
        </p:nvPicPr>
        <p:blipFill>
          <a:blip r:embed="rId2"/>
          <a:srcRect/>
          <a:stretch>
            <a:fillRect/>
          </a:stretch>
        </p:blipFill>
        <p:spPr bwMode="auto">
          <a:xfrm>
            <a:off x="8905875" y="5467349"/>
            <a:ext cx="3286125" cy="139065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647424" y="692696"/>
            <a:ext cx="8229600" cy="1143000"/>
          </a:xfrm>
        </p:spPr>
        <p:txBody>
          <a:bodyPr>
            <a:noAutofit/>
          </a:bodyPr>
          <a:lstStyle/>
          <a:p>
            <a:r>
              <a:rPr lang="tr-TR" altLang="tr-TR" sz="4000" dirty="0">
                <a:solidFill>
                  <a:schemeClr val="tx1"/>
                </a:solidFill>
              </a:rPr>
              <a:t>TCK </a:t>
            </a:r>
            <a:br>
              <a:rPr lang="tr-TR" altLang="tr-TR" sz="4000" dirty="0">
                <a:solidFill>
                  <a:schemeClr val="tx1"/>
                </a:solidFill>
              </a:rPr>
            </a:br>
            <a:r>
              <a:rPr lang="tr-TR" altLang="tr-TR" sz="4000" dirty="0">
                <a:solidFill>
                  <a:schemeClr val="tx1"/>
                </a:solidFill>
              </a:rPr>
              <a:t>madde 87 </a:t>
            </a:r>
          </a:p>
        </p:txBody>
      </p:sp>
      <p:sp>
        <p:nvSpPr>
          <p:cNvPr id="14340" name="Rectangle 4"/>
          <p:cNvSpPr>
            <a:spLocks noGrp="1" noRot="1" noChangeArrowheads="1"/>
          </p:cNvSpPr>
          <p:nvPr>
            <p:ph sz="quarter" idx="1"/>
          </p:nvPr>
        </p:nvSpPr>
        <p:spPr>
          <a:xfrm>
            <a:off x="1160060" y="2067752"/>
            <a:ext cx="9485194" cy="4206156"/>
          </a:xfrm>
          <a:prstGeom prst="rect">
            <a:avLst/>
          </a:prstGeom>
        </p:spPr>
        <p:txBody>
          <a:bodyPr>
            <a:normAutofit/>
          </a:bodyPr>
          <a:lstStyle/>
          <a:p>
            <a:pPr algn="just">
              <a:lnSpc>
                <a:spcPct val="80000"/>
              </a:lnSpc>
              <a:buFont typeface="Arial" panose="020B0604020202020204" pitchFamily="34" charset="0"/>
              <a:buNone/>
            </a:pPr>
            <a:r>
              <a:rPr lang="tr-TR" altLang="tr-TR" sz="2400" dirty="0"/>
              <a:t>Kasıtlı yaralama </a:t>
            </a:r>
            <a:r>
              <a:rPr lang="tr-TR" altLang="tr-TR" sz="2400" dirty="0" smtClean="0"/>
              <a:t>fiili </a:t>
            </a:r>
            <a:r>
              <a:rPr lang="tr-TR" altLang="tr-TR" sz="2400" dirty="0"/>
              <a:t>mağdurun</a:t>
            </a:r>
            <a:r>
              <a:rPr lang="tr-TR" altLang="tr-TR" sz="2400" dirty="0" smtClean="0"/>
              <a:t>;</a:t>
            </a:r>
          </a:p>
          <a:p>
            <a:pPr algn="just">
              <a:lnSpc>
                <a:spcPct val="80000"/>
              </a:lnSpc>
              <a:buFont typeface="Arial" panose="020B0604020202020204" pitchFamily="34" charset="0"/>
              <a:buNone/>
            </a:pPr>
            <a:endParaRPr lang="tr-TR" altLang="tr-TR" sz="2400" dirty="0"/>
          </a:p>
          <a:p>
            <a:pPr algn="just">
              <a:lnSpc>
                <a:spcPct val="80000"/>
              </a:lnSpc>
            </a:pPr>
            <a:r>
              <a:rPr lang="tr-TR" altLang="tr-TR" sz="2400" dirty="0"/>
              <a:t>duyularından veya organlarından birinin işlevinin sürekli zayıflamasına,</a:t>
            </a:r>
          </a:p>
          <a:p>
            <a:pPr algn="just">
              <a:lnSpc>
                <a:spcPct val="80000"/>
              </a:lnSpc>
            </a:pPr>
            <a:r>
              <a:rPr lang="tr-TR" altLang="tr-TR" sz="2400" dirty="0"/>
              <a:t>konuşmasında sürekli zorluğa, </a:t>
            </a:r>
          </a:p>
          <a:p>
            <a:pPr algn="just">
              <a:lnSpc>
                <a:spcPct val="80000"/>
              </a:lnSpc>
            </a:pPr>
            <a:r>
              <a:rPr lang="tr-TR" altLang="tr-TR" sz="2400" dirty="0"/>
              <a:t>yüzünde sabit ize, </a:t>
            </a:r>
          </a:p>
          <a:p>
            <a:pPr algn="just">
              <a:lnSpc>
                <a:spcPct val="80000"/>
              </a:lnSpc>
            </a:pPr>
            <a:r>
              <a:rPr lang="tr-TR" altLang="tr-TR" sz="2400" dirty="0"/>
              <a:t>yaşamını tehlikeye sokan bir duruma, </a:t>
            </a:r>
          </a:p>
          <a:p>
            <a:pPr algn="just">
              <a:lnSpc>
                <a:spcPct val="80000"/>
              </a:lnSpc>
            </a:pPr>
            <a:r>
              <a:rPr lang="tr-TR" altLang="tr-TR" sz="2400" dirty="0"/>
              <a:t>gebe bir kadının çocuğunun vaktinden önce doğmasına neden </a:t>
            </a:r>
            <a:r>
              <a:rPr lang="tr-TR" altLang="tr-TR" sz="2400" dirty="0" smtClean="0"/>
              <a:t>olmuşsa</a:t>
            </a:r>
          </a:p>
          <a:p>
            <a:pPr algn="just">
              <a:lnSpc>
                <a:spcPct val="80000"/>
              </a:lnSpc>
              <a:buNone/>
            </a:pPr>
            <a:r>
              <a:rPr lang="tr-TR" altLang="tr-TR" dirty="0" smtClean="0"/>
              <a:t>ceza </a:t>
            </a:r>
            <a:r>
              <a:rPr lang="tr-TR" altLang="tr-TR" b="1" dirty="0">
                <a:solidFill>
                  <a:srgbClr val="C00000"/>
                </a:solidFill>
              </a:rPr>
              <a:t>bir kat </a:t>
            </a:r>
            <a:r>
              <a:rPr lang="tr-TR" altLang="tr-TR" dirty="0"/>
              <a:t>oranında artırılır</a:t>
            </a:r>
          </a:p>
          <a:p>
            <a:pPr>
              <a:lnSpc>
                <a:spcPct val="80000"/>
              </a:lnSpc>
              <a:buFont typeface="Arial" panose="020B0604020202020204" pitchFamily="34" charset="0"/>
              <a:buNone/>
            </a:pPr>
            <a:endParaRPr lang="tr-TR" altLang="tr-TR" sz="2200" dirty="0"/>
          </a:p>
          <a:p>
            <a:pPr>
              <a:lnSpc>
                <a:spcPct val="80000"/>
              </a:lnSpc>
              <a:buFont typeface="Arial" panose="020B0604020202020204" pitchFamily="34" charset="0"/>
              <a:buNone/>
            </a:pPr>
            <a:endParaRPr lang="en-GB" altLang="tr-TR" dirty="0"/>
          </a:p>
        </p:txBody>
      </p:sp>
      <p:pic>
        <p:nvPicPr>
          <p:cNvPr id="43010" name="Picture 2" descr="Kasten İnsan Yaralama Suçu ve Cezası"/>
          <p:cNvPicPr>
            <a:picLocks noChangeAspect="1" noChangeArrowheads="1"/>
          </p:cNvPicPr>
          <p:nvPr/>
        </p:nvPicPr>
        <p:blipFill>
          <a:blip r:embed="rId2"/>
          <a:srcRect/>
          <a:stretch>
            <a:fillRect/>
          </a:stretch>
        </p:blipFill>
        <p:spPr bwMode="auto">
          <a:xfrm>
            <a:off x="8905875" y="5467349"/>
            <a:ext cx="3286125" cy="1390651"/>
          </a:xfrm>
          <a:prstGeom prst="rect">
            <a:avLst/>
          </a:prstGeom>
          <a:noFill/>
        </p:spPr>
      </p:pic>
    </p:spTree>
    <p:extLst>
      <p:ext uri="{BB962C8B-B14F-4D97-AF65-F5344CB8AC3E}">
        <p14:creationId xmlns:p14="http://schemas.microsoft.com/office/powerpoint/2010/main" xmlns="" val="39100499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703512" y="764705"/>
            <a:ext cx="8383588" cy="912813"/>
          </a:xfrm>
        </p:spPr>
        <p:txBody>
          <a:bodyPr>
            <a:noAutofit/>
          </a:bodyPr>
          <a:lstStyle/>
          <a:p>
            <a:r>
              <a:rPr lang="tr-TR" altLang="tr-TR" sz="4000" dirty="0">
                <a:solidFill>
                  <a:schemeClr val="tx1"/>
                </a:solidFill>
              </a:rPr>
              <a:t>TCK </a:t>
            </a:r>
            <a:br>
              <a:rPr lang="tr-TR" altLang="tr-TR" sz="4000" dirty="0">
                <a:solidFill>
                  <a:schemeClr val="tx1"/>
                </a:solidFill>
              </a:rPr>
            </a:br>
            <a:r>
              <a:rPr lang="tr-TR" altLang="tr-TR" sz="4000" dirty="0">
                <a:solidFill>
                  <a:schemeClr val="tx1"/>
                </a:solidFill>
              </a:rPr>
              <a:t>madde 87 </a:t>
            </a:r>
          </a:p>
        </p:txBody>
      </p:sp>
      <p:sp>
        <p:nvSpPr>
          <p:cNvPr id="15364" name="Rectangle 4"/>
          <p:cNvSpPr>
            <a:spLocks noGrp="1" noRot="1" noChangeArrowheads="1"/>
          </p:cNvSpPr>
          <p:nvPr>
            <p:ph sz="quarter" idx="1"/>
          </p:nvPr>
        </p:nvSpPr>
        <p:spPr>
          <a:xfrm>
            <a:off x="941696" y="2060698"/>
            <a:ext cx="9935570" cy="4032597"/>
          </a:xfrm>
          <a:prstGeom prst="rect">
            <a:avLst/>
          </a:prstGeom>
        </p:spPr>
        <p:txBody>
          <a:bodyPr>
            <a:normAutofit/>
          </a:bodyPr>
          <a:lstStyle/>
          <a:p>
            <a:pPr>
              <a:lnSpc>
                <a:spcPct val="80000"/>
              </a:lnSpc>
              <a:buFont typeface="Arial" panose="020B0604020202020204" pitchFamily="34" charset="0"/>
              <a:buNone/>
            </a:pPr>
            <a:r>
              <a:rPr lang="tr-TR" altLang="tr-TR" sz="2400" dirty="0"/>
              <a:t>Kasten yaralama </a:t>
            </a:r>
            <a:r>
              <a:rPr lang="tr-TR" altLang="tr-TR" sz="2400" dirty="0" smtClean="0"/>
              <a:t>fiili </a:t>
            </a:r>
            <a:r>
              <a:rPr lang="tr-TR" altLang="tr-TR" sz="2400" dirty="0"/>
              <a:t>mağdurun</a:t>
            </a:r>
            <a:r>
              <a:rPr lang="tr-TR" altLang="tr-TR" sz="2400" dirty="0" smtClean="0"/>
              <a:t>;</a:t>
            </a:r>
          </a:p>
          <a:p>
            <a:pPr>
              <a:lnSpc>
                <a:spcPct val="80000"/>
              </a:lnSpc>
              <a:buFont typeface="Arial" panose="020B0604020202020204" pitchFamily="34" charset="0"/>
              <a:buNone/>
            </a:pPr>
            <a:endParaRPr lang="tr-TR" altLang="tr-TR" sz="2400" dirty="0"/>
          </a:p>
          <a:p>
            <a:pPr>
              <a:lnSpc>
                <a:spcPct val="80000"/>
              </a:lnSpc>
            </a:pPr>
            <a:r>
              <a:rPr lang="tr-TR" altLang="tr-TR" sz="2400" dirty="0"/>
              <a:t>iyileşmesi olanağı bulunmayan bir hastalığa veya bitkisel hayata girmesine,</a:t>
            </a:r>
          </a:p>
          <a:p>
            <a:pPr>
              <a:lnSpc>
                <a:spcPct val="80000"/>
              </a:lnSpc>
            </a:pPr>
            <a:r>
              <a:rPr lang="tr-TR" altLang="tr-TR" sz="2400" dirty="0"/>
              <a:t>duyularından veya organlarından birinin işlevinin yitirilmesine,</a:t>
            </a:r>
          </a:p>
          <a:p>
            <a:pPr>
              <a:lnSpc>
                <a:spcPct val="80000"/>
              </a:lnSpc>
            </a:pPr>
            <a:r>
              <a:rPr lang="tr-TR" altLang="tr-TR" sz="2400" dirty="0"/>
              <a:t>konuşma ya da çocuk yapma yeteneklerinin kaybolmasına, </a:t>
            </a:r>
          </a:p>
          <a:p>
            <a:pPr>
              <a:lnSpc>
                <a:spcPct val="80000"/>
              </a:lnSpc>
            </a:pPr>
            <a:r>
              <a:rPr lang="tr-TR" altLang="tr-TR" sz="2400" dirty="0"/>
              <a:t>yüzünün sürekli değişikliğine, </a:t>
            </a:r>
          </a:p>
          <a:p>
            <a:pPr>
              <a:lnSpc>
                <a:spcPct val="80000"/>
              </a:lnSpc>
            </a:pPr>
            <a:r>
              <a:rPr lang="tr-TR" altLang="tr-TR" sz="2400" dirty="0"/>
              <a:t>gebe bir kadının çocuğunun düşmesine neden olmuşsa</a:t>
            </a:r>
          </a:p>
          <a:p>
            <a:pPr marL="457200" lvl="1" indent="0">
              <a:lnSpc>
                <a:spcPct val="80000"/>
              </a:lnSpc>
              <a:buNone/>
            </a:pPr>
            <a:r>
              <a:rPr lang="tr-TR" altLang="tr-TR" sz="2400" dirty="0"/>
              <a:t>ceza </a:t>
            </a:r>
            <a:r>
              <a:rPr lang="tr-TR" altLang="tr-TR" sz="2400" b="1" dirty="0">
                <a:solidFill>
                  <a:srgbClr val="C00000"/>
                </a:solidFill>
              </a:rPr>
              <a:t>iki kat </a:t>
            </a:r>
            <a:r>
              <a:rPr lang="tr-TR" altLang="tr-TR" sz="2400" dirty="0"/>
              <a:t>artırılır.</a:t>
            </a:r>
            <a:endParaRPr lang="en-GB" altLang="tr-TR" sz="2400" dirty="0"/>
          </a:p>
        </p:txBody>
      </p:sp>
      <p:pic>
        <p:nvPicPr>
          <p:cNvPr id="41986" name="Picture 2" descr="Kasten İnsan Yaralama Suçu ve Cezası"/>
          <p:cNvPicPr>
            <a:picLocks noChangeAspect="1" noChangeArrowheads="1"/>
          </p:cNvPicPr>
          <p:nvPr/>
        </p:nvPicPr>
        <p:blipFill>
          <a:blip r:embed="rId2"/>
          <a:srcRect/>
          <a:stretch>
            <a:fillRect/>
          </a:stretch>
        </p:blipFill>
        <p:spPr bwMode="auto">
          <a:xfrm>
            <a:off x="8905875" y="5467349"/>
            <a:ext cx="3286125" cy="1390651"/>
          </a:xfrm>
          <a:prstGeom prst="rect">
            <a:avLst/>
          </a:prstGeom>
          <a:noFill/>
        </p:spPr>
      </p:pic>
    </p:spTree>
    <p:extLst>
      <p:ext uri="{BB962C8B-B14F-4D97-AF65-F5344CB8AC3E}">
        <p14:creationId xmlns:p14="http://schemas.microsoft.com/office/powerpoint/2010/main" xmlns="" val="4225910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9956800" cy="1143000"/>
          </a:xfrm>
        </p:spPr>
        <p:txBody>
          <a:bodyPr>
            <a:noAutofit/>
          </a:bodyPr>
          <a:lstStyle/>
          <a:p>
            <a:r>
              <a:rPr lang="tr-TR" sz="4000" dirty="0" smtClean="0">
                <a:solidFill>
                  <a:schemeClr val="tx1">
                    <a:lumMod val="95000"/>
                    <a:lumOff val="5000"/>
                  </a:schemeClr>
                </a:solidFill>
              </a:rPr>
              <a:t>BEYİN </a:t>
            </a:r>
            <a:r>
              <a:rPr lang="tr-TR" sz="4000" dirty="0">
                <a:solidFill>
                  <a:schemeClr val="tx1">
                    <a:lumMod val="95000"/>
                    <a:lumOff val="5000"/>
                  </a:schemeClr>
                </a:solidFill>
              </a:rPr>
              <a:t>ÖLÜMÜ</a:t>
            </a:r>
            <a:endParaRPr lang="tr-TR" sz="4000" dirty="0"/>
          </a:p>
        </p:txBody>
      </p:sp>
      <p:sp>
        <p:nvSpPr>
          <p:cNvPr id="3" name="İçerik Yer Tutucusu 2"/>
          <p:cNvSpPr>
            <a:spLocks noGrp="1"/>
          </p:cNvSpPr>
          <p:nvPr>
            <p:ph sz="quarter" idx="1"/>
          </p:nvPr>
        </p:nvSpPr>
        <p:spPr/>
        <p:txBody>
          <a:bodyPr>
            <a:noAutofit/>
          </a:bodyPr>
          <a:lstStyle/>
          <a:p>
            <a:pPr marL="0" indent="0">
              <a:buNone/>
            </a:pPr>
            <a:r>
              <a:rPr lang="tr-TR" dirty="0"/>
              <a:t>Erişkinlerde; </a:t>
            </a:r>
            <a:endParaRPr lang="tr-TR" dirty="0" smtClean="0"/>
          </a:p>
          <a:p>
            <a:pPr marL="0" indent="0">
              <a:buNone/>
            </a:pPr>
            <a:endParaRPr lang="tr-TR" dirty="0"/>
          </a:p>
          <a:p>
            <a:r>
              <a:rPr lang="tr-TR" dirty="0" err="1"/>
              <a:t>travmatik</a:t>
            </a:r>
            <a:r>
              <a:rPr lang="tr-TR" dirty="0"/>
              <a:t> beyin hasarı (trafik kazaları, yüksekten düşmeler, darp ve ateşli silah yaralanmaları)</a:t>
            </a:r>
          </a:p>
          <a:p>
            <a:r>
              <a:rPr lang="tr-TR" dirty="0"/>
              <a:t>beyin zarları arasına veya beyin dokusu içine olan kanamalar</a:t>
            </a:r>
          </a:p>
          <a:p>
            <a:r>
              <a:rPr lang="tr-TR" dirty="0"/>
              <a:t>hızlı ve kötü seyirli beyin iltihabı</a:t>
            </a:r>
          </a:p>
          <a:p>
            <a:r>
              <a:rPr lang="tr-TR" dirty="0"/>
              <a:t>bakteriyel </a:t>
            </a:r>
            <a:r>
              <a:rPr lang="tr-TR" dirty="0" err="1" smtClean="0"/>
              <a:t>menejit</a:t>
            </a:r>
            <a:endParaRPr lang="tr-TR" dirty="0"/>
          </a:p>
          <a:p>
            <a:r>
              <a:rPr lang="tr-TR" dirty="0"/>
              <a:t>ani kalp durması sonrası beynin oksijensiz </a:t>
            </a:r>
            <a:r>
              <a:rPr lang="tr-TR" dirty="0" smtClean="0"/>
              <a:t>kalması</a:t>
            </a:r>
            <a:endParaRPr lang="tr-TR" dirty="0"/>
          </a:p>
        </p:txBody>
      </p:sp>
      <p:pic>
        <p:nvPicPr>
          <p:cNvPr id="5" name="Picture 1"/>
          <p:cNvPicPr>
            <a:picLocks noChangeAspect="1" noChangeArrowheads="1"/>
          </p:cNvPicPr>
          <p:nvPr/>
        </p:nvPicPr>
        <p:blipFill>
          <a:blip r:embed="rId2"/>
          <a:srcRect/>
          <a:stretch>
            <a:fillRect/>
          </a:stretch>
        </p:blipFill>
        <p:spPr bwMode="auto">
          <a:xfrm>
            <a:off x="8880915" y="0"/>
            <a:ext cx="3311085" cy="2279176"/>
          </a:xfrm>
          <a:prstGeom prst="rect">
            <a:avLst/>
          </a:prstGeom>
          <a:noFill/>
          <a:ln w="9525">
            <a:noFill/>
            <a:miter lim="800000"/>
            <a:headEnd/>
            <a:tailEnd/>
          </a:ln>
          <a:effectLst/>
        </p:spPr>
      </p:pic>
      <p:sp>
        <p:nvSpPr>
          <p:cNvPr id="125954" name="AutoShape 2" descr="Beyin ölümü nedir neden olur? Beyin ölümünde dirilen var m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5956" name="AutoShape 4" descr="Beyin ölümü nedir neden olur? Beyin ölümünde dirilen var m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5958" name="AutoShape 6" descr="Beyin ölümü nedir neden olur? Beyin ölümünde dirilen var m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5959" name="Picture 7"/>
          <p:cNvPicPr>
            <a:picLocks noChangeAspect="1" noChangeArrowheads="1"/>
          </p:cNvPicPr>
          <p:nvPr/>
        </p:nvPicPr>
        <p:blipFill>
          <a:blip r:embed="rId3"/>
          <a:srcRect/>
          <a:stretch>
            <a:fillRect/>
          </a:stretch>
        </p:blipFill>
        <p:spPr bwMode="auto">
          <a:xfrm>
            <a:off x="9180041" y="2978623"/>
            <a:ext cx="2628900" cy="1666875"/>
          </a:xfrm>
          <a:prstGeom prst="rect">
            <a:avLst/>
          </a:prstGeom>
          <a:noFill/>
          <a:ln w="9525">
            <a:noFill/>
            <a:miter lim="800000"/>
            <a:headEnd/>
            <a:tailEnd/>
          </a:ln>
          <a:effectLst/>
        </p:spPr>
      </p:pic>
    </p:spTree>
    <p:extLst>
      <p:ext uri="{BB962C8B-B14F-4D97-AF65-F5344CB8AC3E}">
        <p14:creationId xmlns:p14="http://schemas.microsoft.com/office/powerpoint/2010/main" xmlns="" val="23306003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rmAutofit/>
          </a:bodyPr>
          <a:lstStyle/>
          <a:p>
            <a:r>
              <a:rPr lang="tr-TR" sz="3600" dirty="0" smtClean="0">
                <a:solidFill>
                  <a:schemeClr val="tx1"/>
                </a:solidFill>
              </a:rPr>
              <a:t>NELERE DİKKAT EDELİM ?</a:t>
            </a:r>
            <a:endParaRPr lang="tr-TR" sz="3600" dirty="0">
              <a:solidFill>
                <a:schemeClr val="tx1"/>
              </a:solidFill>
            </a:endParaRPr>
          </a:p>
        </p:txBody>
      </p:sp>
      <p:sp>
        <p:nvSpPr>
          <p:cNvPr id="3" name="2 İçerik Yer Tutucusu"/>
          <p:cNvSpPr>
            <a:spLocks noGrp="1"/>
          </p:cNvSpPr>
          <p:nvPr>
            <p:ph sz="quarter" idx="1"/>
          </p:nvPr>
        </p:nvSpPr>
        <p:spPr/>
        <p:txBody>
          <a:bodyPr>
            <a:normAutofit fontScale="92500" lnSpcReduction="10000"/>
          </a:bodyPr>
          <a:lstStyle/>
          <a:p>
            <a:endParaRPr lang="tr-TR" dirty="0"/>
          </a:p>
          <a:p>
            <a:r>
              <a:rPr lang="tr-TR" dirty="0"/>
              <a:t>Basit bir tıbbi müdahale ile giderilebilecek ölçüde hafif yaralanma</a:t>
            </a:r>
          </a:p>
          <a:p>
            <a:r>
              <a:rPr lang="tr-TR" dirty="0"/>
              <a:t>Başkasının vücuduna acı veren/ sağlığının ya da algılama yeteneğinin bozulmasına neden olan yaralanma</a:t>
            </a:r>
          </a:p>
          <a:p>
            <a:r>
              <a:rPr lang="tr-TR" dirty="0"/>
              <a:t>Yaşamını tehlikeye sokacak derecede yaralanma</a:t>
            </a:r>
          </a:p>
          <a:p>
            <a:r>
              <a:rPr lang="tr-TR" dirty="0"/>
              <a:t>Duyularından veya organlarından birinin işlevinin sürekli zayıflaması/yitirilmesi</a:t>
            </a:r>
          </a:p>
          <a:p>
            <a:r>
              <a:rPr lang="tr-TR" dirty="0"/>
              <a:t>Yüzünde sabit ize - yüzünün sürekli değişikliğine neden olma</a:t>
            </a:r>
          </a:p>
          <a:p>
            <a:r>
              <a:rPr lang="tr-TR" dirty="0"/>
              <a:t>Konuşmada sürekli zorluk / konuşma yeteneğinin kaybı</a:t>
            </a:r>
          </a:p>
          <a:p>
            <a:r>
              <a:rPr lang="tr-TR" dirty="0"/>
              <a:t>Gebe bir kadında, çocuğunun vaktinden önce doğmasına / çocuğun düşmesine neden </a:t>
            </a:r>
            <a:r>
              <a:rPr lang="tr-TR" dirty="0" smtClean="0"/>
              <a:t>olma</a:t>
            </a:r>
            <a:endParaRPr lang="tr-TR" dirty="0" smtClean="0"/>
          </a:p>
          <a:p>
            <a:r>
              <a:rPr lang="tr-TR" dirty="0" smtClean="0"/>
              <a:t>Kadının çocuk </a:t>
            </a:r>
            <a:r>
              <a:rPr lang="tr-TR" dirty="0" smtClean="0"/>
              <a:t>yapma yeteneğinin </a:t>
            </a:r>
            <a:r>
              <a:rPr lang="tr-TR" dirty="0" smtClean="0"/>
              <a:t>kaybolması</a:t>
            </a:r>
            <a:endParaRPr lang="tr-TR" dirty="0"/>
          </a:p>
          <a:p>
            <a:r>
              <a:rPr lang="tr-TR" dirty="0"/>
              <a:t>Kişinin iyileşmesi olanağı bulunmayan bir hastalığa/ bitkisel hayata girmesine neden </a:t>
            </a:r>
            <a:r>
              <a:rPr lang="tr-TR" dirty="0" err="1" smtClean="0"/>
              <a:t>olmaYaralamanın</a:t>
            </a:r>
            <a:r>
              <a:rPr lang="tr-TR" dirty="0" smtClean="0"/>
              <a:t> </a:t>
            </a:r>
            <a:r>
              <a:rPr lang="tr-TR" dirty="0"/>
              <a:t>vücutta kemik kırılmasına neden olması</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9729360-F59E-45B8-B5BA-DF20366CAD84}"/>
              </a:ext>
            </a:extLst>
          </p:cNvPr>
          <p:cNvSpPr>
            <a:spLocks noGrp="1"/>
          </p:cNvSpPr>
          <p:nvPr>
            <p:ph type="title"/>
          </p:nvPr>
        </p:nvSpPr>
        <p:spPr>
          <a:xfrm>
            <a:off x="609600" y="274638"/>
            <a:ext cx="9956800" cy="1143000"/>
          </a:xfrm>
        </p:spPr>
        <p:txBody>
          <a:bodyPr>
            <a:noAutofit/>
          </a:bodyPr>
          <a:lstStyle/>
          <a:p>
            <a:r>
              <a:rPr lang="tr-TR" sz="3200" dirty="0" smtClean="0">
                <a:solidFill>
                  <a:schemeClr val="tx1"/>
                </a:solidFill>
              </a:rPr>
              <a:t/>
            </a:r>
            <a:br>
              <a:rPr lang="tr-TR" sz="3200" dirty="0" smtClean="0">
                <a:solidFill>
                  <a:schemeClr val="tx1"/>
                </a:solidFill>
              </a:rPr>
            </a:br>
            <a:r>
              <a:rPr lang="tr-TR" sz="3200" dirty="0" smtClean="0">
                <a:solidFill>
                  <a:schemeClr val="tx1"/>
                </a:solidFill>
              </a:rPr>
              <a:t/>
            </a:r>
            <a:br>
              <a:rPr lang="tr-TR" sz="3200" dirty="0" smtClean="0">
                <a:solidFill>
                  <a:schemeClr val="tx1"/>
                </a:solidFill>
              </a:rPr>
            </a:br>
            <a:r>
              <a:rPr lang="tr-TR" sz="3200" dirty="0" smtClean="0">
                <a:solidFill>
                  <a:schemeClr val="tx1"/>
                </a:solidFill>
              </a:rPr>
              <a:t>Basit </a:t>
            </a:r>
            <a:r>
              <a:rPr lang="tr-TR" sz="3200" dirty="0">
                <a:solidFill>
                  <a:schemeClr val="tx1"/>
                </a:solidFill>
              </a:rPr>
              <a:t>bir tıbbi müdahale ile giderilebilecek ölçüde hafif </a:t>
            </a:r>
            <a:r>
              <a:rPr lang="tr-TR" sz="3200" dirty="0" smtClean="0">
                <a:solidFill>
                  <a:schemeClr val="tx1"/>
                </a:solidFill>
              </a:rPr>
              <a:t>yaralanma</a:t>
            </a:r>
            <a:endParaRPr lang="tr-TR" sz="3200" dirty="0">
              <a:solidFill>
                <a:schemeClr val="tx1"/>
              </a:solidFill>
            </a:endParaRPr>
          </a:p>
        </p:txBody>
      </p:sp>
      <p:sp>
        <p:nvSpPr>
          <p:cNvPr id="3" name="İçerik Yer Tutucusu 2">
            <a:extLst>
              <a:ext uri="{FF2B5EF4-FFF2-40B4-BE49-F238E27FC236}">
                <a16:creationId xmlns:a16="http://schemas.microsoft.com/office/drawing/2014/main" xmlns="" id="{659652DC-4056-4F65-9CC4-811BA692ABEE}"/>
              </a:ext>
            </a:extLst>
          </p:cNvPr>
          <p:cNvSpPr>
            <a:spLocks noGrp="1"/>
          </p:cNvSpPr>
          <p:nvPr>
            <p:ph sz="quarter" idx="1"/>
          </p:nvPr>
        </p:nvSpPr>
        <p:spPr/>
        <p:txBody>
          <a:bodyPr>
            <a:normAutofit/>
          </a:bodyPr>
          <a:lstStyle/>
          <a:p>
            <a:pPr marL="0" indent="0">
              <a:buNone/>
            </a:pPr>
            <a:r>
              <a:rPr lang="tr-TR" dirty="0" smtClean="0"/>
              <a:t> </a:t>
            </a:r>
          </a:p>
          <a:p>
            <a:pPr marL="0" indent="0"/>
            <a:r>
              <a:rPr lang="tr-TR" dirty="0" smtClean="0"/>
              <a:t> Ceza </a:t>
            </a:r>
            <a:r>
              <a:rPr lang="tr-TR" dirty="0"/>
              <a:t>itibarı ile en hafif yaralanma grubunu ifade  eder</a:t>
            </a:r>
          </a:p>
          <a:p>
            <a:pPr lvl="1"/>
            <a:r>
              <a:rPr lang="tr-TR" dirty="0" smtClean="0"/>
              <a:t>Kişisel </a:t>
            </a:r>
            <a:r>
              <a:rPr lang="tr-TR" dirty="0"/>
              <a:t>değerlendirme farklılıkları yaratabilecek bir durum </a:t>
            </a:r>
          </a:p>
          <a:p>
            <a:pPr lvl="1"/>
            <a:r>
              <a:rPr lang="tr-TR" dirty="0"/>
              <a:t>Adli yönden tüm hekimler tarafından kullanılabilecek bir listeye ihtiyaç </a:t>
            </a:r>
            <a:r>
              <a:rPr lang="tr-TR" dirty="0" smtClean="0"/>
              <a:t>var</a:t>
            </a:r>
            <a:endParaRPr lang="tr-TR" dirty="0"/>
          </a:p>
          <a:p>
            <a:pPr lvl="1"/>
            <a:r>
              <a:rPr lang="tr-TR" dirty="0" smtClean="0"/>
              <a:t>travmanın ruhsal etkilerini de kapsamakta</a:t>
            </a:r>
          </a:p>
        </p:txBody>
      </p:sp>
      <p:sp>
        <p:nvSpPr>
          <p:cNvPr id="39938" name="AutoShape 2" descr="Travma Sonrası Stres Bozukluğu (TSSB) | İşte Psikolog Web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9940" name="AutoShape 4" descr="Travma Sonrası Stres Bozukluğu (TSSB) | İşte Psikolog Web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9942" name="Picture 6" descr="Kimse senin ne düşündüğünü, ne hissettiğini önemsemez... Kendine ..."/>
          <p:cNvPicPr>
            <a:picLocks noChangeAspect="1" noChangeArrowheads="1"/>
          </p:cNvPicPr>
          <p:nvPr/>
        </p:nvPicPr>
        <p:blipFill>
          <a:blip r:embed="rId2"/>
          <a:srcRect/>
          <a:stretch>
            <a:fillRect/>
          </a:stretch>
        </p:blipFill>
        <p:spPr bwMode="auto">
          <a:xfrm>
            <a:off x="10048875" y="4714875"/>
            <a:ext cx="2143125" cy="2143125"/>
          </a:xfrm>
          <a:prstGeom prst="rect">
            <a:avLst/>
          </a:prstGeom>
          <a:noFill/>
        </p:spPr>
      </p:pic>
    </p:spTree>
    <p:extLst>
      <p:ext uri="{BB962C8B-B14F-4D97-AF65-F5344CB8AC3E}">
        <p14:creationId xmlns:p14="http://schemas.microsoft.com/office/powerpoint/2010/main" xmlns="" val="1836714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1DADCBB-8A90-432C-B0FE-2DB590AD4B3E}"/>
              </a:ext>
            </a:extLst>
          </p:cNvPr>
          <p:cNvSpPr>
            <a:spLocks noGrp="1"/>
          </p:cNvSpPr>
          <p:nvPr>
            <p:ph type="title"/>
          </p:nvPr>
        </p:nvSpPr>
        <p:spPr>
          <a:xfrm>
            <a:off x="609600" y="274638"/>
            <a:ext cx="9956800" cy="1143000"/>
          </a:xfrm>
        </p:spPr>
        <p:txBody>
          <a:bodyPr>
            <a:normAutofit/>
          </a:bodyPr>
          <a:lstStyle/>
          <a:p>
            <a:r>
              <a:rPr lang="tr-TR" sz="3200" dirty="0">
                <a:solidFill>
                  <a:schemeClr val="tx1"/>
                </a:solidFill>
              </a:rPr>
              <a:t>Başkasının vücuduna acı veren</a:t>
            </a:r>
            <a:r>
              <a:rPr lang="tr-TR" sz="3200" dirty="0" smtClean="0">
                <a:solidFill>
                  <a:schemeClr val="tx1"/>
                </a:solidFill>
              </a:rPr>
              <a:t>/ sağlığının </a:t>
            </a:r>
            <a:r>
              <a:rPr lang="tr-TR" sz="3200" dirty="0">
                <a:solidFill>
                  <a:schemeClr val="tx1"/>
                </a:solidFill>
              </a:rPr>
              <a:t>ya da algılama yeteneğinin bozulmasına neden olan yaralanma </a:t>
            </a:r>
          </a:p>
        </p:txBody>
      </p:sp>
      <p:sp>
        <p:nvSpPr>
          <p:cNvPr id="3" name="İçerik Yer Tutucusu 2">
            <a:extLst>
              <a:ext uri="{FF2B5EF4-FFF2-40B4-BE49-F238E27FC236}">
                <a16:creationId xmlns:a16="http://schemas.microsoft.com/office/drawing/2014/main" xmlns="" id="{6917A943-4651-47A6-9ACB-12DD5C0918F2}"/>
              </a:ext>
            </a:extLst>
          </p:cNvPr>
          <p:cNvSpPr>
            <a:spLocks noGrp="1"/>
          </p:cNvSpPr>
          <p:nvPr>
            <p:ph sz="quarter" idx="1"/>
          </p:nvPr>
        </p:nvSpPr>
        <p:spPr/>
        <p:txBody>
          <a:bodyPr>
            <a:normAutofit/>
          </a:bodyPr>
          <a:lstStyle/>
          <a:p>
            <a:endParaRPr lang="tr-TR" dirty="0" smtClean="0"/>
          </a:p>
          <a:p>
            <a:r>
              <a:rPr lang="tr-TR" dirty="0" smtClean="0"/>
              <a:t>Ceza </a:t>
            </a:r>
            <a:r>
              <a:rPr lang="tr-TR" dirty="0"/>
              <a:t>itibarı ile orta derece yaralanma grubunu ifade eder.</a:t>
            </a:r>
          </a:p>
          <a:p>
            <a:pPr lvl="1"/>
            <a:r>
              <a:rPr lang="tr-TR" dirty="0"/>
              <a:t>travmanın ruhsal etkilerini de </a:t>
            </a:r>
            <a:r>
              <a:rPr lang="tr-TR" dirty="0" smtClean="0"/>
              <a:t>kapsamakta</a:t>
            </a:r>
          </a:p>
          <a:p>
            <a:pPr lvl="1"/>
            <a:endParaRPr lang="tr-TR" dirty="0"/>
          </a:p>
          <a:p>
            <a:r>
              <a:rPr lang="tr-TR" dirty="0" smtClean="0"/>
              <a:t>Basit </a:t>
            </a:r>
            <a:r>
              <a:rPr lang="tr-TR" dirty="0"/>
              <a:t>Bir Tıbbi Müdahale İle Giderilebilecek Ölçüde Hafif Olmadığı şeklinde değerlendirilmektedir.</a:t>
            </a:r>
          </a:p>
        </p:txBody>
      </p:sp>
    </p:spTree>
    <p:extLst>
      <p:ext uri="{BB962C8B-B14F-4D97-AF65-F5344CB8AC3E}">
        <p14:creationId xmlns:p14="http://schemas.microsoft.com/office/powerpoint/2010/main" xmlns="" val="146625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752475" y="188640"/>
            <a:ext cx="9844193" cy="166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52352" bIns="38088" anchor="ctr">
            <a:spAutoFit/>
          </a:bodyPr>
          <a:lstStyle/>
          <a:p>
            <a:r>
              <a:rPr lang="tr-TR" altLang="tr-TR" sz="3200" dirty="0">
                <a:cs typeface="Times New Roman" panose="02020603050405020304" pitchFamily="18" charset="0"/>
              </a:rPr>
              <a:t>DERI-DERI ALTI-KAS DOKUSUNU ILGILENDIREN </a:t>
            </a:r>
          </a:p>
          <a:p>
            <a:r>
              <a:rPr lang="tr-TR" altLang="tr-TR" sz="3200" dirty="0">
                <a:cs typeface="Times New Roman" panose="02020603050405020304" pitchFamily="18" charset="0"/>
              </a:rPr>
              <a:t>TRAVMATİK DEĞİŞİMLER</a:t>
            </a:r>
            <a:endParaRPr lang="tr-TR" altLang="tr-TR" sz="3200" dirty="0"/>
          </a:p>
          <a:p>
            <a:pPr eaLnBrk="0" hangingPunct="0"/>
            <a:endParaRPr lang="tr-TR" altLang="tr-TR" sz="3200" dirty="0">
              <a:solidFill>
                <a:schemeClr val="accent1"/>
              </a:solidFill>
              <a:latin typeface="Times New Roman" panose="02020603050405020304" pitchFamily="18" charset="0"/>
            </a:endParaRPr>
          </a:p>
        </p:txBody>
      </p:sp>
      <p:pic>
        <p:nvPicPr>
          <p:cNvPr id="1027" name="Picture 3"/>
          <p:cNvPicPr>
            <a:picLocks noChangeAspect="1" noChangeArrowheads="1"/>
          </p:cNvPicPr>
          <p:nvPr/>
        </p:nvPicPr>
        <p:blipFill>
          <a:blip r:embed="rId3"/>
          <a:srcRect/>
          <a:stretch>
            <a:fillRect/>
          </a:stretch>
        </p:blipFill>
        <p:spPr bwMode="auto">
          <a:xfrm>
            <a:off x="2674962" y="1848080"/>
            <a:ext cx="6046741" cy="5009920"/>
          </a:xfrm>
          <a:prstGeom prst="rect">
            <a:avLst/>
          </a:prstGeom>
          <a:noFill/>
          <a:ln w="9525">
            <a:noFill/>
            <a:miter lim="800000"/>
            <a:headEnd/>
            <a:tailEnd/>
          </a:ln>
          <a:effectLst/>
        </p:spPr>
      </p:pic>
    </p:spTree>
    <p:extLst>
      <p:ext uri="{BB962C8B-B14F-4D97-AF65-F5344CB8AC3E}">
        <p14:creationId xmlns:p14="http://schemas.microsoft.com/office/powerpoint/2010/main" xmlns="" val="2357763119"/>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248" y="834196"/>
            <a:ext cx="9956800" cy="1143000"/>
          </a:xfrm>
        </p:spPr>
        <p:txBody>
          <a:bodyPr>
            <a:noAutofit/>
          </a:bodyPr>
          <a:lstStyle/>
          <a:p>
            <a:r>
              <a:rPr lang="tr-TR" altLang="tr-TR" sz="3200" dirty="0" smtClean="0">
                <a:solidFill>
                  <a:schemeClr val="tx1"/>
                </a:solidFill>
                <a:cs typeface="Times New Roman" panose="02020603050405020304" pitchFamily="18" charset="0"/>
              </a:rPr>
              <a:t>DERI-DERI ALTI-KAS DOKUSUNU ILGILENDIREN </a:t>
            </a:r>
            <a:br>
              <a:rPr lang="tr-TR" altLang="tr-TR" sz="3200" dirty="0" smtClean="0">
                <a:solidFill>
                  <a:schemeClr val="tx1"/>
                </a:solidFill>
                <a:cs typeface="Times New Roman" panose="02020603050405020304" pitchFamily="18" charset="0"/>
              </a:rPr>
            </a:br>
            <a:r>
              <a:rPr lang="tr-TR" altLang="tr-TR" sz="3200" dirty="0" smtClean="0">
                <a:solidFill>
                  <a:schemeClr val="tx1"/>
                </a:solidFill>
                <a:cs typeface="Times New Roman" panose="02020603050405020304" pitchFamily="18" charset="0"/>
              </a:rPr>
              <a:t>TRAVMATİK DEĞİŞİMLER</a:t>
            </a:r>
            <a:r>
              <a:rPr lang="tr-TR" altLang="tr-TR" sz="3200" dirty="0" smtClean="0">
                <a:solidFill>
                  <a:schemeClr val="tx1"/>
                </a:solidFill>
              </a:rPr>
              <a:t/>
            </a:r>
            <a:br>
              <a:rPr lang="tr-TR" altLang="tr-TR" sz="3200" dirty="0" smtClean="0">
                <a:solidFill>
                  <a:schemeClr val="tx1"/>
                </a:solidFill>
              </a:rPr>
            </a:br>
            <a:endParaRPr lang="tr-TR" sz="3200" dirty="0">
              <a:solidFill>
                <a:schemeClr val="tx1"/>
              </a:solidFill>
            </a:endParaRPr>
          </a:p>
        </p:txBody>
      </p:sp>
      <p:sp>
        <p:nvSpPr>
          <p:cNvPr id="3" name="2 İçerik Yer Tutucusu"/>
          <p:cNvSpPr>
            <a:spLocks noGrp="1"/>
          </p:cNvSpPr>
          <p:nvPr>
            <p:ph sz="quarter" idx="1"/>
          </p:nvPr>
        </p:nvSpPr>
        <p:spPr/>
        <p:txBody>
          <a:bodyPr/>
          <a:lstStyle/>
          <a:p>
            <a:endParaRPr lang="tr-TR"/>
          </a:p>
        </p:txBody>
      </p:sp>
      <p:pic>
        <p:nvPicPr>
          <p:cNvPr id="4" name="Picture 2"/>
          <p:cNvPicPr>
            <a:picLocks noChangeAspect="1" noChangeArrowheads="1"/>
          </p:cNvPicPr>
          <p:nvPr/>
        </p:nvPicPr>
        <p:blipFill>
          <a:blip r:embed="rId2"/>
          <a:srcRect/>
          <a:stretch>
            <a:fillRect/>
          </a:stretch>
        </p:blipFill>
        <p:spPr bwMode="auto">
          <a:xfrm>
            <a:off x="1649205" y="1999112"/>
            <a:ext cx="8031963" cy="4551814"/>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rmAutofit/>
          </a:bodyPr>
          <a:lstStyle/>
          <a:p>
            <a:r>
              <a:rPr lang="tr-TR" altLang="tr-TR" dirty="0" smtClean="0">
                <a:solidFill>
                  <a:schemeClr val="tx1"/>
                </a:solidFill>
                <a:cs typeface="Times New Roman" panose="02020603050405020304" pitchFamily="18" charset="0"/>
              </a:rPr>
              <a:t>DERI-DERI</a:t>
            </a:r>
            <a:r>
              <a:rPr lang="tr-TR" altLang="tr-TR" b="1" dirty="0" smtClean="0">
                <a:solidFill>
                  <a:schemeClr val="tx1"/>
                </a:solidFill>
                <a:cs typeface="Times New Roman" panose="02020603050405020304" pitchFamily="18" charset="0"/>
              </a:rPr>
              <a:t> </a:t>
            </a:r>
            <a:r>
              <a:rPr lang="tr-TR" altLang="tr-TR" dirty="0" smtClean="0">
                <a:solidFill>
                  <a:schemeClr val="tx1"/>
                </a:solidFill>
                <a:cs typeface="Times New Roman" panose="02020603050405020304" pitchFamily="18" charset="0"/>
              </a:rPr>
              <a:t>ALTI-KAS DOKUSUNU ILGILENDIREN </a:t>
            </a:r>
            <a:br>
              <a:rPr lang="tr-TR" altLang="tr-TR" dirty="0" smtClean="0">
                <a:solidFill>
                  <a:schemeClr val="tx1"/>
                </a:solidFill>
                <a:cs typeface="Times New Roman" panose="02020603050405020304" pitchFamily="18" charset="0"/>
              </a:rPr>
            </a:br>
            <a:r>
              <a:rPr lang="tr-TR" altLang="tr-TR" dirty="0" smtClean="0">
                <a:solidFill>
                  <a:schemeClr val="tx1"/>
                </a:solidFill>
                <a:cs typeface="Times New Roman" panose="02020603050405020304" pitchFamily="18" charset="0"/>
              </a:rPr>
              <a:t>TRAVMATİK DEĞİŞİMLER</a:t>
            </a:r>
            <a:endParaRPr lang="tr-TR" dirty="0">
              <a:solidFill>
                <a:schemeClr val="tx1"/>
              </a:solidFill>
            </a:endParaRPr>
          </a:p>
        </p:txBody>
      </p:sp>
      <p:sp>
        <p:nvSpPr>
          <p:cNvPr id="3" name="2 İçerik Yer Tutucusu"/>
          <p:cNvSpPr>
            <a:spLocks noGrp="1"/>
          </p:cNvSpPr>
          <p:nvPr>
            <p:ph sz="quarter" idx="1"/>
          </p:nvPr>
        </p:nvSpPr>
        <p:spPr/>
        <p:txBody>
          <a:bodyPr/>
          <a:lstStyle/>
          <a:p>
            <a:endParaRPr lang="tr-TR"/>
          </a:p>
        </p:txBody>
      </p:sp>
      <p:pic>
        <p:nvPicPr>
          <p:cNvPr id="3074" name="Picture 2"/>
          <p:cNvPicPr>
            <a:picLocks noChangeAspect="1" noChangeArrowheads="1"/>
          </p:cNvPicPr>
          <p:nvPr/>
        </p:nvPicPr>
        <p:blipFill>
          <a:blip r:embed="rId2"/>
          <a:srcRect/>
          <a:stretch>
            <a:fillRect/>
          </a:stretch>
        </p:blipFill>
        <p:spPr bwMode="auto">
          <a:xfrm>
            <a:off x="2306472" y="1762848"/>
            <a:ext cx="6896099" cy="5134998"/>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26847"/>
            <a:ext cx="9294125" cy="1049235"/>
          </a:xfrm>
        </p:spPr>
        <p:txBody>
          <a:bodyPr>
            <a:normAutofit fontScale="90000"/>
          </a:bodyPr>
          <a:lstStyle/>
          <a:p>
            <a:r>
              <a:rPr lang="tr-TR" altLang="tr-TR" sz="3600" dirty="0" smtClean="0">
                <a:solidFill>
                  <a:schemeClr val="tx1"/>
                </a:solidFill>
                <a:cs typeface="Times New Roman" panose="02020603050405020304" pitchFamily="18" charset="0"/>
              </a:rPr>
              <a:t/>
            </a:r>
            <a:br>
              <a:rPr lang="tr-TR" altLang="tr-TR" sz="3600" dirty="0" smtClean="0">
                <a:solidFill>
                  <a:schemeClr val="tx1"/>
                </a:solidFill>
                <a:cs typeface="Times New Roman" panose="02020603050405020304" pitchFamily="18" charset="0"/>
              </a:rPr>
            </a:br>
            <a:r>
              <a:rPr lang="tr-TR" altLang="tr-TR" sz="3600" dirty="0" smtClean="0">
                <a:solidFill>
                  <a:schemeClr val="tx1"/>
                </a:solidFill>
                <a:cs typeface="Times New Roman" panose="02020603050405020304" pitchFamily="18" charset="0"/>
              </a:rPr>
              <a:t/>
            </a:r>
            <a:br>
              <a:rPr lang="tr-TR" altLang="tr-TR" sz="3600" dirty="0" smtClean="0">
                <a:solidFill>
                  <a:schemeClr val="tx1"/>
                </a:solidFill>
                <a:cs typeface="Times New Roman" panose="02020603050405020304" pitchFamily="18" charset="0"/>
              </a:rPr>
            </a:br>
            <a:r>
              <a:rPr lang="tr-TR" altLang="tr-TR" sz="3600" dirty="0" smtClean="0">
                <a:solidFill>
                  <a:schemeClr val="tx1"/>
                </a:solidFill>
                <a:cs typeface="Times New Roman" panose="02020603050405020304" pitchFamily="18" charset="0"/>
              </a:rPr>
              <a:t>DERI-DERI ALTI-KAS DOKUSUNU ILGILENDIREN </a:t>
            </a:r>
            <a:br>
              <a:rPr lang="tr-TR" altLang="tr-TR" sz="3600" dirty="0" smtClean="0">
                <a:solidFill>
                  <a:schemeClr val="tx1"/>
                </a:solidFill>
                <a:cs typeface="Times New Roman" panose="02020603050405020304" pitchFamily="18" charset="0"/>
              </a:rPr>
            </a:br>
            <a:r>
              <a:rPr lang="tr-TR" altLang="tr-TR" sz="3600" dirty="0" smtClean="0">
                <a:solidFill>
                  <a:schemeClr val="tx1"/>
                </a:solidFill>
                <a:cs typeface="Times New Roman" panose="02020603050405020304" pitchFamily="18" charset="0"/>
              </a:rPr>
              <a:t>TRAVMATİK DEĞİŞİMLER</a:t>
            </a:r>
            <a:endParaRPr lang="tr-TR" dirty="0"/>
          </a:p>
        </p:txBody>
      </p:sp>
      <p:sp>
        <p:nvSpPr>
          <p:cNvPr id="3" name="2 İçerik Yer Tutucusu"/>
          <p:cNvSpPr>
            <a:spLocks noGrp="1"/>
          </p:cNvSpPr>
          <p:nvPr>
            <p:ph sz="quarter" idx="1"/>
          </p:nvPr>
        </p:nvSpPr>
        <p:spPr/>
        <p:txBody>
          <a:bodyPr/>
          <a:lstStyle/>
          <a:p>
            <a:endParaRPr lang="tr-TR" dirty="0"/>
          </a:p>
        </p:txBody>
      </p:sp>
      <p:pic>
        <p:nvPicPr>
          <p:cNvPr id="4098" name="Picture 2"/>
          <p:cNvPicPr>
            <a:picLocks noChangeAspect="1" noChangeArrowheads="1"/>
          </p:cNvPicPr>
          <p:nvPr/>
        </p:nvPicPr>
        <p:blipFill>
          <a:blip r:embed="rId2"/>
          <a:srcRect/>
          <a:stretch>
            <a:fillRect/>
          </a:stretch>
        </p:blipFill>
        <p:spPr bwMode="auto">
          <a:xfrm>
            <a:off x="3321099" y="1487606"/>
            <a:ext cx="4587212" cy="5370394"/>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lstStyle/>
          <a:p>
            <a:r>
              <a:rPr lang="tr-TR" altLang="tr-TR" dirty="0" smtClean="0">
                <a:solidFill>
                  <a:schemeClr val="tx1"/>
                </a:solidFill>
                <a:cs typeface="Times New Roman" panose="02020603050405020304" pitchFamily="18" charset="0"/>
              </a:rPr>
              <a:t>DERI-DERI</a:t>
            </a:r>
            <a:r>
              <a:rPr lang="tr-TR" altLang="tr-TR" b="1" dirty="0" smtClean="0">
                <a:solidFill>
                  <a:schemeClr val="tx1"/>
                </a:solidFill>
                <a:cs typeface="Times New Roman" panose="02020603050405020304" pitchFamily="18" charset="0"/>
              </a:rPr>
              <a:t> </a:t>
            </a:r>
            <a:r>
              <a:rPr lang="tr-TR" altLang="tr-TR" dirty="0" smtClean="0">
                <a:solidFill>
                  <a:schemeClr val="tx1"/>
                </a:solidFill>
                <a:cs typeface="Times New Roman" panose="02020603050405020304" pitchFamily="18" charset="0"/>
              </a:rPr>
              <a:t>ALTI-KAS DOKUSUNU ILGILENDIREN </a:t>
            </a:r>
            <a:br>
              <a:rPr lang="tr-TR" altLang="tr-TR" dirty="0" smtClean="0">
                <a:solidFill>
                  <a:schemeClr val="tx1"/>
                </a:solidFill>
                <a:cs typeface="Times New Roman" panose="02020603050405020304" pitchFamily="18" charset="0"/>
              </a:rPr>
            </a:br>
            <a:r>
              <a:rPr lang="tr-TR" altLang="tr-TR" dirty="0" smtClean="0">
                <a:solidFill>
                  <a:schemeClr val="tx1"/>
                </a:solidFill>
                <a:cs typeface="Times New Roman" panose="02020603050405020304" pitchFamily="18" charset="0"/>
              </a:rPr>
              <a:t>TRAVMATİK DEĞİŞİMLER</a:t>
            </a:r>
            <a:endParaRPr lang="tr-TR" dirty="0"/>
          </a:p>
        </p:txBody>
      </p:sp>
      <p:sp>
        <p:nvSpPr>
          <p:cNvPr id="3" name="2 İçerik Yer Tutucusu"/>
          <p:cNvSpPr>
            <a:spLocks noGrp="1"/>
          </p:cNvSpPr>
          <p:nvPr>
            <p:ph sz="quarter" idx="1"/>
          </p:nvPr>
        </p:nvSpPr>
        <p:spPr/>
        <p:txBody>
          <a:bodyPr/>
          <a:lstStyle/>
          <a:p>
            <a:endParaRPr lang="tr-TR" dirty="0"/>
          </a:p>
        </p:txBody>
      </p:sp>
      <p:pic>
        <p:nvPicPr>
          <p:cNvPr id="5122" name="Picture 2"/>
          <p:cNvPicPr>
            <a:picLocks noChangeAspect="1" noChangeArrowheads="1"/>
          </p:cNvPicPr>
          <p:nvPr/>
        </p:nvPicPr>
        <p:blipFill>
          <a:blip r:embed="rId2"/>
          <a:srcRect/>
          <a:stretch>
            <a:fillRect/>
          </a:stretch>
        </p:blipFill>
        <p:spPr bwMode="auto">
          <a:xfrm>
            <a:off x="1910686" y="1860715"/>
            <a:ext cx="7438030" cy="52221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928554" y="2380468"/>
            <a:ext cx="7379219" cy="1644137"/>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901670" y="4080326"/>
            <a:ext cx="7447046" cy="2361418"/>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lstStyle/>
          <a:p>
            <a:r>
              <a:rPr lang="tr-TR" altLang="tr-TR" dirty="0" smtClean="0">
                <a:solidFill>
                  <a:schemeClr val="tx1"/>
                </a:solidFill>
                <a:cs typeface="Times New Roman" panose="02020603050405020304" pitchFamily="18" charset="0"/>
              </a:rPr>
              <a:t>DERI-DERI</a:t>
            </a:r>
            <a:r>
              <a:rPr lang="tr-TR" altLang="tr-TR" b="1" dirty="0" smtClean="0">
                <a:solidFill>
                  <a:schemeClr val="tx1"/>
                </a:solidFill>
                <a:cs typeface="Times New Roman" panose="02020603050405020304" pitchFamily="18" charset="0"/>
              </a:rPr>
              <a:t> </a:t>
            </a:r>
            <a:r>
              <a:rPr lang="tr-TR" altLang="tr-TR" dirty="0" smtClean="0">
                <a:solidFill>
                  <a:schemeClr val="tx1"/>
                </a:solidFill>
                <a:cs typeface="Times New Roman" panose="02020603050405020304" pitchFamily="18" charset="0"/>
              </a:rPr>
              <a:t>ALTI-KAS DOKUSUNU ILGILENDIREN </a:t>
            </a:r>
            <a:br>
              <a:rPr lang="tr-TR" altLang="tr-TR" dirty="0" smtClean="0">
                <a:solidFill>
                  <a:schemeClr val="tx1"/>
                </a:solidFill>
                <a:cs typeface="Times New Roman" panose="02020603050405020304" pitchFamily="18" charset="0"/>
              </a:rPr>
            </a:br>
            <a:r>
              <a:rPr lang="tr-TR" altLang="tr-TR" dirty="0" smtClean="0">
                <a:solidFill>
                  <a:schemeClr val="tx1"/>
                </a:solidFill>
                <a:cs typeface="Times New Roman" panose="02020603050405020304" pitchFamily="18" charset="0"/>
              </a:rPr>
              <a:t>TRAVMATİK DEĞİŞİMLER</a:t>
            </a:r>
            <a:endParaRPr lang="tr-TR" dirty="0"/>
          </a:p>
        </p:txBody>
      </p:sp>
      <p:sp>
        <p:nvSpPr>
          <p:cNvPr id="3" name="2 İçerik Yer Tutucusu"/>
          <p:cNvSpPr>
            <a:spLocks noGrp="1"/>
          </p:cNvSpPr>
          <p:nvPr>
            <p:ph sz="quarter" idx="1"/>
          </p:nvPr>
        </p:nvSpPr>
        <p:spPr/>
        <p:txBody>
          <a:bodyPr/>
          <a:lstStyle/>
          <a:p>
            <a:endParaRPr lang="tr-TR" dirty="0"/>
          </a:p>
        </p:txBody>
      </p:sp>
      <p:pic>
        <p:nvPicPr>
          <p:cNvPr id="6146" name="Picture 2"/>
          <p:cNvPicPr>
            <a:picLocks noChangeAspect="1" noChangeArrowheads="1"/>
          </p:cNvPicPr>
          <p:nvPr/>
        </p:nvPicPr>
        <p:blipFill>
          <a:blip r:embed="rId2"/>
          <a:srcRect/>
          <a:stretch>
            <a:fillRect/>
          </a:stretch>
        </p:blipFill>
        <p:spPr bwMode="auto">
          <a:xfrm>
            <a:off x="2362271" y="1746913"/>
            <a:ext cx="7103765" cy="5111087"/>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lstStyle/>
          <a:p>
            <a:r>
              <a:rPr lang="tr-TR" altLang="tr-TR" dirty="0" smtClean="0">
                <a:solidFill>
                  <a:schemeClr val="tx1"/>
                </a:solidFill>
                <a:cs typeface="Times New Roman" panose="02020603050405020304" pitchFamily="18" charset="0"/>
              </a:rPr>
              <a:t>DERI-DERI</a:t>
            </a:r>
            <a:r>
              <a:rPr lang="tr-TR" altLang="tr-TR" b="1" dirty="0" smtClean="0">
                <a:solidFill>
                  <a:schemeClr val="tx1"/>
                </a:solidFill>
                <a:cs typeface="Times New Roman" panose="02020603050405020304" pitchFamily="18" charset="0"/>
              </a:rPr>
              <a:t> </a:t>
            </a:r>
            <a:r>
              <a:rPr lang="tr-TR" altLang="tr-TR" dirty="0" smtClean="0">
                <a:solidFill>
                  <a:schemeClr val="tx1"/>
                </a:solidFill>
                <a:cs typeface="Times New Roman" panose="02020603050405020304" pitchFamily="18" charset="0"/>
              </a:rPr>
              <a:t>ALTI-KAS DOKUSUNU ILGILENDIREN </a:t>
            </a:r>
            <a:br>
              <a:rPr lang="tr-TR" altLang="tr-TR" dirty="0" smtClean="0">
                <a:solidFill>
                  <a:schemeClr val="tx1"/>
                </a:solidFill>
                <a:cs typeface="Times New Roman" panose="02020603050405020304" pitchFamily="18" charset="0"/>
              </a:rPr>
            </a:br>
            <a:r>
              <a:rPr lang="tr-TR" altLang="tr-TR" dirty="0" smtClean="0">
                <a:solidFill>
                  <a:schemeClr val="tx1"/>
                </a:solidFill>
                <a:cs typeface="Times New Roman" panose="02020603050405020304" pitchFamily="18" charset="0"/>
              </a:rPr>
              <a:t>TRAVMATİK DEĞİŞİMLER</a:t>
            </a:r>
            <a:endParaRPr lang="tr-TR" dirty="0"/>
          </a:p>
        </p:txBody>
      </p:sp>
      <p:sp>
        <p:nvSpPr>
          <p:cNvPr id="3" name="2 İçerik Yer Tutucusu"/>
          <p:cNvSpPr>
            <a:spLocks noGrp="1"/>
          </p:cNvSpPr>
          <p:nvPr>
            <p:ph sz="quarter" idx="1"/>
          </p:nvPr>
        </p:nvSpPr>
        <p:spPr/>
        <p:txBody>
          <a:bodyPr/>
          <a:lstStyle/>
          <a:p>
            <a:endParaRPr lang="tr-TR"/>
          </a:p>
        </p:txBody>
      </p:sp>
      <p:pic>
        <p:nvPicPr>
          <p:cNvPr id="7170" name="Picture 2"/>
          <p:cNvPicPr>
            <a:picLocks noChangeAspect="1" noChangeArrowheads="1"/>
          </p:cNvPicPr>
          <p:nvPr/>
        </p:nvPicPr>
        <p:blipFill>
          <a:blip r:embed="rId2"/>
          <a:srcRect/>
          <a:stretch>
            <a:fillRect/>
          </a:stretch>
        </p:blipFill>
        <p:spPr bwMode="auto">
          <a:xfrm>
            <a:off x="2418323" y="1607806"/>
            <a:ext cx="6927054" cy="502500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Autofit/>
          </a:bodyPr>
          <a:lstStyle/>
          <a:p>
            <a:r>
              <a:rPr lang="tr-TR" sz="4000" b="1" dirty="0" smtClean="0"/>
              <a:t/>
            </a:r>
            <a:br>
              <a:rPr lang="tr-TR" sz="4000" b="1" dirty="0" smtClean="0"/>
            </a:br>
            <a:r>
              <a:rPr lang="tr-TR" sz="4000" dirty="0" smtClean="0">
                <a:solidFill>
                  <a:schemeClr val="tx1">
                    <a:lumMod val="95000"/>
                    <a:lumOff val="5000"/>
                  </a:schemeClr>
                </a:solidFill>
              </a:rPr>
              <a:t>BEYİN ÖLÜMÜ</a:t>
            </a:r>
            <a:endParaRPr lang="tr-TR" sz="4000" dirty="0"/>
          </a:p>
        </p:txBody>
      </p:sp>
      <p:sp>
        <p:nvSpPr>
          <p:cNvPr id="3" name="2 İçerik Yer Tutucusu"/>
          <p:cNvSpPr>
            <a:spLocks noGrp="1"/>
          </p:cNvSpPr>
          <p:nvPr>
            <p:ph sz="quarter" idx="1"/>
          </p:nvPr>
        </p:nvSpPr>
        <p:spPr/>
        <p:txBody>
          <a:bodyPr/>
          <a:lstStyle/>
          <a:p>
            <a:pPr marL="0" indent="0">
              <a:buNone/>
            </a:pPr>
            <a:r>
              <a:rPr lang="tr-TR" dirty="0" smtClean="0"/>
              <a:t>Çocuklarda ; </a:t>
            </a:r>
          </a:p>
          <a:p>
            <a:pPr marL="0" indent="0">
              <a:buNone/>
            </a:pPr>
            <a:endParaRPr lang="tr-TR" dirty="0" smtClean="0"/>
          </a:p>
          <a:p>
            <a:r>
              <a:rPr lang="tr-TR" dirty="0" smtClean="0"/>
              <a:t> motorlu araç kazaları</a:t>
            </a:r>
          </a:p>
          <a:p>
            <a:r>
              <a:rPr lang="tr-TR" dirty="0" smtClean="0"/>
              <a:t> solunum yolunun tıkanması (yabancı cisim, çarpma v.b.) </a:t>
            </a:r>
          </a:p>
          <a:p>
            <a:r>
              <a:rPr lang="tr-TR" dirty="0" smtClean="0"/>
              <a:t> şiddete maruz kalma (batı ülkelerinde) </a:t>
            </a:r>
          </a:p>
          <a:p>
            <a:pPr>
              <a:buNone/>
            </a:pPr>
            <a:endParaRPr lang="tr-TR" dirty="0" smtClean="0"/>
          </a:p>
          <a:p>
            <a:pPr>
              <a:buNone/>
            </a:pPr>
            <a:r>
              <a:rPr lang="tr-TR" dirty="0" smtClean="0"/>
              <a:t>beyin ve beyin sapı fonksiyonlarının geri dönülmez  ve mutlak ölümle sonuçlanan bir süreç </a:t>
            </a:r>
          </a:p>
          <a:p>
            <a:pPr>
              <a:buNone/>
            </a:pPr>
            <a:r>
              <a:rPr lang="tr-TR" dirty="0" smtClean="0"/>
              <a:t>bu tanımlamada en ufak bir şüphe olmamalı</a:t>
            </a:r>
          </a:p>
          <a:p>
            <a:endParaRPr lang="tr-TR" dirty="0" smtClean="0"/>
          </a:p>
          <a:p>
            <a:endParaRPr lang="tr-T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lstStyle/>
          <a:p>
            <a:r>
              <a:rPr lang="tr-TR" altLang="tr-TR" dirty="0" smtClean="0">
                <a:solidFill>
                  <a:schemeClr val="tx1"/>
                </a:solidFill>
                <a:cs typeface="Times New Roman" panose="02020603050405020304" pitchFamily="18" charset="0"/>
              </a:rPr>
              <a:t>DERI-DERI</a:t>
            </a:r>
            <a:r>
              <a:rPr lang="tr-TR" altLang="tr-TR" b="1" dirty="0" smtClean="0">
                <a:solidFill>
                  <a:schemeClr val="tx1"/>
                </a:solidFill>
                <a:cs typeface="Times New Roman" panose="02020603050405020304" pitchFamily="18" charset="0"/>
              </a:rPr>
              <a:t> </a:t>
            </a:r>
            <a:r>
              <a:rPr lang="tr-TR" altLang="tr-TR" dirty="0" smtClean="0">
                <a:solidFill>
                  <a:schemeClr val="tx1"/>
                </a:solidFill>
                <a:cs typeface="Times New Roman" panose="02020603050405020304" pitchFamily="18" charset="0"/>
              </a:rPr>
              <a:t>ALTI-KAS DOKUSUNU ILGILENDIREN </a:t>
            </a:r>
            <a:br>
              <a:rPr lang="tr-TR" altLang="tr-TR" dirty="0" smtClean="0">
                <a:solidFill>
                  <a:schemeClr val="tx1"/>
                </a:solidFill>
                <a:cs typeface="Times New Roman" panose="02020603050405020304" pitchFamily="18" charset="0"/>
              </a:rPr>
            </a:br>
            <a:r>
              <a:rPr lang="tr-TR" altLang="tr-TR" dirty="0" smtClean="0">
                <a:solidFill>
                  <a:schemeClr val="tx1"/>
                </a:solidFill>
                <a:cs typeface="Times New Roman" panose="02020603050405020304" pitchFamily="18" charset="0"/>
              </a:rPr>
              <a:t>TRAVMATİK DEĞİŞİMLER</a:t>
            </a:r>
            <a:endParaRPr lang="tr-TR" dirty="0"/>
          </a:p>
        </p:txBody>
      </p:sp>
      <p:sp>
        <p:nvSpPr>
          <p:cNvPr id="3" name="2 İçerik Yer Tutucusu"/>
          <p:cNvSpPr>
            <a:spLocks noGrp="1"/>
          </p:cNvSpPr>
          <p:nvPr>
            <p:ph sz="quarter" idx="1"/>
          </p:nvPr>
        </p:nvSpPr>
        <p:spPr/>
        <p:txBody>
          <a:bodyPr/>
          <a:lstStyle/>
          <a:p>
            <a:endParaRPr lang="tr-TR" dirty="0"/>
          </a:p>
        </p:txBody>
      </p:sp>
      <p:pic>
        <p:nvPicPr>
          <p:cNvPr id="8194" name="Picture 2"/>
          <p:cNvPicPr>
            <a:picLocks noChangeAspect="1" noChangeArrowheads="1"/>
          </p:cNvPicPr>
          <p:nvPr/>
        </p:nvPicPr>
        <p:blipFill>
          <a:blip r:embed="rId2"/>
          <a:srcRect/>
          <a:stretch>
            <a:fillRect/>
          </a:stretch>
        </p:blipFill>
        <p:spPr bwMode="auto">
          <a:xfrm>
            <a:off x="2478134" y="1815154"/>
            <a:ext cx="6980509" cy="304345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454963" y="4831307"/>
            <a:ext cx="7028467" cy="2026693"/>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
          </p:nvPr>
        </p:nvSpPr>
        <p:spPr/>
        <p:txBody>
          <a:bodyPr/>
          <a:lstStyle/>
          <a:p>
            <a:endParaRPr lang="tr-TR" dirty="0"/>
          </a:p>
        </p:txBody>
      </p:sp>
      <p:sp>
        <p:nvSpPr>
          <p:cNvPr id="3" name="2 Başlık"/>
          <p:cNvSpPr>
            <a:spLocks noGrp="1"/>
          </p:cNvSpPr>
          <p:nvPr>
            <p:ph type="title"/>
          </p:nvPr>
        </p:nvSpPr>
        <p:spPr/>
        <p:txBody>
          <a:bodyPr/>
          <a:lstStyle/>
          <a:p>
            <a:r>
              <a:rPr lang="tr-TR" altLang="tr-TR" dirty="0" smtClean="0">
                <a:solidFill>
                  <a:schemeClr val="tx1"/>
                </a:solidFill>
                <a:cs typeface="Times New Roman" panose="02020603050405020304" pitchFamily="18" charset="0"/>
              </a:rPr>
              <a:t>DERI-DERI</a:t>
            </a:r>
            <a:r>
              <a:rPr lang="tr-TR" altLang="tr-TR" b="1" dirty="0" smtClean="0">
                <a:solidFill>
                  <a:schemeClr val="tx1"/>
                </a:solidFill>
                <a:cs typeface="Times New Roman" panose="02020603050405020304" pitchFamily="18" charset="0"/>
              </a:rPr>
              <a:t> </a:t>
            </a:r>
            <a:r>
              <a:rPr lang="tr-TR" altLang="tr-TR" dirty="0" smtClean="0">
                <a:solidFill>
                  <a:schemeClr val="tx1"/>
                </a:solidFill>
                <a:cs typeface="Times New Roman" panose="02020603050405020304" pitchFamily="18" charset="0"/>
              </a:rPr>
              <a:t>ALTI-KAS DOKUSUNU ILGILENDIREN </a:t>
            </a:r>
            <a:br>
              <a:rPr lang="tr-TR" altLang="tr-TR" dirty="0" smtClean="0">
                <a:solidFill>
                  <a:schemeClr val="tx1"/>
                </a:solidFill>
                <a:cs typeface="Times New Roman" panose="02020603050405020304" pitchFamily="18" charset="0"/>
              </a:rPr>
            </a:br>
            <a:r>
              <a:rPr lang="tr-TR" altLang="tr-TR" dirty="0" smtClean="0">
                <a:solidFill>
                  <a:schemeClr val="tx1"/>
                </a:solidFill>
                <a:cs typeface="Times New Roman" panose="02020603050405020304" pitchFamily="18" charset="0"/>
              </a:rPr>
              <a:t>TRAVMATİK DEĞİŞİMLER</a:t>
            </a:r>
            <a:endParaRPr lang="tr-TR" dirty="0"/>
          </a:p>
        </p:txBody>
      </p:sp>
      <p:pic>
        <p:nvPicPr>
          <p:cNvPr id="5" name="Picture 2"/>
          <p:cNvPicPr>
            <a:picLocks noChangeAspect="1" noChangeArrowheads="1"/>
          </p:cNvPicPr>
          <p:nvPr/>
        </p:nvPicPr>
        <p:blipFill>
          <a:blip r:embed="rId2"/>
          <a:srcRect/>
          <a:stretch>
            <a:fillRect/>
          </a:stretch>
        </p:blipFill>
        <p:spPr bwMode="auto">
          <a:xfrm>
            <a:off x="0" y="1569493"/>
            <a:ext cx="6861798" cy="306392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6810233" y="3724861"/>
            <a:ext cx="5388200" cy="3133139"/>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Autofit/>
          </a:bodyPr>
          <a:lstStyle/>
          <a:p>
            <a:r>
              <a:rPr lang="tr-TR" sz="3200" dirty="0" smtClean="0">
                <a:solidFill>
                  <a:schemeClr val="tx1"/>
                </a:solidFill>
              </a:rPr>
              <a:t>Basit bir tıbbi müdahale ile giderilebilecek ölçüde hafif olmayan yaralanma</a:t>
            </a:r>
            <a:endParaRPr lang="tr-TR" sz="3200" dirty="0">
              <a:solidFill>
                <a:schemeClr val="tx1"/>
              </a:solidFill>
            </a:endParaRPr>
          </a:p>
        </p:txBody>
      </p:sp>
      <p:sp>
        <p:nvSpPr>
          <p:cNvPr id="3" name="2 İçerik Yer Tutucusu"/>
          <p:cNvSpPr>
            <a:spLocks noGrp="1"/>
          </p:cNvSpPr>
          <p:nvPr>
            <p:ph sz="quarter" idx="1"/>
          </p:nvPr>
        </p:nvSpPr>
        <p:spPr/>
        <p:txBody>
          <a:bodyPr/>
          <a:lstStyle/>
          <a:p>
            <a:endParaRPr lang="tr-TR" dirty="0" smtClean="0"/>
          </a:p>
          <a:p>
            <a:endParaRPr lang="tr-TR" dirty="0" smtClean="0"/>
          </a:p>
          <a:p>
            <a:r>
              <a:rPr lang="tr-TR" dirty="0" smtClean="0"/>
              <a:t>Kabaca kişilerde kemik kırığı veya çıkığı, kas </a:t>
            </a:r>
            <a:r>
              <a:rPr lang="tr-TR" dirty="0" err="1" smtClean="0"/>
              <a:t>tendon</a:t>
            </a:r>
            <a:r>
              <a:rPr lang="tr-TR" dirty="0" smtClean="0"/>
              <a:t> hasarı, büyük damar ve sinir hasarı, iç organ yaralanması bulunuyorsa, yaralanmanın kişi üzerindeki etkisinin basit bir tıbbi müdahale ile giderilebilecek ölçüde </a:t>
            </a:r>
            <a:r>
              <a:rPr lang="tr-TR" dirty="0" smtClean="0">
                <a:solidFill>
                  <a:srgbClr val="C00000"/>
                </a:solidFill>
              </a:rPr>
              <a:t>HAFİF OLMADIĞINA </a:t>
            </a:r>
            <a:r>
              <a:rPr lang="tr-TR" dirty="0" smtClean="0"/>
              <a:t>karar verilir. </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xmlns="" id="{48FEE7B3-E1D8-4B98-A8F7-7DD38ED17C60}"/>
              </a:ext>
            </a:extLst>
          </p:cNvPr>
          <p:cNvSpPr>
            <a:spLocks noGrp="1" noChangeArrowheads="1"/>
          </p:cNvSpPr>
          <p:nvPr>
            <p:ph type="title"/>
          </p:nvPr>
        </p:nvSpPr>
        <p:spPr>
          <a:xfrm>
            <a:off x="609600" y="274638"/>
            <a:ext cx="9956800" cy="1143000"/>
          </a:xfrm>
        </p:spPr>
        <p:txBody>
          <a:bodyPr>
            <a:normAutofit/>
          </a:bodyPr>
          <a:lstStyle/>
          <a:p>
            <a:pPr>
              <a:defRPr/>
            </a:pPr>
            <a:r>
              <a:rPr lang="tr-TR" sz="3200" dirty="0">
                <a:solidFill>
                  <a:schemeClr val="tx1"/>
                </a:solidFill>
              </a:rPr>
              <a:t>Yaşamını tehlikeye sokan bir duruma neden olan yaralanma</a:t>
            </a:r>
          </a:p>
        </p:txBody>
      </p:sp>
      <p:sp>
        <p:nvSpPr>
          <p:cNvPr id="160771" name="Rectangle 3">
            <a:extLst>
              <a:ext uri="{FF2B5EF4-FFF2-40B4-BE49-F238E27FC236}">
                <a16:creationId xmlns:a16="http://schemas.microsoft.com/office/drawing/2014/main" xmlns="" id="{61BDAAE3-9F57-460C-ADA0-2EE1D9E7F890}"/>
              </a:ext>
            </a:extLst>
          </p:cNvPr>
          <p:cNvSpPr>
            <a:spLocks noGrp="1" noChangeArrowheads="1"/>
          </p:cNvSpPr>
          <p:nvPr>
            <p:ph sz="quarter" idx="1"/>
          </p:nvPr>
        </p:nvSpPr>
        <p:spPr/>
        <p:txBody>
          <a:bodyPr>
            <a:normAutofit/>
          </a:bodyPr>
          <a:lstStyle/>
          <a:p>
            <a:pPr algn="just" eaLnBrk="1" hangingPunct="1">
              <a:defRPr/>
            </a:pPr>
            <a:r>
              <a:rPr lang="tr-TR" dirty="0"/>
              <a:t>Bir yaralanma sonrası, kişinin yaşamının mutlak suretle tehlikeye maruz kalması, ancak gerek kendi vücut direnci gerekse tıbbi yardımla kurtulması durumunda kullanılır. </a:t>
            </a:r>
          </a:p>
          <a:p>
            <a:pPr lvl="1" algn="just">
              <a:defRPr/>
            </a:pPr>
            <a:r>
              <a:rPr lang="tr-TR" dirty="0"/>
              <a:t>Yani olay sırasında yaşamsal tehlikenin oluşmuş olması </a:t>
            </a:r>
            <a:r>
              <a:rPr lang="tr-TR" dirty="0" smtClean="0"/>
              <a:t>önemli</a:t>
            </a:r>
          </a:p>
          <a:p>
            <a:pPr lvl="1" algn="just">
              <a:defRPr/>
            </a:pPr>
            <a:r>
              <a:rPr lang="tr-TR" dirty="0" smtClean="0"/>
              <a:t>Hayati </a:t>
            </a:r>
            <a:r>
              <a:rPr lang="tr-TR" dirty="0"/>
              <a:t>tehlikenin kısa veya uzun sürmesi veya hastanın tıbben şifa bulması taburculuk durumu hukuk açısından önemli </a:t>
            </a:r>
            <a:r>
              <a:rPr lang="tr-TR" dirty="0" smtClean="0"/>
              <a:t>değil</a:t>
            </a:r>
            <a:endParaRPr lang="tr-TR" dirty="0" smtClean="0"/>
          </a:p>
          <a:p>
            <a:pPr lvl="1"/>
            <a:endParaRPr lang="tr-TR" dirty="0"/>
          </a:p>
          <a:p>
            <a:pPr>
              <a:lnSpc>
                <a:spcPct val="90000"/>
              </a:lnSpc>
              <a:defRPr/>
            </a:pPr>
            <a:r>
              <a:rPr lang="tr-TR" dirty="0"/>
              <a:t>Ne olur ne olmaz denilerek </a:t>
            </a:r>
            <a:r>
              <a:rPr lang="tr-TR" dirty="0">
                <a:solidFill>
                  <a:srgbClr val="FF0000"/>
                </a:solidFill>
              </a:rPr>
              <a:t>HT </a:t>
            </a:r>
            <a:r>
              <a:rPr lang="tr-TR" dirty="0"/>
              <a:t>verilmemeli her türlü tanı yöntemi kullanılarak başlangıçta doğru karar verilmeli</a:t>
            </a:r>
          </a:p>
          <a:p>
            <a:pPr algn="just" eaLnBrk="1" hangingPunct="1">
              <a:defRPr/>
            </a:pPr>
            <a:endParaRPr lang="tr-TR" dirty="0"/>
          </a:p>
          <a:p>
            <a:pPr eaLnBrk="1" hangingPunct="1">
              <a:defRPr/>
            </a:pPr>
            <a:endParaRPr lang="tr-TR" dirty="0">
              <a:latin typeface="Comic Sans MS" pitchFamily="66"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42C691-1210-4527-AF98-C0A630355ED3}"/>
              </a:ext>
            </a:extLst>
          </p:cNvPr>
          <p:cNvSpPr>
            <a:spLocks noGrp="1"/>
          </p:cNvSpPr>
          <p:nvPr>
            <p:ph type="title"/>
          </p:nvPr>
        </p:nvSpPr>
        <p:spPr>
          <a:xfrm>
            <a:off x="450376" y="261594"/>
            <a:ext cx="10604478" cy="1049235"/>
          </a:xfrm>
        </p:spPr>
        <p:txBody>
          <a:bodyPr>
            <a:noAutofit/>
          </a:bodyPr>
          <a:lstStyle/>
          <a:p>
            <a:r>
              <a:rPr lang="tr-TR" sz="3200" dirty="0">
                <a:solidFill>
                  <a:schemeClr val="tx1"/>
                </a:solidFill>
              </a:rPr>
              <a:t>Yaşamı Tehlikeye Sokan Bir duruma Neden Olan </a:t>
            </a:r>
            <a:r>
              <a:rPr lang="tr-TR" sz="3200" dirty="0" smtClean="0">
                <a:solidFill>
                  <a:schemeClr val="tx1"/>
                </a:solidFill>
              </a:rPr>
              <a:t> Yaralanmalar</a:t>
            </a:r>
            <a:endParaRPr lang="tr-TR" sz="3200" dirty="0">
              <a:solidFill>
                <a:schemeClr val="tx1"/>
              </a:solidFill>
            </a:endParaRPr>
          </a:p>
        </p:txBody>
      </p:sp>
      <p:pic>
        <p:nvPicPr>
          <p:cNvPr id="4" name="Resim 3">
            <a:extLst>
              <a:ext uri="{FF2B5EF4-FFF2-40B4-BE49-F238E27FC236}">
                <a16:creationId xmlns:a16="http://schemas.microsoft.com/office/drawing/2014/main" xmlns="" id="{56518DEC-7974-4AFE-B158-AC50F5B9444C}"/>
              </a:ext>
            </a:extLst>
          </p:cNvPr>
          <p:cNvPicPr>
            <a:picLocks noChangeAspect="1"/>
          </p:cNvPicPr>
          <p:nvPr/>
        </p:nvPicPr>
        <p:blipFill>
          <a:blip r:embed="rId2"/>
          <a:stretch>
            <a:fillRect/>
          </a:stretch>
        </p:blipFill>
        <p:spPr>
          <a:xfrm>
            <a:off x="2286685" y="1760561"/>
            <a:ext cx="7735013" cy="4922951"/>
          </a:xfrm>
          <a:prstGeom prst="rect">
            <a:avLst/>
          </a:prstGeom>
        </p:spPr>
      </p:pic>
    </p:spTree>
    <p:extLst>
      <p:ext uri="{BB962C8B-B14F-4D97-AF65-F5344CB8AC3E}">
        <p14:creationId xmlns:p14="http://schemas.microsoft.com/office/powerpoint/2010/main" xmlns="" val="16903633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D4A88C-8991-4BF5-9662-488C1732EB0C}"/>
              </a:ext>
            </a:extLst>
          </p:cNvPr>
          <p:cNvSpPr>
            <a:spLocks noGrp="1"/>
          </p:cNvSpPr>
          <p:nvPr>
            <p:ph type="title"/>
          </p:nvPr>
        </p:nvSpPr>
        <p:spPr>
          <a:xfrm>
            <a:off x="1395962" y="451511"/>
            <a:ext cx="9603275" cy="1049235"/>
          </a:xfrm>
        </p:spPr>
        <p:txBody>
          <a:bodyPr>
            <a:normAutofit/>
          </a:bodyPr>
          <a:lstStyle/>
          <a:p>
            <a:r>
              <a:rPr lang="tr-TR" sz="3200" dirty="0">
                <a:solidFill>
                  <a:schemeClr val="tx1"/>
                </a:solidFill>
              </a:rPr>
              <a:t>Yaşamı tehlikeye sokan damar yaralanmaları</a:t>
            </a:r>
          </a:p>
        </p:txBody>
      </p:sp>
      <p:sp>
        <p:nvSpPr>
          <p:cNvPr id="3" name="İçerik Yer Tutucusu 2">
            <a:extLst>
              <a:ext uri="{FF2B5EF4-FFF2-40B4-BE49-F238E27FC236}">
                <a16:creationId xmlns:a16="http://schemas.microsoft.com/office/drawing/2014/main" xmlns="" id="{03D5F350-1427-4F81-8C60-322247688FED}"/>
              </a:ext>
            </a:extLst>
          </p:cNvPr>
          <p:cNvSpPr>
            <a:spLocks noGrp="1"/>
          </p:cNvSpPr>
          <p:nvPr>
            <p:ph sz="quarter" idx="1"/>
          </p:nvPr>
        </p:nvSpPr>
        <p:spPr>
          <a:xfrm>
            <a:off x="406400" y="1554162"/>
            <a:ext cx="11582400" cy="5303837"/>
          </a:xfrm>
        </p:spPr>
        <p:txBody>
          <a:bodyPr>
            <a:normAutofit/>
          </a:bodyPr>
          <a:lstStyle/>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200" dirty="0">
              <a:solidFill>
                <a:schemeClr val="tx1"/>
              </a:solidFill>
            </a:endParaRPr>
          </a:p>
          <a:p>
            <a:endParaRPr lang="tr-TR" sz="1000" dirty="0">
              <a:solidFill>
                <a:schemeClr val="tx1"/>
              </a:solidFill>
            </a:endParaRPr>
          </a:p>
          <a:p>
            <a:endParaRPr lang="tr-TR" sz="1000" dirty="0">
              <a:solidFill>
                <a:schemeClr val="tx1"/>
              </a:solidFill>
            </a:endParaRPr>
          </a:p>
          <a:p>
            <a:endParaRPr lang="tr-TR" sz="1000" dirty="0">
              <a:solidFill>
                <a:schemeClr val="tx1"/>
              </a:solidFill>
            </a:endParaRPr>
          </a:p>
          <a:p>
            <a:endParaRPr lang="tr-TR" sz="1000" dirty="0">
              <a:solidFill>
                <a:schemeClr val="tx1"/>
              </a:solidFill>
            </a:endParaRPr>
          </a:p>
          <a:p>
            <a:endParaRPr lang="tr-TR" sz="1000" dirty="0">
              <a:solidFill>
                <a:schemeClr val="tx1"/>
              </a:solidFill>
            </a:endParaRPr>
          </a:p>
        </p:txBody>
      </p:sp>
      <p:pic>
        <p:nvPicPr>
          <p:cNvPr id="4" name="Resim 3">
            <a:extLst>
              <a:ext uri="{FF2B5EF4-FFF2-40B4-BE49-F238E27FC236}">
                <a16:creationId xmlns:a16="http://schemas.microsoft.com/office/drawing/2014/main" xmlns="" id="{EDBA9F00-C97D-452C-B621-DD7F57155D37}"/>
              </a:ext>
            </a:extLst>
          </p:cNvPr>
          <p:cNvPicPr>
            <a:picLocks noChangeAspect="1"/>
          </p:cNvPicPr>
          <p:nvPr/>
        </p:nvPicPr>
        <p:blipFill>
          <a:blip r:embed="rId3"/>
          <a:stretch>
            <a:fillRect/>
          </a:stretch>
        </p:blipFill>
        <p:spPr>
          <a:xfrm>
            <a:off x="2601159" y="1774209"/>
            <a:ext cx="6653135" cy="5083791"/>
          </a:xfrm>
          <a:prstGeom prst="rect">
            <a:avLst/>
          </a:prstGeom>
        </p:spPr>
      </p:pic>
      <p:pic>
        <p:nvPicPr>
          <p:cNvPr id="5" name="Resim 4">
            <a:extLst>
              <a:ext uri="{FF2B5EF4-FFF2-40B4-BE49-F238E27FC236}">
                <a16:creationId xmlns:a16="http://schemas.microsoft.com/office/drawing/2014/main" xmlns="" id="{0C9910A3-987F-421E-AC0A-A715A4E1FDCE}"/>
              </a:ext>
            </a:extLst>
          </p:cNvPr>
          <p:cNvPicPr>
            <a:picLocks noChangeAspect="1"/>
          </p:cNvPicPr>
          <p:nvPr/>
        </p:nvPicPr>
        <p:blipFill>
          <a:blip r:embed="rId4"/>
          <a:stretch>
            <a:fillRect/>
          </a:stretch>
        </p:blipFill>
        <p:spPr>
          <a:xfrm>
            <a:off x="9267531" y="0"/>
            <a:ext cx="2924470" cy="2292824"/>
          </a:xfrm>
          <a:prstGeom prst="rect">
            <a:avLst/>
          </a:prstGeom>
        </p:spPr>
      </p:pic>
    </p:spTree>
    <p:extLst>
      <p:ext uri="{BB962C8B-B14F-4D97-AF65-F5344CB8AC3E}">
        <p14:creationId xmlns:p14="http://schemas.microsoft.com/office/powerpoint/2010/main" xmlns="" val="3731519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1264A3-70AA-4B7F-BE15-EC970892C80C}"/>
              </a:ext>
            </a:extLst>
          </p:cNvPr>
          <p:cNvSpPr>
            <a:spLocks noGrp="1"/>
          </p:cNvSpPr>
          <p:nvPr>
            <p:ph type="title"/>
          </p:nvPr>
        </p:nvSpPr>
        <p:spPr>
          <a:xfrm>
            <a:off x="609600" y="274638"/>
            <a:ext cx="9956800" cy="1143000"/>
          </a:xfrm>
        </p:spPr>
        <p:txBody>
          <a:bodyPr>
            <a:normAutofit/>
          </a:bodyPr>
          <a:lstStyle/>
          <a:p>
            <a:r>
              <a:rPr lang="tr-TR" sz="3200" dirty="0">
                <a:solidFill>
                  <a:schemeClr val="tx1"/>
                </a:solidFill>
              </a:rPr>
              <a:t>Duyularından veya organlarından birinin işlevinin sürekli </a:t>
            </a:r>
            <a:r>
              <a:rPr lang="tr-TR" sz="3200" dirty="0" smtClean="0">
                <a:solidFill>
                  <a:schemeClr val="tx1"/>
                </a:solidFill>
              </a:rPr>
              <a:t>zayıflaması/yitirilmesi</a:t>
            </a:r>
            <a:endParaRPr lang="tr-TR" sz="3200" dirty="0">
              <a:solidFill>
                <a:schemeClr val="tx1"/>
              </a:solidFill>
            </a:endParaRPr>
          </a:p>
        </p:txBody>
      </p:sp>
      <p:sp>
        <p:nvSpPr>
          <p:cNvPr id="3" name="İçerik Yer Tutucusu 2">
            <a:extLst>
              <a:ext uri="{FF2B5EF4-FFF2-40B4-BE49-F238E27FC236}">
                <a16:creationId xmlns:a16="http://schemas.microsoft.com/office/drawing/2014/main" xmlns="" id="{DDB8CB95-3A78-4921-84DC-7E663599DA23}"/>
              </a:ext>
            </a:extLst>
          </p:cNvPr>
          <p:cNvSpPr>
            <a:spLocks noGrp="1"/>
          </p:cNvSpPr>
          <p:nvPr>
            <p:ph sz="quarter" idx="1"/>
          </p:nvPr>
        </p:nvSpPr>
        <p:spPr/>
        <p:txBody>
          <a:bodyPr>
            <a:normAutofit/>
          </a:bodyPr>
          <a:lstStyle/>
          <a:p>
            <a:endParaRPr lang="tr-TR" dirty="0" smtClean="0"/>
          </a:p>
          <a:p>
            <a:r>
              <a:rPr lang="tr-TR" dirty="0" smtClean="0"/>
              <a:t>Kişideki </a:t>
            </a:r>
            <a:r>
              <a:rPr lang="tr-TR" dirty="0"/>
              <a:t>görme, işitme, koklama, tatma ve dokunma duyuları ile organlar ve </a:t>
            </a:r>
            <a:r>
              <a:rPr lang="tr-TR" dirty="0" err="1"/>
              <a:t>ekstremitelerde</a:t>
            </a:r>
            <a:r>
              <a:rPr lang="tr-TR" dirty="0"/>
              <a:t> (el, ön kol, kol, omuz, ayak, bacak, kalça) oluşan anatomik kayıp ve/veya fonksiyonel </a:t>
            </a:r>
            <a:r>
              <a:rPr lang="tr-TR" dirty="0" smtClean="0"/>
              <a:t>bozukluk</a:t>
            </a:r>
          </a:p>
          <a:p>
            <a:endParaRPr lang="tr-TR" dirty="0"/>
          </a:p>
          <a:p>
            <a:r>
              <a:rPr lang="tr-TR" dirty="0" smtClean="0"/>
              <a:t>Organ </a:t>
            </a:r>
            <a:r>
              <a:rPr lang="tr-TR" dirty="0"/>
              <a:t>veya </a:t>
            </a:r>
            <a:r>
              <a:rPr lang="tr-TR" dirty="0" err="1"/>
              <a:t>ekstremitenin</a:t>
            </a:r>
            <a:r>
              <a:rPr lang="tr-TR" dirty="0"/>
              <a:t> kendi anatomik yapısı ve/veya fonksiyonuna göre </a:t>
            </a:r>
            <a:r>
              <a:rPr lang="tr-TR" dirty="0" smtClean="0"/>
              <a:t>;</a:t>
            </a:r>
          </a:p>
          <a:p>
            <a:pPr lvl="1">
              <a:buNone/>
            </a:pPr>
            <a:r>
              <a:rPr lang="tr-TR" dirty="0" smtClean="0"/>
              <a:t>% </a:t>
            </a:r>
            <a:r>
              <a:rPr lang="tr-TR" dirty="0"/>
              <a:t>10-50 arasında ise “işlevin sürekli zayıflaması</a:t>
            </a:r>
            <a:r>
              <a:rPr lang="tr-TR" dirty="0" smtClean="0"/>
              <a:t>”</a:t>
            </a:r>
          </a:p>
          <a:p>
            <a:pPr lvl="1">
              <a:buNone/>
            </a:pPr>
            <a:r>
              <a:rPr lang="tr-TR" dirty="0" smtClean="0"/>
              <a:t>% </a:t>
            </a:r>
            <a:r>
              <a:rPr lang="tr-TR" dirty="0"/>
              <a:t>50’nin üzerinde ise “işlevin yitirilmesi</a:t>
            </a:r>
            <a:r>
              <a:rPr lang="tr-TR" dirty="0" smtClean="0"/>
              <a:t>”</a:t>
            </a:r>
            <a:endParaRPr lang="tr-TR" dirty="0"/>
          </a:p>
        </p:txBody>
      </p:sp>
    </p:spTree>
    <p:extLst>
      <p:ext uri="{BB962C8B-B14F-4D97-AF65-F5344CB8AC3E}">
        <p14:creationId xmlns:p14="http://schemas.microsoft.com/office/powerpoint/2010/main" xmlns="" val="4552066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1282890" y="692696"/>
            <a:ext cx="7621670" cy="1143000"/>
          </a:xfrm>
        </p:spPr>
        <p:txBody>
          <a:bodyPr>
            <a:normAutofit/>
          </a:bodyPr>
          <a:lstStyle/>
          <a:p>
            <a:r>
              <a:rPr lang="tr-TR" altLang="tr-TR" sz="4000" dirty="0" smtClean="0">
                <a:solidFill>
                  <a:schemeClr val="tx1"/>
                </a:solidFill>
              </a:rPr>
              <a:t>TCK’YA GÖRE </a:t>
            </a:r>
            <a:r>
              <a:rPr lang="tr-TR" altLang="tr-TR" sz="4000" dirty="0">
                <a:solidFill>
                  <a:schemeClr val="tx1"/>
                </a:solidFill>
              </a:rPr>
              <a:t>‘</a:t>
            </a:r>
            <a:r>
              <a:rPr lang="tr-TR" altLang="tr-TR" sz="4000" dirty="0" smtClean="0">
                <a:solidFill>
                  <a:schemeClr val="tx1"/>
                </a:solidFill>
              </a:rPr>
              <a:t>’YÜZ’’SINIRLARI</a:t>
            </a:r>
            <a:endParaRPr lang="tr-TR" altLang="tr-TR" sz="4000" dirty="0">
              <a:solidFill>
                <a:schemeClr val="tx1"/>
              </a:solidFill>
            </a:endParaRPr>
          </a:p>
        </p:txBody>
      </p:sp>
      <p:sp>
        <p:nvSpPr>
          <p:cNvPr id="109571" name="Rectangle 3"/>
          <p:cNvSpPr>
            <a:spLocks noGrp="1" noRot="1" noChangeArrowheads="1"/>
          </p:cNvSpPr>
          <p:nvPr>
            <p:ph sz="quarter" idx="1"/>
          </p:nvPr>
        </p:nvSpPr>
        <p:spPr>
          <a:xfrm>
            <a:off x="1050878" y="2068738"/>
            <a:ext cx="10001821" cy="3977220"/>
          </a:xfrm>
          <a:prstGeom prst="rect">
            <a:avLst/>
          </a:prstGeom>
        </p:spPr>
        <p:txBody>
          <a:bodyPr>
            <a:normAutofit/>
          </a:bodyPr>
          <a:lstStyle/>
          <a:p>
            <a:pPr algn="just">
              <a:buFont typeface="Arial" panose="020B0604020202020204" pitchFamily="34" charset="0"/>
              <a:buNone/>
            </a:pPr>
            <a:r>
              <a:rPr lang="tr-TR" altLang="tr-TR" sz="2400" dirty="0"/>
              <a:t>Kişiye </a:t>
            </a:r>
            <a:r>
              <a:rPr lang="tr-TR" altLang="tr-TR" sz="2400" dirty="0" smtClean="0"/>
              <a:t>ön cepheden </a:t>
            </a:r>
            <a:r>
              <a:rPr lang="tr-TR" altLang="tr-TR" sz="2400" dirty="0"/>
              <a:t>bakıldığında; </a:t>
            </a:r>
          </a:p>
          <a:p>
            <a:pPr algn="just">
              <a:buFont typeface="Arial" panose="020B0604020202020204" pitchFamily="34" charset="0"/>
              <a:buNone/>
            </a:pPr>
            <a:r>
              <a:rPr lang="tr-TR" altLang="tr-TR" sz="2400" dirty="0" smtClean="0"/>
              <a:t>Üstte; saçlı </a:t>
            </a:r>
            <a:r>
              <a:rPr lang="tr-TR" altLang="tr-TR" sz="2400" dirty="0"/>
              <a:t>deri sınırı (saçı </a:t>
            </a:r>
            <a:r>
              <a:rPr lang="tr-TR" altLang="tr-TR" sz="2400" dirty="0" smtClean="0"/>
              <a:t>dökülen/azalan </a:t>
            </a:r>
            <a:r>
              <a:rPr lang="tr-TR" altLang="tr-TR" sz="2400" dirty="0"/>
              <a:t>kişilerde görülebilen frontal bölge dahil</a:t>
            </a:r>
            <a:r>
              <a:rPr lang="tr-TR" altLang="tr-TR" sz="2400" dirty="0" smtClean="0"/>
              <a:t>)</a:t>
            </a:r>
          </a:p>
          <a:p>
            <a:pPr algn="just">
              <a:buFont typeface="Arial" panose="020B0604020202020204" pitchFamily="34" charset="0"/>
              <a:buNone/>
            </a:pPr>
            <a:r>
              <a:rPr lang="tr-TR" altLang="tr-TR" sz="2400" dirty="0" smtClean="0"/>
              <a:t>Yanlarda; kulaklar </a:t>
            </a:r>
            <a:r>
              <a:rPr lang="tr-TR" altLang="tr-TR" sz="2400" dirty="0"/>
              <a:t>dahil olmak üzere kulakların arkasından inen hayali düz </a:t>
            </a:r>
            <a:r>
              <a:rPr lang="tr-TR" altLang="tr-TR" sz="2400" dirty="0" smtClean="0"/>
              <a:t>çizgiler</a:t>
            </a:r>
          </a:p>
          <a:p>
            <a:pPr algn="just">
              <a:buFont typeface="Arial" panose="020B0604020202020204" pitchFamily="34" charset="0"/>
              <a:buNone/>
            </a:pPr>
            <a:r>
              <a:rPr lang="tr-TR" altLang="tr-TR" sz="2400" dirty="0" smtClean="0"/>
              <a:t>Altta; fossa </a:t>
            </a:r>
            <a:r>
              <a:rPr lang="tr-TR" altLang="tr-TR" sz="2400" dirty="0" err="1"/>
              <a:t>jugularisten</a:t>
            </a:r>
            <a:r>
              <a:rPr lang="tr-TR" altLang="tr-TR" sz="2400" dirty="0"/>
              <a:t> başlayıp yanlara </a:t>
            </a:r>
            <a:r>
              <a:rPr lang="tr-TR" altLang="tr-TR" sz="2400" dirty="0" smtClean="0"/>
              <a:t>doğru </a:t>
            </a:r>
            <a:r>
              <a:rPr lang="tr-TR" altLang="tr-TR" sz="2400" dirty="0" err="1" smtClean="0"/>
              <a:t>klavikulaları</a:t>
            </a:r>
            <a:r>
              <a:rPr lang="tr-TR" altLang="tr-TR" sz="2400" dirty="0" smtClean="0"/>
              <a:t> </a:t>
            </a:r>
            <a:r>
              <a:rPr lang="tr-TR" altLang="tr-TR" sz="2400" dirty="0"/>
              <a:t>takip eden çizgiler arasında </a:t>
            </a:r>
            <a:r>
              <a:rPr lang="tr-TR" altLang="tr-TR" sz="2400" dirty="0" smtClean="0"/>
              <a:t> kalan bölge</a:t>
            </a:r>
            <a:endParaRPr lang="en-GB" altLang="tr-TR" sz="2400" dirty="0"/>
          </a:p>
        </p:txBody>
      </p:sp>
      <p:pic>
        <p:nvPicPr>
          <p:cNvPr id="20481" name="Picture 1"/>
          <p:cNvPicPr>
            <a:picLocks noChangeAspect="1" noChangeArrowheads="1"/>
          </p:cNvPicPr>
          <p:nvPr/>
        </p:nvPicPr>
        <p:blipFill>
          <a:blip r:embed="rId3"/>
          <a:srcRect/>
          <a:stretch>
            <a:fillRect/>
          </a:stretch>
        </p:blipFill>
        <p:spPr bwMode="auto">
          <a:xfrm>
            <a:off x="10194878" y="0"/>
            <a:ext cx="1997122" cy="2442831"/>
          </a:xfrm>
          <a:prstGeom prst="rect">
            <a:avLst/>
          </a:prstGeom>
          <a:noFill/>
          <a:ln w="9525">
            <a:noFill/>
            <a:miter lim="800000"/>
            <a:headEnd/>
            <a:tailEnd/>
          </a:ln>
          <a:effectLst/>
        </p:spPr>
      </p:pic>
      <p:sp>
        <p:nvSpPr>
          <p:cNvPr id="21506" name="AutoShape 2" descr="Fossa jugularis. 🏷️ Suprasternal notch. 2019-11-0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08" name="AutoShape 4" descr="Fossa jugularis. 🏷️ Suprasternal notch. 2019-11-0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09" name="Picture 5"/>
          <p:cNvPicPr>
            <a:picLocks noChangeAspect="1" noChangeArrowheads="1"/>
          </p:cNvPicPr>
          <p:nvPr/>
        </p:nvPicPr>
        <p:blipFill>
          <a:blip r:embed="rId4"/>
          <a:srcRect/>
          <a:stretch>
            <a:fillRect/>
          </a:stretch>
        </p:blipFill>
        <p:spPr bwMode="auto">
          <a:xfrm>
            <a:off x="9404089" y="4810125"/>
            <a:ext cx="2200275" cy="2047875"/>
          </a:xfrm>
          <a:prstGeom prst="rect">
            <a:avLst/>
          </a:prstGeom>
          <a:noFill/>
          <a:ln w="9525">
            <a:noFill/>
            <a:miter lim="800000"/>
            <a:headEnd/>
            <a:tailEnd/>
          </a:ln>
          <a:effectLst/>
        </p:spPr>
      </p:pic>
    </p:spTree>
    <p:extLst>
      <p:ext uri="{BB962C8B-B14F-4D97-AF65-F5344CB8AC3E}">
        <p14:creationId xmlns:p14="http://schemas.microsoft.com/office/powerpoint/2010/main" xmlns="" val="220623537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1981200" y="404664"/>
            <a:ext cx="8229600" cy="1143000"/>
          </a:xfrm>
        </p:spPr>
        <p:txBody>
          <a:bodyPr>
            <a:noAutofit/>
          </a:bodyPr>
          <a:lstStyle/>
          <a:p>
            <a:r>
              <a:rPr lang="tr-TR" altLang="tr-TR" sz="3600" dirty="0" smtClean="0">
                <a:solidFill>
                  <a:schemeClr val="tx1"/>
                </a:solidFill>
              </a:rPr>
              <a:t/>
            </a:r>
            <a:br>
              <a:rPr lang="tr-TR" altLang="tr-TR" sz="3600" dirty="0" smtClean="0">
                <a:solidFill>
                  <a:schemeClr val="tx1"/>
                </a:solidFill>
              </a:rPr>
            </a:br>
            <a:r>
              <a:rPr lang="tr-TR" altLang="tr-TR" sz="3600" dirty="0" smtClean="0">
                <a:solidFill>
                  <a:schemeClr val="tx1"/>
                </a:solidFill>
              </a:rPr>
              <a:t>YÜZDE SABİT İZ</a:t>
            </a:r>
            <a:endParaRPr lang="tr-TR" altLang="tr-TR" sz="3600" dirty="0">
              <a:solidFill>
                <a:schemeClr val="tx1"/>
              </a:solidFill>
            </a:endParaRPr>
          </a:p>
        </p:txBody>
      </p:sp>
      <p:sp>
        <p:nvSpPr>
          <p:cNvPr id="110595" name="Rectangle 3"/>
          <p:cNvSpPr>
            <a:spLocks noGrp="1" noRot="1" noChangeArrowheads="1"/>
          </p:cNvSpPr>
          <p:nvPr>
            <p:ph sz="quarter" idx="1"/>
          </p:nvPr>
        </p:nvSpPr>
        <p:spPr>
          <a:xfrm>
            <a:off x="1323833" y="1844824"/>
            <a:ext cx="9293860" cy="4741956"/>
          </a:xfrm>
          <a:prstGeom prst="rect">
            <a:avLst/>
          </a:prstGeom>
        </p:spPr>
        <p:txBody>
          <a:bodyPr>
            <a:normAutofit/>
          </a:bodyPr>
          <a:lstStyle/>
          <a:p>
            <a:pPr marL="0" indent="0" algn="just">
              <a:lnSpc>
                <a:spcPct val="80000"/>
              </a:lnSpc>
              <a:buNone/>
            </a:pPr>
            <a:endParaRPr lang="tr-TR" altLang="tr-TR" dirty="0" smtClean="0"/>
          </a:p>
          <a:p>
            <a:pPr marL="0" indent="0" algn="just">
              <a:lnSpc>
                <a:spcPct val="80000"/>
              </a:lnSpc>
            </a:pPr>
            <a:r>
              <a:rPr lang="tr-TR" altLang="tr-TR" dirty="0" smtClean="0"/>
              <a:t> Yaralanma esnasında oluşan yaranın </a:t>
            </a:r>
            <a:r>
              <a:rPr lang="tr-TR" altLang="tr-TR" dirty="0"/>
              <a:t>iyileştikten sonra bıraktığı </a:t>
            </a:r>
            <a:r>
              <a:rPr lang="tr-TR" altLang="tr-TR" dirty="0" smtClean="0"/>
              <a:t>iz</a:t>
            </a:r>
          </a:p>
          <a:p>
            <a:pPr marL="0" indent="0" algn="just">
              <a:lnSpc>
                <a:spcPct val="80000"/>
              </a:lnSpc>
              <a:buNone/>
            </a:pPr>
            <a:r>
              <a:rPr lang="tr-TR" altLang="tr-TR" dirty="0" smtClean="0">
                <a:solidFill>
                  <a:srgbClr val="C00000"/>
                </a:solidFill>
              </a:rPr>
              <a:t>gün  </a:t>
            </a:r>
            <a:r>
              <a:rPr lang="tr-TR" altLang="tr-TR" dirty="0">
                <a:solidFill>
                  <a:srgbClr val="C00000"/>
                </a:solidFill>
              </a:rPr>
              <a:t>ışığında veya iyi aydınlatılmış bir ortamda, insanlar arası sözel diyalog mesafesinden (1-2 </a:t>
            </a:r>
            <a:r>
              <a:rPr lang="tr-TR" altLang="tr-TR" dirty="0" smtClean="0">
                <a:solidFill>
                  <a:srgbClr val="C00000"/>
                </a:solidFill>
              </a:rPr>
              <a:t>metre) ilk </a:t>
            </a:r>
            <a:r>
              <a:rPr lang="tr-TR" altLang="tr-TR" dirty="0">
                <a:solidFill>
                  <a:srgbClr val="C00000"/>
                </a:solidFill>
              </a:rPr>
              <a:t>bakışta belirgin bir şekilde fark edilebilir</a:t>
            </a:r>
            <a:r>
              <a:rPr lang="tr-TR" altLang="tr-TR" dirty="0"/>
              <a:t> durumda </a:t>
            </a:r>
            <a:r>
              <a:rPr lang="tr-TR" altLang="tr-TR" dirty="0" smtClean="0"/>
              <a:t>olmalı</a:t>
            </a:r>
          </a:p>
          <a:p>
            <a:pPr marL="0" indent="0" algn="just">
              <a:lnSpc>
                <a:spcPct val="80000"/>
              </a:lnSpc>
            </a:pPr>
            <a:endParaRPr lang="tr-TR" altLang="tr-TR" dirty="0" smtClean="0"/>
          </a:p>
          <a:p>
            <a:pPr marL="365760" lvl="1" indent="0" algn="just">
              <a:lnSpc>
                <a:spcPct val="80000"/>
              </a:lnSpc>
            </a:pPr>
            <a:r>
              <a:rPr lang="tr-TR" altLang="tr-TR" sz="2400" dirty="0" smtClean="0"/>
              <a:t>Sekelin </a:t>
            </a:r>
            <a:r>
              <a:rPr lang="tr-TR" altLang="tr-TR" sz="2400" dirty="0"/>
              <a:t>ömür boyu kalması </a:t>
            </a:r>
            <a:r>
              <a:rPr lang="tr-TR" altLang="tr-TR" sz="2400" dirty="0" smtClean="0"/>
              <a:t>gerekli</a:t>
            </a:r>
          </a:p>
          <a:p>
            <a:pPr marL="365760" lvl="1" indent="0" algn="just">
              <a:lnSpc>
                <a:spcPct val="80000"/>
              </a:lnSpc>
            </a:pPr>
            <a:r>
              <a:rPr lang="tr-TR" altLang="tr-TR" sz="2400" dirty="0" smtClean="0"/>
              <a:t>Sekel </a:t>
            </a:r>
            <a:r>
              <a:rPr lang="tr-TR" altLang="tr-TR" sz="2400" dirty="0"/>
              <a:t>yüz derisinden renk, kıvam ve seviye farkı </a:t>
            </a:r>
            <a:r>
              <a:rPr lang="tr-TR" altLang="tr-TR" sz="2400" dirty="0" smtClean="0"/>
              <a:t>göstermeli </a:t>
            </a:r>
          </a:p>
          <a:p>
            <a:pPr marL="457200" lvl="1" indent="0" algn="just">
              <a:lnSpc>
                <a:spcPct val="80000"/>
              </a:lnSpc>
              <a:buNone/>
            </a:pPr>
            <a:endParaRPr lang="tr-TR" altLang="tr-TR" sz="2400" dirty="0"/>
          </a:p>
          <a:p>
            <a:pPr marL="0" indent="0" algn="just">
              <a:lnSpc>
                <a:spcPct val="80000"/>
              </a:lnSpc>
            </a:pPr>
            <a:r>
              <a:rPr lang="tr-TR" altLang="tr-TR" dirty="0" smtClean="0"/>
              <a:t> Karar </a:t>
            </a:r>
            <a:r>
              <a:rPr lang="tr-TR" altLang="tr-TR" dirty="0"/>
              <a:t>vermek için 6 ay sonra muayene yapılmalıdır.</a:t>
            </a:r>
          </a:p>
          <a:p>
            <a:pPr marL="609600" indent="-609600">
              <a:lnSpc>
                <a:spcPct val="80000"/>
              </a:lnSpc>
              <a:buNone/>
            </a:pPr>
            <a:endParaRPr lang="tr-TR" altLang="tr-TR" dirty="0"/>
          </a:p>
          <a:p>
            <a:pPr marL="609600" indent="-609600">
              <a:lnSpc>
                <a:spcPct val="80000"/>
              </a:lnSpc>
              <a:buNone/>
            </a:pPr>
            <a:endParaRPr lang="tr-TR" altLang="tr-TR" sz="1800" dirty="0"/>
          </a:p>
        </p:txBody>
      </p:sp>
      <p:pic>
        <p:nvPicPr>
          <p:cNvPr id="2" name="Resim 1">
            <a:extLst>
              <a:ext uri="{FF2B5EF4-FFF2-40B4-BE49-F238E27FC236}">
                <a16:creationId xmlns:a16="http://schemas.microsoft.com/office/drawing/2014/main" xmlns="" id="{CDE17502-43C2-434F-B6DA-70803C8D9B3D}"/>
              </a:ext>
            </a:extLst>
          </p:cNvPr>
          <p:cNvPicPr>
            <a:picLocks noChangeAspect="1"/>
          </p:cNvPicPr>
          <p:nvPr/>
        </p:nvPicPr>
        <p:blipFill>
          <a:blip r:embed="rId2" cstate="print"/>
          <a:stretch>
            <a:fillRect/>
          </a:stretch>
        </p:blipFill>
        <p:spPr>
          <a:xfrm>
            <a:off x="9075235" y="0"/>
            <a:ext cx="3116765" cy="1558383"/>
          </a:xfrm>
          <a:prstGeom prst="rect">
            <a:avLst/>
          </a:prstGeom>
        </p:spPr>
      </p:pic>
    </p:spTree>
    <p:extLst>
      <p:ext uri="{BB962C8B-B14F-4D97-AF65-F5344CB8AC3E}">
        <p14:creationId xmlns:p14="http://schemas.microsoft.com/office/powerpoint/2010/main" xmlns="" val="1663501976"/>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1143000"/>
          </a:xfrm>
        </p:spPr>
        <p:txBody>
          <a:bodyPr>
            <a:normAutofit/>
          </a:bodyPr>
          <a:lstStyle/>
          <a:p>
            <a:r>
              <a:rPr lang="tr-TR" altLang="tr-TR" sz="3600" dirty="0" smtClean="0">
                <a:solidFill>
                  <a:schemeClr val="tx1"/>
                </a:solidFill>
              </a:rPr>
              <a:t>YÜZDE SABİT İZ</a:t>
            </a:r>
            <a:endParaRPr lang="tr-TR" sz="3600" dirty="0">
              <a:solidFill>
                <a:schemeClr val="tx1"/>
              </a:solidFill>
            </a:endParaRPr>
          </a:p>
        </p:txBody>
      </p:sp>
      <p:sp>
        <p:nvSpPr>
          <p:cNvPr id="3" name="2 İçerik Yer Tutucusu"/>
          <p:cNvSpPr>
            <a:spLocks noGrp="1"/>
          </p:cNvSpPr>
          <p:nvPr>
            <p:ph sz="quarter" idx="1"/>
          </p:nvPr>
        </p:nvSpPr>
        <p:spPr/>
        <p:txBody>
          <a:bodyPr>
            <a:normAutofit/>
          </a:bodyPr>
          <a:lstStyle/>
          <a:p>
            <a:pPr marL="0" indent="0"/>
            <a:endParaRPr lang="tr-TR" dirty="0" smtClean="0"/>
          </a:p>
          <a:p>
            <a:pPr marL="0" indent="0"/>
            <a:r>
              <a:rPr lang="tr-TR" dirty="0" smtClean="0"/>
              <a:t> Kulak ve burunda yerine konulamayan kopmalar, doku kayıpları</a:t>
            </a:r>
          </a:p>
          <a:p>
            <a:pPr marL="0" indent="0"/>
            <a:endParaRPr lang="tr-TR" dirty="0" smtClean="0"/>
          </a:p>
          <a:p>
            <a:pPr marL="0" indent="0"/>
            <a:r>
              <a:rPr lang="tr-TR" dirty="0" smtClean="0"/>
              <a:t> Travmaya bağlı </a:t>
            </a:r>
            <a:r>
              <a:rPr lang="tr-TR" dirty="0" err="1" smtClean="0"/>
              <a:t>fasiyal</a:t>
            </a:r>
            <a:r>
              <a:rPr lang="tr-TR" dirty="0" smtClean="0"/>
              <a:t> sinir hasarı sonucu yüzde </a:t>
            </a:r>
            <a:r>
              <a:rPr lang="tr-TR" dirty="0" err="1" smtClean="0"/>
              <a:t>fasiyal</a:t>
            </a:r>
            <a:r>
              <a:rPr lang="tr-TR" dirty="0" smtClean="0"/>
              <a:t> paralizi gelişmişse ve iyileşme durumu söz konusu değilse</a:t>
            </a:r>
          </a:p>
          <a:p>
            <a:pPr marL="0" indent="0"/>
            <a:endParaRPr lang="tr-TR" dirty="0" smtClean="0"/>
          </a:p>
          <a:p>
            <a:pPr marL="0" indent="0"/>
            <a:r>
              <a:rPr lang="tr-TR" dirty="0" smtClean="0"/>
              <a:t>Alt ve üst çenede yer alan ön kesici, </a:t>
            </a:r>
            <a:r>
              <a:rPr lang="tr-TR" dirty="0" err="1" smtClean="0"/>
              <a:t>kanin</a:t>
            </a:r>
            <a:r>
              <a:rPr lang="tr-TR" dirty="0" smtClean="0"/>
              <a:t> (köpek) ve </a:t>
            </a:r>
            <a:r>
              <a:rPr lang="tr-TR" dirty="0" err="1" smtClean="0"/>
              <a:t>premolar</a:t>
            </a:r>
            <a:r>
              <a:rPr lang="tr-TR" dirty="0" smtClean="0"/>
              <a:t> dişlerdeki kayıplar </a:t>
            </a:r>
            <a:r>
              <a:rPr lang="tr-TR" dirty="0" err="1" smtClean="0"/>
              <a:t>implant</a:t>
            </a:r>
            <a:r>
              <a:rPr lang="tr-TR" dirty="0" smtClean="0"/>
              <a:t> ve protezle tedavisinin yapılamadığı durumlarda</a:t>
            </a:r>
          </a:p>
          <a:p>
            <a:pPr marL="0" indent="0">
              <a:buNone/>
            </a:pPr>
            <a:endParaRPr lang="tr-TR" dirty="0" smtClean="0"/>
          </a:p>
          <a:p>
            <a:pPr marL="0" indent="0"/>
            <a:r>
              <a:rPr lang="tr-TR" dirty="0" smtClean="0"/>
              <a:t> Bunlar gibi iyileşme surecinde herhangi bir değişiklik beklenmeyen yaralanmalarda üzerinden 6 ay süre geçmesi beklenmez.</a:t>
            </a:r>
          </a:p>
          <a:p>
            <a:pPr marL="0" indent="0">
              <a:buNone/>
            </a:pPr>
            <a:endParaRPr lang="tr-TR" altLang="tr-TR" dirty="0" smtClean="0"/>
          </a:p>
          <a:p>
            <a:endParaRPr lang="tr-TR" dirty="0"/>
          </a:p>
        </p:txBody>
      </p:sp>
      <p:sp>
        <p:nvSpPr>
          <p:cNvPr id="17410" name="AutoShape 2" descr="Dosya:Vincent van Gogh - Self-portrait with bandaged ear (1889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1" name="Picture 3"/>
          <p:cNvPicPr>
            <a:picLocks noChangeAspect="1" noChangeArrowheads="1"/>
          </p:cNvPicPr>
          <p:nvPr/>
        </p:nvPicPr>
        <p:blipFill>
          <a:blip r:embed="rId2"/>
          <a:srcRect/>
          <a:stretch>
            <a:fillRect/>
          </a:stretch>
        </p:blipFill>
        <p:spPr bwMode="auto">
          <a:xfrm>
            <a:off x="9131063" y="409432"/>
            <a:ext cx="1914525" cy="2333625"/>
          </a:xfrm>
          <a:prstGeom prst="rect">
            <a:avLst/>
          </a:prstGeom>
          <a:noFill/>
          <a:ln w="9525">
            <a:noFill/>
            <a:miter lim="800000"/>
            <a:headEnd/>
            <a:tailEnd/>
          </a:ln>
          <a:effectLst/>
        </p:spPr>
      </p:pic>
      <p:sp>
        <p:nvSpPr>
          <p:cNvPr id="17413" name="AutoShape 5" descr="Diş Eksikliği Nedeniyle Oluşabilecek Rahatsızlıklar - Diş Estetiğ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4" name="Picture 6"/>
          <p:cNvPicPr>
            <a:picLocks noChangeAspect="1" noChangeArrowheads="1"/>
          </p:cNvPicPr>
          <p:nvPr/>
        </p:nvPicPr>
        <p:blipFill>
          <a:blip r:embed="rId3"/>
          <a:srcRect/>
          <a:stretch>
            <a:fillRect/>
          </a:stretch>
        </p:blipFill>
        <p:spPr bwMode="auto">
          <a:xfrm>
            <a:off x="9171296" y="5858965"/>
            <a:ext cx="3020704" cy="999035"/>
          </a:xfrm>
          <a:prstGeom prst="rect">
            <a:avLst/>
          </a:prstGeom>
          <a:noFill/>
          <a:ln w="9525">
            <a:noFill/>
            <a:miter lim="800000"/>
            <a:headEnd/>
            <a:tailEnd/>
          </a:ln>
          <a:effectLst/>
        </p:spPr>
      </p:pic>
      <p:pic>
        <p:nvPicPr>
          <p:cNvPr id="17417" name="Picture 9"/>
          <p:cNvPicPr>
            <a:picLocks noChangeAspect="1" noChangeArrowheads="1"/>
          </p:cNvPicPr>
          <p:nvPr/>
        </p:nvPicPr>
        <p:blipFill>
          <a:blip r:embed="rId4"/>
          <a:srcRect/>
          <a:stretch>
            <a:fillRect/>
          </a:stretch>
        </p:blipFill>
        <p:spPr bwMode="auto">
          <a:xfrm>
            <a:off x="10201844" y="3309938"/>
            <a:ext cx="1314450" cy="20669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2197</TotalTime>
  <Words>5631</Words>
  <Application>Microsoft Office PowerPoint</Application>
  <PresentationFormat>Özel</PresentationFormat>
  <Paragraphs>824</Paragraphs>
  <Slides>112</Slides>
  <Notes>15</Notes>
  <HiddenSlides>0</HiddenSlides>
  <MMClips>0</MMClips>
  <ScaleCrop>false</ScaleCrop>
  <HeadingPairs>
    <vt:vector size="4" baseType="variant">
      <vt:variant>
        <vt:lpstr>Tema</vt:lpstr>
      </vt:variant>
      <vt:variant>
        <vt:i4>1</vt:i4>
      </vt:variant>
      <vt:variant>
        <vt:lpstr>Slayt Başlıkları</vt:lpstr>
      </vt:variant>
      <vt:variant>
        <vt:i4>112</vt:i4>
      </vt:variant>
    </vt:vector>
  </HeadingPairs>
  <TitlesOfParts>
    <vt:vector size="113" baseType="lpstr">
      <vt:lpstr>Cumba</vt:lpstr>
      <vt:lpstr>  ÖLÜ MUAYENESİ VE ADLİ RAPOR YAZIMI</vt:lpstr>
      <vt:lpstr>SUNUM PLANI</vt:lpstr>
      <vt:lpstr>     AMAÇ </vt:lpstr>
      <vt:lpstr>   ÖĞRENİM HEDEFLERİ </vt:lpstr>
      <vt:lpstr>SOMATİK ÖLÜM</vt:lpstr>
      <vt:lpstr>HÜCRESEL ÖLÜM</vt:lpstr>
      <vt:lpstr>BEYİN ÖLÜMÜ</vt:lpstr>
      <vt:lpstr>BEYİN ÖLÜMÜ</vt:lpstr>
      <vt:lpstr> BEYİN ÖLÜMÜ</vt:lpstr>
      <vt:lpstr>Slayt 10</vt:lpstr>
      <vt:lpstr>AGONİ</vt:lpstr>
      <vt:lpstr>YALANCI ÖLÜM</vt:lpstr>
      <vt:lpstr>LAZARUS FENOMENİ (oto-resüsitasyon )</vt:lpstr>
      <vt:lpstr>LAZARUS REFLEKSİ </vt:lpstr>
      <vt:lpstr>ÖLÜM OLGULARINDA GENEL PROSEDÜR</vt:lpstr>
      <vt:lpstr>ÖLÜM OLGULARINDA GENEL PROSEDÜR</vt:lpstr>
      <vt:lpstr>ÖLÜ MUAYENESİ</vt:lpstr>
      <vt:lpstr>ÖLÜM OLGULARINDA GENEL PROSEDÜR</vt:lpstr>
      <vt:lpstr>1-ÖLÜM BELİRTİLERİ</vt:lpstr>
      <vt:lpstr>1-ÖLÜM BELİRTİLERİ</vt:lpstr>
      <vt:lpstr>1-ÖLÜM BELİRTİLERİ</vt:lpstr>
      <vt:lpstr>1-ÖLÜM BELİRTİLERİ Temel vücut fonksiyonlarının (MSS, solunum ve dolaşım) kaybı </vt:lpstr>
      <vt:lpstr>  1-ÖLÜM BELİRTİLERİ Hareketsizlik (kas gevşemesi, muskuler flaksidite)</vt:lpstr>
      <vt:lpstr>1-ÖLÜM BELİRTİLERİ Sıvı kaybı (dehidratasyon) </vt:lpstr>
      <vt:lpstr>Slayt 25</vt:lpstr>
      <vt:lpstr>    1-ÖLÜM BELİRTİLERİ Ölü kanının pıhtılaşması ve erimesi (postmortem koagülasyon ve hemoliz) </vt:lpstr>
      <vt:lpstr>     1-ÖLÜM BELİRTİLERİ Vücut sıvılarındaki postmortem biyokimyasal değişimler </vt:lpstr>
      <vt:lpstr>  1-ÖLÜM BELİRTİLERİ Ölü soğuması (ısı kaybı, algor mortis) </vt:lpstr>
      <vt:lpstr>1-ÖLÜM BELİRTİLERİ Otoliz</vt:lpstr>
      <vt:lpstr>   1-ÖLÜM BELİRTİLERİ Ölü lekeleri (ölü morluğu, livor mortis)</vt:lpstr>
      <vt:lpstr>   1-ÖLÜM BELİRTİLERİ Ölü lekeleri (ölü morluğu, livor mortis)  </vt:lpstr>
      <vt:lpstr>  1-ÖLÜM BELİRTİLERİ Ölü sertliği (ölü katılığı, rigor mortis) </vt:lpstr>
      <vt:lpstr>  1-ÖLÜM BELİRTİLERİ Çürüme (kokuşma, pütrefaksiyon)</vt:lpstr>
      <vt:lpstr>  1-ÖLÜM BELİRTİLERİ Çürüme (kokuşma, pütrefaksiyon) </vt:lpstr>
      <vt:lpstr>1-ÖLÜM BELİRTİLERİ Çürüme (kokuşma, pütrefaksiyon)</vt:lpstr>
      <vt:lpstr>2-ÖLÜM NEDENİNİN ARAŞTIRILMASI</vt:lpstr>
      <vt:lpstr>2-ÖLÜM NEDENİNİN ARAŞTIRILMASI</vt:lpstr>
      <vt:lpstr>3-ÖLÜM TARZI/ORJİN ARAŞTIRILMASI</vt:lpstr>
      <vt:lpstr>3-ÖLÜM TARZI/ORJİN ARAŞTIRILMASI</vt:lpstr>
      <vt:lpstr>4-KİMLİK TESPİTİ</vt:lpstr>
      <vt:lpstr>5-POSTMORTEM İNTERVALİN BELİRLENMESİ</vt:lpstr>
      <vt:lpstr>6-DELİLLERİN TOPLANMASI VE SAKLANMASI</vt:lpstr>
      <vt:lpstr>ÖLÜM OLGULARINDA GENEL PROSEDÜR</vt:lpstr>
      <vt:lpstr>ÖLÜM OLGULARINDA GENEL PROSEDÜR</vt:lpstr>
      <vt:lpstr>ÖLÜM OLGULARINDA GENEL PROSEDÜR</vt:lpstr>
      <vt:lpstr>ÖLÜM BİLDİRİM SİSTEMİ- ÖBS</vt:lpstr>
      <vt:lpstr>Slayt 47</vt:lpstr>
      <vt:lpstr>ÖBS</vt:lpstr>
      <vt:lpstr>ADLİ ÖLÜM OLGULARINDA PROSEDÜR</vt:lpstr>
      <vt:lpstr>ADLİ ÖLÜM OLGULARINDA PROSEDÜR</vt:lpstr>
      <vt:lpstr> ADLİ ÖLÜM OLGULARINDA PROSEDÜR ÖLÜNÜN KİMLİĞİNİ BELİRLEME VE ADLİ MUAYENE </vt:lpstr>
      <vt:lpstr>   ADLİ ÖLÜM OLGULARINDA PROSEDÜR BİLİRKİŞİNİN GÖREVLERİ</vt:lpstr>
      <vt:lpstr>ADLİ ÖLÜM OLGULARINDA PROSEDÜR</vt:lpstr>
      <vt:lpstr>ADLİ ÖLÜM OLGULARINDA PROSEDÜR</vt:lpstr>
      <vt:lpstr>ADLİ ÖLÜM OLGULARINDA PROSEDÜR</vt:lpstr>
      <vt:lpstr>ADLİ ÖLÜM OLGULARINDA PROSEDÜR</vt:lpstr>
      <vt:lpstr>OTOPSİ !</vt:lpstr>
      <vt:lpstr>ADLİ ÖLÜM OLGULARINDA PROSEDÜR</vt:lpstr>
      <vt:lpstr>ADLİ ÖLÜM OLGULARINDA PROSEDÜR</vt:lpstr>
      <vt:lpstr>ADLİ ÖLÜM OLGULARINDA PROSEDÜR</vt:lpstr>
      <vt:lpstr>ÖLÜ MUAYENE VE OTOPSİ TUTANAĞININ DÜZENLENMESİ</vt:lpstr>
      <vt:lpstr>ÖLÜ MUAYENE TUTANAĞI ÖRNEĞİ</vt:lpstr>
      <vt:lpstr>ÖLÜ MUAYENE TUTANAĞI ÖRNEĞİ</vt:lpstr>
      <vt:lpstr>ÖLÜ MUAYENE TUTANAĞI ÖRNEĞİ</vt:lpstr>
      <vt:lpstr> YENİ DOĞAN CESEDİNİN ADLİ MUAYENESİ/  OTOPSİ</vt:lpstr>
      <vt:lpstr>ADLİ RAPOR DÜZENLENMESİ</vt:lpstr>
      <vt:lpstr> ADLİ RAPOR</vt:lpstr>
      <vt:lpstr> ADLİ RAPOR</vt:lpstr>
      <vt:lpstr> sağlık mesleği mensuplarının suçu bildirmemesi</vt:lpstr>
      <vt:lpstr>ADLİ VAKA</vt:lpstr>
      <vt:lpstr>KİME BİLDİRELİM </vt:lpstr>
      <vt:lpstr>BİLDİRİMDE BULUNMADAN ÖNCE </vt:lpstr>
      <vt:lpstr>NASIL BİLDİRELİM ?</vt:lpstr>
      <vt:lpstr>NASIL BİLDİRELİM ?</vt:lpstr>
      <vt:lpstr>NASIL BİLDİRELİM ?</vt:lpstr>
      <vt:lpstr>YAZDIKLARIMIZ NE ANLAMA GELİYOR ? </vt:lpstr>
      <vt:lpstr>TCK madde 86</vt:lpstr>
      <vt:lpstr>TCK  madde 87 </vt:lpstr>
      <vt:lpstr>TCK  madde 87 </vt:lpstr>
      <vt:lpstr>NELERE DİKKAT EDELİM ?</vt:lpstr>
      <vt:lpstr>  Basit bir tıbbi müdahale ile giderilebilecek ölçüde hafif yaralanma</vt:lpstr>
      <vt:lpstr>Başkasının vücuduna acı veren/ sağlığının ya da algılama yeteneğinin bozulmasına neden olan yaralanma </vt:lpstr>
      <vt:lpstr>Slayt 83</vt:lpstr>
      <vt:lpstr>DERI-DERI ALTI-KAS DOKUSUNU ILGILENDIREN  TRAVMATİK DEĞİŞİMLER </vt:lpstr>
      <vt:lpstr>DERI-DERI ALTI-KAS DOKUSUNU ILGILENDIREN  TRAVMATİK DEĞİŞİMLER</vt:lpstr>
      <vt:lpstr>  DERI-DERI ALTI-KAS DOKUSUNU ILGILENDIREN  TRAVMATİK DEĞİŞİMLER</vt:lpstr>
      <vt:lpstr>DERI-DERI ALTI-KAS DOKUSUNU ILGILENDIREN  TRAVMATİK DEĞİŞİMLER</vt:lpstr>
      <vt:lpstr>DERI-DERI ALTI-KAS DOKUSUNU ILGILENDIREN  TRAVMATİK DEĞİŞİMLER</vt:lpstr>
      <vt:lpstr>DERI-DERI ALTI-KAS DOKUSUNU ILGILENDIREN  TRAVMATİK DEĞİŞİMLER</vt:lpstr>
      <vt:lpstr>DERI-DERI ALTI-KAS DOKUSUNU ILGILENDIREN  TRAVMATİK DEĞİŞİMLER</vt:lpstr>
      <vt:lpstr>DERI-DERI ALTI-KAS DOKUSUNU ILGILENDIREN  TRAVMATİK DEĞİŞİMLER</vt:lpstr>
      <vt:lpstr>Basit bir tıbbi müdahale ile giderilebilecek ölçüde hafif olmayan yaralanma</vt:lpstr>
      <vt:lpstr>Yaşamını tehlikeye sokan bir duruma neden olan yaralanma</vt:lpstr>
      <vt:lpstr>Yaşamı Tehlikeye Sokan Bir duruma Neden Olan  Yaralanmalar</vt:lpstr>
      <vt:lpstr>Yaşamı tehlikeye sokan damar yaralanmaları</vt:lpstr>
      <vt:lpstr>Duyularından veya organlarından birinin işlevinin sürekli zayıflaması/yitirilmesi</vt:lpstr>
      <vt:lpstr>TCK’YA GÖRE ‘’YÜZ’’SINIRLARI</vt:lpstr>
      <vt:lpstr> YÜZDE SABİT İZ</vt:lpstr>
      <vt:lpstr>YÜZDE SABİT İZ</vt:lpstr>
      <vt:lpstr>YÜZDE SÜREKLİ DEĞİŞİKLİK</vt:lpstr>
      <vt:lpstr>Konuşmada sürekli zorluk/konuşma yeteneğinin kaybı</vt:lpstr>
      <vt:lpstr>Kişinin iyileşmesi olanağı bulunmayan bir hastalığa/bitkisel hayata girmesine neden olma</vt:lpstr>
      <vt:lpstr>Çocuk yapma yeteneğinin kaybolması</vt:lpstr>
      <vt:lpstr>Yaralamanın vücutta kemik kırığına veya çıkığına neden olması</vt:lpstr>
      <vt:lpstr>KEMİK KIRIKLARI</vt:lpstr>
      <vt:lpstr>KEMİK KIRIKLARI</vt:lpstr>
      <vt:lpstr>Slayt 107</vt:lpstr>
      <vt:lpstr>PSİKİYATRİK TABLOLAR</vt:lpstr>
      <vt:lpstr>NOTLAR </vt:lpstr>
      <vt:lpstr>NOTLAR </vt:lpstr>
      <vt:lpstr>Sonuçlarına göre</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ÖLÜM-ÖLÜ MUAYENESİ</dc:title>
  <dc:creator>halil ilhan aydoğdu</dc:creator>
  <cp:lastModifiedBy>pc</cp:lastModifiedBy>
  <cp:revision>281</cp:revision>
  <dcterms:created xsi:type="dcterms:W3CDTF">2015-10-11T19:04:46Z</dcterms:created>
  <dcterms:modified xsi:type="dcterms:W3CDTF">2020-07-28T09:32:15Z</dcterms:modified>
</cp:coreProperties>
</file>