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402" r:id="rId2"/>
    <p:sldId id="257" r:id="rId3"/>
    <p:sldId id="258" r:id="rId4"/>
    <p:sldId id="376" r:id="rId5"/>
    <p:sldId id="259" r:id="rId6"/>
    <p:sldId id="261" r:id="rId7"/>
    <p:sldId id="262" r:id="rId8"/>
    <p:sldId id="263" r:id="rId9"/>
    <p:sldId id="264" r:id="rId10"/>
    <p:sldId id="372" r:id="rId11"/>
    <p:sldId id="328" r:id="rId12"/>
    <p:sldId id="330" r:id="rId13"/>
    <p:sldId id="394" r:id="rId14"/>
    <p:sldId id="332" r:id="rId15"/>
    <p:sldId id="396" r:id="rId16"/>
    <p:sldId id="333" r:id="rId17"/>
    <p:sldId id="334" r:id="rId18"/>
    <p:sldId id="335" r:id="rId19"/>
    <p:sldId id="336" r:id="rId20"/>
    <p:sldId id="395" r:id="rId21"/>
    <p:sldId id="382" r:id="rId22"/>
    <p:sldId id="338" r:id="rId23"/>
    <p:sldId id="397" r:id="rId24"/>
    <p:sldId id="383" r:id="rId25"/>
    <p:sldId id="340" r:id="rId26"/>
    <p:sldId id="341" r:id="rId27"/>
    <p:sldId id="342" r:id="rId28"/>
    <p:sldId id="343" r:id="rId29"/>
    <p:sldId id="344" r:id="rId30"/>
    <p:sldId id="345" r:id="rId31"/>
    <p:sldId id="346" r:id="rId32"/>
    <p:sldId id="380" r:id="rId33"/>
    <p:sldId id="348" r:id="rId34"/>
    <p:sldId id="349" r:id="rId35"/>
    <p:sldId id="350" r:id="rId36"/>
    <p:sldId id="351" r:id="rId37"/>
    <p:sldId id="401" r:id="rId38"/>
    <p:sldId id="400" r:id="rId39"/>
    <p:sldId id="384" r:id="rId40"/>
    <p:sldId id="353" r:id="rId41"/>
    <p:sldId id="399" r:id="rId42"/>
    <p:sldId id="354" r:id="rId43"/>
    <p:sldId id="403" r:id="rId4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7EFFF"/>
    <a:srgbClr val="E2E8FF"/>
    <a:srgbClr val="FF9900"/>
    <a:srgbClr val="CCFFFF"/>
    <a:srgbClr val="000000"/>
    <a:srgbClr val="0033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38" autoAdjust="0"/>
    <p:restoredTop sz="79487" autoAdjust="0"/>
  </p:normalViewPr>
  <p:slideViewPr>
    <p:cSldViewPr>
      <p:cViewPr>
        <p:scale>
          <a:sx n="50" d="100"/>
          <a:sy n="50" d="100"/>
        </p:scale>
        <p:origin x="-1896" y="-2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40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4425F0-993A-4E60-A41E-516353999917}" type="datetimeFigureOut">
              <a:rPr lang="tr-TR" smtClean="0"/>
              <a:pPr/>
              <a:t>04.02.2017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DA5AFE-5248-4EDC-B01C-35E78F2846C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859623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F452F-D1B4-4862-A9D7-2121DE00BA4F}" type="slidenum">
              <a:rPr lang="tr-TR" smtClean="0"/>
              <a:pPr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8725547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Site of action of different classes of medications on the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braingut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axis to alter colonic motility, secretion, immune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activation, and sensation. For example, the sites of action of different drug classes are shown in the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myenteric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plexus,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submucosal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plexus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ion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channels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receptors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enterocytes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H,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histamine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 5-HT,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serotonin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 NHE,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sodium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hydrogen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exchanger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 NK,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neurokinin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 OR,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opioid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receptor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 PAMORA ¼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peripherally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active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mu-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opioid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receptor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antagonist. 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31395-096A-4963-B74B-5FB92B7123A8}" type="slidenum">
              <a:rPr lang="tr-TR" smtClean="0"/>
              <a:pPr/>
              <a:t>20</a:t>
            </a:fld>
            <a:endParaRPr lang="tr-T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68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BF776C-85A9-4CD6-BC04-6A77151225E7}" type="slidenum">
              <a:rPr lang="tr-TR" smtClean="0"/>
              <a:pPr/>
              <a:t>21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4770908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70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BF776C-85A9-4CD6-BC04-6A77151225E7}" type="slidenum">
              <a:rPr lang="tr-TR" smtClean="0"/>
              <a:pPr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9887307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78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BF776C-85A9-4CD6-BC04-6A77151225E7}" type="slidenum">
              <a:rPr lang="tr-TR" smtClean="0"/>
              <a:pPr/>
              <a:t>32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9228884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non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gliadin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components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carbohydrates would be considered a likely candidate,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especially as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fructans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are present in wheat, are poorly absorbed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small intestine, and do induce functional gut symptoms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4E475C-45AF-4E46-A40B-D255B6B443BF}" type="slidenum">
              <a:rPr lang="tr-TR" smtClean="0"/>
              <a:pPr>
                <a:defRPr/>
              </a:pPr>
              <a:t>37</a:t>
            </a:fld>
            <a:endParaRPr lang="tr-T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84</a:t>
            </a:r>
          </a:p>
          <a:p>
            <a:r>
              <a:rPr lang="tr-TR" dirty="0" smtClean="0"/>
              <a:t>5-ht3 antagonist</a:t>
            </a:r>
            <a:r>
              <a:rPr lang="tr-TR" baseline="0" dirty="0" smtClean="0"/>
              <a:t> </a:t>
            </a:r>
            <a:r>
              <a:rPr lang="tr-TR" baseline="0" dirty="0" err="1" smtClean="0"/>
              <a:t>ondansetron</a:t>
            </a:r>
            <a:r>
              <a:rPr lang="tr-TR" baseline="0" dirty="0" smtClean="0"/>
              <a:t> (</a:t>
            </a:r>
            <a:r>
              <a:rPr lang="tr-TR" baseline="0" dirty="0" err="1" smtClean="0"/>
              <a:t>zofran</a:t>
            </a:r>
            <a:r>
              <a:rPr lang="tr-TR" baseline="0" smtClean="0"/>
              <a:t>)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BF776C-85A9-4CD6-BC04-6A77151225E7}" type="slidenum">
              <a:rPr lang="tr-TR" smtClean="0"/>
              <a:pPr/>
              <a:t>39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027204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38F46-D14E-4F52-8D64-F32225DA2D48}" type="datetimeFigureOut">
              <a:rPr lang="tr-TR" smtClean="0"/>
              <a:pPr/>
              <a:t>04.02.2017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B370B-D221-4FA3-B817-F27F3378678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857913708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38F46-D14E-4F52-8D64-F32225DA2D48}" type="datetimeFigureOut">
              <a:rPr lang="tr-TR" smtClean="0"/>
              <a:pPr/>
              <a:t>04.02.2017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B370B-D221-4FA3-B817-F27F3378678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533965803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38F46-D14E-4F52-8D64-F32225DA2D48}" type="datetimeFigureOut">
              <a:rPr lang="tr-TR" smtClean="0"/>
              <a:pPr/>
              <a:t>04.02.2017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B370B-D221-4FA3-B817-F27F3378678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772117393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38F46-D14E-4F52-8D64-F32225DA2D48}" type="datetimeFigureOut">
              <a:rPr lang="tr-TR" smtClean="0"/>
              <a:pPr/>
              <a:t>04.02.2017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B370B-D221-4FA3-B817-F27F3378678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363902457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38F46-D14E-4F52-8D64-F32225DA2D48}" type="datetimeFigureOut">
              <a:rPr lang="tr-TR" smtClean="0"/>
              <a:pPr/>
              <a:t>04.02.2017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B370B-D221-4FA3-B817-F27F3378678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664641484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38F46-D14E-4F52-8D64-F32225DA2D48}" type="datetimeFigureOut">
              <a:rPr lang="tr-TR" smtClean="0"/>
              <a:pPr/>
              <a:t>04.02.2017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B370B-D221-4FA3-B817-F27F3378678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087769011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38F46-D14E-4F52-8D64-F32225DA2D48}" type="datetimeFigureOut">
              <a:rPr lang="tr-TR" smtClean="0"/>
              <a:pPr/>
              <a:t>04.02.2017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B370B-D221-4FA3-B817-F27F3378678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833656208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38F46-D14E-4F52-8D64-F32225DA2D48}" type="datetimeFigureOut">
              <a:rPr lang="tr-TR" smtClean="0"/>
              <a:pPr/>
              <a:t>04.02.2017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B370B-D221-4FA3-B817-F27F3378678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91926222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38F46-D14E-4F52-8D64-F32225DA2D48}" type="datetimeFigureOut">
              <a:rPr lang="tr-TR" smtClean="0"/>
              <a:pPr/>
              <a:t>04.02.2017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B370B-D221-4FA3-B817-F27F3378678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234139413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38F46-D14E-4F52-8D64-F32225DA2D48}" type="datetimeFigureOut">
              <a:rPr lang="tr-TR" smtClean="0"/>
              <a:pPr/>
              <a:t>04.02.2017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B370B-D221-4FA3-B817-F27F3378678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331841856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38F46-D14E-4F52-8D64-F32225DA2D48}" type="datetimeFigureOut">
              <a:rPr lang="tr-TR" smtClean="0"/>
              <a:pPr/>
              <a:t>04.02.2017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B370B-D221-4FA3-B817-F27F3378678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06491101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938F46-D14E-4F52-8D64-F32225DA2D48}" type="datetimeFigureOut">
              <a:rPr lang="tr-TR" smtClean="0"/>
              <a:pPr/>
              <a:t>04.02.2017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B370B-D221-4FA3-B817-F27F3378678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815503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3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8" y="0"/>
            <a:ext cx="9142984" cy="6858000"/>
          </a:xfrm>
          <a:prstGeom prst="rect">
            <a:avLst/>
          </a:prstGeom>
        </p:spPr>
      </p:pic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00166" y="4857760"/>
            <a:ext cx="6400800" cy="1752600"/>
          </a:xfrm>
        </p:spPr>
        <p:txBody>
          <a:bodyPr anchor="ctr">
            <a:normAutofit lnSpcReduction="10000"/>
          </a:bodyPr>
          <a:lstStyle/>
          <a:p>
            <a:r>
              <a:rPr lang="tr-TR" sz="4000" b="1" dirty="0" smtClean="0">
                <a:solidFill>
                  <a:schemeClr val="accent1">
                    <a:lumMod val="75000"/>
                  </a:schemeClr>
                </a:solidFill>
              </a:rPr>
              <a:t>Prof. Dr. Filiz AKYÜZ</a:t>
            </a:r>
          </a:p>
          <a:p>
            <a:r>
              <a:rPr lang="tr-TR" dirty="0" smtClean="0">
                <a:solidFill>
                  <a:schemeClr val="accent1">
                    <a:lumMod val="75000"/>
                  </a:schemeClr>
                </a:solidFill>
              </a:rPr>
              <a:t>İstanbul Tıp Fakültesi </a:t>
            </a:r>
          </a:p>
          <a:p>
            <a:r>
              <a:rPr lang="tr-TR" dirty="0" smtClean="0">
                <a:solidFill>
                  <a:schemeClr val="accent1">
                    <a:lumMod val="75000"/>
                  </a:schemeClr>
                </a:solidFill>
              </a:rPr>
              <a:t>Gastroenteroloji BD</a:t>
            </a:r>
            <a:endParaRPr lang="tr-TR" sz="3200" b="1" dirty="0">
              <a:solidFill>
                <a:srgbClr val="002060"/>
              </a:solidFill>
            </a:endParaRPr>
          </a:p>
        </p:txBody>
      </p:sp>
      <p:sp>
        <p:nvSpPr>
          <p:cNvPr id="5" name="Dikdörtgen 3"/>
          <p:cNvSpPr/>
          <p:nvPr/>
        </p:nvSpPr>
        <p:spPr>
          <a:xfrm>
            <a:off x="1071538" y="1643050"/>
            <a:ext cx="712879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9600" b="1" dirty="0">
                <a:solidFill>
                  <a:schemeClr val="accent1">
                    <a:lumMod val="50000"/>
                  </a:schemeClr>
                </a:solidFill>
                <a:latin typeface="Calibri Light" pitchFamily="34" charset="0"/>
              </a:rPr>
              <a:t>İ</a:t>
            </a:r>
            <a:r>
              <a:rPr lang="tr-TR" sz="9600" b="1" dirty="0" smtClean="0">
                <a:solidFill>
                  <a:schemeClr val="accent1">
                    <a:lumMod val="50000"/>
                  </a:schemeClr>
                </a:solidFill>
                <a:latin typeface="Calibri Light" pitchFamily="34" charset="0"/>
              </a:rPr>
              <a:t>BS’DE</a:t>
            </a:r>
          </a:p>
          <a:p>
            <a:pPr algn="ctr"/>
            <a:r>
              <a:rPr lang="tr-TR" sz="4400" b="1" dirty="0" smtClean="0">
                <a:solidFill>
                  <a:schemeClr val="accent1">
                    <a:lumMod val="75000"/>
                  </a:schemeClr>
                </a:solidFill>
              </a:rPr>
              <a:t>GÜNCEL TEDAVİ ROMA IV</a:t>
            </a:r>
            <a:endParaRPr lang="tr-TR" sz="4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501462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268760"/>
            <a:ext cx="8126368" cy="4469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Metin kutusu 3"/>
          <p:cNvSpPr txBox="1"/>
          <p:nvPr/>
        </p:nvSpPr>
        <p:spPr>
          <a:xfrm>
            <a:off x="251520" y="200834"/>
            <a:ext cx="388843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tr-TR" sz="40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İ</a:t>
            </a:r>
            <a:r>
              <a:rPr lang="tr-TR" sz="40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BS </a:t>
            </a:r>
            <a:r>
              <a:rPr lang="tr-TR" sz="40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S</a:t>
            </a:r>
            <a:r>
              <a:rPr lang="tr-TR" sz="40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ıklığı</a:t>
            </a:r>
            <a:endParaRPr lang="tr-TR" sz="4000" b="1" dirty="0">
              <a:solidFill>
                <a:schemeClr val="accent1">
                  <a:lumMod val="50000"/>
                </a:schemeClr>
              </a:solidFill>
              <a:latin typeface="Arial Narrow" pitchFamily="34" charset="0"/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32240" y="5949280"/>
            <a:ext cx="2455710" cy="740845"/>
          </a:xfrm>
          <a:prstGeom prst="rect">
            <a:avLst/>
          </a:prstGeom>
        </p:spPr>
      </p:pic>
      <p:sp>
        <p:nvSpPr>
          <p:cNvPr id="5" name="CasellaDiTesto 85"/>
          <p:cNvSpPr txBox="1">
            <a:spLocks noChangeArrowheads="1"/>
          </p:cNvSpPr>
          <p:nvPr/>
        </p:nvSpPr>
        <p:spPr bwMode="auto">
          <a:xfrm>
            <a:off x="3059832" y="5157192"/>
            <a:ext cx="69294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r>
              <a:rPr lang="tr-TR" sz="2400" dirty="0" smtClean="0">
                <a:solidFill>
                  <a:srgbClr val="333333"/>
                </a:solidFill>
                <a:latin typeface="Arial" pitchFamily="34" charset="0"/>
                <a:cs typeface="Arial" pitchFamily="34" charset="0"/>
              </a:rPr>
              <a:t>%11.2</a:t>
            </a:r>
            <a:r>
              <a:rPr lang="it-IT" sz="2400" kern="1200" dirty="0" smtClean="0">
                <a:solidFill>
                  <a:srgbClr val="333333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tr-TR" sz="2400" dirty="0" smtClean="0">
                <a:solidFill>
                  <a:srgbClr val="333333"/>
                </a:solidFill>
                <a:latin typeface="Arial" pitchFamily="34" charset="0"/>
                <a:cs typeface="Arial" pitchFamily="34" charset="0"/>
              </a:rPr>
              <a:t>aralık %1-45) </a:t>
            </a:r>
          </a:p>
        </p:txBody>
      </p:sp>
      <p:sp>
        <p:nvSpPr>
          <p:cNvPr id="6" name="CasellaDiTesto 85"/>
          <p:cNvSpPr txBox="1">
            <a:spLocks noChangeArrowheads="1"/>
          </p:cNvSpPr>
          <p:nvPr/>
        </p:nvSpPr>
        <p:spPr bwMode="auto">
          <a:xfrm>
            <a:off x="-12806" y="6550223"/>
            <a:ext cx="377539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it-IT" sz="1200" kern="1200" dirty="0" err="1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rPr>
              <a:t>Lovell</a:t>
            </a:r>
            <a:r>
              <a:rPr lang="it-IT" sz="1200" kern="1200" dirty="0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rPr>
              <a:t> &amp; Ford, </a:t>
            </a:r>
            <a:r>
              <a:rPr lang="it-IT" sz="1200" kern="1200" dirty="0" err="1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rPr>
              <a:t>Clin</a:t>
            </a:r>
            <a:r>
              <a:rPr lang="it-IT" sz="1200" kern="1200" dirty="0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rPr>
              <a:t>Gastroenterol</a:t>
            </a:r>
            <a:r>
              <a:rPr lang="it-IT" sz="1200" kern="1200" dirty="0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rPr>
              <a:t>Hepatol</a:t>
            </a:r>
            <a:r>
              <a:rPr lang="it-IT" sz="1200" kern="1200" dirty="0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rPr>
              <a:t> 2012;10:712-21</a:t>
            </a:r>
          </a:p>
        </p:txBody>
      </p:sp>
    </p:spTree>
    <p:extLst>
      <p:ext uri="{BB962C8B-B14F-4D97-AF65-F5344CB8AC3E}">
        <p14:creationId xmlns:p14="http://schemas.microsoft.com/office/powerpoint/2010/main" xmlns="" val="92475213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772816" y="1213892"/>
            <a:ext cx="9933094" cy="7543800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47664" y="1357808"/>
            <a:ext cx="9933094" cy="7543800"/>
          </a:xfrm>
          <a:prstGeom prst="rect">
            <a:avLst/>
          </a:prstGeom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5650" y="-1827584"/>
            <a:ext cx="9933094" cy="7543800"/>
          </a:xfrm>
          <a:prstGeom prst="rect">
            <a:avLst/>
          </a:prstGeom>
        </p:spPr>
      </p:pic>
      <p:sp>
        <p:nvSpPr>
          <p:cNvPr id="4" name="Metin kutusu 3"/>
          <p:cNvSpPr txBox="1"/>
          <p:nvPr/>
        </p:nvSpPr>
        <p:spPr>
          <a:xfrm>
            <a:off x="237839" y="243805"/>
            <a:ext cx="8784976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tr-TR" sz="28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İBS hayat kalitesini ciddi </a:t>
            </a:r>
          </a:p>
          <a:p>
            <a:r>
              <a:rPr lang="tr-TR" sz="28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derecede düşürür, </a:t>
            </a:r>
          </a:p>
          <a:p>
            <a:r>
              <a:rPr lang="tr-TR" sz="2800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sağkalımı etkilemez.</a:t>
            </a:r>
            <a:endParaRPr lang="tr-TR" sz="2800" dirty="0">
              <a:solidFill>
                <a:schemeClr val="accent1">
                  <a:lumMod val="50000"/>
                </a:schemeClr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475213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12576" y="-342900"/>
            <a:ext cx="10058400" cy="7543800"/>
          </a:xfrm>
          <a:prstGeom prst="rect">
            <a:avLst/>
          </a:prstGeom>
        </p:spPr>
      </p:pic>
      <p:sp>
        <p:nvSpPr>
          <p:cNvPr id="4" name="3 Metin kutusu"/>
          <p:cNvSpPr txBox="1"/>
          <p:nvPr/>
        </p:nvSpPr>
        <p:spPr>
          <a:xfrm>
            <a:off x="-3879" y="6581001"/>
            <a:ext cx="33575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 err="1" smtClean="0">
                <a:solidFill>
                  <a:schemeClr val="bg1"/>
                </a:solidFill>
              </a:rPr>
              <a:t>Chey</a:t>
            </a:r>
            <a:r>
              <a:rPr lang="tr-TR" sz="1200" dirty="0" smtClean="0">
                <a:solidFill>
                  <a:schemeClr val="bg1"/>
                </a:solidFill>
              </a:rPr>
              <a:t> WD. </a:t>
            </a:r>
            <a:r>
              <a:rPr lang="tr-TR" sz="1200" dirty="0">
                <a:solidFill>
                  <a:schemeClr val="bg1"/>
                </a:solidFill>
              </a:rPr>
              <a:t>AJG</a:t>
            </a:r>
            <a:r>
              <a:rPr lang="tr-TR" sz="1200" dirty="0" smtClean="0">
                <a:solidFill>
                  <a:schemeClr val="bg1"/>
                </a:solidFill>
              </a:rPr>
              <a:t> 2013</a:t>
            </a:r>
            <a:endParaRPr lang="tr-TR" sz="1200" dirty="0">
              <a:solidFill>
                <a:schemeClr val="bg1"/>
              </a:solidFill>
            </a:endParaRPr>
          </a:p>
        </p:txBody>
      </p:sp>
      <p:sp>
        <p:nvSpPr>
          <p:cNvPr id="6" name="20 Metin kutusu"/>
          <p:cNvSpPr txBox="1"/>
          <p:nvPr/>
        </p:nvSpPr>
        <p:spPr>
          <a:xfrm>
            <a:off x="1943174" y="1436608"/>
            <a:ext cx="4786346" cy="39847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 smtClean="0">
                <a:latin typeface="Arial" pitchFamily="34" charset="0"/>
                <a:cs typeface="Arial" pitchFamily="34" charset="0"/>
              </a:rPr>
              <a:t>Netice</a:t>
            </a:r>
          </a:p>
          <a:p>
            <a:endParaRPr lang="tr-TR" sz="2000" b="1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tr-TR" sz="2000" b="1" dirty="0" smtClean="0">
                <a:latin typeface="Arial" pitchFamily="34" charset="0"/>
                <a:cs typeface="Arial" pitchFamily="34" charset="0"/>
              </a:rPr>
              <a:t>Medikal tedavi</a:t>
            </a:r>
          </a:p>
          <a:p>
            <a:pPr marL="342900" indent="-342900">
              <a:buFont typeface="Arial" pitchFamily="34" charset="0"/>
              <a:buChar char="•"/>
            </a:pPr>
            <a:endParaRPr lang="tr-TR" sz="2000" b="1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tr-TR" sz="2000" b="1" dirty="0" smtClean="0">
                <a:latin typeface="Arial" pitchFamily="34" charset="0"/>
                <a:cs typeface="Arial" pitchFamily="34" charset="0"/>
              </a:rPr>
              <a:t>Doktor ziyareti</a:t>
            </a:r>
          </a:p>
          <a:p>
            <a:pPr marL="342900" indent="-342900">
              <a:buFont typeface="Arial" pitchFamily="34" charset="0"/>
              <a:buChar char="•"/>
            </a:pPr>
            <a:endParaRPr lang="tr-TR" sz="2000" b="1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tr-TR" sz="2000" b="1" dirty="0" smtClean="0">
                <a:latin typeface="Arial" pitchFamily="34" charset="0"/>
                <a:cs typeface="Arial" pitchFamily="34" charset="0"/>
              </a:rPr>
              <a:t>Günlük fonksiyon</a:t>
            </a:r>
          </a:p>
          <a:p>
            <a:pPr marL="342900" indent="-342900">
              <a:buFont typeface="Arial" pitchFamily="34" charset="0"/>
              <a:buChar char="•"/>
            </a:pPr>
            <a:endParaRPr lang="tr-TR" sz="2000" b="1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tr-TR" sz="2000" b="1" dirty="0" smtClean="0">
                <a:latin typeface="Arial" pitchFamily="34" charset="0"/>
                <a:cs typeface="Arial" pitchFamily="34" charset="0"/>
              </a:rPr>
              <a:t>Yaşam kalitesi</a:t>
            </a:r>
          </a:p>
          <a:p>
            <a:endParaRPr lang="tr-TR" sz="28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493348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2771800" y="620688"/>
            <a:ext cx="5879978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tr-TR" sz="2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endParaRPr lang="tr-TR" dirty="0">
              <a:solidFill>
                <a:schemeClr val="tx1">
                  <a:lumMod val="85000"/>
                  <a:lumOff val="15000"/>
                </a:schemeClr>
              </a:solidFill>
              <a:latin typeface="Arial" charset="0"/>
            </a:endParaRPr>
          </a:p>
          <a:p>
            <a:pPr algn="ctr">
              <a:lnSpc>
                <a:spcPct val="150000"/>
              </a:lnSpc>
            </a:pP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40 yaşında, </a:t>
            </a:r>
            <a:endParaRPr lang="tr-TR" sz="24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Erkek</a:t>
            </a: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endParaRPr lang="tr-TR" sz="24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İstanbul’da oturuyor.</a:t>
            </a:r>
            <a:endParaRPr lang="tr-TR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endParaRPr lang="tr-TR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endParaRPr lang="tr-TR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r>
              <a:rPr lang="tr-TR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Şikayeti</a:t>
            </a:r>
          </a:p>
          <a:p>
            <a:pPr algn="ctr"/>
            <a:endParaRPr lang="tr-TR" b="1" dirty="0">
              <a:solidFill>
                <a:schemeClr val="tx1">
                  <a:lumMod val="85000"/>
                  <a:lumOff val="15000"/>
                </a:schemeClr>
              </a:solidFill>
              <a:latin typeface="Arial" charset="0"/>
            </a:endParaRPr>
          </a:p>
          <a:p>
            <a:pPr algn="ctr">
              <a:lnSpc>
                <a:spcPct val="150000"/>
              </a:lnSpc>
            </a:pP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Karın 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şişkinliği</a:t>
            </a:r>
          </a:p>
          <a:p>
            <a:pPr algn="ctr">
              <a:lnSpc>
                <a:spcPct val="150000"/>
              </a:lnSpc>
            </a:pP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arın ağrısı</a:t>
            </a:r>
          </a:p>
          <a:p>
            <a:pPr algn="ctr">
              <a:lnSpc>
                <a:spcPct val="150000"/>
              </a:lnSpc>
            </a:pP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İ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shal</a:t>
            </a:r>
            <a:endParaRPr lang="tr-TR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292854" y="190381"/>
            <a:ext cx="26229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6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Vaka sunumu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1847" y="1022357"/>
            <a:ext cx="2813678" cy="566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2475213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251520" y="190381"/>
            <a:ext cx="388843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tr-TR" sz="36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Hikayesi: </a:t>
            </a:r>
            <a:endParaRPr lang="tr-TR" sz="3600" b="1" dirty="0">
              <a:solidFill>
                <a:schemeClr val="accent1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34516" y="1512168"/>
            <a:ext cx="7578824" cy="43651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40000"/>
              </a:lnSpc>
            </a:pPr>
            <a:endParaRPr lang="tr-TR" sz="2600" dirty="0"/>
          </a:p>
        </p:txBody>
      </p:sp>
      <p:sp>
        <p:nvSpPr>
          <p:cNvPr id="5" name="Dikdörtgen 4"/>
          <p:cNvSpPr/>
          <p:nvPr/>
        </p:nvSpPr>
        <p:spPr>
          <a:xfrm>
            <a:off x="251520" y="1412776"/>
            <a:ext cx="879494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Blip>
                <a:blip r:embed="rId2"/>
              </a:buBlip>
            </a:pP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 yıl önce bol miktarda, kansız, </a:t>
            </a: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mukussuz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günde 5-6 kez olan ishalleri başlamış. </a:t>
            </a:r>
          </a:p>
          <a:p>
            <a:pPr marL="457200" indent="-457200">
              <a:buBlip>
                <a:blip r:embed="rId2"/>
              </a:buBlip>
            </a:pPr>
            <a:endParaRPr lang="tr-TR" sz="24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>
              <a:buBlip>
                <a:blip r:embed="rId2"/>
              </a:buBlip>
            </a:pP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Doktora başvurmuş. Tetkikleri normal çıkan hastada tanı konusunda </a:t>
            </a: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netleşilememiş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 Takip ve </a:t>
            </a: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semptomatik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tedavi önerilmiş. </a:t>
            </a:r>
          </a:p>
          <a:p>
            <a:pPr marL="457200" indent="-457200">
              <a:buBlip>
                <a:blip r:embed="rId2"/>
              </a:buBlip>
            </a:pPr>
            <a:endParaRPr lang="tr-TR" sz="24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>
              <a:buBlip>
                <a:blip r:embed="rId2"/>
              </a:buBlip>
            </a:pP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Şikayetleri geçmeyen hasta başka bir doktora başvurmuş ve </a:t>
            </a: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inflamatuar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barsak hastalığı düşünülerek 5-ASA 500 mg 3x3 </a:t>
            </a: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tb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ornidazol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250 mg 2x2 </a:t>
            </a: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tb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verilerek tarafımıza yönlendirilmiş.</a:t>
            </a:r>
          </a:p>
        </p:txBody>
      </p:sp>
    </p:spTree>
    <p:extLst>
      <p:ext uri="{BB962C8B-B14F-4D97-AF65-F5344CB8AC3E}">
        <p14:creationId xmlns:p14="http://schemas.microsoft.com/office/powerpoint/2010/main" xmlns="" val="92475213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366614" y="524323"/>
            <a:ext cx="7992888" cy="600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40000"/>
              </a:lnSpc>
              <a:buFont typeface="Arial" pitchFamily="34" charset="0"/>
              <a:buChar char="•"/>
            </a:pPr>
            <a:endParaRPr lang="tr-TR" sz="2600" dirty="0" smtClean="0">
              <a:solidFill>
                <a:srgbClr val="0070C0"/>
              </a:solidFill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280442" y="1412776"/>
            <a:ext cx="7675934" cy="25022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fontAlgn="base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SzPct val="70000"/>
              <a:buBlip>
                <a:blip r:embed="rId2"/>
              </a:buBlip>
            </a:pP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Genç erkek</a:t>
            </a:r>
          </a:p>
          <a:p>
            <a:pPr marL="457200" lvl="0" indent="-457200" fontAlgn="base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SzPct val="70000"/>
              <a:buBlip>
                <a:blip r:embed="rId2"/>
              </a:buBlip>
            </a:pP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GD bozulmamış</a:t>
            </a:r>
          </a:p>
          <a:p>
            <a:pPr marL="457200" lvl="0" indent="-457200" fontAlgn="base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SzPct val="70000"/>
              <a:buBlip>
                <a:blip r:embed="rId2"/>
              </a:buBlip>
            </a:pP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Süre </a:t>
            </a: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 yıl</a:t>
            </a:r>
          </a:p>
          <a:p>
            <a:pPr marL="457200" lvl="0" indent="-457200" fontAlgn="base">
              <a:spcBef>
                <a:spcPts val="600"/>
              </a:spcBef>
              <a:spcAft>
                <a:spcPct val="0"/>
              </a:spcAft>
              <a:buSzPct val="70000"/>
              <a:buBlip>
                <a:blip r:embed="rId2"/>
              </a:buBlip>
            </a:pP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Şimdiye kadar yapılan tetkikler normal ancak IBH denilmiş</a:t>
            </a:r>
            <a:endParaRPr lang="tr-TR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236797" y="200834"/>
            <a:ext cx="887170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0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D</a:t>
            </a:r>
            <a:r>
              <a:rPr lang="tr-TR" sz="40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ikkatli </a:t>
            </a:r>
            <a:r>
              <a:rPr lang="tr-TR" sz="4000" b="1" dirty="0" err="1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A</a:t>
            </a:r>
            <a:r>
              <a:rPr lang="tr-TR" sz="4000" b="1" dirty="0" err="1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namnez</a:t>
            </a:r>
            <a:r>
              <a:rPr lang="tr-TR" sz="40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 ve Sorgulama</a:t>
            </a:r>
            <a:endParaRPr lang="tr-TR" sz="4000" b="1" dirty="0">
              <a:solidFill>
                <a:schemeClr val="accent1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611560" y="4155334"/>
            <a:ext cx="8280919" cy="9014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tr-TR" sz="4400" b="1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Organik mi</a:t>
            </a:r>
            <a:r>
              <a:rPr lang="tr-TR" sz="4400" b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?           Fonksiyonel </a:t>
            </a:r>
            <a:r>
              <a:rPr lang="tr-TR" sz="4400" b="1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mi?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45232" y="4293096"/>
            <a:ext cx="1170784" cy="803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2475213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251520" y="190381"/>
            <a:ext cx="388843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tr-TR" sz="36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Hikayesi: </a:t>
            </a:r>
            <a:endParaRPr lang="tr-TR" sz="3600" b="1" dirty="0">
              <a:solidFill>
                <a:schemeClr val="accent1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206151" y="1547798"/>
            <a:ext cx="8723313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Blip>
                <a:blip r:embed="rId2"/>
              </a:buBlip>
            </a:pP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Günde 5-6 kez, kansız, </a:t>
            </a:r>
            <a:r>
              <a:rPr lang="tr-TR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mukussuz</a:t>
            </a: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tr-TR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karın ağrısının eşlik </a:t>
            </a: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ettiği </a:t>
            </a:r>
            <a:r>
              <a:rPr lang="tr-TR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gevşek veya yumuşak </a:t>
            </a: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dışkılaması oluyormuş. </a:t>
            </a:r>
            <a:endParaRPr lang="tr-TR" sz="24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tr-TR" sz="24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>
              <a:buBlip>
                <a:blip r:embed="rId2"/>
              </a:buBlip>
            </a:pP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Yemek </a:t>
            </a: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sonrası da genellikle </a:t>
            </a:r>
            <a:r>
              <a:rPr lang="tr-TR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acil tuvalete </a:t>
            </a: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gitme isteği oluyormuş.  </a:t>
            </a:r>
            <a:endParaRPr lang="tr-TR" sz="24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>
              <a:buBlip>
                <a:blip r:embed="rId2"/>
              </a:buBlip>
            </a:pPr>
            <a:endParaRPr lang="tr-TR" sz="24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>
              <a:buBlip>
                <a:blip r:embed="rId2"/>
              </a:buBlip>
            </a:pP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Tuvalet </a:t>
            </a: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sonrası karın ağrısı düzeliyor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  <a:p>
            <a:pPr marL="457200" indent="-457200">
              <a:buBlip>
                <a:blip r:embed="rId2"/>
              </a:buBlip>
            </a:pPr>
            <a:endParaRPr lang="tr-TR" sz="24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>
              <a:buBlip>
                <a:blip r:embed="rId2"/>
              </a:buBlip>
            </a:pPr>
            <a:r>
              <a:rPr lang="tr-TR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Gece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ishal için </a:t>
            </a:r>
            <a:r>
              <a:rPr lang="tr-TR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kalkmıyor.</a:t>
            </a: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Ancak bazen sabaha karşı ishal için kalkıyormuş.</a:t>
            </a:r>
          </a:p>
          <a:p>
            <a:pPr marL="457200" indent="-457200" algn="just">
              <a:buFont typeface="Arial" pitchFamily="34" charset="0"/>
              <a:buChar char="•"/>
            </a:pPr>
            <a:endParaRPr lang="tr-TR" sz="26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475213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236797" y="190381"/>
            <a:ext cx="88717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F</a:t>
            </a:r>
            <a:r>
              <a:rPr lang="tr-TR" sz="36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izik </a:t>
            </a:r>
            <a:r>
              <a:rPr lang="tr-TR" sz="36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M</a:t>
            </a:r>
            <a:r>
              <a:rPr lang="tr-TR" sz="36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uayene </a:t>
            </a:r>
            <a:r>
              <a:rPr lang="tr-TR" sz="36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N</a:t>
            </a:r>
            <a:r>
              <a:rPr lang="tr-TR" sz="36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ormal</a:t>
            </a:r>
            <a:endParaRPr lang="tr-TR" sz="3600" b="1" dirty="0">
              <a:solidFill>
                <a:schemeClr val="accent1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79512" y="1340768"/>
            <a:ext cx="3935288" cy="46845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lnSpc>
                <a:spcPct val="110000"/>
              </a:lnSpc>
              <a:buBlip>
                <a:blip r:embed="rId2"/>
              </a:buBlip>
            </a:pPr>
            <a:r>
              <a:rPr lang="tr-TR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Sed</a:t>
            </a: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4 mm/saat</a:t>
            </a:r>
          </a:p>
          <a:p>
            <a:pPr marL="457200" indent="-457200" algn="l">
              <a:lnSpc>
                <a:spcPct val="110000"/>
              </a:lnSpc>
              <a:buBlip>
                <a:blip r:embed="rId2"/>
              </a:buBlip>
            </a:pP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CRP 0.5 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mg/</a:t>
            </a: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dL</a:t>
            </a:r>
            <a:endParaRPr lang="tr-TR" sz="24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l">
              <a:lnSpc>
                <a:spcPct val="110000"/>
              </a:lnSpc>
            </a:pPr>
            <a:endParaRPr lang="tr-TR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 algn="l">
              <a:lnSpc>
                <a:spcPct val="110000"/>
              </a:lnSpc>
              <a:buBlip>
                <a:blip r:embed="rId2"/>
              </a:buBlip>
            </a:pP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WBC 6600 /mm3</a:t>
            </a:r>
          </a:p>
          <a:p>
            <a:pPr marL="457200" indent="-457200" algn="l">
              <a:lnSpc>
                <a:spcPct val="110000"/>
              </a:lnSpc>
              <a:buBlip>
                <a:blip r:embed="rId2"/>
              </a:buBlip>
            </a:pPr>
            <a:r>
              <a:rPr lang="tr-TR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Hb</a:t>
            </a: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16.1 g/</a:t>
            </a:r>
            <a:r>
              <a:rPr lang="tr-TR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dL</a:t>
            </a:r>
            <a:endParaRPr lang="tr-TR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 algn="l">
              <a:lnSpc>
                <a:spcPct val="110000"/>
              </a:lnSpc>
              <a:buBlip>
                <a:blip r:embed="rId2"/>
              </a:buBlip>
            </a:pPr>
            <a:r>
              <a:rPr lang="tr-TR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Plt</a:t>
            </a: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442000 /mm3</a:t>
            </a:r>
          </a:p>
          <a:p>
            <a:pPr marL="457200" indent="-457200" algn="l">
              <a:lnSpc>
                <a:spcPct val="110000"/>
              </a:lnSpc>
              <a:buBlip>
                <a:blip r:embed="rId2"/>
              </a:buBlip>
            </a:pP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Fe: 93 </a:t>
            </a:r>
            <a:r>
              <a:rPr lang="tr-TR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ug</a:t>
            </a: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/dl</a:t>
            </a:r>
          </a:p>
          <a:p>
            <a:pPr marL="457200" indent="-457200" algn="l">
              <a:lnSpc>
                <a:spcPct val="110000"/>
              </a:lnSpc>
              <a:buBlip>
                <a:blip r:embed="rId2"/>
              </a:buBlip>
            </a:pP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TDBK 317 </a:t>
            </a:r>
            <a:r>
              <a:rPr lang="tr-TR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ug</a:t>
            </a: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/dl</a:t>
            </a:r>
          </a:p>
          <a:p>
            <a:pPr marL="457200" indent="-457200" algn="l">
              <a:lnSpc>
                <a:spcPct val="110000"/>
              </a:lnSpc>
              <a:buBlip>
                <a:blip r:embed="rId2"/>
              </a:buBlip>
            </a:pPr>
            <a:r>
              <a:rPr lang="tr-TR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Ferritin</a:t>
            </a: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127 </a:t>
            </a:r>
            <a:r>
              <a:rPr lang="tr-TR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ng</a:t>
            </a: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/ml</a:t>
            </a:r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4615364" y="1340768"/>
            <a:ext cx="4071435" cy="406104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buBlip>
                <a:blip r:embed="rId2"/>
              </a:buBlip>
            </a:pPr>
            <a:r>
              <a:rPr lang="tr-TR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Ca</a:t>
            </a: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9.5 mg/dl</a:t>
            </a:r>
          </a:p>
          <a:p>
            <a:pPr>
              <a:lnSpc>
                <a:spcPct val="110000"/>
              </a:lnSpc>
              <a:buBlip>
                <a:blip r:embed="rId2"/>
              </a:buBlip>
            </a:pPr>
            <a:r>
              <a:rPr lang="tr-TR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Alb</a:t>
            </a: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4.6 g/dl</a:t>
            </a:r>
          </a:p>
          <a:p>
            <a:pPr>
              <a:lnSpc>
                <a:spcPct val="110000"/>
              </a:lnSpc>
              <a:buBlip>
                <a:blip r:embed="rId2"/>
              </a:buBlip>
            </a:pP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TSH 2</a:t>
            </a:r>
          </a:p>
          <a:p>
            <a:pPr>
              <a:lnSpc>
                <a:spcPct val="110000"/>
              </a:lnSpc>
              <a:buBlip>
                <a:blip r:embed="rId2"/>
              </a:buBlip>
            </a:pP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Dışkı analizi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r-TR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	</a:t>
            </a:r>
            <a:r>
              <a:rPr lang="tr-TR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Nötral</a:t>
            </a:r>
            <a:r>
              <a:rPr lang="tr-TR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tr-TR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yağ (-)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r-TR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	</a:t>
            </a:r>
            <a:r>
              <a:rPr lang="tr-TR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Y.a</a:t>
            </a:r>
            <a:r>
              <a:rPr lang="tr-TR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tr-TR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(-)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r-TR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	Eritrosit </a:t>
            </a:r>
            <a:r>
              <a:rPr lang="tr-TR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(-)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r-TR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	Lökosit </a:t>
            </a:r>
            <a:r>
              <a:rPr lang="tr-TR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(-)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r-TR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	Parazit </a:t>
            </a:r>
            <a:r>
              <a:rPr lang="tr-TR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(-)</a:t>
            </a:r>
          </a:p>
        </p:txBody>
      </p:sp>
      <p:sp>
        <p:nvSpPr>
          <p:cNvPr id="6" name="4 Dikdörtgen"/>
          <p:cNvSpPr/>
          <p:nvPr/>
        </p:nvSpPr>
        <p:spPr>
          <a:xfrm>
            <a:off x="179512" y="5909210"/>
            <a:ext cx="25869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tr-TR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Antiendomisyum</a:t>
            </a:r>
            <a:r>
              <a:rPr lang="tr-TR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tr-TR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IgA</a:t>
            </a:r>
            <a:r>
              <a:rPr lang="tr-TR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(-)</a:t>
            </a:r>
            <a:endParaRPr lang="tr-TR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475213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71400"/>
            <a:ext cx="9144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6202986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236797" y="190381"/>
            <a:ext cx="37591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G</a:t>
            </a:r>
            <a:r>
              <a:rPr lang="tr-TR" sz="36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astroskopi</a:t>
            </a:r>
            <a:endParaRPr lang="tr-TR" sz="3600" b="1" dirty="0">
              <a:solidFill>
                <a:schemeClr val="accent1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611559" y="4794610"/>
            <a:ext cx="338437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tr-TR" sz="2000" b="1" i="0" u="none" strike="noStrike" kern="0" cap="small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HİATAL HERNİ</a:t>
            </a:r>
            <a:r>
              <a:rPr lang="tr-TR" sz="2000" b="1" kern="0" cap="small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, </a:t>
            </a:r>
            <a:r>
              <a:rPr kumimoji="0" lang="tr-TR" sz="2000" b="1" i="0" u="none" strike="noStrike" kern="0" cap="small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ERİTEMATÖZ GASTRİT,</a:t>
            </a:r>
            <a:r>
              <a:rPr kumimoji="0" lang="tr-TR" sz="2000" b="1" i="0" u="none" strike="noStrike" kern="0" cap="small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</a:p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tr-TR" sz="2000" b="1" i="0" u="none" strike="noStrike" kern="0" cap="small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DUODENİT</a:t>
            </a:r>
            <a:r>
              <a:rPr lang="tr-TR" sz="2000" b="1" kern="0" cap="small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tr-TR" sz="2000" b="1" i="0" u="none" strike="noStrike" kern="0" cap="small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PATOLOJİ NORMAL</a:t>
            </a:r>
            <a:endParaRPr kumimoji="0" lang="tr-TR" sz="2000" b="1" i="0" u="none" strike="noStrike" kern="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5004048" y="4869160"/>
            <a:ext cx="389211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tr-TR" sz="2000" b="1" kern="0" cap="small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NORMAL TERMİNAL İLEUM VE </a:t>
            </a:r>
          </a:p>
          <a:p>
            <a:pPr lvl="0" algn="ctr"/>
            <a:r>
              <a:rPr lang="tr-TR" sz="2000" b="1" kern="0" cap="small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KOLON PATOLOJİ NORMAL</a:t>
            </a:r>
            <a:endParaRPr kumimoji="0" lang="tr-TR" sz="2000" b="1" i="0" u="none" strike="noStrike" kern="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4888674" y="190381"/>
            <a:ext cx="45078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b="1" dirty="0" err="1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K</a:t>
            </a:r>
            <a:r>
              <a:rPr lang="tr-TR" sz="3600" b="1" dirty="0" err="1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olonoskopi</a:t>
            </a:r>
            <a:endParaRPr lang="tr-TR" sz="3600" b="1" dirty="0">
              <a:solidFill>
                <a:schemeClr val="accent1">
                  <a:lumMod val="50000"/>
                </a:schemeClr>
              </a:solidFill>
              <a:latin typeface="Arial Narrow" pitchFamily="34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049" y="1124744"/>
            <a:ext cx="4217431" cy="3081968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1124744"/>
            <a:ext cx="4255597" cy="3081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0719754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236797" y="190381"/>
            <a:ext cx="887170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F</a:t>
            </a:r>
            <a:r>
              <a:rPr lang="tr-TR" sz="3600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onksiyonel</a:t>
            </a:r>
            <a:r>
              <a:rPr lang="tr-TR" sz="36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 </a:t>
            </a:r>
            <a:r>
              <a:rPr lang="tr-TR" sz="40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B</a:t>
            </a:r>
            <a:r>
              <a:rPr lang="tr-TR" sz="40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arsak Hastalığı-ROMA IV</a:t>
            </a:r>
            <a:endParaRPr lang="tr-TR" sz="4000" b="1" dirty="0">
              <a:solidFill>
                <a:schemeClr val="accent1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395536" y="1124744"/>
            <a:ext cx="7992888" cy="600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40000"/>
              </a:lnSpc>
              <a:buFont typeface="Arial" pitchFamily="34" charset="0"/>
              <a:buChar char="•"/>
            </a:pPr>
            <a:endParaRPr lang="tr-TR" sz="2600" dirty="0" smtClean="0">
              <a:solidFill>
                <a:srgbClr val="0070C0"/>
              </a:solidFill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251520" y="1496972"/>
            <a:ext cx="7128792" cy="44185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200000"/>
              </a:lnSpc>
              <a:buFont typeface="Arial" pitchFamily="34" charset="0"/>
              <a:buChar char="•"/>
            </a:pPr>
            <a:r>
              <a:rPr lang="tr-TR" sz="2400" b="1" dirty="0" smtClean="0">
                <a:latin typeface="Arial" pitchFamily="34" charset="0"/>
                <a:cs typeface="Arial" pitchFamily="34" charset="0"/>
              </a:rPr>
              <a:t>IBS 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(kabız, ishal, </a:t>
            </a:r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mikst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, sınıflanamayan)</a:t>
            </a:r>
          </a:p>
          <a:p>
            <a:pPr lvl="0">
              <a:lnSpc>
                <a:spcPct val="200000"/>
              </a:lnSpc>
              <a:buFont typeface="Arial" pitchFamily="34" charset="0"/>
              <a:buChar char="•"/>
            </a:pPr>
            <a:r>
              <a:rPr lang="tr-TR" sz="2400" dirty="0" smtClean="0">
                <a:latin typeface="Arial" pitchFamily="34" charset="0"/>
                <a:cs typeface="Arial" pitchFamily="34" charset="0"/>
              </a:rPr>
              <a:t>Şişkinlik</a:t>
            </a:r>
          </a:p>
          <a:p>
            <a:pPr lvl="0">
              <a:lnSpc>
                <a:spcPct val="200000"/>
              </a:lnSpc>
              <a:buFont typeface="Arial" pitchFamily="34" charset="0"/>
              <a:buChar char="•"/>
            </a:pPr>
            <a:r>
              <a:rPr lang="tr-TR" sz="2400" dirty="0" smtClean="0">
                <a:latin typeface="Arial" pitchFamily="34" charset="0"/>
                <a:cs typeface="Arial" pitchFamily="34" charset="0"/>
              </a:rPr>
              <a:t>Kabızlık</a:t>
            </a:r>
          </a:p>
          <a:p>
            <a:pPr lvl="0">
              <a:lnSpc>
                <a:spcPct val="200000"/>
              </a:lnSpc>
              <a:buFont typeface="Arial" pitchFamily="34" charset="0"/>
              <a:buChar char="•"/>
            </a:pPr>
            <a:r>
              <a:rPr lang="tr-TR" sz="2400" dirty="0" smtClean="0">
                <a:latin typeface="Arial" pitchFamily="34" charset="0"/>
                <a:cs typeface="Arial" pitchFamily="34" charset="0"/>
              </a:rPr>
              <a:t>İshal</a:t>
            </a:r>
          </a:p>
          <a:p>
            <a:pPr lvl="0">
              <a:lnSpc>
                <a:spcPct val="200000"/>
              </a:lnSpc>
              <a:buFont typeface="Arial" pitchFamily="34" charset="0"/>
              <a:buChar char="•"/>
            </a:pPr>
            <a:r>
              <a:rPr lang="tr-TR" sz="2400" dirty="0" smtClean="0">
                <a:latin typeface="Arial" pitchFamily="34" charset="0"/>
                <a:cs typeface="Arial" pitchFamily="34" charset="0"/>
              </a:rPr>
              <a:t>Sınıflandırılamayan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Opioid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ilişkili kabızlık</a:t>
            </a:r>
            <a:endParaRPr lang="tr-TR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057329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95288" y="0"/>
            <a:ext cx="8229600" cy="1143000"/>
          </a:xfrm>
        </p:spPr>
        <p:txBody>
          <a:bodyPr/>
          <a:lstStyle/>
          <a:p>
            <a:pPr eaLnBrk="1" hangingPunct="1"/>
            <a:r>
              <a:rPr lang="tr-TR" sz="3200" dirty="0" smtClean="0">
                <a:solidFill>
                  <a:srgbClr val="C00000"/>
                </a:solidFill>
                <a:effectLst/>
                <a:latin typeface="Arial" charset="0"/>
              </a:rPr>
              <a:t>IBS de Roma </a:t>
            </a:r>
            <a:r>
              <a:rPr lang="tr-TR" sz="3200" dirty="0" smtClean="0">
                <a:solidFill>
                  <a:srgbClr val="C00000"/>
                </a:solidFill>
                <a:latin typeface="Arial" charset="0"/>
              </a:rPr>
              <a:t>IV</a:t>
            </a:r>
            <a:r>
              <a:rPr lang="tr-TR" sz="3200" dirty="0" smtClean="0">
                <a:solidFill>
                  <a:srgbClr val="C00000"/>
                </a:solidFill>
                <a:effectLst/>
                <a:latin typeface="Arial" charset="0"/>
              </a:rPr>
              <a:t> kriterleri-2016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579465" y="1428760"/>
            <a:ext cx="7993063" cy="5357826"/>
          </a:xfrm>
          <a:solidFill>
            <a:srgbClr val="FBF79F"/>
          </a:solidFill>
        </p:spPr>
        <p:txBody>
          <a:bodyPr>
            <a:normAutofit/>
          </a:bodyPr>
          <a:lstStyle/>
          <a:p>
            <a:pPr eaLnBrk="1" hangingPunct="1">
              <a:lnSpc>
                <a:spcPct val="130000"/>
              </a:lnSpc>
              <a:buFont typeface="Wingdings" pitchFamily="2" charset="2"/>
              <a:buNone/>
            </a:pPr>
            <a:r>
              <a:rPr lang="tr-TR" sz="2400" dirty="0" smtClean="0">
                <a:effectLst/>
                <a:latin typeface="Arial" charset="0"/>
              </a:rPr>
              <a:t>	</a:t>
            </a:r>
            <a:r>
              <a:rPr lang="tr-TR" sz="2000" dirty="0" smtClean="0">
                <a:effectLst/>
                <a:latin typeface="Arial" charset="0"/>
              </a:rPr>
              <a:t>Şikayetlerin tanıdan en az 6 ay önce başlamış olması gerekir ve son 3 ayda kriterleri doldurmalıdır. </a:t>
            </a:r>
          </a:p>
          <a:p>
            <a:pPr eaLnBrk="1" hangingPunct="1">
              <a:lnSpc>
                <a:spcPct val="130000"/>
              </a:lnSpc>
            </a:pPr>
            <a:r>
              <a:rPr lang="tr-TR" sz="2400" b="1" dirty="0" smtClean="0">
                <a:effectLst/>
                <a:latin typeface="Arial" charset="0"/>
              </a:rPr>
              <a:t>Son 3 ayda, </a:t>
            </a:r>
            <a:r>
              <a:rPr lang="tr-TR" sz="2400" b="1" dirty="0" smtClean="0">
                <a:latin typeface="Arial" charset="0"/>
              </a:rPr>
              <a:t>haftada</a:t>
            </a:r>
            <a:r>
              <a:rPr lang="tr-TR" sz="2400" b="1" dirty="0" smtClean="0">
                <a:effectLst/>
                <a:latin typeface="Arial" charset="0"/>
              </a:rPr>
              <a:t> en az 1 gün tekrarlayan karın ağrısı </a:t>
            </a:r>
            <a:r>
              <a:rPr lang="tr-TR" sz="1600" dirty="0" smtClean="0">
                <a:effectLst/>
                <a:latin typeface="Arial" charset="0"/>
              </a:rPr>
              <a:t>(aşağıdaki kriterlerden 2 veya daha fazlası eşlik etmeli)</a:t>
            </a:r>
          </a:p>
          <a:p>
            <a:pPr eaLnBrk="1" hangingPunct="1">
              <a:lnSpc>
                <a:spcPct val="130000"/>
              </a:lnSpc>
            </a:pPr>
            <a:r>
              <a:rPr lang="tr-TR" sz="2400" b="1" dirty="0" err="1" smtClean="0">
                <a:effectLst/>
                <a:latin typeface="Arial" charset="0"/>
              </a:rPr>
              <a:t>Defekasyon</a:t>
            </a:r>
            <a:r>
              <a:rPr lang="tr-TR" sz="2400" b="1" dirty="0" smtClean="0">
                <a:effectLst/>
                <a:latin typeface="Arial" charset="0"/>
              </a:rPr>
              <a:t> ile ilişkili</a:t>
            </a:r>
          </a:p>
          <a:p>
            <a:pPr eaLnBrk="1" hangingPunct="1">
              <a:lnSpc>
                <a:spcPct val="130000"/>
              </a:lnSpc>
            </a:pPr>
            <a:r>
              <a:rPr lang="tr-TR" sz="2400" b="1" dirty="0" smtClean="0">
                <a:effectLst/>
                <a:latin typeface="Arial" charset="0"/>
              </a:rPr>
              <a:t>Dışkılama sıklığında değişme</a:t>
            </a:r>
          </a:p>
          <a:p>
            <a:pPr eaLnBrk="1" hangingPunct="1">
              <a:lnSpc>
                <a:spcPct val="130000"/>
              </a:lnSpc>
            </a:pPr>
            <a:r>
              <a:rPr lang="tr-TR" sz="2400" b="1" dirty="0" smtClean="0">
                <a:effectLst/>
                <a:latin typeface="Arial" charset="0"/>
              </a:rPr>
              <a:t>Dışkı şeklinde değişme</a:t>
            </a:r>
          </a:p>
          <a:p>
            <a:pPr eaLnBrk="1" hangingPunct="1">
              <a:lnSpc>
                <a:spcPct val="130000"/>
              </a:lnSpc>
              <a:buFont typeface="Wingdings" pitchFamily="2" charset="2"/>
              <a:buNone/>
            </a:pPr>
            <a:r>
              <a:rPr lang="tr-TR" sz="2400" dirty="0" smtClean="0">
                <a:effectLst/>
                <a:latin typeface="Arial" charset="0"/>
              </a:rPr>
              <a:t>	</a:t>
            </a:r>
            <a:r>
              <a:rPr lang="tr-TR" sz="2000" dirty="0" err="1" smtClean="0">
                <a:effectLst/>
                <a:latin typeface="Arial" charset="0"/>
              </a:rPr>
              <a:t>IBS’nin</a:t>
            </a:r>
            <a:r>
              <a:rPr lang="tr-TR" sz="2000" dirty="0" smtClean="0">
                <a:effectLst/>
                <a:latin typeface="Arial" charset="0"/>
              </a:rPr>
              <a:t> ishal formu için ise </a:t>
            </a:r>
            <a:r>
              <a:rPr lang="tr-TR" sz="2000" dirty="0" err="1" smtClean="0">
                <a:effectLst/>
                <a:latin typeface="Arial" charset="0"/>
              </a:rPr>
              <a:t>defekasyon</a:t>
            </a:r>
            <a:r>
              <a:rPr lang="tr-TR" sz="2000" dirty="0" smtClean="0">
                <a:effectLst/>
                <a:latin typeface="Arial" charset="0"/>
              </a:rPr>
              <a:t> ile rahatlayan karın ağrısı veya huzursuzluk, dışkılamanın %25’inden fazlasında sulu veya yumuşak dışkılama olmasıdır.</a:t>
            </a:r>
          </a:p>
        </p:txBody>
      </p:sp>
      <p:sp>
        <p:nvSpPr>
          <p:cNvPr id="2" name="Dikdörtgen 1"/>
          <p:cNvSpPr/>
          <p:nvPr/>
        </p:nvSpPr>
        <p:spPr>
          <a:xfrm>
            <a:off x="2987824" y="6453336"/>
            <a:ext cx="55555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err="1" smtClean="0">
                <a:solidFill>
                  <a:srgbClr val="C00000"/>
                </a:solidFill>
              </a:rPr>
              <a:t>Lacy</a:t>
            </a:r>
            <a:r>
              <a:rPr lang="tr-TR" b="1" dirty="0" smtClean="0">
                <a:solidFill>
                  <a:srgbClr val="C00000"/>
                </a:solidFill>
              </a:rPr>
              <a:t> BE, et al. </a:t>
            </a:r>
            <a:r>
              <a:rPr lang="tr-TR" b="1" dirty="0" err="1" smtClean="0">
                <a:solidFill>
                  <a:srgbClr val="C00000"/>
                </a:solidFill>
              </a:rPr>
              <a:t>Gastroenterology</a:t>
            </a:r>
            <a:r>
              <a:rPr lang="tr-TR" b="1" dirty="0" smtClean="0">
                <a:solidFill>
                  <a:srgbClr val="C00000"/>
                </a:solidFill>
              </a:rPr>
              <a:t> </a:t>
            </a:r>
            <a:r>
              <a:rPr lang="tr-TR" b="1" dirty="0">
                <a:solidFill>
                  <a:srgbClr val="C00000"/>
                </a:solidFill>
              </a:rPr>
              <a:t>2016;150:1393–1407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5326123" y="1408708"/>
            <a:ext cx="342234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Hiç bir biyokimyasal </a:t>
            </a:r>
            <a:r>
              <a:rPr lang="tr-TR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değer</a:t>
            </a:r>
          </a:p>
          <a:p>
            <a:pPr algn="r"/>
            <a:r>
              <a:rPr lang="tr-TR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İBS-IBH </a:t>
            </a:r>
            <a:r>
              <a:rPr lang="tr-TR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ayırımını </a:t>
            </a:r>
            <a:r>
              <a:rPr lang="tr-TR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yapamaz. </a:t>
            </a:r>
          </a:p>
          <a:p>
            <a:pPr algn="r"/>
            <a:endParaRPr lang="tr-TR" dirty="0" smtClean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  <a:p>
            <a:pPr algn="r"/>
            <a:r>
              <a:rPr lang="tr-TR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CRP</a:t>
            </a:r>
            <a:r>
              <a:rPr lang="tr-TR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tr-TR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fekal</a:t>
            </a:r>
            <a:r>
              <a:rPr lang="tr-TR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</a:t>
            </a:r>
            <a:r>
              <a:rPr lang="tr-TR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kalprotektin</a:t>
            </a:r>
            <a:r>
              <a:rPr lang="tr-TR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</a:t>
            </a:r>
            <a:endParaRPr lang="tr-TR" dirty="0" smtClean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  <a:p>
            <a:pPr algn="r"/>
            <a:r>
              <a:rPr lang="tr-TR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yardımcı olabilir. </a:t>
            </a:r>
          </a:p>
          <a:p>
            <a:pPr algn="r"/>
            <a:endParaRPr lang="tr-TR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  <a:p>
            <a:pPr algn="r"/>
            <a:r>
              <a:rPr lang="tr-TR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ESH </a:t>
            </a:r>
            <a:r>
              <a:rPr lang="tr-TR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ve </a:t>
            </a:r>
            <a:r>
              <a:rPr lang="tr-TR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laktoferrin</a:t>
            </a:r>
            <a:r>
              <a:rPr lang="tr-TR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yardımcı </a:t>
            </a:r>
            <a:r>
              <a:rPr lang="tr-TR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değildir.</a:t>
            </a:r>
            <a:endParaRPr lang="tr-TR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6" name="8 Dikdörtgen"/>
          <p:cNvSpPr/>
          <p:nvPr/>
        </p:nvSpPr>
        <p:spPr>
          <a:xfrm>
            <a:off x="-415" y="6552143"/>
            <a:ext cx="373394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err="1" smtClean="0">
                <a:solidFill>
                  <a:srgbClr val="000000"/>
                </a:solidFill>
              </a:rPr>
              <a:t>Menees</a:t>
            </a:r>
            <a:r>
              <a:rPr lang="tr-TR" sz="1200" dirty="0" smtClean="0">
                <a:solidFill>
                  <a:srgbClr val="000000"/>
                </a:solidFill>
              </a:rPr>
              <a:t> SB, et </a:t>
            </a:r>
            <a:r>
              <a:rPr lang="tr-TR" sz="1200" dirty="0" err="1" smtClean="0">
                <a:solidFill>
                  <a:srgbClr val="000000"/>
                </a:solidFill>
              </a:rPr>
              <a:t>sl</a:t>
            </a:r>
            <a:r>
              <a:rPr lang="tr-TR" sz="1200" dirty="0" smtClean="0">
                <a:solidFill>
                  <a:srgbClr val="000000"/>
                </a:solidFill>
              </a:rPr>
              <a:t>.</a:t>
            </a:r>
            <a:r>
              <a:rPr lang="tr-TR" sz="1200" dirty="0" err="1" smtClean="0">
                <a:solidFill>
                  <a:srgbClr val="000000"/>
                </a:solidFill>
              </a:rPr>
              <a:t>Am</a:t>
            </a:r>
            <a:r>
              <a:rPr lang="tr-TR" sz="1200" dirty="0" smtClean="0">
                <a:solidFill>
                  <a:srgbClr val="000000"/>
                </a:solidFill>
              </a:rPr>
              <a:t> J </a:t>
            </a:r>
            <a:r>
              <a:rPr lang="tr-TR" sz="1200" dirty="0" err="1" smtClean="0">
                <a:solidFill>
                  <a:srgbClr val="000000"/>
                </a:solidFill>
              </a:rPr>
              <a:t>Gastroenterol</a:t>
            </a:r>
            <a:r>
              <a:rPr lang="tr-TR" sz="1200" dirty="0" smtClean="0">
                <a:solidFill>
                  <a:srgbClr val="000000"/>
                </a:solidFill>
              </a:rPr>
              <a:t> 2015; 110:444–454;</a:t>
            </a:r>
            <a:endParaRPr lang="tr-TR" sz="1200" dirty="0">
              <a:solidFill>
                <a:srgbClr val="000000"/>
              </a:solidFill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40228" y="-765646"/>
            <a:ext cx="6784436" cy="5152516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68220" y="2524956"/>
            <a:ext cx="6784436" cy="5152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9204555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latin typeface="Arial" pitchFamily="34" charset="0"/>
                <a:cs typeface="Arial" pitchFamily="34" charset="0"/>
              </a:rPr>
              <a:t>Tedavide Başarının ilk Adımı</a:t>
            </a:r>
            <a:endParaRPr lang="tr-T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4110046"/>
          </a:xfrm>
        </p:spPr>
        <p:txBody>
          <a:bodyPr>
            <a:noAutofit/>
          </a:bodyPr>
          <a:lstStyle/>
          <a:p>
            <a:r>
              <a:rPr lang="tr-TR" sz="3600" dirty="0" smtClean="0">
                <a:latin typeface="Arial" pitchFamily="34" charset="0"/>
                <a:cs typeface="Arial" pitchFamily="34" charset="0"/>
              </a:rPr>
              <a:t>Hastayı iyi dinlemek</a:t>
            </a:r>
          </a:p>
          <a:p>
            <a:endParaRPr lang="tr-TR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3200" dirty="0" smtClean="0">
                <a:latin typeface="Arial" pitchFamily="34" charset="0"/>
                <a:cs typeface="Arial" pitchFamily="34" charset="0"/>
              </a:rPr>
              <a:t>Empati yapmak</a:t>
            </a:r>
          </a:p>
          <a:p>
            <a:endParaRPr lang="tr-TR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3200" dirty="0" smtClean="0">
                <a:latin typeface="Arial" pitchFamily="34" charset="0"/>
                <a:cs typeface="Arial" pitchFamily="34" charset="0"/>
              </a:rPr>
              <a:t>Açıklama</a:t>
            </a:r>
          </a:p>
          <a:p>
            <a:endParaRPr lang="tr-TR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3200" dirty="0" smtClean="0">
                <a:latin typeface="Arial" pitchFamily="34" charset="0"/>
                <a:cs typeface="Arial" pitchFamily="34" charset="0"/>
              </a:rPr>
              <a:t>Destek</a:t>
            </a:r>
            <a:endParaRPr lang="tr-TR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7826" name="Picture 2" descr="http://img1.blogcu.com/images/b/u/r/burakulgenalp/basar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40658" y="1928802"/>
            <a:ext cx="3689060" cy="4329118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37605" y="-603448"/>
            <a:ext cx="90300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424868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236797" y="200834"/>
            <a:ext cx="88717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İ</a:t>
            </a:r>
            <a:r>
              <a:rPr lang="tr-TR" sz="3600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BS-K’de </a:t>
            </a:r>
            <a:r>
              <a:rPr lang="tr-TR" sz="36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L</a:t>
            </a:r>
            <a:r>
              <a:rPr lang="tr-TR" sz="36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ifli </a:t>
            </a:r>
            <a:r>
              <a:rPr lang="tr-TR" sz="36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B</a:t>
            </a:r>
            <a:r>
              <a:rPr lang="tr-TR" sz="36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esinler</a:t>
            </a:r>
            <a:endParaRPr lang="tr-TR" sz="3600" b="1" dirty="0">
              <a:solidFill>
                <a:schemeClr val="accent1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251520" y="1443839"/>
            <a:ext cx="712879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Blip>
                <a:blip r:embed="rId2"/>
              </a:buBlip>
            </a:pP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İ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BS’de çok etkili  olduğu gösterilmemiştir</a:t>
            </a:r>
          </a:p>
          <a:p>
            <a:pPr marL="457200" indent="-457200">
              <a:buBlip>
                <a:blip r:embed="rId2"/>
              </a:buBlip>
            </a:pPr>
            <a:endParaRPr lang="tr-TR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>
              <a:buBlip>
                <a:blip r:embed="rId2"/>
              </a:buBlip>
            </a:pP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Hafif orta şiddetli hastalıkta 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kullanılabilir</a:t>
            </a:r>
            <a:endParaRPr lang="tr-TR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>
              <a:buBlip>
                <a:blip r:embed="rId2"/>
              </a:buBlip>
            </a:pPr>
            <a:endParaRPr lang="tr-TR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>
              <a:buBlip>
                <a:blip r:embed="rId2"/>
              </a:buBlip>
            </a:pP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Kabızlıkta daha 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etkindir</a:t>
            </a:r>
            <a:endParaRPr lang="tr-TR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>
              <a:buBlip>
                <a:blip r:embed="rId2"/>
              </a:buBlip>
            </a:pPr>
            <a:endParaRPr lang="tr-TR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>
              <a:buBlip>
                <a:blip r:embed="rId2"/>
              </a:buBlip>
            </a:pP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Düşük doz başlayıp (1 kaşık/gün)  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artırılabilir</a:t>
            </a:r>
            <a:endParaRPr lang="tr-TR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endParaRPr lang="tr-TR" sz="3200" dirty="0">
              <a:solidFill>
                <a:srgbClr val="0070C0"/>
              </a:solidFill>
            </a:endParaRPr>
          </a:p>
        </p:txBody>
      </p:sp>
      <p:sp>
        <p:nvSpPr>
          <p:cNvPr id="5" name="5 Metin kutusu"/>
          <p:cNvSpPr txBox="1"/>
          <p:nvPr/>
        </p:nvSpPr>
        <p:spPr>
          <a:xfrm>
            <a:off x="0" y="6453336"/>
            <a:ext cx="7143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000" dirty="0" err="1" smtClean="0">
                <a:solidFill>
                  <a:srgbClr val="000000"/>
                </a:solidFill>
              </a:rPr>
              <a:t>Eswaran</a:t>
            </a:r>
            <a:r>
              <a:rPr lang="tr-TR" sz="1000" dirty="0" smtClean="0">
                <a:solidFill>
                  <a:srgbClr val="000000"/>
                </a:solidFill>
              </a:rPr>
              <a:t> S, et al. </a:t>
            </a:r>
            <a:r>
              <a:rPr lang="tr-TR" sz="1000" dirty="0" err="1" smtClean="0">
                <a:solidFill>
                  <a:srgbClr val="000000"/>
                </a:solidFill>
              </a:rPr>
              <a:t>Am</a:t>
            </a:r>
            <a:r>
              <a:rPr lang="tr-TR" sz="1000" dirty="0" smtClean="0">
                <a:solidFill>
                  <a:srgbClr val="000000"/>
                </a:solidFill>
              </a:rPr>
              <a:t> J </a:t>
            </a:r>
            <a:r>
              <a:rPr lang="tr-TR" sz="1000" dirty="0" err="1" smtClean="0">
                <a:solidFill>
                  <a:srgbClr val="000000"/>
                </a:solidFill>
              </a:rPr>
              <a:t>Gastroenterol</a:t>
            </a:r>
            <a:r>
              <a:rPr lang="tr-TR" sz="1000" dirty="0" smtClean="0">
                <a:solidFill>
                  <a:srgbClr val="000000"/>
                </a:solidFill>
              </a:rPr>
              <a:t> 2013; 108:718–727;</a:t>
            </a:r>
            <a:endParaRPr lang="tr-TR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040408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Metin kutusu 4"/>
          <p:cNvSpPr txBox="1"/>
          <p:nvPr/>
        </p:nvSpPr>
        <p:spPr>
          <a:xfrm>
            <a:off x="179512" y="6381328"/>
            <a:ext cx="6048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err="1">
                <a:solidFill>
                  <a:schemeClr val="bg1"/>
                </a:solidFill>
              </a:rPr>
              <a:t>Eswaran</a:t>
            </a:r>
            <a:r>
              <a:rPr lang="tr-TR" sz="1400" dirty="0">
                <a:solidFill>
                  <a:schemeClr val="bg1"/>
                </a:solidFill>
              </a:rPr>
              <a:t> S, et al. Am J </a:t>
            </a:r>
            <a:r>
              <a:rPr lang="tr-TR" sz="1400" dirty="0" err="1">
                <a:solidFill>
                  <a:schemeClr val="bg1"/>
                </a:solidFill>
              </a:rPr>
              <a:t>Gastroenterol</a:t>
            </a:r>
            <a:r>
              <a:rPr lang="tr-TR" sz="1400" dirty="0">
                <a:solidFill>
                  <a:schemeClr val="bg1"/>
                </a:solidFill>
              </a:rPr>
              <a:t> 2013; </a:t>
            </a:r>
            <a:r>
              <a:rPr lang="tr-TR" sz="1400" dirty="0" smtClean="0">
                <a:solidFill>
                  <a:schemeClr val="bg1"/>
                </a:solidFill>
              </a:rPr>
              <a:t>108:718–727</a:t>
            </a:r>
            <a:r>
              <a:rPr lang="tr-TR" sz="1400" dirty="0">
                <a:solidFill>
                  <a:schemeClr val="bg1"/>
                </a:solidFill>
              </a:rPr>
              <a:t/>
            </a:r>
            <a:br>
              <a:rPr lang="tr-TR" sz="1400" dirty="0">
                <a:solidFill>
                  <a:schemeClr val="bg1"/>
                </a:solidFill>
              </a:rPr>
            </a:br>
            <a:endParaRPr lang="tr-TR" sz="1400" dirty="0">
              <a:solidFill>
                <a:schemeClr val="bg1"/>
              </a:solidFill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5637" y="-171400"/>
            <a:ext cx="8312727" cy="623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8503935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236797" y="190381"/>
            <a:ext cx="88717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b="1" dirty="0" err="1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L</a:t>
            </a:r>
            <a:r>
              <a:rPr lang="tr-TR" sz="3600" b="1" dirty="0" err="1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aksatifler</a:t>
            </a:r>
            <a:endParaRPr lang="tr-TR" sz="3600" b="1" dirty="0">
              <a:solidFill>
                <a:schemeClr val="accent1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323528" y="1575951"/>
            <a:ext cx="7128792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Blip>
                <a:blip r:embed="rId2"/>
              </a:buBlip>
            </a:pP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Polietilen glikol  </a:t>
            </a: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ve magnezyum içeren </a:t>
            </a:r>
            <a:r>
              <a:rPr lang="tr-TR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laksatifler</a:t>
            </a: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güvenli</a:t>
            </a:r>
          </a:p>
          <a:p>
            <a:pPr marL="457200" indent="-457200">
              <a:buBlip>
                <a:blip r:embed="rId2"/>
              </a:buBlip>
            </a:pPr>
            <a:endParaRPr lang="tr-TR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>
              <a:buBlip>
                <a:blip r:embed="rId2"/>
              </a:buBlip>
            </a:pP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Dışkı sayısını artırır</a:t>
            </a:r>
          </a:p>
          <a:p>
            <a:pPr marL="457200" indent="-457200">
              <a:buBlip>
                <a:blip r:embed="rId2"/>
              </a:buBlip>
            </a:pPr>
            <a:endParaRPr lang="tr-TR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>
              <a:buBlip>
                <a:blip r:embed="rId2"/>
              </a:buBlip>
            </a:pPr>
            <a:r>
              <a:rPr lang="tr-TR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Ancak karın ağrısını düzeltmez</a:t>
            </a:r>
          </a:p>
          <a:p>
            <a:endParaRPr lang="tr-TR" sz="3200" dirty="0">
              <a:solidFill>
                <a:srgbClr val="0070C0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endParaRPr lang="tr-TR" sz="3200" dirty="0">
              <a:solidFill>
                <a:srgbClr val="0070C0"/>
              </a:solidFill>
            </a:endParaRPr>
          </a:p>
        </p:txBody>
      </p:sp>
      <p:sp>
        <p:nvSpPr>
          <p:cNvPr id="2" name="Metin kutusu 1"/>
          <p:cNvSpPr txBox="1"/>
          <p:nvPr/>
        </p:nvSpPr>
        <p:spPr>
          <a:xfrm>
            <a:off x="14169" y="6381328"/>
            <a:ext cx="59766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ACG  </a:t>
            </a:r>
            <a:r>
              <a:rPr lang="tr-TR" sz="1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İBS </a:t>
            </a:r>
            <a:r>
              <a:rPr lang="tr-TR" sz="1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Task</a:t>
            </a:r>
            <a:r>
              <a:rPr lang="tr-TR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Force . Am J </a:t>
            </a:r>
            <a:r>
              <a:rPr lang="tr-TR" sz="1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Gastro</a:t>
            </a:r>
            <a:r>
              <a:rPr lang="tr-TR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2009; 104 (S1):S1-35</a:t>
            </a:r>
          </a:p>
        </p:txBody>
      </p:sp>
    </p:spTree>
    <p:extLst>
      <p:ext uri="{BB962C8B-B14F-4D97-AF65-F5344CB8AC3E}">
        <p14:creationId xmlns:p14="http://schemas.microsoft.com/office/powerpoint/2010/main" xmlns="" val="333121838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868346"/>
          </a:xfrm>
        </p:spPr>
        <p:txBody>
          <a:bodyPr/>
          <a:lstStyle/>
          <a:p>
            <a:r>
              <a:rPr lang="tr-TR" dirty="0" smtClean="0"/>
              <a:t>Yeni tedaviler</a:t>
            </a:r>
            <a:endParaRPr lang="tr-T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655596"/>
            <a:ext cx="8501090" cy="5202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Dikdörtgen"/>
          <p:cNvSpPr/>
          <p:nvPr/>
        </p:nvSpPr>
        <p:spPr>
          <a:xfrm>
            <a:off x="0" y="642918"/>
            <a:ext cx="3500430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2000" b="1" dirty="0" smtClean="0"/>
              <a:t>5-HT4 RESEPTÖR AGONİSTLERİ</a:t>
            </a:r>
          </a:p>
          <a:p>
            <a:pPr>
              <a:buFont typeface="Arial" pitchFamily="34" charset="0"/>
              <a:buChar char="•"/>
            </a:pPr>
            <a:r>
              <a:rPr lang="tr-TR" sz="2000" b="1" dirty="0" smtClean="0"/>
              <a:t>İNTESTİNAL SEKRETAGOGLAR </a:t>
            </a:r>
          </a:p>
          <a:p>
            <a:pPr>
              <a:buFont typeface="Arial" pitchFamily="34" charset="0"/>
              <a:buChar char="•"/>
            </a:pPr>
            <a:r>
              <a:rPr lang="tr-TR" sz="2000" b="1" dirty="0" smtClean="0"/>
              <a:t>SAFRA ASİD MODULATÖRLERİ</a:t>
            </a:r>
            <a:endParaRPr lang="tr-TR" sz="2000" b="1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236797" y="190381"/>
            <a:ext cx="88717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K</a:t>
            </a:r>
            <a:r>
              <a:rPr lang="tr-TR" sz="3600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abızlıkta</a:t>
            </a:r>
            <a:r>
              <a:rPr lang="tr-TR" sz="36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 </a:t>
            </a:r>
            <a:r>
              <a:rPr lang="tr-TR" sz="36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Y</a:t>
            </a:r>
            <a:r>
              <a:rPr lang="tr-TR" sz="36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eni </a:t>
            </a:r>
            <a:r>
              <a:rPr lang="tr-TR" sz="36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İ</a:t>
            </a:r>
            <a:r>
              <a:rPr lang="tr-TR" sz="36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laçlar</a:t>
            </a:r>
            <a:endParaRPr lang="tr-TR" sz="3600" b="1" dirty="0">
              <a:solidFill>
                <a:schemeClr val="accent1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4" name="3 Metin kutusu"/>
          <p:cNvSpPr txBox="1"/>
          <p:nvPr/>
        </p:nvSpPr>
        <p:spPr>
          <a:xfrm>
            <a:off x="-21196" y="6453336"/>
            <a:ext cx="67866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000" dirty="0" err="1" smtClean="0">
                <a:solidFill>
                  <a:srgbClr val="000000"/>
                </a:solidFill>
              </a:rPr>
              <a:t>Bharucha</a:t>
            </a:r>
            <a:r>
              <a:rPr lang="tr-TR" sz="1000" dirty="0" smtClean="0">
                <a:solidFill>
                  <a:srgbClr val="000000"/>
                </a:solidFill>
              </a:rPr>
              <a:t> A, et al. GASTROENTEROLOGY 2013;144:218–238</a:t>
            </a:r>
            <a:endParaRPr lang="tr-TR" sz="1000" dirty="0">
              <a:solidFill>
                <a:srgbClr val="000000"/>
              </a:solidFill>
            </a:endParaRPr>
          </a:p>
        </p:txBody>
      </p:sp>
      <p:graphicFrame>
        <p:nvGraphicFramePr>
          <p:cNvPr id="11" name="4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24569103"/>
              </p:ext>
            </p:extLst>
          </p:nvPr>
        </p:nvGraphicFramePr>
        <p:xfrm>
          <a:off x="323528" y="1212344"/>
          <a:ext cx="8532440" cy="394484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2592288"/>
                <a:gridCol w="2627784"/>
                <a:gridCol w="1800200"/>
                <a:gridCol w="1512168"/>
              </a:tblGrid>
              <a:tr h="528174">
                <a:tc>
                  <a:txBody>
                    <a:bodyPr/>
                    <a:lstStyle/>
                    <a:p>
                      <a:endParaRPr lang="tr-T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Arial" pitchFamily="34" charset="0"/>
                          <a:cs typeface="Arial" pitchFamily="34" charset="0"/>
                        </a:rPr>
                        <a:t>Mekanizma</a:t>
                      </a:r>
                      <a:endParaRPr lang="tr-T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Arial" pitchFamily="34" charset="0"/>
                          <a:cs typeface="Arial" pitchFamily="34" charset="0"/>
                        </a:rPr>
                        <a:t>Yan etki</a:t>
                      </a:r>
                      <a:endParaRPr lang="tr-T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Arial" pitchFamily="34" charset="0"/>
                          <a:cs typeface="Arial" pitchFamily="34" charset="0"/>
                        </a:rPr>
                        <a:t>KVS etki</a:t>
                      </a:r>
                      <a:endParaRPr lang="tr-T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28174">
                <a:tc>
                  <a:txBody>
                    <a:bodyPr/>
                    <a:lstStyle/>
                    <a:p>
                      <a:pPr algn="ctr"/>
                      <a:r>
                        <a:rPr lang="tr-TR" sz="2000" b="1" dirty="0" err="1" smtClean="0">
                          <a:latin typeface="Arial" pitchFamily="34" charset="0"/>
                          <a:cs typeface="Arial" pitchFamily="34" charset="0"/>
                        </a:rPr>
                        <a:t>Sekretagog</a:t>
                      </a:r>
                      <a:endParaRPr lang="tr-TR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000" dirty="0" err="1" smtClean="0">
                          <a:latin typeface="Arial" pitchFamily="34" charset="0"/>
                          <a:cs typeface="Arial" pitchFamily="34" charset="0"/>
                        </a:rPr>
                        <a:t>Cl</a:t>
                      </a:r>
                      <a:r>
                        <a:rPr lang="tr-TR" sz="2000" dirty="0" smtClean="0">
                          <a:latin typeface="Arial" pitchFamily="34" charset="0"/>
                          <a:cs typeface="Arial" pitchFamily="34" charset="0"/>
                        </a:rPr>
                        <a:t> kanallarından sıvı ve </a:t>
                      </a:r>
                      <a:r>
                        <a:rPr lang="tr-TR" sz="2000" dirty="0" err="1" smtClean="0">
                          <a:latin typeface="Arial" pitchFamily="34" charset="0"/>
                          <a:cs typeface="Arial" pitchFamily="34" charset="0"/>
                        </a:rPr>
                        <a:t>Cl</a:t>
                      </a:r>
                      <a:r>
                        <a:rPr lang="tr-TR" sz="20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sz="2000" dirty="0" err="1" smtClean="0">
                          <a:latin typeface="Arial" pitchFamily="34" charset="0"/>
                          <a:cs typeface="Arial" pitchFamily="34" charset="0"/>
                        </a:rPr>
                        <a:t>sekresyonunu</a:t>
                      </a:r>
                      <a:r>
                        <a:rPr lang="tr-TR" sz="2000" dirty="0" smtClean="0">
                          <a:latin typeface="Arial" pitchFamily="34" charset="0"/>
                          <a:cs typeface="Arial" pitchFamily="34" charset="0"/>
                        </a:rPr>
                        <a:t> artırır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tr-T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tr-T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703954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err="1" smtClean="0">
                          <a:latin typeface="Arial" pitchFamily="34" charset="0"/>
                          <a:cs typeface="Arial" pitchFamily="34" charset="0"/>
                        </a:rPr>
                        <a:t>Lubiprostone</a:t>
                      </a:r>
                      <a:endParaRPr lang="tr-TR" sz="20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tr-TR" sz="2000" dirty="0" err="1" smtClean="0">
                          <a:latin typeface="Arial" pitchFamily="34" charset="0"/>
                          <a:cs typeface="Arial" pitchFamily="34" charset="0"/>
                        </a:rPr>
                        <a:t>Linaclotide</a:t>
                      </a:r>
                      <a:endParaRPr lang="tr-TR" sz="20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Arial" pitchFamily="34" charset="0"/>
                          <a:cs typeface="Arial" pitchFamily="34" charset="0"/>
                        </a:rPr>
                        <a:t>Transit zamanı artırır</a:t>
                      </a:r>
                    </a:p>
                    <a:p>
                      <a:pPr algn="ctr"/>
                      <a:r>
                        <a:rPr lang="tr-TR" sz="2000" dirty="0" smtClean="0">
                          <a:latin typeface="Arial" pitchFamily="34" charset="0"/>
                          <a:cs typeface="Arial" pitchFamily="34" charset="0"/>
                        </a:rPr>
                        <a:t>IBS-K etkin</a:t>
                      </a:r>
                      <a:endParaRPr lang="tr-T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Arial" pitchFamily="34" charset="0"/>
                          <a:cs typeface="Arial" pitchFamily="34" charset="0"/>
                        </a:rPr>
                        <a:t>İshal, kusma</a:t>
                      </a:r>
                    </a:p>
                    <a:p>
                      <a:pPr algn="ctr"/>
                      <a:r>
                        <a:rPr lang="tr-TR" sz="2000" dirty="0" smtClean="0">
                          <a:latin typeface="Arial" pitchFamily="34" charset="0"/>
                          <a:cs typeface="Arial" pitchFamily="34" charset="0"/>
                        </a:rPr>
                        <a:t>ishal</a:t>
                      </a:r>
                      <a:endParaRPr lang="tr-T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Arial" pitchFamily="34" charset="0"/>
                          <a:cs typeface="Arial" pitchFamily="34" charset="0"/>
                        </a:rPr>
                        <a:t>yok</a:t>
                      </a:r>
                      <a:endParaRPr lang="tr-T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528174">
                <a:tc>
                  <a:txBody>
                    <a:bodyPr/>
                    <a:lstStyle/>
                    <a:p>
                      <a:pPr algn="ctr"/>
                      <a:r>
                        <a:rPr lang="tr-TR" sz="2000" b="1" dirty="0" err="1" smtClean="0">
                          <a:latin typeface="Arial" pitchFamily="34" charset="0"/>
                          <a:cs typeface="Arial" pitchFamily="34" charset="0"/>
                        </a:rPr>
                        <a:t>Serotonin</a:t>
                      </a:r>
                      <a:r>
                        <a:rPr lang="tr-TR" sz="2000" b="1" dirty="0" smtClean="0">
                          <a:latin typeface="Arial" pitchFamily="34" charset="0"/>
                          <a:cs typeface="Arial" pitchFamily="34" charset="0"/>
                        </a:rPr>
                        <a:t> 5-HT4 </a:t>
                      </a:r>
                      <a:r>
                        <a:rPr lang="tr-TR" sz="2000" b="1" dirty="0" err="1" smtClean="0">
                          <a:latin typeface="Arial" pitchFamily="34" charset="0"/>
                          <a:cs typeface="Arial" pitchFamily="34" charset="0"/>
                        </a:rPr>
                        <a:t>agonisti</a:t>
                      </a:r>
                      <a:endParaRPr lang="tr-TR" sz="20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Arial" pitchFamily="34" charset="0"/>
                          <a:cs typeface="Arial" pitchFamily="34" charset="0"/>
                        </a:rPr>
                        <a:t>Kronik kabızlıkta etkin</a:t>
                      </a:r>
                      <a:endParaRPr lang="tr-T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tr-T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tr-TR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528174">
                <a:tc>
                  <a:txBody>
                    <a:bodyPr/>
                    <a:lstStyle/>
                    <a:p>
                      <a:pPr algn="ctr"/>
                      <a:endParaRPr lang="tr-TR" sz="20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tr-TR" sz="2000" dirty="0" err="1" smtClean="0">
                          <a:latin typeface="Arial" pitchFamily="34" charset="0"/>
                          <a:cs typeface="Arial" pitchFamily="34" charset="0"/>
                        </a:rPr>
                        <a:t>Prucalopride</a:t>
                      </a:r>
                      <a:endParaRPr lang="tr-TR" sz="20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tr-T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Arial" pitchFamily="34" charset="0"/>
                          <a:cs typeface="Arial" pitchFamily="34" charset="0"/>
                        </a:rPr>
                        <a:t>5HT4 yüksek </a:t>
                      </a:r>
                      <a:r>
                        <a:rPr lang="tr-TR" sz="2000" dirty="0" err="1" smtClean="0">
                          <a:latin typeface="Arial" pitchFamily="34" charset="0"/>
                          <a:cs typeface="Arial" pitchFamily="34" charset="0"/>
                        </a:rPr>
                        <a:t>afinitede</a:t>
                      </a:r>
                      <a:r>
                        <a:rPr lang="tr-TR" sz="2000" dirty="0" smtClean="0">
                          <a:latin typeface="Arial" pitchFamily="34" charset="0"/>
                          <a:cs typeface="Arial" pitchFamily="34" charset="0"/>
                        </a:rPr>
                        <a:t> bağlanır</a:t>
                      </a:r>
                      <a:endParaRPr lang="tr-T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Arial" pitchFamily="34" charset="0"/>
                          <a:cs typeface="Arial" pitchFamily="34" charset="0"/>
                        </a:rPr>
                        <a:t>İshal baş ağrısı</a:t>
                      </a:r>
                      <a:endParaRPr lang="tr-T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Arial" pitchFamily="34" charset="0"/>
                          <a:cs typeface="Arial" pitchFamily="34" charset="0"/>
                        </a:rPr>
                        <a:t>yok</a:t>
                      </a:r>
                      <a:endParaRPr lang="tr-T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93537132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236797" y="190381"/>
            <a:ext cx="88717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İBS - </a:t>
            </a:r>
            <a:r>
              <a:rPr lang="tr-TR" sz="36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İ</a:t>
            </a:r>
            <a:r>
              <a:rPr lang="tr-TR" sz="36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shal</a:t>
            </a:r>
            <a:endParaRPr lang="tr-TR" sz="3600" b="1" dirty="0">
              <a:solidFill>
                <a:schemeClr val="accent1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323528" y="1510429"/>
            <a:ext cx="748883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Blip>
                <a:blip r:embed="rId2"/>
              </a:buBlip>
            </a:pP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Eluxadoline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</a:t>
            </a: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m-opioid 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receptor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agonist</a:t>
            </a: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ve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d-opioid receptor</a:t>
            </a: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antagonist-VIBERZI mayıs 2015 de FDA onaylı)</a:t>
            </a:r>
          </a:p>
          <a:p>
            <a:pPr marL="457200" indent="-457200">
              <a:buBlip>
                <a:blip r:embed="rId2"/>
              </a:buBlip>
            </a:pPr>
            <a:endParaRPr lang="tr-TR" sz="24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>
              <a:buBlip>
                <a:blip r:embed="rId2"/>
              </a:buBlip>
            </a:pP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Emilmeyen </a:t>
            </a: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antibiyotik (</a:t>
            </a: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Rifaksimin</a:t>
            </a: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</a:p>
          <a:p>
            <a:pPr marL="457200" indent="-457200">
              <a:buBlip>
                <a:blip r:embed="rId2"/>
              </a:buBlip>
            </a:pPr>
            <a:endParaRPr lang="tr-TR" sz="24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>
              <a:buBlip>
                <a:blip r:embed="rId2"/>
              </a:buBlip>
            </a:pP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Safra </a:t>
            </a:r>
            <a:r>
              <a:rPr lang="tr-TR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asid</a:t>
            </a: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sekestranları</a:t>
            </a: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</a:t>
            </a:r>
            <a:r>
              <a:rPr lang="tr-TR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kolestiramin</a:t>
            </a: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tr-TR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kolestipol</a:t>
            </a: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tr-TR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colesevelam</a:t>
            </a: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</a:p>
          <a:p>
            <a:endParaRPr lang="tr-TR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428465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42910" y="285728"/>
            <a:ext cx="8229600" cy="1143000"/>
          </a:xfrm>
        </p:spPr>
        <p:txBody>
          <a:bodyPr/>
          <a:lstStyle/>
          <a:p>
            <a:r>
              <a:rPr lang="tr-TR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Probiyotikler</a:t>
            </a:r>
            <a:endParaRPr lang="tr-TR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>
                <a:latin typeface="Arial" pitchFamily="34" charset="0"/>
                <a:cs typeface="Arial" pitchFamily="34" charset="0"/>
              </a:rPr>
              <a:t>18 çalışma ,1650 hasta</a:t>
            </a:r>
          </a:p>
          <a:p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r>
              <a:rPr lang="tr-TR" dirty="0" smtClean="0">
                <a:latin typeface="Arial" pitchFamily="34" charset="0"/>
                <a:cs typeface="Arial" pitchFamily="34" charset="0"/>
              </a:rPr>
              <a:t>NNT = 4 </a:t>
            </a:r>
          </a:p>
          <a:p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r>
              <a:rPr lang="tr-TR" dirty="0" smtClean="0">
                <a:latin typeface="Arial" pitchFamily="34" charset="0"/>
                <a:cs typeface="Arial" pitchFamily="34" charset="0"/>
              </a:rPr>
              <a:t>Birinin diğerinden üstünlüğü gösterilememiş</a:t>
            </a:r>
          </a:p>
          <a:p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r>
              <a:rPr lang="tr-TR" dirty="0" err="1" smtClean="0">
                <a:latin typeface="Arial" pitchFamily="34" charset="0"/>
                <a:cs typeface="Arial" pitchFamily="34" charset="0"/>
              </a:rPr>
              <a:t>Bifidobakter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daha etkili bulunmuş</a:t>
            </a:r>
            <a:endParaRPr 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636"/>
          <a:stretch/>
        </p:blipFill>
        <p:spPr>
          <a:xfrm>
            <a:off x="-1112622" y="1198179"/>
            <a:ext cx="10869198" cy="6551301"/>
          </a:xfrm>
          <a:prstGeom prst="rect">
            <a:avLst/>
          </a:prstGeom>
        </p:spPr>
      </p:pic>
      <p:sp>
        <p:nvSpPr>
          <p:cNvPr id="3" name="Dikdörtgen 2"/>
          <p:cNvSpPr/>
          <p:nvPr/>
        </p:nvSpPr>
        <p:spPr>
          <a:xfrm>
            <a:off x="236797" y="190381"/>
            <a:ext cx="88717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G</a:t>
            </a:r>
            <a:r>
              <a:rPr lang="tr-TR" sz="36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az </a:t>
            </a:r>
            <a:r>
              <a:rPr lang="tr-TR" sz="36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N</a:t>
            </a:r>
            <a:r>
              <a:rPr lang="tr-TR" sz="36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edenleri</a:t>
            </a:r>
            <a:endParaRPr lang="tr-TR" sz="3600" b="1" dirty="0">
              <a:solidFill>
                <a:schemeClr val="accent1">
                  <a:lumMod val="50000"/>
                </a:schemeClr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260958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37"/>
          <a:stretch/>
        </p:blipFill>
        <p:spPr>
          <a:xfrm>
            <a:off x="315310" y="-476672"/>
            <a:ext cx="8793194" cy="6858000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179512" y="6423139"/>
            <a:ext cx="5832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err="1">
                <a:solidFill>
                  <a:schemeClr val="bg1"/>
                </a:solidFill>
              </a:rPr>
              <a:t>İovino</a:t>
            </a:r>
            <a:r>
              <a:rPr lang="tr-TR" sz="1400" dirty="0">
                <a:solidFill>
                  <a:schemeClr val="bg1"/>
                </a:solidFill>
              </a:rPr>
              <a:t> P, et al. World J </a:t>
            </a:r>
            <a:r>
              <a:rPr lang="tr-TR" sz="1400" dirty="0" err="1">
                <a:solidFill>
                  <a:schemeClr val="bg1"/>
                </a:solidFill>
              </a:rPr>
              <a:t>Gastroenterol</a:t>
            </a:r>
            <a:r>
              <a:rPr lang="tr-TR" sz="1400" dirty="0">
                <a:solidFill>
                  <a:schemeClr val="bg1"/>
                </a:solidFill>
              </a:rPr>
              <a:t> 2014 </a:t>
            </a:r>
            <a:r>
              <a:rPr lang="tr-TR" sz="1400" dirty="0" err="1">
                <a:solidFill>
                  <a:schemeClr val="bg1"/>
                </a:solidFill>
              </a:rPr>
              <a:t>October</a:t>
            </a:r>
            <a:r>
              <a:rPr lang="tr-TR" sz="1400" dirty="0">
                <a:solidFill>
                  <a:schemeClr val="bg1"/>
                </a:solidFill>
              </a:rPr>
              <a:t> 21; 20(39): 14407-14419 </a:t>
            </a:r>
          </a:p>
        </p:txBody>
      </p:sp>
    </p:spTree>
    <p:extLst>
      <p:ext uri="{BB962C8B-B14F-4D97-AF65-F5344CB8AC3E}">
        <p14:creationId xmlns:p14="http://schemas.microsoft.com/office/powerpoint/2010/main" xmlns="" val="35953837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236797" y="190381"/>
            <a:ext cx="887170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G</a:t>
            </a:r>
            <a:r>
              <a:rPr lang="tr-TR" sz="3600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az için pratikte </a:t>
            </a:r>
            <a:r>
              <a:rPr lang="tr-TR" sz="40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elimizdekiler</a:t>
            </a:r>
            <a:endParaRPr lang="tr-TR" sz="4000" b="1" dirty="0">
              <a:solidFill>
                <a:schemeClr val="accent1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145346" y="1104801"/>
            <a:ext cx="89058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dirty="0"/>
          </a:p>
        </p:txBody>
      </p:sp>
      <p:sp>
        <p:nvSpPr>
          <p:cNvPr id="6" name="Dikdörtgen 5"/>
          <p:cNvSpPr/>
          <p:nvPr/>
        </p:nvSpPr>
        <p:spPr>
          <a:xfrm>
            <a:off x="334243" y="1412776"/>
            <a:ext cx="906229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Blip>
                <a:blip r:embed="rId2"/>
              </a:buBlip>
            </a:pPr>
            <a:r>
              <a:rPr lang="tr-TR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Simetikon</a:t>
            </a:r>
            <a:endParaRPr lang="tr-TR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>
              <a:lnSpc>
                <a:spcPct val="150000"/>
              </a:lnSpc>
              <a:buBlip>
                <a:blip r:embed="rId2"/>
              </a:buBlip>
            </a:pP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Aktif kömür</a:t>
            </a:r>
          </a:p>
          <a:p>
            <a:pPr marL="457200" indent="-457200">
              <a:lnSpc>
                <a:spcPct val="150000"/>
              </a:lnSpc>
              <a:buBlip>
                <a:blip r:embed="rId2"/>
              </a:buBlip>
            </a:pP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Bizmut-</a:t>
            </a:r>
            <a:r>
              <a:rPr lang="tr-TR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subsalisilat</a:t>
            </a: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</a:t>
            </a:r>
            <a:r>
              <a:rPr lang="tr-TR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Bizmopen</a:t>
            </a: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262 mg </a:t>
            </a:r>
            <a:r>
              <a:rPr lang="tr-TR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tb</a:t>
            </a: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 (kokuyu azaltır)</a:t>
            </a:r>
          </a:p>
          <a:p>
            <a:pPr marL="457200" indent="-457200">
              <a:lnSpc>
                <a:spcPct val="150000"/>
              </a:lnSpc>
              <a:buBlip>
                <a:blip r:embed="rId2"/>
              </a:buBlip>
            </a:pP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Pankreas enzim </a:t>
            </a:r>
            <a:r>
              <a:rPr lang="tr-TR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replasmanı</a:t>
            </a: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?</a:t>
            </a:r>
          </a:p>
          <a:p>
            <a:pPr marL="457200" indent="-457200">
              <a:lnSpc>
                <a:spcPct val="150000"/>
              </a:lnSpc>
              <a:buBlip>
                <a:blip r:embed="rId2"/>
              </a:buBlip>
            </a:pP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Bitkisel  tedaviler (rezene, papatya gibi)</a:t>
            </a:r>
          </a:p>
          <a:p>
            <a:pPr marL="457200" indent="-457200">
              <a:lnSpc>
                <a:spcPct val="150000"/>
              </a:lnSpc>
              <a:buBlip>
                <a:blip r:embed="rId2"/>
              </a:buBlip>
            </a:pP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Diyet</a:t>
            </a:r>
          </a:p>
          <a:p>
            <a:pPr marL="457200" indent="-457200">
              <a:lnSpc>
                <a:spcPct val="150000"/>
              </a:lnSpc>
              <a:buBlip>
                <a:blip r:embed="rId2"/>
              </a:buBlip>
            </a:pP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Rifaksimin</a:t>
            </a:r>
            <a:endParaRPr lang="tr-TR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>
              <a:lnSpc>
                <a:spcPct val="150000"/>
              </a:lnSpc>
              <a:buBlip>
                <a:blip r:embed="rId2"/>
              </a:buBlip>
            </a:pPr>
            <a:r>
              <a:rPr lang="tr-TR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Probiyotik</a:t>
            </a:r>
            <a:endParaRPr lang="tr-TR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636476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236797" y="190381"/>
            <a:ext cx="88717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b="1" dirty="0" err="1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A</a:t>
            </a:r>
            <a:r>
              <a:rPr lang="tr-TR" sz="3600" b="1" dirty="0" err="1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ntispazmodikler</a:t>
            </a:r>
            <a:endParaRPr lang="tr-TR" sz="3600" b="1" dirty="0">
              <a:solidFill>
                <a:schemeClr val="accent1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262235" y="1772816"/>
            <a:ext cx="906229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Blip>
                <a:blip r:embed="rId2"/>
              </a:buBlip>
            </a:pP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22 çalışma, 12 </a:t>
            </a:r>
            <a:r>
              <a:rPr lang="tr-TR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antispasmodik</a:t>
            </a: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1778 hasta</a:t>
            </a:r>
          </a:p>
          <a:p>
            <a:pPr marL="457200" indent="-457200">
              <a:buBlip>
                <a:blip r:embed="rId2"/>
              </a:buBlip>
            </a:pPr>
            <a:endParaRPr lang="tr-TR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>
              <a:buBlip>
                <a:blip r:embed="rId2"/>
              </a:buBlip>
            </a:pP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NNT: 5</a:t>
            </a:r>
          </a:p>
          <a:p>
            <a:endParaRPr lang="tr-TR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>
              <a:buBlip>
                <a:blip r:embed="rId2"/>
              </a:buBlip>
            </a:pP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Semptom iyileşmesi </a:t>
            </a:r>
            <a:r>
              <a:rPr lang="tr-TR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%</a:t>
            </a:r>
            <a:r>
              <a:rPr lang="tr-TR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61 </a:t>
            </a:r>
            <a:r>
              <a:rPr lang="tr-TR" sz="24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vs</a:t>
            </a: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tr-TR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% 44 </a:t>
            </a: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plasebo</a:t>
            </a:r>
            <a:endParaRPr lang="tr-TR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endParaRPr lang="tr-TR" sz="2400" dirty="0">
              <a:solidFill>
                <a:srgbClr val="0070C0"/>
              </a:solidFill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206574" y="4544660"/>
            <a:ext cx="77048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OTİLONYUM BROMÜR, </a:t>
            </a:r>
          </a:p>
          <a:p>
            <a:pPr lvl="0" algn="ctr"/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MEBEVERİN, ALVERİN, NANE YAĞI</a:t>
            </a:r>
            <a:r>
              <a:rPr lang="tr-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TRİMEBUTİN</a:t>
            </a:r>
            <a:endParaRPr lang="tr-TR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158922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3488" y="1572614"/>
            <a:ext cx="7557025" cy="3712772"/>
          </a:xfrm>
          <a:prstGeom prst="rect">
            <a:avLst/>
          </a:prstGeom>
        </p:spPr>
      </p:pic>
      <p:sp>
        <p:nvSpPr>
          <p:cNvPr id="8" name="Metin kutusu 7"/>
          <p:cNvSpPr txBox="1"/>
          <p:nvPr/>
        </p:nvSpPr>
        <p:spPr>
          <a:xfrm>
            <a:off x="251520" y="190381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Otilonyum</a:t>
            </a:r>
            <a:r>
              <a:rPr lang="tr-TR" sz="36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Bromür</a:t>
            </a:r>
            <a:endParaRPr lang="tr-TR" sz="36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6" name="6 Metin kutusu"/>
          <p:cNvSpPr txBox="1"/>
          <p:nvPr/>
        </p:nvSpPr>
        <p:spPr>
          <a:xfrm>
            <a:off x="0" y="6453336"/>
            <a:ext cx="5400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000" dirty="0" err="1" smtClean="0">
                <a:solidFill>
                  <a:srgbClr val="000000"/>
                </a:solidFill>
              </a:rPr>
              <a:t>Battaglia</a:t>
            </a:r>
            <a:r>
              <a:rPr lang="tr-TR" sz="1000" dirty="0" smtClean="0">
                <a:solidFill>
                  <a:srgbClr val="000000"/>
                </a:solidFill>
              </a:rPr>
              <a:t> G, et al. Aliment </a:t>
            </a:r>
            <a:r>
              <a:rPr lang="tr-TR" sz="1000" dirty="0">
                <a:solidFill>
                  <a:srgbClr val="000000"/>
                </a:solidFill>
              </a:rPr>
              <a:t>P</a:t>
            </a:r>
            <a:r>
              <a:rPr lang="tr-TR" sz="1000" dirty="0" smtClean="0">
                <a:solidFill>
                  <a:srgbClr val="000000"/>
                </a:solidFill>
              </a:rPr>
              <a:t>harmacol Ther 1998.</a:t>
            </a:r>
            <a:endParaRPr lang="tr-TR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81567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Metin kutusu 1"/>
          <p:cNvSpPr txBox="1"/>
          <p:nvPr/>
        </p:nvSpPr>
        <p:spPr>
          <a:xfrm>
            <a:off x="251520" y="190381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Otilonyum</a:t>
            </a:r>
            <a:r>
              <a:rPr lang="tr-TR" sz="36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Bromür</a:t>
            </a:r>
            <a:endParaRPr lang="tr-TR" sz="36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7" name="7 Metin kutusu"/>
          <p:cNvSpPr txBox="1"/>
          <p:nvPr/>
        </p:nvSpPr>
        <p:spPr>
          <a:xfrm>
            <a:off x="72496" y="6392361"/>
            <a:ext cx="5400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000" dirty="0" err="1" smtClean="0">
                <a:solidFill>
                  <a:schemeClr val="tx2">
                    <a:lumMod val="50000"/>
                  </a:schemeClr>
                </a:solidFill>
              </a:rPr>
              <a:t>Battaglia</a:t>
            </a:r>
            <a:r>
              <a:rPr lang="tr-TR" sz="1000" dirty="0" smtClean="0">
                <a:solidFill>
                  <a:schemeClr val="tx2">
                    <a:lumMod val="50000"/>
                  </a:schemeClr>
                </a:solidFill>
              </a:rPr>
              <a:t> G, et al. </a:t>
            </a:r>
            <a:r>
              <a:rPr lang="tr-TR" sz="1000" dirty="0" err="1" smtClean="0">
                <a:solidFill>
                  <a:schemeClr val="tx2">
                    <a:lumMod val="50000"/>
                  </a:schemeClr>
                </a:solidFill>
              </a:rPr>
              <a:t>Aliment</a:t>
            </a:r>
            <a:r>
              <a:rPr lang="tr-TR" sz="1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tr-TR" sz="1000" dirty="0" err="1">
                <a:solidFill>
                  <a:schemeClr val="tx2">
                    <a:lumMod val="50000"/>
                  </a:schemeClr>
                </a:solidFill>
              </a:rPr>
              <a:t>P</a:t>
            </a:r>
            <a:r>
              <a:rPr lang="tr-TR" sz="1000" dirty="0" err="1" smtClean="0">
                <a:solidFill>
                  <a:schemeClr val="tx2">
                    <a:lumMod val="50000"/>
                  </a:schemeClr>
                </a:solidFill>
              </a:rPr>
              <a:t>harmacol</a:t>
            </a:r>
            <a:r>
              <a:rPr lang="tr-TR" sz="1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tr-TR" sz="1000" dirty="0" err="1" smtClean="0">
                <a:solidFill>
                  <a:schemeClr val="tx2">
                    <a:lumMod val="50000"/>
                  </a:schemeClr>
                </a:solidFill>
              </a:rPr>
              <a:t>Ther</a:t>
            </a:r>
            <a:r>
              <a:rPr lang="tr-TR" sz="1000" dirty="0" smtClean="0">
                <a:solidFill>
                  <a:schemeClr val="tx2">
                    <a:lumMod val="50000"/>
                  </a:schemeClr>
                </a:solidFill>
              </a:rPr>
              <a:t> 1998</a:t>
            </a:r>
            <a:endParaRPr lang="tr-TR" sz="1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395536" y="1124744"/>
            <a:ext cx="6624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Karın ağrısında etkilidir.</a:t>
            </a:r>
            <a:endParaRPr lang="tr-TR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96002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/>
          <p:cNvSpPr txBox="1"/>
          <p:nvPr/>
        </p:nvSpPr>
        <p:spPr>
          <a:xfrm>
            <a:off x="251520" y="190381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Otilonyum</a:t>
            </a:r>
            <a:r>
              <a:rPr lang="tr-TR" sz="36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Bromür</a:t>
            </a:r>
            <a:endParaRPr lang="tr-TR" sz="36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117085"/>
            <a:ext cx="9144000" cy="4832195"/>
          </a:xfrm>
          <a:prstGeom prst="rect">
            <a:avLst/>
          </a:prstGeom>
        </p:spPr>
      </p:pic>
      <p:sp>
        <p:nvSpPr>
          <p:cNvPr id="7" name="7 Dikdörtgen"/>
          <p:cNvSpPr/>
          <p:nvPr/>
        </p:nvSpPr>
        <p:spPr>
          <a:xfrm>
            <a:off x="7789" y="6564926"/>
            <a:ext cx="34948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000" dirty="0" err="1">
                <a:solidFill>
                  <a:srgbClr val="000000"/>
                </a:solidFill>
              </a:rPr>
              <a:t>Danuta</a:t>
            </a:r>
            <a:r>
              <a:rPr lang="tr-TR" sz="1000" dirty="0">
                <a:solidFill>
                  <a:srgbClr val="000000"/>
                </a:solidFill>
              </a:rPr>
              <a:t> </a:t>
            </a:r>
            <a:r>
              <a:rPr lang="tr-TR" sz="1000" dirty="0" err="1">
                <a:solidFill>
                  <a:srgbClr val="000000"/>
                </a:solidFill>
              </a:rPr>
              <a:t>Chmielewska</a:t>
            </a:r>
            <a:r>
              <a:rPr lang="tr-TR" sz="1000" dirty="0">
                <a:solidFill>
                  <a:srgbClr val="000000"/>
                </a:solidFill>
              </a:rPr>
              <a:t>-</a:t>
            </a:r>
            <a:r>
              <a:rPr lang="tr-TR" sz="1000" dirty="0" err="1">
                <a:solidFill>
                  <a:srgbClr val="000000"/>
                </a:solidFill>
              </a:rPr>
              <a:t>Wilkoń</a:t>
            </a:r>
            <a:r>
              <a:rPr lang="tr-TR" sz="1000" dirty="0">
                <a:solidFill>
                  <a:srgbClr val="000000"/>
                </a:solidFill>
              </a:rPr>
              <a:t> </a:t>
            </a:r>
            <a:r>
              <a:rPr lang="tr-TR" sz="1000" dirty="0" smtClean="0">
                <a:solidFill>
                  <a:srgbClr val="000000"/>
                </a:solidFill>
              </a:rPr>
              <a:t>, et al. </a:t>
            </a:r>
            <a:r>
              <a:rPr lang="tr-TR" sz="1000" dirty="0" err="1" smtClean="0">
                <a:solidFill>
                  <a:srgbClr val="000000"/>
                </a:solidFill>
              </a:rPr>
              <a:t>World</a:t>
            </a:r>
            <a:r>
              <a:rPr lang="tr-TR" sz="1000" dirty="0" smtClean="0">
                <a:solidFill>
                  <a:srgbClr val="000000"/>
                </a:solidFill>
              </a:rPr>
              <a:t> </a:t>
            </a:r>
            <a:r>
              <a:rPr lang="tr-TR" sz="1000" dirty="0">
                <a:solidFill>
                  <a:srgbClr val="000000"/>
                </a:solidFill>
              </a:rPr>
              <a:t>J </a:t>
            </a:r>
            <a:r>
              <a:rPr lang="tr-TR" sz="1000" dirty="0" err="1">
                <a:solidFill>
                  <a:srgbClr val="000000"/>
                </a:solidFill>
              </a:rPr>
              <a:t>Gastroenterol</a:t>
            </a:r>
            <a:r>
              <a:rPr lang="tr-TR" sz="1000" dirty="0">
                <a:solidFill>
                  <a:srgbClr val="000000"/>
                </a:solidFill>
              </a:rPr>
              <a:t> 2014</a:t>
            </a:r>
          </a:p>
        </p:txBody>
      </p:sp>
    </p:spTree>
    <p:extLst>
      <p:ext uri="{BB962C8B-B14F-4D97-AF65-F5344CB8AC3E}">
        <p14:creationId xmlns:p14="http://schemas.microsoft.com/office/powerpoint/2010/main" xmlns="" val="426491473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/>
          <p:cNvSpPr txBox="1"/>
          <p:nvPr/>
        </p:nvSpPr>
        <p:spPr>
          <a:xfrm>
            <a:off x="288032" y="140439"/>
            <a:ext cx="8964488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err="1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Otilonyum</a:t>
            </a:r>
            <a:r>
              <a:rPr lang="tr-TR" sz="3600" b="1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</a:t>
            </a:r>
            <a:r>
              <a:rPr lang="tr-TR" sz="36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Bromür</a:t>
            </a:r>
          </a:p>
          <a:p>
            <a:endParaRPr lang="tr-TR" sz="900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  <a:p>
            <a:r>
              <a:rPr lang="tr-TR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Uzun süreli kullanımında iyilik hali devam eder.</a:t>
            </a:r>
          </a:p>
        </p:txBody>
      </p:sp>
      <p:sp>
        <p:nvSpPr>
          <p:cNvPr id="2" name="Metin kutusu 1"/>
          <p:cNvSpPr txBox="1"/>
          <p:nvPr/>
        </p:nvSpPr>
        <p:spPr>
          <a:xfrm>
            <a:off x="395536" y="6165304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  <p:sp>
        <p:nvSpPr>
          <p:cNvPr id="7" name="6 Metin kutusu"/>
          <p:cNvSpPr txBox="1"/>
          <p:nvPr/>
        </p:nvSpPr>
        <p:spPr>
          <a:xfrm>
            <a:off x="179512" y="6464369"/>
            <a:ext cx="50405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000" dirty="0" err="1" smtClean="0">
                <a:solidFill>
                  <a:schemeClr val="tx2">
                    <a:lumMod val="50000"/>
                  </a:schemeClr>
                </a:solidFill>
              </a:rPr>
              <a:t>Clave</a:t>
            </a:r>
            <a:r>
              <a:rPr lang="tr-TR" sz="1000" dirty="0" smtClean="0">
                <a:solidFill>
                  <a:schemeClr val="tx2">
                    <a:lumMod val="50000"/>
                  </a:schemeClr>
                </a:solidFill>
              </a:rPr>
              <a:t> P, et al. </a:t>
            </a:r>
            <a:r>
              <a:rPr lang="tr-TR" sz="1000" dirty="0" err="1" smtClean="0">
                <a:solidFill>
                  <a:schemeClr val="tx2">
                    <a:lumMod val="50000"/>
                  </a:schemeClr>
                </a:solidFill>
              </a:rPr>
              <a:t>Aliment</a:t>
            </a:r>
            <a:r>
              <a:rPr lang="tr-TR" sz="1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tr-TR" sz="1000" dirty="0" err="1" smtClean="0">
                <a:solidFill>
                  <a:schemeClr val="tx2">
                    <a:lumMod val="50000"/>
                  </a:schemeClr>
                </a:solidFill>
              </a:rPr>
              <a:t>Pharmacol</a:t>
            </a:r>
            <a:r>
              <a:rPr lang="tr-TR" sz="1000" dirty="0" smtClean="0">
                <a:solidFill>
                  <a:schemeClr val="tx2">
                    <a:lumMod val="50000"/>
                  </a:schemeClr>
                </a:solidFill>
              </a:rPr>
              <a:t> 2011</a:t>
            </a:r>
            <a:endParaRPr lang="tr-TR" sz="10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1412776"/>
            <a:ext cx="8312728" cy="4925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7198919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179512" y="1988840"/>
            <a:ext cx="806861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Blip>
                <a:blip r:embed="rId3"/>
              </a:buBlip>
            </a:pPr>
            <a:r>
              <a:rPr lang="tr-TR" sz="2400" dirty="0" smtClean="0">
                <a:solidFill>
                  <a:schemeClr val="tx2">
                    <a:lumMod val="50000"/>
                  </a:schemeClr>
                </a:solidFill>
              </a:rPr>
              <a:t>OB</a:t>
            </a:r>
            <a:r>
              <a:rPr lang="tr-TR" sz="2400" dirty="0">
                <a:solidFill>
                  <a:schemeClr val="tx2">
                    <a:lumMod val="50000"/>
                  </a:schemeClr>
                </a:solidFill>
              </a:rPr>
              <a:t>, diğer moleküller ve </a:t>
            </a:r>
            <a:r>
              <a:rPr lang="tr-TR" sz="2400" dirty="0" err="1">
                <a:solidFill>
                  <a:schemeClr val="tx2">
                    <a:lumMod val="50000"/>
                  </a:schemeClr>
                </a:solidFill>
              </a:rPr>
              <a:t>plasebo</a:t>
            </a:r>
            <a:r>
              <a:rPr lang="tr-TR" sz="2400" dirty="0">
                <a:solidFill>
                  <a:schemeClr val="tx2">
                    <a:lumMod val="50000"/>
                  </a:schemeClr>
                </a:solidFill>
              </a:rPr>
              <a:t> ile kıyaslandığında etkinlik ve </a:t>
            </a:r>
            <a:r>
              <a:rPr lang="tr-TR" sz="2400" dirty="0" err="1">
                <a:solidFill>
                  <a:schemeClr val="tx2">
                    <a:lumMod val="50000"/>
                  </a:schemeClr>
                </a:solidFill>
              </a:rPr>
              <a:t>tolerabilite</a:t>
            </a:r>
            <a:r>
              <a:rPr lang="tr-TR" sz="2400" dirty="0">
                <a:solidFill>
                  <a:schemeClr val="tx2">
                    <a:lumMod val="50000"/>
                  </a:schemeClr>
                </a:solidFill>
              </a:rPr>
              <a:t> açısından daha iyidir.</a:t>
            </a:r>
          </a:p>
          <a:p>
            <a:pPr marL="457200" indent="-457200">
              <a:buBlip>
                <a:blip r:embed="rId3"/>
              </a:buBlip>
            </a:pPr>
            <a:endParaRPr lang="tr-TR" sz="2400" dirty="0">
              <a:solidFill>
                <a:schemeClr val="tx2">
                  <a:lumMod val="50000"/>
                </a:schemeClr>
              </a:solidFill>
            </a:endParaRPr>
          </a:p>
          <a:p>
            <a:pPr marL="457200" indent="-457200">
              <a:buBlip>
                <a:blip r:embed="rId3"/>
              </a:buBlip>
            </a:pPr>
            <a:r>
              <a:rPr lang="tr-TR" sz="2400" dirty="0" smtClean="0">
                <a:solidFill>
                  <a:schemeClr val="tx2">
                    <a:lumMod val="50000"/>
                  </a:schemeClr>
                </a:solidFill>
              </a:rPr>
              <a:t>OB, </a:t>
            </a:r>
            <a:r>
              <a:rPr lang="tr-TR" sz="2400" dirty="0">
                <a:solidFill>
                  <a:schemeClr val="tx2">
                    <a:lumMod val="50000"/>
                  </a:schemeClr>
                </a:solidFill>
              </a:rPr>
              <a:t>İBS hastalarının uzun dönem tedavisinde etkili ve </a:t>
            </a:r>
            <a:r>
              <a:rPr lang="tr-TR" sz="2400" dirty="0" smtClean="0">
                <a:solidFill>
                  <a:schemeClr val="tx2">
                    <a:lumMod val="50000"/>
                  </a:schemeClr>
                </a:solidFill>
              </a:rPr>
              <a:t>güvenlidir.</a:t>
            </a:r>
            <a:endParaRPr lang="tr-TR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179512" y="6392361"/>
            <a:ext cx="53823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7160" lvl="0">
              <a:spcBef>
                <a:spcPct val="20000"/>
              </a:spcBef>
              <a:buSzPct val="65000"/>
            </a:pPr>
            <a:r>
              <a:rPr lang="tr-TR" sz="1200" dirty="0" err="1">
                <a:solidFill>
                  <a:schemeClr val="tx2">
                    <a:lumMod val="50000"/>
                  </a:schemeClr>
                </a:solidFill>
                <a:cs typeface="Arial" panose="020B0604020202020204" pitchFamily="34" charset="0"/>
              </a:rPr>
              <a:t>Triantafillidis</a:t>
            </a:r>
            <a:r>
              <a:rPr lang="tr-TR" sz="1200" dirty="0">
                <a:solidFill>
                  <a:schemeClr val="tx2">
                    <a:lumMod val="50000"/>
                  </a:schemeClr>
                </a:solidFill>
                <a:cs typeface="Arial" panose="020B0604020202020204" pitchFamily="34" charset="0"/>
              </a:rPr>
              <a:t> JK. </a:t>
            </a:r>
            <a:r>
              <a:rPr lang="tr-TR" sz="1200" dirty="0" err="1">
                <a:solidFill>
                  <a:schemeClr val="tx2">
                    <a:lumMod val="50000"/>
                  </a:schemeClr>
                </a:solidFill>
                <a:cs typeface="Arial" panose="020B0604020202020204" pitchFamily="34" charset="0"/>
              </a:rPr>
              <a:t>Clinical</a:t>
            </a:r>
            <a:r>
              <a:rPr lang="tr-TR" sz="1200" dirty="0">
                <a:solidFill>
                  <a:schemeClr val="tx2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tr-TR" sz="1200" dirty="0" err="1">
                <a:solidFill>
                  <a:schemeClr val="tx2">
                    <a:lumMod val="50000"/>
                  </a:schemeClr>
                </a:solidFill>
                <a:cs typeface="Arial" panose="020B0604020202020204" pitchFamily="34" charset="0"/>
              </a:rPr>
              <a:t>and</a:t>
            </a:r>
            <a:r>
              <a:rPr lang="tr-TR" sz="1200" dirty="0">
                <a:solidFill>
                  <a:schemeClr val="tx2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tr-TR" sz="1200" dirty="0" err="1">
                <a:solidFill>
                  <a:schemeClr val="tx2">
                    <a:lumMod val="50000"/>
                  </a:schemeClr>
                </a:solidFill>
                <a:cs typeface="Arial" panose="020B0604020202020204" pitchFamily="34" charset="0"/>
              </a:rPr>
              <a:t>Experimental</a:t>
            </a:r>
            <a:r>
              <a:rPr lang="tr-TR" sz="1200" dirty="0">
                <a:solidFill>
                  <a:schemeClr val="tx2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tr-TR" sz="1200" dirty="0" err="1">
                <a:solidFill>
                  <a:schemeClr val="tx2">
                    <a:lumMod val="50000"/>
                  </a:schemeClr>
                </a:solidFill>
                <a:cs typeface="Arial" panose="020B0604020202020204" pitchFamily="34" charset="0"/>
              </a:rPr>
              <a:t>Gastroenterology</a:t>
            </a:r>
            <a:r>
              <a:rPr lang="tr-TR" sz="1200" dirty="0">
                <a:solidFill>
                  <a:schemeClr val="tx2">
                    <a:lumMod val="50000"/>
                  </a:schemeClr>
                </a:solidFill>
                <a:cs typeface="Arial" panose="020B0604020202020204" pitchFamily="34" charset="0"/>
              </a:rPr>
              <a:t> 2014; 7:75-82.</a:t>
            </a:r>
          </a:p>
        </p:txBody>
      </p:sp>
      <p:sp>
        <p:nvSpPr>
          <p:cNvPr id="7" name="Metin kutusu 6"/>
          <p:cNvSpPr txBox="1"/>
          <p:nvPr/>
        </p:nvSpPr>
        <p:spPr>
          <a:xfrm>
            <a:off x="251520" y="161345"/>
            <a:ext cx="907300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dirty="0" err="1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Otilonyum</a:t>
            </a:r>
            <a:r>
              <a:rPr lang="tr-TR" sz="36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Bromürün uzun süreli kullanımı </a:t>
            </a:r>
          </a:p>
          <a:p>
            <a:r>
              <a:rPr lang="tr-TR" sz="40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etkili ve güvenlidir</a:t>
            </a:r>
            <a:endParaRPr lang="tr-TR" sz="36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4437" y="3925772"/>
            <a:ext cx="1124193" cy="1121337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63631" y="3963847"/>
            <a:ext cx="1124193" cy="1121337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75799" y="3963847"/>
            <a:ext cx="1124193" cy="1121337"/>
          </a:xfrm>
          <a:prstGeom prst="rect">
            <a:avLst/>
          </a:prstGeom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36925" y="3933056"/>
            <a:ext cx="1124193" cy="1121337"/>
          </a:xfrm>
          <a:prstGeom prst="rect">
            <a:avLst/>
          </a:prstGeom>
        </p:spPr>
      </p:pic>
      <p:pic>
        <p:nvPicPr>
          <p:cNvPr id="11" name="Resim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70144" y="3963847"/>
            <a:ext cx="1124193" cy="1121337"/>
          </a:xfrm>
          <a:prstGeom prst="rect">
            <a:avLst/>
          </a:prstGeom>
        </p:spPr>
      </p:pic>
      <p:pic>
        <p:nvPicPr>
          <p:cNvPr id="12" name="Resim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45237" y="3963847"/>
            <a:ext cx="1124193" cy="1121337"/>
          </a:xfrm>
          <a:prstGeom prst="rect">
            <a:avLst/>
          </a:prstGeom>
        </p:spPr>
      </p:pic>
      <p:sp>
        <p:nvSpPr>
          <p:cNvPr id="4" name="Metin kutusu 3"/>
          <p:cNvSpPr txBox="1"/>
          <p:nvPr/>
        </p:nvSpPr>
        <p:spPr>
          <a:xfrm>
            <a:off x="395536" y="4283641"/>
            <a:ext cx="10219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400" b="1" dirty="0" err="1" smtClean="0"/>
              <a:t>Clave</a:t>
            </a:r>
            <a:r>
              <a:rPr lang="tr-TR" sz="1400" b="1" dirty="0" smtClean="0"/>
              <a:t> et al</a:t>
            </a:r>
            <a:endParaRPr lang="tr-TR" sz="1400" b="1" dirty="0"/>
          </a:p>
        </p:txBody>
      </p:sp>
      <p:sp>
        <p:nvSpPr>
          <p:cNvPr id="13" name="Metin kutusu 12"/>
          <p:cNvSpPr txBox="1"/>
          <p:nvPr/>
        </p:nvSpPr>
        <p:spPr>
          <a:xfrm>
            <a:off x="3297612" y="4293096"/>
            <a:ext cx="1280566" cy="279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400" b="1" dirty="0" err="1" smtClean="0"/>
              <a:t>Glende</a:t>
            </a:r>
            <a:r>
              <a:rPr lang="tr-TR" sz="1400" b="1" dirty="0" smtClean="0"/>
              <a:t> et al</a:t>
            </a:r>
            <a:endParaRPr lang="tr-TR" sz="1400" b="1" dirty="0"/>
          </a:p>
        </p:txBody>
      </p:sp>
      <p:sp>
        <p:nvSpPr>
          <p:cNvPr id="14" name="Metin kutusu 13"/>
          <p:cNvSpPr txBox="1"/>
          <p:nvPr/>
        </p:nvSpPr>
        <p:spPr>
          <a:xfrm>
            <a:off x="1907704" y="4293096"/>
            <a:ext cx="10219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400" b="1" dirty="0" err="1" smtClean="0"/>
              <a:t>Chang</a:t>
            </a:r>
            <a:r>
              <a:rPr lang="tr-TR" sz="1400" b="1" dirty="0" smtClean="0"/>
              <a:t> FY</a:t>
            </a:r>
            <a:endParaRPr lang="tr-TR" sz="1400" b="1" dirty="0"/>
          </a:p>
        </p:txBody>
      </p:sp>
      <p:sp>
        <p:nvSpPr>
          <p:cNvPr id="15" name="Metin kutusu 14"/>
          <p:cNvSpPr txBox="1"/>
          <p:nvPr/>
        </p:nvSpPr>
        <p:spPr>
          <a:xfrm>
            <a:off x="4788024" y="4262904"/>
            <a:ext cx="1008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400" b="1" dirty="0" err="1" smtClean="0"/>
              <a:t>Battaglia</a:t>
            </a:r>
            <a:r>
              <a:rPr lang="tr-TR" sz="1400" b="1" dirty="0" smtClean="0"/>
              <a:t> et al</a:t>
            </a:r>
            <a:endParaRPr lang="tr-TR" sz="1400" b="1" dirty="0"/>
          </a:p>
        </p:txBody>
      </p:sp>
      <p:sp>
        <p:nvSpPr>
          <p:cNvPr id="16" name="Metin kutusu 15"/>
          <p:cNvSpPr txBox="1"/>
          <p:nvPr/>
        </p:nvSpPr>
        <p:spPr>
          <a:xfrm>
            <a:off x="6228184" y="4273932"/>
            <a:ext cx="1021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400" b="1" dirty="0" err="1" smtClean="0"/>
              <a:t>Villagrasa</a:t>
            </a:r>
            <a:r>
              <a:rPr lang="tr-TR" sz="1400" b="1" dirty="0" smtClean="0"/>
              <a:t>  et al</a:t>
            </a:r>
            <a:endParaRPr lang="tr-TR" sz="1400" b="1" dirty="0"/>
          </a:p>
        </p:txBody>
      </p:sp>
      <p:sp>
        <p:nvSpPr>
          <p:cNvPr id="17" name="Metin kutusu 16"/>
          <p:cNvSpPr txBox="1"/>
          <p:nvPr/>
        </p:nvSpPr>
        <p:spPr>
          <a:xfrm>
            <a:off x="7647436" y="4293096"/>
            <a:ext cx="10219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400" b="1" dirty="0" err="1" smtClean="0"/>
              <a:t>Baldi</a:t>
            </a:r>
            <a:r>
              <a:rPr lang="tr-TR" sz="1400" b="1" dirty="0" smtClean="0"/>
              <a:t> et al</a:t>
            </a:r>
            <a:endParaRPr lang="tr-TR" sz="1400" b="1" dirty="0"/>
          </a:p>
        </p:txBody>
      </p:sp>
      <p:sp>
        <p:nvSpPr>
          <p:cNvPr id="18" name="Dikdörtgen 17"/>
          <p:cNvSpPr/>
          <p:nvPr/>
        </p:nvSpPr>
        <p:spPr>
          <a:xfrm>
            <a:off x="634891" y="5085184"/>
            <a:ext cx="7667411" cy="7667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Metin kutusu 18"/>
          <p:cNvSpPr txBox="1"/>
          <p:nvPr/>
        </p:nvSpPr>
        <p:spPr>
          <a:xfrm>
            <a:off x="634892" y="5046275"/>
            <a:ext cx="73252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 smtClean="0">
                <a:solidFill>
                  <a:schemeClr val="bg1"/>
                </a:solidFill>
              </a:rPr>
              <a:t>Bu derleme 1991-2011 yılları arasındaki klinik çalışmaların sonuçlarını değerlendirmektedir. Değerlendirilen tüm çalışmalarda kapsama alınan hasta sayısı toplamda 1362’dir.</a:t>
            </a:r>
            <a:endParaRPr lang="tr-T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670736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24913" y="42639"/>
            <a:ext cx="89045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tr-TR" sz="2400" b="1" dirty="0">
              <a:solidFill>
                <a:schemeClr val="accent1">
                  <a:lumMod val="50000"/>
                </a:schemeClr>
              </a:solidFill>
              <a:latin typeface="Arial Narrow" pitchFamily="34" charset="0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54151" y="4293096"/>
            <a:ext cx="2400023" cy="1487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 descr="C:\Users\Medical\Desktop\Simflat\SIMFLAT_SUNUM_MALZEME\TURUNCU_TOP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36422" y="3933056"/>
            <a:ext cx="2455868" cy="2364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Dikdörtgen 6"/>
          <p:cNvSpPr/>
          <p:nvPr/>
        </p:nvSpPr>
        <p:spPr>
          <a:xfrm>
            <a:off x="1291853" y="2338490"/>
            <a:ext cx="61642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endParaRPr lang="tr-TR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971600" y="4481825"/>
            <a:ext cx="237918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tr-TR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  <a:t>1960-2011 </a:t>
            </a:r>
            <a:endParaRPr lang="tr-TR" sz="20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 Narrow" pitchFamily="34" charset="0"/>
              <a:cs typeface="Arial" panose="020B0604020202020204" pitchFamily="34" charset="0"/>
            </a:endParaRPr>
          </a:p>
          <a:p>
            <a:pPr lvl="0" algn="ctr"/>
            <a:r>
              <a:rPr lang="tr-TR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  <a:t>arasındaki 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rPr>
              <a:t>Medline, Cochrane </a:t>
            </a:r>
            <a:r>
              <a:rPr 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rPr>
              <a:t>vs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rPr>
              <a:t>çalışmalar</a:t>
            </a:r>
            <a:endParaRPr lang="tr-TR" sz="2000" b="1" dirty="0">
              <a:solidFill>
                <a:schemeClr val="tx1">
                  <a:lumMod val="85000"/>
                  <a:lumOff val="1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4490300" y="4437112"/>
            <a:ext cx="31950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tr-TR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rPr>
              <a:t>27 çalışma,</a:t>
            </a:r>
          </a:p>
          <a:p>
            <a:pPr lvl="0" algn="ctr"/>
            <a:r>
              <a:rPr lang="tr-TR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rPr>
              <a:t>2585 hasta </a:t>
            </a:r>
            <a:endParaRPr lang="tr-TR" sz="20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 Narrow" pitchFamily="34" charset="0"/>
            </a:endParaRPr>
          </a:p>
          <a:p>
            <a:pPr lvl="0" algn="ctr"/>
            <a:r>
              <a:rPr lang="tr-TR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rPr>
              <a:t>dahil edilmiştir.</a:t>
            </a:r>
            <a:endParaRPr lang="tr-TR" sz="2000" b="1" dirty="0">
              <a:solidFill>
                <a:schemeClr val="tx1">
                  <a:lumMod val="85000"/>
                  <a:lumOff val="15000"/>
                </a:schemeClr>
              </a:solidFill>
              <a:latin typeface="Arial Narrow" pitchFamily="34" charset="0"/>
            </a:endParaRPr>
          </a:p>
        </p:txBody>
      </p:sp>
      <p:pic>
        <p:nvPicPr>
          <p:cNvPr id="5126" name="Picture 6" descr="C:\Users\Medical\Desktop\Simflat\SIMFLAT_SUNUM_MALZEME\OK_SA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581127"/>
            <a:ext cx="1284858" cy="833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Metin kutusu 9"/>
          <p:cNvSpPr txBox="1"/>
          <p:nvPr/>
        </p:nvSpPr>
        <p:spPr>
          <a:xfrm>
            <a:off x="251520" y="6392361"/>
            <a:ext cx="62646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1200" dirty="0">
                <a:solidFill>
                  <a:schemeClr val="tx2">
                    <a:lumMod val="50000"/>
                  </a:schemeClr>
                </a:solidFill>
                <a:cs typeface="Arial" panose="020B0604020202020204" pitchFamily="34" charset="0"/>
              </a:rPr>
              <a:t>M.A. </a:t>
            </a:r>
            <a:r>
              <a:rPr lang="tr-TR" sz="1200" dirty="0" err="1">
                <a:solidFill>
                  <a:schemeClr val="tx2">
                    <a:lumMod val="50000"/>
                  </a:schemeClr>
                </a:solidFill>
                <a:cs typeface="Arial" panose="020B0604020202020204" pitchFamily="34" charset="0"/>
              </a:rPr>
              <a:t>Martínez-Vázquez</a:t>
            </a:r>
            <a:r>
              <a:rPr lang="tr-TR" sz="1200" dirty="0">
                <a:solidFill>
                  <a:schemeClr val="tx2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s-ES" sz="1200" dirty="0">
                <a:solidFill>
                  <a:schemeClr val="tx2">
                    <a:lumMod val="50000"/>
                  </a:schemeClr>
                </a:solidFill>
                <a:cs typeface="Arial" panose="020B0604020202020204" pitchFamily="34" charset="0"/>
              </a:rPr>
              <a:t>Revista de Gastroenterología de México. 2012;77(2):82-90</a:t>
            </a:r>
            <a:r>
              <a:rPr lang="tr-TR" sz="1200" dirty="0">
                <a:solidFill>
                  <a:schemeClr val="tx2">
                    <a:lumMod val="50000"/>
                  </a:schemeClr>
                </a:solidFill>
                <a:cs typeface="Arial" panose="020B0604020202020204" pitchFamily="34" charset="0"/>
              </a:rPr>
              <a:t>.</a:t>
            </a:r>
          </a:p>
        </p:txBody>
      </p:sp>
      <p:sp>
        <p:nvSpPr>
          <p:cNvPr id="2" name="Dikdörtgen 1"/>
          <p:cNvSpPr/>
          <p:nvPr/>
        </p:nvSpPr>
        <p:spPr>
          <a:xfrm>
            <a:off x="251520" y="162506"/>
            <a:ext cx="921702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000" b="1" dirty="0">
                <a:solidFill>
                  <a:srgbClr val="002060"/>
                </a:solidFill>
                <a:latin typeface="Arial Narrow" pitchFamily="34" charset="0"/>
              </a:rPr>
              <a:t>İBS tedavisinde </a:t>
            </a:r>
            <a:r>
              <a:rPr lang="tr-TR" sz="4000" b="1" dirty="0" err="1">
                <a:solidFill>
                  <a:srgbClr val="002060"/>
                </a:solidFill>
                <a:latin typeface="Arial Narrow" pitchFamily="34" charset="0"/>
              </a:rPr>
              <a:t>antispazmodik</a:t>
            </a:r>
            <a:r>
              <a:rPr lang="tr-TR" sz="4000" b="1" dirty="0">
                <a:solidFill>
                  <a:srgbClr val="002060"/>
                </a:solidFill>
                <a:latin typeface="Arial Narrow" pitchFamily="34" charset="0"/>
              </a:rPr>
              <a:t> ajanların, </a:t>
            </a:r>
            <a:endParaRPr lang="tr-TR" sz="4000" b="1" dirty="0" smtClean="0">
              <a:solidFill>
                <a:srgbClr val="002060"/>
              </a:solidFill>
              <a:latin typeface="Arial Narrow" pitchFamily="34" charset="0"/>
            </a:endParaRPr>
          </a:p>
          <a:p>
            <a:r>
              <a:rPr lang="tr-TR" sz="3600" dirty="0" smtClean="0">
                <a:solidFill>
                  <a:srgbClr val="002060"/>
                </a:solidFill>
                <a:latin typeface="Arial Narrow" pitchFamily="34" charset="0"/>
              </a:rPr>
              <a:t>tek </a:t>
            </a:r>
            <a:r>
              <a:rPr lang="tr-TR" sz="3600" dirty="0">
                <a:solidFill>
                  <a:srgbClr val="002060"/>
                </a:solidFill>
                <a:latin typeface="Arial Narrow" pitchFamily="34" charset="0"/>
              </a:rPr>
              <a:t>başına ya da kombinasyon </a:t>
            </a:r>
            <a:r>
              <a:rPr lang="tr-TR" sz="3600" dirty="0" smtClean="0">
                <a:solidFill>
                  <a:srgbClr val="002060"/>
                </a:solidFill>
                <a:latin typeface="Arial Narrow" pitchFamily="34" charset="0"/>
              </a:rPr>
              <a:t>halinde etkinliği</a:t>
            </a:r>
            <a:r>
              <a:rPr lang="tr-TR" sz="3600" dirty="0">
                <a:solidFill>
                  <a:srgbClr val="002060"/>
                </a:solidFill>
                <a:latin typeface="Arial Narrow" pitchFamily="34" charset="0"/>
              </a:rPr>
              <a:t>: </a:t>
            </a:r>
            <a:endParaRPr lang="tr-TR" sz="3600" dirty="0" smtClean="0">
              <a:solidFill>
                <a:srgbClr val="002060"/>
              </a:solidFill>
              <a:latin typeface="Arial Narrow" pitchFamily="34" charset="0"/>
            </a:endParaRPr>
          </a:p>
          <a:p>
            <a:r>
              <a:rPr lang="tr-TR" sz="3600" dirty="0">
                <a:solidFill>
                  <a:srgbClr val="002060"/>
                </a:solidFill>
                <a:latin typeface="Arial Narrow" pitchFamily="34" charset="0"/>
              </a:rPr>
              <a:t>S</a:t>
            </a:r>
            <a:r>
              <a:rPr lang="tr-TR" sz="3600" dirty="0" smtClean="0">
                <a:solidFill>
                  <a:srgbClr val="002060"/>
                </a:solidFill>
                <a:latin typeface="Arial Narrow" pitchFamily="34" charset="0"/>
              </a:rPr>
              <a:t>istematik </a:t>
            </a:r>
            <a:r>
              <a:rPr lang="tr-TR" sz="3600" dirty="0">
                <a:solidFill>
                  <a:srgbClr val="002060"/>
                </a:solidFill>
                <a:latin typeface="Arial Narrow" pitchFamily="34" charset="0"/>
              </a:rPr>
              <a:t>derleme ve </a:t>
            </a:r>
            <a:r>
              <a:rPr lang="tr-TR" sz="3600" dirty="0" smtClean="0">
                <a:solidFill>
                  <a:srgbClr val="002060"/>
                </a:solidFill>
                <a:latin typeface="Arial Narrow" pitchFamily="34" charset="0"/>
              </a:rPr>
              <a:t>meta-analiz</a:t>
            </a:r>
            <a:endParaRPr lang="tr-TR" sz="3600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251520" y="2629361"/>
            <a:ext cx="86779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Blip>
                <a:blip r:embed="rId5"/>
              </a:buBlip>
            </a:pPr>
            <a:r>
              <a:rPr lang="en-US" sz="2000" dirty="0" err="1">
                <a:solidFill>
                  <a:prstClr val="black"/>
                </a:solidFill>
              </a:rPr>
              <a:t>Antispazmodikler</a:t>
            </a:r>
            <a:r>
              <a:rPr lang="tr-TR" sz="2000" dirty="0">
                <a:solidFill>
                  <a:prstClr val="black"/>
                </a:solidFill>
              </a:rPr>
              <a:t>,</a:t>
            </a:r>
            <a:r>
              <a:rPr lang="en-US" sz="2000" dirty="0">
                <a:solidFill>
                  <a:prstClr val="black"/>
                </a:solidFill>
              </a:rPr>
              <a:t> İB</a:t>
            </a:r>
            <a:r>
              <a:rPr lang="tr-TR" sz="2000" dirty="0">
                <a:solidFill>
                  <a:prstClr val="black"/>
                </a:solidFill>
              </a:rPr>
              <a:t>S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tedavisinde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plasebodan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daha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etkilidir</a:t>
            </a:r>
            <a:r>
              <a:rPr lang="en-US" sz="2000" dirty="0">
                <a:solidFill>
                  <a:prstClr val="black"/>
                </a:solidFill>
              </a:rPr>
              <a:t>. </a:t>
            </a:r>
            <a:endParaRPr lang="tr-TR" sz="2000" dirty="0">
              <a:solidFill>
                <a:prstClr val="black"/>
              </a:solidFill>
            </a:endParaRPr>
          </a:p>
          <a:p>
            <a:pPr marL="342900" indent="-342900">
              <a:lnSpc>
                <a:spcPct val="150000"/>
              </a:lnSpc>
              <a:buBlip>
                <a:blip r:embed="rId5"/>
              </a:buBlip>
            </a:pPr>
            <a:r>
              <a:rPr lang="en-US" sz="2000" b="1" dirty="0" err="1">
                <a:solidFill>
                  <a:prstClr val="black"/>
                </a:solidFill>
              </a:rPr>
              <a:t>Simetikon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ilavesi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antispazmodik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ajanların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etkilerini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artırır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r>
              <a:rPr lang="tr-TR" sz="2000" b="1" dirty="0">
                <a:solidFill>
                  <a:prstClr val="black"/>
                </a:solidFill>
              </a:rPr>
              <a:t> (</a:t>
            </a:r>
            <a:r>
              <a:rPr lang="tr-TR" sz="2000" b="1" dirty="0" smtClean="0">
                <a:solidFill>
                  <a:prstClr val="black"/>
                </a:solidFill>
              </a:rPr>
              <a:t>p=0,02)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xmlns="" val="38064902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dörtgen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Metin kutusu 7"/>
          <p:cNvSpPr txBox="1"/>
          <p:nvPr/>
        </p:nvSpPr>
        <p:spPr>
          <a:xfrm>
            <a:off x="251520" y="190381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Depresyonu </a:t>
            </a:r>
            <a:r>
              <a:rPr lang="tr-TR" sz="3600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olmayanda etkili değil</a:t>
            </a:r>
          </a:p>
        </p:txBody>
      </p:sp>
      <p:sp>
        <p:nvSpPr>
          <p:cNvPr id="7" name="4 Metin kutusu"/>
          <p:cNvSpPr txBox="1"/>
          <p:nvPr/>
        </p:nvSpPr>
        <p:spPr>
          <a:xfrm>
            <a:off x="0" y="6495147"/>
            <a:ext cx="78581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000" dirty="0" err="1" smtClean="0">
                <a:solidFill>
                  <a:srgbClr val="000000"/>
                </a:solidFill>
              </a:rPr>
              <a:t>Ladabaum</a:t>
            </a:r>
            <a:r>
              <a:rPr lang="tr-TR" sz="1000" dirty="0" smtClean="0">
                <a:solidFill>
                  <a:srgbClr val="000000"/>
                </a:solidFill>
              </a:rPr>
              <a:t>, et al.</a:t>
            </a:r>
            <a:r>
              <a:rPr lang="en-US" sz="1000" dirty="0" smtClean="0">
                <a:solidFill>
                  <a:srgbClr val="000000"/>
                </a:solidFill>
              </a:rPr>
              <a:t>CLINICAL GASTROENTEROLOGY AND HEPATOLOGY 2010;8:42–48</a:t>
            </a:r>
            <a:endParaRPr lang="tr-TR" sz="1000" dirty="0">
              <a:solidFill>
                <a:srgbClr val="000000"/>
              </a:solidFill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044624" y="852742"/>
            <a:ext cx="6784436" cy="5152516"/>
          </a:xfrm>
          <a:prstGeom prst="rect">
            <a:avLst/>
          </a:prstGeom>
        </p:spPr>
      </p:pic>
      <p:pic>
        <p:nvPicPr>
          <p:cNvPr id="1026" name="Picture 2" descr="C:\Users\Exper\Desktop\sayfa79-2-1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91872" y="692696"/>
            <a:ext cx="7140768" cy="5423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306131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222412" y="476672"/>
            <a:ext cx="84794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smtClean="0"/>
              <a:t>Barsak bakterileri tarafından F</a:t>
            </a:r>
            <a:r>
              <a:rPr lang="tr-TR" sz="2400" dirty="0" smtClean="0"/>
              <a:t>ermente edilebilen </a:t>
            </a:r>
            <a:r>
              <a:rPr lang="tr-TR" sz="2400" b="1" dirty="0" smtClean="0"/>
              <a:t>O</a:t>
            </a:r>
            <a:r>
              <a:rPr lang="tr-TR" sz="2400" dirty="0" smtClean="0"/>
              <a:t>ligo</a:t>
            </a:r>
            <a:r>
              <a:rPr lang="tr-TR" sz="2400" b="1" dirty="0" smtClean="0"/>
              <a:t>D</a:t>
            </a:r>
            <a:r>
              <a:rPr lang="tr-TR" sz="2400" dirty="0" smtClean="0"/>
              <a:t>i</a:t>
            </a:r>
            <a:r>
              <a:rPr lang="tr-TR" sz="2400" b="1" dirty="0" smtClean="0"/>
              <a:t>M</a:t>
            </a:r>
            <a:r>
              <a:rPr lang="tr-TR" sz="2400" dirty="0" smtClean="0"/>
              <a:t>onos</a:t>
            </a:r>
            <a:r>
              <a:rPr lang="tr-TR" sz="2400" b="1" dirty="0" smtClean="0"/>
              <a:t>A</a:t>
            </a:r>
            <a:r>
              <a:rPr lang="tr-TR" sz="2400" dirty="0" smtClean="0"/>
              <a:t>kkarid ve</a:t>
            </a:r>
            <a:r>
              <a:rPr lang="tr-TR" sz="2400" b="1" dirty="0" smtClean="0"/>
              <a:t> </a:t>
            </a:r>
            <a:r>
              <a:rPr lang="tr-TR" sz="2400" b="1" dirty="0"/>
              <a:t>P</a:t>
            </a:r>
            <a:r>
              <a:rPr lang="tr-TR" sz="2400" dirty="0" smtClean="0"/>
              <a:t>oliyollerin diyetten uzaklaştırılması</a:t>
            </a:r>
            <a:endParaRPr lang="tr-TR" sz="2400" dirty="0"/>
          </a:p>
        </p:txBody>
      </p:sp>
      <p:sp>
        <p:nvSpPr>
          <p:cNvPr id="5" name="Dikdörtgen 4"/>
          <p:cNvSpPr/>
          <p:nvPr/>
        </p:nvSpPr>
        <p:spPr>
          <a:xfrm>
            <a:off x="236797" y="-99392"/>
            <a:ext cx="887170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600" dirty="0" err="1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F</a:t>
            </a:r>
            <a:r>
              <a:rPr lang="tr-TR" sz="3600" dirty="0" err="1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odmap</a:t>
            </a:r>
            <a:r>
              <a:rPr lang="tr-TR" sz="3600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 </a:t>
            </a:r>
            <a:r>
              <a:rPr lang="tr-TR" sz="3600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D</a:t>
            </a:r>
            <a:r>
              <a:rPr lang="tr-TR" sz="3600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iyet </a:t>
            </a:r>
            <a:r>
              <a:rPr lang="tr-TR" sz="40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N</a:t>
            </a:r>
            <a:r>
              <a:rPr lang="tr-TR" sz="40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edir?</a:t>
            </a:r>
            <a:endParaRPr lang="tr-TR" sz="4000" b="1" dirty="0">
              <a:solidFill>
                <a:schemeClr val="accent1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8" name="2 İçerik Yer Tutucusu"/>
          <p:cNvSpPr txBox="1">
            <a:spLocks/>
          </p:cNvSpPr>
          <p:nvPr/>
        </p:nvSpPr>
        <p:spPr>
          <a:xfrm>
            <a:off x="251520" y="1402411"/>
            <a:ext cx="7708575" cy="1162493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tr-TR" sz="2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Monosakkarid</a:t>
            </a:r>
            <a:r>
              <a:rPr lang="tr-TR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 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Glikoz, </a:t>
            </a:r>
            <a:r>
              <a:rPr lang="tr-TR" sz="2400" dirty="0" err="1" smtClean="0">
                <a:solidFill>
                  <a:srgbClr val="FF0000"/>
                </a:solidFill>
              </a:rPr>
              <a:t>fruktoz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galaktoz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ksiloz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arabinoz</a:t>
            </a:r>
            <a:endParaRPr lang="tr-TR" sz="24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l"/>
            <a:r>
              <a:rPr lang="tr-TR" sz="2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Disakkarid</a:t>
            </a:r>
            <a:r>
              <a:rPr lang="tr-TR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 </a:t>
            </a: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Sukroz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laktoz, maltoz, </a:t>
            </a: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izomaltoz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trehaloz</a:t>
            </a:r>
            <a:endParaRPr lang="tr-TR" sz="24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l"/>
            <a:r>
              <a:rPr lang="tr-TR" sz="2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Poliyol</a:t>
            </a:r>
            <a:r>
              <a:rPr lang="tr-TR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  </a:t>
            </a:r>
            <a:r>
              <a:rPr lang="tr-TR" sz="2400" dirty="0" err="1" smtClean="0">
                <a:solidFill>
                  <a:srgbClr val="FF0000"/>
                </a:solidFill>
              </a:rPr>
              <a:t>sorbitol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mannitol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isomalt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laktitol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mannitol</a:t>
            </a:r>
            <a:endParaRPr lang="tr-TR" sz="24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l"/>
            <a:r>
              <a:rPr lang="tr-TR" sz="2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Oligosakkarid</a:t>
            </a:r>
            <a:r>
              <a:rPr lang="tr-TR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 </a:t>
            </a: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Maltodekstrin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tr-TR" sz="2400" dirty="0" smtClean="0">
                <a:solidFill>
                  <a:srgbClr val="FF0000"/>
                </a:solidFill>
              </a:rPr>
              <a:t>rafine şekerler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tr-T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frukto-oligosakkarid</a:t>
            </a:r>
            <a:r>
              <a:rPr lang="tr-T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soya</a:t>
            </a:r>
          </a:p>
          <a:p>
            <a:pPr algn="l"/>
            <a:endParaRPr lang="tr-TR" sz="24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tr-TR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3 Metin kutusu"/>
          <p:cNvSpPr txBox="1"/>
          <p:nvPr/>
        </p:nvSpPr>
        <p:spPr>
          <a:xfrm>
            <a:off x="-2587" y="6525344"/>
            <a:ext cx="65722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000" dirty="0" err="1" smtClean="0">
                <a:solidFill>
                  <a:srgbClr val="000000"/>
                </a:solidFill>
              </a:rPr>
              <a:t>Shepherd</a:t>
            </a:r>
            <a:r>
              <a:rPr lang="tr-TR" sz="1000" dirty="0" smtClean="0">
                <a:solidFill>
                  <a:srgbClr val="000000"/>
                </a:solidFill>
              </a:rPr>
              <a:t> SJ, et al. </a:t>
            </a:r>
            <a:r>
              <a:rPr lang="tr-TR" sz="1000" dirty="0" err="1" smtClean="0">
                <a:solidFill>
                  <a:srgbClr val="000000"/>
                </a:solidFill>
              </a:rPr>
              <a:t>Am</a:t>
            </a:r>
            <a:r>
              <a:rPr lang="tr-TR" sz="1000" dirty="0" smtClean="0">
                <a:solidFill>
                  <a:srgbClr val="000000"/>
                </a:solidFill>
              </a:rPr>
              <a:t> J </a:t>
            </a:r>
            <a:r>
              <a:rPr lang="tr-TR" sz="1000" dirty="0" err="1" smtClean="0">
                <a:solidFill>
                  <a:srgbClr val="000000"/>
                </a:solidFill>
              </a:rPr>
              <a:t>Gastroenterol</a:t>
            </a:r>
            <a:r>
              <a:rPr lang="tr-TR" sz="1000" dirty="0" smtClean="0">
                <a:solidFill>
                  <a:srgbClr val="000000"/>
                </a:solidFill>
              </a:rPr>
              <a:t> 2013; 108:707–717</a:t>
            </a:r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213476" y="2636912"/>
            <a:ext cx="860699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 </a:t>
            </a:r>
            <a:r>
              <a:rPr lang="tr-TR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ligosakkaridleri</a:t>
            </a:r>
            <a:r>
              <a:rPr lang="tr-TR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tr-T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içeren gıdalar: </a:t>
            </a:r>
            <a:endParaRPr lang="tr-TR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tr-TR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Buğday</a:t>
            </a:r>
            <a:r>
              <a:rPr lang="tr-T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arpa, çavdar, soğan,  pırasa, sarımsak, enginar, </a:t>
            </a:r>
            <a:endParaRPr lang="tr-TR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tr-TR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pancar</a:t>
            </a:r>
            <a:r>
              <a:rPr lang="tr-T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rezene, bezelye, hindiba, fıstık, </a:t>
            </a:r>
            <a:r>
              <a:rPr lang="tr-TR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kaju</a:t>
            </a:r>
            <a:r>
              <a:rPr lang="tr-T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mercimek, </a:t>
            </a:r>
            <a:r>
              <a:rPr lang="tr-TR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nohut</a:t>
            </a:r>
          </a:p>
          <a:p>
            <a:endParaRPr lang="tr-TR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tr-TR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 </a:t>
            </a:r>
            <a:r>
              <a:rPr lang="tr-TR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isakkaridleri</a:t>
            </a:r>
            <a:r>
              <a:rPr lang="tr-TR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tr-T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içeren gıdalar:  </a:t>
            </a:r>
            <a:endParaRPr lang="tr-TR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tr-TR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Süt</a:t>
            </a:r>
            <a:r>
              <a:rPr lang="tr-T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dondurma, yoğurt, </a:t>
            </a:r>
            <a:r>
              <a:rPr lang="tr-TR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krema</a:t>
            </a:r>
          </a:p>
          <a:p>
            <a:endParaRPr lang="tr-TR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tr-TR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 </a:t>
            </a:r>
            <a:r>
              <a:rPr lang="tr-TR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onosakkaridleri</a:t>
            </a:r>
            <a:r>
              <a:rPr lang="tr-TR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tr-T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içeren gıdalar</a:t>
            </a:r>
            <a:r>
              <a:rPr lang="tr-TR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</a:t>
            </a:r>
          </a:p>
          <a:p>
            <a:r>
              <a:rPr lang="tr-TR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Elma</a:t>
            </a:r>
            <a:r>
              <a:rPr lang="tr-T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mango, bal, yüksek </a:t>
            </a:r>
            <a:r>
              <a:rPr lang="tr-TR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fruktoz</a:t>
            </a:r>
            <a:r>
              <a:rPr lang="tr-T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içeren mısır şurubu, </a:t>
            </a:r>
            <a:r>
              <a:rPr lang="tr-TR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armut</a:t>
            </a:r>
            <a:r>
              <a:rPr lang="tr-T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karpuz, </a:t>
            </a:r>
            <a:r>
              <a:rPr lang="tr-TR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kuşkonmaz</a:t>
            </a:r>
          </a:p>
          <a:p>
            <a:endParaRPr lang="tr-TR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tr-TR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 </a:t>
            </a:r>
            <a:r>
              <a:rPr lang="tr-TR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oliyolleri</a:t>
            </a:r>
            <a:r>
              <a:rPr lang="tr-TR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tr-T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içeren gıdalar:  </a:t>
            </a:r>
            <a:endParaRPr lang="tr-TR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tr-TR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Elma</a:t>
            </a:r>
            <a:r>
              <a:rPr lang="tr-T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armut, </a:t>
            </a:r>
            <a:r>
              <a:rPr lang="tr-TR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nektarin</a:t>
            </a:r>
            <a:r>
              <a:rPr lang="tr-T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karpuz, mantar, tatlandırıcılı sakızlar, kayısı, şeftali, </a:t>
            </a:r>
            <a:r>
              <a:rPr lang="tr-TR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karnıbahar</a:t>
            </a:r>
            <a:r>
              <a:rPr lang="tr-T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erik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27654" y="1331430"/>
            <a:ext cx="1774284" cy="1443085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56210" y="3245913"/>
            <a:ext cx="1780286" cy="1335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8324088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dörtgen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Dikdörtgen 4"/>
          <p:cNvSpPr/>
          <p:nvPr/>
        </p:nvSpPr>
        <p:spPr>
          <a:xfrm>
            <a:off x="236797" y="212447"/>
            <a:ext cx="8871707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dirty="0" err="1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F</a:t>
            </a:r>
            <a:r>
              <a:rPr lang="tr-TR" sz="3600" dirty="0" err="1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odmap’den</a:t>
            </a:r>
            <a:r>
              <a:rPr lang="tr-TR" sz="3600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 Fakir </a:t>
            </a:r>
            <a:r>
              <a:rPr lang="tr-TR" sz="3600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B</a:t>
            </a:r>
            <a:r>
              <a:rPr lang="tr-TR" sz="3600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eslenme </a:t>
            </a:r>
          </a:p>
          <a:p>
            <a:r>
              <a:rPr lang="tr-TR" sz="40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İBS </a:t>
            </a:r>
            <a:r>
              <a:rPr lang="tr-TR" sz="40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S</a:t>
            </a:r>
            <a:r>
              <a:rPr lang="tr-TR" sz="40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emptomlarını Azaltır</a:t>
            </a:r>
            <a:endParaRPr lang="tr-TR" sz="4000" b="1" dirty="0">
              <a:solidFill>
                <a:schemeClr val="accent1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0" y="6581001"/>
            <a:ext cx="4680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 err="1">
                <a:solidFill>
                  <a:schemeClr val="tx2">
                    <a:lumMod val="50000"/>
                  </a:schemeClr>
                </a:solidFill>
              </a:rPr>
              <a:t>Halmos</a:t>
            </a:r>
            <a:r>
              <a:rPr lang="tr-TR" sz="1200" dirty="0">
                <a:solidFill>
                  <a:schemeClr val="tx2">
                    <a:lumMod val="50000"/>
                  </a:schemeClr>
                </a:solidFill>
              </a:rPr>
              <a:t> et al. </a:t>
            </a:r>
            <a:r>
              <a:rPr lang="tr-TR" sz="1200" dirty="0" err="1">
                <a:solidFill>
                  <a:schemeClr val="tx2">
                    <a:lumMod val="50000"/>
                  </a:schemeClr>
                </a:solidFill>
              </a:rPr>
              <a:t>Gastroenterology</a:t>
            </a:r>
            <a:r>
              <a:rPr lang="tr-TR" sz="1200" dirty="0">
                <a:solidFill>
                  <a:schemeClr val="tx2">
                    <a:lumMod val="50000"/>
                  </a:schemeClr>
                </a:solidFill>
              </a:rPr>
              <a:t> 2014</a:t>
            </a:r>
          </a:p>
        </p:txBody>
      </p:sp>
      <p:sp>
        <p:nvSpPr>
          <p:cNvPr id="8" name="Rectangle 7"/>
          <p:cNvSpPr/>
          <p:nvPr/>
        </p:nvSpPr>
        <p:spPr>
          <a:xfrm>
            <a:off x="2195736" y="5589240"/>
            <a:ext cx="3888432" cy="936104"/>
          </a:xfrm>
          <a:prstGeom prst="rect">
            <a:avLst/>
          </a:prstGeom>
          <a:solidFill>
            <a:srgbClr val="E7EFFF"/>
          </a:solidFill>
          <a:ln>
            <a:solidFill>
              <a:srgbClr val="E7E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0000"/>
                </a:solidFill>
              </a:rPr>
              <a:t>DİYET HERŞEY DEĞİL! </a:t>
            </a:r>
            <a:endParaRPr lang="en-US" sz="2400" b="1" dirty="0">
              <a:solidFill>
                <a:srgbClr val="000000"/>
              </a:solidFill>
            </a:endParaRPr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12576" y="1299862"/>
            <a:ext cx="5606972" cy="4258277"/>
          </a:xfrm>
          <a:prstGeom prst="rect">
            <a:avLst/>
          </a:prstGeom>
        </p:spPr>
      </p:pic>
      <p:pic>
        <p:nvPicPr>
          <p:cNvPr id="11" name="Resim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27281" y="1502055"/>
            <a:ext cx="5097247" cy="3871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6519623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52470"/>
            <a:ext cx="5438775" cy="384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3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467" y="4491058"/>
            <a:ext cx="4943475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3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1150" y="1209689"/>
            <a:ext cx="3752850" cy="421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Metin kutusu"/>
          <p:cNvSpPr txBox="1"/>
          <p:nvPr/>
        </p:nvSpPr>
        <p:spPr>
          <a:xfrm>
            <a:off x="285720" y="6324921"/>
            <a:ext cx="71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i="1" dirty="0" err="1" smtClean="0">
                <a:solidFill>
                  <a:srgbClr val="FF0000"/>
                </a:solidFill>
              </a:rPr>
              <a:t>Biesiekierski</a:t>
            </a:r>
            <a:r>
              <a:rPr lang="tr-TR" b="1" i="1" dirty="0" smtClean="0">
                <a:solidFill>
                  <a:srgbClr val="FF0000"/>
                </a:solidFill>
              </a:rPr>
              <a:t> JR, et al.</a:t>
            </a:r>
            <a:r>
              <a:rPr lang="tr-TR" b="1" i="1" dirty="0" err="1" smtClean="0">
                <a:solidFill>
                  <a:srgbClr val="FF0000"/>
                </a:solidFill>
              </a:rPr>
              <a:t>Am</a:t>
            </a:r>
            <a:r>
              <a:rPr lang="tr-TR" b="1" i="1" dirty="0" smtClean="0">
                <a:solidFill>
                  <a:srgbClr val="FF0000"/>
                </a:solidFill>
              </a:rPr>
              <a:t> J </a:t>
            </a:r>
            <a:r>
              <a:rPr lang="tr-TR" b="1" i="1" dirty="0" err="1" smtClean="0">
                <a:solidFill>
                  <a:srgbClr val="FF0000"/>
                </a:solidFill>
              </a:rPr>
              <a:t>Gastroenterol</a:t>
            </a:r>
            <a:r>
              <a:rPr lang="tr-TR" b="1" i="1" dirty="0" smtClean="0">
                <a:solidFill>
                  <a:srgbClr val="FF0000"/>
                </a:solidFill>
              </a:rPr>
              <a:t> 2011</a:t>
            </a:r>
            <a:endParaRPr lang="tr-TR" b="1" i="1" dirty="0">
              <a:solidFill>
                <a:srgbClr val="FF0000"/>
              </a:solidFill>
            </a:endParaRPr>
          </a:p>
        </p:txBody>
      </p:sp>
      <p:sp>
        <p:nvSpPr>
          <p:cNvPr id="8" name="7 Metin kutusu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  <a:solidFill>
            <a:srgbClr val="FF9999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Çölyak</a:t>
            </a:r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hastalığı dışlanmış </a:t>
            </a:r>
            <a:r>
              <a:rPr lang="tr-T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IBS’de</a:t>
            </a:r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çift kör  RPC çalışmada </a:t>
            </a:r>
            <a:r>
              <a:rPr lang="tr-T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gluten</a:t>
            </a:r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diyetinin semptomlara  etkisi</a:t>
            </a:r>
            <a:endParaRPr lang="tr-TR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428596" y="6345816"/>
            <a:ext cx="4429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 smtClean="0">
                <a:solidFill>
                  <a:srgbClr val="FF0000"/>
                </a:solidFill>
              </a:rPr>
              <a:t>Erica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</a:rPr>
              <a:t>Boettcher</a:t>
            </a:r>
            <a:r>
              <a:rPr lang="tr-TR" b="1" dirty="0" smtClean="0">
                <a:solidFill>
                  <a:srgbClr val="FF0000"/>
                </a:solidFill>
              </a:rPr>
              <a:t>, et al. AJG 2013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5" name="4 Metin kutusu"/>
          <p:cNvSpPr txBox="1"/>
          <p:nvPr/>
        </p:nvSpPr>
        <p:spPr>
          <a:xfrm>
            <a:off x="1475656" y="332656"/>
            <a:ext cx="5832648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tr-TR" sz="2800" dirty="0" err="1" smtClean="0"/>
              <a:t>Çölyak</a:t>
            </a:r>
            <a:r>
              <a:rPr lang="tr-TR" sz="2800" dirty="0" smtClean="0"/>
              <a:t> olmayan </a:t>
            </a:r>
            <a:r>
              <a:rPr lang="tr-TR" sz="2800" dirty="0" err="1" smtClean="0"/>
              <a:t>gluten</a:t>
            </a:r>
            <a:r>
              <a:rPr lang="tr-TR" sz="2800" dirty="0" smtClean="0"/>
              <a:t> duyarlılığı</a:t>
            </a:r>
            <a:endParaRPr lang="tr-TR" sz="2800" dirty="0"/>
          </a:p>
        </p:txBody>
      </p:sp>
      <p:sp>
        <p:nvSpPr>
          <p:cNvPr id="6" name="5 Oval"/>
          <p:cNvSpPr/>
          <p:nvPr/>
        </p:nvSpPr>
        <p:spPr>
          <a:xfrm>
            <a:off x="683568" y="2708920"/>
            <a:ext cx="4248472" cy="2304256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Metin kutusu"/>
          <p:cNvSpPr txBox="1"/>
          <p:nvPr/>
        </p:nvSpPr>
        <p:spPr>
          <a:xfrm>
            <a:off x="1115616" y="3140968"/>
            <a:ext cx="28803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err="1" smtClean="0">
                <a:solidFill>
                  <a:schemeClr val="bg1"/>
                </a:solidFill>
              </a:rPr>
              <a:t>Motilite</a:t>
            </a:r>
            <a:r>
              <a:rPr lang="tr-TR" sz="2000" b="1" dirty="0" smtClean="0">
                <a:solidFill>
                  <a:schemeClr val="bg1"/>
                </a:solidFill>
              </a:rPr>
              <a:t>/</a:t>
            </a:r>
            <a:r>
              <a:rPr lang="tr-TR" sz="2000" b="1" dirty="0" err="1" smtClean="0">
                <a:solidFill>
                  <a:schemeClr val="bg1"/>
                </a:solidFill>
              </a:rPr>
              <a:t>viseral</a:t>
            </a:r>
            <a:r>
              <a:rPr lang="tr-TR" sz="2000" b="1" dirty="0" smtClean="0">
                <a:solidFill>
                  <a:schemeClr val="bg1"/>
                </a:solidFill>
              </a:rPr>
              <a:t> duyarlılık</a:t>
            </a:r>
          </a:p>
          <a:p>
            <a:r>
              <a:rPr lang="tr-TR" sz="2000" b="1" dirty="0" smtClean="0">
                <a:solidFill>
                  <a:schemeClr val="bg1"/>
                </a:solidFill>
              </a:rPr>
              <a:t>Beyin-barsak aksı</a:t>
            </a:r>
          </a:p>
          <a:p>
            <a:r>
              <a:rPr lang="tr-TR" sz="2000" b="1" dirty="0" err="1" smtClean="0">
                <a:solidFill>
                  <a:schemeClr val="bg1"/>
                </a:solidFill>
              </a:rPr>
              <a:t>İmmun</a:t>
            </a:r>
            <a:r>
              <a:rPr lang="tr-TR" sz="2000" b="1" dirty="0" smtClean="0">
                <a:solidFill>
                  <a:schemeClr val="bg1"/>
                </a:solidFill>
              </a:rPr>
              <a:t> aktivasyon</a:t>
            </a:r>
          </a:p>
          <a:p>
            <a:r>
              <a:rPr lang="tr-TR" sz="2000" b="1" dirty="0" err="1" smtClean="0">
                <a:solidFill>
                  <a:schemeClr val="bg1"/>
                </a:solidFill>
              </a:rPr>
              <a:t>Mikrobiota</a:t>
            </a:r>
            <a:endParaRPr lang="tr-TR" sz="2000" b="1" dirty="0">
              <a:solidFill>
                <a:schemeClr val="bg1"/>
              </a:solidFill>
            </a:endParaRPr>
          </a:p>
        </p:txBody>
      </p:sp>
      <p:sp>
        <p:nvSpPr>
          <p:cNvPr id="8" name="7 Metin kutusu"/>
          <p:cNvSpPr txBox="1"/>
          <p:nvPr/>
        </p:nvSpPr>
        <p:spPr>
          <a:xfrm>
            <a:off x="72008" y="1537628"/>
            <a:ext cx="3419872" cy="52322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tr-TR" sz="2800" b="1" dirty="0" smtClean="0"/>
              <a:t>IBS semptomları</a:t>
            </a:r>
            <a:endParaRPr lang="tr-TR" sz="2800" b="1" dirty="0"/>
          </a:p>
        </p:txBody>
      </p:sp>
      <p:sp>
        <p:nvSpPr>
          <p:cNvPr id="10" name="9 Sağa Bükülü Ok"/>
          <p:cNvSpPr/>
          <p:nvPr/>
        </p:nvSpPr>
        <p:spPr>
          <a:xfrm>
            <a:off x="899592" y="2132856"/>
            <a:ext cx="360040" cy="792088"/>
          </a:xfrm>
          <a:prstGeom prst="curved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11" name="10 Oval"/>
          <p:cNvSpPr/>
          <p:nvPr/>
        </p:nvSpPr>
        <p:spPr>
          <a:xfrm>
            <a:off x="4067944" y="2636912"/>
            <a:ext cx="4464496" cy="2376264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11 Metin kutusu"/>
          <p:cNvSpPr txBox="1"/>
          <p:nvPr/>
        </p:nvSpPr>
        <p:spPr>
          <a:xfrm>
            <a:off x="4932040" y="3356992"/>
            <a:ext cx="3960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smtClean="0"/>
              <a:t>Potansiyel/</a:t>
            </a:r>
            <a:r>
              <a:rPr lang="tr-TR" sz="2000" b="1" dirty="0" err="1" smtClean="0"/>
              <a:t>asemptomatik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çölyak</a:t>
            </a:r>
            <a:endParaRPr lang="tr-TR" sz="2000" b="1" dirty="0" smtClean="0"/>
          </a:p>
          <a:p>
            <a:r>
              <a:rPr lang="tr-TR" sz="2000" b="1" dirty="0" err="1" smtClean="0"/>
              <a:t>Semptomatik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çölyak</a:t>
            </a:r>
            <a:endParaRPr lang="tr-TR" sz="2000" b="1" dirty="0"/>
          </a:p>
        </p:txBody>
      </p:sp>
      <p:sp>
        <p:nvSpPr>
          <p:cNvPr id="13" name="12 Metin kutusu"/>
          <p:cNvSpPr txBox="1"/>
          <p:nvPr/>
        </p:nvSpPr>
        <p:spPr>
          <a:xfrm>
            <a:off x="5652120" y="1484784"/>
            <a:ext cx="3491880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err="1" smtClean="0"/>
              <a:t>Çölyak</a:t>
            </a:r>
            <a:r>
              <a:rPr lang="tr-TR" sz="2800" b="1" dirty="0" smtClean="0"/>
              <a:t> yelpazesi</a:t>
            </a:r>
            <a:endParaRPr lang="tr-TR" sz="2800" b="1" dirty="0"/>
          </a:p>
        </p:txBody>
      </p:sp>
      <p:sp>
        <p:nvSpPr>
          <p:cNvPr id="14" name="13 Oval"/>
          <p:cNvSpPr/>
          <p:nvPr/>
        </p:nvSpPr>
        <p:spPr>
          <a:xfrm>
            <a:off x="3923928" y="1772816"/>
            <a:ext cx="1152128" cy="3888432"/>
          </a:xfrm>
          <a:prstGeom prst="ellipse">
            <a:avLst/>
          </a:prstGeom>
          <a:solidFill>
            <a:schemeClr val="accent2">
              <a:lumMod val="60000"/>
              <a:lumOff val="40000"/>
              <a:alpha val="49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14 Sola Bükülü Ok"/>
          <p:cNvSpPr/>
          <p:nvPr/>
        </p:nvSpPr>
        <p:spPr>
          <a:xfrm>
            <a:off x="7884368" y="2204864"/>
            <a:ext cx="432048" cy="792088"/>
          </a:xfrm>
          <a:prstGeom prst="curvedLeftArrow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16" name="15 Aşağı Ok"/>
          <p:cNvSpPr/>
          <p:nvPr/>
        </p:nvSpPr>
        <p:spPr>
          <a:xfrm>
            <a:off x="4355976" y="1052736"/>
            <a:ext cx="144016" cy="576064"/>
          </a:xfrm>
          <a:prstGeom prst="downArrow">
            <a:avLst/>
          </a:prstGeom>
          <a:solidFill>
            <a:srgbClr val="FF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437522" y="-819593"/>
            <a:ext cx="12019043" cy="9127998"/>
          </a:xfrm>
          <a:prstGeom prst="rect">
            <a:avLst/>
          </a:prstGeom>
        </p:spPr>
      </p:pic>
      <p:sp>
        <p:nvSpPr>
          <p:cNvPr id="5" name="Dikdörtgen 4"/>
          <p:cNvSpPr/>
          <p:nvPr/>
        </p:nvSpPr>
        <p:spPr>
          <a:xfrm>
            <a:off x="236797" y="200834"/>
            <a:ext cx="887170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dirty="0" err="1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İBS’de</a:t>
            </a:r>
            <a:r>
              <a:rPr lang="tr-TR" sz="40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 Semptoma </a:t>
            </a:r>
            <a:r>
              <a:rPr lang="tr-TR" sz="40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Y</a:t>
            </a:r>
            <a:r>
              <a:rPr lang="tr-TR" sz="40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önelik </a:t>
            </a:r>
            <a:r>
              <a:rPr lang="tr-TR" sz="40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T</a:t>
            </a:r>
            <a:r>
              <a:rPr lang="tr-TR" sz="40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edavi</a:t>
            </a:r>
            <a:endParaRPr lang="tr-TR" sz="4000" b="1" dirty="0">
              <a:solidFill>
                <a:schemeClr val="accent1">
                  <a:lumMod val="50000"/>
                </a:schemeClr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369198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251520" y="1772816"/>
            <a:ext cx="907300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Blip>
                <a:blip r:embed="rId2"/>
              </a:buBlip>
            </a:pPr>
            <a:r>
              <a:rPr lang="tr-TR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Psikiyatri </a:t>
            </a:r>
            <a:r>
              <a:rPr lang="tr-TR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konsültasyonunda </a:t>
            </a:r>
            <a:r>
              <a:rPr lang="tr-TR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anksiyetik </a:t>
            </a:r>
          </a:p>
          <a:p>
            <a:r>
              <a:rPr lang="tr-TR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tr-TR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uyum bozukluğu düşünülerek</a:t>
            </a:r>
            <a:endParaRPr lang="tr-TR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>
              <a:buBlip>
                <a:blip r:embed="rId2"/>
              </a:buBlip>
            </a:pPr>
            <a:endParaRPr lang="tr-TR" sz="28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>
              <a:buBlip>
                <a:blip r:embed="rId2"/>
              </a:buBlip>
            </a:pPr>
            <a:r>
              <a:rPr lang="tr-TR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Otilonyum</a:t>
            </a:r>
            <a:r>
              <a:rPr lang="tr-TR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tr-TR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bromür + </a:t>
            </a:r>
            <a:r>
              <a:rPr lang="tr-TR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Simetikon</a:t>
            </a:r>
            <a:endParaRPr lang="tr-TR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>
              <a:buBlip>
                <a:blip r:embed="rId2"/>
              </a:buBlip>
            </a:pPr>
            <a:endParaRPr lang="tr-TR" sz="28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>
              <a:buBlip>
                <a:blip r:embed="rId2"/>
              </a:buBlip>
            </a:pPr>
            <a:r>
              <a:rPr lang="tr-TR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Antidepresan</a:t>
            </a:r>
            <a:r>
              <a:rPr lang="tr-TR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tr-TR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982616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176771920"/>
              </p:ext>
            </p:extLst>
          </p:nvPr>
        </p:nvGraphicFramePr>
        <p:xfrm>
          <a:off x="108869" y="55541"/>
          <a:ext cx="8927628" cy="670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0769"/>
                <a:gridCol w="3541538"/>
                <a:gridCol w="3615321"/>
              </a:tblGrid>
              <a:tr h="370840">
                <a:tc>
                  <a:txBody>
                    <a:bodyPr/>
                    <a:lstStyle/>
                    <a:p>
                      <a:r>
                        <a:rPr lang="tr-TR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İshal</a:t>
                      </a:r>
                      <a:endParaRPr lang="tr-TR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Opioid</a:t>
                      </a:r>
                      <a:r>
                        <a:rPr lang="tr-TR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tr-TR" sz="16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agonistleri</a:t>
                      </a:r>
                      <a:endParaRPr lang="tr-TR" sz="1600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tr-TR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Diyet</a:t>
                      </a:r>
                    </a:p>
                    <a:p>
                      <a:r>
                        <a:rPr lang="tr-TR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Safra </a:t>
                      </a:r>
                      <a:r>
                        <a:rPr lang="tr-TR" sz="16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asid</a:t>
                      </a:r>
                      <a:r>
                        <a:rPr lang="tr-TR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tr-TR" sz="16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sekestranları</a:t>
                      </a:r>
                      <a:endParaRPr lang="tr-TR" sz="1600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tr-TR" sz="1600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tr-TR" sz="1600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tr-TR" sz="16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Probiyotik</a:t>
                      </a:r>
                      <a:endParaRPr lang="tr-TR" sz="1600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tr-TR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Antibiyotik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5-HT3 antagonistleri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600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600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Mikst</a:t>
                      </a:r>
                      <a:r>
                        <a:rPr lang="tr-TR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tr-TR" sz="16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opioid</a:t>
                      </a:r>
                      <a:r>
                        <a:rPr lang="tr-TR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antagonist/</a:t>
                      </a:r>
                      <a:r>
                        <a:rPr lang="tr-TR" sz="16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agonist</a:t>
                      </a:r>
                      <a:endParaRPr lang="tr-TR" sz="1600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Loperamide</a:t>
                      </a:r>
                      <a:r>
                        <a:rPr lang="tr-TR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2-4 mg (</a:t>
                      </a:r>
                      <a:r>
                        <a:rPr lang="tr-TR" sz="16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max</a:t>
                      </a:r>
                      <a:r>
                        <a:rPr lang="tr-TR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16 mg)</a:t>
                      </a:r>
                    </a:p>
                    <a:p>
                      <a:r>
                        <a:rPr lang="tr-TR" sz="16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Glutensiz</a:t>
                      </a:r>
                      <a:r>
                        <a:rPr lang="tr-TR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FODMAP</a:t>
                      </a:r>
                    </a:p>
                    <a:p>
                      <a:r>
                        <a:rPr lang="tr-TR" sz="16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Kolestiramin</a:t>
                      </a:r>
                      <a:r>
                        <a:rPr lang="tr-TR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(9 gr/gün)</a:t>
                      </a:r>
                    </a:p>
                    <a:p>
                      <a:r>
                        <a:rPr lang="tr-TR" sz="16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Kolestipol</a:t>
                      </a:r>
                      <a:r>
                        <a:rPr lang="tr-TR" sz="16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(2 gr 2x1)</a:t>
                      </a:r>
                    </a:p>
                    <a:p>
                      <a:r>
                        <a:rPr lang="tr-TR" sz="1600" b="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Colesevelam</a:t>
                      </a:r>
                      <a:r>
                        <a:rPr lang="tr-TR" sz="16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(625 mg 2x1)</a:t>
                      </a:r>
                    </a:p>
                    <a:p>
                      <a:r>
                        <a:rPr lang="tr-TR" sz="16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Farklı seçenekler</a:t>
                      </a:r>
                    </a:p>
                    <a:p>
                      <a:r>
                        <a:rPr lang="tr-TR" sz="1600" b="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Rifaksimin</a:t>
                      </a:r>
                      <a:r>
                        <a:rPr lang="tr-TR" sz="16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550 mg 3x1 14 gün</a:t>
                      </a:r>
                    </a:p>
                    <a:p>
                      <a:r>
                        <a:rPr lang="tr-TR" sz="1600" b="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Alosetron</a:t>
                      </a:r>
                      <a:r>
                        <a:rPr lang="tr-TR" sz="16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(0.5-1 mg 2x1)</a:t>
                      </a:r>
                    </a:p>
                    <a:p>
                      <a:r>
                        <a:rPr lang="tr-TR" sz="1600" b="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Ondansetron</a:t>
                      </a:r>
                      <a:r>
                        <a:rPr lang="tr-TR" sz="16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(4-8 mg 3x1)</a:t>
                      </a:r>
                    </a:p>
                    <a:p>
                      <a:r>
                        <a:rPr lang="tr-TR" sz="1600" b="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Ramosetron</a:t>
                      </a:r>
                      <a:r>
                        <a:rPr lang="tr-TR" sz="16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( 5 mikrogram 4x1)</a:t>
                      </a:r>
                    </a:p>
                    <a:p>
                      <a:r>
                        <a:rPr lang="tr-TR" sz="1600" b="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Eluxadoline</a:t>
                      </a:r>
                      <a:r>
                        <a:rPr lang="tr-TR" sz="16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100 mg 2x1</a:t>
                      </a:r>
                      <a:endParaRPr lang="tr-TR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Kabızlık</a:t>
                      </a:r>
                      <a:endParaRPr lang="tr-TR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Psylilium</a:t>
                      </a:r>
                      <a:endParaRPr lang="tr-TR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tr-TR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PEG</a:t>
                      </a:r>
                    </a:p>
                    <a:p>
                      <a:r>
                        <a:rPr lang="tr-TR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 kanal </a:t>
                      </a:r>
                      <a:r>
                        <a:rPr lang="tr-TR" sz="16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aktivatörleri</a:t>
                      </a:r>
                      <a:endParaRPr lang="tr-TR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tr-TR" sz="16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Guanilat</a:t>
                      </a:r>
                      <a:r>
                        <a:rPr lang="tr-TR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tr-TR" sz="16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siklaz</a:t>
                      </a:r>
                      <a:r>
                        <a:rPr lang="tr-TR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 </a:t>
                      </a:r>
                      <a:r>
                        <a:rPr lang="tr-TR" sz="16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agonistleri</a:t>
                      </a:r>
                      <a:endParaRPr lang="tr-TR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gr/gün</a:t>
                      </a:r>
                    </a:p>
                    <a:p>
                      <a:r>
                        <a:rPr lang="tr-TR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17-34 g/gün</a:t>
                      </a:r>
                    </a:p>
                    <a:p>
                      <a:r>
                        <a:rPr lang="tr-TR" sz="16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Lubiproston</a:t>
                      </a:r>
                      <a:r>
                        <a:rPr lang="tr-TR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8 mikrogram 2x1</a:t>
                      </a:r>
                    </a:p>
                    <a:p>
                      <a:r>
                        <a:rPr lang="tr-TR" sz="16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Linaclatid</a:t>
                      </a:r>
                      <a:r>
                        <a:rPr lang="tr-TR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290 mikrogram </a:t>
                      </a:r>
                    </a:p>
                    <a:p>
                      <a:endParaRPr lang="tr-TR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Karın ağrısı</a:t>
                      </a:r>
                      <a:endParaRPr lang="tr-TR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Antispasmodikler</a:t>
                      </a:r>
                      <a:endParaRPr lang="tr-TR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tr-TR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tr-TR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tr-TR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Nane yağı</a:t>
                      </a:r>
                    </a:p>
                    <a:p>
                      <a:r>
                        <a:rPr lang="tr-TR" sz="16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Trisiklik</a:t>
                      </a:r>
                      <a:r>
                        <a:rPr lang="tr-TR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tr-TR" sz="16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antidepresan</a:t>
                      </a:r>
                      <a:endParaRPr lang="tr-TR" sz="16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tr-TR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SSRI</a:t>
                      </a:r>
                      <a:endParaRPr lang="tr-TR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Disiklomin</a:t>
                      </a:r>
                      <a:r>
                        <a:rPr lang="tr-TR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(10-20 mg 4x1)</a:t>
                      </a:r>
                    </a:p>
                    <a:p>
                      <a:r>
                        <a:rPr lang="tr-TR" sz="16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Otilonyum</a:t>
                      </a:r>
                      <a:r>
                        <a:rPr lang="tr-TR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(40-80 mg 3x1)</a:t>
                      </a:r>
                    </a:p>
                    <a:p>
                      <a:r>
                        <a:rPr lang="tr-TR" sz="16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Mebeverine</a:t>
                      </a:r>
                      <a:r>
                        <a:rPr lang="tr-TR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(135 mg 3x1)</a:t>
                      </a:r>
                    </a:p>
                    <a:p>
                      <a:r>
                        <a:rPr lang="tr-TR" sz="16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Enterik</a:t>
                      </a:r>
                      <a:r>
                        <a:rPr lang="tr-TR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kaplı </a:t>
                      </a:r>
                      <a:r>
                        <a:rPr lang="tr-TR" sz="16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tb</a:t>
                      </a:r>
                      <a:r>
                        <a:rPr lang="tr-TR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250-750 mg, 2x1</a:t>
                      </a:r>
                    </a:p>
                    <a:p>
                      <a:r>
                        <a:rPr lang="tr-TR" sz="16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Desipramin</a:t>
                      </a:r>
                      <a:r>
                        <a:rPr lang="tr-TR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tr-TR" sz="16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amitriptilin</a:t>
                      </a:r>
                      <a:endParaRPr lang="tr-TR" sz="16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tr-TR" sz="16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Paroksetin</a:t>
                      </a:r>
                      <a:endParaRPr lang="tr-TR" sz="16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tr-TR" sz="16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Sertralin</a:t>
                      </a:r>
                      <a:endParaRPr lang="tr-TR" sz="16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tr-TR" sz="16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sitalopram</a:t>
                      </a:r>
                      <a:endParaRPr lang="tr-TR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Arial" pitchFamily="34" charset="0"/>
                          <a:cs typeface="Arial" pitchFamily="34" charset="0"/>
                        </a:rPr>
                        <a:t>Gaz/şişkinlik</a:t>
                      </a:r>
                      <a:endParaRPr lang="tr-TR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smtClean="0">
                          <a:latin typeface="Arial" pitchFamily="34" charset="0"/>
                          <a:cs typeface="Arial" pitchFamily="34" charset="0"/>
                        </a:rPr>
                        <a:t>Diyet</a:t>
                      </a:r>
                      <a:r>
                        <a:rPr lang="tr-TR" sz="16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sz="1600" dirty="0" smtClean="0">
                          <a:latin typeface="Arial" pitchFamily="34" charset="0"/>
                          <a:cs typeface="Arial" pitchFamily="34" charset="0"/>
                        </a:rPr>
                        <a:t>değişikliği</a:t>
                      </a:r>
                      <a:r>
                        <a:rPr lang="tr-TR" sz="16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err="1" smtClean="0">
                          <a:latin typeface="Arial" pitchFamily="34" charset="0"/>
                          <a:cs typeface="Arial" pitchFamily="34" charset="0"/>
                        </a:rPr>
                        <a:t>rifaximin</a:t>
                      </a:r>
                      <a:r>
                        <a:rPr lang="tr-TR" sz="1600" dirty="0" smtClean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tr-TR" sz="1600" dirty="0" err="1" smtClean="0">
                          <a:latin typeface="Arial" pitchFamily="34" charset="0"/>
                          <a:cs typeface="Arial" pitchFamily="34" charset="0"/>
                        </a:rPr>
                        <a:t>probiyotik</a:t>
                      </a:r>
                      <a:endParaRPr lang="tr-TR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Dikdörtgen 5"/>
          <p:cNvSpPr/>
          <p:nvPr/>
        </p:nvSpPr>
        <p:spPr>
          <a:xfrm rot="5400000">
            <a:off x="6363014" y="3536398"/>
            <a:ext cx="51926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 smtClean="0">
                <a:solidFill>
                  <a:srgbClr val="C00000"/>
                </a:solidFill>
              </a:rPr>
              <a:t>Lacy</a:t>
            </a:r>
            <a:r>
              <a:rPr lang="tr-TR" dirty="0" smtClean="0">
                <a:solidFill>
                  <a:srgbClr val="C00000"/>
                </a:solidFill>
              </a:rPr>
              <a:t> BE, et al. </a:t>
            </a:r>
            <a:r>
              <a:rPr lang="tr-TR" dirty="0" err="1" smtClean="0">
                <a:solidFill>
                  <a:srgbClr val="C00000"/>
                </a:solidFill>
              </a:rPr>
              <a:t>Gastroenterology</a:t>
            </a:r>
            <a:r>
              <a:rPr lang="tr-TR" dirty="0" smtClean="0">
                <a:solidFill>
                  <a:srgbClr val="C00000"/>
                </a:solidFill>
              </a:rPr>
              <a:t> </a:t>
            </a:r>
            <a:r>
              <a:rPr lang="tr-TR" dirty="0">
                <a:solidFill>
                  <a:srgbClr val="C00000"/>
                </a:solidFill>
              </a:rPr>
              <a:t>2016;150:1393–1407</a:t>
            </a:r>
          </a:p>
        </p:txBody>
      </p:sp>
    </p:spTree>
    <p:extLst>
      <p:ext uri="{BB962C8B-B14F-4D97-AF65-F5344CB8AC3E}">
        <p14:creationId xmlns:p14="http://schemas.microsoft.com/office/powerpoint/2010/main" xmlns="" val="9602284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kdörtgen 5"/>
          <p:cNvSpPr/>
          <p:nvPr/>
        </p:nvSpPr>
        <p:spPr>
          <a:xfrm>
            <a:off x="0" y="1700808"/>
            <a:ext cx="90622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Blip>
                <a:blip r:embed="rId2"/>
              </a:buBlip>
            </a:pPr>
            <a:endParaRPr lang="tr-TR" sz="2800" dirty="0">
              <a:solidFill>
                <a:srgbClr val="0070C0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357158" y="2357430"/>
            <a:ext cx="8461921" cy="2072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lnSpc>
                <a:spcPct val="250000"/>
              </a:lnSpc>
              <a:buBlip>
                <a:blip r:embed="rId2"/>
              </a:buBlip>
            </a:pPr>
            <a:r>
              <a:rPr lang="tr-TR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İBS’de</a:t>
            </a:r>
            <a:r>
              <a:rPr lang="tr-TR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esas olan semptoma yönelik tedavidir</a:t>
            </a:r>
            <a:r>
              <a:rPr lang="tr-TR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tr-TR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 algn="ctr">
              <a:lnSpc>
                <a:spcPct val="250000"/>
              </a:lnSpc>
              <a:buBlip>
                <a:blip r:embed="rId2"/>
              </a:buBlip>
            </a:pPr>
            <a:r>
              <a:rPr lang="tr-TR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Kombine preparatlar daha etkin olabilir.</a:t>
            </a:r>
          </a:p>
        </p:txBody>
      </p:sp>
    </p:spTree>
    <p:extLst>
      <p:ext uri="{BB962C8B-B14F-4D97-AF65-F5344CB8AC3E}">
        <p14:creationId xmlns:p14="http://schemas.microsoft.com/office/powerpoint/2010/main" xmlns="" val="167129872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sim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0628" y="2355483"/>
            <a:ext cx="3089708" cy="3996618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08334" y="2128333"/>
            <a:ext cx="4667807" cy="3711357"/>
          </a:xfrm>
          <a:prstGeom prst="rect">
            <a:avLst/>
          </a:prstGeom>
        </p:spPr>
      </p:pic>
      <p:pic>
        <p:nvPicPr>
          <p:cNvPr id="11" name="Resim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83327" y="644237"/>
            <a:ext cx="6212362" cy="16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89149465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2635</TotalTime>
  <Words>1373</Words>
  <Application>Microsoft Office PowerPoint</Application>
  <PresentationFormat>Ekran Gösterisi (4:3)</PresentationFormat>
  <Paragraphs>333</Paragraphs>
  <Slides>43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43</vt:i4>
      </vt:variant>
    </vt:vector>
  </HeadingPairs>
  <TitlesOfParts>
    <vt:vector size="44" baseType="lpstr">
      <vt:lpstr>Ofis Teması</vt:lpstr>
      <vt:lpstr>Slayt 1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IBS de Roma IV kriterleri-2016</vt:lpstr>
      <vt:lpstr>Slayt 14</vt:lpstr>
      <vt:lpstr>Tedavide Başarının ilk Adımı</vt:lpstr>
      <vt:lpstr>Slayt 16</vt:lpstr>
      <vt:lpstr>Slayt 17</vt:lpstr>
      <vt:lpstr>Slayt 18</vt:lpstr>
      <vt:lpstr>Slayt 19</vt:lpstr>
      <vt:lpstr>Yeni tedaviler</vt:lpstr>
      <vt:lpstr>Slayt 21</vt:lpstr>
      <vt:lpstr>Slayt 22</vt:lpstr>
      <vt:lpstr>Probiyotikler</vt:lpstr>
      <vt:lpstr>Slayt 24</vt:lpstr>
      <vt:lpstr>Slayt 25</vt:lpstr>
      <vt:lpstr>Slayt 26</vt:lpstr>
      <vt:lpstr>Slayt 27</vt:lpstr>
      <vt:lpstr>Slayt 28</vt:lpstr>
      <vt:lpstr>Slayt 29</vt:lpstr>
      <vt:lpstr>Slayt 30</vt:lpstr>
      <vt:lpstr>Slayt 31</vt:lpstr>
      <vt:lpstr>Slayt 32</vt:lpstr>
      <vt:lpstr>Slayt 33</vt:lpstr>
      <vt:lpstr>Slayt 34</vt:lpstr>
      <vt:lpstr>Slayt 35</vt:lpstr>
      <vt:lpstr>Slayt 36</vt:lpstr>
      <vt:lpstr>Slayt 37</vt:lpstr>
      <vt:lpstr>Slayt 38</vt:lpstr>
      <vt:lpstr>Slayt 39</vt:lpstr>
      <vt:lpstr>Slayt 40</vt:lpstr>
      <vt:lpstr>Slayt 41</vt:lpstr>
      <vt:lpstr>Slayt 42</vt:lpstr>
      <vt:lpstr>Slayt 43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HP</dc:creator>
  <cp:lastModifiedBy>ilter unal</cp:lastModifiedBy>
  <cp:revision>261</cp:revision>
  <dcterms:created xsi:type="dcterms:W3CDTF">2016-02-01T13:57:23Z</dcterms:created>
  <dcterms:modified xsi:type="dcterms:W3CDTF">2017-02-04T12:02:22Z</dcterms:modified>
</cp:coreProperties>
</file>