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416" r:id="rId3"/>
    <p:sldId id="417" r:id="rId4"/>
    <p:sldId id="418" r:id="rId5"/>
    <p:sldId id="419" r:id="rId6"/>
    <p:sldId id="420" r:id="rId7"/>
    <p:sldId id="421" r:id="rId8"/>
    <p:sldId id="434" r:id="rId9"/>
    <p:sldId id="423" r:id="rId10"/>
    <p:sldId id="424" r:id="rId11"/>
    <p:sldId id="426" r:id="rId12"/>
    <p:sldId id="427" r:id="rId13"/>
    <p:sldId id="428" r:id="rId14"/>
    <p:sldId id="429" r:id="rId15"/>
    <p:sldId id="435" r:id="rId16"/>
    <p:sldId id="431" r:id="rId17"/>
    <p:sldId id="432" r:id="rId18"/>
    <p:sldId id="433" r:id="rId19"/>
    <p:sldId id="389" r:id="rId20"/>
    <p:sldId id="406" r:id="rId21"/>
    <p:sldId id="390" r:id="rId22"/>
    <p:sldId id="391" r:id="rId23"/>
    <p:sldId id="392" r:id="rId24"/>
    <p:sldId id="393" r:id="rId25"/>
    <p:sldId id="394" r:id="rId26"/>
    <p:sldId id="396" r:id="rId27"/>
    <p:sldId id="437" r:id="rId28"/>
    <p:sldId id="397" r:id="rId29"/>
    <p:sldId id="439" r:id="rId30"/>
    <p:sldId id="398" r:id="rId31"/>
    <p:sldId id="399" r:id="rId32"/>
    <p:sldId id="400" r:id="rId33"/>
    <p:sldId id="401" r:id="rId34"/>
    <p:sldId id="438" r:id="rId35"/>
    <p:sldId id="403" r:id="rId36"/>
    <p:sldId id="404" r:id="rId37"/>
    <p:sldId id="29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A1B66-7E0A-4700-B8A8-7DF63D95D565}" type="datetimeFigureOut">
              <a:rPr lang="tr-TR" smtClean="0"/>
              <a:t>28.02.2026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C3E7F-2117-4D9B-9F81-D90057DFB55A}" type="slidenum">
              <a:rPr lang="tr-TR" smtClean="0"/>
              <a:t>‹#›</a:t>
            </a:fld>
            <a:endParaRPr lang="tr-TR"/>
          </a:p>
        </p:txBody>
      </p:sp>
    </p:spTree>
    <p:extLst>
      <p:ext uri="{BB962C8B-B14F-4D97-AF65-F5344CB8AC3E}">
        <p14:creationId xmlns:p14="http://schemas.microsoft.com/office/powerpoint/2010/main" val="312648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6C3E7F-2117-4D9B-9F81-D90057DFB55A}" type="slidenum">
              <a:rPr lang="tr-TR" smtClean="0"/>
              <a:t>28</a:t>
            </a:fld>
            <a:endParaRPr lang="tr-TR"/>
          </a:p>
        </p:txBody>
      </p:sp>
    </p:spTree>
    <p:extLst>
      <p:ext uri="{BB962C8B-B14F-4D97-AF65-F5344CB8AC3E}">
        <p14:creationId xmlns:p14="http://schemas.microsoft.com/office/powerpoint/2010/main" val="355103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6C3E7F-2117-4D9B-9F81-D90057DFB55A}" type="slidenum">
              <a:rPr lang="tr-TR" smtClean="0"/>
              <a:t>29</a:t>
            </a:fld>
            <a:endParaRPr lang="tr-TR"/>
          </a:p>
        </p:txBody>
      </p:sp>
    </p:spTree>
    <p:extLst>
      <p:ext uri="{BB962C8B-B14F-4D97-AF65-F5344CB8AC3E}">
        <p14:creationId xmlns:p14="http://schemas.microsoft.com/office/powerpoint/2010/main" val="1852931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28.02.2026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28.02.2026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28.02.2026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28.02.2026</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7C4BA0E-F2E1-468A-B86C-85EA3CAA564F}"/>
              </a:ext>
            </a:extLst>
          </p:cNvPr>
          <p:cNvSpPr/>
          <p:nvPr/>
        </p:nvSpPr>
        <p:spPr>
          <a:xfrm>
            <a:off x="0" y="2470128"/>
            <a:ext cx="9147017" cy="1714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539552" y="2672916"/>
            <a:ext cx="8352928" cy="1512168"/>
          </a:xfrm>
        </p:spPr>
        <p:txBody>
          <a:bodyPr>
            <a:normAutofit/>
          </a:bodyPr>
          <a:lstStyle/>
          <a:p>
            <a:pPr lvl="0"/>
            <a:r>
              <a:rPr lang="tr-TR" sz="4000" b="1" dirty="0"/>
              <a:t>BÖCEK SOKMALARI VE HAYVAN ISIRIKLARINDA İLK YARDIM</a:t>
            </a:r>
          </a:p>
        </p:txBody>
      </p:sp>
      <p:pic>
        <p:nvPicPr>
          <p:cNvPr id="4" name="Resim 3">
            <a:extLst>
              <a:ext uri="{FF2B5EF4-FFF2-40B4-BE49-F238E27FC236}">
                <a16:creationId xmlns:a16="http://schemas.microsoft.com/office/drawing/2014/main" id="{A104907E-28A8-4B5F-AE8D-E9023B62C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859ED3D9-3684-405E-8818-A5CEEDD1F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844008"/>
            <a:ext cx="2123728" cy="1592796"/>
          </a:xfrm>
          <a:prstGeom prst="rect">
            <a:avLst/>
          </a:prstGeom>
        </p:spPr>
      </p:pic>
      <p:pic>
        <p:nvPicPr>
          <p:cNvPr id="9" name="Resim 8">
            <a:extLst>
              <a:ext uri="{FF2B5EF4-FFF2-40B4-BE49-F238E27FC236}">
                <a16:creationId xmlns:a16="http://schemas.microsoft.com/office/drawing/2014/main" id="{A6C6E2DF-C92F-4243-BB40-6266A8CE1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818401"/>
            <a:ext cx="2246724" cy="1685043"/>
          </a:xfrm>
          <a:prstGeom prst="rect">
            <a:avLst/>
          </a:prstGeom>
        </p:spPr>
      </p:pic>
      <p:pic>
        <p:nvPicPr>
          <p:cNvPr id="11" name="Resim 10">
            <a:extLst>
              <a:ext uri="{FF2B5EF4-FFF2-40B4-BE49-F238E27FC236}">
                <a16:creationId xmlns:a16="http://schemas.microsoft.com/office/drawing/2014/main" id="{F85091EF-E6AA-40FD-97B9-9EB44545A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827788"/>
            <a:ext cx="2246725" cy="1685044"/>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FD38E1D-1957-4DDD-886C-29044D23F210}"/>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br>
              <a:rPr lang="tr-TR" sz="3200" dirty="0"/>
            </a:br>
            <a:r>
              <a:rPr lang="tr-TR" sz="2400" dirty="0"/>
              <a:t>Belirti Ve Bulgular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457200" y="1787364"/>
            <a:ext cx="8435280" cy="1569628"/>
          </a:xfrm>
        </p:spPr>
        <p:txBody>
          <a:bodyPr>
            <a:noAutofit/>
          </a:bodyPr>
          <a:lstStyle/>
          <a:p>
            <a:pPr marL="0" indent="0">
              <a:buNone/>
            </a:pPr>
            <a:r>
              <a:rPr lang="tr-TR" sz="2400" b="1" dirty="0"/>
              <a:t>Isırık yerinde;</a:t>
            </a:r>
          </a:p>
          <a:p>
            <a:pPr marL="457200" lvl="1" indent="0">
              <a:buNone/>
            </a:pPr>
            <a:r>
              <a:rPr lang="tr-TR" sz="2400" dirty="0"/>
              <a:t>Kanama		Şişlik			Morarma</a:t>
            </a:r>
          </a:p>
          <a:p>
            <a:pPr marL="457200" lvl="1" indent="0">
              <a:buNone/>
            </a:pPr>
            <a:r>
              <a:rPr lang="tr-TR" sz="2400" dirty="0"/>
              <a:t>Ağrı		Uyuşma		Diş izleri</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82453" y="3573016"/>
            <a:ext cx="4032128" cy="30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AAC53B14-7586-467E-8186-DF41FC316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İçerik Yer Tutucusu 2">
            <a:extLst>
              <a:ext uri="{FF2B5EF4-FFF2-40B4-BE49-F238E27FC236}">
                <a16:creationId xmlns:a16="http://schemas.microsoft.com/office/drawing/2014/main" id="{AF4E0F8D-DF1D-48B8-A4F1-46089755EDB8}"/>
              </a:ext>
            </a:extLst>
          </p:cNvPr>
          <p:cNvSpPr txBox="1">
            <a:spLocks/>
          </p:cNvSpPr>
          <p:nvPr/>
        </p:nvSpPr>
        <p:spPr>
          <a:xfrm>
            <a:off x="35496" y="3356992"/>
            <a:ext cx="3931337" cy="3168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tr-TR" sz="2400" dirty="0"/>
              <a:t>Görme bulanıklığı</a:t>
            </a:r>
          </a:p>
          <a:p>
            <a:pPr lvl="1">
              <a:buFont typeface="Arial" pitchFamily="34" charset="0"/>
              <a:buChar char="•"/>
            </a:pPr>
            <a:r>
              <a:rPr lang="tr-TR" sz="2400" dirty="0"/>
              <a:t>Konuşma bozukluğu </a:t>
            </a:r>
          </a:p>
          <a:p>
            <a:pPr lvl="1">
              <a:buFont typeface="Arial" pitchFamily="34" charset="0"/>
              <a:buChar char="•"/>
            </a:pPr>
            <a:r>
              <a:rPr lang="tr-TR" sz="2400" dirty="0"/>
              <a:t>Terleme</a:t>
            </a:r>
          </a:p>
          <a:p>
            <a:pPr lvl="1">
              <a:buFont typeface="Arial" pitchFamily="34" charset="0"/>
              <a:buChar char="•"/>
            </a:pPr>
            <a:r>
              <a:rPr lang="tr-TR" sz="2400" dirty="0"/>
              <a:t>Bulantı veya kusma</a:t>
            </a:r>
          </a:p>
          <a:p>
            <a:pPr lvl="1">
              <a:buFont typeface="Arial" pitchFamily="34" charset="0"/>
              <a:buChar char="•"/>
            </a:pPr>
            <a:r>
              <a:rPr lang="tr-TR" sz="2400" dirty="0"/>
              <a:t>Karın ağrısı ve ishal</a:t>
            </a:r>
          </a:p>
          <a:p>
            <a:pPr lvl="1">
              <a:buFont typeface="Arial" pitchFamily="34" charset="0"/>
              <a:buChar char="•"/>
            </a:pPr>
            <a:r>
              <a:rPr lang="tr-TR" sz="2400" dirty="0"/>
              <a:t>Bilinç bulanıklığı</a:t>
            </a:r>
          </a:p>
          <a:p>
            <a:pPr lvl="1">
              <a:buFont typeface="Arial" pitchFamily="34" charset="0"/>
              <a:buChar char="•"/>
            </a:pPr>
            <a:r>
              <a:rPr lang="tr-TR" sz="2400" dirty="0"/>
              <a:t>Nefes darlığı</a:t>
            </a:r>
          </a:p>
        </p:txBody>
      </p:sp>
    </p:spTree>
    <p:extLst>
      <p:ext uri="{BB962C8B-B14F-4D97-AF65-F5344CB8AC3E}">
        <p14:creationId xmlns:p14="http://schemas.microsoft.com/office/powerpoint/2010/main" val="60474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CF135B2-79AD-4314-9362-C0E921484E2D}"/>
              </a:ext>
            </a:extLst>
          </p:cNvPr>
          <p:cNvSpPr/>
          <p:nvPr/>
        </p:nvSpPr>
        <p:spPr>
          <a:xfrm>
            <a:off x="0" y="6155"/>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a:xfrm>
            <a:off x="457200" y="274638"/>
            <a:ext cx="4114800" cy="1143000"/>
          </a:xfrm>
        </p:spPr>
        <p:txBody>
          <a:bodyPr>
            <a:normAutofit/>
          </a:bodyPr>
          <a:lstStyle/>
          <a:p>
            <a:pPr algn="l"/>
            <a:r>
              <a:rPr lang="tr-TR" sz="3600" dirty="0"/>
              <a:t>Yılan Isırıkları</a:t>
            </a:r>
            <a:br>
              <a:rPr lang="tr-TR" sz="3200" dirty="0"/>
            </a:br>
            <a:r>
              <a:rPr lang="tr-TR" sz="2400" dirty="0"/>
              <a:t>İlk Yardım</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16041" y="1628800"/>
            <a:ext cx="8111918" cy="4896544"/>
          </a:xfrm>
        </p:spPr>
        <p:txBody>
          <a:bodyPr>
            <a:normAutofit/>
          </a:bodyPr>
          <a:lstStyle/>
          <a:p>
            <a:pPr algn="just"/>
            <a:r>
              <a:rPr lang="tr-TR" sz="2400" dirty="0"/>
              <a:t>Hasta/yaralıya uzanması ve hareket etmemesi söylenir.</a:t>
            </a:r>
          </a:p>
          <a:p>
            <a:pPr algn="just"/>
            <a:r>
              <a:rPr lang="tr-TR" sz="2400" dirty="0"/>
              <a:t>Sakin kalmak ve hareket etmemek zehrin yayılmasını yavaşlatacağı için hasta/yaralı sakinleştirilir.</a:t>
            </a:r>
          </a:p>
          <a:p>
            <a:pPr algn="just"/>
            <a:r>
              <a:rPr lang="tr-TR" sz="2400" dirty="0"/>
              <a:t>Mümkünse eldiven giyilir eğer eldiven giyilemez ise temiz bir plastik poşet kullanılarak hasta/yaralının kanı veya yarası ile temas önlenir.</a:t>
            </a:r>
          </a:p>
          <a:p>
            <a:pPr algn="just"/>
            <a:r>
              <a:rPr lang="tr-TR" sz="2400" dirty="0"/>
              <a:t>Şişme nedeniyle kan akışını engelleyecek yüzük ve saat gibi takılar ve sıkı giysiler çıkarılır.</a:t>
            </a:r>
          </a:p>
          <a:p>
            <a:pPr algn="just"/>
            <a:r>
              <a:rPr lang="tr-TR" sz="2400" dirty="0"/>
              <a:t>Yara temiz bir pamuklu bez veya bandajla örtülür.</a:t>
            </a:r>
          </a:p>
          <a:p>
            <a:pPr algn="just"/>
            <a:r>
              <a:rPr lang="tr-TR" sz="2400" dirty="0"/>
              <a:t>Isırık yeri kol ve bacaklarda ise yara üstünden </a:t>
            </a:r>
            <a:r>
              <a:rPr lang="tr-TR" sz="2400" b="1" dirty="0"/>
              <a:t>dolaşımı engellemeyecek şekilde </a:t>
            </a:r>
            <a:r>
              <a:rPr lang="tr-TR" sz="2400" dirty="0"/>
              <a:t>bandaj uygulanır. </a:t>
            </a:r>
          </a:p>
        </p:txBody>
      </p:sp>
      <p:pic>
        <p:nvPicPr>
          <p:cNvPr id="5" name="Resim 4">
            <a:extLst>
              <a:ext uri="{FF2B5EF4-FFF2-40B4-BE49-F238E27FC236}">
                <a16:creationId xmlns:a16="http://schemas.microsoft.com/office/drawing/2014/main" id="{6D9251A0-9737-4AFD-A326-8689CF27F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3294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E46BE64-1C73-4FF5-A436-834F5775F0DF}"/>
              </a:ext>
            </a:extLst>
          </p:cNvPr>
          <p:cNvSpPr/>
          <p:nvPr/>
        </p:nvSpPr>
        <p:spPr>
          <a:xfrm>
            <a:off x="-6221"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457200" y="1988840"/>
            <a:ext cx="4402832" cy="4608512"/>
          </a:xfrm>
        </p:spPr>
        <p:txBody>
          <a:bodyPr>
            <a:normAutofit/>
          </a:bodyPr>
          <a:lstStyle/>
          <a:p>
            <a:endParaRPr lang="tr-TR" sz="2400" dirty="0"/>
          </a:p>
          <a:p>
            <a:r>
              <a:rPr lang="tr-TR" sz="2400" dirty="0"/>
              <a:t>112 acil yardım numarası aranarak ya da aratarak yardım istenir.</a:t>
            </a:r>
          </a:p>
          <a:p>
            <a:r>
              <a:rPr lang="tr-TR" sz="2400" dirty="0"/>
              <a:t>Tıbbi yardım sağlanıncaya kadar hasta /yaralı ile birlikte kalınır.</a:t>
            </a:r>
          </a:p>
          <a:p>
            <a:r>
              <a:rPr lang="tr-TR" sz="2400" dirty="0"/>
              <a:t>Yaşamsal bulguları gözlemlenir.</a:t>
            </a:r>
          </a:p>
        </p:txBody>
      </p:sp>
      <p:sp>
        <p:nvSpPr>
          <p:cNvPr id="7" name="Başlık 1">
            <a:extLst>
              <a:ext uri="{FF2B5EF4-FFF2-40B4-BE49-F238E27FC236}">
                <a16:creationId xmlns:a16="http://schemas.microsoft.com/office/drawing/2014/main" id="{A3E7AC7F-3705-421E-85B2-CD020EE89F66}"/>
              </a:ext>
            </a:extLst>
          </p:cNvPr>
          <p:cNvSpPr>
            <a:spLocks noGrp="1"/>
          </p:cNvSpPr>
          <p:nvPr>
            <p:ph type="title"/>
          </p:nvPr>
        </p:nvSpPr>
        <p:spPr>
          <a:xfrm>
            <a:off x="457200" y="274638"/>
            <a:ext cx="4258816" cy="1143000"/>
          </a:xfrm>
        </p:spPr>
        <p:txBody>
          <a:bodyPr>
            <a:normAutofit/>
          </a:bodyPr>
          <a:lstStyle/>
          <a:p>
            <a:pPr algn="l"/>
            <a:r>
              <a:rPr lang="tr-TR" sz="3600" dirty="0"/>
              <a:t>Yılan Isırıkları</a:t>
            </a:r>
            <a:br>
              <a:rPr lang="tr-TR" sz="3200" dirty="0"/>
            </a:br>
            <a:r>
              <a:rPr lang="tr-TR" sz="2400" dirty="0"/>
              <a:t>İlk Yardım</a:t>
            </a:r>
            <a:endParaRPr lang="tr-TR" sz="3200" dirty="0"/>
          </a:p>
        </p:txBody>
      </p:sp>
      <p:pic>
        <p:nvPicPr>
          <p:cNvPr id="5" name="Resim 4">
            <a:extLst>
              <a:ext uri="{FF2B5EF4-FFF2-40B4-BE49-F238E27FC236}">
                <a16:creationId xmlns:a16="http://schemas.microsoft.com/office/drawing/2014/main" id="{5DC8A1D0-886F-864E-ACBD-063AB7D07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6" y="2492896"/>
            <a:ext cx="3816204" cy="3556447"/>
          </a:xfrm>
          <a:prstGeom prst="rect">
            <a:avLst/>
          </a:prstGeom>
        </p:spPr>
      </p:pic>
      <p:pic>
        <p:nvPicPr>
          <p:cNvPr id="8" name="Resim 7">
            <a:extLst>
              <a:ext uri="{FF2B5EF4-FFF2-40B4-BE49-F238E27FC236}">
                <a16:creationId xmlns:a16="http://schemas.microsoft.com/office/drawing/2014/main" id="{C540D1DB-43C2-411D-A41B-C6BFAD6A5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7056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2E1490F-AA35-40D5-923E-662AD7690696}"/>
              </a:ext>
            </a:extLst>
          </p:cNvPr>
          <p:cNvSpPr/>
          <p:nvPr/>
        </p:nvSpPr>
        <p:spPr>
          <a:xfrm>
            <a:off x="1668" y="830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br>
              <a:rPr lang="tr-TR" sz="3200" dirty="0"/>
            </a:br>
            <a:r>
              <a:rPr lang="tr-TR" sz="2400" dirty="0"/>
              <a:t>Dikkat Edilmesi Gerekli Hususlar</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611560" y="2204864"/>
            <a:ext cx="7920880" cy="3412969"/>
          </a:xfrm>
        </p:spPr>
        <p:txBody>
          <a:bodyPr>
            <a:normAutofit/>
          </a:bodyPr>
          <a:lstStyle/>
          <a:p>
            <a:pPr algn="just"/>
            <a:r>
              <a:rPr lang="tr-TR" sz="2400" dirty="0"/>
              <a:t>Yılan ısırığında yara üzerine soğuk veya buz uygulaması yapılmaz.</a:t>
            </a:r>
          </a:p>
          <a:p>
            <a:pPr algn="just"/>
            <a:r>
              <a:rPr lang="tr-TR" sz="2400" dirty="0"/>
              <a:t>Enfeksiyona yol açma ve yara iyileştirmesini geciktirme riski nedeniyle yara üzerine kesinlikle herhangi bir (vakumla, şırınga ya da ağızla yaranın emilmesi, kesilmesi, enjeksiyon gibi) işlem yapılmaz. (yapmaktan kaçınılır)</a:t>
            </a:r>
          </a:p>
          <a:p>
            <a:pPr algn="just"/>
            <a:r>
              <a:rPr lang="tr-TR" sz="2400" dirty="0"/>
              <a:t>Yılan ısırıklarında </a:t>
            </a:r>
            <a:r>
              <a:rPr lang="tr-TR" sz="2400" b="1" dirty="0"/>
              <a:t>turnike uygulaması yapılmaz</a:t>
            </a:r>
            <a:r>
              <a:rPr lang="tr-TR" sz="2400" dirty="0"/>
              <a:t>.</a:t>
            </a:r>
          </a:p>
        </p:txBody>
      </p:sp>
      <p:pic>
        <p:nvPicPr>
          <p:cNvPr id="5" name="Resim 4">
            <a:extLst>
              <a:ext uri="{FF2B5EF4-FFF2-40B4-BE49-F238E27FC236}">
                <a16:creationId xmlns:a16="http://schemas.microsoft.com/office/drawing/2014/main" id="{CCAD991B-1448-4468-94EA-8C30C9F00C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720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8AC4A5B-DC63-4B52-BDEA-23AF23F6456C}"/>
              </a:ext>
            </a:extLst>
          </p:cNvPr>
          <p:cNvSpPr/>
          <p:nvPr/>
        </p:nvSpPr>
        <p:spPr>
          <a:xfrm>
            <a:off x="6605"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Genel Bilgiler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206515" y="1864286"/>
            <a:ext cx="8253917" cy="4643419"/>
          </a:xfrm>
        </p:spPr>
        <p:txBody>
          <a:bodyPr>
            <a:normAutofit/>
          </a:bodyPr>
          <a:lstStyle/>
          <a:p>
            <a:pPr marL="0" indent="0" algn="just">
              <a:buNone/>
            </a:pPr>
            <a:endParaRPr lang="tr-TR" sz="2400" dirty="0">
              <a:solidFill>
                <a:srgbClr val="000000"/>
              </a:solidFill>
              <a:ea typeface="Times New Roman" panose="02020603050405020304" pitchFamily="18" charset="0"/>
            </a:endParaRPr>
          </a:p>
          <a:p>
            <a:pPr marL="0" indent="0" algn="just">
              <a:buNone/>
            </a:pPr>
            <a:endParaRPr lang="tr-TR" sz="2400" dirty="0">
              <a:solidFill>
                <a:srgbClr val="000000"/>
              </a:solidFill>
              <a:ea typeface="Times New Roman" panose="02020603050405020304" pitchFamily="18" charset="0"/>
            </a:endParaRPr>
          </a:p>
          <a:p>
            <a:pPr marL="0" indent="0" algn="just">
              <a:buNone/>
            </a:pPr>
            <a:r>
              <a:rPr lang="tr-TR" sz="2400" dirty="0">
                <a:solidFill>
                  <a:srgbClr val="000000"/>
                </a:solidFill>
                <a:ea typeface="Times New Roman" panose="02020603050405020304" pitchFamily="18" charset="0"/>
              </a:rPr>
              <a:t>Denizanaları her okyanus ve denizde bulunur. Denizanası dokunaçlarında küçük ve içi zehir dolu mızrakları vardır. Bunları kurbanlarına saplayarak zehirlenmelere neden olurlar.</a:t>
            </a:r>
          </a:p>
          <a:p>
            <a:pPr algn="just"/>
            <a:r>
              <a:rPr lang="tr-TR" sz="2400" dirty="0">
                <a:solidFill>
                  <a:srgbClr val="000000"/>
                </a:solidFill>
                <a:ea typeface="Times New Roman" panose="02020603050405020304" pitchFamily="18" charset="0"/>
              </a:rPr>
              <a:t>Çoğunluğu zararsız olmasına rağmen, bazı türleri </a:t>
            </a:r>
            <a:r>
              <a:rPr lang="tr-TR" sz="2400" b="1" dirty="0">
                <a:solidFill>
                  <a:srgbClr val="000000"/>
                </a:solidFill>
                <a:ea typeface="Times New Roman" panose="02020603050405020304" pitchFamily="18" charset="0"/>
              </a:rPr>
              <a:t>yerel (lokal) </a:t>
            </a:r>
            <a:r>
              <a:rPr lang="tr-TR" sz="2400" dirty="0">
                <a:solidFill>
                  <a:srgbClr val="000000"/>
                </a:solidFill>
                <a:ea typeface="Times New Roman" panose="02020603050405020304" pitchFamily="18" charset="0"/>
              </a:rPr>
              <a:t>ve tüm </a:t>
            </a:r>
            <a:r>
              <a:rPr lang="tr-TR" sz="2400" b="1" dirty="0">
                <a:solidFill>
                  <a:srgbClr val="000000"/>
                </a:solidFill>
                <a:ea typeface="Times New Roman" panose="02020603050405020304" pitchFamily="18" charset="0"/>
              </a:rPr>
              <a:t>vücudu ilgilendiren (sistemik) </a:t>
            </a:r>
            <a:r>
              <a:rPr lang="tr-TR" sz="2400" dirty="0">
                <a:solidFill>
                  <a:srgbClr val="000000"/>
                </a:solidFill>
                <a:ea typeface="Times New Roman" panose="02020603050405020304" pitchFamily="18" charset="0"/>
              </a:rPr>
              <a:t>reaksiyonlara neden olabilir.</a:t>
            </a:r>
          </a:p>
        </p:txBody>
      </p:sp>
      <p:pic>
        <p:nvPicPr>
          <p:cNvPr id="5" name="Resim 4">
            <a:extLst>
              <a:ext uri="{FF2B5EF4-FFF2-40B4-BE49-F238E27FC236}">
                <a16:creationId xmlns:a16="http://schemas.microsoft.com/office/drawing/2014/main" id="{299485F2-947D-4386-AB70-3549D94B0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6931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8AC4A5B-DC63-4B52-BDEA-23AF23F6456C}"/>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Genel Bilgiler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323528" y="1809916"/>
            <a:ext cx="8496944" cy="4643419"/>
          </a:xfrm>
        </p:spPr>
        <p:txBody>
          <a:bodyPr>
            <a:normAutofit/>
          </a:bodyPr>
          <a:lstStyle/>
          <a:p>
            <a:pPr algn="just">
              <a:buFont typeface="Wingdings" panose="05000000000000000000" pitchFamily="2" charset="2"/>
              <a:buChar char="ü"/>
            </a:pPr>
            <a:endParaRPr lang="tr-TR" sz="2400" dirty="0">
              <a:solidFill>
                <a:srgbClr val="000000"/>
              </a:solidFill>
              <a:ea typeface="Times New Roman" panose="02020603050405020304" pitchFamily="18" charset="0"/>
            </a:endParaRPr>
          </a:p>
          <a:p>
            <a:pPr algn="just"/>
            <a:r>
              <a:rPr lang="tr-TR" sz="2400" dirty="0">
                <a:solidFill>
                  <a:srgbClr val="000000"/>
                </a:solidFill>
                <a:ea typeface="Times New Roman" panose="02020603050405020304" pitchFamily="18" charset="0"/>
              </a:rPr>
              <a:t>Çoğu zaman, sadece küçük ve genellikle yanıklara benzeyen kaşıntılı reaksiyonlara neden olurlar.</a:t>
            </a:r>
          </a:p>
          <a:p>
            <a:pPr algn="just"/>
            <a:r>
              <a:rPr lang="tr-TR" sz="2400" dirty="0">
                <a:solidFill>
                  <a:srgbClr val="000000"/>
                </a:solidFill>
                <a:ea typeface="Times New Roman" panose="02020603050405020304" pitchFamily="18" charset="0"/>
              </a:rPr>
              <a:t>Bu lezyonlar genellikle birkaç gün ile birkaç hafta arası bir sürede kendiliğinden iyileşir.</a:t>
            </a:r>
          </a:p>
          <a:p>
            <a:pPr algn="just"/>
            <a:r>
              <a:rPr lang="tr-TR" sz="2400" dirty="0">
                <a:solidFill>
                  <a:srgbClr val="000000"/>
                </a:solidFill>
                <a:ea typeface="Times New Roman" panose="02020603050405020304" pitchFamily="18" charset="0"/>
              </a:rPr>
              <a:t>Nadir de olsa sokma yerinde sonradan renk değişikliği meydana gelebilir.</a:t>
            </a:r>
          </a:p>
          <a:p>
            <a:pPr algn="just"/>
            <a:r>
              <a:rPr lang="tr-TR" sz="2400" dirty="0">
                <a:solidFill>
                  <a:srgbClr val="000000"/>
                </a:solidFill>
                <a:ea typeface="Times New Roman" panose="02020603050405020304" pitchFamily="18" charset="0"/>
              </a:rPr>
              <a:t>Kutu denizanası ve mavi şişe denizanaları zehirli denizanalarıdır. Bu türlere Türkiye’de pek rastlanılmamaktadır.</a:t>
            </a:r>
          </a:p>
          <a:p>
            <a:endParaRPr lang="tr-TR" dirty="0"/>
          </a:p>
        </p:txBody>
      </p:sp>
      <p:pic>
        <p:nvPicPr>
          <p:cNvPr id="5" name="Resim 4">
            <a:extLst>
              <a:ext uri="{FF2B5EF4-FFF2-40B4-BE49-F238E27FC236}">
                <a16:creationId xmlns:a16="http://schemas.microsoft.com/office/drawing/2014/main" id="{299485F2-947D-4386-AB70-3549D94B0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9653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A20D9D5-4699-4D86-8682-D2E6DCBBB79D}"/>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Belirti Ve Bulguları</a:t>
            </a:r>
            <a:endParaRPr lang="tr-TR" sz="3200" dirty="0"/>
          </a:p>
        </p:txBody>
      </p:sp>
      <p:graphicFrame>
        <p:nvGraphicFramePr>
          <p:cNvPr id="4" name="İçerik Yer Tutucusu 3">
            <a:extLst>
              <a:ext uri="{FF2B5EF4-FFF2-40B4-BE49-F238E27FC236}">
                <a16:creationId xmlns:a16="http://schemas.microsoft.com/office/drawing/2014/main" id="{F1A31D2C-6105-4661-9156-11E3BBC07103}"/>
              </a:ext>
            </a:extLst>
          </p:cNvPr>
          <p:cNvGraphicFramePr>
            <a:graphicFrameLocks noGrp="1"/>
          </p:cNvGraphicFramePr>
          <p:nvPr>
            <p:ph idx="1"/>
            <p:extLst>
              <p:ext uri="{D42A27DB-BD31-4B8C-83A1-F6EECF244321}">
                <p14:modId xmlns:p14="http://schemas.microsoft.com/office/powerpoint/2010/main" val="4263431823"/>
              </p:ext>
            </p:extLst>
          </p:nvPr>
        </p:nvGraphicFramePr>
        <p:xfrm>
          <a:off x="467544" y="2132856"/>
          <a:ext cx="8219256" cy="3903815"/>
        </p:xfrm>
        <a:graphic>
          <a:graphicData uri="http://schemas.openxmlformats.org/drawingml/2006/table">
            <a:tbl>
              <a:tblPr firstRow="1" firstCol="1" bandRow="1"/>
              <a:tblGrid>
                <a:gridCol w="3888432">
                  <a:extLst>
                    <a:ext uri="{9D8B030D-6E8A-4147-A177-3AD203B41FA5}">
                      <a16:colId xmlns:a16="http://schemas.microsoft.com/office/drawing/2014/main" val="3167098801"/>
                    </a:ext>
                  </a:extLst>
                </a:gridCol>
                <a:gridCol w="4330824">
                  <a:extLst>
                    <a:ext uri="{9D8B030D-6E8A-4147-A177-3AD203B41FA5}">
                      <a16:colId xmlns:a16="http://schemas.microsoft.com/office/drawing/2014/main" val="4043360088"/>
                    </a:ext>
                  </a:extLst>
                </a:gridCol>
              </a:tblGrid>
              <a:tr h="936104">
                <a:tc>
                  <a:txBody>
                    <a:bodyPr/>
                    <a:lstStyle/>
                    <a:p>
                      <a:pPr marL="0" algn="ctr" defTabSz="914400" rtl="0" eaLnBrk="1" latinLnBrk="0" hangingPunct="1">
                        <a:lnSpc>
                          <a:spcPct val="100000"/>
                        </a:lnSpc>
                        <a:spcAft>
                          <a:spcPts val="0"/>
                        </a:spcAft>
                      </a:pPr>
                      <a:r>
                        <a:rPr lang="tr-TR"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Yara yerindeki yerel belirti ve bulgular</a:t>
                      </a:r>
                      <a:endParaRPr lang="tr-TR"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393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2E54"/>
                    </a:solidFill>
                  </a:tcPr>
                </a:tc>
                <a:tc>
                  <a:txBody>
                    <a:bodyPr/>
                    <a:lstStyle/>
                    <a:p>
                      <a:pPr algn="ctr">
                        <a:lnSpc>
                          <a:spcPct val="300000"/>
                        </a:lnSpc>
                        <a:spcAft>
                          <a:spcPts val="0"/>
                        </a:spcAft>
                      </a:pPr>
                      <a:r>
                        <a:rPr lang="tr-TR"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Tüm vücudu ilgilendiren belirti ve bulgular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2E54"/>
                    </a:solidFill>
                  </a:tcPr>
                </a:tc>
                <a:extLst>
                  <a:ext uri="{0D108BD9-81ED-4DB2-BD59-A6C34878D82A}">
                    <a16:rowId xmlns:a16="http://schemas.microsoft.com/office/drawing/2014/main" val="3521850862"/>
                  </a:ext>
                </a:extLst>
              </a:tr>
              <a:tr h="2967711">
                <a:tc>
                  <a:txBody>
                    <a:bodyPr/>
                    <a:lstStyle/>
                    <a:p>
                      <a:pPr marL="342900" lvl="0" indent="-342900" fontAlgn="base">
                        <a:lnSpc>
                          <a:spcPct val="107000"/>
                        </a:lnSpc>
                        <a:spcAft>
                          <a:spcPts val="735"/>
                        </a:spcAft>
                        <a:buClr>
                          <a:srgbClr val="000000"/>
                        </a:buClr>
                        <a:buSzPts val="1200"/>
                        <a:buFont typeface="Arial" panose="020B0604020202020204" pitchFamily="34" charset="0"/>
                        <a:buChar char="•"/>
                      </a:pPr>
                      <a:endParaRPr lang="tr-TR" sz="11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Kızarıklık</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Ağrı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Kaşıntı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Uyuşma ve karıncalanma</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Cilt döküntüleri ve püstüller (Ciltte, içerisinde cerahat bulunan kabarık lezyonlar)</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7000"/>
                        </a:lnSpc>
                        <a:spcAft>
                          <a:spcPts val="735"/>
                        </a:spcAft>
                        <a:buClr>
                          <a:srgbClr val="000000"/>
                        </a:buClr>
                        <a:buSzPts val="1200"/>
                        <a:buFont typeface="Arial" panose="020B0604020202020204" pitchFamily="34" charset="0"/>
                        <a:buChar char="•"/>
                      </a:pPr>
                      <a:endParaRPr lang="tr-TR" sz="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Kas ağrısı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Kusma</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Terleme</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Huzursuzluk</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Tansiyonda yükselme</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Karın ağrısı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Göğüs ağrısı</a:t>
                      </a:r>
                      <a:endParaRPr lang="tr-TR" sz="11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761873"/>
                  </a:ext>
                </a:extLst>
              </a:tr>
            </a:tbl>
          </a:graphicData>
        </a:graphic>
      </p:graphicFrame>
      <p:pic>
        <p:nvPicPr>
          <p:cNvPr id="7" name="Resim 6">
            <a:extLst>
              <a:ext uri="{FF2B5EF4-FFF2-40B4-BE49-F238E27FC236}">
                <a16:creationId xmlns:a16="http://schemas.microsoft.com/office/drawing/2014/main" id="{51C8FC1E-0C0D-4143-967E-1541FC1755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7704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709E234-5B5C-4F17-A99B-CDF09A9249E3}"/>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a:xfrm>
            <a:off x="457200" y="274638"/>
            <a:ext cx="4762872" cy="1143000"/>
          </a:xfrm>
        </p:spPr>
        <p:txBody>
          <a:bodyPr>
            <a:normAutofit/>
          </a:bodyPr>
          <a:lstStyle/>
          <a:p>
            <a:pPr algn="l"/>
            <a:r>
              <a:rPr lang="tr-TR" sz="3600" dirty="0"/>
              <a:t>Denizanası Sokmaları</a:t>
            </a:r>
            <a:br>
              <a:rPr lang="tr-TR" sz="3200" dirty="0"/>
            </a:br>
            <a:r>
              <a:rPr lang="tr-TR" sz="2400" dirty="0"/>
              <a:t>İlk Yardım</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2069989"/>
            <a:ext cx="8229600" cy="4383347"/>
          </a:xfrm>
        </p:spPr>
        <p:txBody>
          <a:bodyPr>
            <a:normAutofit/>
          </a:bodyPr>
          <a:lstStyle/>
          <a:p>
            <a:pPr algn="just"/>
            <a:r>
              <a:rPr lang="tr-TR" sz="2400" dirty="0"/>
              <a:t>Kişinin sokma bölgesini ovması önlenir.</a:t>
            </a:r>
          </a:p>
          <a:p>
            <a:pPr algn="just"/>
            <a:r>
              <a:rPr lang="tr-TR" sz="2400" dirty="0"/>
              <a:t>Denizanasının dokunaçlarını çıkarılır. Eğer dokunaçlar yapışık durumda ise; bunlar kredi kartı gibi düz bir nesne kullanılarak kazıyarak çıkarılır.</a:t>
            </a:r>
          </a:p>
          <a:p>
            <a:pPr algn="just"/>
            <a:r>
              <a:rPr lang="tr-TR" sz="2400" dirty="0"/>
              <a:t>Denizanasının dokunaçlarının etkisiz hale getirilmesi için coğrafi bölgeye ve denizanası türüne göre; deniz suyu, karbonat ve sirke veya sokmanın olduğu yere ısı uygulaması yapılır.</a:t>
            </a:r>
          </a:p>
          <a:p>
            <a:pPr algn="just"/>
            <a:r>
              <a:rPr lang="tr-TR" sz="2400" dirty="0"/>
              <a:t>Tatlı su zehrin açığa çıkmasına ve daha fazla zehirlenmeye neden olabileceğinden </a:t>
            </a:r>
            <a:r>
              <a:rPr lang="tr-TR" sz="2400" b="1" dirty="0"/>
              <a:t>tatlı su uygulaması yapılmaz</a:t>
            </a:r>
            <a:r>
              <a:rPr lang="tr-TR" sz="2400" dirty="0"/>
              <a:t>.</a:t>
            </a:r>
          </a:p>
        </p:txBody>
      </p:sp>
      <p:pic>
        <p:nvPicPr>
          <p:cNvPr id="5" name="Resim 4">
            <a:extLst>
              <a:ext uri="{FF2B5EF4-FFF2-40B4-BE49-F238E27FC236}">
                <a16:creationId xmlns:a16="http://schemas.microsoft.com/office/drawing/2014/main" id="{12E1F744-F128-49EF-AF35-9AA8FDEB6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9021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6DBD223-9718-42C8-A55C-2EFDEF16E64C}"/>
              </a:ext>
            </a:extLst>
          </p:cNvPr>
          <p:cNvSpPr/>
          <p:nvPr/>
        </p:nvSpPr>
        <p:spPr>
          <a:xfrm>
            <a:off x="0" y="23913"/>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611560" y="2204864"/>
            <a:ext cx="8064896" cy="3744416"/>
          </a:xfrm>
        </p:spPr>
        <p:txBody>
          <a:bodyPr>
            <a:normAutofit/>
          </a:bodyPr>
          <a:lstStyle/>
          <a:p>
            <a:pPr lvl="0" fontAlgn="base"/>
            <a:r>
              <a:rPr lang="tr-TR" sz="2400" dirty="0"/>
              <a:t>Denizanasının türünden emin olunamıyorsa temas bölgesi sadece deniz suyu ile iyice durulanır.</a:t>
            </a:r>
          </a:p>
          <a:p>
            <a:pPr lvl="0" fontAlgn="base"/>
            <a:r>
              <a:rPr lang="tr-TR" sz="2400" dirty="0"/>
              <a:t>Ölümcül denizanası olan bölgelerde hemen 112 acil yardım numarasını arayarak ya da aratarak yardım istenir.</a:t>
            </a:r>
          </a:p>
          <a:p>
            <a:pPr fontAlgn="base"/>
            <a:r>
              <a:rPr lang="tr-TR" sz="2400" dirty="0"/>
              <a:t>Denizanası sokmalarının tedavisinde </a:t>
            </a:r>
            <a:r>
              <a:rPr lang="tr-TR" sz="2400" b="1" dirty="0"/>
              <a:t>basınçlı bandajlar kullanılmaz</a:t>
            </a:r>
            <a:r>
              <a:rPr lang="tr-TR" sz="2400" dirty="0"/>
              <a:t>. </a:t>
            </a:r>
          </a:p>
        </p:txBody>
      </p:sp>
      <p:sp>
        <p:nvSpPr>
          <p:cNvPr id="6" name="Başlık 1">
            <a:extLst>
              <a:ext uri="{FF2B5EF4-FFF2-40B4-BE49-F238E27FC236}">
                <a16:creationId xmlns:a16="http://schemas.microsoft.com/office/drawing/2014/main" id="{F100B208-FDE2-4C0C-897B-CC71815BC66F}"/>
              </a:ext>
            </a:extLst>
          </p:cNvPr>
          <p:cNvSpPr>
            <a:spLocks noGrp="1"/>
          </p:cNvSpPr>
          <p:nvPr>
            <p:ph type="title"/>
          </p:nvPr>
        </p:nvSpPr>
        <p:spPr>
          <a:xfrm>
            <a:off x="457200" y="274638"/>
            <a:ext cx="4762872" cy="1143000"/>
          </a:xfrm>
        </p:spPr>
        <p:txBody>
          <a:bodyPr>
            <a:normAutofit/>
          </a:bodyPr>
          <a:lstStyle/>
          <a:p>
            <a:pPr algn="l"/>
            <a:r>
              <a:rPr lang="tr-TR" sz="3600" dirty="0"/>
              <a:t>Denizanası Sokmaları</a:t>
            </a:r>
            <a:br>
              <a:rPr lang="tr-TR" sz="3200" dirty="0"/>
            </a:br>
            <a:r>
              <a:rPr lang="tr-TR" sz="2400" dirty="0"/>
              <a:t>İlk Yardım</a:t>
            </a:r>
            <a:endParaRPr lang="tr-TR" sz="3200" dirty="0"/>
          </a:p>
        </p:txBody>
      </p:sp>
      <p:pic>
        <p:nvPicPr>
          <p:cNvPr id="5" name="Resim 4">
            <a:extLst>
              <a:ext uri="{FF2B5EF4-FFF2-40B4-BE49-F238E27FC236}">
                <a16:creationId xmlns:a16="http://schemas.microsoft.com/office/drawing/2014/main" id="{5D9A3757-ED96-4367-B6E5-6A392F5F4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19947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72CBACC-5CBA-4BD8-B507-AEFCB73A8328}"/>
              </a:ext>
            </a:extLst>
          </p:cNvPr>
          <p:cNvSpPr/>
          <p:nvPr/>
        </p:nvSpPr>
        <p:spPr>
          <a:xfrm>
            <a:off x="5616"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p:txBody>
          <a:bodyPr>
            <a:noAutofit/>
          </a:bodyPr>
          <a:lstStyle/>
          <a:p>
            <a:pPr algn="l"/>
            <a:r>
              <a:rPr lang="tr-TR" sz="3600" dirty="0"/>
              <a:t>Böcek Isırıkları Veya Sokmaları </a:t>
            </a:r>
            <a:br>
              <a:rPr lang="tr-TR" sz="3600" dirty="0"/>
            </a:br>
            <a:r>
              <a:rPr lang="tr-TR" sz="2400" dirty="0"/>
              <a:t>(Kene, Örümcek, Akrep, Arı)</a:t>
            </a:r>
            <a:endParaRPr lang="tr-TR" sz="3600"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611560" y="1988840"/>
            <a:ext cx="7920880" cy="4392488"/>
          </a:xfrm>
        </p:spPr>
        <p:txBody>
          <a:bodyPr>
            <a:normAutofit/>
          </a:bodyPr>
          <a:lstStyle/>
          <a:p>
            <a:pPr marL="0" indent="0" algn="just">
              <a:buNone/>
            </a:pPr>
            <a:r>
              <a:rPr lang="tr-TR" sz="2400" dirty="0"/>
              <a:t>Böcek ısırığı veya sokmalarının çoğu, ısırık veya sokma bölgesi ile sınırlı küçük reaksiyonlara neden olur ve genellikle de evde tedavi edilebilir. </a:t>
            </a:r>
          </a:p>
          <a:p>
            <a:pPr marL="0" indent="0" algn="just">
              <a:buNone/>
            </a:pPr>
            <a:r>
              <a:rPr lang="tr-TR" sz="2400" dirty="0"/>
              <a:t>Ancak ağız ve boğaz bölgesindeki ısırık veya sokmalar, oluşabilecek şişlik nedeniyle tehlikelidir ve hayatı tehdit edebilir.</a:t>
            </a:r>
          </a:p>
          <a:p>
            <a:pPr algn="just"/>
            <a:r>
              <a:rPr lang="tr-TR" sz="2400" dirty="0"/>
              <a:t>Bazı insanlarda böcek ısırık veya sokmasına karşı alerjik reaksiyon meydana gelir. Bu reaksiyon yerel (lokal) veya tüm vücudu ilgilendiren (sistemik) tarzda olabilir.</a:t>
            </a:r>
          </a:p>
        </p:txBody>
      </p:sp>
      <p:pic>
        <p:nvPicPr>
          <p:cNvPr id="5" name="Resim 4">
            <a:extLst>
              <a:ext uri="{FF2B5EF4-FFF2-40B4-BE49-F238E27FC236}">
                <a16:creationId xmlns:a16="http://schemas.microsoft.com/office/drawing/2014/main" id="{C49F4F27-7FF8-489B-8B2D-26A04CBD5F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2985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355AF12-69A2-46EA-863C-9DE78F7BF007}"/>
              </a:ext>
            </a:extLst>
          </p:cNvPr>
          <p:cNvSpPr/>
          <p:nvPr/>
        </p:nvSpPr>
        <p:spPr>
          <a:xfrm>
            <a:off x="0" y="1010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554960" cy="1143000"/>
          </a:xfrm>
        </p:spPr>
        <p:txBody>
          <a:bodyPr>
            <a:normAutofit/>
          </a:bodyPr>
          <a:lstStyle/>
          <a:p>
            <a:pPr algn="l"/>
            <a:r>
              <a:rPr lang="tr-TR" sz="3600" dirty="0"/>
              <a:t>Amaç ve Öğrenim Hedefleri</a:t>
            </a:r>
          </a:p>
        </p:txBody>
      </p:sp>
      <p:sp>
        <p:nvSpPr>
          <p:cNvPr id="3" name="İçerik Yer Tutucusu 2"/>
          <p:cNvSpPr>
            <a:spLocks noGrp="1"/>
          </p:cNvSpPr>
          <p:nvPr>
            <p:ph idx="1"/>
          </p:nvPr>
        </p:nvSpPr>
        <p:spPr>
          <a:xfrm>
            <a:off x="251520" y="1764866"/>
            <a:ext cx="8640960" cy="4818496"/>
          </a:xfrm>
        </p:spPr>
        <p:txBody>
          <a:bodyPr>
            <a:normAutofit/>
          </a:bodyPr>
          <a:lstStyle/>
          <a:p>
            <a:pPr marL="0" lvl="1" indent="0" algn="just">
              <a:lnSpc>
                <a:spcPct val="110000"/>
              </a:lnSpc>
              <a:buNone/>
            </a:pPr>
            <a:r>
              <a:rPr lang="tr-TR" sz="2400" b="1" dirty="0"/>
              <a:t>Amaç;</a:t>
            </a:r>
          </a:p>
          <a:p>
            <a:pPr marL="0" indent="0">
              <a:buNone/>
            </a:pPr>
            <a:r>
              <a:rPr lang="tr-TR" sz="2400" dirty="0"/>
              <a:t>Katılımcılar böcek sokmaları ve hayvan ısırıklarında ilk yardım konusunda bilgi, beceri ve tutum kazanacaklardır.</a:t>
            </a:r>
          </a:p>
          <a:p>
            <a:pPr marL="0" lvl="0" indent="0">
              <a:lnSpc>
                <a:spcPct val="200000"/>
              </a:lnSpc>
              <a:buNone/>
            </a:pPr>
            <a:r>
              <a:rPr lang="tr-TR" sz="2400" b="1" dirty="0"/>
              <a:t>Öğrenim Hedefleri; </a:t>
            </a:r>
          </a:p>
          <a:p>
            <a:pPr lvl="0">
              <a:lnSpc>
                <a:spcPct val="200000"/>
              </a:lnSpc>
            </a:pPr>
            <a:r>
              <a:rPr lang="tr-TR" sz="2400" dirty="0"/>
              <a:t>Hayvan ısırıklarında ilk yardım uygulayabilmeli.</a:t>
            </a:r>
          </a:p>
          <a:p>
            <a:pPr lvl="0">
              <a:lnSpc>
                <a:spcPct val="200000"/>
              </a:lnSpc>
            </a:pPr>
            <a:r>
              <a:rPr lang="tr-TR" sz="2400" dirty="0">
                <a:latin typeface="Calibri" panose="020F0502020204030204" pitchFamily="34" charset="0"/>
                <a:ea typeface="Calibri" panose="020F0502020204030204" pitchFamily="34" charset="0"/>
                <a:cs typeface="Times New Roman" panose="02020603050405020304" pitchFamily="18" charset="0"/>
              </a:rPr>
              <a:t>Yılan ısırıkları , denizanası ve böcek ısırıklarında  ilkyardım uygulayabilmeli.</a:t>
            </a:r>
          </a:p>
          <a:p>
            <a:pPr algn="just">
              <a:lnSpc>
                <a:spcPct val="250000"/>
              </a:lnSpc>
            </a:pPr>
            <a:endParaRPr lang="tr-TR" sz="2400" b="1" dirty="0"/>
          </a:p>
          <a:p>
            <a:pPr lvl="1" algn="just">
              <a:lnSpc>
                <a:spcPct val="120000"/>
              </a:lnSpc>
            </a:pPr>
            <a:endParaRPr lang="tr-TR" sz="2400" dirty="0"/>
          </a:p>
          <a:p>
            <a:pPr algn="just">
              <a:lnSpc>
                <a:spcPct val="120000"/>
              </a:lnSpc>
            </a:pPr>
            <a:endParaRPr lang="tr-TR" sz="2400" dirty="0"/>
          </a:p>
          <a:p>
            <a:pPr algn="just">
              <a:lnSpc>
                <a:spcPct val="120000"/>
              </a:lnSpc>
            </a:pPr>
            <a:endParaRPr lang="tr-TR" sz="2400" dirty="0"/>
          </a:p>
          <a:p>
            <a:pPr algn="just">
              <a:lnSpc>
                <a:spcPct val="120000"/>
              </a:lnSpc>
            </a:pPr>
            <a:endParaRPr lang="tr-TR" sz="2400" dirty="0"/>
          </a:p>
        </p:txBody>
      </p:sp>
      <p:pic>
        <p:nvPicPr>
          <p:cNvPr id="5" name="Resim 4">
            <a:extLst>
              <a:ext uri="{FF2B5EF4-FFF2-40B4-BE49-F238E27FC236}">
                <a16:creationId xmlns:a16="http://schemas.microsoft.com/office/drawing/2014/main" id="{0DC6A8AF-A67E-482A-8DC2-F0601BE1F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0235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ECBC6C-7959-455A-9615-FB6922CD55B3}"/>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p:txBody>
          <a:bodyPr>
            <a:noAutofit/>
          </a:bodyPr>
          <a:lstStyle/>
          <a:p>
            <a:pPr algn="l"/>
            <a:r>
              <a:rPr lang="tr-TR" sz="3600" dirty="0"/>
              <a:t>Böcek Isırıkları Veya Sokmaları </a:t>
            </a:r>
            <a:br>
              <a:rPr lang="tr-TR" sz="3600" dirty="0"/>
            </a:br>
            <a:r>
              <a:rPr lang="tr-TR" sz="2400" dirty="0"/>
              <a:t>(Kene, Örümcek, Akrep, Arı)</a:t>
            </a:r>
            <a:endParaRPr lang="tr-TR" sz="3600"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107504" y="1764866"/>
            <a:ext cx="8424936" cy="4904494"/>
          </a:xfrm>
        </p:spPr>
        <p:txBody>
          <a:bodyPr>
            <a:normAutofit/>
          </a:bodyPr>
          <a:lstStyle/>
          <a:p>
            <a:pPr marL="0" indent="0" algn="just">
              <a:buNone/>
            </a:pPr>
            <a:r>
              <a:rPr lang="tr-TR" sz="2400" dirty="0"/>
              <a:t>Isırma veya sokmaya neden olan hayvana göre ortaya çıkan belirti ve bulgular değişebilir. Örneğin;</a:t>
            </a:r>
          </a:p>
          <a:p>
            <a:pPr lvl="1" algn="just">
              <a:buFont typeface="Arial" panose="020B0604020202020204" pitchFamily="34" charset="0"/>
              <a:buChar char="•"/>
            </a:pPr>
            <a:r>
              <a:rPr lang="tr-TR" sz="2400" b="1" dirty="0"/>
              <a:t>Arı sokmasında;</a:t>
            </a:r>
            <a:r>
              <a:rPr lang="tr-TR" sz="2400" dirty="0"/>
              <a:t> Sokma bölgesi ağız veya boğaz ise, ortaya çıkan yerel reaksiyon hava yolu tıkanıklığına neden olabilir. Özellikle arı birkaç yerden soktuysa, nefes borusuna yakın bir yerden soktuysa ya da kişi alerjik bünyeli ise ciddi anlamda risk oluşturur.</a:t>
            </a:r>
          </a:p>
          <a:p>
            <a:pPr lvl="1" algn="just">
              <a:buFont typeface="Arial" panose="020B0604020202020204" pitchFamily="34" charset="0"/>
              <a:buChar char="•"/>
            </a:pPr>
            <a:r>
              <a:rPr lang="tr-TR" sz="2400" b="1" dirty="0"/>
              <a:t>Kene ısırığında;</a:t>
            </a:r>
            <a:r>
              <a:rPr lang="tr-TR" sz="2400" dirty="0"/>
              <a:t> Kırım-Kongo Kanamalı Ateşi, </a:t>
            </a:r>
            <a:r>
              <a:rPr lang="tr-TR" sz="2400" dirty="0" err="1"/>
              <a:t>Lyme</a:t>
            </a:r>
            <a:r>
              <a:rPr lang="tr-TR" sz="2400" dirty="0"/>
              <a:t> ve </a:t>
            </a:r>
            <a:r>
              <a:rPr lang="tr-TR" sz="2400" dirty="0" err="1"/>
              <a:t>Tularemi</a:t>
            </a:r>
            <a:r>
              <a:rPr lang="tr-TR" sz="2400" dirty="0"/>
              <a:t> gibi hastalıklar görülebilir.</a:t>
            </a:r>
          </a:p>
          <a:p>
            <a:pPr lvl="1" algn="just">
              <a:buFont typeface="Arial" panose="020B0604020202020204" pitchFamily="34" charset="0"/>
              <a:buChar char="•"/>
            </a:pPr>
            <a:r>
              <a:rPr lang="tr-TR" sz="2400" b="1" dirty="0"/>
              <a:t>Akrep sokmasında; </a:t>
            </a:r>
            <a:r>
              <a:rPr lang="tr-TR" sz="2400" dirty="0"/>
              <a:t>Akrep zehirli ise tüm vücudu ilgilendiren (sistemik) ciddi bulgular ortaya çıkabilir.</a:t>
            </a:r>
          </a:p>
        </p:txBody>
      </p:sp>
      <p:pic>
        <p:nvPicPr>
          <p:cNvPr id="5" name="Resim 4">
            <a:extLst>
              <a:ext uri="{FF2B5EF4-FFF2-40B4-BE49-F238E27FC236}">
                <a16:creationId xmlns:a16="http://schemas.microsoft.com/office/drawing/2014/main" id="{6199B86B-4626-4F39-A688-531AE96E5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8204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3F9953D-B237-46D0-ADB4-271A3B349385}"/>
              </a:ext>
            </a:extLst>
          </p:cNvPr>
          <p:cNvSpPr/>
          <p:nvPr/>
        </p:nvSpPr>
        <p:spPr>
          <a:xfrm>
            <a:off x="0" y="7644"/>
            <a:ext cx="9152878"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Örümcek, Akrep, Arı) - </a:t>
            </a:r>
            <a:r>
              <a:rPr lang="tr-TR" sz="2400" i="1" dirty="0"/>
              <a:t>Belirti Ve Bulgular</a:t>
            </a:r>
            <a:endParaRPr lang="tr-TR" sz="3200" i="1"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179512" y="2204864"/>
            <a:ext cx="5472608" cy="4392488"/>
          </a:xfrm>
        </p:spPr>
        <p:txBody>
          <a:bodyPr>
            <a:normAutofit/>
          </a:bodyPr>
          <a:lstStyle/>
          <a:p>
            <a:pPr marL="0" indent="0">
              <a:buNone/>
            </a:pPr>
            <a:r>
              <a:rPr lang="tr-TR" sz="2400" b="1" dirty="0"/>
              <a:t>Yerel (lokal) belirti ve bulgular;</a:t>
            </a:r>
          </a:p>
          <a:p>
            <a:pPr marL="0" indent="0">
              <a:buNone/>
            </a:pPr>
            <a:r>
              <a:rPr lang="tr-TR" sz="2400" dirty="0"/>
              <a:t>     Isırık veya sokma bölgesinde;</a:t>
            </a:r>
          </a:p>
          <a:p>
            <a:pPr lvl="1">
              <a:buFont typeface="Arial" panose="020B0604020202020204" pitchFamily="34" charset="0"/>
              <a:buChar char="•"/>
            </a:pPr>
            <a:r>
              <a:rPr lang="tr-TR" sz="2400" dirty="0"/>
              <a:t>Ağrı</a:t>
            </a:r>
          </a:p>
          <a:p>
            <a:pPr lvl="1">
              <a:buFont typeface="Arial" panose="020B0604020202020204" pitchFamily="34" charset="0"/>
              <a:buChar char="•"/>
            </a:pPr>
            <a:r>
              <a:rPr lang="tr-TR" sz="2400" dirty="0"/>
              <a:t>Şişlik</a:t>
            </a:r>
          </a:p>
          <a:p>
            <a:pPr lvl="1">
              <a:buFont typeface="Arial" panose="020B0604020202020204" pitchFamily="34" charset="0"/>
              <a:buChar char="•"/>
            </a:pPr>
            <a:r>
              <a:rPr lang="tr-TR" sz="2400" dirty="0"/>
              <a:t>Kızarıklık veya döküntü</a:t>
            </a:r>
          </a:p>
          <a:p>
            <a:pPr lvl="1">
              <a:buFont typeface="Arial" panose="020B0604020202020204" pitchFamily="34" charset="0"/>
              <a:buChar char="•"/>
            </a:pPr>
            <a:r>
              <a:rPr lang="tr-TR" sz="2400" dirty="0"/>
              <a:t>Kaşıntı ve kabarıklık görülebilir.</a:t>
            </a:r>
          </a:p>
          <a:p>
            <a:pPr lvl="1">
              <a:buFont typeface="Arial" panose="020B0604020202020204" pitchFamily="34" charset="0"/>
              <a:buChar char="•"/>
            </a:pPr>
            <a:r>
              <a:rPr lang="tr-TR" sz="2400" dirty="0"/>
              <a:t>Kene gibi bazı hayvanlar ise cilde tutunmuş halde görülür.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48315" y="2210668"/>
            <a:ext cx="3008321" cy="225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22F8581B-DC6D-4823-A84D-4422524C7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7" name="Picture 196799"/>
          <p:cNvPicPr/>
          <p:nvPr/>
        </p:nvPicPr>
        <p:blipFill>
          <a:blip r:embed="rId4"/>
          <a:stretch>
            <a:fillRect/>
          </a:stretch>
        </p:blipFill>
        <p:spPr>
          <a:xfrm>
            <a:off x="5854356" y="4581128"/>
            <a:ext cx="3002280" cy="2154555"/>
          </a:xfrm>
          <a:prstGeom prst="rect">
            <a:avLst/>
          </a:prstGeom>
        </p:spPr>
      </p:pic>
    </p:spTree>
    <p:extLst>
      <p:ext uri="{BB962C8B-B14F-4D97-AF65-F5344CB8AC3E}">
        <p14:creationId xmlns:p14="http://schemas.microsoft.com/office/powerpoint/2010/main" val="362509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DA178C8-9D3E-49BB-9167-D884D141A146}"/>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288032" y="1764866"/>
            <a:ext cx="8388424" cy="2168190"/>
          </a:xfrm>
        </p:spPr>
        <p:txBody>
          <a:bodyPr>
            <a:normAutofit/>
          </a:bodyPr>
          <a:lstStyle/>
          <a:p>
            <a:r>
              <a:rPr lang="tr-TR" sz="2400" dirty="0"/>
              <a:t>Tüm vücudu ilgilendiren (sistemik) tarzdaki bir alerjik reaksiyon, potansiyel olarak hayatı tehdit edebileceğinden acil müdahale gerektirir.</a:t>
            </a:r>
          </a:p>
          <a:p>
            <a:r>
              <a:rPr lang="tr-TR" sz="2400" dirty="0"/>
              <a:t>Alerjik reaksiyonu olan bir kişide tüm vücudu ilgilendiren (sistemik) </a:t>
            </a:r>
            <a:r>
              <a:rPr lang="tr-TR" sz="2400" b="1" dirty="0"/>
              <a:t>aşağıdaki belirti ve bulgular görülebilir;</a:t>
            </a:r>
          </a:p>
        </p:txBody>
      </p:sp>
      <p:sp>
        <p:nvSpPr>
          <p:cNvPr id="7" name="Başlık 1">
            <a:extLst>
              <a:ext uri="{FF2B5EF4-FFF2-40B4-BE49-F238E27FC236}">
                <a16:creationId xmlns:a16="http://schemas.microsoft.com/office/drawing/2014/main" id="{055CDC35-47E6-42FD-8A3C-336B8E35BA67}"/>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Örümcek, Akrep, Arı) - Belirti Ve Bulgular</a:t>
            </a:r>
            <a:endParaRPr lang="tr-TR" sz="3200" dirty="0"/>
          </a:p>
        </p:txBody>
      </p:sp>
      <p:pic>
        <p:nvPicPr>
          <p:cNvPr id="9" name="Resim 8">
            <a:extLst>
              <a:ext uri="{FF2B5EF4-FFF2-40B4-BE49-F238E27FC236}">
                <a16:creationId xmlns:a16="http://schemas.microsoft.com/office/drawing/2014/main" id="{058DE298-064E-42C0-8262-2D3B7B367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2" name="Dikdörtgen 1"/>
          <p:cNvSpPr/>
          <p:nvPr/>
        </p:nvSpPr>
        <p:spPr>
          <a:xfrm>
            <a:off x="288032" y="4143099"/>
            <a:ext cx="4572000" cy="2246769"/>
          </a:xfrm>
          <a:prstGeom prst="rect">
            <a:avLst/>
          </a:prstGeom>
        </p:spPr>
        <p:txBody>
          <a:bodyPr>
            <a:spAutoFit/>
          </a:bodyPr>
          <a:lstStyle/>
          <a:p>
            <a:pPr marL="800100" lvl="1" indent="-342900">
              <a:buFont typeface="Arial" panose="020B0604020202020204" pitchFamily="34" charset="0"/>
              <a:buChar char="•"/>
            </a:pPr>
            <a:r>
              <a:rPr lang="tr-TR" sz="2000" dirty="0"/>
              <a:t>Döküntü</a:t>
            </a:r>
          </a:p>
          <a:p>
            <a:pPr marL="800100" lvl="1" indent="-342900">
              <a:buFont typeface="Arial" panose="020B0604020202020204" pitchFamily="34" charset="0"/>
              <a:buChar char="•"/>
            </a:pPr>
            <a:r>
              <a:rPr lang="tr-TR" sz="2000" dirty="0"/>
              <a:t>Kaşıntı</a:t>
            </a:r>
          </a:p>
          <a:p>
            <a:pPr marL="800100" lvl="1" indent="-342900">
              <a:buFont typeface="Arial" panose="020B0604020202020204" pitchFamily="34" charset="0"/>
              <a:buChar char="•"/>
            </a:pPr>
            <a:r>
              <a:rPr lang="tr-TR" sz="2000" dirty="0"/>
              <a:t>Kas krampları, titreme ve karıncalanma</a:t>
            </a:r>
          </a:p>
          <a:p>
            <a:pPr marL="800100" lvl="1" indent="-342900">
              <a:buFont typeface="Arial" panose="020B0604020202020204" pitchFamily="34" charset="0"/>
              <a:buChar char="•"/>
            </a:pPr>
            <a:r>
              <a:rPr lang="tr-TR" sz="2000" dirty="0"/>
              <a:t>Terleme</a:t>
            </a:r>
          </a:p>
          <a:p>
            <a:pPr marL="800100" lvl="1" indent="-342900">
              <a:buFont typeface="Arial" panose="020B0604020202020204" pitchFamily="34" charset="0"/>
              <a:buChar char="•"/>
            </a:pPr>
            <a:r>
              <a:rPr lang="tr-TR" sz="2000" dirty="0"/>
              <a:t>Hırıltı, ses kısıklığı veya nefes almada zorluk</a:t>
            </a:r>
          </a:p>
        </p:txBody>
      </p:sp>
      <p:sp>
        <p:nvSpPr>
          <p:cNvPr id="4" name="Dikdörtgen 3"/>
          <p:cNvSpPr/>
          <p:nvPr/>
        </p:nvSpPr>
        <p:spPr>
          <a:xfrm>
            <a:off x="4320480" y="4149080"/>
            <a:ext cx="4572000" cy="2246769"/>
          </a:xfrm>
          <a:prstGeom prst="rect">
            <a:avLst/>
          </a:prstGeom>
        </p:spPr>
        <p:txBody>
          <a:bodyPr>
            <a:spAutoFit/>
          </a:bodyPr>
          <a:lstStyle/>
          <a:p>
            <a:pPr marL="800100" lvl="1" indent="-342900">
              <a:buFont typeface="Arial" panose="020B0604020202020204" pitchFamily="34" charset="0"/>
              <a:buChar char="•"/>
            </a:pPr>
            <a:r>
              <a:rPr lang="tr-TR" sz="2000" dirty="0"/>
              <a:t>Baş dönmesi veya baygınlık</a:t>
            </a:r>
          </a:p>
          <a:p>
            <a:pPr marL="800100" lvl="1" indent="-342900">
              <a:buFont typeface="Arial" panose="020B0604020202020204" pitchFamily="34" charset="0"/>
              <a:buChar char="•"/>
            </a:pPr>
            <a:r>
              <a:rPr lang="tr-TR" sz="2000" dirty="0"/>
              <a:t>Yutma güçlüğü</a:t>
            </a:r>
          </a:p>
          <a:p>
            <a:pPr marL="800100" lvl="1" indent="-342900">
              <a:buFont typeface="Arial" panose="020B0604020202020204" pitchFamily="34" charset="0"/>
              <a:buChar char="•"/>
            </a:pPr>
            <a:r>
              <a:rPr lang="tr-TR" sz="2000" dirty="0"/>
              <a:t>Yüz ve dudaklarda şişlik</a:t>
            </a:r>
          </a:p>
          <a:p>
            <a:pPr marL="800100" lvl="1" indent="-342900">
              <a:buFont typeface="Arial" panose="020B0604020202020204" pitchFamily="34" charset="0"/>
              <a:buChar char="•"/>
            </a:pPr>
            <a:r>
              <a:rPr lang="tr-TR" sz="2000" dirty="0"/>
              <a:t>Bulantı, kusma veya ishal</a:t>
            </a:r>
          </a:p>
          <a:p>
            <a:pPr marL="800100" lvl="1" indent="-342900">
              <a:buFont typeface="Arial" panose="020B0604020202020204" pitchFamily="34" charset="0"/>
              <a:buChar char="•"/>
            </a:pPr>
            <a:r>
              <a:rPr lang="tr-TR" sz="2000" dirty="0"/>
              <a:t>Kaygı veya huzursuzluk</a:t>
            </a:r>
          </a:p>
          <a:p>
            <a:pPr marL="800100" lvl="1" indent="-342900">
              <a:buFont typeface="Arial" panose="020B0604020202020204" pitchFamily="34" charset="0"/>
              <a:buChar char="•"/>
            </a:pPr>
            <a:r>
              <a:rPr lang="tr-TR" sz="2000" dirty="0"/>
              <a:t>Bayılma</a:t>
            </a:r>
          </a:p>
          <a:p>
            <a:pPr marL="800100" lvl="1" indent="-342900">
              <a:buFont typeface="Arial" panose="020B0604020202020204" pitchFamily="34" charset="0"/>
              <a:buChar char="•"/>
            </a:pPr>
            <a:r>
              <a:rPr lang="tr-TR" sz="2000" dirty="0"/>
              <a:t>Şok</a:t>
            </a:r>
          </a:p>
        </p:txBody>
      </p:sp>
    </p:spTree>
    <p:extLst>
      <p:ext uri="{BB962C8B-B14F-4D97-AF65-F5344CB8AC3E}">
        <p14:creationId xmlns:p14="http://schemas.microsoft.com/office/powerpoint/2010/main" val="32887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E67720C-DE63-4518-97F8-CF2827EF45F7}"/>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395535" y="2074096"/>
            <a:ext cx="7992888" cy="4730680"/>
          </a:xfrm>
        </p:spPr>
        <p:txBody>
          <a:bodyPr>
            <a:noAutofit/>
          </a:bodyPr>
          <a:lstStyle/>
          <a:p>
            <a:pPr marL="0" indent="0" algn="just">
              <a:buNone/>
            </a:pPr>
            <a:r>
              <a:rPr lang="tr-TR" sz="2400" dirty="0"/>
              <a:t>Kene ısırıkları sıklıkla ağrısız olduğu için, genellikle ısırılan kişiler keneyi ancak ısırıldıktan çok sonra fark ederler. Kenenin fark edildikten sonra en kısa sürede vücuttan uzaklaştırılması önemlidir.</a:t>
            </a:r>
          </a:p>
          <a:p>
            <a:pPr algn="just"/>
            <a:r>
              <a:rPr lang="tr-TR" sz="2400" dirty="0"/>
              <a:t>Kenenin insan vücudunda kaldığı sürenin uzaması ile hastalık geçiş riski artmaktadır.</a:t>
            </a:r>
          </a:p>
          <a:p>
            <a:pPr algn="just"/>
            <a:r>
              <a:rPr lang="tr-TR" sz="2400" dirty="0"/>
              <a:t>Özellikle bu süre 24 saat ve üzerinde ise risk daha da artmaktadır.</a:t>
            </a:r>
          </a:p>
          <a:p>
            <a:pPr algn="just"/>
            <a:r>
              <a:rPr lang="tr-TR" sz="2400" dirty="0"/>
              <a:t>Bu nedenle kenenin hızlıca ve parçalamadan çıkarılması gereklidir.</a:t>
            </a:r>
          </a:p>
        </p:txBody>
      </p:sp>
      <p:sp>
        <p:nvSpPr>
          <p:cNvPr id="7" name="Başlık 1">
            <a:extLst>
              <a:ext uri="{FF2B5EF4-FFF2-40B4-BE49-F238E27FC236}">
                <a16:creationId xmlns:a16="http://schemas.microsoft.com/office/drawing/2014/main" id="{B6617CC3-102D-4CA4-BBB0-0363EC1BC68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a:t>
            </a:r>
            <a:endParaRPr lang="tr-TR" sz="3200" dirty="0"/>
          </a:p>
        </p:txBody>
      </p:sp>
      <p:pic>
        <p:nvPicPr>
          <p:cNvPr id="6" name="Resim 5">
            <a:extLst>
              <a:ext uri="{FF2B5EF4-FFF2-40B4-BE49-F238E27FC236}">
                <a16:creationId xmlns:a16="http://schemas.microsoft.com/office/drawing/2014/main" id="{2788B414-F3E0-4CF2-88DE-F4544F58A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3522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04D63FB-7B8A-4312-9916-A1C76ED0513E}"/>
              </a:ext>
            </a:extLst>
          </p:cNvPr>
          <p:cNvSpPr/>
          <p:nvPr/>
        </p:nvSpPr>
        <p:spPr>
          <a:xfrm>
            <a:off x="0" y="8167"/>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179512" y="1988840"/>
            <a:ext cx="8640959" cy="3840156"/>
          </a:xfrm>
        </p:spPr>
        <p:txBody>
          <a:bodyPr>
            <a:normAutofit/>
          </a:bodyPr>
          <a:lstStyle/>
          <a:p>
            <a:pPr marL="0" indent="0" algn="just">
              <a:buNone/>
            </a:pPr>
            <a:r>
              <a:rPr lang="tr-TR" sz="2400" b="1" dirty="0"/>
              <a:t>Kenenin tutunduğu ciltten çıkarılma işlemi;</a:t>
            </a:r>
          </a:p>
          <a:p>
            <a:pPr lvl="1" algn="just">
              <a:buFont typeface="Arial" panose="020B0604020202020204" pitchFamily="34" charset="0"/>
              <a:buChar char="•"/>
            </a:pPr>
            <a:r>
              <a:rPr lang="tr-TR" sz="2400" dirty="0"/>
              <a:t>Keneye asla çıplak elle dokunulmaz ve eldiven giyilir.</a:t>
            </a:r>
          </a:p>
          <a:p>
            <a:pPr lvl="1" algn="just">
              <a:buFont typeface="Arial" panose="020B0604020202020204" pitchFamily="34" charset="0"/>
              <a:buChar char="•"/>
            </a:pPr>
            <a:r>
              <a:rPr lang="tr-TR" sz="2400" dirty="0"/>
              <a:t>Keneleri ince cımbız kullanarak (parmaklarla değil) çıkarılır.</a:t>
            </a:r>
          </a:p>
          <a:p>
            <a:pPr lvl="1" algn="just">
              <a:buFont typeface="Arial" panose="020B0604020202020204" pitchFamily="34" charset="0"/>
              <a:buChar char="•"/>
            </a:pPr>
            <a:r>
              <a:rPr lang="tr-TR" sz="2400" dirty="0"/>
              <a:t>Keneyi mümkün olduğu kadar cilde yapıştığı yere en yakın yerden baş kısmından tutularak çok sıkmadan yukarı doğru çekerek çıkartılır.</a:t>
            </a:r>
          </a:p>
          <a:p>
            <a:pPr lvl="1" algn="just">
              <a:buFont typeface="Arial" panose="020B0604020202020204" pitchFamily="34" charset="0"/>
              <a:buChar char="•"/>
            </a:pPr>
            <a:r>
              <a:rPr lang="tr-TR" sz="2400" dirty="0"/>
              <a:t>Kenenin baş ve ağız kısmının tam olarak çıkartılmasına dikkat edilir.</a:t>
            </a:r>
          </a:p>
        </p:txBody>
      </p:sp>
      <p:sp>
        <p:nvSpPr>
          <p:cNvPr id="9" name="Başlık 1">
            <a:extLst>
              <a:ext uri="{FF2B5EF4-FFF2-40B4-BE49-F238E27FC236}">
                <a16:creationId xmlns:a16="http://schemas.microsoft.com/office/drawing/2014/main" id="{0DE59730-5951-4C79-A897-7FDA1137639C}"/>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Isırıklarında İlk Yardım</a:t>
            </a:r>
            <a:endParaRPr lang="tr-TR" sz="3200" dirty="0"/>
          </a:p>
        </p:txBody>
      </p:sp>
      <p:pic>
        <p:nvPicPr>
          <p:cNvPr id="5" name="Resim 4">
            <a:extLst>
              <a:ext uri="{FF2B5EF4-FFF2-40B4-BE49-F238E27FC236}">
                <a16:creationId xmlns:a16="http://schemas.microsoft.com/office/drawing/2014/main" id="{79F1152C-B0C2-4839-A5F8-5B6D7D71F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82290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E2B2AB0-DD18-460C-AA91-3F67A84C25EF}"/>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107504" y="1813273"/>
            <a:ext cx="8301608" cy="4824536"/>
          </a:xfrm>
        </p:spPr>
        <p:txBody>
          <a:bodyPr>
            <a:noAutofit/>
          </a:bodyPr>
          <a:lstStyle/>
          <a:p>
            <a:pPr lvl="1" algn="just">
              <a:buFont typeface="Arial" panose="020B0604020202020204" pitchFamily="34" charset="0"/>
              <a:buChar char="•"/>
            </a:pPr>
            <a:r>
              <a:rPr lang="tr-TR" sz="2400" dirty="0"/>
              <a:t>Çıkartmak için kene bükülmez veya sarsılmaz.  </a:t>
            </a:r>
          </a:p>
          <a:p>
            <a:pPr lvl="1" algn="just">
              <a:buFont typeface="Arial" panose="020B0604020202020204" pitchFamily="34" charset="0"/>
              <a:buChar char="•"/>
            </a:pPr>
            <a:r>
              <a:rPr lang="tr-TR" sz="2400" dirty="0"/>
              <a:t>Kenenin gövdesini sıkılmaz, ezilmez ve patlatılmaz.</a:t>
            </a:r>
          </a:p>
          <a:p>
            <a:pPr lvl="1" algn="just">
              <a:buFont typeface="Arial" panose="020B0604020202020204" pitchFamily="34" charset="0"/>
              <a:buChar char="•"/>
            </a:pPr>
            <a:r>
              <a:rPr lang="tr-TR" sz="2400" dirty="0"/>
              <a:t>Vazelin, alkol, benzin, mazot ve aseton gibi maddeler uygulanmaz.</a:t>
            </a:r>
          </a:p>
          <a:p>
            <a:pPr lvl="1" algn="just">
              <a:buFont typeface="Arial" panose="020B0604020202020204" pitchFamily="34" charset="0"/>
              <a:buChar char="•"/>
            </a:pPr>
            <a:r>
              <a:rPr lang="tr-TR" sz="2400" dirty="0"/>
              <a:t>Sıcak uygulamaz. Kibrit, çakmak veya sigara ile yakmaya çalışılmaz. </a:t>
            </a:r>
          </a:p>
          <a:p>
            <a:pPr lvl="1" algn="just">
              <a:buFont typeface="Arial" panose="020B0604020202020204" pitchFamily="34" charset="0"/>
              <a:buChar char="•"/>
            </a:pPr>
            <a:r>
              <a:rPr lang="tr-TR" sz="2400" dirty="0"/>
              <a:t>Keneyi çıkartmışsanız gerekli kan testlerini yaptırtmak için, keneyi çıkartamadıysanız veya keneyi çıkartma işlemini yapamayacağınızı düşünüyorsanız zaman kaybetmeden ısırılan kişinin mutlaka en yakın sağlık kuruluşuna başvurması sağlanır. </a:t>
            </a:r>
          </a:p>
        </p:txBody>
      </p:sp>
      <p:sp>
        <p:nvSpPr>
          <p:cNvPr id="6" name="Başlık 1">
            <a:extLst>
              <a:ext uri="{FF2B5EF4-FFF2-40B4-BE49-F238E27FC236}">
                <a16:creationId xmlns:a16="http://schemas.microsoft.com/office/drawing/2014/main" id="{36A40493-F619-4C49-AD1F-3B1E52983AF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Isırıklarında İlk Yardım</a:t>
            </a:r>
            <a:endParaRPr lang="tr-TR" sz="3200" dirty="0"/>
          </a:p>
        </p:txBody>
      </p:sp>
      <p:pic>
        <p:nvPicPr>
          <p:cNvPr id="5" name="Resim 4">
            <a:extLst>
              <a:ext uri="{FF2B5EF4-FFF2-40B4-BE49-F238E27FC236}">
                <a16:creationId xmlns:a16="http://schemas.microsoft.com/office/drawing/2014/main" id="{9FD282C1-C4B7-4975-A176-AA9F7BAE8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1200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F1796-5CB5-4C5D-A5D1-2B5AFD448A82}"/>
              </a:ext>
            </a:extLst>
          </p:cNvPr>
          <p:cNvSpPr/>
          <p:nvPr/>
        </p:nvSpPr>
        <p:spPr>
          <a:xfrm>
            <a:off x="0" y="0"/>
            <a:ext cx="9135122"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57200" y="2207860"/>
            <a:ext cx="8147248" cy="4029452"/>
          </a:xfrm>
        </p:spPr>
        <p:txBody>
          <a:bodyPr>
            <a:normAutofit/>
          </a:bodyPr>
          <a:lstStyle/>
          <a:p>
            <a:pPr marL="0" indent="0" algn="just">
              <a:buNone/>
            </a:pPr>
            <a:r>
              <a:rPr lang="tr-TR" sz="2400" dirty="0"/>
              <a:t>Örümcekler et obur hayvanlardır ve kurbanlarını zehirleyerek felç ederler.</a:t>
            </a:r>
          </a:p>
          <a:p>
            <a:pPr marL="0" indent="0" algn="just">
              <a:buNone/>
            </a:pPr>
            <a:r>
              <a:rPr lang="tr-TR" sz="2400" dirty="0"/>
              <a:t>Örümceklerin dişleri, insan cildini geçebilecek kadar uzun ve zehir miktarları yeterli düzeyde olmadığından dolayı genel olarak insanları nadiren ve az miktarda etkilerler.</a:t>
            </a:r>
          </a:p>
          <a:p>
            <a:pPr marL="0" indent="0" algn="just">
              <a:buNone/>
            </a:pPr>
            <a:endParaRPr lang="tr-TR" sz="2400" dirty="0"/>
          </a:p>
          <a:p>
            <a:pPr lvl="1" algn="just">
              <a:buFont typeface="Arial" panose="020B0604020202020204" pitchFamily="34" charset="0"/>
              <a:buChar char="•"/>
            </a:pPr>
            <a:r>
              <a:rPr lang="tr-TR" sz="2400" dirty="0"/>
              <a:t>Örümcek ısırığı sıcak aylarda daha sık görülür.</a:t>
            </a:r>
          </a:p>
        </p:txBody>
      </p:sp>
      <p:sp>
        <p:nvSpPr>
          <p:cNvPr id="8" name="Başlık 1">
            <a:extLst>
              <a:ext uri="{FF2B5EF4-FFF2-40B4-BE49-F238E27FC236}">
                <a16:creationId xmlns:a16="http://schemas.microsoft.com/office/drawing/2014/main" id="{1E4233E4-40E7-4DBE-AB21-DDF4E4CD9C4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a:t>
            </a:r>
            <a:endParaRPr lang="tr-TR" sz="3200" dirty="0"/>
          </a:p>
        </p:txBody>
      </p:sp>
      <p:pic>
        <p:nvPicPr>
          <p:cNvPr id="5" name="Resim 4">
            <a:extLst>
              <a:ext uri="{FF2B5EF4-FFF2-40B4-BE49-F238E27FC236}">
                <a16:creationId xmlns:a16="http://schemas.microsoft.com/office/drawing/2014/main" id="{DF6D814C-2E48-4048-9162-A3BB21938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522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F1796-5CB5-4C5D-A5D1-2B5AFD448A82}"/>
              </a:ext>
            </a:extLst>
          </p:cNvPr>
          <p:cNvSpPr/>
          <p:nvPr/>
        </p:nvSpPr>
        <p:spPr>
          <a:xfrm>
            <a:off x="0" y="5169"/>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57200" y="2420888"/>
            <a:ext cx="8064896" cy="4608512"/>
          </a:xfrm>
        </p:spPr>
        <p:txBody>
          <a:bodyPr>
            <a:normAutofit/>
          </a:bodyPr>
          <a:lstStyle/>
          <a:p>
            <a:pPr algn="just"/>
            <a:r>
              <a:rPr lang="tr-TR" sz="2400" dirty="0"/>
              <a:t>Örümcek ısırığının teşhis edilmesi zordur, çünkü çoğu insan örümcekleri asla görmez ve ısırıklar tipik olarak çok az ağrıya neden olur.</a:t>
            </a:r>
          </a:p>
          <a:p>
            <a:pPr algn="just"/>
            <a:r>
              <a:rPr lang="tr-TR" sz="2400" dirty="0"/>
              <a:t>Her ne kadar ısırıkların %98-99 kadarı zararsız olsa da nadiren doku ölümü ile sonuçlanan yaralar, tüm vücudu ilgilendiren (sistemik) zehirlenmeler ve bazen de ölüm meydana gelebilir. </a:t>
            </a:r>
          </a:p>
        </p:txBody>
      </p:sp>
      <p:sp>
        <p:nvSpPr>
          <p:cNvPr id="8" name="Başlık 1">
            <a:extLst>
              <a:ext uri="{FF2B5EF4-FFF2-40B4-BE49-F238E27FC236}">
                <a16:creationId xmlns:a16="http://schemas.microsoft.com/office/drawing/2014/main" id="{1E4233E4-40E7-4DBE-AB21-DDF4E4CD9C4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a:t>
            </a:r>
            <a:endParaRPr lang="tr-TR" sz="3200" dirty="0"/>
          </a:p>
        </p:txBody>
      </p:sp>
      <p:pic>
        <p:nvPicPr>
          <p:cNvPr id="5" name="Resim 4">
            <a:extLst>
              <a:ext uri="{FF2B5EF4-FFF2-40B4-BE49-F238E27FC236}">
                <a16:creationId xmlns:a16="http://schemas.microsoft.com/office/drawing/2014/main" id="{DF6D814C-2E48-4048-9162-A3BB21938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5046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75E1B9F-2F0A-49D4-AD33-05CB12F9564F}"/>
              </a:ext>
            </a:extLst>
          </p:cNvPr>
          <p:cNvSpPr/>
          <p:nvPr/>
        </p:nvSpPr>
        <p:spPr>
          <a:xfrm>
            <a:off x="0" y="8167"/>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23528" y="1988840"/>
            <a:ext cx="8496944" cy="4536504"/>
          </a:xfrm>
        </p:spPr>
        <p:txBody>
          <a:bodyPr>
            <a:normAutofit/>
          </a:bodyPr>
          <a:lstStyle/>
          <a:p>
            <a:pPr algn="just"/>
            <a:r>
              <a:rPr lang="tr-TR" sz="2400" dirty="0"/>
              <a:t>Isırılan bölgeyi etkilenen bölge su ve sabunla yıkanır.</a:t>
            </a:r>
          </a:p>
          <a:p>
            <a:pPr algn="just"/>
            <a:r>
              <a:rPr lang="tr-TR" sz="2400" dirty="0"/>
              <a:t>Isırılan bölgeye etkilenen bölge soğuk uygulama yapılır.</a:t>
            </a:r>
          </a:p>
          <a:p>
            <a:pPr algn="just"/>
            <a:r>
              <a:rPr lang="tr-TR" sz="2400" dirty="0"/>
              <a:t>Kan dolaşımını engellemeyecek şekilde bandaj uygulanır.</a:t>
            </a:r>
          </a:p>
          <a:p>
            <a:pPr algn="just"/>
            <a:r>
              <a:rPr lang="tr-TR" sz="2400" dirty="0"/>
              <a:t>Örümceğin ısırdığı bölgede kızarıklık ve ağrı artışına ilave olarak uyuşukluk başlarsa zaman kaybetmeden hasta /yaralının mutlaka en yakın sağlık kuruluşuna başvurması sağlanır.</a:t>
            </a:r>
          </a:p>
          <a:p>
            <a:pPr algn="just"/>
            <a:r>
              <a:rPr lang="tr-TR" sz="2400" dirty="0"/>
              <a:t>Hasta/ yaralıda tüm vücudu ilgilendiren (sistemik) bulgular varsa hemen 112 acil yardım numarasını aranarak ya da aratarak yardım isteyin istenir.</a:t>
            </a:r>
          </a:p>
        </p:txBody>
      </p:sp>
      <p:sp>
        <p:nvSpPr>
          <p:cNvPr id="6" name="Başlık 1">
            <a:extLst>
              <a:ext uri="{FF2B5EF4-FFF2-40B4-BE49-F238E27FC236}">
                <a16:creationId xmlns:a16="http://schemas.microsoft.com/office/drawing/2014/main" id="{A2974B0A-20C2-4F81-AEA6-53B6A881C06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Isırıklarında İlk Yardım</a:t>
            </a:r>
            <a:endParaRPr lang="tr-TR" sz="3200" dirty="0"/>
          </a:p>
        </p:txBody>
      </p:sp>
      <p:pic>
        <p:nvPicPr>
          <p:cNvPr id="8" name="Resim 7">
            <a:extLst>
              <a:ext uri="{FF2B5EF4-FFF2-40B4-BE49-F238E27FC236}">
                <a16:creationId xmlns:a16="http://schemas.microsoft.com/office/drawing/2014/main" id="{97B2C7AF-8AB2-417D-B601-537C5048B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46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75E1B9F-2F0A-49D4-AD33-05CB12F9564F}"/>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A2974B0A-20C2-4F81-AEA6-53B6A881C06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Isırıklarında İlk Yardım</a:t>
            </a:r>
            <a:endParaRPr lang="tr-TR" sz="3200" dirty="0"/>
          </a:p>
        </p:txBody>
      </p:sp>
      <p:pic>
        <p:nvPicPr>
          <p:cNvPr id="8" name="Resim 7">
            <a:extLst>
              <a:ext uri="{FF2B5EF4-FFF2-40B4-BE49-F238E27FC236}">
                <a16:creationId xmlns:a16="http://schemas.microsoft.com/office/drawing/2014/main" id="{97B2C7AF-8AB2-417D-B601-537C5048B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3608" y="2924944"/>
            <a:ext cx="345638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4008" y="2924944"/>
            <a:ext cx="3456385"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07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42D90AF-B975-4E78-BB36-D136A2FCD993}"/>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9983" y="2240868"/>
            <a:ext cx="7764034" cy="4428492"/>
          </a:xfrm>
        </p:spPr>
        <p:txBody>
          <a:bodyPr>
            <a:normAutofit/>
          </a:bodyPr>
          <a:lstStyle/>
          <a:p>
            <a:pPr marL="0" indent="0" algn="just">
              <a:buNone/>
            </a:pPr>
            <a:r>
              <a:rPr lang="tr-TR" sz="2400" dirty="0"/>
              <a:t>Hayvan ısırıkları önemli bir halk sağlığı sorunudur.</a:t>
            </a:r>
          </a:p>
          <a:p>
            <a:pPr marL="0" indent="0" algn="just">
              <a:buNone/>
            </a:pPr>
            <a:r>
              <a:rPr lang="tr-TR" sz="2400" dirty="0"/>
              <a:t>Bir hayvan ısırığında iki sorunla karşı karşıya kalınmaktadır. </a:t>
            </a:r>
            <a:r>
              <a:rPr lang="tr-TR" sz="2400" dirty="0">
                <a:cs typeface="Times New Roman" panose="02020603050405020304" pitchFamily="18" charset="0"/>
              </a:rPr>
              <a:t> </a:t>
            </a:r>
          </a:p>
          <a:p>
            <a:pPr marL="914400" lvl="1" indent="-457200" algn="just">
              <a:buAutoNum type="arabicPeriod"/>
            </a:pPr>
            <a:r>
              <a:rPr lang="tr-TR" sz="2400" dirty="0"/>
              <a:t>Vücutta ortaya çıkan doku yaralanması,</a:t>
            </a:r>
          </a:p>
          <a:p>
            <a:pPr marL="914400" lvl="1" indent="-457200" algn="just">
              <a:buAutoNum type="arabicPeriod"/>
            </a:pPr>
            <a:r>
              <a:rPr lang="tr-TR" sz="2400" dirty="0"/>
              <a:t>Da</a:t>
            </a:r>
            <a:r>
              <a:rPr lang="tr-TR" sz="2400" dirty="0">
                <a:cs typeface="Times New Roman" panose="02020603050405020304" pitchFamily="18" charset="0"/>
              </a:rPr>
              <a:t>ha sonra oluşabilecek enfeksiyonlar yani mikrobik hastalıklardır. </a:t>
            </a:r>
          </a:p>
          <a:p>
            <a:pPr algn="just"/>
            <a:r>
              <a:rPr lang="tr-TR" sz="2400" dirty="0">
                <a:cs typeface="Times New Roman" panose="02020603050405020304" pitchFamily="18" charset="0"/>
              </a:rPr>
              <a:t>Bu enfeksiyonların başında </a:t>
            </a:r>
            <a:r>
              <a:rPr lang="tr-TR" sz="2400" b="1" dirty="0" err="1">
                <a:cs typeface="Times New Roman" panose="02020603050405020304" pitchFamily="18" charset="0"/>
              </a:rPr>
              <a:t>tetanoz</a:t>
            </a:r>
            <a:r>
              <a:rPr lang="tr-TR" sz="2400" dirty="0">
                <a:cs typeface="Times New Roman" panose="02020603050405020304" pitchFamily="18" charset="0"/>
              </a:rPr>
              <a:t> ve </a:t>
            </a:r>
            <a:r>
              <a:rPr lang="tr-TR" sz="2400" b="1" dirty="0">
                <a:cs typeface="Times New Roman" panose="02020603050405020304" pitchFamily="18" charset="0"/>
              </a:rPr>
              <a:t>kuduz</a:t>
            </a:r>
            <a:r>
              <a:rPr lang="tr-TR" sz="2400" dirty="0">
                <a:cs typeface="Times New Roman" panose="02020603050405020304" pitchFamily="18" charset="0"/>
              </a:rPr>
              <a:t> gelmektedir.</a:t>
            </a:r>
          </a:p>
          <a:p>
            <a:pPr algn="just"/>
            <a:r>
              <a:rPr lang="tr-TR" sz="2400" dirty="0"/>
              <a:t>Acilen tedavi edilmezse hastalık </a:t>
            </a:r>
            <a:r>
              <a:rPr lang="tr-TR" sz="2400" b="1" dirty="0"/>
              <a:t>öldürücüdür</a:t>
            </a:r>
            <a:r>
              <a:rPr lang="tr-TR" sz="2400" dirty="0"/>
              <a:t>.</a:t>
            </a: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Genel Bilgiler</a:t>
            </a:r>
            <a:endParaRPr lang="tr-TR" sz="2700" dirty="0"/>
          </a:p>
        </p:txBody>
      </p:sp>
      <p:pic>
        <p:nvPicPr>
          <p:cNvPr id="6" name="Resim 5">
            <a:extLst>
              <a:ext uri="{FF2B5EF4-FFF2-40B4-BE49-F238E27FC236}">
                <a16:creationId xmlns:a16="http://schemas.microsoft.com/office/drawing/2014/main" id="{0ED04756-0FC7-4634-BEF6-7AD778A75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1604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D2359F-E568-4966-A749-EB92882792BF}"/>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1963268"/>
            <a:ext cx="8064896" cy="4637105"/>
          </a:xfrm>
        </p:spPr>
        <p:txBody>
          <a:bodyPr>
            <a:normAutofit/>
          </a:bodyPr>
          <a:lstStyle/>
          <a:p>
            <a:pPr marL="0" indent="0" algn="just">
              <a:buNone/>
            </a:pPr>
            <a:r>
              <a:rPr lang="tr-TR" sz="2400" dirty="0"/>
              <a:t>Akrepler özellikle sıcak ve kuru iklimlerdeki genellikle kuytu yerlerde bulunurlar.</a:t>
            </a:r>
          </a:p>
          <a:p>
            <a:pPr algn="just"/>
            <a:r>
              <a:rPr lang="tr-TR" sz="2400" dirty="0"/>
              <a:t>Ülkemizde daha çok Güneydoğu Anadolu bölgesinde rastlanır.</a:t>
            </a:r>
          </a:p>
          <a:p>
            <a:pPr algn="just"/>
            <a:r>
              <a:rPr lang="tr-TR" sz="2400" dirty="0"/>
              <a:t>Akrep uzun kuyruğunun sonundaki iğnesi ile sokar ve öldürücü olabilir.</a:t>
            </a:r>
          </a:p>
          <a:p>
            <a:pPr algn="just"/>
            <a:r>
              <a:rPr lang="tr-TR" sz="2400" dirty="0"/>
              <a:t>Akrebin soktuğu vücut bölgesinde kuvvetli bir yerel (lokal) belirti ve bulgular meydana gelir.</a:t>
            </a:r>
          </a:p>
          <a:p>
            <a:pPr algn="just"/>
            <a:r>
              <a:rPr lang="tr-TR" sz="2400" dirty="0"/>
              <a:t>Sonrasında da olaya tüm vücudu ilgilendiren (sistemik) belirti ve bulgular eklenebilir. </a:t>
            </a:r>
            <a:endParaRPr lang="tr-TR" dirty="0"/>
          </a:p>
        </p:txBody>
      </p:sp>
      <p:sp>
        <p:nvSpPr>
          <p:cNvPr id="6" name="Başlık 1">
            <a:extLst>
              <a:ext uri="{FF2B5EF4-FFF2-40B4-BE49-F238E27FC236}">
                <a16:creationId xmlns:a16="http://schemas.microsoft.com/office/drawing/2014/main" id="{646B5EFD-BE48-4B01-BC7D-CCB2FDE28868}"/>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Akrep Sokmaları</a:t>
            </a:r>
            <a:endParaRPr lang="tr-TR" sz="3200" dirty="0"/>
          </a:p>
        </p:txBody>
      </p:sp>
      <p:pic>
        <p:nvPicPr>
          <p:cNvPr id="5" name="Resim 4">
            <a:extLst>
              <a:ext uri="{FF2B5EF4-FFF2-40B4-BE49-F238E27FC236}">
                <a16:creationId xmlns:a16="http://schemas.microsoft.com/office/drawing/2014/main" id="{D8B94C9D-2E68-43F2-B93E-BE29C2BDB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63479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41E2316-2926-4BA1-9726-7AC5E6B02F18}"/>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31304" y="2204864"/>
            <a:ext cx="8251651" cy="4408542"/>
          </a:xfrm>
        </p:spPr>
        <p:txBody>
          <a:bodyPr>
            <a:normAutofit/>
          </a:bodyPr>
          <a:lstStyle/>
          <a:p>
            <a:pPr algn="just"/>
            <a:r>
              <a:rPr lang="tr-TR" sz="2400" dirty="0"/>
              <a:t>Hasta /yaralı sakinleştirilir.</a:t>
            </a:r>
          </a:p>
          <a:p>
            <a:pPr algn="just"/>
            <a:r>
              <a:rPr lang="tr-TR" sz="2400" dirty="0"/>
              <a:t>Etkilenen bölge hareket ettirilmez. </a:t>
            </a:r>
          </a:p>
          <a:p>
            <a:pPr algn="just"/>
            <a:r>
              <a:rPr lang="tr-TR" sz="2400" dirty="0"/>
              <a:t>Sokulan yer etkilenen bölge su ve sabunla nazikçe yıkanır.</a:t>
            </a:r>
          </a:p>
          <a:p>
            <a:pPr algn="just"/>
            <a:r>
              <a:rPr lang="tr-TR" sz="2400" dirty="0"/>
              <a:t>Sokulan yerin etkilenen bölge üzerine 15 dakika soğuk uygulama yapılır.</a:t>
            </a:r>
          </a:p>
          <a:p>
            <a:pPr algn="just"/>
            <a:r>
              <a:rPr lang="tr-TR" sz="2400" dirty="0"/>
              <a:t>Kan dolaşımını engellemeyecek şekilde bandaj uygulanır.</a:t>
            </a:r>
          </a:p>
          <a:p>
            <a:pPr algn="just"/>
            <a:r>
              <a:rPr lang="tr-TR" sz="2400" dirty="0"/>
              <a:t>Sokulan yere etkilenen bölgeye </a:t>
            </a:r>
            <a:r>
              <a:rPr lang="tr-TR" sz="2400" b="1" dirty="0"/>
              <a:t>kesme veya emme gibi herhangi bir işlem yapılmaz.</a:t>
            </a:r>
          </a:p>
          <a:p>
            <a:pPr algn="just"/>
            <a:r>
              <a:rPr lang="tr-TR" sz="2400" dirty="0"/>
              <a:t>112 acil yardım numarası aranarak ya da aratılarak yardım istenir. </a:t>
            </a:r>
          </a:p>
        </p:txBody>
      </p:sp>
      <p:sp>
        <p:nvSpPr>
          <p:cNvPr id="6" name="Başlık 1">
            <a:extLst>
              <a:ext uri="{FF2B5EF4-FFF2-40B4-BE49-F238E27FC236}">
                <a16:creationId xmlns:a16="http://schemas.microsoft.com/office/drawing/2014/main" id="{E0D97519-7D35-4026-B0DF-5979D2B92E85}"/>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Akrep Sokmalarında İlk Yardım</a:t>
            </a:r>
            <a:endParaRPr lang="tr-TR"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69217" y="1614698"/>
            <a:ext cx="2132407" cy="134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6F9DBB15-D01C-438E-9986-DDB18DAF2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691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1EA29EE-D3F4-462B-9ADD-1095859A7012}"/>
              </a:ext>
            </a:extLst>
          </p:cNvPr>
          <p:cNvSpPr/>
          <p:nvPr/>
        </p:nvSpPr>
        <p:spPr>
          <a:xfrm>
            <a:off x="-1290" y="0"/>
            <a:ext cx="914529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95536" y="2204864"/>
            <a:ext cx="8219256" cy="3989034"/>
          </a:xfrm>
        </p:spPr>
        <p:txBody>
          <a:bodyPr>
            <a:normAutofit/>
          </a:bodyPr>
          <a:lstStyle/>
          <a:p>
            <a:pPr marL="0" indent="0" algn="just">
              <a:buNone/>
            </a:pPr>
            <a:r>
              <a:rPr lang="tr-TR" sz="2400" dirty="0"/>
              <a:t>Arı birkaç yerden soktuysa, nefes borusuna yakın bir yerden soktuysa ya da kişi alerjik bünyeli ise tehlikeli olabilir.</a:t>
            </a:r>
          </a:p>
          <a:p>
            <a:pPr marL="0" indent="0" algn="just">
              <a:buNone/>
            </a:pPr>
            <a:endParaRPr lang="tr-TR" sz="2400" dirty="0"/>
          </a:p>
          <a:p>
            <a:pPr algn="just"/>
            <a:r>
              <a:rPr lang="tr-TR" sz="2400" dirty="0"/>
              <a:t>Alerjik kişilerde sadece bir arı sokması bile dakikalar içerisinde nefes darlığına ve şoka neden olabilir.</a:t>
            </a:r>
          </a:p>
          <a:p>
            <a:pPr algn="just"/>
            <a:r>
              <a:rPr lang="tr-TR" sz="2400" dirty="0"/>
              <a:t>Hastaların % 5’i arı sokmalarına karşın alerjiktir.</a:t>
            </a:r>
          </a:p>
        </p:txBody>
      </p:sp>
      <p:sp>
        <p:nvSpPr>
          <p:cNvPr id="8" name="Başlık 1">
            <a:extLst>
              <a:ext uri="{FF2B5EF4-FFF2-40B4-BE49-F238E27FC236}">
                <a16:creationId xmlns:a16="http://schemas.microsoft.com/office/drawing/2014/main" id="{FD5B3D24-6D5E-40C1-8DC7-F33A5D08D16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a:t>
            </a:r>
            <a:endParaRPr lang="tr-TR" sz="3200" dirty="0"/>
          </a:p>
        </p:txBody>
      </p:sp>
      <p:pic>
        <p:nvPicPr>
          <p:cNvPr id="7" name="Resim 6">
            <a:extLst>
              <a:ext uri="{FF2B5EF4-FFF2-40B4-BE49-F238E27FC236}">
                <a16:creationId xmlns:a16="http://schemas.microsoft.com/office/drawing/2014/main" id="{CABAB0E5-EA78-4E25-AC9E-1D39DB28B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7191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703F13-0F83-4FDE-B132-20315F1E9F2F}"/>
              </a:ext>
            </a:extLst>
          </p:cNvPr>
          <p:cNvSpPr/>
          <p:nvPr/>
        </p:nvSpPr>
        <p:spPr>
          <a:xfrm>
            <a:off x="-5239" y="0"/>
            <a:ext cx="9140361"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2348880"/>
            <a:ext cx="8064896" cy="4016556"/>
          </a:xfrm>
        </p:spPr>
        <p:txBody>
          <a:bodyPr>
            <a:noAutofit/>
          </a:bodyPr>
          <a:lstStyle/>
          <a:p>
            <a:pPr algn="just"/>
            <a:r>
              <a:rPr lang="tr-TR" sz="2400" dirty="0"/>
              <a:t>Hasta/yaralıya yardım etmeden önce bölgenin güvenli olduğundan emin olunur.</a:t>
            </a:r>
          </a:p>
          <a:p>
            <a:pPr algn="just"/>
            <a:r>
              <a:rPr lang="tr-TR" sz="2400" dirty="0"/>
              <a:t>Ortamda tehlike devam ediyor ise hasta/yaralı ile birlikte olay yerinden uzaklaşılır ve güvenli bir yere sığınılır.</a:t>
            </a:r>
          </a:p>
          <a:p>
            <a:pPr algn="just"/>
            <a:r>
              <a:rPr lang="tr-TR" sz="2400" dirty="0"/>
              <a:t>Etkilenen bölge su ve sabun ile yıkanır.</a:t>
            </a:r>
          </a:p>
        </p:txBody>
      </p:sp>
      <p:sp>
        <p:nvSpPr>
          <p:cNvPr id="6" name="Başlık 1">
            <a:extLst>
              <a:ext uri="{FF2B5EF4-FFF2-40B4-BE49-F238E27FC236}">
                <a16:creationId xmlns:a16="http://schemas.microsoft.com/office/drawing/2014/main" id="{A0028827-C26C-466A-83C7-6173DDD73D5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endParaRPr lang="tr-TR" sz="3200" dirty="0"/>
          </a:p>
        </p:txBody>
      </p:sp>
      <p:pic>
        <p:nvPicPr>
          <p:cNvPr id="5" name="Resim 4">
            <a:extLst>
              <a:ext uri="{FF2B5EF4-FFF2-40B4-BE49-F238E27FC236}">
                <a16:creationId xmlns:a16="http://schemas.microsoft.com/office/drawing/2014/main" id="{9FB0EE4A-6EE5-46F5-99CA-0AC5AC81B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5358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703F13-0F83-4FDE-B132-20315F1E9F2F}"/>
              </a:ext>
            </a:extLst>
          </p:cNvPr>
          <p:cNvSpPr/>
          <p:nvPr/>
        </p:nvSpPr>
        <p:spPr>
          <a:xfrm>
            <a:off x="-2964" y="0"/>
            <a:ext cx="9146964"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23528" y="1977349"/>
            <a:ext cx="8280920" cy="4880651"/>
          </a:xfrm>
        </p:spPr>
        <p:txBody>
          <a:bodyPr>
            <a:noAutofit/>
          </a:bodyPr>
          <a:lstStyle/>
          <a:p>
            <a:pPr marL="0" indent="0" algn="just">
              <a:buNone/>
            </a:pPr>
            <a:r>
              <a:rPr lang="tr-TR" sz="2400" dirty="0"/>
              <a:t>Arının iğnesi cilt üzerinde görülüyorsa çıkarılır. </a:t>
            </a:r>
          </a:p>
          <a:p>
            <a:pPr algn="just"/>
            <a:endParaRPr lang="tr-TR" sz="2000" dirty="0"/>
          </a:p>
          <a:p>
            <a:pPr lvl="1" algn="just">
              <a:buFont typeface="Arial" panose="020B0604020202020204" pitchFamily="34" charset="0"/>
              <a:buChar char="•"/>
            </a:pPr>
            <a:r>
              <a:rPr lang="tr-TR" sz="2400" dirty="0"/>
              <a:t>Arının iğnesi mümkün olduğunca hızlı çıkarılmaya çalışılır.</a:t>
            </a:r>
          </a:p>
          <a:p>
            <a:pPr lvl="1" algn="just">
              <a:buFont typeface="Arial" panose="020B0604020202020204" pitchFamily="34" charset="0"/>
              <a:buChar char="•"/>
            </a:pPr>
            <a:r>
              <a:rPr lang="tr-TR" sz="2400" dirty="0"/>
              <a:t>İğneyi çıkarmak için kredi kartı, cetvel veya anahtar arkası gibi düz kenarlı bir alet kullanılır.</a:t>
            </a:r>
          </a:p>
          <a:p>
            <a:pPr lvl="1" algn="just">
              <a:buFont typeface="Arial" panose="020B0604020202020204" pitchFamily="34" charset="0"/>
              <a:buChar char="•"/>
            </a:pPr>
            <a:r>
              <a:rPr lang="tr-TR" sz="2400" dirty="0"/>
              <a:t>İğne dışarı çıkıncaya kadar iğnenin olduğu yer kullanılan aletle nazikçe kazınır.</a:t>
            </a:r>
          </a:p>
          <a:p>
            <a:pPr lvl="1" algn="just">
              <a:buFont typeface="Arial" panose="020B0604020202020204" pitchFamily="34" charset="0"/>
              <a:buChar char="•"/>
            </a:pPr>
            <a:r>
              <a:rPr lang="tr-TR" sz="2400" dirty="0"/>
              <a:t>İğneyi sıkmak cilde daha fazla zehrin salınmasına neden olabileceğinden, cımbız gibi aletlerle sıkarak çıkartmaya çalışmaktan kaçınılmalı.</a:t>
            </a:r>
          </a:p>
          <a:p>
            <a:pPr algn="just"/>
            <a:endParaRPr lang="tr-TR" sz="2400" dirty="0"/>
          </a:p>
        </p:txBody>
      </p:sp>
      <p:sp>
        <p:nvSpPr>
          <p:cNvPr id="6" name="Başlık 1">
            <a:extLst>
              <a:ext uri="{FF2B5EF4-FFF2-40B4-BE49-F238E27FC236}">
                <a16:creationId xmlns:a16="http://schemas.microsoft.com/office/drawing/2014/main" id="{A0028827-C26C-466A-83C7-6173DDD73D5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endParaRPr lang="tr-TR" sz="3200" dirty="0"/>
          </a:p>
        </p:txBody>
      </p:sp>
      <p:pic>
        <p:nvPicPr>
          <p:cNvPr id="5" name="Resim 4">
            <a:extLst>
              <a:ext uri="{FF2B5EF4-FFF2-40B4-BE49-F238E27FC236}">
                <a16:creationId xmlns:a16="http://schemas.microsoft.com/office/drawing/2014/main" id="{9FB0EE4A-6EE5-46F5-99CA-0AC5AC81B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8940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68BF51-A35E-4DBA-B9EF-973DBC216606}"/>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647564" y="2235700"/>
            <a:ext cx="7848872" cy="3556986"/>
          </a:xfrm>
        </p:spPr>
        <p:txBody>
          <a:bodyPr>
            <a:normAutofit/>
          </a:bodyPr>
          <a:lstStyle/>
          <a:p>
            <a:pPr algn="just"/>
            <a:r>
              <a:rPr lang="tr-TR" sz="2400" dirty="0"/>
              <a:t>Soğuk uygulama yapılarak ödem ve zehir emilimi azaltılır.</a:t>
            </a:r>
          </a:p>
          <a:p>
            <a:pPr algn="just"/>
            <a:r>
              <a:rPr lang="tr-TR" sz="2400" dirty="0"/>
              <a:t>Ağız içi sokmalarında, alerji hikâyesi olanlarda ve tüm vücudu ilgilendiren (sistemik) bulgular gösterenlerde hemen 112 acil yardım numarası aranarak ya da aratarak yardım istenir.</a:t>
            </a:r>
          </a:p>
          <a:p>
            <a:pPr algn="just"/>
            <a:r>
              <a:rPr lang="tr-TR" sz="2400" dirty="0"/>
              <a:t>Nefes darlığı, dil, boğaz ve yüzde şişlikle ciddi alerjik bulguları olan hastaların reçete edilmiş ilacı (Epinefrin otomatik enjektörü) varsa hasta/yaralının bacağı üzerinden kaslı bir bölgeye uygulanır. </a:t>
            </a:r>
          </a:p>
        </p:txBody>
      </p:sp>
      <p:sp>
        <p:nvSpPr>
          <p:cNvPr id="6" name="Başlık 1">
            <a:extLst>
              <a:ext uri="{FF2B5EF4-FFF2-40B4-BE49-F238E27FC236}">
                <a16:creationId xmlns:a16="http://schemas.microsoft.com/office/drawing/2014/main" id="{A44D1C4B-0CDB-4086-B417-42A74FAE2818}"/>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p>
        </p:txBody>
      </p:sp>
      <p:pic>
        <p:nvPicPr>
          <p:cNvPr id="5" name="Resim 4">
            <a:extLst>
              <a:ext uri="{FF2B5EF4-FFF2-40B4-BE49-F238E27FC236}">
                <a16:creationId xmlns:a16="http://schemas.microsoft.com/office/drawing/2014/main" id="{5F3C7035-C749-4866-BF5C-11D13FEED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78721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61E40B5-AB56-40FE-A569-731E5896369D}"/>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3CB15062-3BD0-42B8-A764-076CC2377E47}"/>
              </a:ext>
            </a:extLst>
          </p:cNvPr>
          <p:cNvSpPr>
            <a:spLocks noGrp="1"/>
          </p:cNvSpPr>
          <p:nvPr>
            <p:ph type="title"/>
          </p:nvPr>
        </p:nvSpPr>
        <p:spPr/>
        <p:txBody>
          <a:bodyPr>
            <a:normAutofit/>
          </a:bodyPr>
          <a:lstStyle/>
          <a:p>
            <a:pPr algn="l"/>
            <a:r>
              <a:rPr lang="tr-TR" sz="3600" dirty="0"/>
              <a:t>Böcek Isırık Ve Sokmaları </a:t>
            </a:r>
            <a:br>
              <a:rPr lang="tr-TR" sz="3200" dirty="0"/>
            </a:br>
            <a:r>
              <a:rPr lang="tr-TR" sz="2400" dirty="0"/>
              <a:t>Dikkat Edilmesi Gereken Hususlar</a:t>
            </a:r>
            <a:endParaRPr lang="tr-TR" sz="2800" dirty="0"/>
          </a:p>
        </p:txBody>
      </p:sp>
      <p:sp>
        <p:nvSpPr>
          <p:cNvPr id="3" name="İçerik Yer Tutucusu 2">
            <a:extLst>
              <a:ext uri="{FF2B5EF4-FFF2-40B4-BE49-F238E27FC236}">
                <a16:creationId xmlns:a16="http://schemas.microsoft.com/office/drawing/2014/main" id="{AB4BC88B-19D3-4154-ABA9-72C113FC232B}"/>
              </a:ext>
            </a:extLst>
          </p:cNvPr>
          <p:cNvSpPr>
            <a:spLocks noGrp="1"/>
          </p:cNvSpPr>
          <p:nvPr>
            <p:ph idx="1"/>
          </p:nvPr>
        </p:nvSpPr>
        <p:spPr>
          <a:xfrm>
            <a:off x="611560" y="2564904"/>
            <a:ext cx="7848872" cy="2592288"/>
          </a:xfrm>
        </p:spPr>
        <p:txBody>
          <a:bodyPr>
            <a:normAutofit/>
          </a:bodyPr>
          <a:lstStyle/>
          <a:p>
            <a:pPr algn="just"/>
            <a:r>
              <a:rPr lang="tr-TR" sz="2400" dirty="0"/>
              <a:t>Böcek ısırık ve sokmalarında zehrin kana karışmasını engellemek amaçlı ısırılan yara üzerine kesinlikle herhangi bir işlem (vakumla, şırınga ya da ağızla yaranın emilmesi, kesilmesi, enjeksiyon, dağlama gibi) yapılmamalıdır. </a:t>
            </a:r>
          </a:p>
          <a:p>
            <a:pPr algn="just"/>
            <a:r>
              <a:rPr lang="tr-TR" sz="2400" dirty="0"/>
              <a:t>Bunlar enfeksiyona yol açar ve yara iyileştirmesini geciktirirler.</a:t>
            </a:r>
          </a:p>
        </p:txBody>
      </p:sp>
      <p:pic>
        <p:nvPicPr>
          <p:cNvPr id="5" name="Resim 4">
            <a:extLst>
              <a:ext uri="{FF2B5EF4-FFF2-40B4-BE49-F238E27FC236}">
                <a16:creationId xmlns:a16="http://schemas.microsoft.com/office/drawing/2014/main" id="{15DB0F39-494C-4411-BAED-794F7D001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1243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B54A1D7-CF20-4A94-A477-C5EF3D4FC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3C66744-09F2-4F16-8374-FD36A06F1C61}"/>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3568" y="2204864"/>
            <a:ext cx="4464496" cy="3168352"/>
          </a:xfrm>
        </p:spPr>
        <p:txBody>
          <a:bodyPr>
            <a:normAutofit/>
          </a:bodyPr>
          <a:lstStyle/>
          <a:p>
            <a:pPr algn="just"/>
            <a:r>
              <a:rPr lang="tr-TR" sz="2400" dirty="0">
                <a:cs typeface="Times New Roman" panose="02020603050405020304" pitchFamily="18" charset="0"/>
              </a:rPr>
              <a:t>Isırık ve diş izleri</a:t>
            </a:r>
          </a:p>
          <a:p>
            <a:pPr algn="just"/>
            <a:r>
              <a:rPr lang="tr-TR" sz="2400" dirty="0">
                <a:cs typeface="Times New Roman" panose="02020603050405020304" pitchFamily="18" charset="0"/>
              </a:rPr>
              <a:t>Cilt ve cilt altı dokularda yaralar</a:t>
            </a:r>
          </a:p>
          <a:p>
            <a:pPr algn="just"/>
            <a:r>
              <a:rPr lang="tr-TR" sz="2400" dirty="0">
                <a:cs typeface="Times New Roman" panose="02020603050405020304" pitchFamily="18" charset="0"/>
              </a:rPr>
              <a:t>Cilt ve doku kayıpları</a:t>
            </a:r>
          </a:p>
          <a:p>
            <a:pPr algn="just"/>
            <a:r>
              <a:rPr lang="tr-TR" sz="2400" dirty="0">
                <a:cs typeface="Times New Roman" panose="02020603050405020304" pitchFamily="18" charset="0"/>
              </a:rPr>
              <a:t>Orta veya şiddetli kanama</a:t>
            </a:r>
          </a:p>
          <a:p>
            <a:pPr algn="just"/>
            <a:r>
              <a:rPr lang="tr-TR" sz="2400" dirty="0">
                <a:cs typeface="Times New Roman" panose="02020603050405020304" pitchFamily="18" charset="0"/>
              </a:rPr>
              <a:t>Şişlik</a:t>
            </a:r>
          </a:p>
          <a:p>
            <a:pPr algn="just"/>
            <a:r>
              <a:rPr lang="tr-TR" sz="2400" dirty="0">
                <a:cs typeface="Times New Roman" panose="02020603050405020304" pitchFamily="18" charset="0"/>
              </a:rPr>
              <a:t>Kızarıklık</a:t>
            </a:r>
          </a:p>
          <a:p>
            <a:pPr algn="just"/>
            <a:r>
              <a:rPr lang="tr-TR" sz="2400" dirty="0">
                <a:cs typeface="Times New Roman" panose="02020603050405020304" pitchFamily="18" charset="0"/>
              </a:rPr>
              <a:t>Ağrı</a:t>
            </a:r>
            <a:endParaRPr lang="tr-TR" sz="2400" b="1" dirty="0">
              <a:latin typeface="Times New Roman" panose="02020603050405020304" pitchFamily="18" charset="0"/>
              <a:cs typeface="Times New Roman" panose="02020603050405020304" pitchFamily="18" charset="0"/>
            </a:endParaRP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Belirti Ve Bulgular</a:t>
            </a:r>
            <a:endParaRPr lang="tr-TR" sz="2800" dirty="0"/>
          </a:p>
        </p:txBody>
      </p:sp>
      <p:pic>
        <p:nvPicPr>
          <p:cNvPr id="6" name="Resim 5">
            <a:extLst>
              <a:ext uri="{FF2B5EF4-FFF2-40B4-BE49-F238E27FC236}">
                <a16:creationId xmlns:a16="http://schemas.microsoft.com/office/drawing/2014/main" id="{4D86F15F-4C90-9E4A-B0CF-6C1008933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975" y="2138934"/>
            <a:ext cx="2731723" cy="2048792"/>
          </a:xfrm>
          <a:prstGeom prst="rect">
            <a:avLst/>
          </a:prstGeom>
        </p:spPr>
      </p:pic>
      <p:pic>
        <p:nvPicPr>
          <p:cNvPr id="7" name="Resim 6">
            <a:extLst>
              <a:ext uri="{FF2B5EF4-FFF2-40B4-BE49-F238E27FC236}">
                <a16:creationId xmlns:a16="http://schemas.microsoft.com/office/drawing/2014/main" id="{B45081E6-6138-A040-8334-43F59A0DC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47" y="4475004"/>
            <a:ext cx="2811143" cy="2108358"/>
          </a:xfrm>
          <a:prstGeom prst="rect">
            <a:avLst/>
          </a:prstGeom>
        </p:spPr>
      </p:pic>
      <p:pic>
        <p:nvPicPr>
          <p:cNvPr id="9" name="Resim 8">
            <a:extLst>
              <a:ext uri="{FF2B5EF4-FFF2-40B4-BE49-F238E27FC236}">
                <a16:creationId xmlns:a16="http://schemas.microsoft.com/office/drawing/2014/main" id="{6B3830C2-D693-4515-939B-A80B6E34F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7641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AF7CEDE-7CB6-476E-B4FD-550FA0D08D31}"/>
              </a:ext>
            </a:extLst>
          </p:cNvPr>
          <p:cNvSpPr/>
          <p:nvPr/>
        </p:nvSpPr>
        <p:spPr>
          <a:xfrm>
            <a:off x="0" y="8167"/>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988840"/>
            <a:ext cx="7920880" cy="3888432"/>
          </a:xfrm>
        </p:spPr>
        <p:txBody>
          <a:bodyPr>
            <a:normAutofit/>
          </a:bodyPr>
          <a:lstStyle/>
          <a:p>
            <a:pPr algn="just"/>
            <a:r>
              <a:rPr lang="tr-TR" sz="2400" dirty="0">
                <a:cs typeface="Times New Roman" panose="02020603050405020304" pitchFamily="18" charset="0"/>
              </a:rPr>
              <a:t>Yaşamsal bulgular değerlendirilir.</a:t>
            </a:r>
          </a:p>
          <a:p>
            <a:pPr algn="just"/>
            <a:r>
              <a:rPr lang="tr-TR" sz="2400" dirty="0">
                <a:cs typeface="Times New Roman" panose="02020603050405020304" pitchFamily="18" charset="0"/>
              </a:rPr>
              <a:t>Yaraya bakmadan önce eller su ve sabunla yıkanır. </a:t>
            </a:r>
          </a:p>
          <a:p>
            <a:pPr algn="just"/>
            <a:r>
              <a:rPr lang="tr-TR" sz="2400" dirty="0">
                <a:cs typeface="Times New Roman" panose="02020603050405020304" pitchFamily="18" charset="0"/>
              </a:rPr>
              <a:t>Mümkünse eldiven giyilir eğer eldiven giyilemez ise temiz bir plastik poşet kullanılarak hasta/yaralının kanı veya yarası ile temas önlenir.</a:t>
            </a:r>
          </a:p>
          <a:p>
            <a:pPr algn="just"/>
            <a:r>
              <a:rPr lang="tr-TR" sz="2400" dirty="0">
                <a:cs typeface="Times New Roman" panose="02020603050405020304" pitchFamily="18" charset="0"/>
              </a:rPr>
              <a:t>Isırık yeri 10-15 dakika </a:t>
            </a:r>
            <a:r>
              <a:rPr lang="tr-TR" sz="2400" b="1" dirty="0">
                <a:cs typeface="Times New Roman" panose="02020603050405020304" pitchFamily="18" charset="0"/>
              </a:rPr>
              <a:t>su ve sabunla </a:t>
            </a:r>
            <a:r>
              <a:rPr lang="tr-TR" sz="2400" dirty="0">
                <a:cs typeface="Times New Roman" panose="02020603050405020304" pitchFamily="18" charset="0"/>
              </a:rPr>
              <a:t>yıkanır.</a:t>
            </a:r>
          </a:p>
          <a:p>
            <a:pPr algn="just">
              <a:lnSpc>
                <a:spcPct val="110000"/>
              </a:lnSpc>
            </a:pPr>
            <a:r>
              <a:rPr lang="tr-TR" sz="2400" dirty="0">
                <a:cs typeface="Times New Roman" panose="02020603050405020304" pitchFamily="18" charset="0"/>
              </a:rPr>
              <a:t>Yara şiddetli kanıyorsa yaraya doğrudan bası uygulayarak kanama durdurulur.</a:t>
            </a:r>
          </a:p>
          <a:p>
            <a:pPr algn="just">
              <a:lnSpc>
                <a:spcPct val="110000"/>
              </a:lnSpc>
            </a:pPr>
            <a:r>
              <a:rPr lang="tr-TR" sz="2400" dirty="0">
                <a:cs typeface="Times New Roman" panose="02020603050405020304" pitchFamily="18" charset="0"/>
              </a:rPr>
              <a:t>Yara kuru temiz bir bez veya bandajla örtülür.</a:t>
            </a: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İlk Yardım</a:t>
            </a:r>
            <a:endParaRPr lang="tr-TR" sz="3200" dirty="0"/>
          </a:p>
        </p:txBody>
      </p:sp>
      <p:pic>
        <p:nvPicPr>
          <p:cNvPr id="6" name="Resim 5">
            <a:extLst>
              <a:ext uri="{FF2B5EF4-FFF2-40B4-BE49-F238E27FC236}">
                <a16:creationId xmlns:a16="http://schemas.microsoft.com/office/drawing/2014/main" id="{2396589A-6D1D-4EAE-9AF5-F0C1783B4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1305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29CCF90-AFDA-4066-88C1-9AF3F77AD8B4}"/>
              </a:ext>
            </a:extLst>
          </p:cNvPr>
          <p:cNvSpPr/>
          <p:nvPr/>
        </p:nvSpPr>
        <p:spPr>
          <a:xfrm>
            <a:off x="-5928"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4380" y="1772816"/>
            <a:ext cx="8075240" cy="3679659"/>
          </a:xfrm>
        </p:spPr>
        <p:txBody>
          <a:bodyPr>
            <a:normAutofit/>
          </a:bodyPr>
          <a:lstStyle/>
          <a:p>
            <a:pPr algn="just">
              <a:lnSpc>
                <a:spcPct val="110000"/>
              </a:lnSpc>
            </a:pPr>
            <a:r>
              <a:rPr lang="tr-TR" sz="2400" dirty="0">
                <a:cs typeface="Times New Roman" panose="02020603050405020304" pitchFamily="18" charset="0"/>
              </a:rPr>
              <a:t>Hasta/yaralının kuduz ve/veya </a:t>
            </a:r>
            <a:r>
              <a:rPr lang="tr-TR" sz="2400" dirty="0" err="1">
                <a:cs typeface="Times New Roman" panose="02020603050405020304" pitchFamily="18" charset="0"/>
              </a:rPr>
              <a:t>tetanoz</a:t>
            </a:r>
            <a:r>
              <a:rPr lang="tr-TR" sz="2400" dirty="0">
                <a:cs typeface="Times New Roman" panose="02020603050405020304" pitchFamily="18" charset="0"/>
              </a:rPr>
              <a:t> aşıları ve yara bakımı için bir sağlık kuruluşuna başvurması sağlanır.</a:t>
            </a:r>
          </a:p>
          <a:p>
            <a:pPr algn="just">
              <a:lnSpc>
                <a:spcPct val="110000"/>
              </a:lnSpc>
            </a:pPr>
            <a:r>
              <a:rPr lang="tr-TR" sz="2400" dirty="0">
                <a:cs typeface="Times New Roman" panose="02020603050405020304" pitchFamily="18" charset="0"/>
              </a:rPr>
              <a:t>Yaralanma ciddi ve yaralının hayati tehlikesi mevcutsa derhal 112 acil yardım numarası aranır.</a:t>
            </a:r>
          </a:p>
        </p:txBody>
      </p:sp>
      <p:sp>
        <p:nvSpPr>
          <p:cNvPr id="7" name="Başlık 1">
            <a:extLst>
              <a:ext uri="{FF2B5EF4-FFF2-40B4-BE49-F238E27FC236}">
                <a16:creationId xmlns:a16="http://schemas.microsoft.com/office/drawing/2014/main" id="{3B16BA75-C378-4602-AE49-4B12BCFDF705}"/>
              </a:ext>
            </a:extLst>
          </p:cNvPr>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İlk Yardım</a:t>
            </a:r>
            <a:endParaRPr lang="tr-TR" sz="3200" dirty="0"/>
          </a:p>
        </p:txBody>
      </p:sp>
      <p:pic>
        <p:nvPicPr>
          <p:cNvPr id="5" name="Resim 4">
            <a:extLst>
              <a:ext uri="{FF2B5EF4-FFF2-40B4-BE49-F238E27FC236}">
                <a16:creationId xmlns:a16="http://schemas.microsoft.com/office/drawing/2014/main" id="{4B5DB99B-B0E4-40BB-86E4-6B7B9189D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Picture 15557"/>
          <p:cNvPicPr/>
          <p:nvPr/>
        </p:nvPicPr>
        <p:blipFill>
          <a:blip r:embed="rId3"/>
          <a:stretch>
            <a:fillRect/>
          </a:stretch>
        </p:blipFill>
        <p:spPr>
          <a:xfrm>
            <a:off x="107504" y="3717032"/>
            <a:ext cx="4327002" cy="2973060"/>
          </a:xfrm>
          <a:prstGeom prst="rect">
            <a:avLst/>
          </a:prstGeom>
        </p:spPr>
      </p:pic>
      <p:pic>
        <p:nvPicPr>
          <p:cNvPr id="8" name="Picture 15555"/>
          <p:cNvPicPr/>
          <p:nvPr/>
        </p:nvPicPr>
        <p:blipFill>
          <a:blip r:embed="rId4"/>
          <a:stretch>
            <a:fillRect/>
          </a:stretch>
        </p:blipFill>
        <p:spPr>
          <a:xfrm>
            <a:off x="4624825" y="3717032"/>
            <a:ext cx="4316600" cy="2965913"/>
          </a:xfrm>
          <a:prstGeom prst="rect">
            <a:avLst/>
          </a:prstGeom>
        </p:spPr>
      </p:pic>
    </p:spTree>
    <p:extLst>
      <p:ext uri="{BB962C8B-B14F-4D97-AF65-F5344CB8AC3E}">
        <p14:creationId xmlns:p14="http://schemas.microsoft.com/office/powerpoint/2010/main" val="361730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8410BF-EE4C-42FF-9918-C1271FB723A3}"/>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4347356"/>
          </a:xfrm>
        </p:spPr>
        <p:txBody>
          <a:bodyPr>
            <a:noAutofit/>
          </a:bodyPr>
          <a:lstStyle/>
          <a:p>
            <a:pPr algn="just"/>
            <a:r>
              <a:rPr lang="tr-TR" sz="2400" dirty="0">
                <a:cs typeface="Times New Roman" panose="02020603050405020304" pitchFamily="18" charset="0"/>
              </a:rPr>
              <a:t>Hasta/yaralının yarasına bakmadan önce ve sonra eller yıkanır. Elleri yıkamak için sabun ve dezenfektanlar kullanılır.</a:t>
            </a:r>
          </a:p>
          <a:p>
            <a:pPr algn="just"/>
            <a:r>
              <a:rPr lang="tr-TR" sz="2400" dirty="0">
                <a:cs typeface="Times New Roman" panose="02020603050405020304" pitchFamily="18" charset="0"/>
              </a:rPr>
              <a:t>Yara üzerine herhangi yabancı bir madde (çeşitli otlar, biber, yağ, benzin </a:t>
            </a:r>
            <a:r>
              <a:rPr lang="tr-TR" sz="2400" dirty="0" err="1">
                <a:cs typeface="Times New Roman" panose="02020603050405020304" pitchFamily="18" charset="0"/>
              </a:rPr>
              <a:t>vs</a:t>
            </a:r>
            <a:r>
              <a:rPr lang="tr-TR" sz="2400" dirty="0">
                <a:cs typeface="Times New Roman" panose="02020603050405020304" pitchFamily="18" charset="0"/>
              </a:rPr>
              <a:t>) dökmekten ve yara üzerinde herhangi bir işlem yapmaktan kaçınılır. </a:t>
            </a:r>
          </a:p>
          <a:p>
            <a:pPr algn="just"/>
            <a:r>
              <a:rPr lang="tr-TR" sz="2400" u="sng" dirty="0">
                <a:cs typeface="Times New Roman" panose="02020603050405020304" pitchFamily="18" charset="0"/>
              </a:rPr>
              <a:t>Hayati tehlike oluşturmasa dahi</a:t>
            </a:r>
            <a:r>
              <a:rPr lang="tr-TR" sz="2400" dirty="0">
                <a:cs typeface="Times New Roman" panose="02020603050405020304" pitchFamily="18" charset="0"/>
              </a:rPr>
              <a:t>, köpek (veya başka bir hayvan) tarafından ısırılan kişinin mutlaka en yakın sağlık kuruluşuna başvurması sağlanır.</a:t>
            </a:r>
          </a:p>
          <a:p>
            <a:pPr algn="just"/>
            <a:r>
              <a:rPr lang="tr-TR" sz="2400" dirty="0">
                <a:cs typeface="Times New Roman" panose="02020603050405020304" pitchFamily="18" charset="0"/>
              </a:rPr>
              <a:t>Kuduz aşısı yapılmamış hayvanlar en az 10 gün gözetim altında tutulur.</a:t>
            </a:r>
          </a:p>
        </p:txBody>
      </p:sp>
      <p:sp>
        <p:nvSpPr>
          <p:cNvPr id="6" name="Başlık 1">
            <a:extLst>
              <a:ext uri="{FF2B5EF4-FFF2-40B4-BE49-F238E27FC236}">
                <a16:creationId xmlns:a16="http://schemas.microsoft.com/office/drawing/2014/main" id="{9485A1D5-9BFB-4AD2-9B24-D31C083B165F}"/>
              </a:ext>
            </a:extLst>
          </p:cNvPr>
          <p:cNvSpPr>
            <a:spLocks noGrp="1"/>
          </p:cNvSpPr>
          <p:nvPr>
            <p:ph type="title"/>
          </p:nvPr>
        </p:nvSpPr>
        <p:spPr>
          <a:xfrm>
            <a:off x="457200" y="274638"/>
            <a:ext cx="7499176" cy="1143000"/>
          </a:xfrm>
        </p:spPr>
        <p:txBody>
          <a:bodyPr>
            <a:normAutofit/>
          </a:bodyPr>
          <a:lstStyle/>
          <a:p>
            <a:pPr algn="l"/>
            <a:r>
              <a:rPr lang="tr-TR" sz="3600" dirty="0"/>
              <a:t>Hayvan Isırıkları (Kedi, Köpek, At, İnek)</a:t>
            </a:r>
            <a:br>
              <a:rPr lang="tr-TR" sz="3600" dirty="0"/>
            </a:br>
            <a:r>
              <a:rPr lang="tr-TR" sz="2400" dirty="0"/>
              <a:t>Dikkat Edilmesi Gereken Hususlar</a:t>
            </a:r>
            <a:endParaRPr lang="tr-TR" sz="3200" dirty="0"/>
          </a:p>
        </p:txBody>
      </p:sp>
      <p:pic>
        <p:nvPicPr>
          <p:cNvPr id="5" name="Resim 4">
            <a:extLst>
              <a:ext uri="{FF2B5EF4-FFF2-40B4-BE49-F238E27FC236}">
                <a16:creationId xmlns:a16="http://schemas.microsoft.com/office/drawing/2014/main" id="{6C77E04B-F765-4D99-91F3-75E206E9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8154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8410BF-EE4C-42FF-9918-C1271FB723A3}"/>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4275348"/>
          </a:xfrm>
        </p:spPr>
        <p:txBody>
          <a:bodyPr>
            <a:noAutofit/>
          </a:bodyPr>
          <a:lstStyle/>
          <a:p>
            <a:pPr algn="just"/>
            <a:r>
              <a:rPr lang="tr-TR" sz="2400" dirty="0">
                <a:cs typeface="Times New Roman" panose="02020603050405020304" pitchFamily="18" charset="0"/>
              </a:rPr>
              <a:t>Hayvanı yakalamak için çabalanmaz ve hayvana yaklaşılmaz. (Hayvanı yakalamak için çabalanmaktan ve hayvana yaklaşmaktan kaçınılır).</a:t>
            </a:r>
          </a:p>
          <a:p>
            <a:pPr algn="just"/>
            <a:r>
              <a:rPr lang="tr-TR" sz="2400" dirty="0">
                <a:cs typeface="Times New Roman" panose="02020603050405020304" pitchFamily="18" charset="0"/>
              </a:rPr>
              <a:t>Kesinlikle gerekli olmadıkça </a:t>
            </a:r>
            <a:r>
              <a:rPr lang="tr-TR" sz="2400" b="1" dirty="0">
                <a:cs typeface="Times New Roman" panose="02020603050405020304" pitchFamily="18" charset="0"/>
              </a:rPr>
              <a:t>hayvan öldürülmez </a:t>
            </a:r>
            <a:r>
              <a:rPr lang="tr-TR" sz="2400" dirty="0">
                <a:cs typeface="Times New Roman" panose="02020603050405020304" pitchFamily="18" charset="0"/>
              </a:rPr>
              <a:t>(öldürmekten kaçınılır) eğer öldürülmesi gerekiyorsa, kuduz muayenesi için hayvanın baş ve beynini hasardan korunur.</a:t>
            </a:r>
          </a:p>
          <a:p>
            <a:pPr algn="just"/>
            <a:r>
              <a:rPr lang="tr-TR" sz="2400" dirty="0">
                <a:cs typeface="Times New Roman" panose="02020603050405020304" pitchFamily="18" charset="0"/>
              </a:rPr>
              <a:t>Uygun önlemler almadan hayvana dokunulmaz.</a:t>
            </a:r>
          </a:p>
          <a:p>
            <a:pPr algn="just"/>
            <a:r>
              <a:rPr lang="tr-TR" sz="2400" dirty="0" err="1">
                <a:cs typeface="Times New Roman" panose="02020603050405020304" pitchFamily="18" charset="0"/>
              </a:rPr>
              <a:t>Enfekte</a:t>
            </a:r>
            <a:r>
              <a:rPr lang="tr-TR" sz="2400" dirty="0">
                <a:cs typeface="Times New Roman" panose="02020603050405020304" pitchFamily="18" charset="0"/>
              </a:rPr>
              <a:t> tükürük hayvanın derisinde ve tüylerinde olabilme ihtimali nedeni ile eldiven giyilir veya ölü bir hayvan taşımak zorunda kalınırsa bir kürek kullanılır.</a:t>
            </a:r>
          </a:p>
        </p:txBody>
      </p:sp>
      <p:sp>
        <p:nvSpPr>
          <p:cNvPr id="6" name="Başlık 1">
            <a:extLst>
              <a:ext uri="{FF2B5EF4-FFF2-40B4-BE49-F238E27FC236}">
                <a16:creationId xmlns:a16="http://schemas.microsoft.com/office/drawing/2014/main" id="{9485A1D5-9BFB-4AD2-9B24-D31C083B165F}"/>
              </a:ext>
            </a:extLst>
          </p:cNvPr>
          <p:cNvSpPr>
            <a:spLocks noGrp="1"/>
          </p:cNvSpPr>
          <p:nvPr>
            <p:ph type="title"/>
          </p:nvPr>
        </p:nvSpPr>
        <p:spPr>
          <a:xfrm>
            <a:off x="457200" y="274638"/>
            <a:ext cx="7499176" cy="1143000"/>
          </a:xfrm>
        </p:spPr>
        <p:txBody>
          <a:bodyPr>
            <a:normAutofit/>
          </a:bodyPr>
          <a:lstStyle/>
          <a:p>
            <a:pPr algn="l"/>
            <a:r>
              <a:rPr lang="tr-TR" sz="3600" dirty="0"/>
              <a:t>Hayvan Isırıkları (Kedi, Köpek, At, İnek)</a:t>
            </a:r>
            <a:br>
              <a:rPr lang="tr-TR" sz="3600" dirty="0"/>
            </a:br>
            <a:r>
              <a:rPr lang="tr-TR" sz="2400" dirty="0"/>
              <a:t>Dikkat Edilmesi Gereken Hususlar</a:t>
            </a:r>
            <a:endParaRPr lang="tr-TR" sz="3200" dirty="0"/>
          </a:p>
        </p:txBody>
      </p:sp>
      <p:pic>
        <p:nvPicPr>
          <p:cNvPr id="5" name="Resim 4">
            <a:extLst>
              <a:ext uri="{FF2B5EF4-FFF2-40B4-BE49-F238E27FC236}">
                <a16:creationId xmlns:a16="http://schemas.microsoft.com/office/drawing/2014/main" id="{6C77E04B-F765-4D99-91F3-75E206E9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252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50F6C94-3BAC-4E59-98DB-568A2DBE34E1}"/>
              </a:ext>
            </a:extLst>
          </p:cNvPr>
          <p:cNvSpPr/>
          <p:nvPr/>
        </p:nvSpPr>
        <p:spPr>
          <a:xfrm>
            <a:off x="167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1960246"/>
            <a:ext cx="8208912" cy="3773010"/>
          </a:xfrm>
        </p:spPr>
        <p:txBody>
          <a:bodyPr>
            <a:normAutofit/>
          </a:bodyPr>
          <a:lstStyle/>
          <a:p>
            <a:pPr marL="0" indent="0">
              <a:buNone/>
            </a:pPr>
            <a:endParaRPr lang="tr-TR" sz="2400" dirty="0"/>
          </a:p>
          <a:p>
            <a:pPr marL="0" indent="0">
              <a:buNone/>
            </a:pPr>
            <a:endParaRPr lang="tr-TR" sz="2400" dirty="0"/>
          </a:p>
          <a:p>
            <a:pPr marL="0" indent="0">
              <a:buNone/>
            </a:pPr>
            <a:r>
              <a:rPr lang="tr-TR" sz="2400" dirty="0"/>
              <a:t>Yılan ısırıklarının etkileri yılanın türüne göre değişir. Ancak genel kabul tüm yılan ısırıklarına zehirliymiş gibi muamele edilmesidir.</a:t>
            </a:r>
          </a:p>
        </p:txBody>
      </p:sp>
      <p:pic>
        <p:nvPicPr>
          <p:cNvPr id="5" name="Resim 4">
            <a:extLst>
              <a:ext uri="{FF2B5EF4-FFF2-40B4-BE49-F238E27FC236}">
                <a16:creationId xmlns:a16="http://schemas.microsoft.com/office/drawing/2014/main" id="{4D53B25B-CCFA-4C87-912F-C370C5A20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8552182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2148</Words>
  <Application>Microsoft Office PowerPoint</Application>
  <PresentationFormat>Ekran Gösterisi (4:3)</PresentationFormat>
  <Paragraphs>216</Paragraphs>
  <Slides>37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Times New Roman</vt:lpstr>
      <vt:lpstr>Wingdings</vt:lpstr>
      <vt:lpstr>Ofis Teması</vt:lpstr>
      <vt:lpstr>BÖCEK SOKMALARI VE HAYVAN ISIRIKLARINDA İLK YARDIM</vt:lpstr>
      <vt:lpstr>Amaç ve Öğrenim Hedefleri</vt:lpstr>
      <vt:lpstr>Hayvan Isırıkları (Kedi, Köpek, At, İnek) Genel Bilgiler</vt:lpstr>
      <vt:lpstr>Hayvan Isırıkları (Kedi, Köpek, At, İnek) Belirti Ve Bulgular</vt:lpstr>
      <vt:lpstr>Hayvan Isırıkları (Kedi, Köpek, At, İnek) İlk Yardım</vt:lpstr>
      <vt:lpstr>Hayvan Isırıkları (Kedi, Köpek, At, İnek) İlk Yardım</vt:lpstr>
      <vt:lpstr>Hayvan Isırıkları (Kedi, Köpek, At, İnek) Dikkat Edilmesi Gereken Hususlar</vt:lpstr>
      <vt:lpstr>Hayvan Isırıkları (Kedi, Köpek, At, İnek) Dikkat Edilmesi Gereken Hususlar</vt:lpstr>
      <vt:lpstr>Yılan Isırıkları</vt:lpstr>
      <vt:lpstr>Yılan Isırıkları Belirti Ve Bulgular</vt:lpstr>
      <vt:lpstr>Yılan Isırıkları İlk Yardım</vt:lpstr>
      <vt:lpstr>Yılan Isırıkları İlk Yardım</vt:lpstr>
      <vt:lpstr>Yılan Isırıkları Dikkat Edilmesi Gerekli Hususlar</vt:lpstr>
      <vt:lpstr>Denizanası Sokmaları Genel Bilgiler</vt:lpstr>
      <vt:lpstr>Denizanası Sokmaları Genel Bilgiler</vt:lpstr>
      <vt:lpstr>Denizanası Sokmaları Belirti Ve Bulguları</vt:lpstr>
      <vt:lpstr>Denizanası Sokmaları İlk Yardım</vt:lpstr>
      <vt:lpstr>Denizanası Sokmaları İlk Yardım</vt:lpstr>
      <vt:lpstr>Böcek Isırıkları Veya Sokmaları  (Kene, Örümcek, Akrep, Arı)</vt:lpstr>
      <vt:lpstr>Böcek Isırıkları Veya Sokmaları  (Kene, Örümcek, Akrep, Arı)</vt:lpstr>
      <vt:lpstr>Böcek Isırıkları Veya Sokmaları  (Kene, Örümcek, Akrep, Arı) - Belirti Ve Bulgular</vt:lpstr>
      <vt:lpstr>Böcek Isırıkları Veya Sokmaları  (Kene, Örümcek, Akrep, Arı) - Belirti Ve Bulgular</vt:lpstr>
      <vt:lpstr>Böcek Isırıkları Veya Sokmaları  Kene Isırıkları</vt:lpstr>
      <vt:lpstr>Böcek Isırıkları Veya Sokmaları  Kene Isırıklarında İlk Yardım</vt:lpstr>
      <vt:lpstr>Böcek Isırıkları Veya Sokmaları  Kene Isırıklarında İlk Yardım</vt:lpstr>
      <vt:lpstr>Böcek Isırıkları Veya Sokmaları  Örümcek Isırıkları</vt:lpstr>
      <vt:lpstr>Böcek Isırıkları Veya Sokmaları  Örümcek Isırıkları</vt:lpstr>
      <vt:lpstr>Böcek Isırıkları Veya Sokmaları  Örümcek Isırıklarında İlk Yardım</vt:lpstr>
      <vt:lpstr>Böcek Isırıkları Veya Sokmaları  Örümcek Isırıklarında İlk Yardım</vt:lpstr>
      <vt:lpstr>Böcek Isırıkları Veya Sokmaları  Akrep Sokmaları</vt:lpstr>
      <vt:lpstr>Böcek Isırıkları Veya Sokmaları  Akrep Sokmalarında İlk Yardım</vt:lpstr>
      <vt:lpstr>Böcek Isırıkları Veya Sokmaları  Arı Sokmaları</vt:lpstr>
      <vt:lpstr>Böcek Isırıkları Veya Sokmaları  Arı Sokmalarında İlk Yardım</vt:lpstr>
      <vt:lpstr>Böcek Isırıkları Veya Sokmaları  Arı Sokmalarında İlk Yardım</vt:lpstr>
      <vt:lpstr>Böcek Isırıkları Veya Sokmaları  Arı Sokmalarında İlk Yardım</vt:lpstr>
      <vt:lpstr>Böcek Isırık Ve Sokmaları  Dikkat Edilmesi Gereken Hususlar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BÖCEK SOKMALARI VE HAYVAN ISIRIKLARINDA İLK YARDIM</dc:title>
  <dc:creator>Muhammed Talha Yürümez</dc:creator>
  <cp:lastModifiedBy>aga.cust111@outlook.com</cp:lastModifiedBy>
  <cp:revision>89</cp:revision>
  <dcterms:created xsi:type="dcterms:W3CDTF">2020-12-27T20:44:40Z</dcterms:created>
  <dcterms:modified xsi:type="dcterms:W3CDTF">2026-02-28T19:37:25Z</dcterms:modified>
</cp:coreProperties>
</file>