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69"/>
  </p:notesMasterIdLst>
  <p:sldIdLst>
    <p:sldId id="326" r:id="rId2"/>
    <p:sldId id="332" r:id="rId3"/>
    <p:sldId id="333" r:id="rId4"/>
    <p:sldId id="334" r:id="rId5"/>
    <p:sldId id="257" r:id="rId6"/>
    <p:sldId id="258" r:id="rId7"/>
    <p:sldId id="275" r:id="rId8"/>
    <p:sldId id="276" r:id="rId9"/>
    <p:sldId id="260" r:id="rId10"/>
    <p:sldId id="261" r:id="rId11"/>
    <p:sldId id="262" r:id="rId12"/>
    <p:sldId id="278" r:id="rId13"/>
    <p:sldId id="279" r:id="rId14"/>
    <p:sldId id="281" r:id="rId15"/>
    <p:sldId id="280" r:id="rId16"/>
    <p:sldId id="298" r:id="rId17"/>
    <p:sldId id="299" r:id="rId18"/>
    <p:sldId id="297" r:id="rId19"/>
    <p:sldId id="277" r:id="rId20"/>
    <p:sldId id="282" r:id="rId21"/>
    <p:sldId id="315" r:id="rId22"/>
    <p:sldId id="291" r:id="rId23"/>
    <p:sldId id="292" r:id="rId24"/>
    <p:sldId id="263" r:id="rId25"/>
    <p:sldId id="283" r:id="rId26"/>
    <p:sldId id="284" r:id="rId27"/>
    <p:sldId id="285" r:id="rId28"/>
    <p:sldId id="264" r:id="rId29"/>
    <p:sldId id="286" r:id="rId30"/>
    <p:sldId id="288" r:id="rId31"/>
    <p:sldId id="289" r:id="rId32"/>
    <p:sldId id="321" r:id="rId33"/>
    <p:sldId id="322" r:id="rId34"/>
    <p:sldId id="324" r:id="rId35"/>
    <p:sldId id="266" r:id="rId36"/>
    <p:sldId id="267" r:id="rId37"/>
    <p:sldId id="335" r:id="rId38"/>
    <p:sldId id="323" r:id="rId39"/>
    <p:sldId id="336" r:id="rId40"/>
    <p:sldId id="330" r:id="rId41"/>
    <p:sldId id="331" r:id="rId42"/>
    <p:sldId id="308" r:id="rId43"/>
    <p:sldId id="309" r:id="rId44"/>
    <p:sldId id="310" r:id="rId45"/>
    <p:sldId id="319" r:id="rId46"/>
    <p:sldId id="293" r:id="rId47"/>
    <p:sldId id="305" r:id="rId48"/>
    <p:sldId id="327" r:id="rId49"/>
    <p:sldId id="290" r:id="rId50"/>
    <p:sldId id="316" r:id="rId51"/>
    <p:sldId id="317" r:id="rId52"/>
    <p:sldId id="295" r:id="rId53"/>
    <p:sldId id="312" r:id="rId54"/>
    <p:sldId id="313" r:id="rId55"/>
    <p:sldId id="320" r:id="rId56"/>
    <p:sldId id="337" r:id="rId57"/>
    <p:sldId id="338" r:id="rId58"/>
    <p:sldId id="339" r:id="rId59"/>
    <p:sldId id="296" r:id="rId60"/>
    <p:sldId id="302" r:id="rId61"/>
    <p:sldId id="318" r:id="rId62"/>
    <p:sldId id="303" r:id="rId63"/>
    <p:sldId id="304" r:id="rId64"/>
    <p:sldId id="270" r:id="rId65"/>
    <p:sldId id="271" r:id="rId66"/>
    <p:sldId id="272" r:id="rId67"/>
    <p:sldId id="325" r:id="rId68"/>
  </p:sldIdLst>
  <p:sldSz cx="9144000" cy="6858000" type="screen4x3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00"/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179" autoAdjust="0"/>
  </p:normalViewPr>
  <p:slideViewPr>
    <p:cSldViewPr>
      <p:cViewPr>
        <p:scale>
          <a:sx n="50" d="100"/>
          <a:sy n="50" d="100"/>
        </p:scale>
        <p:origin x="-1956" y="-3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1572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Üstbilgi Yer Tutucusu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2 Veri Yer Tutucusu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6FFF11-BFD2-4082-84EF-FC6EEF6A5278}" type="datetimeFigureOut">
              <a:rPr lang="tr-TR" smtClean="0"/>
              <a:pPr/>
              <a:t>04.02.2017</a:t>
            </a:fld>
            <a:endParaRPr lang="tr-TR"/>
          </a:p>
        </p:txBody>
      </p:sp>
      <p:sp>
        <p:nvSpPr>
          <p:cNvPr id="4" name="3 Slayt Görüntüsü Yer Tutucusu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4 Not Yer Tutucusu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FB6EB-5CF0-4F40-A440-6DEF7405F93C}" type="slidenum">
              <a:rPr lang="tr-TR" smtClean="0"/>
              <a:pPr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124607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long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term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any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medication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drug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safety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becomes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important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issue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three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main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concerns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regarding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long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term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safety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proton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pump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inhibitors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PPIs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include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effects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prolonged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hypochlorhydria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hypergastrinemia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possible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association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PPIs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gastric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atrophy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C. </a:t>
            </a:r>
            <a:r>
              <a:rPr lang="tr-TR" sz="12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difficile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 an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anaerobic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organism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sporulates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;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acid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resistant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spores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presumed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be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major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vector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disease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transmission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role of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potent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acid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suppression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pathophysiologic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mechanisms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involved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increasing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risk of </a:t>
            </a:r>
            <a:r>
              <a:rPr lang="tr-TR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C. </a:t>
            </a:r>
            <a:r>
              <a:rPr lang="tr-TR" sz="12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difficile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by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PPI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unclear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9B290-A339-4C54-8E44-D75E3E2A98D8}" type="slidenum">
              <a:rPr lang="tr-TR" smtClean="0"/>
              <a:pPr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420250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Despite the evidence suggesting an association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between PPI and 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C. </a:t>
            </a:r>
            <a:r>
              <a:rPr lang="en-US" sz="1200" i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difficile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infection, the pathogenesis is</a:t>
            </a:r>
            <a:r>
              <a:rPr lang="tr-TR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still poorly understood. The hypothesis that by reducing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gastric acidity, PPI would prevent gastric acid from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killing 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C. </a:t>
            </a:r>
            <a:r>
              <a:rPr lang="en-US" sz="1200" i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difficile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spores has recently been disproved in a</a:t>
            </a:r>
            <a:r>
              <a:rPr lang="tr-TR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study that demonstrated survival of 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C. </a:t>
            </a:r>
            <a:r>
              <a:rPr lang="en-US" sz="1200" i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difficile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spores in</a:t>
            </a:r>
            <a:r>
              <a:rPr lang="tr-TR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 acidic environment.13 In the absence of a clear relationship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between gastric acid suppression and 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C. </a:t>
            </a:r>
            <a:r>
              <a:rPr lang="en-US" sz="1200" i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Difficile</a:t>
            </a:r>
            <a:r>
              <a:rPr lang="tr-TR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infection, other mechanisms have been proposed to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explain the association between 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C. </a:t>
            </a:r>
            <a:r>
              <a:rPr lang="en-US" sz="1200" i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difficile</a:t>
            </a:r>
            <a:r>
              <a:rPr lang="en-US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infection and</a:t>
            </a:r>
            <a:r>
              <a:rPr lang="tr-TR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PI. Of interest, H+/K+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ATPases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the target of PPI, have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been identified on rabbit colon, but the precise mechanisms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through which PPI may increase susceptibility to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r-FR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C. difficile infection </a:t>
            </a:r>
            <a:r>
              <a:rPr lang="fr-FR" sz="1200" i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remain</a:t>
            </a:r>
            <a:r>
              <a:rPr lang="fr-FR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r-FR" sz="1200" i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speculative</a:t>
            </a:r>
            <a:r>
              <a:rPr lang="fr-FR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9B290-A339-4C54-8E44-D75E3E2A98D8}" type="slidenum">
              <a:rPr lang="tr-TR" smtClean="0"/>
              <a:pPr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882984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9B290-A339-4C54-8E44-D75E3E2A98D8}" type="slidenum">
              <a:rPr lang="tr-TR" smtClean="0"/>
              <a:pPr/>
              <a:t>9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3932358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PPI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 associated with increased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intragastric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aerobic bacteria,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with the production of acetaldehyde from alcohol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increased bacterial colonization of the stomach observed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 PPI users may be associated with pulmonary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micro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aspiration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lung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colonization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9B290-A339-4C54-8E44-D75E3E2A98D8}" type="slidenum">
              <a:rPr lang="tr-TR" smtClean="0"/>
              <a:pPr/>
              <a:t>10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16165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dirty="0" smtClean="0"/>
              <a:t>Kısa dönemde hastane yatışında daha fazla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Gastric acid acts as a barrier that keeps bacteria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from colonizing the upper gastrointestinal tract and can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also influence the composition of intestinal normal flora.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Therefore, PPI-induced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hypochlorhydria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could lead to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respiratory infections, through reflux or enteric infections,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by allowing transmission of ingested viable pathogens.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Furthermore, PPIs can interfere with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neutrophil</a:t>
            </a: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function, which would further increase the risk of bacterial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infection, although this in vitro effect is unlikely to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 physiologically relevant to patients on oral PPI therapy.</a:t>
            </a:r>
          </a:p>
          <a:p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100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9B290-A339-4C54-8E44-D75E3E2A98D8}" type="slidenum">
              <a:rPr lang="tr-TR" smtClean="0"/>
              <a:pPr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643193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Mechanisms of bacterial translocation in cirrhosis and its relationship to the pathogenesis of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spontaneous bacterial peritonitis (SBP), the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hyperdynamic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circulatory state (HCS) and hepatic encephalopathy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(HE). Cirrhosis leads to bacterial translocation via different mechanisms: (1) a delayed intestinal transit time,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possibly malnutrition, lead to intestinal bacterial overgrowth, mainly of enteric Gram-negative bacteria;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(2) intestinal mucosal oxidative stress augmented by translocation of bacteria, nitric oxide and cytokines such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 necrosis factor (TNF) lead to increases in intestinal permeability; and perhaps most importantly, (3) an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impairment in intestinal immunity leading to an impaired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phagocytic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activity. Gut-associated lymphatic tissue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(GALT) produces cytokines in response to translocation rendering the gut a cytokine-releasing organ. In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cirrhosis, a failure of the hepatic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reticuloendothelial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system (RES) due to impaired RES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phagocytic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activity and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portosystemic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shunting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allow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bacteria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bacterial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products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endotoxins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(LPS),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cytokines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neurotoxic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nitrogenous compounds such as ammonia, into the systemic circulation. Bacteria, bacterial products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endotoxins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and cytokines induce synthesis of the vasodilator nitric oxide (NO), leading to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splanchnic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systemic vasodilatation and thus to the HCS that, in turn, worsens complications of cirrhosis such as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variceal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haemorrhage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In the presence of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ascites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and severe liver dysfunction (which correlates with immune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dysfunction) circulating bacteria seed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ascites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producing SBP. An overt bacterial infection such as SBP leads to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further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haemodynamic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alterations that may result in renal failure. Lastly, gut-derived neurotoxins such as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ammonia and benzodiazepines contribute to the development of HE.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988A49-1E51-46BE-A7C2-9D5EFC1B7D93}" type="slidenum">
              <a:rPr lang="tr-TR" smtClean="0"/>
              <a:pPr/>
              <a:t>15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323573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Under conditions of magnesium deficiency, proton-pump inhibitors may inhibit magnesium absorption by increasing the pH of the intestinal</a:t>
            </a:r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lumen, through both gastric and non-gastric antagonism of the H+-K+ </a:t>
            </a:r>
            <a:r>
              <a:rPr lang="en-US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ATPase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pump (“proton pump”). TRPM6/7 affinity for magnesium decreases in a higher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pH environment. While this may trigger mRNA transcription of TRPM6 channels in most individuals,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hypomagnesemia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may develop when this compensation is</a:t>
            </a: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incomplete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individual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has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additional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risk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factors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TRPM: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Transient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receptor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potential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melastatin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;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cHK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el-G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α: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Colonic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hydrogen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potassium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ATPase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; CNNM4: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Cyclin</a:t>
            </a:r>
            <a:endParaRPr lang="tr-TR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M4; PPI: Proton-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pump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inhibitor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lang="tr-TR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i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World</a:t>
            </a:r>
            <a:r>
              <a:rPr lang="tr-TR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J </a:t>
            </a:r>
            <a:r>
              <a:rPr lang="tr-TR" sz="1200" i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Nephrol</a:t>
            </a:r>
            <a:r>
              <a:rPr lang="tr-TR" sz="1200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2016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FB6EB-5CF0-4F40-A440-6DEF7405F93C}" type="slidenum">
              <a:rPr lang="tr-TR" smtClean="0"/>
              <a:pPr/>
              <a:t>20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553554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serum magnesium level is dependent on a balance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between intestinal absorption and renal excretion of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magnesium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Intestinal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absorption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magnesium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occurs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through a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saturable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active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transcellular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process by transport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channels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passive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paracellular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diffusion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system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Approximately 90% of magnesium absorption in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intestine occurs by the passive diffusion process. As oral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intake of magnesium increases, there is a linear increase in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intestinal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absorption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by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passive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diffusion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process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Renal processing of magnesium is probably the most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important mechanism in the fine regulation of magnesium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homeostasis. If magnesium stores are severely depleted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because of an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extrarenal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abnormality, the kidneys can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decrease magnesium excretion to extremely low levels.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Hypomagnesemia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may, therefore, occur as a result of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decreased intestinal absorption or excessive urinary loss of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magnesium. In patients with PPI-related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hypomagnesemia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renal conservation of magnesium has been found to be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normal; urinary magnesium levels and fractional magnesium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excretion are low. This suggests that the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defect lies within intestinal absorption of magnesium.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However, the mechanism whereby PPIs might reduce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intestinal magnesium absorption is not understood. Oral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magnesium supplementation has effectively corrected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PPIrelated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hypomagnesemia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most patients reported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suggesting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normal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passive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paracellular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diffusion. Investigators have suggested that the defect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 likely in the active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transcellular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pathway. Two transporter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proteins, TRPM6 and TRPM7, members of the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transient receptor potential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melastatin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family of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cation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trasnporters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have been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identified.Mutations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TRPM6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result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primary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hypomagnesemia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secondary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hypocalcemia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These channels drive divalent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cations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such as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magnesium and calcium into cells in consequence of a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transmembrane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electrochemical gradient. It has been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suggested that a change in intestinal pH induced by PPIs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could affect either the enzyme or channel functions thus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impairing the active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transcellular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pathway for magnesium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absorption.Alternatively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susceptible individuals could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 heterozygous carriers of TRPM6 mutations that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predispose them to PPI-induced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hypomagnesemia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9B290-A339-4C54-8E44-D75E3E2A98D8}" type="slidenum">
              <a:rPr lang="tr-TR" smtClean="0"/>
              <a:pPr/>
              <a:t>24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74332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FB6EB-5CF0-4F40-A440-6DEF7405F93C}" type="slidenum">
              <a:rPr lang="tr-TR" smtClean="0"/>
              <a:pPr/>
              <a:t>28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596489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r>
              <a:rPr lang="tr-TR" b="1" dirty="0" err="1" smtClean="0"/>
              <a:t>Ca</a:t>
            </a:r>
            <a:r>
              <a:rPr lang="tr-TR" b="1" dirty="0" smtClean="0"/>
              <a:t> d </a:t>
            </a:r>
            <a:r>
              <a:rPr lang="tr-TR" b="1" dirty="0" err="1" smtClean="0"/>
              <a:t>vit</a:t>
            </a:r>
            <a:r>
              <a:rPr lang="tr-TR" b="1" dirty="0" smtClean="0"/>
              <a:t> emilimi bozulur,  </a:t>
            </a:r>
            <a:r>
              <a:rPr lang="tr-TR" b="1" dirty="0" err="1" smtClean="0"/>
              <a:t>Osteoklastların</a:t>
            </a:r>
            <a:r>
              <a:rPr lang="tr-TR" b="1" dirty="0" smtClean="0"/>
              <a:t> </a:t>
            </a:r>
            <a:r>
              <a:rPr lang="tr-TR" b="1" dirty="0" err="1" smtClean="0"/>
              <a:t>rezorbtif</a:t>
            </a:r>
            <a:r>
              <a:rPr lang="tr-TR" b="1" dirty="0" smtClean="0"/>
              <a:t> aktivitesini bozar, 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Alternatively, PPI use may be linked to an increased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risk of fracture through the action of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osteoclasts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on bone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turnover. A vacuolar proton pump, similar to the parietal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cell H+/K+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ATPase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is located on the ruffled border of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osteoclasts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The acidic environment that is generated by the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activity of these proton pumps aids in bone matrix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dissolution and activation of proteases that participate in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bone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resorption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PPIs may inhibit these </a:t>
            </a:r>
            <a:r>
              <a:rPr lang="en-US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osteoclast</a:t>
            </a:r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proton pumps, resulting in diminished </a:t>
            </a:r>
            <a:r>
              <a:rPr lang="en-US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osteoclast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function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Although it might be assumed that this would reduce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fracture risk, the loss of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osteoclast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proton pump function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may actually have a paradoxical effect. Congenital absence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of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osteoclast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proton pumps leads to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osteopetrosis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that is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characterized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by increased cortical thickening, increased</a:t>
            </a:r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bone mineral density, and a tendency to recurrent</a:t>
            </a:r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fractures.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Inhibition of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osteoclast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-mediated bone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resorption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may lead to heterogeneous increase in bone mineral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density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impaired </a:t>
            </a:r>
            <a:r>
              <a:rPr lang="en-US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microfracture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repair, and so to an</a:t>
            </a:r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increased</a:t>
            </a:r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risk of </a:t>
            </a:r>
            <a:r>
              <a:rPr lang="tr-TR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fracture</a:t>
            </a:r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PPIs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may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decrease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bone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resorption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by inhibiting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osteoclastic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vacuolar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H+/K+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ATPase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activity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Osteoclasts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possess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proton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pumps, which are used during the excretion of H+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ions for bone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resorption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Osteoclast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-selective PPIs may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therefore be used as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antiresorptive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agents with the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potential of preventing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fractures.Administration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 selective inhibitor of the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osteoclastic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vacuolar H+/K+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ATPase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prevents bone loss in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ovariectomized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rats,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 animal model representative of postmenopausal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osteoporosis. As bone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resorption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 necessary for the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development of normal bone microstructure, however,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one may speculate that PPI-induced blockade of the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osteoclast</a:t>
            </a:r>
            <a:r>
              <a:rPr lang="en-US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-associated vacuolar proton pump may actually</a:t>
            </a:r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increase</a:t>
            </a:r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b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fracture</a:t>
            </a:r>
            <a:r>
              <a:rPr lang="tr-TR" sz="1200" b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risk</a:t>
            </a:r>
            <a:endParaRPr lang="tr-TR" b="1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9B290-A339-4C54-8E44-D75E3E2A98D8}" type="slidenum">
              <a:rPr lang="tr-TR" smtClean="0"/>
              <a:pPr/>
              <a:t>35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6139863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PPI use is associated with an increased risk for MI, regardless of age or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clopidogrel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use. No association is identified for H2 Blocker use: In the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fig, the dotted red line represents the reference point indicating no elevated risk for myocardial infarction (MI). The odds ratio and 95% confidence interval for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each exposure are indicated by a blue dot and blue line, respectively, which are also represented numerically to the right of each fig. The size of the dot is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proportional to the exposure size of each group (see Table 1). Fig A, derived from STRIDE (N = 70,477), shows that PPIs have a class-level effect for MI in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general population of patients with GERD. By comparison, H2 blockers, an alternate treatment, have no association. Fig B breaks down the associations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for each PPI individually. Figs C and D use stratification to show that the signals are corroborated in two independent datasets (STRIDE and Practice Fusion)and are robust in important subgroups. Fig C shows that, for the STRIDE dataset, when patients on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clopidogrel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are excluded, the associations are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unchanged. Also, in lower-risk age groups for MI, the associations are still present. Similar trends are seen in these subgroups in the Practice Fusion (PF)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dataset (N = 227,438) shown in Fig D.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Nigam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H. Shah1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FB6EB-5CF0-4F40-A440-6DEF7405F93C}" type="slidenum">
              <a:rPr lang="tr-TR" smtClean="0"/>
              <a:pPr/>
              <a:t>53</a:t>
            </a:fld>
            <a:endParaRPr lang="tr-TR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Putative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mechanism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linking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proton pump inhibitors with enhanced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vascular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contractivity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reduced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vascular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relaxation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ADMA,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asymmetrical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dimethylarginine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; DDAH,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dimethylarginine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dimethylaminohydrolase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; DMA,</a:t>
            </a: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dimethylarginine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; NO,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nitric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oxide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</a:p>
          <a:p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PPIs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inhibit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dimethylarginine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dimethylaminohydrolase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(DDAH),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leading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increased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levels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asymmetrical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dimethylarginine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(ADMA),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blockade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vascular nitric oxide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synthase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activity,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 enhanced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contractivity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with loss of</a:t>
            </a:r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normal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relaxation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FB6EB-5CF0-4F40-A440-6DEF7405F93C}" type="slidenum">
              <a:rPr lang="tr-TR" smtClean="0"/>
              <a:pPr/>
              <a:t>55</a:t>
            </a:fld>
            <a:endParaRPr lang="tr-TR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percutaneous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coronary intervention (PCI) and dual-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antiplatelet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therapy (DAPT)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FB6EB-5CF0-4F40-A440-6DEF7405F93C}" type="slidenum">
              <a:rPr lang="tr-TR" smtClean="0"/>
              <a:pPr/>
              <a:t>56</a:t>
            </a:fld>
            <a:endParaRPr lang="tr-TR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Vitamin B12 </a:t>
            </a:r>
            <a:r>
              <a:rPr lang="tr-TR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deficiency</a:t>
            </a:r>
            <a:endParaRPr lang="tr-TR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has been shown to be associated with cognitive decline.11 In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another study,12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PPIswere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observedto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enhanceβ-amyloid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Aβ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levels in the brains of mice by affecting the enzymes β- and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γ-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secretase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Modulation of the degradation of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Aβ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by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lysosomes</a:t>
            </a:r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 microglia could be another functional aspect of the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enrichment of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Aβ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levels by PPIs.13-16</a:t>
            </a:r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FB6EB-5CF0-4F40-A440-6DEF7405F93C}" type="slidenum">
              <a:rPr lang="tr-TR" smtClean="0"/>
              <a:pPr/>
              <a:t>61</a:t>
            </a:fld>
            <a:endParaRPr lang="tr-TR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Slayt Görüntüsü Yer Tutucusu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Not Yer Tutucusu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long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term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any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medication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drug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safety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becomes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an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important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issue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three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main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concerns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regarding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long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term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safety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proton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pump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inhibitors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(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PPIs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)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include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effects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prolonged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hypochlorhydria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hypergastrinemia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,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possible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association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PPIs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with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gastric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atrophy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C. </a:t>
            </a:r>
            <a:r>
              <a:rPr lang="tr-TR" sz="12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difficile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is an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anaerobic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organism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that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sporulates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;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acid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-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resistant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spores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presumed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to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be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major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vector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of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disease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transmission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role of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potent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acid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suppression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and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pathophysiologic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mechanisms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involved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in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increasing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risk of </a:t>
            </a:r>
            <a:r>
              <a:rPr lang="tr-TR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C. </a:t>
            </a:r>
            <a:r>
              <a:rPr lang="tr-TR" sz="1200" i="1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difficile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by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PPI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are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tr-TR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unclear</a:t>
            </a:r>
            <a:r>
              <a:rPr lang="tr-TR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</a:t>
            </a:r>
          </a:p>
          <a:p>
            <a:endParaRPr lang="tr-TR" dirty="0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C9B290-A339-4C54-8E44-D75E3E2A98D8}" type="slidenum">
              <a:rPr lang="tr-TR" smtClean="0"/>
              <a:pPr/>
              <a:t>64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573097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Başlık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9" name="8 Alt Başlık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tr-TR" smtClean="0"/>
              <a:t>Asıl alt başlık stilini düzenlemek için tıklatın</a:t>
            </a:r>
            <a:endParaRPr kumimoji="0" lang="en-US"/>
          </a:p>
        </p:txBody>
      </p:sp>
      <p:sp>
        <p:nvSpPr>
          <p:cNvPr id="28" name="27 Veri Yer Tutucusu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04.02.2017</a:t>
            </a:fld>
            <a:endParaRPr lang="tr-TR"/>
          </a:p>
        </p:txBody>
      </p:sp>
      <p:sp>
        <p:nvSpPr>
          <p:cNvPr id="17" name="16 Altbilgi Yer Tutucusu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tr-TR"/>
          </a:p>
        </p:txBody>
      </p:sp>
      <p:sp>
        <p:nvSpPr>
          <p:cNvPr id="10" name="9 Dikdörtgen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dörtgen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13 Dikdörtgen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Dikdörtgen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üz Bağlayıcı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Düz Bağlayıcı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19 Düz Bağlayıcı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Düz Bağlayıcı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Düz Bağlayıcı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21 Düz Bağlayıcı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26 Dikdörtgen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Oval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Oval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23 Oval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Oval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24 Oval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28 Slayt Numarası Yer Tutucusu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8" name="7 İçerik Yer Tutucusu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9F75050-0E15-4C5B-92B0-66D068882F1F}" type="datetimeFigureOut">
              <a:rPr lang="tr-TR" smtClean="0"/>
              <a:pPr/>
              <a:t>04.02.2017</a:t>
            </a:fld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0" name="9 Altbilgi Yer Tutucusu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Bölüm Üstbilgis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D9F75050-0E15-4C5B-92B0-66D068882F1F}" type="datetimeFigureOut">
              <a:rPr lang="tr-TR" smtClean="0"/>
              <a:pPr/>
              <a:t>04.02.2017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tr-TR"/>
          </a:p>
        </p:txBody>
      </p:sp>
      <p:sp>
        <p:nvSpPr>
          <p:cNvPr id="9" name="8 Dikdörtgen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Dikdörtgen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ikdörtgen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ikdörtgen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Düz Bağlayıcı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Düz Bağlayıcı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14 Düz Bağlayıcı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15 Düz Bağlayıcı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16 Düz Bağlayıcı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17 Dikdörtgen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18 Oval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19 Oval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20 Oval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Oval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Oval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25 Düz Bağlayıcı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5" name="4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04.02.2017</a:t>
            </a:fld>
            <a:endParaRPr lang="tr-TR"/>
          </a:p>
        </p:txBody>
      </p:sp>
      <p:sp>
        <p:nvSpPr>
          <p:cNvPr id="6" name="5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9" name="8 İçerik Yer Tutucusu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7" name="6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04.02.2017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8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11" name="10 İçerik Yer Tutucusu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3" name="12 İçerik Yer Tutucusu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12" name="11 Metin Yer Tutucusu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4" name="13 Metin Yer Tutucusu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6" name="5 Veri Yer Tutucusu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9F75050-0E15-4C5B-92B0-66D068882F1F}" type="datetimeFigureOut">
              <a:rPr lang="tr-TR" smtClean="0"/>
              <a:pPr/>
              <a:t>04.02.2017</a:t>
            </a:fld>
            <a:endParaRPr lang="tr-TR"/>
          </a:p>
        </p:txBody>
      </p:sp>
      <p:sp>
        <p:nvSpPr>
          <p:cNvPr id="7" name="6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8" name="7 Altbilgi Yer Tutucusu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04.02.2017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3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Başlıklı İçerik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Düz Bağlayıcı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Metin Yer Tutucusu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8" name="7 Düz Bağlayıcı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10 Düz Bağlayıcı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Dikdörtgen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12 Düz Bağlayıcı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Oval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17 İçerik Yer Tutucusu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21" name="20 Veri Yer Tutucusu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9F75050-0E15-4C5B-92B0-66D068882F1F}" type="datetimeFigureOut">
              <a:rPr lang="tr-TR" smtClean="0"/>
              <a:pPr/>
              <a:t>04.02.2017</a:t>
            </a:fld>
            <a:endParaRPr lang="tr-TR"/>
          </a:p>
        </p:txBody>
      </p:sp>
      <p:sp>
        <p:nvSpPr>
          <p:cNvPr id="22" name="21 Slayt Numarası Yer Tutucusu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3" name="22 Altbilgi Yer Tutucusu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12 Oval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Resim Yer Tutucusu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tr-TR" smtClean="0"/>
              <a:t>Resim eklemek için simgeyi tıklatın</a:t>
            </a:r>
            <a:endParaRPr kumimoji="0" lang="en-US" dirty="0"/>
          </a:p>
        </p:txBody>
      </p:sp>
      <p:sp>
        <p:nvSpPr>
          <p:cNvPr id="4" name="3 Metin Yer Tutucusu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</p:txBody>
      </p:sp>
      <p:sp>
        <p:nvSpPr>
          <p:cNvPr id="10" name="9 Düz Bağlayıcı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10 Dikdörtgen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Düz Bağlayıcı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18 Düz Bağlayıcı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19 Düz Bağlayıcı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16 Veri Yer Tutucusu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9F75050-0E15-4C5B-92B0-66D068882F1F}" type="datetimeFigureOut">
              <a:rPr lang="tr-TR" smtClean="0"/>
              <a:pPr/>
              <a:t>04.02.2017</a:t>
            </a:fld>
            <a:endParaRPr lang="tr-TR"/>
          </a:p>
        </p:txBody>
      </p:sp>
      <p:sp>
        <p:nvSpPr>
          <p:cNvPr id="18" name="17 Slayt Numarası Yer Tutucusu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  <p:sp>
        <p:nvSpPr>
          <p:cNvPr id="21" name="20 Altbilgi Yer Tutucusu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04.02.2017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Dikey Başlık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3" name="2 Dikey Metin Yer Tutucusu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tr-TR" smtClean="0"/>
              <a:t>Asıl metin stillerini düzenlemek için tıklatın</a:t>
            </a:r>
          </a:p>
          <a:p>
            <a:pPr lvl="1" eaLnBrk="1" latinLnBrk="0" hangingPunct="1"/>
            <a:r>
              <a:rPr lang="tr-TR" smtClean="0"/>
              <a:t>İkinci düzey</a:t>
            </a:r>
          </a:p>
          <a:p>
            <a:pPr lvl="2" eaLnBrk="1" latinLnBrk="0" hangingPunct="1"/>
            <a:r>
              <a:rPr lang="tr-TR" smtClean="0"/>
              <a:t>Üçüncü düzey</a:t>
            </a:r>
          </a:p>
          <a:p>
            <a:pPr lvl="3" eaLnBrk="1" latinLnBrk="0" hangingPunct="1"/>
            <a:r>
              <a:rPr lang="tr-TR" smtClean="0"/>
              <a:t>Dördüncü düzey</a:t>
            </a:r>
          </a:p>
          <a:p>
            <a:pPr lvl="4" eaLnBrk="1" latinLnBrk="0" hangingPunct="1"/>
            <a:r>
              <a:rPr lang="tr-TR" smtClean="0"/>
              <a:t>Beşinci düzey</a:t>
            </a:r>
            <a:endParaRPr kumimoji="0" lang="en-US"/>
          </a:p>
        </p:txBody>
      </p:sp>
      <p:sp>
        <p:nvSpPr>
          <p:cNvPr id="4" name="3 Veri Yer Tutucusu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F75050-0E15-4C5B-92B0-66D068882F1F}" type="datetimeFigureOut">
              <a:rPr lang="tr-TR" smtClean="0"/>
              <a:pPr/>
              <a:t>04.02.2017</a:t>
            </a:fld>
            <a:endParaRPr lang="tr-TR"/>
          </a:p>
        </p:txBody>
      </p:sp>
      <p:sp>
        <p:nvSpPr>
          <p:cNvPr id="5" name="4 Altbilgi Yer Tutucusu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5 Slayt Numarası Yer Tutucusu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15 Düz Bağlayıcı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21 Başlık Yer Tutucusu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tr-TR" smtClean="0"/>
              <a:t>Asıl başlık stili için tıklatın</a:t>
            </a:r>
            <a:endParaRPr kumimoji="0" lang="en-US"/>
          </a:p>
        </p:txBody>
      </p:sp>
      <p:sp>
        <p:nvSpPr>
          <p:cNvPr id="13" name="12 Metin Yer Tutucusu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tr-TR" smtClean="0"/>
              <a:t>Asıl metin stillerini düzenlemek için tıklatın</a:t>
            </a:r>
          </a:p>
          <a:p>
            <a:pPr lvl="1" eaLnBrk="1" latinLnBrk="0" hangingPunct="1"/>
            <a:r>
              <a:rPr kumimoji="0" lang="tr-TR" smtClean="0"/>
              <a:t>İkinci düzey</a:t>
            </a:r>
          </a:p>
          <a:p>
            <a:pPr lvl="2" eaLnBrk="1" latinLnBrk="0" hangingPunct="1"/>
            <a:r>
              <a:rPr kumimoji="0" lang="tr-TR" smtClean="0"/>
              <a:t>Üçüncü düzey</a:t>
            </a:r>
          </a:p>
          <a:p>
            <a:pPr lvl="3" eaLnBrk="1" latinLnBrk="0" hangingPunct="1"/>
            <a:r>
              <a:rPr kumimoji="0" lang="tr-TR" smtClean="0"/>
              <a:t>Dördüncü düzey</a:t>
            </a:r>
          </a:p>
          <a:p>
            <a:pPr lvl="4" eaLnBrk="1" latinLnBrk="0" hangingPunct="1"/>
            <a:r>
              <a:rPr kumimoji="0" lang="tr-TR" smtClean="0"/>
              <a:t>Beşinci düzey</a:t>
            </a:r>
            <a:endParaRPr kumimoji="0" lang="en-US"/>
          </a:p>
        </p:txBody>
      </p:sp>
      <p:sp>
        <p:nvSpPr>
          <p:cNvPr id="14" name="13 Veri Yer Tutucusu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9F75050-0E15-4C5B-92B0-66D068882F1F}" type="datetimeFigureOut">
              <a:rPr lang="tr-TR" smtClean="0"/>
              <a:pPr/>
              <a:t>04.02.2017</a:t>
            </a:fld>
            <a:endParaRPr lang="tr-TR"/>
          </a:p>
        </p:txBody>
      </p:sp>
      <p:sp>
        <p:nvSpPr>
          <p:cNvPr id="3" name="2 Altbilgi Yer Tutucusu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tr-TR"/>
          </a:p>
        </p:txBody>
      </p:sp>
      <p:sp>
        <p:nvSpPr>
          <p:cNvPr id="7" name="6 Düz Bağlayıcı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8 Düz Bağlayıcı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9 Dikdörtgen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Düz Bağlayıcı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Oval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22 Slayt Numarası Yer Tutucusu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B1DEFA8C-F947-479F-BE07-76B6B3F80BF1}" type="slidenum">
              <a:rPr lang="tr-TR" smtClean="0"/>
              <a:pPr/>
              <a:t>‹#›</a:t>
            </a:fld>
            <a:endParaRPr lang="tr-T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uptodate.com/contents/overview-and-comparison-of-the-proton-pump-inhibitors-for-the-treatment-of-acid-related-disorders/abstract/70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://www.uptodate.com/contents/overview-and-comparison-of-the-proton-pump-inhibitors-for-the-treatment-of-acid-related-disorders/abstract/70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6" Type="http://schemas.openxmlformats.org/officeDocument/2006/relationships/hyperlink" Target="https://www.ncbi.nlm.nih.gov/pubmed/?term=2015+Apr;45(4):409-16.+doi:+10.1111/imj.12697." TargetMode="External"/><Relationship Id="rId5" Type="http://schemas.openxmlformats.org/officeDocument/2006/relationships/hyperlink" Target="https://www.ncbi.nlm.nih.gov/pubmed/?term=Jung%20SB%5bAuthor%5d&amp;cauthor=true&amp;cauthor_uid=25583062" TargetMode="Externa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w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wmf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7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9.png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4.png"/><Relationship Id="rId4" Type="http://schemas.openxmlformats.org/officeDocument/2006/relationships/image" Target="../media/image63.png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6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Resi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" y="0"/>
            <a:ext cx="9142984" cy="6858000"/>
          </a:xfrm>
          <a:prstGeom prst="rect">
            <a:avLst/>
          </a:prstGeom>
        </p:spPr>
      </p:pic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643042" y="4429132"/>
            <a:ext cx="6400800" cy="1752600"/>
          </a:xfrm>
        </p:spPr>
        <p:txBody>
          <a:bodyPr anchor="ctr">
            <a:normAutofit/>
          </a:bodyPr>
          <a:lstStyle/>
          <a:p>
            <a:pPr algn="ctr"/>
            <a:r>
              <a:rPr lang="tr-TR" sz="28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Prof. Dr. Filiz AKYÜZ</a:t>
            </a:r>
          </a:p>
          <a:p>
            <a:pPr algn="ctr"/>
            <a:r>
              <a:rPr lang="tr-TR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İstanbul Tıp Fakültesi </a:t>
            </a:r>
          </a:p>
          <a:p>
            <a:pPr algn="ctr"/>
            <a:r>
              <a:rPr lang="tr-TR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Gastroenteroloji BD</a:t>
            </a:r>
            <a:endParaRPr lang="tr-TR" sz="3200" b="1" dirty="0">
              <a:solidFill>
                <a:schemeClr val="accent2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Dikdörtgen 3"/>
          <p:cNvSpPr/>
          <p:nvPr/>
        </p:nvSpPr>
        <p:spPr>
          <a:xfrm>
            <a:off x="1071538" y="1643050"/>
            <a:ext cx="764386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r-TR" sz="40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PPI uzun süre kullanımı:</a:t>
            </a:r>
            <a:br>
              <a:rPr lang="tr-TR" sz="40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tr-TR" sz="4000" b="1" dirty="0" smtClean="0">
                <a:solidFill>
                  <a:schemeClr val="accent2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yanlışlar ve doğrular</a:t>
            </a:r>
            <a:endParaRPr lang="tr-TR" sz="40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750146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1 Başlık"/>
          <p:cNvSpPr>
            <a:spLocks noGrp="1"/>
          </p:cNvSpPr>
          <p:nvPr>
            <p:ph type="title"/>
          </p:nvPr>
        </p:nvSpPr>
        <p:spPr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algn="ctr" eaLnBrk="1" hangingPunct="1"/>
            <a:r>
              <a:rPr lang="tr-TR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Uzun süreli [&gt; 3 ay – (2-12 ay)]* </a:t>
            </a:r>
            <a:br>
              <a:rPr lang="tr-TR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tr-TR" sz="32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PPI kullanımı gerektiren nedenler</a:t>
            </a:r>
          </a:p>
        </p:txBody>
      </p:sp>
      <p:sp>
        <p:nvSpPr>
          <p:cNvPr id="50179" name="2 İçerik Yer Tutucusu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lnSpc>
                <a:spcPct val="150000"/>
              </a:lnSpc>
            </a:pPr>
            <a:r>
              <a:rPr lang="tr-TR" sz="2800" dirty="0" err="1" smtClean="0">
                <a:latin typeface="Arial" pitchFamily="34" charset="0"/>
                <a:cs typeface="Arial" pitchFamily="34" charset="0"/>
              </a:rPr>
              <a:t>Gastroözofageal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2800" dirty="0" err="1" smtClean="0">
                <a:latin typeface="Arial" pitchFamily="34" charset="0"/>
                <a:cs typeface="Arial" pitchFamily="34" charset="0"/>
              </a:rPr>
              <a:t>reflü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 hastalığı</a:t>
            </a:r>
          </a:p>
          <a:p>
            <a:pPr eaLnBrk="1" hangingPunct="1">
              <a:lnSpc>
                <a:spcPct val="150000"/>
              </a:lnSpc>
            </a:pPr>
            <a:r>
              <a:rPr lang="tr-TR" sz="2800" dirty="0" smtClean="0">
                <a:latin typeface="Arial" pitchFamily="34" charset="0"/>
                <a:cs typeface="Arial" pitchFamily="34" charset="0"/>
              </a:rPr>
              <a:t>Bazı </a:t>
            </a:r>
            <a:r>
              <a:rPr lang="tr-TR" sz="2800" dirty="0" err="1" smtClean="0">
                <a:latin typeface="Arial" pitchFamily="34" charset="0"/>
                <a:cs typeface="Arial" pitchFamily="34" charset="0"/>
              </a:rPr>
              <a:t>peptik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 ülserli olgularda </a:t>
            </a:r>
          </a:p>
          <a:p>
            <a:pPr lvl="1" eaLnBrk="1" hangingPunct="1">
              <a:lnSpc>
                <a:spcPct val="150000"/>
              </a:lnSpc>
            </a:pPr>
            <a:r>
              <a:rPr lang="tr-TR" sz="2400" dirty="0" smtClean="0">
                <a:latin typeface="Arial" pitchFamily="34" charset="0"/>
                <a:cs typeface="Arial" pitchFamily="34" charset="0"/>
              </a:rPr>
              <a:t>NSAİİ ± ASA kullanımı</a:t>
            </a:r>
          </a:p>
          <a:p>
            <a:pPr lvl="1" eaLnBrk="1" hangingPunct="1">
              <a:lnSpc>
                <a:spcPct val="150000"/>
              </a:lnSpc>
            </a:pPr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Hipersekresyon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durumları ile nadir nedenler</a:t>
            </a:r>
          </a:p>
          <a:p>
            <a:pPr lvl="1" eaLnBrk="1" hangingPunct="1">
              <a:lnSpc>
                <a:spcPct val="150000"/>
              </a:lnSpc>
              <a:buFont typeface="Wingdings" pitchFamily="2" charset="2"/>
              <a:buNone/>
            </a:pPr>
            <a:endParaRPr lang="tr-TR" sz="2400" dirty="0" smtClean="0">
              <a:latin typeface="Arial" pitchFamily="34" charset="0"/>
              <a:cs typeface="Arial" pitchFamily="34" charset="0"/>
            </a:endParaRPr>
          </a:p>
          <a:p>
            <a:pPr lvl="1" algn="r"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tr-TR" sz="1200" dirty="0" err="1" smtClean="0">
                <a:latin typeface="Arial" pitchFamily="34" charset="0"/>
                <a:cs typeface="Arial" pitchFamily="34" charset="0"/>
              </a:rPr>
              <a:t>Vanderhoff</a:t>
            </a:r>
            <a:r>
              <a:rPr lang="tr-TR" sz="1200" dirty="0" smtClean="0">
                <a:latin typeface="Arial" pitchFamily="34" charset="0"/>
                <a:cs typeface="Arial" pitchFamily="34" charset="0"/>
              </a:rPr>
              <a:t> BT, </a:t>
            </a:r>
            <a:r>
              <a:rPr lang="tr-TR" sz="1200" dirty="0" err="1" smtClean="0">
                <a:latin typeface="Arial" pitchFamily="34" charset="0"/>
                <a:cs typeface="Arial" pitchFamily="34" charset="0"/>
              </a:rPr>
              <a:t>Tahboub</a:t>
            </a:r>
            <a:r>
              <a:rPr lang="tr-TR" sz="1200" dirty="0" smtClean="0">
                <a:latin typeface="Arial" pitchFamily="34" charset="0"/>
                <a:cs typeface="Arial" pitchFamily="34" charset="0"/>
              </a:rPr>
              <a:t> RM. </a:t>
            </a:r>
            <a:r>
              <a:rPr lang="tr-TR" sz="1200" dirty="0" err="1" smtClean="0">
                <a:latin typeface="Arial" pitchFamily="34" charset="0"/>
                <a:cs typeface="Arial" pitchFamily="34" charset="0"/>
              </a:rPr>
              <a:t>Am</a:t>
            </a:r>
            <a:r>
              <a:rPr lang="tr-TR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1200" dirty="0" err="1" smtClean="0">
                <a:latin typeface="Arial" pitchFamily="34" charset="0"/>
                <a:cs typeface="Arial" pitchFamily="34" charset="0"/>
              </a:rPr>
              <a:t>Fam</a:t>
            </a:r>
            <a:r>
              <a:rPr lang="tr-TR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1200" dirty="0" err="1" smtClean="0">
                <a:latin typeface="Arial" pitchFamily="34" charset="0"/>
                <a:cs typeface="Arial" pitchFamily="34" charset="0"/>
              </a:rPr>
              <a:t>Physician</a:t>
            </a:r>
            <a:r>
              <a:rPr lang="tr-TR" sz="1200" dirty="0" smtClean="0">
                <a:latin typeface="Arial" pitchFamily="34" charset="0"/>
                <a:cs typeface="Arial" pitchFamily="34" charset="0"/>
              </a:rPr>
              <a:t> 2002;66:273-280</a:t>
            </a:r>
          </a:p>
          <a:p>
            <a:pPr lvl="1" algn="r"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tr-TR" sz="1200" dirty="0" err="1" smtClean="0">
                <a:latin typeface="Arial" pitchFamily="34" charset="0"/>
                <a:cs typeface="Arial" pitchFamily="34" charset="0"/>
              </a:rPr>
              <a:t>Goudie</a:t>
            </a:r>
            <a:r>
              <a:rPr lang="tr-TR" sz="1200" dirty="0" smtClean="0">
                <a:latin typeface="Arial" pitchFamily="34" charset="0"/>
                <a:cs typeface="Arial" pitchFamily="34" charset="0"/>
              </a:rPr>
              <a:t> BM et al. </a:t>
            </a:r>
            <a:r>
              <a:rPr lang="tr-TR" sz="1200" dirty="0" err="1" smtClean="0">
                <a:latin typeface="Arial" pitchFamily="34" charset="0"/>
                <a:cs typeface="Arial" pitchFamily="34" charset="0"/>
              </a:rPr>
              <a:t>Aliment</a:t>
            </a:r>
            <a:r>
              <a:rPr lang="tr-TR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1200" dirty="0" err="1" smtClean="0">
                <a:latin typeface="Arial" pitchFamily="34" charset="0"/>
                <a:cs typeface="Arial" pitchFamily="34" charset="0"/>
              </a:rPr>
              <a:t>Pharmacol</a:t>
            </a:r>
            <a:r>
              <a:rPr lang="tr-TR" sz="1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1200" dirty="0" err="1" smtClean="0">
                <a:latin typeface="Arial" pitchFamily="34" charset="0"/>
                <a:cs typeface="Arial" pitchFamily="34" charset="0"/>
              </a:rPr>
              <a:t>Ther</a:t>
            </a:r>
            <a:r>
              <a:rPr lang="tr-TR" sz="1200" dirty="0" smtClean="0">
                <a:latin typeface="Arial" pitchFamily="34" charset="0"/>
                <a:cs typeface="Arial" pitchFamily="34" charset="0"/>
              </a:rPr>
              <a:t> 1996;10:147-150</a:t>
            </a:r>
          </a:p>
          <a:p>
            <a:pPr lvl="1" algn="r"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tr-TR" sz="1200" dirty="0" err="1" smtClean="0">
                <a:latin typeface="Arial" pitchFamily="34" charset="0"/>
                <a:cs typeface="Arial" pitchFamily="34" charset="0"/>
              </a:rPr>
              <a:t>Raghunath</a:t>
            </a:r>
            <a:r>
              <a:rPr lang="tr-TR" sz="1200" dirty="0" smtClean="0">
                <a:latin typeface="Arial" pitchFamily="34" charset="0"/>
                <a:cs typeface="Arial" pitchFamily="34" charset="0"/>
              </a:rPr>
              <a:t> AS, </a:t>
            </a:r>
            <a:r>
              <a:rPr lang="tr-TR" sz="1200" dirty="0" err="1" smtClean="0">
                <a:latin typeface="Arial" pitchFamily="34" charset="0"/>
                <a:cs typeface="Arial" pitchFamily="34" charset="0"/>
              </a:rPr>
              <a:t>Hungin</a:t>
            </a:r>
            <a:r>
              <a:rPr lang="tr-TR" sz="1200" dirty="0" smtClean="0">
                <a:latin typeface="Arial" pitchFamily="34" charset="0"/>
                <a:cs typeface="Arial" pitchFamily="34" charset="0"/>
              </a:rPr>
              <a:t> APS. Gut 2004;53 (</a:t>
            </a:r>
            <a:r>
              <a:rPr lang="tr-TR" sz="1200" dirty="0" err="1" smtClean="0">
                <a:latin typeface="Arial" pitchFamily="34" charset="0"/>
                <a:cs typeface="Arial" pitchFamily="34" charset="0"/>
              </a:rPr>
              <a:t>Suppl</a:t>
            </a:r>
            <a:r>
              <a:rPr lang="tr-TR" sz="1200" dirty="0" smtClean="0">
                <a:latin typeface="Arial" pitchFamily="34" charset="0"/>
                <a:cs typeface="Arial" pitchFamily="34" charset="0"/>
              </a:rPr>
              <a:t> 111):A24</a:t>
            </a:r>
          </a:p>
          <a:p>
            <a:pPr lvl="1" algn="r" eaLnBrk="1" hangingPunct="1">
              <a:lnSpc>
                <a:spcPct val="110000"/>
              </a:lnSpc>
              <a:buFont typeface="Wingdings" pitchFamily="2" charset="2"/>
              <a:buNone/>
            </a:pPr>
            <a:r>
              <a:rPr lang="tr-TR" sz="1200" dirty="0" err="1" smtClean="0">
                <a:latin typeface="Arial" pitchFamily="34" charset="0"/>
                <a:cs typeface="Arial" pitchFamily="34" charset="0"/>
              </a:rPr>
              <a:t>Majumdar</a:t>
            </a:r>
            <a:r>
              <a:rPr lang="tr-TR" sz="1200" dirty="0" smtClean="0">
                <a:latin typeface="Arial" pitchFamily="34" charset="0"/>
                <a:cs typeface="Arial" pitchFamily="34" charset="0"/>
              </a:rPr>
              <a:t> SR et al. </a:t>
            </a:r>
            <a:r>
              <a:rPr lang="tr-TR" sz="1200" dirty="0" err="1" smtClean="0">
                <a:latin typeface="Arial" pitchFamily="34" charset="0"/>
                <a:cs typeface="Arial" pitchFamily="34" charset="0"/>
              </a:rPr>
              <a:t>Am</a:t>
            </a:r>
            <a:r>
              <a:rPr lang="tr-TR" sz="1200" dirty="0" smtClean="0">
                <a:latin typeface="Arial" pitchFamily="34" charset="0"/>
                <a:cs typeface="Arial" pitchFamily="34" charset="0"/>
              </a:rPr>
              <a:t> J </a:t>
            </a:r>
            <a:r>
              <a:rPr lang="tr-TR" sz="1200" dirty="0" err="1" smtClean="0">
                <a:latin typeface="Arial" pitchFamily="34" charset="0"/>
                <a:cs typeface="Arial" pitchFamily="34" charset="0"/>
              </a:rPr>
              <a:t>Gastroenterol</a:t>
            </a:r>
            <a:r>
              <a:rPr lang="tr-TR" sz="1200" dirty="0" smtClean="0">
                <a:latin typeface="Arial" pitchFamily="34" charset="0"/>
                <a:cs typeface="Arial" pitchFamily="34" charset="0"/>
              </a:rPr>
              <a:t> 2003;98:2409-2414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02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274638"/>
            <a:ext cx="7467600" cy="725470"/>
          </a:xfr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algn="ctr" eaLnBrk="1" hangingPunct="1">
              <a:defRPr/>
            </a:pPr>
            <a:r>
              <a:rPr lang="tr-T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PPI yan etkileri</a:t>
            </a:r>
          </a:p>
        </p:txBody>
      </p:sp>
      <p:sp>
        <p:nvSpPr>
          <p:cNvPr id="30722" name="Rectangle 4"/>
          <p:cNvSpPr>
            <a:spLocks noChangeArrowheads="1"/>
          </p:cNvSpPr>
          <p:nvPr/>
        </p:nvSpPr>
        <p:spPr bwMode="auto">
          <a:xfrm>
            <a:off x="684213" y="1268413"/>
            <a:ext cx="3600450" cy="496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tr-TR" sz="2400" dirty="0">
                <a:latin typeface="Arial" pitchFamily="34" charset="0"/>
                <a:cs typeface="Arial" pitchFamily="34" charset="0"/>
              </a:rPr>
              <a:t>Baş ağrısı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tr-TR" sz="2400" dirty="0">
                <a:latin typeface="Arial" pitchFamily="34" charset="0"/>
                <a:cs typeface="Arial" pitchFamily="34" charset="0"/>
              </a:rPr>
              <a:t>Bulantı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tr-TR" sz="2400" dirty="0">
                <a:latin typeface="Arial" pitchFamily="34" charset="0"/>
                <a:cs typeface="Arial" pitchFamily="34" charset="0"/>
              </a:rPr>
              <a:t>Karın ağrısı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tr-TR" sz="2400" dirty="0" err="1">
                <a:latin typeface="Arial" pitchFamily="34" charset="0"/>
                <a:cs typeface="Arial" pitchFamily="34" charset="0"/>
              </a:rPr>
              <a:t>Raş</a:t>
            </a:r>
            <a:endParaRPr lang="tr-TR" sz="2400" dirty="0">
              <a:latin typeface="Arial" pitchFamily="34" charset="0"/>
              <a:cs typeface="Arial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tr-TR" sz="2400" dirty="0">
                <a:latin typeface="Arial" pitchFamily="34" charset="0"/>
                <a:cs typeface="Arial" pitchFamily="34" charset="0"/>
              </a:rPr>
              <a:t>Uykusuzluk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tr-TR" sz="2400" dirty="0">
                <a:latin typeface="Arial" pitchFamily="34" charset="0"/>
                <a:cs typeface="Arial" pitchFamily="34" charset="0"/>
              </a:rPr>
              <a:t>Yorgunluk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tr-TR" sz="2400" dirty="0">
                <a:latin typeface="Arial" pitchFamily="34" charset="0"/>
                <a:cs typeface="Arial" pitchFamily="34" charset="0"/>
              </a:rPr>
              <a:t>Kabızlık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tr-TR" sz="2400" dirty="0">
                <a:latin typeface="Arial" pitchFamily="34" charset="0"/>
                <a:cs typeface="Arial" pitchFamily="34" charset="0"/>
              </a:rPr>
              <a:t>İshal (öz. LAN)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tr-TR" sz="2400" dirty="0">
                <a:latin typeface="Arial" pitchFamily="34" charset="0"/>
                <a:cs typeface="Arial" pitchFamily="34" charset="0"/>
              </a:rPr>
              <a:t>Kaşıntı</a:t>
            </a:r>
          </a:p>
          <a:p>
            <a:pPr marL="342900" indent="-3429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tr-TR" sz="2400" dirty="0" err="1">
                <a:latin typeface="Arial" pitchFamily="34" charset="0"/>
                <a:cs typeface="Arial" pitchFamily="34" charset="0"/>
              </a:rPr>
              <a:t>Miyopati</a:t>
            </a:r>
            <a:endParaRPr lang="tr-TR" sz="2400" dirty="0">
              <a:latin typeface="Arial" pitchFamily="34" charset="0"/>
              <a:cs typeface="Arial" pitchFamily="34" charset="0"/>
            </a:endParaRPr>
          </a:p>
          <a:p>
            <a:pPr marL="342900" indent="-342900" eaLnBrk="0" hangingPunct="0">
              <a:spcBef>
                <a:spcPct val="20000"/>
              </a:spcBef>
              <a:buClr>
                <a:schemeClr val="folHlink"/>
              </a:buClr>
              <a:buSzPct val="60000"/>
              <a:buFont typeface="Wingdings" pitchFamily="2" charset="2"/>
              <a:buChar char="n"/>
            </a:pPr>
            <a:r>
              <a:rPr lang="tr-TR" sz="2400" dirty="0">
                <a:latin typeface="Arial" pitchFamily="34" charset="0"/>
                <a:cs typeface="Arial" pitchFamily="34" charset="0"/>
              </a:rPr>
              <a:t>………..</a:t>
            </a:r>
            <a:endParaRPr lang="en-US" sz="2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23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356100" y="1268413"/>
            <a:ext cx="4437063" cy="4392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4" name="5 Dikdörtgen"/>
          <p:cNvSpPr>
            <a:spLocks noChangeArrowheads="1"/>
          </p:cNvSpPr>
          <p:nvPr/>
        </p:nvSpPr>
        <p:spPr bwMode="auto">
          <a:xfrm>
            <a:off x="3779838" y="6092825"/>
            <a:ext cx="5165725" cy="307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sz="1400"/>
              <a:t>Freston JW et al. </a:t>
            </a:r>
            <a:r>
              <a:rPr lang="en-US" sz="1400"/>
              <a:t>Aliment Pharmacol Ther 29, 1249–1260</a:t>
            </a:r>
            <a:endParaRPr lang="tr-TR" sz="140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467600" cy="582594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algn="ctr" eaLnBrk="1" hangingPunct="1"/>
            <a:r>
              <a:rPr lang="tr-T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Çekincelerin dayanakları</a:t>
            </a:r>
            <a:endParaRPr lang="en-US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85860"/>
            <a:ext cx="8043890" cy="5188092"/>
          </a:xfrm>
        </p:spPr>
        <p:txBody>
          <a:bodyPr/>
          <a:lstStyle/>
          <a:p>
            <a:pPr eaLnBrk="1" hangingPunct="1">
              <a:lnSpc>
                <a:spcPct val="120000"/>
              </a:lnSpc>
            </a:pPr>
            <a:r>
              <a:rPr lang="tr-TR" sz="2800" dirty="0" err="1" smtClean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Hipoasidite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lvl="1" eaLnBrk="1" hangingPunct="1">
              <a:lnSpc>
                <a:spcPct val="140000"/>
              </a:lnSpc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Doğal bağışıklıkta bariyer ortadan kalkar</a:t>
            </a:r>
          </a:p>
          <a:p>
            <a:pPr lvl="1" eaLnBrk="1" hangingPunct="1">
              <a:lnSpc>
                <a:spcPct val="140000"/>
              </a:lnSpc>
              <a:buFont typeface="Wingdings" pitchFamily="2" charset="2"/>
              <a:buNone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tr-TR" altLang="en-US" sz="2000" dirty="0" smtClean="0">
                <a:latin typeface="Arial" pitchFamily="34" charset="0"/>
                <a:cs typeface="Arial" pitchFamily="34" charset="0"/>
              </a:rPr>
              <a:t>“</a:t>
            </a:r>
            <a:r>
              <a:rPr lang="tr-TR" sz="2000" dirty="0" err="1" smtClean="0">
                <a:latin typeface="Arial" pitchFamily="34" charset="0"/>
                <a:cs typeface="Arial" pitchFamily="34" charset="0"/>
              </a:rPr>
              <a:t>Gastrik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 bakteriyel </a:t>
            </a:r>
            <a:r>
              <a:rPr lang="tr-TR" sz="2000" dirty="0" err="1" smtClean="0">
                <a:latin typeface="Arial" pitchFamily="34" charset="0"/>
                <a:cs typeface="Arial" pitchFamily="34" charset="0"/>
              </a:rPr>
              <a:t>kolonizasyon</a:t>
            </a:r>
            <a:r>
              <a:rPr lang="tr-TR" altLang="en-US" sz="2000" dirty="0" smtClean="0">
                <a:latin typeface="Arial" pitchFamily="34" charset="0"/>
                <a:cs typeface="Arial" pitchFamily="34" charset="0"/>
              </a:rPr>
              <a:t>”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pPr lvl="1" eaLnBrk="1" hangingPunct="1">
              <a:lnSpc>
                <a:spcPct val="140000"/>
              </a:lnSpc>
              <a:buFont typeface="Wingdings" pitchFamily="2" charset="2"/>
              <a:buNone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tr-TR" altLang="en-US" sz="2000" dirty="0" smtClean="0">
                <a:latin typeface="Arial" pitchFamily="34" charset="0"/>
                <a:cs typeface="Arial" pitchFamily="34" charset="0"/>
              </a:rPr>
              <a:t>“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İnce barsak </a:t>
            </a:r>
            <a:r>
              <a:rPr lang="tr-TR" sz="2000" dirty="0" err="1" smtClean="0">
                <a:latin typeface="Arial" pitchFamily="34" charset="0"/>
                <a:cs typeface="Arial" pitchFamily="34" charset="0"/>
              </a:rPr>
              <a:t>kontaminasyon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 sendromu</a:t>
            </a:r>
            <a:r>
              <a:rPr lang="tr-TR" altLang="en-US" sz="2000" dirty="0" smtClean="0">
                <a:latin typeface="Arial" pitchFamily="34" charset="0"/>
                <a:cs typeface="Arial" pitchFamily="34" charset="0"/>
              </a:rPr>
              <a:t>”</a:t>
            </a:r>
            <a:endParaRPr lang="tr-TR" sz="2000" dirty="0" smtClean="0">
              <a:latin typeface="Arial" pitchFamily="34" charset="0"/>
              <a:cs typeface="Arial" pitchFamily="34" charset="0"/>
            </a:endParaRPr>
          </a:p>
          <a:p>
            <a:pPr lvl="1" eaLnBrk="1" hangingPunct="1">
              <a:lnSpc>
                <a:spcPct val="140000"/>
              </a:lnSpc>
            </a:pPr>
            <a:r>
              <a:rPr lang="tr-TR" sz="2000" dirty="0" err="1" smtClean="0">
                <a:latin typeface="Arial" pitchFamily="34" charset="0"/>
                <a:cs typeface="Arial" pitchFamily="34" charset="0"/>
              </a:rPr>
              <a:t>Antral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 G hücrelerinde </a:t>
            </a:r>
            <a:r>
              <a:rPr lang="tr-TR" sz="2000" dirty="0" err="1" smtClean="0">
                <a:latin typeface="Arial" pitchFamily="34" charset="0"/>
                <a:cs typeface="Arial" pitchFamily="34" charset="0"/>
              </a:rPr>
              <a:t>hiperplazi</a:t>
            </a:r>
            <a:endParaRPr lang="tr-TR" sz="2000" dirty="0" smtClean="0">
              <a:latin typeface="Arial" pitchFamily="34" charset="0"/>
              <a:cs typeface="Arial" pitchFamily="34" charset="0"/>
            </a:endParaRPr>
          </a:p>
          <a:p>
            <a:pPr lvl="1" eaLnBrk="1" hangingPunct="1">
              <a:lnSpc>
                <a:spcPct val="140000"/>
              </a:lnSpc>
              <a:buFont typeface="Wingdings" pitchFamily="2" charset="2"/>
              <a:buNone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tr-TR" altLang="en-US" sz="2000" dirty="0" smtClean="0">
                <a:latin typeface="Arial" pitchFamily="34" charset="0"/>
                <a:cs typeface="Arial" pitchFamily="34" charset="0"/>
              </a:rPr>
              <a:t>“</a:t>
            </a:r>
            <a:r>
              <a:rPr lang="tr-TR" sz="2000" dirty="0" err="1" smtClean="0">
                <a:latin typeface="Arial" pitchFamily="34" charset="0"/>
                <a:cs typeface="Arial" pitchFamily="34" charset="0"/>
              </a:rPr>
              <a:t>Hipergastrinemi</a:t>
            </a:r>
            <a:r>
              <a:rPr lang="tr-TR" altLang="en-US" sz="2000" dirty="0" smtClean="0">
                <a:latin typeface="Arial" pitchFamily="34" charset="0"/>
                <a:cs typeface="Arial" pitchFamily="34" charset="0"/>
              </a:rPr>
              <a:t>”</a:t>
            </a:r>
            <a:endParaRPr lang="tr-TR" sz="2000" dirty="0" smtClean="0">
              <a:latin typeface="Arial" pitchFamily="34" charset="0"/>
              <a:cs typeface="Arial" pitchFamily="34" charset="0"/>
            </a:endParaRPr>
          </a:p>
          <a:p>
            <a:pPr lvl="1" eaLnBrk="1" hangingPunct="1">
              <a:lnSpc>
                <a:spcPct val="140000"/>
              </a:lnSpc>
              <a:buFont typeface="Wingdings" pitchFamily="2" charset="2"/>
              <a:buNone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		  GİS </a:t>
            </a:r>
            <a:r>
              <a:rPr lang="tr-TR" sz="2000" dirty="0" err="1" smtClean="0">
                <a:latin typeface="Arial" pitchFamily="34" charset="0"/>
                <a:cs typeface="Arial" pitchFamily="34" charset="0"/>
              </a:rPr>
              <a:t>epiteli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 üzerinde </a:t>
            </a:r>
            <a:r>
              <a:rPr lang="tr-TR" sz="2000" dirty="0" err="1" smtClean="0">
                <a:latin typeface="Arial" pitchFamily="34" charset="0"/>
                <a:cs typeface="Arial" pitchFamily="34" charset="0"/>
              </a:rPr>
              <a:t>trofik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 etkili</a:t>
            </a:r>
          </a:p>
          <a:p>
            <a:pPr lvl="1" eaLnBrk="1" hangingPunct="1">
              <a:lnSpc>
                <a:spcPct val="140000"/>
              </a:lnSpc>
              <a:buFont typeface="Wingdings" pitchFamily="2" charset="2"/>
              <a:buNone/>
            </a:pPr>
            <a:r>
              <a:rPr lang="tr-TR" sz="2000" dirty="0" smtClean="0">
                <a:latin typeface="Arial" pitchFamily="34" charset="0"/>
                <a:cs typeface="Arial" pitchFamily="34" charset="0"/>
              </a:rPr>
              <a:t>	    </a:t>
            </a:r>
            <a:r>
              <a:rPr lang="tr-TR" sz="2000" dirty="0" err="1" smtClean="0">
                <a:latin typeface="Arial" pitchFamily="34" charset="0"/>
                <a:cs typeface="Arial" pitchFamily="34" charset="0"/>
              </a:rPr>
              <a:t>Enterokromaffin</a:t>
            </a:r>
            <a:r>
              <a:rPr lang="tr-TR" sz="2000" dirty="0" smtClean="0">
                <a:latin typeface="Arial" pitchFamily="34" charset="0"/>
                <a:cs typeface="Arial" pitchFamily="34" charset="0"/>
              </a:rPr>
              <a:t> benzeri hücrelere </a:t>
            </a:r>
            <a:r>
              <a:rPr lang="tr-TR" sz="2000" dirty="0" err="1" smtClean="0">
                <a:latin typeface="Arial" pitchFamily="34" charset="0"/>
                <a:cs typeface="Arial" pitchFamily="34" charset="0"/>
              </a:rPr>
              <a:t>trofik</a:t>
            </a:r>
            <a:endParaRPr lang="tr-TR" sz="2000" dirty="0" smtClean="0">
              <a:latin typeface="Arial" pitchFamily="34" charset="0"/>
              <a:cs typeface="Arial" pitchFamily="34" charset="0"/>
            </a:endParaRPr>
          </a:p>
          <a:p>
            <a:pPr eaLnBrk="1" hangingPunct="1">
              <a:lnSpc>
                <a:spcPct val="120000"/>
              </a:lnSpc>
            </a:pPr>
            <a:r>
              <a:rPr lang="tr-TR" sz="2800" dirty="0" err="1" smtClean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Sitokrom</a:t>
            </a:r>
            <a:r>
              <a:rPr lang="tr-TR" sz="2800" dirty="0" smtClean="0">
                <a:solidFill>
                  <a:schemeClr val="hlink"/>
                </a:solidFill>
                <a:latin typeface="Arial" pitchFamily="34" charset="0"/>
                <a:cs typeface="Arial" pitchFamily="34" charset="0"/>
              </a:rPr>
              <a:t> p450 enzim sistemi ile etkileşim</a:t>
            </a:r>
            <a:endParaRPr lang="en-US" sz="2800" dirty="0" smtClean="0">
              <a:solidFill>
                <a:schemeClr val="hlink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42910" y="3000372"/>
            <a:ext cx="7786742" cy="785818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isometricOffAxis1Right"/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algn="ctr"/>
            <a:r>
              <a:rPr lang="tr-T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POTANSİYEL RİSKLER</a:t>
            </a:r>
            <a:endParaRPr lang="tr-T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Metin kutusu"/>
          <p:cNvSpPr txBox="1"/>
          <p:nvPr/>
        </p:nvSpPr>
        <p:spPr>
          <a:xfrm>
            <a:off x="642910" y="6417254"/>
            <a:ext cx="39290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Kwok</a:t>
            </a:r>
            <a:r>
              <a:rPr lang="tr-T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CS, et al. AJG 2012</a:t>
            </a:r>
            <a:endParaRPr lang="tr-TR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5234" name="Picture 2" descr="http://www.nature.com/ajg/journal/v107/n7/images/ajg2012108f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0414" y="1168890"/>
            <a:ext cx="8253552" cy="5260506"/>
          </a:xfrm>
          <a:prstGeom prst="rect">
            <a:avLst/>
          </a:prstGeom>
          <a:noFill/>
        </p:spPr>
      </p:pic>
      <p:sp>
        <p:nvSpPr>
          <p:cNvPr id="7" name="6 Dikdörtgen"/>
          <p:cNvSpPr/>
          <p:nvPr/>
        </p:nvSpPr>
        <p:spPr>
          <a:xfrm>
            <a:off x="428596" y="285728"/>
            <a:ext cx="7973658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3200" dirty="0" err="1" smtClean="0">
                <a:latin typeface="Arial" pitchFamily="34" charset="0"/>
                <a:cs typeface="Arial" pitchFamily="34" charset="0"/>
              </a:rPr>
              <a:t>Enterik</a:t>
            </a:r>
            <a:r>
              <a:rPr lang="tr-TR" sz="320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sz="3200" dirty="0" err="1" smtClean="0">
                <a:latin typeface="Arial" pitchFamily="34" charset="0"/>
                <a:cs typeface="Arial" pitchFamily="34" charset="0"/>
              </a:rPr>
              <a:t>infeksiyonlar</a:t>
            </a:r>
            <a:r>
              <a:rPr lang="tr-TR" sz="3200" dirty="0" smtClean="0">
                <a:latin typeface="Arial" pitchFamily="34" charset="0"/>
                <a:cs typeface="Arial" pitchFamily="34" charset="0"/>
              </a:rPr>
              <a:t>  (C.</a:t>
            </a:r>
            <a:r>
              <a:rPr lang="tr-TR" sz="3200" dirty="0" err="1" smtClean="0">
                <a:latin typeface="Arial" pitchFamily="34" charset="0"/>
                <a:cs typeface="Arial" pitchFamily="34" charset="0"/>
              </a:rPr>
              <a:t>difficile</a:t>
            </a:r>
            <a:r>
              <a:rPr lang="tr-TR" sz="3200" dirty="0" smtClean="0">
                <a:latin typeface="Arial" pitchFamily="34" charset="0"/>
                <a:cs typeface="Arial" pitchFamily="34" charset="0"/>
              </a:rPr>
              <a:t> 2 kat artar)</a:t>
            </a:r>
            <a:endParaRPr lang="tr-T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8026" y="1428736"/>
            <a:ext cx="9152025" cy="48535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1 Başlık"/>
          <p:cNvSpPr txBox="1">
            <a:spLocks/>
          </p:cNvSpPr>
          <p:nvPr/>
        </p:nvSpPr>
        <p:spPr>
          <a:xfrm>
            <a:off x="457200" y="0"/>
            <a:ext cx="8401080" cy="100010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anchor="b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2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PPI kullanımı ile CD riski artar </a:t>
            </a:r>
            <a:br>
              <a:rPr kumimoji="0" lang="tr-TR" sz="32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</a:br>
            <a:r>
              <a:rPr kumimoji="0" lang="tr-TR" sz="3200" b="1" i="0" u="none" strike="noStrike" kern="1200" cap="small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oR</a:t>
            </a:r>
            <a:r>
              <a:rPr kumimoji="0" lang="tr-TR" sz="32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1.8</a:t>
            </a:r>
            <a:endParaRPr kumimoji="0" lang="tr-TR" sz="3200" b="1" i="0" u="none" strike="noStrike" kern="1200" cap="sm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5" name="4 Dikdörtgen"/>
          <p:cNvSpPr/>
          <p:nvPr/>
        </p:nvSpPr>
        <p:spPr>
          <a:xfrm>
            <a:off x="103756" y="6488692"/>
            <a:ext cx="69685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err="1" smtClean="0">
                <a:solidFill>
                  <a:srgbClr val="C00000"/>
                </a:solidFill>
              </a:rPr>
              <a:t>Vanessa</a:t>
            </a:r>
            <a:r>
              <a:rPr lang="tr-TR" dirty="0" smtClean="0">
                <a:solidFill>
                  <a:srgbClr val="C00000"/>
                </a:solidFill>
              </a:rPr>
              <a:t> </a:t>
            </a:r>
            <a:r>
              <a:rPr lang="tr-TR" dirty="0" err="1" smtClean="0">
                <a:solidFill>
                  <a:srgbClr val="C00000"/>
                </a:solidFill>
              </a:rPr>
              <a:t>Arriola</a:t>
            </a:r>
            <a:r>
              <a:rPr lang="tr-TR" dirty="0" smtClean="0">
                <a:solidFill>
                  <a:srgbClr val="C00000"/>
                </a:solidFill>
              </a:rPr>
              <a:t>,, et al.</a:t>
            </a:r>
            <a:r>
              <a:rPr lang="en-US" dirty="0" smtClean="0">
                <a:solidFill>
                  <a:srgbClr val="C00000"/>
                </a:solidFill>
              </a:rPr>
              <a:t>Infect Control Hosp </a:t>
            </a:r>
            <a:r>
              <a:rPr lang="en-US" dirty="0" err="1" smtClean="0">
                <a:solidFill>
                  <a:srgbClr val="C00000"/>
                </a:solidFill>
              </a:rPr>
              <a:t>Epidemiol</a:t>
            </a:r>
            <a:r>
              <a:rPr lang="en-US" dirty="0" smtClean="0">
                <a:solidFill>
                  <a:srgbClr val="C00000"/>
                </a:solidFill>
              </a:rPr>
              <a:t> 2016;1–10</a:t>
            </a:r>
            <a:endParaRPr lang="tr-TR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0"/>
            <a:ext cx="8401080" cy="1571612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Autofit/>
          </a:bodyPr>
          <a:lstStyle/>
          <a:p>
            <a:pPr algn="ctr"/>
            <a:r>
              <a:rPr lang="tr-TR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PPI kullanımı ile CD riski artar </a:t>
            </a:r>
            <a:br>
              <a:rPr lang="tr-TR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tr-TR" sz="36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oR</a:t>
            </a:r>
            <a:r>
              <a:rPr lang="tr-TR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1.8</a:t>
            </a:r>
            <a:endParaRPr lang="tr-TR" sz="3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63" y="2324113"/>
            <a:ext cx="9058275" cy="296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Dikdörtgen"/>
          <p:cNvSpPr/>
          <p:nvPr/>
        </p:nvSpPr>
        <p:spPr>
          <a:xfrm>
            <a:off x="103756" y="6417254"/>
            <a:ext cx="69685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err="1" smtClean="0">
                <a:solidFill>
                  <a:srgbClr val="C00000"/>
                </a:solidFill>
              </a:rPr>
              <a:t>Vanessa</a:t>
            </a:r>
            <a:r>
              <a:rPr lang="tr-TR" dirty="0" smtClean="0">
                <a:solidFill>
                  <a:srgbClr val="C00000"/>
                </a:solidFill>
              </a:rPr>
              <a:t> </a:t>
            </a:r>
            <a:r>
              <a:rPr lang="tr-TR" dirty="0" err="1" smtClean="0">
                <a:solidFill>
                  <a:srgbClr val="C00000"/>
                </a:solidFill>
              </a:rPr>
              <a:t>Arriola</a:t>
            </a:r>
            <a:r>
              <a:rPr lang="tr-TR" dirty="0" smtClean="0">
                <a:solidFill>
                  <a:srgbClr val="C00000"/>
                </a:solidFill>
              </a:rPr>
              <a:t>,, et al.</a:t>
            </a:r>
            <a:r>
              <a:rPr lang="en-US" dirty="0" smtClean="0">
                <a:solidFill>
                  <a:srgbClr val="C00000"/>
                </a:solidFill>
              </a:rPr>
              <a:t>Infect Control Hosp </a:t>
            </a:r>
            <a:r>
              <a:rPr lang="en-US" dirty="0" err="1" smtClean="0">
                <a:solidFill>
                  <a:srgbClr val="C00000"/>
                </a:solidFill>
              </a:rPr>
              <a:t>Epidemiol</a:t>
            </a:r>
            <a:r>
              <a:rPr lang="en-US" dirty="0" smtClean="0">
                <a:solidFill>
                  <a:srgbClr val="C00000"/>
                </a:solidFill>
              </a:rPr>
              <a:t> 2016;1–10</a:t>
            </a:r>
            <a:endParaRPr lang="tr-TR" dirty="0">
              <a:solidFill>
                <a:srgbClr val="C00000"/>
              </a:solidFill>
            </a:endParaRPr>
          </a:p>
        </p:txBody>
      </p:sp>
      <p:pic>
        <p:nvPicPr>
          <p:cNvPr id="44035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299385" y="5357826"/>
            <a:ext cx="9443385" cy="1036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glow rad="228600">
              <a:schemeClr val="accent3">
                <a:satMod val="175000"/>
                <a:alpha val="40000"/>
              </a:schemeClr>
            </a:glow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02972" y="2000240"/>
            <a:ext cx="8738050" cy="2857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Metin kutusu"/>
          <p:cNvSpPr txBox="1"/>
          <p:nvPr/>
        </p:nvSpPr>
        <p:spPr>
          <a:xfrm>
            <a:off x="285720" y="6357958"/>
            <a:ext cx="392909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0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Kwok</a:t>
            </a:r>
            <a:r>
              <a:rPr lang="tr-TR" sz="20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CS, et al. AJG 2012</a:t>
            </a:r>
            <a:endParaRPr lang="tr-TR" sz="20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Metin kutusu"/>
          <p:cNvSpPr txBox="1"/>
          <p:nvPr/>
        </p:nvSpPr>
        <p:spPr>
          <a:xfrm>
            <a:off x="714348" y="772523"/>
            <a:ext cx="7643866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tr-TR" sz="3200" dirty="0" smtClean="0">
                <a:latin typeface="Arial" pitchFamily="34" charset="0"/>
                <a:cs typeface="Arial" pitchFamily="34" charset="0"/>
              </a:rPr>
              <a:t>Antibiyotik ile kombine ise risk daha fazla</a:t>
            </a:r>
            <a:endParaRPr lang="tr-TR" sz="3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5 Dikdörtgen"/>
          <p:cNvSpPr/>
          <p:nvPr/>
        </p:nvSpPr>
        <p:spPr>
          <a:xfrm>
            <a:off x="214314" y="4500570"/>
            <a:ext cx="4572000" cy="357190"/>
          </a:xfrm>
          <a:prstGeom prst="rect">
            <a:avLst/>
          </a:prstGeom>
          <a:solidFill>
            <a:schemeClr val="accent1">
              <a:alpha val="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7" name="6 Dikdörtgen"/>
          <p:cNvSpPr/>
          <p:nvPr/>
        </p:nvSpPr>
        <p:spPr>
          <a:xfrm>
            <a:off x="214314" y="3571876"/>
            <a:ext cx="4572000" cy="285752"/>
          </a:xfrm>
          <a:prstGeom prst="rect">
            <a:avLst/>
          </a:prstGeom>
          <a:solidFill>
            <a:schemeClr val="accent1">
              <a:alpha val="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 rot="16200000">
            <a:off x="-3412376" y="2697941"/>
            <a:ext cx="7467600" cy="357158"/>
          </a:xfrm>
        </p:spPr>
        <p:txBody>
          <a:bodyPr>
            <a:normAutofit/>
          </a:bodyPr>
          <a:lstStyle/>
          <a:p>
            <a:pPr lvl="0">
              <a:buNone/>
            </a:pPr>
            <a:r>
              <a:rPr lang="tr-TR" sz="1600" b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hlinkClick r:id="rId3"/>
              </a:rPr>
              <a:t>Eom</a:t>
            </a:r>
            <a:r>
              <a:rPr lang="tr-TR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  <a:hlinkClick r:id="rId3"/>
              </a:rPr>
              <a:t> CS, et al CMAJ 2011; 183:310.</a:t>
            </a:r>
            <a:endParaRPr lang="tr-TR" sz="1600" b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tr-TR" sz="16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3185" name="Picture 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6257" y="955403"/>
            <a:ext cx="7964833" cy="59026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Metin kutusu"/>
          <p:cNvSpPr txBox="1"/>
          <p:nvPr/>
        </p:nvSpPr>
        <p:spPr>
          <a:xfrm>
            <a:off x="2071670" y="285728"/>
            <a:ext cx="51435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dirty="0" err="1" smtClean="0">
                <a:latin typeface="Arial" pitchFamily="34" charset="0"/>
                <a:cs typeface="Arial" pitchFamily="34" charset="0"/>
              </a:rPr>
              <a:t>Pnömoni</a:t>
            </a:r>
            <a:r>
              <a:rPr lang="tr-TR" sz="3200" dirty="0" smtClean="0">
                <a:latin typeface="Arial" pitchFamily="34" charset="0"/>
                <a:cs typeface="Arial" pitchFamily="34" charset="0"/>
              </a:rPr>
              <a:t> riski artar</a:t>
            </a:r>
            <a:endParaRPr lang="tr-TR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2185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55488" y="642942"/>
            <a:ext cx="6916974" cy="6286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2 İçerik Yer Tutucusu"/>
          <p:cNvSpPr txBox="1">
            <a:spLocks/>
          </p:cNvSpPr>
          <p:nvPr/>
        </p:nvSpPr>
        <p:spPr>
          <a:xfrm rot="16200000">
            <a:off x="-3318644" y="2604209"/>
            <a:ext cx="7467600" cy="544622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r>
              <a:rPr kumimoji="0" lang="tr-TR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  <a:hlinkClick r:id="rId4"/>
              </a:rPr>
              <a:t>Eom</a:t>
            </a:r>
            <a:r>
              <a:rPr kumimoji="0" lang="tr-TR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Arial" pitchFamily="34" charset="0"/>
                <a:ea typeface="+mn-ea"/>
                <a:cs typeface="Arial" pitchFamily="34" charset="0"/>
                <a:hlinkClick r:id="rId4"/>
              </a:rPr>
              <a:t> CS, et al CMAJ 2011; 183:310.</a:t>
            </a:r>
            <a:endParaRPr kumimoji="0" lang="tr-TR" b="1" i="0" u="none" strike="noStrike" kern="1200" cap="none" spc="0" normalizeH="0" baseline="0" noProof="0" dirty="0" smtClean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None/>
              <a:tabLst/>
              <a:defRPr/>
            </a:pPr>
            <a:endParaRPr kumimoji="0" lang="tr-TR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4 Dikdörtgen"/>
          <p:cNvSpPr/>
          <p:nvPr/>
        </p:nvSpPr>
        <p:spPr>
          <a:xfrm>
            <a:off x="1071538" y="5643578"/>
            <a:ext cx="6715172" cy="285752"/>
          </a:xfrm>
          <a:prstGeom prst="rect">
            <a:avLst/>
          </a:prstGeom>
          <a:solidFill>
            <a:schemeClr val="accent1">
              <a:alpha val="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6" name="5 Dikdörtgen"/>
          <p:cNvSpPr/>
          <p:nvPr/>
        </p:nvSpPr>
        <p:spPr>
          <a:xfrm>
            <a:off x="428596" y="0"/>
            <a:ext cx="8429684" cy="58477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r>
              <a:rPr lang="tr-TR" sz="3200" dirty="0" smtClean="0">
                <a:latin typeface="Arial" pitchFamily="34" charset="0"/>
                <a:cs typeface="Arial" pitchFamily="34" charset="0"/>
              </a:rPr>
              <a:t>Kısa dönemde hastane yatışında daha fazla</a:t>
            </a:r>
            <a:endParaRPr lang="tr-TR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/>
          </a:bodyPr>
          <a:lstStyle/>
          <a:p>
            <a:pPr algn="ctr"/>
            <a:r>
              <a:rPr lang="tr-TR" sz="3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Hepatik</a:t>
            </a:r>
            <a:r>
              <a:rPr lang="tr-TR" sz="36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3600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ensefalopati</a:t>
            </a:r>
            <a:endParaRPr lang="tr-TR" sz="3600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100132"/>
            <a:ext cx="9183176" cy="43530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318123" cy="2714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Dikdörtgen"/>
          <p:cNvSpPr/>
          <p:nvPr/>
        </p:nvSpPr>
        <p:spPr>
          <a:xfrm rot="16200000">
            <a:off x="-2238433" y="4250235"/>
            <a:ext cx="484619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err="1" smtClean="0">
                <a:solidFill>
                  <a:srgbClr val="C00000"/>
                </a:solidFill>
              </a:rPr>
              <a:t>Chia</a:t>
            </a:r>
            <a:r>
              <a:rPr lang="tr-TR" dirty="0" smtClean="0">
                <a:solidFill>
                  <a:srgbClr val="C00000"/>
                </a:solidFill>
              </a:rPr>
              <a:t>-Fen </a:t>
            </a:r>
            <a:r>
              <a:rPr lang="tr-TR" dirty="0" err="1" smtClean="0">
                <a:solidFill>
                  <a:srgbClr val="C00000"/>
                </a:solidFill>
              </a:rPr>
              <a:t>Tsai</a:t>
            </a:r>
            <a:r>
              <a:rPr lang="tr-TR" dirty="0" smtClean="0">
                <a:solidFill>
                  <a:srgbClr val="C00000"/>
                </a:solidFill>
              </a:rPr>
              <a:t>, et al. </a:t>
            </a:r>
            <a:r>
              <a:rPr lang="tr-TR" dirty="0" err="1" smtClean="0">
                <a:solidFill>
                  <a:srgbClr val="C00000"/>
                </a:solidFill>
              </a:rPr>
              <a:t>Gastroenterology</a:t>
            </a:r>
            <a:r>
              <a:rPr lang="tr-TR" dirty="0" smtClean="0">
                <a:solidFill>
                  <a:srgbClr val="C00000"/>
                </a:solidFill>
              </a:rPr>
              <a:t> 2016</a:t>
            </a:r>
            <a:endParaRPr lang="tr-TR" dirty="0">
              <a:solidFill>
                <a:srgbClr val="C00000"/>
              </a:solidFill>
            </a:endParaRPr>
          </a:p>
        </p:txBody>
      </p:sp>
      <p:pic>
        <p:nvPicPr>
          <p:cNvPr id="4608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34158" y="2677910"/>
            <a:ext cx="6152486" cy="4251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Metin kutusu"/>
          <p:cNvSpPr txBox="1"/>
          <p:nvPr/>
        </p:nvSpPr>
        <p:spPr>
          <a:xfrm>
            <a:off x="0" y="181253"/>
            <a:ext cx="4143372" cy="461665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tr-TR" sz="2400" dirty="0" smtClean="0"/>
              <a:t>Doza bağımlı risk artışı var</a:t>
            </a:r>
            <a:endParaRPr lang="tr-T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/>
          </a:bodyPr>
          <a:lstStyle/>
          <a:p>
            <a:r>
              <a:rPr lang="tr-TR" dirty="0" err="1" smtClean="0">
                <a:solidFill>
                  <a:schemeClr val="tx1"/>
                </a:solidFill>
              </a:rPr>
              <a:t>Mikrobiota</a:t>
            </a:r>
            <a:r>
              <a:rPr lang="tr-TR" dirty="0" smtClean="0">
                <a:solidFill>
                  <a:schemeClr val="tx1"/>
                </a:solidFill>
              </a:rPr>
              <a:t> değişikliği……</a:t>
            </a:r>
            <a:endParaRPr lang="tr-TR" dirty="0">
              <a:solidFill>
                <a:schemeClr val="tx1"/>
              </a:solidFill>
            </a:endParaRPr>
          </a:p>
        </p:txBody>
      </p:sp>
      <p:pic>
        <p:nvPicPr>
          <p:cNvPr id="440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472" y="1142984"/>
            <a:ext cx="8143932" cy="5128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Metin kutusu"/>
          <p:cNvSpPr txBox="1"/>
          <p:nvPr/>
        </p:nvSpPr>
        <p:spPr>
          <a:xfrm>
            <a:off x="357158" y="6488668"/>
            <a:ext cx="50720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Simren</a:t>
            </a:r>
            <a:r>
              <a:rPr lang="tr-TR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M, et al. Gut 2013;62:159–176.</a:t>
            </a:r>
            <a:endParaRPr lang="tr-TR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etin kutusu"/>
          <p:cNvSpPr txBox="1"/>
          <p:nvPr/>
        </p:nvSpPr>
        <p:spPr>
          <a:xfrm rot="16200000">
            <a:off x="-4387334" y="2101334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>
                <a:solidFill>
                  <a:srgbClr val="C00000"/>
                </a:solidFill>
              </a:rPr>
              <a:t>Tsao</a:t>
            </a:r>
            <a:r>
              <a:rPr lang="tr-TR" dirty="0" smtClean="0">
                <a:solidFill>
                  <a:srgbClr val="C00000"/>
                </a:solidFill>
              </a:rPr>
              <a:t> G, et al. </a:t>
            </a:r>
            <a:r>
              <a:rPr lang="en-US" dirty="0" smtClean="0">
                <a:solidFill>
                  <a:srgbClr val="C00000"/>
                </a:solidFill>
              </a:rPr>
              <a:t>Best </a:t>
            </a:r>
            <a:r>
              <a:rPr lang="en-US" dirty="0" err="1" smtClean="0">
                <a:solidFill>
                  <a:srgbClr val="C00000"/>
                </a:solidFill>
              </a:rPr>
              <a:t>Prac</a:t>
            </a:r>
            <a:r>
              <a:rPr lang="en-US" dirty="0" smtClean="0">
                <a:solidFill>
                  <a:srgbClr val="C00000"/>
                </a:solidFill>
              </a:rPr>
              <a:t> &amp; Res </a:t>
            </a:r>
            <a:r>
              <a:rPr lang="en-US" dirty="0" err="1" smtClean="0">
                <a:solidFill>
                  <a:srgbClr val="C00000"/>
                </a:solidFill>
              </a:rPr>
              <a:t>Clin</a:t>
            </a:r>
            <a:r>
              <a:rPr lang="tr-TR" dirty="0" smtClean="0">
                <a:solidFill>
                  <a:srgbClr val="C00000"/>
                </a:solidFill>
              </a:rPr>
              <a:t> 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Gastroen</a:t>
            </a:r>
            <a:r>
              <a:rPr lang="tr-TR" dirty="0" smtClean="0">
                <a:solidFill>
                  <a:srgbClr val="C00000"/>
                </a:solidFill>
              </a:rPr>
              <a:t>rol 2004</a:t>
            </a:r>
            <a:endParaRPr lang="tr-TR" dirty="0">
              <a:solidFill>
                <a:srgbClr val="C00000"/>
              </a:solidFill>
            </a:endParaRPr>
          </a:p>
        </p:txBody>
      </p:sp>
      <p:sp>
        <p:nvSpPr>
          <p:cNvPr id="4" name="3 Metin kutusu"/>
          <p:cNvSpPr txBox="1"/>
          <p:nvPr/>
        </p:nvSpPr>
        <p:spPr>
          <a:xfrm>
            <a:off x="2500298" y="642918"/>
            <a:ext cx="4500594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tr-TR" sz="2800" dirty="0" smtClean="0"/>
              <a:t>Bakteriyel </a:t>
            </a:r>
            <a:r>
              <a:rPr lang="tr-TR" sz="2800" dirty="0" err="1" smtClean="0"/>
              <a:t>Translokasyon</a:t>
            </a:r>
            <a:endParaRPr lang="tr-TR" sz="2800" dirty="0"/>
          </a:p>
        </p:txBody>
      </p:sp>
      <p:sp>
        <p:nvSpPr>
          <p:cNvPr id="9" name="8 Metin kutusu"/>
          <p:cNvSpPr txBox="1"/>
          <p:nvPr/>
        </p:nvSpPr>
        <p:spPr>
          <a:xfrm>
            <a:off x="1071538" y="3214686"/>
            <a:ext cx="1928826" cy="92333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tr-TR" dirty="0" smtClean="0"/>
              <a:t>LPS</a:t>
            </a:r>
          </a:p>
          <a:p>
            <a:r>
              <a:rPr lang="tr-TR" dirty="0" err="1" smtClean="0"/>
              <a:t>Sitokin</a:t>
            </a:r>
            <a:endParaRPr lang="tr-TR" dirty="0" smtClean="0"/>
          </a:p>
          <a:p>
            <a:r>
              <a:rPr lang="tr-TR" dirty="0" smtClean="0"/>
              <a:t>Bakteriyel DNA</a:t>
            </a:r>
            <a:endParaRPr lang="tr-TR" dirty="0"/>
          </a:p>
        </p:txBody>
      </p:sp>
      <p:sp>
        <p:nvSpPr>
          <p:cNvPr id="10" name="9 Metin kutusu"/>
          <p:cNvSpPr txBox="1"/>
          <p:nvPr/>
        </p:nvSpPr>
        <p:spPr>
          <a:xfrm>
            <a:off x="3929058" y="3357562"/>
            <a:ext cx="1285884" cy="378856"/>
          </a:xfrm>
          <a:prstGeom prst="rect">
            <a:avLst/>
          </a:prstGeom>
          <a:solidFill>
            <a:srgbClr val="BAE18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tr-TR" dirty="0" smtClean="0"/>
              <a:t>Bakteri</a:t>
            </a:r>
            <a:endParaRPr lang="tr-TR" dirty="0"/>
          </a:p>
        </p:txBody>
      </p:sp>
      <p:sp>
        <p:nvSpPr>
          <p:cNvPr id="11" name="10 Metin kutusu"/>
          <p:cNvSpPr txBox="1"/>
          <p:nvPr/>
        </p:nvSpPr>
        <p:spPr>
          <a:xfrm>
            <a:off x="6429388" y="3357562"/>
            <a:ext cx="2071702" cy="923330"/>
          </a:xfrm>
          <a:prstGeom prst="rect">
            <a:avLst/>
          </a:prstGeom>
          <a:solidFill>
            <a:srgbClr val="EB6CEE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r>
              <a:rPr lang="tr-TR" b="1" dirty="0" err="1" smtClean="0"/>
              <a:t>Nörotoksin</a:t>
            </a:r>
            <a:endParaRPr lang="tr-TR" b="1" dirty="0" smtClean="0"/>
          </a:p>
          <a:p>
            <a:r>
              <a:rPr lang="tr-TR" dirty="0" smtClean="0"/>
              <a:t>Amonyak</a:t>
            </a:r>
          </a:p>
          <a:p>
            <a:r>
              <a:rPr lang="tr-TR" dirty="0" err="1" smtClean="0"/>
              <a:t>Benzodiazepin</a:t>
            </a:r>
            <a:endParaRPr lang="tr-TR" dirty="0"/>
          </a:p>
        </p:txBody>
      </p:sp>
      <p:sp>
        <p:nvSpPr>
          <p:cNvPr id="12" name="11 Metin kutusu"/>
          <p:cNvSpPr txBox="1"/>
          <p:nvPr/>
        </p:nvSpPr>
        <p:spPr>
          <a:xfrm>
            <a:off x="3929058" y="4407466"/>
            <a:ext cx="1285884" cy="378856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tr-TR" dirty="0" smtClean="0"/>
              <a:t>SBP</a:t>
            </a:r>
            <a:endParaRPr lang="tr-TR" dirty="0"/>
          </a:p>
        </p:txBody>
      </p:sp>
      <p:sp>
        <p:nvSpPr>
          <p:cNvPr id="13" name="12 Metin kutusu"/>
          <p:cNvSpPr txBox="1"/>
          <p:nvPr/>
        </p:nvSpPr>
        <p:spPr>
          <a:xfrm>
            <a:off x="6858016" y="4764656"/>
            <a:ext cx="1285884" cy="378856"/>
          </a:xfrm>
          <a:prstGeom prst="rect">
            <a:avLst/>
          </a:prstGeom>
          <a:solidFill>
            <a:srgbClr val="FF99F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tr-TR" dirty="0" smtClean="0"/>
              <a:t>HE</a:t>
            </a:r>
            <a:endParaRPr lang="tr-TR" dirty="0"/>
          </a:p>
        </p:txBody>
      </p:sp>
      <p:sp>
        <p:nvSpPr>
          <p:cNvPr id="14" name="13 Metin kutusu"/>
          <p:cNvSpPr txBox="1"/>
          <p:nvPr/>
        </p:nvSpPr>
        <p:spPr>
          <a:xfrm>
            <a:off x="857224" y="4572008"/>
            <a:ext cx="2714644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tr-TR" dirty="0" err="1" smtClean="0"/>
              <a:t>Hiperdinamik</a:t>
            </a:r>
            <a:r>
              <a:rPr lang="tr-TR" dirty="0" smtClean="0"/>
              <a:t> </a:t>
            </a:r>
            <a:r>
              <a:rPr lang="tr-TR" dirty="0" err="1" smtClean="0"/>
              <a:t>sirkulatuar</a:t>
            </a:r>
            <a:r>
              <a:rPr lang="tr-TR" dirty="0" smtClean="0"/>
              <a:t> sendrom</a:t>
            </a:r>
            <a:endParaRPr lang="tr-TR" dirty="0"/>
          </a:p>
        </p:txBody>
      </p:sp>
      <p:sp>
        <p:nvSpPr>
          <p:cNvPr id="15" name="14 Metin kutusu"/>
          <p:cNvSpPr txBox="1"/>
          <p:nvPr/>
        </p:nvSpPr>
        <p:spPr>
          <a:xfrm>
            <a:off x="3643306" y="5715016"/>
            <a:ext cx="2286016" cy="36933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tr-TR" dirty="0" smtClean="0"/>
              <a:t>Böbrek yetmezliği</a:t>
            </a:r>
            <a:endParaRPr lang="tr-TR" dirty="0"/>
          </a:p>
        </p:txBody>
      </p:sp>
      <p:sp>
        <p:nvSpPr>
          <p:cNvPr id="16" name="15 Metin kutusu"/>
          <p:cNvSpPr txBox="1"/>
          <p:nvPr/>
        </p:nvSpPr>
        <p:spPr>
          <a:xfrm>
            <a:off x="1000100" y="5643578"/>
            <a:ext cx="2286016" cy="369332"/>
          </a:xfrm>
          <a:prstGeom prst="rect">
            <a:avLst/>
          </a:prstGeom>
          <a:solidFill>
            <a:srgbClr val="F76A5F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tr-TR" dirty="0" smtClean="0"/>
              <a:t>Varis kanaması</a:t>
            </a:r>
            <a:endParaRPr lang="tr-TR" dirty="0"/>
          </a:p>
        </p:txBody>
      </p:sp>
      <p:cxnSp>
        <p:nvCxnSpPr>
          <p:cNvPr id="18" name="17 Düz Bağlayıcı"/>
          <p:cNvCxnSpPr/>
          <p:nvPr/>
        </p:nvCxnSpPr>
        <p:spPr>
          <a:xfrm>
            <a:off x="1928794" y="1357298"/>
            <a:ext cx="5643602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23 Düz Ok Bağlayıcısı"/>
          <p:cNvCxnSpPr/>
          <p:nvPr/>
        </p:nvCxnSpPr>
        <p:spPr>
          <a:xfrm rot="5400000">
            <a:off x="1071538" y="2214554"/>
            <a:ext cx="171451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24 Düz Ok Bağlayıcısı"/>
          <p:cNvCxnSpPr/>
          <p:nvPr/>
        </p:nvCxnSpPr>
        <p:spPr>
          <a:xfrm rot="5400000">
            <a:off x="6714346" y="2213760"/>
            <a:ext cx="1714512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25 Düz Ok Bağlayıcısı"/>
          <p:cNvCxnSpPr/>
          <p:nvPr/>
        </p:nvCxnSpPr>
        <p:spPr>
          <a:xfrm rot="5400000">
            <a:off x="4362845" y="1494221"/>
            <a:ext cx="275434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27 Düz Ok Bağlayıcısı"/>
          <p:cNvCxnSpPr/>
          <p:nvPr/>
        </p:nvCxnSpPr>
        <p:spPr>
          <a:xfrm rot="5400000">
            <a:off x="4433489" y="3147613"/>
            <a:ext cx="275434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28 Düz Ok Bağlayıcısı"/>
          <p:cNvCxnSpPr/>
          <p:nvPr/>
        </p:nvCxnSpPr>
        <p:spPr>
          <a:xfrm rot="5400000">
            <a:off x="4363639" y="4065989"/>
            <a:ext cx="275434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29 Düz Ok Bağlayıcısı"/>
          <p:cNvCxnSpPr/>
          <p:nvPr/>
        </p:nvCxnSpPr>
        <p:spPr>
          <a:xfrm rot="5400000">
            <a:off x="7433884" y="4433497"/>
            <a:ext cx="275434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30 Düz Ok Bağlayıcısı"/>
          <p:cNvCxnSpPr/>
          <p:nvPr/>
        </p:nvCxnSpPr>
        <p:spPr>
          <a:xfrm rot="5400000">
            <a:off x="1790283" y="4290621"/>
            <a:ext cx="275434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31 Düz Ok Bağlayıcısı"/>
          <p:cNvCxnSpPr/>
          <p:nvPr/>
        </p:nvCxnSpPr>
        <p:spPr>
          <a:xfrm rot="5400000">
            <a:off x="1790283" y="5433629"/>
            <a:ext cx="275434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32 Düz Ok Bağlayıcısı"/>
          <p:cNvCxnSpPr/>
          <p:nvPr/>
        </p:nvCxnSpPr>
        <p:spPr>
          <a:xfrm rot="5400000">
            <a:off x="4185044" y="5326472"/>
            <a:ext cx="7755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35 Düz Ok Bağlayıcısı"/>
          <p:cNvCxnSpPr/>
          <p:nvPr/>
        </p:nvCxnSpPr>
        <p:spPr>
          <a:xfrm rot="10800000" flipV="1">
            <a:off x="3643306" y="4786322"/>
            <a:ext cx="642942" cy="28575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37 Düz Ok Bağlayıcısı"/>
          <p:cNvCxnSpPr/>
          <p:nvPr/>
        </p:nvCxnSpPr>
        <p:spPr>
          <a:xfrm rot="5400000">
            <a:off x="3428992" y="3857628"/>
            <a:ext cx="714380" cy="571504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39 Düz Bağlayıcı"/>
          <p:cNvCxnSpPr/>
          <p:nvPr/>
        </p:nvCxnSpPr>
        <p:spPr>
          <a:xfrm rot="10800000">
            <a:off x="500034" y="5786454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40 Düz Bağlayıcı"/>
          <p:cNvCxnSpPr/>
          <p:nvPr/>
        </p:nvCxnSpPr>
        <p:spPr>
          <a:xfrm rot="10800000">
            <a:off x="500035" y="4929198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41 Düz Bağlayıcı"/>
          <p:cNvCxnSpPr/>
          <p:nvPr/>
        </p:nvCxnSpPr>
        <p:spPr>
          <a:xfrm rot="10800000">
            <a:off x="571472" y="3643314"/>
            <a:ext cx="428628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43 Düz Bağlayıcı"/>
          <p:cNvCxnSpPr/>
          <p:nvPr/>
        </p:nvCxnSpPr>
        <p:spPr>
          <a:xfrm rot="5400000" flipH="1" flipV="1">
            <a:off x="-1821701" y="3393281"/>
            <a:ext cx="4714908" cy="7143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45 Düz Ok Bağlayıcısı"/>
          <p:cNvCxnSpPr/>
          <p:nvPr/>
        </p:nvCxnSpPr>
        <p:spPr>
          <a:xfrm>
            <a:off x="571472" y="1071546"/>
            <a:ext cx="178595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106" name="Picture 2" descr="http://t3.gstatic.com/images?q=tbn:ANd9GcT2ODOS_i46NpiFPwRYclFcYvLP9YVlqy5XpTBpegobBslBmGU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43306" y="1690683"/>
            <a:ext cx="1752600" cy="1238251"/>
          </a:xfrm>
          <a:prstGeom prst="rect">
            <a:avLst/>
          </a:prstGeom>
          <a:noFill/>
        </p:spPr>
      </p:pic>
      <p:sp>
        <p:nvSpPr>
          <p:cNvPr id="34" name="33 Metin kutusu"/>
          <p:cNvSpPr txBox="1"/>
          <p:nvPr/>
        </p:nvSpPr>
        <p:spPr>
          <a:xfrm>
            <a:off x="3500430" y="1785926"/>
            <a:ext cx="2000264" cy="1015663"/>
          </a:xfrm>
          <a:prstGeom prst="rect">
            <a:avLst/>
          </a:prstGeom>
          <a:solidFill>
            <a:schemeClr val="accent1">
              <a:lumMod val="40000"/>
              <a:lumOff val="60000"/>
              <a:alpha val="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tr-TR" sz="2000" b="1" dirty="0" smtClean="0">
                <a:solidFill>
                  <a:schemeClr val="bg1"/>
                </a:solidFill>
              </a:rPr>
              <a:t>RES, karaciğer  yetmezliği</a:t>
            </a:r>
            <a:endParaRPr lang="tr-TR" sz="20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6346" y="0"/>
            <a:ext cx="6552728" cy="2919896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576" y="3140968"/>
            <a:ext cx="7562283" cy="3519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3785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9672" y="1395437"/>
            <a:ext cx="5867400" cy="5534025"/>
          </a:xfrm>
          <a:prstGeom prst="rect">
            <a:avLst/>
          </a:prstGeom>
        </p:spPr>
      </p:pic>
      <p:sp>
        <p:nvSpPr>
          <p:cNvPr id="4" name="Dikdörtgen 3"/>
          <p:cNvSpPr/>
          <p:nvPr/>
        </p:nvSpPr>
        <p:spPr>
          <a:xfrm>
            <a:off x="0" y="-24"/>
            <a:ext cx="9144000" cy="1685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tr-TR" sz="2400" dirty="0" smtClean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HE için </a:t>
            </a:r>
            <a:r>
              <a:rPr lang="en-US" sz="2400" dirty="0" smtClean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HR </a:t>
            </a:r>
            <a:r>
              <a:rPr lang="en-US" sz="2400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5 </a:t>
            </a:r>
            <a:r>
              <a:rPr lang="en-US" sz="2400" dirty="0" smtClean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95%</a:t>
            </a:r>
            <a:r>
              <a:rPr lang="tr-TR" sz="2400" dirty="0" smtClean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2400" dirty="0" smtClean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CI</a:t>
            </a:r>
            <a:r>
              <a:rPr lang="en-US" sz="2400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2400" dirty="0" smtClean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1.21-1.91</a:t>
            </a:r>
            <a:endParaRPr lang="tr-TR" sz="2400" dirty="0" smtClean="0">
              <a:solidFill>
                <a:srgbClr val="231F20"/>
              </a:solidFill>
              <a:latin typeface="Arial" pitchFamily="34" charset="0"/>
              <a:cs typeface="Arial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tr-TR" sz="2400" dirty="0" smtClean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Takipte %86 hastada  SBP gelişti</a:t>
            </a:r>
            <a:r>
              <a:rPr lang="en-US" sz="2400" dirty="0" smtClean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tr-TR" sz="2400" dirty="0" smtClean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 </a:t>
            </a:r>
          </a:p>
          <a:p>
            <a:pPr algn="ctr">
              <a:lnSpc>
                <a:spcPct val="150000"/>
              </a:lnSpc>
            </a:pPr>
            <a:r>
              <a:rPr lang="tr-TR" sz="2400" dirty="0" smtClean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SBP için</a:t>
            </a:r>
            <a:r>
              <a:rPr lang="en-US" sz="2400" dirty="0" smtClean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 1.72 </a:t>
            </a:r>
            <a:r>
              <a:rPr lang="en-US" sz="2400" dirty="0">
                <a:solidFill>
                  <a:srgbClr val="231F20"/>
                </a:solidFill>
                <a:latin typeface="Arial" pitchFamily="34" charset="0"/>
                <a:cs typeface="Arial" pitchFamily="34" charset="0"/>
              </a:rPr>
              <a:t>(95% CI, 1.10-2.69).</a:t>
            </a:r>
            <a:endParaRPr lang="tr-TR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Metin kutusu"/>
          <p:cNvSpPr txBox="1"/>
          <p:nvPr/>
        </p:nvSpPr>
        <p:spPr>
          <a:xfrm rot="16200000">
            <a:off x="-3065779" y="2805273"/>
            <a:ext cx="70723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dirty="0" smtClean="0">
                <a:solidFill>
                  <a:srgbClr val="FF0000"/>
                </a:solidFill>
              </a:rPr>
              <a:t>Dam G, et al. </a:t>
            </a:r>
            <a:r>
              <a:rPr lang="tr-TR" sz="2400" dirty="0" err="1" smtClean="0">
                <a:solidFill>
                  <a:srgbClr val="FF0000"/>
                </a:solidFill>
              </a:rPr>
              <a:t>Hepatology</a:t>
            </a:r>
            <a:r>
              <a:rPr lang="tr-TR" sz="2400" dirty="0" smtClean="0">
                <a:solidFill>
                  <a:srgbClr val="FF0000"/>
                </a:solidFill>
              </a:rPr>
              <a:t> 2016</a:t>
            </a:r>
            <a:endParaRPr lang="tr-TR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107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7972" y="1988840"/>
            <a:ext cx="9211972" cy="4328517"/>
          </a:xfrm>
          <a:prstGeom prst="rect">
            <a:avLst/>
          </a:prstGeom>
        </p:spPr>
      </p:pic>
      <p:sp>
        <p:nvSpPr>
          <p:cNvPr id="3" name="Metin kutusu 2"/>
          <p:cNvSpPr txBox="1"/>
          <p:nvPr/>
        </p:nvSpPr>
        <p:spPr>
          <a:xfrm>
            <a:off x="2627784" y="332656"/>
            <a:ext cx="3672408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tr-TR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SIBO riski artmıştır</a:t>
            </a:r>
            <a:endParaRPr lang="tr-TR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3 Metin kutusu"/>
          <p:cNvSpPr txBox="1"/>
          <p:nvPr/>
        </p:nvSpPr>
        <p:spPr>
          <a:xfrm>
            <a:off x="7858148" y="2285992"/>
            <a:ext cx="1285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smtClean="0"/>
              <a:t>2013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752906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179512" y="44624"/>
            <a:ext cx="8496944" cy="72547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Autofit/>
          </a:bodyPr>
          <a:lstStyle/>
          <a:p>
            <a:pPr algn="ctr"/>
            <a:r>
              <a:rPr lang="tr-TR" sz="20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Ppı</a:t>
            </a:r>
            <a:r>
              <a:rPr lang="tr-TR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kullanımı B 12 eksikliğine neden olur       </a:t>
            </a:r>
            <a:br>
              <a:rPr lang="tr-TR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tr-TR" sz="2000" b="1" dirty="0" err="1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hr</a:t>
            </a:r>
            <a:r>
              <a:rPr lang="tr-TR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1.83,95 </a:t>
            </a:r>
            <a:r>
              <a:rPr lang="en-US" sz="2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</a:t>
            </a: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tr-TR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ı</a:t>
            </a: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1.36</a:t>
            </a:r>
            <a:r>
              <a:rPr lang="tr-TR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lang="en-US" sz="2000" b="1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2.46</a:t>
            </a:r>
            <a:endParaRPr lang="tr-TR" sz="20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568" y="3635077"/>
            <a:ext cx="8115300" cy="2962275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87824" y="764704"/>
            <a:ext cx="3024336" cy="3175789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332" y="6286500"/>
            <a:ext cx="5886450" cy="571500"/>
          </a:xfrm>
          <a:prstGeom prst="rect">
            <a:avLst/>
          </a:prstGeom>
        </p:spPr>
      </p:pic>
      <p:sp>
        <p:nvSpPr>
          <p:cNvPr id="8" name="Dikdörtgen 7"/>
          <p:cNvSpPr/>
          <p:nvPr/>
        </p:nvSpPr>
        <p:spPr>
          <a:xfrm rot="16200000">
            <a:off x="-1613970" y="2993846"/>
            <a:ext cx="367280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u="sng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Jung</a:t>
            </a:r>
            <a:r>
              <a:rPr lang="tr-TR" u="sng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 </a:t>
            </a:r>
            <a:r>
              <a:rPr lang="tr-TR" u="sng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5"/>
              </a:rPr>
              <a:t>SB</a:t>
            </a:r>
            <a:r>
              <a:rPr lang="tr-TR" u="sng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al. </a:t>
            </a:r>
            <a:r>
              <a:rPr lang="tr-TR" u="sng" dirty="0" err="1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6" tooltip="Internal medicine journal."/>
              </a:rPr>
              <a:t>Intern</a:t>
            </a:r>
            <a:r>
              <a:rPr lang="tr-TR" u="sng" dirty="0" smtClean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6" tooltip="Internal medicine journal."/>
              </a:rPr>
              <a:t> </a:t>
            </a:r>
            <a:r>
              <a:rPr lang="tr-TR" u="sng" dirty="0" err="1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6" tooltip="Internal medicine journal."/>
              </a:rPr>
              <a:t>Med</a:t>
            </a:r>
            <a:r>
              <a:rPr lang="tr-TR" u="sng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6" tooltip="Internal medicine journal."/>
              </a:rPr>
              <a:t> J.</a:t>
            </a:r>
            <a:r>
              <a:rPr lang="tr-TR" u="sng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2015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0"/>
            <a:ext cx="7467600" cy="1417638"/>
          </a:xfr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Autofit/>
          </a:bodyPr>
          <a:lstStyle/>
          <a:p>
            <a:pPr algn="ctr"/>
            <a:r>
              <a:rPr lang="tr-TR" sz="2800" b="1" dirty="0" err="1" smtClean="0">
                <a:solidFill>
                  <a:schemeClr val="tx1"/>
                </a:solidFill>
              </a:rPr>
              <a:t>Hipomagnezemi</a:t>
            </a:r>
            <a:r>
              <a:rPr lang="tr-TR" sz="2800" b="1" dirty="0" smtClean="0">
                <a:solidFill>
                  <a:schemeClr val="tx1"/>
                </a:solidFill>
              </a:rPr>
              <a:t> </a:t>
            </a:r>
            <a:br>
              <a:rPr lang="tr-TR" sz="2800" b="1" dirty="0" smtClean="0">
                <a:solidFill>
                  <a:schemeClr val="tx1"/>
                </a:solidFill>
              </a:rPr>
            </a:br>
            <a:r>
              <a:rPr lang="tr-TR" sz="2800" b="1" dirty="0" smtClean="0">
                <a:solidFill>
                  <a:schemeClr val="tx1"/>
                </a:solidFill>
              </a:rPr>
              <a:t/>
            </a:r>
            <a:br>
              <a:rPr lang="tr-TR" sz="2800" b="1" dirty="0" smtClean="0">
                <a:solidFill>
                  <a:schemeClr val="tx1"/>
                </a:solidFill>
              </a:rPr>
            </a:br>
            <a:r>
              <a:rPr lang="tr-TR" sz="2800" b="1" dirty="0" smtClean="0">
                <a:solidFill>
                  <a:schemeClr val="tx1"/>
                </a:solidFill>
              </a:rPr>
              <a:t>HE için risk faktörü oluşturuyor</a:t>
            </a:r>
            <a:endParaRPr lang="tr-TR" sz="2800" b="1" dirty="0">
              <a:solidFill>
                <a:schemeClr val="tx1"/>
              </a:solidFill>
            </a:endParaRPr>
          </a:p>
        </p:txBody>
      </p:sp>
      <p:pic>
        <p:nvPicPr>
          <p:cNvPr id="5017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571612"/>
            <a:ext cx="9099567" cy="46910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Dikdörtgen"/>
          <p:cNvSpPr/>
          <p:nvPr/>
        </p:nvSpPr>
        <p:spPr>
          <a:xfrm>
            <a:off x="285720" y="6143644"/>
            <a:ext cx="425469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i="1" dirty="0" smtClean="0">
                <a:solidFill>
                  <a:srgbClr val="CC0000"/>
                </a:solidFill>
              </a:rPr>
              <a:t>William J, et al.</a:t>
            </a:r>
            <a:r>
              <a:rPr lang="tr-TR" i="1" dirty="0" err="1" smtClean="0">
                <a:solidFill>
                  <a:srgbClr val="CC0000"/>
                </a:solidFill>
              </a:rPr>
              <a:t>World</a:t>
            </a:r>
            <a:r>
              <a:rPr lang="tr-TR" i="1" dirty="0" smtClean="0">
                <a:solidFill>
                  <a:srgbClr val="CC0000"/>
                </a:solidFill>
              </a:rPr>
              <a:t> J </a:t>
            </a:r>
            <a:r>
              <a:rPr lang="tr-TR" i="1" dirty="0" err="1" smtClean="0">
                <a:solidFill>
                  <a:srgbClr val="CC0000"/>
                </a:solidFill>
              </a:rPr>
              <a:t>Nephrol</a:t>
            </a:r>
            <a:r>
              <a:rPr lang="tr-TR" i="1" dirty="0" smtClean="0">
                <a:solidFill>
                  <a:srgbClr val="CC0000"/>
                </a:solidFill>
              </a:rPr>
              <a:t> 2016</a:t>
            </a:r>
            <a:endParaRPr lang="tr-TR" dirty="0">
              <a:solidFill>
                <a:srgbClr val="CC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868346"/>
          </a:xfrm>
          <a:solidFill>
            <a:schemeClr val="bg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algn="ctr"/>
            <a:r>
              <a:rPr lang="tr-T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He riskinin artışı</a:t>
            </a:r>
            <a:endParaRPr lang="tr-T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tr-TR" sz="3200" dirty="0" smtClean="0">
                <a:latin typeface="Arial" pitchFamily="34" charset="0"/>
                <a:cs typeface="Arial" pitchFamily="34" charset="0"/>
              </a:rPr>
              <a:t>SIBO</a:t>
            </a:r>
          </a:p>
          <a:p>
            <a:endParaRPr lang="tr-TR" sz="3200" dirty="0" smtClean="0">
              <a:latin typeface="Arial" pitchFamily="34" charset="0"/>
              <a:cs typeface="Arial" pitchFamily="34" charset="0"/>
            </a:endParaRPr>
          </a:p>
          <a:p>
            <a:endParaRPr lang="tr-TR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tr-TR" sz="3200" dirty="0" smtClean="0">
                <a:latin typeface="Arial" pitchFamily="34" charset="0"/>
                <a:cs typeface="Arial" pitchFamily="34" charset="0"/>
              </a:rPr>
              <a:t>B12 eksikliği </a:t>
            </a:r>
          </a:p>
          <a:p>
            <a:endParaRPr lang="tr-TR" sz="3200" dirty="0" smtClean="0">
              <a:latin typeface="Arial" pitchFamily="34" charset="0"/>
              <a:cs typeface="Arial" pitchFamily="34" charset="0"/>
            </a:endParaRPr>
          </a:p>
          <a:p>
            <a:endParaRPr lang="tr-TR" sz="3200" dirty="0" smtClean="0">
              <a:latin typeface="Arial" pitchFamily="34" charset="0"/>
              <a:cs typeface="Arial" pitchFamily="34" charset="0"/>
            </a:endParaRPr>
          </a:p>
          <a:p>
            <a:r>
              <a:rPr lang="tr-TR" sz="3200" dirty="0" err="1" smtClean="0">
                <a:latin typeface="Arial" pitchFamily="34" charset="0"/>
                <a:cs typeface="Arial" pitchFamily="34" charset="0"/>
              </a:rPr>
              <a:t>Hipomagnezemi</a:t>
            </a:r>
            <a:endParaRPr lang="tr-TR" sz="3200" dirty="0" smtClean="0">
              <a:latin typeface="Arial" pitchFamily="34" charset="0"/>
              <a:cs typeface="Arial" pitchFamily="34" charset="0"/>
            </a:endParaRPr>
          </a:p>
          <a:p>
            <a:endParaRPr lang="tr-TR" sz="3200" dirty="0" smtClean="0">
              <a:latin typeface="Arial" pitchFamily="34" charset="0"/>
              <a:cs typeface="Arial" pitchFamily="34" charset="0"/>
            </a:endParaRPr>
          </a:p>
          <a:p>
            <a:endParaRPr lang="tr-TR" sz="320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714348" y="142024"/>
            <a:ext cx="7467600" cy="1000960"/>
          </a:xfrm>
          <a:solidFill>
            <a:schemeClr val="bg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 fontScale="90000"/>
          </a:bodyPr>
          <a:lstStyle/>
          <a:p>
            <a:pPr algn="ctr"/>
            <a:r>
              <a:rPr lang="tr-TR" sz="3200" b="1" dirty="0" smtClean="0">
                <a:solidFill>
                  <a:schemeClr val="tx1"/>
                </a:solidFill>
              </a:rPr>
              <a:t>Hemodiyaliz hastalarında da </a:t>
            </a:r>
            <a:r>
              <a:rPr lang="tr-TR" sz="3200" b="1" dirty="0" err="1" smtClean="0">
                <a:solidFill>
                  <a:schemeClr val="tx1"/>
                </a:solidFill>
              </a:rPr>
              <a:t>hipomagnezemiye</a:t>
            </a:r>
            <a:r>
              <a:rPr lang="tr-TR" sz="3200" b="1" dirty="0" smtClean="0">
                <a:solidFill>
                  <a:schemeClr val="tx1"/>
                </a:solidFill>
              </a:rPr>
              <a:t> neden olur </a:t>
            </a:r>
            <a:endParaRPr lang="tr-TR" sz="3200" b="1" dirty="0">
              <a:solidFill>
                <a:schemeClr val="tx1"/>
              </a:solidFill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2" y="1275598"/>
            <a:ext cx="8717805" cy="5199959"/>
          </a:xfrm>
          <a:prstGeom prst="rect">
            <a:avLst/>
          </a:prstGeom>
        </p:spPr>
      </p:pic>
      <p:sp>
        <p:nvSpPr>
          <p:cNvPr id="5" name="Dikdörtgen 4"/>
          <p:cNvSpPr/>
          <p:nvPr/>
        </p:nvSpPr>
        <p:spPr>
          <a:xfrm>
            <a:off x="-443" y="6488668"/>
            <a:ext cx="63184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400" b="1" dirty="0" err="1" smtClean="0">
                <a:solidFill>
                  <a:schemeClr val="accent1">
                    <a:lumMod val="75000"/>
                  </a:schemeClr>
                </a:solidFill>
                <a:latin typeface="AdvBERKLYWI"/>
              </a:rPr>
              <a:t>Ago</a:t>
            </a:r>
            <a:r>
              <a:rPr lang="tr-TR" sz="1400" b="1" dirty="0" smtClean="0">
                <a:solidFill>
                  <a:schemeClr val="accent1">
                    <a:lumMod val="75000"/>
                  </a:schemeClr>
                </a:solidFill>
                <a:latin typeface="AdvBERKLYWI"/>
              </a:rPr>
              <a:t> R. et </a:t>
            </a:r>
            <a:r>
              <a:rPr lang="tr-TR" sz="1400" b="1" dirty="0" err="1" smtClean="0">
                <a:solidFill>
                  <a:schemeClr val="accent1">
                    <a:lumMod val="75000"/>
                  </a:schemeClr>
                </a:solidFill>
                <a:latin typeface="AdvBERKLYWI"/>
              </a:rPr>
              <a:t>al.Hemodialysis</a:t>
            </a:r>
            <a:r>
              <a:rPr lang="tr-TR" sz="1400" b="1" dirty="0" smtClean="0">
                <a:solidFill>
                  <a:schemeClr val="accent1">
                    <a:lumMod val="75000"/>
                  </a:schemeClr>
                </a:solidFill>
                <a:latin typeface="AdvBERKLYWI"/>
              </a:rPr>
              <a:t> </a:t>
            </a:r>
            <a:r>
              <a:rPr lang="tr-TR" sz="1400" b="1" dirty="0">
                <a:solidFill>
                  <a:schemeClr val="accent1">
                    <a:lumMod val="75000"/>
                  </a:schemeClr>
                </a:solidFill>
                <a:latin typeface="AdvBERKLYWI"/>
              </a:rPr>
              <a:t>International </a:t>
            </a:r>
            <a:r>
              <a:rPr lang="tr-TR" sz="1400" b="1" dirty="0">
                <a:solidFill>
                  <a:schemeClr val="accent1">
                    <a:lumMod val="75000"/>
                  </a:schemeClr>
                </a:solidFill>
                <a:latin typeface="AdvBERKLYW"/>
              </a:rPr>
              <a:t>2016; </a:t>
            </a:r>
            <a:r>
              <a:rPr lang="tr-TR" sz="1400" b="1" dirty="0">
                <a:solidFill>
                  <a:schemeClr val="accent1">
                    <a:lumMod val="75000"/>
                  </a:schemeClr>
                </a:solidFill>
                <a:latin typeface="AdvBERKLYBD"/>
              </a:rPr>
              <a:t>20</a:t>
            </a:r>
            <a:r>
              <a:rPr lang="tr-TR" sz="1400" b="1" dirty="0">
                <a:solidFill>
                  <a:schemeClr val="accent1">
                    <a:lumMod val="75000"/>
                  </a:schemeClr>
                </a:solidFill>
                <a:latin typeface="AdvBERKLYW"/>
              </a:rPr>
              <a:t>:580–588</a:t>
            </a:r>
            <a:endParaRPr lang="tr-TR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5 Dikdörtgen"/>
          <p:cNvSpPr/>
          <p:nvPr/>
        </p:nvSpPr>
        <p:spPr>
          <a:xfrm>
            <a:off x="142844" y="2571744"/>
            <a:ext cx="8643998" cy="285752"/>
          </a:xfrm>
          <a:prstGeom prst="rect">
            <a:avLst/>
          </a:prstGeom>
          <a:solidFill>
            <a:schemeClr val="accent1">
              <a:alpha val="0"/>
            </a:schemeClr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12718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511" y="106380"/>
            <a:ext cx="4449419" cy="2746556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7741" y="1712478"/>
            <a:ext cx="4566259" cy="5246340"/>
          </a:xfrm>
          <a:prstGeom prst="rect">
            <a:avLst/>
          </a:prstGeom>
        </p:spPr>
      </p:pic>
      <p:sp>
        <p:nvSpPr>
          <p:cNvPr id="5" name="Dikdörtgen 4"/>
          <p:cNvSpPr/>
          <p:nvPr/>
        </p:nvSpPr>
        <p:spPr>
          <a:xfrm>
            <a:off x="-443" y="6488668"/>
            <a:ext cx="6318448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400" b="1" dirty="0" err="1" smtClean="0">
                <a:solidFill>
                  <a:schemeClr val="accent1">
                    <a:lumMod val="75000"/>
                  </a:schemeClr>
                </a:solidFill>
                <a:latin typeface="AdvBERKLYWI"/>
              </a:rPr>
              <a:t>Ago</a:t>
            </a:r>
            <a:r>
              <a:rPr lang="tr-TR" sz="1400" b="1" dirty="0" smtClean="0">
                <a:solidFill>
                  <a:schemeClr val="accent1">
                    <a:lumMod val="75000"/>
                  </a:schemeClr>
                </a:solidFill>
                <a:latin typeface="AdvBERKLYWI"/>
              </a:rPr>
              <a:t> R. et </a:t>
            </a:r>
            <a:r>
              <a:rPr lang="tr-TR" sz="1400" b="1" dirty="0" err="1" smtClean="0">
                <a:solidFill>
                  <a:schemeClr val="accent1">
                    <a:lumMod val="75000"/>
                  </a:schemeClr>
                </a:solidFill>
                <a:latin typeface="AdvBERKLYWI"/>
              </a:rPr>
              <a:t>al.Hemodialysis</a:t>
            </a:r>
            <a:r>
              <a:rPr lang="tr-TR" sz="1400" b="1" dirty="0" smtClean="0">
                <a:solidFill>
                  <a:schemeClr val="accent1">
                    <a:lumMod val="75000"/>
                  </a:schemeClr>
                </a:solidFill>
                <a:latin typeface="AdvBERKLYWI"/>
              </a:rPr>
              <a:t> </a:t>
            </a:r>
            <a:r>
              <a:rPr lang="tr-TR" sz="1400" b="1" dirty="0">
                <a:solidFill>
                  <a:schemeClr val="accent1">
                    <a:lumMod val="75000"/>
                  </a:schemeClr>
                </a:solidFill>
                <a:latin typeface="AdvBERKLYWI"/>
              </a:rPr>
              <a:t>International </a:t>
            </a:r>
            <a:r>
              <a:rPr lang="tr-TR" sz="1400" b="1" dirty="0">
                <a:solidFill>
                  <a:schemeClr val="accent1">
                    <a:lumMod val="75000"/>
                  </a:schemeClr>
                </a:solidFill>
                <a:latin typeface="AdvBERKLYW"/>
              </a:rPr>
              <a:t>2016; </a:t>
            </a:r>
            <a:r>
              <a:rPr lang="tr-TR" sz="1400" b="1" dirty="0">
                <a:solidFill>
                  <a:schemeClr val="accent1">
                    <a:lumMod val="75000"/>
                  </a:schemeClr>
                </a:solidFill>
                <a:latin typeface="AdvBERKLYBD"/>
              </a:rPr>
              <a:t>20</a:t>
            </a:r>
            <a:r>
              <a:rPr lang="tr-TR" sz="1400" b="1" dirty="0">
                <a:solidFill>
                  <a:schemeClr val="accent1">
                    <a:lumMod val="75000"/>
                  </a:schemeClr>
                </a:solidFill>
                <a:latin typeface="AdvBERKLYW"/>
              </a:rPr>
              <a:t>:580–588</a:t>
            </a:r>
            <a:endParaRPr lang="tr-TR" sz="1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6" name="Metin kutusu 5"/>
          <p:cNvSpPr txBox="1"/>
          <p:nvPr/>
        </p:nvSpPr>
        <p:spPr>
          <a:xfrm>
            <a:off x="285721" y="3571876"/>
            <a:ext cx="4286280" cy="1938992"/>
          </a:xfrm>
          <a:prstGeom prst="rect">
            <a:avLst/>
          </a:prstGeom>
          <a:solidFill>
            <a:srgbClr val="CCFF99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PPI </a:t>
            </a:r>
            <a:r>
              <a:rPr lang="tr-T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kullanlarda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Mg düzeyi düşüktür</a:t>
            </a:r>
          </a:p>
          <a:p>
            <a:pPr>
              <a:lnSpc>
                <a:spcPct val="200000"/>
              </a:lnSpc>
              <a:buFont typeface="Arial" pitchFamily="34" charset="0"/>
              <a:buChar char="•"/>
            </a:pP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Mg düşüklüğü</a:t>
            </a:r>
            <a:r>
              <a:rPr lang="tr-TR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tr-T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inflamatuar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zeminde </a:t>
            </a:r>
            <a:r>
              <a:rPr lang="tr-TR" sz="20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mortaliteyi</a:t>
            </a:r>
            <a:r>
              <a:rPr lang="tr-TR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 artmıştır </a:t>
            </a:r>
            <a:endParaRPr lang="tr-TR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10120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28596" y="1000108"/>
            <a:ext cx="8115328" cy="5500702"/>
          </a:xfrm>
        </p:spPr>
        <p:txBody>
          <a:bodyPr>
            <a:noAutofit/>
          </a:bodyPr>
          <a:lstStyle/>
          <a:p>
            <a:pPr>
              <a:lnSpc>
                <a:spcPct val="17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Uzun dönem PPI kullanımında (&gt; 1yıl) </a:t>
            </a:r>
          </a:p>
          <a:p>
            <a:pPr>
              <a:lnSpc>
                <a:spcPct val="170000"/>
              </a:lnSpc>
            </a:pPr>
            <a:r>
              <a:rPr lang="tr-TR" dirty="0" err="1" smtClean="0">
                <a:latin typeface="Arial" pitchFamily="34" charset="0"/>
                <a:cs typeface="Arial" pitchFamily="34" charset="0"/>
              </a:rPr>
              <a:t>Hipomagnezemiye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dikkat, uyarısı FDA tarafından Mart 2011’de yayınlandı. (bazal düzey ve kontrol önerilir)</a:t>
            </a:r>
          </a:p>
          <a:p>
            <a:pPr>
              <a:lnSpc>
                <a:spcPct val="170000"/>
              </a:lnSpc>
            </a:pPr>
            <a:r>
              <a:rPr lang="tr-TR" dirty="0" err="1" smtClean="0">
                <a:latin typeface="Arial" pitchFamily="34" charset="0"/>
                <a:cs typeface="Arial" pitchFamily="34" charset="0"/>
              </a:rPr>
              <a:t>Diüretik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ve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digoksin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kullanımında,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KBY’de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 risk daha fazla</a:t>
            </a:r>
          </a:p>
          <a:p>
            <a:pPr>
              <a:lnSpc>
                <a:spcPct val="17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Yıllık B12 kontrolü önerilmektedir</a:t>
            </a:r>
          </a:p>
          <a:p>
            <a:pPr>
              <a:lnSpc>
                <a:spcPct val="17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Oral demir preparatının emilimi bozulmaktadır</a:t>
            </a:r>
          </a:p>
          <a:p>
            <a:pPr lvl="0">
              <a:lnSpc>
                <a:spcPct val="170000"/>
              </a:lnSpc>
              <a:buNone/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	</a:t>
            </a:r>
            <a:r>
              <a:rPr lang="tr-TR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http://www.</a:t>
            </a:r>
            <a:r>
              <a:rPr lang="tr-TR" sz="1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fda</a:t>
            </a:r>
            <a:r>
              <a:rPr lang="tr-TR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.gov/</a:t>
            </a:r>
            <a:r>
              <a:rPr lang="tr-TR" sz="1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Safety</a:t>
            </a:r>
            <a:r>
              <a:rPr lang="tr-TR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tr-TR" sz="1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MedWatch</a:t>
            </a:r>
            <a:r>
              <a:rPr lang="tr-TR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tr-TR" sz="1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SafetyInformation</a:t>
            </a:r>
            <a:r>
              <a:rPr lang="tr-TR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tr-TR" sz="1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SafetyAlertsforHumanMedicalProducts</a:t>
            </a:r>
            <a:r>
              <a:rPr lang="tr-TR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/ucm245275.</a:t>
            </a:r>
            <a:r>
              <a:rPr lang="tr-TR" sz="1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htm</a:t>
            </a:r>
            <a:r>
              <a:rPr lang="tr-TR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tr-TR" sz="1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Accessed</a:t>
            </a:r>
            <a:r>
              <a:rPr lang="tr-TR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on </a:t>
            </a:r>
            <a:r>
              <a:rPr lang="tr-TR" sz="1800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March</a:t>
            </a:r>
            <a:r>
              <a:rPr lang="tr-TR" sz="18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02, 2011).</a:t>
            </a:r>
          </a:p>
          <a:p>
            <a:pPr>
              <a:lnSpc>
                <a:spcPct val="170000"/>
              </a:lnSpc>
            </a:pPr>
            <a:endParaRPr lang="tr-TR" sz="18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3 Metin kutusu"/>
          <p:cNvSpPr txBox="1"/>
          <p:nvPr/>
        </p:nvSpPr>
        <p:spPr>
          <a:xfrm>
            <a:off x="1643042" y="285728"/>
            <a:ext cx="5643602" cy="58477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tr-TR" sz="3200" dirty="0" err="1" smtClean="0">
                <a:latin typeface="Arial" pitchFamily="34" charset="0"/>
                <a:cs typeface="Arial" pitchFamily="34" charset="0"/>
              </a:rPr>
              <a:t>Nutrisyonel</a:t>
            </a:r>
            <a:r>
              <a:rPr lang="tr-TR" sz="3200" dirty="0" smtClean="0">
                <a:latin typeface="Arial" pitchFamily="34" charset="0"/>
                <a:cs typeface="Arial" pitchFamily="34" charset="0"/>
              </a:rPr>
              <a:t> eksiklik</a:t>
            </a:r>
            <a:endParaRPr lang="tr-TR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algn="ctr"/>
            <a:r>
              <a:rPr lang="tr-TR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Fundik</a:t>
            </a:r>
            <a:r>
              <a:rPr lang="tr-T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gland</a:t>
            </a:r>
            <a:r>
              <a:rPr lang="tr-T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polibi</a:t>
            </a:r>
            <a:r>
              <a:rPr lang="tr-T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oluşumunu artırıyor</a:t>
            </a:r>
            <a:endParaRPr lang="tr-T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710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1643050"/>
            <a:ext cx="7683716" cy="4819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Dikdörtgen"/>
          <p:cNvSpPr/>
          <p:nvPr/>
        </p:nvSpPr>
        <p:spPr>
          <a:xfrm>
            <a:off x="71438" y="6417254"/>
            <a:ext cx="6715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>
                <a:solidFill>
                  <a:srgbClr val="C00000"/>
                </a:solidFill>
              </a:rPr>
              <a:t>Martin FC, et al. </a:t>
            </a:r>
            <a:r>
              <a:rPr lang="en-US" dirty="0" smtClean="0">
                <a:solidFill>
                  <a:srgbClr val="C00000"/>
                </a:solidFill>
              </a:rPr>
              <a:t>Aliment </a:t>
            </a:r>
            <a:r>
              <a:rPr lang="en-US" dirty="0" err="1" smtClean="0">
                <a:solidFill>
                  <a:srgbClr val="C00000"/>
                </a:solidFill>
              </a:rPr>
              <a:t>Pharmacol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Ther</a:t>
            </a:r>
            <a:r>
              <a:rPr lang="en-US" dirty="0" smtClean="0">
                <a:solidFill>
                  <a:srgbClr val="C00000"/>
                </a:solidFill>
              </a:rPr>
              <a:t> 2016; 44: 915–925</a:t>
            </a:r>
            <a:endParaRPr lang="tr-TR" dirty="0">
              <a:solidFill>
                <a:srgbClr val="C00000"/>
              </a:solidFill>
            </a:endParaRPr>
          </a:p>
        </p:txBody>
      </p:sp>
      <p:sp>
        <p:nvSpPr>
          <p:cNvPr id="6" name="5 Dikdörtgen"/>
          <p:cNvSpPr/>
          <p:nvPr/>
        </p:nvSpPr>
        <p:spPr>
          <a:xfrm>
            <a:off x="7215206" y="1714488"/>
            <a:ext cx="160011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800" b="1" dirty="0" smtClean="0"/>
              <a:t>OR 2.46</a:t>
            </a:r>
            <a:endParaRPr lang="tr-TR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357950" y="571480"/>
            <a:ext cx="2400288" cy="917596"/>
          </a:xfrm>
        </p:spPr>
        <p:txBody>
          <a:bodyPr>
            <a:normAutofit/>
          </a:bodyPr>
          <a:lstStyle/>
          <a:p>
            <a:r>
              <a:rPr lang="tr-TR" sz="3200" b="1" dirty="0" smtClean="0">
                <a:solidFill>
                  <a:schemeClr val="tx1"/>
                </a:solidFill>
              </a:rPr>
              <a:t>OR: 4.71</a:t>
            </a:r>
            <a:endParaRPr lang="tr-TR" sz="3200" b="1" dirty="0">
              <a:solidFill>
                <a:schemeClr val="tx1"/>
              </a:solidFill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813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8596" y="1428736"/>
            <a:ext cx="7662109" cy="48890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Dikdörtgen"/>
          <p:cNvSpPr/>
          <p:nvPr/>
        </p:nvSpPr>
        <p:spPr>
          <a:xfrm>
            <a:off x="71438" y="6417254"/>
            <a:ext cx="6715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>
                <a:solidFill>
                  <a:srgbClr val="C00000"/>
                </a:solidFill>
              </a:rPr>
              <a:t>Martin FC, et al. </a:t>
            </a:r>
            <a:r>
              <a:rPr lang="en-US" dirty="0" smtClean="0">
                <a:solidFill>
                  <a:srgbClr val="C00000"/>
                </a:solidFill>
              </a:rPr>
              <a:t>Aliment </a:t>
            </a:r>
            <a:r>
              <a:rPr lang="en-US" dirty="0" err="1" smtClean="0">
                <a:solidFill>
                  <a:srgbClr val="C00000"/>
                </a:solidFill>
              </a:rPr>
              <a:t>Pharmacol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Ther</a:t>
            </a:r>
            <a:r>
              <a:rPr lang="en-US" dirty="0" smtClean="0">
                <a:solidFill>
                  <a:srgbClr val="C00000"/>
                </a:solidFill>
              </a:rPr>
              <a:t> 2016; 44: 915–925</a:t>
            </a:r>
            <a:endParaRPr lang="tr-TR" dirty="0">
              <a:solidFill>
                <a:srgbClr val="C00000"/>
              </a:solidFill>
            </a:endParaRPr>
          </a:p>
        </p:txBody>
      </p:sp>
      <p:sp>
        <p:nvSpPr>
          <p:cNvPr id="6" name="5 Oval"/>
          <p:cNvSpPr/>
          <p:nvPr/>
        </p:nvSpPr>
        <p:spPr>
          <a:xfrm>
            <a:off x="3571868" y="1214422"/>
            <a:ext cx="2571768" cy="642942"/>
          </a:xfrm>
          <a:prstGeom prst="ellipse">
            <a:avLst/>
          </a:prstGeom>
          <a:solidFill>
            <a:schemeClr val="accent1">
              <a:alpha val="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915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14356"/>
            <a:ext cx="8736908" cy="5844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Dikdörtgen"/>
          <p:cNvSpPr/>
          <p:nvPr/>
        </p:nvSpPr>
        <p:spPr>
          <a:xfrm>
            <a:off x="71438" y="6417254"/>
            <a:ext cx="671514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>
                <a:solidFill>
                  <a:srgbClr val="C00000"/>
                </a:solidFill>
              </a:rPr>
              <a:t>Martin FC, et al. </a:t>
            </a:r>
            <a:r>
              <a:rPr lang="en-US" dirty="0" smtClean="0">
                <a:solidFill>
                  <a:srgbClr val="C00000"/>
                </a:solidFill>
              </a:rPr>
              <a:t>Aliment </a:t>
            </a:r>
            <a:r>
              <a:rPr lang="en-US" dirty="0" err="1" smtClean="0">
                <a:solidFill>
                  <a:srgbClr val="C00000"/>
                </a:solidFill>
              </a:rPr>
              <a:t>Pharmacol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en-US" dirty="0" err="1" smtClean="0">
                <a:solidFill>
                  <a:srgbClr val="C00000"/>
                </a:solidFill>
              </a:rPr>
              <a:t>Ther</a:t>
            </a:r>
            <a:r>
              <a:rPr lang="en-US" dirty="0" smtClean="0">
                <a:solidFill>
                  <a:srgbClr val="C00000"/>
                </a:solidFill>
              </a:rPr>
              <a:t> 2016; 44: 915–925</a:t>
            </a:r>
            <a:endParaRPr lang="tr-TR" dirty="0">
              <a:solidFill>
                <a:srgbClr val="C00000"/>
              </a:solidFill>
            </a:endParaRPr>
          </a:p>
        </p:txBody>
      </p:sp>
      <p:sp>
        <p:nvSpPr>
          <p:cNvPr id="6" name="5 Dikdörtgen"/>
          <p:cNvSpPr/>
          <p:nvPr/>
        </p:nvSpPr>
        <p:spPr>
          <a:xfrm>
            <a:off x="6215074" y="619764"/>
            <a:ext cx="228601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2800" b="1" dirty="0" smtClean="0"/>
              <a:t>OR: 5.32</a:t>
            </a:r>
            <a:endParaRPr lang="tr-TR" sz="2800" b="1" dirty="0"/>
          </a:p>
        </p:txBody>
      </p:sp>
      <p:sp>
        <p:nvSpPr>
          <p:cNvPr id="7" name="6 Metin kutusu"/>
          <p:cNvSpPr txBox="1"/>
          <p:nvPr/>
        </p:nvSpPr>
        <p:spPr>
          <a:xfrm>
            <a:off x="0" y="181253"/>
            <a:ext cx="7143768" cy="46166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tr-TR" sz="2400" dirty="0" smtClean="0"/>
              <a:t>Uzun dönem kullanımda risk daha fazla artar</a:t>
            </a:r>
            <a:endParaRPr lang="tr-TR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511156"/>
          </a:xfrm>
          <a:solidFill>
            <a:schemeClr val="accent4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Autofit/>
          </a:bodyPr>
          <a:lstStyle/>
          <a:p>
            <a:pPr algn="ctr"/>
            <a:r>
              <a:rPr lang="tr-TR" sz="28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Gastrik</a:t>
            </a:r>
            <a:r>
              <a:rPr lang="tr-TR" sz="28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sz="28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karsinoid</a:t>
            </a:r>
            <a:endParaRPr lang="tr-TR" sz="28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806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472" y="1071546"/>
            <a:ext cx="4914900" cy="4991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6 Metin kutusu"/>
          <p:cNvSpPr txBox="1"/>
          <p:nvPr/>
        </p:nvSpPr>
        <p:spPr>
          <a:xfrm>
            <a:off x="142844" y="6211693"/>
            <a:ext cx="67151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Jianu</a:t>
            </a:r>
            <a:r>
              <a:rPr lang="tr-TR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CS, et al. </a:t>
            </a:r>
            <a:r>
              <a:rPr lang="en-US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Aliment </a:t>
            </a:r>
            <a:r>
              <a:rPr lang="en-US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Pharmacol</a:t>
            </a:r>
            <a:r>
              <a:rPr lang="en-US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Ther</a:t>
            </a:r>
            <a:r>
              <a:rPr lang="en-US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2012; 36: 644-649</a:t>
            </a:r>
            <a:endParaRPr lang="tr-TR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r>
              <a:rPr lang="tr-TR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Jianu</a:t>
            </a:r>
            <a:r>
              <a:rPr lang="tr-TR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CS, et al. </a:t>
            </a:r>
            <a:r>
              <a:rPr lang="tr-TR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Scand</a:t>
            </a:r>
            <a:r>
              <a:rPr lang="tr-TR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J </a:t>
            </a:r>
            <a:r>
              <a:rPr lang="tr-TR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Gastroenterol</a:t>
            </a:r>
            <a:r>
              <a:rPr lang="tr-TR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. 2012 </a:t>
            </a:r>
            <a:r>
              <a:rPr lang="tr-TR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Jan</a:t>
            </a:r>
            <a:r>
              <a:rPr lang="tr-TR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;47(1):64-7</a:t>
            </a:r>
            <a:endParaRPr lang="tr-TR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7 Metin kutusu"/>
          <p:cNvSpPr txBox="1"/>
          <p:nvPr/>
        </p:nvSpPr>
        <p:spPr>
          <a:xfrm>
            <a:off x="5786414" y="3071810"/>
            <a:ext cx="335758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800" b="1" dirty="0" smtClean="0"/>
              <a:t>Toplam 3 vaka</a:t>
            </a:r>
          </a:p>
          <a:p>
            <a:r>
              <a:rPr lang="tr-TR" sz="2800" b="1" dirty="0" smtClean="0"/>
              <a:t>(12, 13 ve 15 yıl)</a:t>
            </a:r>
            <a:endParaRPr lang="tr-TR" sz="28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 dirty="0"/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1196" y="3571852"/>
            <a:ext cx="9002804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1203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0"/>
            <a:ext cx="8211215" cy="3643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4"/>
          <p:cNvSpPr>
            <a:spLocks noChangeArrowheads="1"/>
          </p:cNvSpPr>
          <p:nvPr/>
        </p:nvSpPr>
        <p:spPr bwMode="auto">
          <a:xfrm rot="5400000">
            <a:off x="1269206" y="5552282"/>
            <a:ext cx="390525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/>
              <a:t>1973</a:t>
            </a:r>
          </a:p>
        </p:txBody>
      </p:sp>
      <p:sp>
        <p:nvSpPr>
          <p:cNvPr id="86019" name="Rectangle 5"/>
          <p:cNvSpPr>
            <a:spLocks noChangeArrowheads="1"/>
          </p:cNvSpPr>
          <p:nvPr/>
        </p:nvSpPr>
        <p:spPr bwMode="auto">
          <a:xfrm rot="5400000">
            <a:off x="1470819" y="5552282"/>
            <a:ext cx="390525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/>
              <a:t>1974</a:t>
            </a:r>
          </a:p>
        </p:txBody>
      </p:sp>
      <p:sp>
        <p:nvSpPr>
          <p:cNvPr id="86020" name="Rectangle 6"/>
          <p:cNvSpPr>
            <a:spLocks noChangeArrowheads="1"/>
          </p:cNvSpPr>
          <p:nvPr/>
        </p:nvSpPr>
        <p:spPr bwMode="auto">
          <a:xfrm rot="5400000">
            <a:off x="1670844" y="5552282"/>
            <a:ext cx="390525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/>
              <a:t>1975</a:t>
            </a:r>
          </a:p>
        </p:txBody>
      </p:sp>
      <p:sp>
        <p:nvSpPr>
          <p:cNvPr id="86021" name="Rectangle 7"/>
          <p:cNvSpPr>
            <a:spLocks noChangeArrowheads="1"/>
          </p:cNvSpPr>
          <p:nvPr/>
        </p:nvSpPr>
        <p:spPr bwMode="auto">
          <a:xfrm rot="5400000">
            <a:off x="1869281" y="5552282"/>
            <a:ext cx="390525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/>
              <a:t>1976</a:t>
            </a:r>
          </a:p>
        </p:txBody>
      </p:sp>
      <p:sp>
        <p:nvSpPr>
          <p:cNvPr id="86022" name="Rectangle 8"/>
          <p:cNvSpPr>
            <a:spLocks noChangeArrowheads="1"/>
          </p:cNvSpPr>
          <p:nvPr/>
        </p:nvSpPr>
        <p:spPr bwMode="auto">
          <a:xfrm rot="5400000">
            <a:off x="2067719" y="5552282"/>
            <a:ext cx="390525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/>
              <a:t>1977</a:t>
            </a:r>
          </a:p>
        </p:txBody>
      </p:sp>
      <p:sp>
        <p:nvSpPr>
          <p:cNvPr id="86023" name="Rectangle 9"/>
          <p:cNvSpPr>
            <a:spLocks noChangeArrowheads="1"/>
          </p:cNvSpPr>
          <p:nvPr/>
        </p:nvSpPr>
        <p:spPr bwMode="auto">
          <a:xfrm rot="5400000">
            <a:off x="2267744" y="5552282"/>
            <a:ext cx="390525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/>
              <a:t>1978</a:t>
            </a:r>
          </a:p>
        </p:txBody>
      </p:sp>
      <p:sp>
        <p:nvSpPr>
          <p:cNvPr id="86024" name="Rectangle 10"/>
          <p:cNvSpPr>
            <a:spLocks noChangeArrowheads="1"/>
          </p:cNvSpPr>
          <p:nvPr/>
        </p:nvSpPr>
        <p:spPr bwMode="auto">
          <a:xfrm rot="5400000">
            <a:off x="2467769" y="5552282"/>
            <a:ext cx="390525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/>
              <a:t>1979</a:t>
            </a:r>
          </a:p>
        </p:txBody>
      </p:sp>
      <p:sp>
        <p:nvSpPr>
          <p:cNvPr id="86025" name="Rectangle 11"/>
          <p:cNvSpPr>
            <a:spLocks noChangeArrowheads="1"/>
          </p:cNvSpPr>
          <p:nvPr/>
        </p:nvSpPr>
        <p:spPr bwMode="auto">
          <a:xfrm rot="5400000">
            <a:off x="2664619" y="5552282"/>
            <a:ext cx="390525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/>
              <a:t>1980</a:t>
            </a:r>
          </a:p>
        </p:txBody>
      </p:sp>
      <p:sp>
        <p:nvSpPr>
          <p:cNvPr id="86026" name="Rectangle 12"/>
          <p:cNvSpPr>
            <a:spLocks noChangeArrowheads="1"/>
          </p:cNvSpPr>
          <p:nvPr/>
        </p:nvSpPr>
        <p:spPr bwMode="auto">
          <a:xfrm rot="5400000">
            <a:off x="2864644" y="5552282"/>
            <a:ext cx="390525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/>
              <a:t>1981</a:t>
            </a:r>
          </a:p>
        </p:txBody>
      </p:sp>
      <p:sp>
        <p:nvSpPr>
          <p:cNvPr id="86027" name="Rectangle 13"/>
          <p:cNvSpPr>
            <a:spLocks noChangeArrowheads="1"/>
          </p:cNvSpPr>
          <p:nvPr/>
        </p:nvSpPr>
        <p:spPr bwMode="auto">
          <a:xfrm rot="5400000">
            <a:off x="3066256" y="5550694"/>
            <a:ext cx="390525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/>
              <a:t>1982</a:t>
            </a:r>
          </a:p>
        </p:txBody>
      </p:sp>
      <p:sp>
        <p:nvSpPr>
          <p:cNvPr id="86028" name="Rectangle 14"/>
          <p:cNvSpPr>
            <a:spLocks noChangeArrowheads="1"/>
          </p:cNvSpPr>
          <p:nvPr/>
        </p:nvSpPr>
        <p:spPr bwMode="auto">
          <a:xfrm rot="5400000">
            <a:off x="3261519" y="5550694"/>
            <a:ext cx="390525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/>
              <a:t>1983</a:t>
            </a:r>
          </a:p>
        </p:txBody>
      </p:sp>
      <p:sp>
        <p:nvSpPr>
          <p:cNvPr id="86029" name="Rectangle 15"/>
          <p:cNvSpPr>
            <a:spLocks noChangeArrowheads="1"/>
          </p:cNvSpPr>
          <p:nvPr/>
        </p:nvSpPr>
        <p:spPr bwMode="auto">
          <a:xfrm rot="5400000">
            <a:off x="3463131" y="5550694"/>
            <a:ext cx="390525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/>
              <a:t>1984</a:t>
            </a:r>
          </a:p>
        </p:txBody>
      </p:sp>
      <p:sp>
        <p:nvSpPr>
          <p:cNvPr id="86030" name="Rectangle 16"/>
          <p:cNvSpPr>
            <a:spLocks noChangeArrowheads="1"/>
          </p:cNvSpPr>
          <p:nvPr/>
        </p:nvSpPr>
        <p:spPr bwMode="auto">
          <a:xfrm rot="5400000">
            <a:off x="3664744" y="5550694"/>
            <a:ext cx="390525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/>
              <a:t>1985</a:t>
            </a:r>
          </a:p>
        </p:txBody>
      </p:sp>
      <p:sp>
        <p:nvSpPr>
          <p:cNvPr id="86031" name="Rectangle 17"/>
          <p:cNvSpPr>
            <a:spLocks noChangeArrowheads="1"/>
          </p:cNvSpPr>
          <p:nvPr/>
        </p:nvSpPr>
        <p:spPr bwMode="auto">
          <a:xfrm rot="5400000">
            <a:off x="3861594" y="5550694"/>
            <a:ext cx="390525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/>
              <a:t>1986</a:t>
            </a:r>
          </a:p>
        </p:txBody>
      </p:sp>
      <p:sp>
        <p:nvSpPr>
          <p:cNvPr id="86032" name="Rectangle 18"/>
          <p:cNvSpPr>
            <a:spLocks noChangeArrowheads="1"/>
          </p:cNvSpPr>
          <p:nvPr/>
        </p:nvSpPr>
        <p:spPr bwMode="auto">
          <a:xfrm rot="5400000">
            <a:off x="4060031" y="5550694"/>
            <a:ext cx="390525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/>
              <a:t>1987</a:t>
            </a:r>
          </a:p>
        </p:txBody>
      </p:sp>
      <p:sp>
        <p:nvSpPr>
          <p:cNvPr id="86033" name="Rectangle 19"/>
          <p:cNvSpPr>
            <a:spLocks noChangeArrowheads="1"/>
          </p:cNvSpPr>
          <p:nvPr/>
        </p:nvSpPr>
        <p:spPr bwMode="auto">
          <a:xfrm rot="5400000">
            <a:off x="4260056" y="5550694"/>
            <a:ext cx="390525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/>
              <a:t>1988</a:t>
            </a:r>
          </a:p>
        </p:txBody>
      </p:sp>
      <p:sp>
        <p:nvSpPr>
          <p:cNvPr id="86034" name="Rectangle 20"/>
          <p:cNvSpPr>
            <a:spLocks noChangeArrowheads="1"/>
          </p:cNvSpPr>
          <p:nvPr/>
        </p:nvSpPr>
        <p:spPr bwMode="auto">
          <a:xfrm rot="5400000">
            <a:off x="4460081" y="5550694"/>
            <a:ext cx="390525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/>
              <a:t>1989</a:t>
            </a:r>
          </a:p>
        </p:txBody>
      </p:sp>
      <p:sp>
        <p:nvSpPr>
          <p:cNvPr id="86035" name="Rectangle 21"/>
          <p:cNvSpPr>
            <a:spLocks noChangeArrowheads="1"/>
          </p:cNvSpPr>
          <p:nvPr/>
        </p:nvSpPr>
        <p:spPr bwMode="auto">
          <a:xfrm rot="5400000">
            <a:off x="4656931" y="5550694"/>
            <a:ext cx="390525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/>
              <a:t>1990</a:t>
            </a:r>
          </a:p>
        </p:txBody>
      </p:sp>
      <p:sp>
        <p:nvSpPr>
          <p:cNvPr id="86036" name="Rectangle 22"/>
          <p:cNvSpPr>
            <a:spLocks noChangeArrowheads="1"/>
          </p:cNvSpPr>
          <p:nvPr/>
        </p:nvSpPr>
        <p:spPr bwMode="auto">
          <a:xfrm rot="5400000">
            <a:off x="4860131" y="5550694"/>
            <a:ext cx="390525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/>
              <a:t>1991</a:t>
            </a:r>
          </a:p>
        </p:txBody>
      </p:sp>
      <p:sp>
        <p:nvSpPr>
          <p:cNvPr id="86037" name="Rectangle 23"/>
          <p:cNvSpPr>
            <a:spLocks noChangeArrowheads="1"/>
          </p:cNvSpPr>
          <p:nvPr/>
        </p:nvSpPr>
        <p:spPr bwMode="auto">
          <a:xfrm rot="5400000">
            <a:off x="5058569" y="5550694"/>
            <a:ext cx="390525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/>
              <a:t>1992</a:t>
            </a:r>
          </a:p>
        </p:txBody>
      </p:sp>
      <p:sp>
        <p:nvSpPr>
          <p:cNvPr id="86038" name="Rectangle 24"/>
          <p:cNvSpPr>
            <a:spLocks noChangeArrowheads="1"/>
          </p:cNvSpPr>
          <p:nvPr/>
        </p:nvSpPr>
        <p:spPr bwMode="auto">
          <a:xfrm rot="5400000">
            <a:off x="5255419" y="5550694"/>
            <a:ext cx="390525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/>
              <a:t>1993</a:t>
            </a:r>
          </a:p>
        </p:txBody>
      </p:sp>
      <p:sp>
        <p:nvSpPr>
          <p:cNvPr id="86039" name="Rectangle 25"/>
          <p:cNvSpPr>
            <a:spLocks noChangeArrowheads="1"/>
          </p:cNvSpPr>
          <p:nvPr/>
        </p:nvSpPr>
        <p:spPr bwMode="auto">
          <a:xfrm rot="5400000">
            <a:off x="5453856" y="5550694"/>
            <a:ext cx="390525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/>
              <a:t>1994</a:t>
            </a:r>
          </a:p>
        </p:txBody>
      </p:sp>
      <p:sp>
        <p:nvSpPr>
          <p:cNvPr id="86040" name="Rectangle 26"/>
          <p:cNvSpPr>
            <a:spLocks noChangeArrowheads="1"/>
          </p:cNvSpPr>
          <p:nvPr/>
        </p:nvSpPr>
        <p:spPr bwMode="auto">
          <a:xfrm rot="5400000">
            <a:off x="5653881" y="5550694"/>
            <a:ext cx="390525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/>
              <a:t>1995</a:t>
            </a:r>
          </a:p>
        </p:txBody>
      </p:sp>
      <p:sp>
        <p:nvSpPr>
          <p:cNvPr id="86041" name="Rectangle 27"/>
          <p:cNvSpPr>
            <a:spLocks noChangeArrowheads="1"/>
          </p:cNvSpPr>
          <p:nvPr/>
        </p:nvSpPr>
        <p:spPr bwMode="auto">
          <a:xfrm rot="5400000">
            <a:off x="5853906" y="5550694"/>
            <a:ext cx="390525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/>
              <a:t>1996</a:t>
            </a:r>
          </a:p>
        </p:txBody>
      </p:sp>
      <p:sp>
        <p:nvSpPr>
          <p:cNvPr id="86042" name="Rectangle 28"/>
          <p:cNvSpPr>
            <a:spLocks noChangeArrowheads="1"/>
          </p:cNvSpPr>
          <p:nvPr/>
        </p:nvSpPr>
        <p:spPr bwMode="auto">
          <a:xfrm rot="5400000">
            <a:off x="6053931" y="5550694"/>
            <a:ext cx="390525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/>
              <a:t>1997</a:t>
            </a:r>
          </a:p>
        </p:txBody>
      </p:sp>
      <p:sp>
        <p:nvSpPr>
          <p:cNvPr id="86043" name="Rectangle 29"/>
          <p:cNvSpPr>
            <a:spLocks noChangeArrowheads="1"/>
          </p:cNvSpPr>
          <p:nvPr/>
        </p:nvSpPr>
        <p:spPr bwMode="auto">
          <a:xfrm rot="5400000">
            <a:off x="6253956" y="5550694"/>
            <a:ext cx="390525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/>
              <a:t>1998</a:t>
            </a:r>
          </a:p>
        </p:txBody>
      </p:sp>
      <p:sp>
        <p:nvSpPr>
          <p:cNvPr id="86044" name="Rectangle 30"/>
          <p:cNvSpPr>
            <a:spLocks noChangeArrowheads="1"/>
          </p:cNvSpPr>
          <p:nvPr/>
        </p:nvSpPr>
        <p:spPr bwMode="auto">
          <a:xfrm rot="5400000">
            <a:off x="6450806" y="5552282"/>
            <a:ext cx="390525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/>
              <a:t>1999</a:t>
            </a:r>
          </a:p>
        </p:txBody>
      </p:sp>
      <p:sp>
        <p:nvSpPr>
          <p:cNvPr id="86045" name="Rectangle 31"/>
          <p:cNvSpPr>
            <a:spLocks noChangeArrowheads="1"/>
          </p:cNvSpPr>
          <p:nvPr/>
        </p:nvSpPr>
        <p:spPr bwMode="auto">
          <a:xfrm rot="5400000">
            <a:off x="6652419" y="5552282"/>
            <a:ext cx="390525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/>
              <a:t>2000</a:t>
            </a:r>
          </a:p>
        </p:txBody>
      </p:sp>
      <p:sp>
        <p:nvSpPr>
          <p:cNvPr id="86046" name="Rectangle 32"/>
          <p:cNvSpPr>
            <a:spLocks noChangeArrowheads="1"/>
          </p:cNvSpPr>
          <p:nvPr/>
        </p:nvSpPr>
        <p:spPr bwMode="auto">
          <a:xfrm rot="5400000">
            <a:off x="6852444" y="5552282"/>
            <a:ext cx="390525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/>
              <a:t>2001</a:t>
            </a:r>
          </a:p>
        </p:txBody>
      </p:sp>
      <p:sp>
        <p:nvSpPr>
          <p:cNvPr id="86047" name="Rectangle 33"/>
          <p:cNvSpPr>
            <a:spLocks noChangeArrowheads="1"/>
          </p:cNvSpPr>
          <p:nvPr/>
        </p:nvSpPr>
        <p:spPr bwMode="auto">
          <a:xfrm rot="5400000">
            <a:off x="7050881" y="5552282"/>
            <a:ext cx="390525" cy="1857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/>
              <a:t>2002</a:t>
            </a:r>
          </a:p>
        </p:txBody>
      </p:sp>
      <p:sp>
        <p:nvSpPr>
          <p:cNvPr id="86048" name="Rectangle 34"/>
          <p:cNvSpPr>
            <a:spLocks noChangeArrowheads="1"/>
          </p:cNvSpPr>
          <p:nvPr/>
        </p:nvSpPr>
        <p:spPr bwMode="auto">
          <a:xfrm rot="5400000">
            <a:off x="7249319" y="5552282"/>
            <a:ext cx="390525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/>
              <a:t>2003</a:t>
            </a:r>
          </a:p>
        </p:txBody>
      </p:sp>
      <p:sp>
        <p:nvSpPr>
          <p:cNvPr id="86049" name="Rectangle 35"/>
          <p:cNvSpPr>
            <a:spLocks noChangeArrowheads="1"/>
          </p:cNvSpPr>
          <p:nvPr/>
        </p:nvSpPr>
        <p:spPr bwMode="auto">
          <a:xfrm rot="5400000">
            <a:off x="7449344" y="5552282"/>
            <a:ext cx="390525" cy="1857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/>
              <a:t>2004</a:t>
            </a:r>
          </a:p>
        </p:txBody>
      </p:sp>
      <p:sp>
        <p:nvSpPr>
          <p:cNvPr id="86050" name="Rectangle 36"/>
          <p:cNvSpPr>
            <a:spLocks noChangeArrowheads="1"/>
          </p:cNvSpPr>
          <p:nvPr/>
        </p:nvSpPr>
        <p:spPr bwMode="auto">
          <a:xfrm>
            <a:off x="1395413" y="1528763"/>
            <a:ext cx="6375400" cy="3897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051" name="Freeform 37"/>
          <p:cNvSpPr>
            <a:spLocks/>
          </p:cNvSpPr>
          <p:nvPr/>
        </p:nvSpPr>
        <p:spPr bwMode="auto">
          <a:xfrm>
            <a:off x="1395413" y="1528763"/>
            <a:ext cx="6375400" cy="3897312"/>
          </a:xfrm>
          <a:custGeom>
            <a:avLst/>
            <a:gdLst>
              <a:gd name="T0" fmla="*/ 0 w 4950"/>
              <a:gd name="T1" fmla="*/ 0 h 3297"/>
              <a:gd name="T2" fmla="*/ 2147483647 w 4950"/>
              <a:gd name="T3" fmla="*/ 0 h 3297"/>
              <a:gd name="T4" fmla="*/ 2147483647 w 4950"/>
              <a:gd name="T5" fmla="*/ 2147483647 h 3297"/>
              <a:gd name="T6" fmla="*/ 0 w 4950"/>
              <a:gd name="T7" fmla="*/ 2147483647 h 3297"/>
              <a:gd name="T8" fmla="*/ 0 w 4950"/>
              <a:gd name="T9" fmla="*/ 0 h 3297"/>
              <a:gd name="T10" fmla="*/ 0 w 4950"/>
              <a:gd name="T11" fmla="*/ 2147483647 h 3297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4950"/>
              <a:gd name="T19" fmla="*/ 0 h 3297"/>
              <a:gd name="T20" fmla="*/ 4950 w 4950"/>
              <a:gd name="T21" fmla="*/ 3297 h 3297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4950" h="3297">
                <a:moveTo>
                  <a:pt x="0" y="0"/>
                </a:moveTo>
                <a:lnTo>
                  <a:pt x="4950" y="0"/>
                </a:lnTo>
                <a:lnTo>
                  <a:pt x="4950" y="3297"/>
                </a:lnTo>
                <a:lnTo>
                  <a:pt x="0" y="3297"/>
                </a:lnTo>
                <a:lnTo>
                  <a:pt x="0" y="0"/>
                </a:lnTo>
                <a:lnTo>
                  <a:pt x="0" y="3297"/>
                </a:lnTo>
              </a:path>
            </a:pathLst>
          </a:cu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6052" name="Line 38"/>
          <p:cNvSpPr>
            <a:spLocks noChangeShapeType="1"/>
          </p:cNvSpPr>
          <p:nvPr/>
        </p:nvSpPr>
        <p:spPr bwMode="auto">
          <a:xfrm>
            <a:off x="1352550" y="5426075"/>
            <a:ext cx="79375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6053" name="Line 39"/>
          <p:cNvSpPr>
            <a:spLocks noChangeShapeType="1"/>
          </p:cNvSpPr>
          <p:nvPr/>
        </p:nvSpPr>
        <p:spPr bwMode="auto">
          <a:xfrm>
            <a:off x="1352550" y="4776788"/>
            <a:ext cx="79375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6054" name="Line 40"/>
          <p:cNvSpPr>
            <a:spLocks noChangeShapeType="1"/>
          </p:cNvSpPr>
          <p:nvPr/>
        </p:nvSpPr>
        <p:spPr bwMode="auto">
          <a:xfrm>
            <a:off x="1352550" y="4127500"/>
            <a:ext cx="79375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6055" name="Line 41"/>
          <p:cNvSpPr>
            <a:spLocks noChangeShapeType="1"/>
          </p:cNvSpPr>
          <p:nvPr/>
        </p:nvSpPr>
        <p:spPr bwMode="auto">
          <a:xfrm>
            <a:off x="1352550" y="3478213"/>
            <a:ext cx="79375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6056" name="Line 42"/>
          <p:cNvSpPr>
            <a:spLocks noChangeShapeType="1"/>
          </p:cNvSpPr>
          <p:nvPr/>
        </p:nvSpPr>
        <p:spPr bwMode="auto">
          <a:xfrm>
            <a:off x="1352550" y="2828925"/>
            <a:ext cx="79375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6057" name="Line 43"/>
          <p:cNvSpPr>
            <a:spLocks noChangeShapeType="1"/>
          </p:cNvSpPr>
          <p:nvPr/>
        </p:nvSpPr>
        <p:spPr bwMode="auto">
          <a:xfrm>
            <a:off x="1352550" y="2178050"/>
            <a:ext cx="79375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6058" name="Line 44"/>
          <p:cNvSpPr>
            <a:spLocks noChangeShapeType="1"/>
          </p:cNvSpPr>
          <p:nvPr/>
        </p:nvSpPr>
        <p:spPr bwMode="auto">
          <a:xfrm>
            <a:off x="1352550" y="1528763"/>
            <a:ext cx="79375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6059" name="Line 45"/>
          <p:cNvSpPr>
            <a:spLocks noChangeShapeType="1"/>
          </p:cNvSpPr>
          <p:nvPr/>
        </p:nvSpPr>
        <p:spPr bwMode="auto">
          <a:xfrm>
            <a:off x="1395413" y="5426075"/>
            <a:ext cx="6375400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6060" name="Line 46"/>
          <p:cNvSpPr>
            <a:spLocks noChangeShapeType="1"/>
          </p:cNvSpPr>
          <p:nvPr/>
        </p:nvSpPr>
        <p:spPr bwMode="auto">
          <a:xfrm flipV="1">
            <a:off x="1593850" y="5387975"/>
            <a:ext cx="0" cy="746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6061" name="Line 47"/>
          <p:cNvSpPr>
            <a:spLocks noChangeShapeType="1"/>
          </p:cNvSpPr>
          <p:nvPr/>
        </p:nvSpPr>
        <p:spPr bwMode="auto">
          <a:xfrm flipV="1">
            <a:off x="1790700" y="5387975"/>
            <a:ext cx="3175" cy="746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6062" name="Line 48"/>
          <p:cNvSpPr>
            <a:spLocks noChangeShapeType="1"/>
          </p:cNvSpPr>
          <p:nvPr/>
        </p:nvSpPr>
        <p:spPr bwMode="auto">
          <a:xfrm flipV="1">
            <a:off x="1989138" y="5387975"/>
            <a:ext cx="3175" cy="746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6063" name="Line 49"/>
          <p:cNvSpPr>
            <a:spLocks noChangeShapeType="1"/>
          </p:cNvSpPr>
          <p:nvPr/>
        </p:nvSpPr>
        <p:spPr bwMode="auto">
          <a:xfrm flipV="1">
            <a:off x="2192338" y="5387975"/>
            <a:ext cx="1587" cy="746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6064" name="Line 50"/>
          <p:cNvSpPr>
            <a:spLocks noChangeShapeType="1"/>
          </p:cNvSpPr>
          <p:nvPr/>
        </p:nvSpPr>
        <p:spPr bwMode="auto">
          <a:xfrm flipV="1">
            <a:off x="2389188" y="5387975"/>
            <a:ext cx="4762" cy="746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6065" name="Line 51"/>
          <p:cNvSpPr>
            <a:spLocks noChangeShapeType="1"/>
          </p:cNvSpPr>
          <p:nvPr/>
        </p:nvSpPr>
        <p:spPr bwMode="auto">
          <a:xfrm flipV="1">
            <a:off x="2589213" y="5387975"/>
            <a:ext cx="3175" cy="746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6066" name="Line 52"/>
          <p:cNvSpPr>
            <a:spLocks noChangeShapeType="1"/>
          </p:cNvSpPr>
          <p:nvPr/>
        </p:nvSpPr>
        <p:spPr bwMode="auto">
          <a:xfrm flipV="1">
            <a:off x="2787650" y="5387975"/>
            <a:ext cx="1588" cy="746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6067" name="Line 53"/>
          <p:cNvSpPr>
            <a:spLocks noChangeShapeType="1"/>
          </p:cNvSpPr>
          <p:nvPr/>
        </p:nvSpPr>
        <p:spPr bwMode="auto">
          <a:xfrm flipV="1">
            <a:off x="2987675" y="5387975"/>
            <a:ext cx="3175" cy="746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6068" name="Line 54"/>
          <p:cNvSpPr>
            <a:spLocks noChangeShapeType="1"/>
          </p:cNvSpPr>
          <p:nvPr/>
        </p:nvSpPr>
        <p:spPr bwMode="auto">
          <a:xfrm flipV="1">
            <a:off x="3187700" y="5387975"/>
            <a:ext cx="3175" cy="746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6069" name="Line 55"/>
          <p:cNvSpPr>
            <a:spLocks noChangeShapeType="1"/>
          </p:cNvSpPr>
          <p:nvPr/>
        </p:nvSpPr>
        <p:spPr bwMode="auto">
          <a:xfrm flipV="1">
            <a:off x="3386138" y="5387975"/>
            <a:ext cx="1587" cy="746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6070" name="Line 56"/>
          <p:cNvSpPr>
            <a:spLocks noChangeShapeType="1"/>
          </p:cNvSpPr>
          <p:nvPr/>
        </p:nvSpPr>
        <p:spPr bwMode="auto">
          <a:xfrm flipV="1">
            <a:off x="3586163" y="5387975"/>
            <a:ext cx="1587" cy="746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6071" name="Line 57"/>
          <p:cNvSpPr>
            <a:spLocks noChangeShapeType="1"/>
          </p:cNvSpPr>
          <p:nvPr/>
        </p:nvSpPr>
        <p:spPr bwMode="auto">
          <a:xfrm flipV="1">
            <a:off x="3783013" y="5387975"/>
            <a:ext cx="3175" cy="746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6072" name="Line 58"/>
          <p:cNvSpPr>
            <a:spLocks noChangeShapeType="1"/>
          </p:cNvSpPr>
          <p:nvPr/>
        </p:nvSpPr>
        <p:spPr bwMode="auto">
          <a:xfrm flipV="1">
            <a:off x="3429000" y="4419600"/>
            <a:ext cx="1588" cy="746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6073" name="Line 59"/>
          <p:cNvSpPr>
            <a:spLocks noChangeShapeType="1"/>
          </p:cNvSpPr>
          <p:nvPr/>
        </p:nvSpPr>
        <p:spPr bwMode="auto">
          <a:xfrm flipV="1">
            <a:off x="4184650" y="5387975"/>
            <a:ext cx="1588" cy="746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6074" name="Line 60"/>
          <p:cNvSpPr>
            <a:spLocks noChangeShapeType="1"/>
          </p:cNvSpPr>
          <p:nvPr/>
        </p:nvSpPr>
        <p:spPr bwMode="auto">
          <a:xfrm flipV="1">
            <a:off x="4381500" y="5387975"/>
            <a:ext cx="3175" cy="746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6075" name="Line 61"/>
          <p:cNvSpPr>
            <a:spLocks noChangeShapeType="1"/>
          </p:cNvSpPr>
          <p:nvPr/>
        </p:nvSpPr>
        <p:spPr bwMode="auto">
          <a:xfrm flipV="1">
            <a:off x="4581525" y="5387975"/>
            <a:ext cx="3175" cy="746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6076" name="Line 62"/>
          <p:cNvSpPr>
            <a:spLocks noChangeShapeType="1"/>
          </p:cNvSpPr>
          <p:nvPr/>
        </p:nvSpPr>
        <p:spPr bwMode="auto">
          <a:xfrm flipV="1">
            <a:off x="4781550" y="5387975"/>
            <a:ext cx="3175" cy="746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6077" name="Line 63"/>
          <p:cNvSpPr>
            <a:spLocks noChangeShapeType="1"/>
          </p:cNvSpPr>
          <p:nvPr/>
        </p:nvSpPr>
        <p:spPr bwMode="auto">
          <a:xfrm flipV="1">
            <a:off x="4979988" y="5387975"/>
            <a:ext cx="3175" cy="746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6078" name="Line 64"/>
          <p:cNvSpPr>
            <a:spLocks noChangeShapeType="1"/>
          </p:cNvSpPr>
          <p:nvPr/>
        </p:nvSpPr>
        <p:spPr bwMode="auto">
          <a:xfrm flipV="1">
            <a:off x="5178425" y="5387975"/>
            <a:ext cx="3175" cy="746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6079" name="Line 65"/>
          <p:cNvSpPr>
            <a:spLocks noChangeShapeType="1"/>
          </p:cNvSpPr>
          <p:nvPr/>
        </p:nvSpPr>
        <p:spPr bwMode="auto">
          <a:xfrm flipV="1">
            <a:off x="5378450" y="5387975"/>
            <a:ext cx="1588" cy="746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6080" name="Line 66"/>
          <p:cNvSpPr>
            <a:spLocks noChangeShapeType="1"/>
          </p:cNvSpPr>
          <p:nvPr/>
        </p:nvSpPr>
        <p:spPr bwMode="auto">
          <a:xfrm flipV="1">
            <a:off x="5576888" y="5387975"/>
            <a:ext cx="1587" cy="746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6081" name="Line 67"/>
          <p:cNvSpPr>
            <a:spLocks noChangeShapeType="1"/>
          </p:cNvSpPr>
          <p:nvPr/>
        </p:nvSpPr>
        <p:spPr bwMode="auto">
          <a:xfrm flipV="1">
            <a:off x="5778500" y="5387975"/>
            <a:ext cx="3175" cy="746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6082" name="Line 68"/>
          <p:cNvSpPr>
            <a:spLocks noChangeShapeType="1"/>
          </p:cNvSpPr>
          <p:nvPr/>
        </p:nvSpPr>
        <p:spPr bwMode="auto">
          <a:xfrm flipV="1">
            <a:off x="5978525" y="5387975"/>
            <a:ext cx="0" cy="746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6083" name="Line 69"/>
          <p:cNvSpPr>
            <a:spLocks noChangeShapeType="1"/>
          </p:cNvSpPr>
          <p:nvPr/>
        </p:nvSpPr>
        <p:spPr bwMode="auto">
          <a:xfrm flipV="1">
            <a:off x="6173788" y="5387975"/>
            <a:ext cx="3175" cy="746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6084" name="Line 70"/>
          <p:cNvSpPr>
            <a:spLocks noChangeShapeType="1"/>
          </p:cNvSpPr>
          <p:nvPr/>
        </p:nvSpPr>
        <p:spPr bwMode="auto">
          <a:xfrm flipV="1">
            <a:off x="6373813" y="5387975"/>
            <a:ext cx="3175" cy="746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6085" name="Line 71"/>
          <p:cNvSpPr>
            <a:spLocks noChangeShapeType="1"/>
          </p:cNvSpPr>
          <p:nvPr/>
        </p:nvSpPr>
        <p:spPr bwMode="auto">
          <a:xfrm flipV="1">
            <a:off x="6575425" y="5387975"/>
            <a:ext cx="1588" cy="746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6086" name="Line 72"/>
          <p:cNvSpPr>
            <a:spLocks noChangeShapeType="1"/>
          </p:cNvSpPr>
          <p:nvPr/>
        </p:nvSpPr>
        <p:spPr bwMode="auto">
          <a:xfrm flipV="1">
            <a:off x="6773863" y="5387975"/>
            <a:ext cx="3175" cy="746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6087" name="Line 73"/>
          <p:cNvSpPr>
            <a:spLocks noChangeShapeType="1"/>
          </p:cNvSpPr>
          <p:nvPr/>
        </p:nvSpPr>
        <p:spPr bwMode="auto">
          <a:xfrm flipV="1">
            <a:off x="6972300" y="5387975"/>
            <a:ext cx="3175" cy="746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6088" name="Line 74"/>
          <p:cNvSpPr>
            <a:spLocks noChangeShapeType="1"/>
          </p:cNvSpPr>
          <p:nvPr/>
        </p:nvSpPr>
        <p:spPr bwMode="auto">
          <a:xfrm flipV="1">
            <a:off x="7172325" y="5387975"/>
            <a:ext cx="1588" cy="746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6089" name="Line 75"/>
          <p:cNvSpPr>
            <a:spLocks noChangeShapeType="1"/>
          </p:cNvSpPr>
          <p:nvPr/>
        </p:nvSpPr>
        <p:spPr bwMode="auto">
          <a:xfrm flipV="1">
            <a:off x="7370763" y="5387975"/>
            <a:ext cx="4762" cy="746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6090" name="Line 76"/>
          <p:cNvSpPr>
            <a:spLocks noChangeShapeType="1"/>
          </p:cNvSpPr>
          <p:nvPr/>
        </p:nvSpPr>
        <p:spPr bwMode="auto">
          <a:xfrm flipV="1">
            <a:off x="7570788" y="5387975"/>
            <a:ext cx="3175" cy="74613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6091" name="Line 77"/>
          <p:cNvSpPr>
            <a:spLocks noChangeShapeType="1"/>
          </p:cNvSpPr>
          <p:nvPr/>
        </p:nvSpPr>
        <p:spPr bwMode="auto">
          <a:xfrm flipV="1">
            <a:off x="7770813" y="5387975"/>
            <a:ext cx="1587" cy="74613"/>
          </a:xfrm>
          <a:prstGeom prst="line">
            <a:avLst/>
          </a:prstGeom>
          <a:noFill/>
          <a:ln w="0">
            <a:solidFill>
              <a:srgbClr val="000000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6092" name="Freeform 78"/>
          <p:cNvSpPr>
            <a:spLocks/>
          </p:cNvSpPr>
          <p:nvPr/>
        </p:nvSpPr>
        <p:spPr bwMode="auto">
          <a:xfrm>
            <a:off x="1493838" y="2016125"/>
            <a:ext cx="6176962" cy="2698750"/>
          </a:xfrm>
          <a:custGeom>
            <a:avLst/>
            <a:gdLst>
              <a:gd name="T0" fmla="*/ 0 w 4796"/>
              <a:gd name="T1" fmla="*/ 2147483647 h 2286"/>
              <a:gd name="T2" fmla="*/ 2147483647 w 4796"/>
              <a:gd name="T3" fmla="*/ 2147483647 h 2286"/>
              <a:gd name="T4" fmla="*/ 2147483647 w 4796"/>
              <a:gd name="T5" fmla="*/ 2147483647 h 2286"/>
              <a:gd name="T6" fmla="*/ 2147483647 w 4796"/>
              <a:gd name="T7" fmla="*/ 2147483647 h 2286"/>
              <a:gd name="T8" fmla="*/ 2147483647 w 4796"/>
              <a:gd name="T9" fmla="*/ 2147483647 h 2286"/>
              <a:gd name="T10" fmla="*/ 2147483647 w 4796"/>
              <a:gd name="T11" fmla="*/ 2147483647 h 2286"/>
              <a:gd name="T12" fmla="*/ 2147483647 w 4796"/>
              <a:gd name="T13" fmla="*/ 2147483647 h 2286"/>
              <a:gd name="T14" fmla="*/ 2147483647 w 4796"/>
              <a:gd name="T15" fmla="*/ 2147483647 h 2286"/>
              <a:gd name="T16" fmla="*/ 2147483647 w 4796"/>
              <a:gd name="T17" fmla="*/ 2147483647 h 2286"/>
              <a:gd name="T18" fmla="*/ 2147483647 w 4796"/>
              <a:gd name="T19" fmla="*/ 2147483647 h 2286"/>
              <a:gd name="T20" fmla="*/ 2147483647 w 4796"/>
              <a:gd name="T21" fmla="*/ 2147483647 h 2286"/>
              <a:gd name="T22" fmla="*/ 2147483647 w 4796"/>
              <a:gd name="T23" fmla="*/ 2147483647 h 2286"/>
              <a:gd name="T24" fmla="*/ 2147483647 w 4796"/>
              <a:gd name="T25" fmla="*/ 2147483647 h 2286"/>
              <a:gd name="T26" fmla="*/ 2147483647 w 4796"/>
              <a:gd name="T27" fmla="*/ 2147483647 h 2286"/>
              <a:gd name="T28" fmla="*/ 2147483647 w 4796"/>
              <a:gd name="T29" fmla="*/ 2147483647 h 2286"/>
              <a:gd name="T30" fmla="*/ 2147483647 w 4796"/>
              <a:gd name="T31" fmla="*/ 2147483647 h 2286"/>
              <a:gd name="T32" fmla="*/ 2147483647 w 4796"/>
              <a:gd name="T33" fmla="*/ 2147483647 h 2286"/>
              <a:gd name="T34" fmla="*/ 2147483647 w 4796"/>
              <a:gd name="T35" fmla="*/ 2147483647 h 2286"/>
              <a:gd name="T36" fmla="*/ 2147483647 w 4796"/>
              <a:gd name="T37" fmla="*/ 2147483647 h 2286"/>
              <a:gd name="T38" fmla="*/ 2147483647 w 4796"/>
              <a:gd name="T39" fmla="*/ 2147483647 h 2286"/>
              <a:gd name="T40" fmla="*/ 2147483647 w 4796"/>
              <a:gd name="T41" fmla="*/ 2147483647 h 2286"/>
              <a:gd name="T42" fmla="*/ 2147483647 w 4796"/>
              <a:gd name="T43" fmla="*/ 2147483647 h 2286"/>
              <a:gd name="T44" fmla="*/ 2147483647 w 4796"/>
              <a:gd name="T45" fmla="*/ 2147483647 h 2286"/>
              <a:gd name="T46" fmla="*/ 2147483647 w 4796"/>
              <a:gd name="T47" fmla="*/ 2147483647 h 2286"/>
              <a:gd name="T48" fmla="*/ 2147483647 w 4796"/>
              <a:gd name="T49" fmla="*/ 2147483647 h 2286"/>
              <a:gd name="T50" fmla="*/ 2147483647 w 4796"/>
              <a:gd name="T51" fmla="*/ 2147483647 h 2286"/>
              <a:gd name="T52" fmla="*/ 2147483647 w 4796"/>
              <a:gd name="T53" fmla="*/ 2147483647 h 2286"/>
              <a:gd name="T54" fmla="*/ 2147483647 w 4796"/>
              <a:gd name="T55" fmla="*/ 2147483647 h 2286"/>
              <a:gd name="T56" fmla="*/ 2147483647 w 4796"/>
              <a:gd name="T57" fmla="*/ 2147483647 h 2286"/>
              <a:gd name="T58" fmla="*/ 2147483647 w 4796"/>
              <a:gd name="T59" fmla="*/ 2147483647 h 2286"/>
              <a:gd name="T60" fmla="*/ 2147483647 w 4796"/>
              <a:gd name="T61" fmla="*/ 2147483647 h 2286"/>
              <a:gd name="T62" fmla="*/ 2147483647 w 4796"/>
              <a:gd name="T63" fmla="*/ 0 h 228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4796"/>
              <a:gd name="T97" fmla="*/ 0 h 2286"/>
              <a:gd name="T98" fmla="*/ 4796 w 4796"/>
              <a:gd name="T99" fmla="*/ 2286 h 2286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4796" h="2286">
                <a:moveTo>
                  <a:pt x="0" y="2286"/>
                </a:moveTo>
                <a:lnTo>
                  <a:pt x="155" y="2114"/>
                </a:lnTo>
                <a:lnTo>
                  <a:pt x="310" y="2019"/>
                </a:lnTo>
                <a:lnTo>
                  <a:pt x="464" y="2133"/>
                </a:lnTo>
                <a:lnTo>
                  <a:pt x="619" y="2003"/>
                </a:lnTo>
                <a:lnTo>
                  <a:pt x="774" y="2098"/>
                </a:lnTo>
                <a:lnTo>
                  <a:pt x="928" y="1975"/>
                </a:lnTo>
                <a:lnTo>
                  <a:pt x="1083" y="2093"/>
                </a:lnTo>
                <a:lnTo>
                  <a:pt x="1238" y="2170"/>
                </a:lnTo>
                <a:lnTo>
                  <a:pt x="1393" y="2023"/>
                </a:lnTo>
                <a:lnTo>
                  <a:pt x="1547" y="1988"/>
                </a:lnTo>
                <a:lnTo>
                  <a:pt x="1702" y="1945"/>
                </a:lnTo>
                <a:lnTo>
                  <a:pt x="1857" y="1950"/>
                </a:lnTo>
                <a:lnTo>
                  <a:pt x="2011" y="1432"/>
                </a:lnTo>
                <a:lnTo>
                  <a:pt x="2166" y="1371"/>
                </a:lnTo>
                <a:lnTo>
                  <a:pt x="2321" y="1337"/>
                </a:lnTo>
                <a:lnTo>
                  <a:pt x="2475" y="1240"/>
                </a:lnTo>
                <a:lnTo>
                  <a:pt x="2630" y="1289"/>
                </a:lnTo>
                <a:lnTo>
                  <a:pt x="2785" y="1145"/>
                </a:lnTo>
                <a:lnTo>
                  <a:pt x="2939" y="1125"/>
                </a:lnTo>
                <a:lnTo>
                  <a:pt x="3094" y="1068"/>
                </a:lnTo>
                <a:lnTo>
                  <a:pt x="3249" y="1012"/>
                </a:lnTo>
                <a:lnTo>
                  <a:pt x="3403" y="716"/>
                </a:lnTo>
                <a:lnTo>
                  <a:pt x="3558" y="629"/>
                </a:lnTo>
                <a:lnTo>
                  <a:pt x="3713" y="541"/>
                </a:lnTo>
                <a:lnTo>
                  <a:pt x="3868" y="296"/>
                </a:lnTo>
                <a:lnTo>
                  <a:pt x="4022" y="289"/>
                </a:lnTo>
                <a:lnTo>
                  <a:pt x="4177" y="227"/>
                </a:lnTo>
                <a:lnTo>
                  <a:pt x="4332" y="344"/>
                </a:lnTo>
                <a:lnTo>
                  <a:pt x="4486" y="106"/>
                </a:lnTo>
                <a:lnTo>
                  <a:pt x="4641" y="25"/>
                </a:lnTo>
                <a:lnTo>
                  <a:pt x="4796" y="0"/>
                </a:lnTo>
              </a:path>
            </a:pathLst>
          </a:custGeom>
          <a:noFill/>
          <a:ln w="2857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6093" name="Rectangle 79"/>
          <p:cNvSpPr>
            <a:spLocks noChangeArrowheads="1"/>
          </p:cNvSpPr>
          <p:nvPr/>
        </p:nvSpPr>
        <p:spPr bwMode="auto">
          <a:xfrm>
            <a:off x="1465263" y="4691063"/>
            <a:ext cx="55562" cy="50800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094" name="Rectangle 80"/>
          <p:cNvSpPr>
            <a:spLocks noChangeArrowheads="1"/>
          </p:cNvSpPr>
          <p:nvPr/>
        </p:nvSpPr>
        <p:spPr bwMode="auto">
          <a:xfrm>
            <a:off x="1665288" y="4489450"/>
            <a:ext cx="53975" cy="50800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86095" name="Rectangle 81"/>
          <p:cNvSpPr>
            <a:spLocks noChangeArrowheads="1"/>
          </p:cNvSpPr>
          <p:nvPr/>
        </p:nvSpPr>
        <p:spPr bwMode="auto">
          <a:xfrm>
            <a:off x="1863725" y="4375150"/>
            <a:ext cx="55563" cy="50800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096" name="Rectangle 82"/>
          <p:cNvSpPr>
            <a:spLocks noChangeArrowheads="1"/>
          </p:cNvSpPr>
          <p:nvPr/>
        </p:nvSpPr>
        <p:spPr bwMode="auto">
          <a:xfrm>
            <a:off x="2063750" y="4511675"/>
            <a:ext cx="53975" cy="49213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097" name="Rectangle 83"/>
          <p:cNvSpPr>
            <a:spLocks noChangeArrowheads="1"/>
          </p:cNvSpPr>
          <p:nvPr/>
        </p:nvSpPr>
        <p:spPr bwMode="auto">
          <a:xfrm>
            <a:off x="2262188" y="4357688"/>
            <a:ext cx="53975" cy="49212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86098" name="Rectangle 84"/>
          <p:cNvSpPr>
            <a:spLocks noChangeArrowheads="1"/>
          </p:cNvSpPr>
          <p:nvPr/>
        </p:nvSpPr>
        <p:spPr bwMode="auto">
          <a:xfrm>
            <a:off x="2462213" y="4468813"/>
            <a:ext cx="57150" cy="50800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099" name="Rectangle 85"/>
          <p:cNvSpPr>
            <a:spLocks noChangeArrowheads="1"/>
          </p:cNvSpPr>
          <p:nvPr/>
        </p:nvSpPr>
        <p:spPr bwMode="auto">
          <a:xfrm>
            <a:off x="2660650" y="4322763"/>
            <a:ext cx="53975" cy="50800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00" name="Rectangle 86"/>
          <p:cNvSpPr>
            <a:spLocks noChangeArrowheads="1"/>
          </p:cNvSpPr>
          <p:nvPr/>
        </p:nvSpPr>
        <p:spPr bwMode="auto">
          <a:xfrm>
            <a:off x="2860675" y="4464050"/>
            <a:ext cx="53975" cy="49213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86101" name="Rectangle 87"/>
          <p:cNvSpPr>
            <a:spLocks noChangeArrowheads="1"/>
          </p:cNvSpPr>
          <p:nvPr/>
        </p:nvSpPr>
        <p:spPr bwMode="auto">
          <a:xfrm>
            <a:off x="3060700" y="4554538"/>
            <a:ext cx="52388" cy="50800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02" name="Rectangle 88"/>
          <p:cNvSpPr>
            <a:spLocks noChangeArrowheads="1"/>
          </p:cNvSpPr>
          <p:nvPr/>
        </p:nvSpPr>
        <p:spPr bwMode="auto">
          <a:xfrm>
            <a:off x="3257550" y="4381500"/>
            <a:ext cx="57150" cy="47625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86103" name="Rectangle 89"/>
          <p:cNvSpPr>
            <a:spLocks noChangeArrowheads="1"/>
          </p:cNvSpPr>
          <p:nvPr/>
        </p:nvSpPr>
        <p:spPr bwMode="auto">
          <a:xfrm>
            <a:off x="3457575" y="4338638"/>
            <a:ext cx="55563" cy="50800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04" name="Rectangle 90"/>
          <p:cNvSpPr>
            <a:spLocks noChangeArrowheads="1"/>
          </p:cNvSpPr>
          <p:nvPr/>
        </p:nvSpPr>
        <p:spPr bwMode="auto">
          <a:xfrm>
            <a:off x="3659188" y="4287838"/>
            <a:ext cx="53975" cy="50800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86105" name="Rectangle 91"/>
          <p:cNvSpPr>
            <a:spLocks noChangeArrowheads="1"/>
          </p:cNvSpPr>
          <p:nvPr/>
        </p:nvSpPr>
        <p:spPr bwMode="auto">
          <a:xfrm>
            <a:off x="3857625" y="4295775"/>
            <a:ext cx="52388" cy="47625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06" name="Rectangle 92"/>
          <p:cNvSpPr>
            <a:spLocks noChangeArrowheads="1"/>
          </p:cNvSpPr>
          <p:nvPr/>
        </p:nvSpPr>
        <p:spPr bwMode="auto">
          <a:xfrm>
            <a:off x="4054475" y="3683000"/>
            <a:ext cx="55563" cy="49213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86107" name="Rectangle 93"/>
          <p:cNvSpPr>
            <a:spLocks noChangeArrowheads="1"/>
          </p:cNvSpPr>
          <p:nvPr/>
        </p:nvSpPr>
        <p:spPr bwMode="auto">
          <a:xfrm>
            <a:off x="4254500" y="3608388"/>
            <a:ext cx="57150" cy="50800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08" name="Rectangle 94"/>
          <p:cNvSpPr>
            <a:spLocks noChangeArrowheads="1"/>
          </p:cNvSpPr>
          <p:nvPr/>
        </p:nvSpPr>
        <p:spPr bwMode="auto">
          <a:xfrm>
            <a:off x="4456113" y="3570288"/>
            <a:ext cx="53975" cy="47625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86109" name="Rectangle 95"/>
          <p:cNvSpPr>
            <a:spLocks noChangeArrowheads="1"/>
          </p:cNvSpPr>
          <p:nvPr/>
        </p:nvSpPr>
        <p:spPr bwMode="auto">
          <a:xfrm>
            <a:off x="4654550" y="3454400"/>
            <a:ext cx="53975" cy="50800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10" name="Rectangle 96"/>
          <p:cNvSpPr>
            <a:spLocks noChangeArrowheads="1"/>
          </p:cNvSpPr>
          <p:nvPr/>
        </p:nvSpPr>
        <p:spPr bwMode="auto">
          <a:xfrm>
            <a:off x="4854575" y="3514725"/>
            <a:ext cx="52388" cy="49213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11" name="Rectangle 97"/>
          <p:cNvSpPr>
            <a:spLocks noChangeArrowheads="1"/>
          </p:cNvSpPr>
          <p:nvPr/>
        </p:nvSpPr>
        <p:spPr bwMode="auto">
          <a:xfrm>
            <a:off x="5053013" y="3344863"/>
            <a:ext cx="55562" cy="49212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12" name="Rectangle 98"/>
          <p:cNvSpPr>
            <a:spLocks noChangeArrowheads="1"/>
          </p:cNvSpPr>
          <p:nvPr/>
        </p:nvSpPr>
        <p:spPr bwMode="auto">
          <a:xfrm>
            <a:off x="5249863" y="3319463"/>
            <a:ext cx="55562" cy="49212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13" name="Rectangle 99"/>
          <p:cNvSpPr>
            <a:spLocks noChangeArrowheads="1"/>
          </p:cNvSpPr>
          <p:nvPr/>
        </p:nvSpPr>
        <p:spPr bwMode="auto">
          <a:xfrm>
            <a:off x="5451475" y="3252788"/>
            <a:ext cx="53975" cy="47625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14" name="Rectangle 100"/>
          <p:cNvSpPr>
            <a:spLocks noChangeArrowheads="1"/>
          </p:cNvSpPr>
          <p:nvPr/>
        </p:nvSpPr>
        <p:spPr bwMode="auto">
          <a:xfrm>
            <a:off x="5651500" y="3186113"/>
            <a:ext cx="52388" cy="47625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15" name="Rectangle 101"/>
          <p:cNvSpPr>
            <a:spLocks noChangeArrowheads="1"/>
          </p:cNvSpPr>
          <p:nvPr/>
        </p:nvSpPr>
        <p:spPr bwMode="auto">
          <a:xfrm>
            <a:off x="5848350" y="2836863"/>
            <a:ext cx="55563" cy="49212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16" name="Rectangle 102"/>
          <p:cNvSpPr>
            <a:spLocks noChangeArrowheads="1"/>
          </p:cNvSpPr>
          <p:nvPr/>
        </p:nvSpPr>
        <p:spPr bwMode="auto">
          <a:xfrm>
            <a:off x="6048375" y="2732088"/>
            <a:ext cx="55563" cy="50800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17" name="Rectangle 103"/>
          <p:cNvSpPr>
            <a:spLocks noChangeArrowheads="1"/>
          </p:cNvSpPr>
          <p:nvPr/>
        </p:nvSpPr>
        <p:spPr bwMode="auto">
          <a:xfrm>
            <a:off x="6249988" y="2630488"/>
            <a:ext cx="52387" cy="49212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18" name="Rectangle 104"/>
          <p:cNvSpPr>
            <a:spLocks noChangeArrowheads="1"/>
          </p:cNvSpPr>
          <p:nvPr/>
        </p:nvSpPr>
        <p:spPr bwMode="auto">
          <a:xfrm>
            <a:off x="6446838" y="2339975"/>
            <a:ext cx="55562" cy="49213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19" name="Rectangle 105"/>
          <p:cNvSpPr>
            <a:spLocks noChangeArrowheads="1"/>
          </p:cNvSpPr>
          <p:nvPr/>
        </p:nvSpPr>
        <p:spPr bwMode="auto">
          <a:xfrm>
            <a:off x="6646863" y="2332038"/>
            <a:ext cx="52387" cy="49212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20" name="Rectangle 106"/>
          <p:cNvSpPr>
            <a:spLocks noChangeArrowheads="1"/>
          </p:cNvSpPr>
          <p:nvPr/>
        </p:nvSpPr>
        <p:spPr bwMode="auto">
          <a:xfrm>
            <a:off x="6845300" y="2259013"/>
            <a:ext cx="57150" cy="49212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86121" name="Rectangle 107"/>
          <p:cNvSpPr>
            <a:spLocks noChangeArrowheads="1"/>
          </p:cNvSpPr>
          <p:nvPr/>
        </p:nvSpPr>
        <p:spPr bwMode="auto">
          <a:xfrm>
            <a:off x="7046913" y="2397125"/>
            <a:ext cx="52387" cy="49213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22" name="Rectangle 108"/>
          <p:cNvSpPr>
            <a:spLocks noChangeArrowheads="1"/>
          </p:cNvSpPr>
          <p:nvPr/>
        </p:nvSpPr>
        <p:spPr bwMode="auto">
          <a:xfrm>
            <a:off x="7245350" y="2114550"/>
            <a:ext cx="52388" cy="49213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86123" name="Rectangle 109"/>
          <p:cNvSpPr>
            <a:spLocks noChangeArrowheads="1"/>
          </p:cNvSpPr>
          <p:nvPr/>
        </p:nvSpPr>
        <p:spPr bwMode="auto">
          <a:xfrm>
            <a:off x="7443788" y="2019300"/>
            <a:ext cx="52387" cy="49213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24" name="Rectangle 110"/>
          <p:cNvSpPr>
            <a:spLocks noChangeArrowheads="1"/>
          </p:cNvSpPr>
          <p:nvPr/>
        </p:nvSpPr>
        <p:spPr bwMode="auto">
          <a:xfrm>
            <a:off x="7643813" y="1990725"/>
            <a:ext cx="53975" cy="49213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 b="1">
              <a:solidFill>
                <a:srgbClr val="666666"/>
              </a:solidFill>
            </a:endParaRPr>
          </a:p>
        </p:txBody>
      </p:sp>
      <p:sp>
        <p:nvSpPr>
          <p:cNvPr id="86125" name="Rectangle 111"/>
          <p:cNvSpPr>
            <a:spLocks noChangeArrowheads="1"/>
          </p:cNvSpPr>
          <p:nvPr/>
        </p:nvSpPr>
        <p:spPr bwMode="auto">
          <a:xfrm>
            <a:off x="1465263" y="4822825"/>
            <a:ext cx="55562" cy="7938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26" name="Rectangle 112"/>
          <p:cNvSpPr>
            <a:spLocks noChangeArrowheads="1"/>
          </p:cNvSpPr>
          <p:nvPr/>
        </p:nvSpPr>
        <p:spPr bwMode="auto">
          <a:xfrm>
            <a:off x="1665288" y="4627563"/>
            <a:ext cx="53975" cy="9525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27" name="Rectangle 113"/>
          <p:cNvSpPr>
            <a:spLocks noChangeArrowheads="1"/>
          </p:cNvSpPr>
          <p:nvPr/>
        </p:nvSpPr>
        <p:spPr bwMode="auto">
          <a:xfrm>
            <a:off x="1863725" y="4514850"/>
            <a:ext cx="57150" cy="9525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86128" name="Rectangle 114"/>
          <p:cNvSpPr>
            <a:spLocks noChangeArrowheads="1"/>
          </p:cNvSpPr>
          <p:nvPr/>
        </p:nvSpPr>
        <p:spPr bwMode="auto">
          <a:xfrm>
            <a:off x="2063750" y="4641850"/>
            <a:ext cx="53975" cy="7938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29" name="Rectangle 115"/>
          <p:cNvSpPr>
            <a:spLocks noChangeArrowheads="1"/>
          </p:cNvSpPr>
          <p:nvPr/>
        </p:nvSpPr>
        <p:spPr bwMode="auto">
          <a:xfrm>
            <a:off x="2262188" y="4498975"/>
            <a:ext cx="57150" cy="7938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30" name="Rectangle 116"/>
          <p:cNvSpPr>
            <a:spLocks noChangeArrowheads="1"/>
          </p:cNvSpPr>
          <p:nvPr/>
        </p:nvSpPr>
        <p:spPr bwMode="auto">
          <a:xfrm>
            <a:off x="2462213" y="4598988"/>
            <a:ext cx="57150" cy="9525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31" name="Rectangle 117"/>
          <p:cNvSpPr>
            <a:spLocks noChangeArrowheads="1"/>
          </p:cNvSpPr>
          <p:nvPr/>
        </p:nvSpPr>
        <p:spPr bwMode="auto">
          <a:xfrm>
            <a:off x="2660650" y="4462463"/>
            <a:ext cx="53975" cy="9525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86132" name="Rectangle 118"/>
          <p:cNvSpPr>
            <a:spLocks noChangeArrowheads="1"/>
          </p:cNvSpPr>
          <p:nvPr/>
        </p:nvSpPr>
        <p:spPr bwMode="auto">
          <a:xfrm>
            <a:off x="2860675" y="4592638"/>
            <a:ext cx="53975" cy="11112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33" name="Rectangle 119"/>
          <p:cNvSpPr>
            <a:spLocks noChangeArrowheads="1"/>
          </p:cNvSpPr>
          <p:nvPr/>
        </p:nvSpPr>
        <p:spPr bwMode="auto">
          <a:xfrm>
            <a:off x="3060700" y="4678363"/>
            <a:ext cx="55563" cy="9525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34" name="Rectangle 120"/>
          <p:cNvSpPr>
            <a:spLocks noChangeArrowheads="1"/>
          </p:cNvSpPr>
          <p:nvPr/>
        </p:nvSpPr>
        <p:spPr bwMode="auto">
          <a:xfrm>
            <a:off x="3257550" y="4513263"/>
            <a:ext cx="57150" cy="11112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35" name="Rectangle 121"/>
          <p:cNvSpPr>
            <a:spLocks noChangeArrowheads="1"/>
          </p:cNvSpPr>
          <p:nvPr/>
        </p:nvSpPr>
        <p:spPr bwMode="auto">
          <a:xfrm>
            <a:off x="3457575" y="4475163"/>
            <a:ext cx="55563" cy="7937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36" name="Rectangle 122"/>
          <p:cNvSpPr>
            <a:spLocks noChangeArrowheads="1"/>
          </p:cNvSpPr>
          <p:nvPr/>
        </p:nvSpPr>
        <p:spPr bwMode="auto">
          <a:xfrm>
            <a:off x="3659188" y="4425950"/>
            <a:ext cx="53975" cy="9525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37" name="Rectangle 123"/>
          <p:cNvSpPr>
            <a:spLocks noChangeArrowheads="1"/>
          </p:cNvSpPr>
          <p:nvPr/>
        </p:nvSpPr>
        <p:spPr bwMode="auto">
          <a:xfrm>
            <a:off x="3857625" y="4429125"/>
            <a:ext cx="53975" cy="9525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38" name="Rectangle 124"/>
          <p:cNvSpPr>
            <a:spLocks noChangeArrowheads="1"/>
          </p:cNvSpPr>
          <p:nvPr/>
        </p:nvSpPr>
        <p:spPr bwMode="auto">
          <a:xfrm>
            <a:off x="4054475" y="3848100"/>
            <a:ext cx="57150" cy="9525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39" name="Rectangle 125"/>
          <p:cNvSpPr>
            <a:spLocks noChangeArrowheads="1"/>
          </p:cNvSpPr>
          <p:nvPr/>
        </p:nvSpPr>
        <p:spPr bwMode="auto">
          <a:xfrm>
            <a:off x="4254500" y="3776663"/>
            <a:ext cx="57150" cy="9525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40" name="Rectangle 126"/>
          <p:cNvSpPr>
            <a:spLocks noChangeArrowheads="1"/>
          </p:cNvSpPr>
          <p:nvPr/>
        </p:nvSpPr>
        <p:spPr bwMode="auto">
          <a:xfrm>
            <a:off x="4456113" y="3735388"/>
            <a:ext cx="55562" cy="9525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41" name="Rectangle 127"/>
          <p:cNvSpPr>
            <a:spLocks noChangeArrowheads="1"/>
          </p:cNvSpPr>
          <p:nvPr/>
        </p:nvSpPr>
        <p:spPr bwMode="auto">
          <a:xfrm>
            <a:off x="4654550" y="3625850"/>
            <a:ext cx="53975" cy="9525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42" name="Rectangle 128"/>
          <p:cNvSpPr>
            <a:spLocks noChangeArrowheads="1"/>
          </p:cNvSpPr>
          <p:nvPr/>
        </p:nvSpPr>
        <p:spPr bwMode="auto">
          <a:xfrm>
            <a:off x="4854575" y="3679825"/>
            <a:ext cx="53975" cy="7938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43" name="Rectangle 129"/>
          <p:cNvSpPr>
            <a:spLocks noChangeArrowheads="1"/>
          </p:cNvSpPr>
          <p:nvPr/>
        </p:nvSpPr>
        <p:spPr bwMode="auto">
          <a:xfrm>
            <a:off x="5053013" y="3514725"/>
            <a:ext cx="55562" cy="11113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44" name="Rectangle 130"/>
          <p:cNvSpPr>
            <a:spLocks noChangeArrowheads="1"/>
          </p:cNvSpPr>
          <p:nvPr/>
        </p:nvSpPr>
        <p:spPr bwMode="auto">
          <a:xfrm>
            <a:off x="5249863" y="3465513"/>
            <a:ext cx="55562" cy="9525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45" name="Rectangle 131"/>
          <p:cNvSpPr>
            <a:spLocks noChangeArrowheads="1"/>
          </p:cNvSpPr>
          <p:nvPr/>
        </p:nvSpPr>
        <p:spPr bwMode="auto">
          <a:xfrm>
            <a:off x="5451475" y="3400425"/>
            <a:ext cx="53975" cy="9525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46" name="Rectangle 132"/>
          <p:cNvSpPr>
            <a:spLocks noChangeArrowheads="1"/>
          </p:cNvSpPr>
          <p:nvPr/>
        </p:nvSpPr>
        <p:spPr bwMode="auto">
          <a:xfrm>
            <a:off x="5651500" y="3335338"/>
            <a:ext cx="55563" cy="9525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47" name="Rectangle 133"/>
          <p:cNvSpPr>
            <a:spLocks noChangeArrowheads="1"/>
          </p:cNvSpPr>
          <p:nvPr/>
        </p:nvSpPr>
        <p:spPr bwMode="auto">
          <a:xfrm>
            <a:off x="5848350" y="2994025"/>
            <a:ext cx="57150" cy="11113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86148" name="Rectangle 134"/>
          <p:cNvSpPr>
            <a:spLocks noChangeArrowheads="1"/>
          </p:cNvSpPr>
          <p:nvPr/>
        </p:nvSpPr>
        <p:spPr bwMode="auto">
          <a:xfrm>
            <a:off x="6048375" y="2894013"/>
            <a:ext cx="55563" cy="9525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49" name="Rectangle 135"/>
          <p:cNvSpPr>
            <a:spLocks noChangeArrowheads="1"/>
          </p:cNvSpPr>
          <p:nvPr/>
        </p:nvSpPr>
        <p:spPr bwMode="auto">
          <a:xfrm>
            <a:off x="6249988" y="2790825"/>
            <a:ext cx="52387" cy="9525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50" name="Rectangle 136"/>
          <p:cNvSpPr>
            <a:spLocks noChangeArrowheads="1"/>
          </p:cNvSpPr>
          <p:nvPr/>
        </p:nvSpPr>
        <p:spPr bwMode="auto">
          <a:xfrm>
            <a:off x="6446838" y="2506663"/>
            <a:ext cx="57150" cy="11112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51" name="Rectangle 137"/>
          <p:cNvSpPr>
            <a:spLocks noChangeArrowheads="1"/>
          </p:cNvSpPr>
          <p:nvPr/>
        </p:nvSpPr>
        <p:spPr bwMode="auto">
          <a:xfrm>
            <a:off x="6646863" y="2498725"/>
            <a:ext cx="55562" cy="7938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52" name="Rectangle 138"/>
          <p:cNvSpPr>
            <a:spLocks noChangeArrowheads="1"/>
          </p:cNvSpPr>
          <p:nvPr/>
        </p:nvSpPr>
        <p:spPr bwMode="auto">
          <a:xfrm>
            <a:off x="6845300" y="2382838"/>
            <a:ext cx="57150" cy="11112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53" name="Rectangle 139"/>
          <p:cNvSpPr>
            <a:spLocks noChangeArrowheads="1"/>
          </p:cNvSpPr>
          <p:nvPr/>
        </p:nvSpPr>
        <p:spPr bwMode="auto">
          <a:xfrm>
            <a:off x="7046913" y="2517775"/>
            <a:ext cx="52387" cy="11113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54" name="Rectangle 140"/>
          <p:cNvSpPr>
            <a:spLocks noChangeArrowheads="1"/>
          </p:cNvSpPr>
          <p:nvPr/>
        </p:nvSpPr>
        <p:spPr bwMode="auto">
          <a:xfrm>
            <a:off x="7245350" y="2241550"/>
            <a:ext cx="52388" cy="9525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55" name="Rectangle 141"/>
          <p:cNvSpPr>
            <a:spLocks noChangeArrowheads="1"/>
          </p:cNvSpPr>
          <p:nvPr/>
        </p:nvSpPr>
        <p:spPr bwMode="auto">
          <a:xfrm>
            <a:off x="7443788" y="2146300"/>
            <a:ext cx="57150" cy="11113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56" name="Rectangle 142"/>
          <p:cNvSpPr>
            <a:spLocks noChangeArrowheads="1"/>
          </p:cNvSpPr>
          <p:nvPr/>
        </p:nvSpPr>
        <p:spPr bwMode="auto">
          <a:xfrm>
            <a:off x="7643813" y="2116138"/>
            <a:ext cx="53975" cy="9525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 b="1">
              <a:solidFill>
                <a:srgbClr val="666666"/>
              </a:solidFill>
            </a:endParaRPr>
          </a:p>
        </p:txBody>
      </p:sp>
      <p:sp>
        <p:nvSpPr>
          <p:cNvPr id="86157" name="Rectangle 143"/>
          <p:cNvSpPr>
            <a:spLocks noChangeArrowheads="1"/>
          </p:cNvSpPr>
          <p:nvPr/>
        </p:nvSpPr>
        <p:spPr bwMode="auto">
          <a:xfrm>
            <a:off x="1465263" y="4586288"/>
            <a:ext cx="55562" cy="9525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58" name="Rectangle 144"/>
          <p:cNvSpPr>
            <a:spLocks noChangeArrowheads="1"/>
          </p:cNvSpPr>
          <p:nvPr/>
        </p:nvSpPr>
        <p:spPr bwMode="auto">
          <a:xfrm>
            <a:off x="1665288" y="4378325"/>
            <a:ext cx="53975" cy="9525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59" name="Rectangle 145"/>
          <p:cNvSpPr>
            <a:spLocks noChangeArrowheads="1"/>
          </p:cNvSpPr>
          <p:nvPr/>
        </p:nvSpPr>
        <p:spPr bwMode="auto">
          <a:xfrm>
            <a:off x="1863725" y="4265613"/>
            <a:ext cx="57150" cy="7937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60" name="Rectangle 146"/>
          <p:cNvSpPr>
            <a:spLocks noChangeArrowheads="1"/>
          </p:cNvSpPr>
          <p:nvPr/>
        </p:nvSpPr>
        <p:spPr bwMode="auto">
          <a:xfrm>
            <a:off x="2063750" y="4411663"/>
            <a:ext cx="53975" cy="7937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61" name="Rectangle 147"/>
          <p:cNvSpPr>
            <a:spLocks noChangeArrowheads="1"/>
          </p:cNvSpPr>
          <p:nvPr/>
        </p:nvSpPr>
        <p:spPr bwMode="auto">
          <a:xfrm>
            <a:off x="2262188" y="4244975"/>
            <a:ext cx="57150" cy="11113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62" name="Rectangle 148"/>
          <p:cNvSpPr>
            <a:spLocks noChangeArrowheads="1"/>
          </p:cNvSpPr>
          <p:nvPr/>
        </p:nvSpPr>
        <p:spPr bwMode="auto">
          <a:xfrm>
            <a:off x="2462213" y="4368800"/>
            <a:ext cx="57150" cy="9525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63" name="Rectangle 149"/>
          <p:cNvSpPr>
            <a:spLocks noChangeArrowheads="1"/>
          </p:cNvSpPr>
          <p:nvPr/>
        </p:nvSpPr>
        <p:spPr bwMode="auto">
          <a:xfrm>
            <a:off x="2660650" y="4214813"/>
            <a:ext cx="53975" cy="9525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64" name="Rectangle 150"/>
          <p:cNvSpPr>
            <a:spLocks noChangeArrowheads="1"/>
          </p:cNvSpPr>
          <p:nvPr/>
        </p:nvSpPr>
        <p:spPr bwMode="auto">
          <a:xfrm>
            <a:off x="2860675" y="4362450"/>
            <a:ext cx="53975" cy="9525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65" name="Rectangle 151"/>
          <p:cNvSpPr>
            <a:spLocks noChangeArrowheads="1"/>
          </p:cNvSpPr>
          <p:nvPr/>
        </p:nvSpPr>
        <p:spPr bwMode="auto">
          <a:xfrm>
            <a:off x="3060700" y="4460875"/>
            <a:ext cx="55563" cy="7938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66" name="Rectangle 152"/>
          <p:cNvSpPr>
            <a:spLocks noChangeArrowheads="1"/>
          </p:cNvSpPr>
          <p:nvPr/>
        </p:nvSpPr>
        <p:spPr bwMode="auto">
          <a:xfrm>
            <a:off x="3257550" y="4278313"/>
            <a:ext cx="57150" cy="7937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67" name="Rectangle 153"/>
          <p:cNvSpPr>
            <a:spLocks noChangeArrowheads="1"/>
          </p:cNvSpPr>
          <p:nvPr/>
        </p:nvSpPr>
        <p:spPr bwMode="auto">
          <a:xfrm>
            <a:off x="3457575" y="4233863"/>
            <a:ext cx="55563" cy="9525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68" name="Rectangle 154"/>
          <p:cNvSpPr>
            <a:spLocks noChangeArrowheads="1"/>
          </p:cNvSpPr>
          <p:nvPr/>
        </p:nvSpPr>
        <p:spPr bwMode="auto">
          <a:xfrm>
            <a:off x="3659188" y="4181475"/>
            <a:ext cx="53975" cy="11113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69" name="Rectangle 155"/>
          <p:cNvSpPr>
            <a:spLocks noChangeArrowheads="1"/>
          </p:cNvSpPr>
          <p:nvPr/>
        </p:nvSpPr>
        <p:spPr bwMode="auto">
          <a:xfrm>
            <a:off x="3857625" y="4191000"/>
            <a:ext cx="53975" cy="9525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70" name="Rectangle 156"/>
          <p:cNvSpPr>
            <a:spLocks noChangeArrowheads="1"/>
          </p:cNvSpPr>
          <p:nvPr/>
        </p:nvSpPr>
        <p:spPr bwMode="auto">
          <a:xfrm>
            <a:off x="4054475" y="3548063"/>
            <a:ext cx="57150" cy="7937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71" name="Rectangle 157"/>
          <p:cNvSpPr>
            <a:spLocks noChangeArrowheads="1"/>
          </p:cNvSpPr>
          <p:nvPr/>
        </p:nvSpPr>
        <p:spPr bwMode="auto">
          <a:xfrm>
            <a:off x="4254500" y="3475038"/>
            <a:ext cx="57150" cy="9525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72" name="Rectangle 158"/>
          <p:cNvSpPr>
            <a:spLocks noChangeArrowheads="1"/>
          </p:cNvSpPr>
          <p:nvPr/>
        </p:nvSpPr>
        <p:spPr bwMode="auto">
          <a:xfrm>
            <a:off x="4456113" y="3433763"/>
            <a:ext cx="55562" cy="9525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73" name="Rectangle 159"/>
          <p:cNvSpPr>
            <a:spLocks noChangeArrowheads="1"/>
          </p:cNvSpPr>
          <p:nvPr/>
        </p:nvSpPr>
        <p:spPr bwMode="auto">
          <a:xfrm>
            <a:off x="4654550" y="3317875"/>
            <a:ext cx="53975" cy="7938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74" name="Rectangle 160"/>
          <p:cNvSpPr>
            <a:spLocks noChangeArrowheads="1"/>
          </p:cNvSpPr>
          <p:nvPr/>
        </p:nvSpPr>
        <p:spPr bwMode="auto">
          <a:xfrm>
            <a:off x="4854575" y="3376613"/>
            <a:ext cx="53975" cy="9525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86175" name="Rectangle 161"/>
          <p:cNvSpPr>
            <a:spLocks noChangeArrowheads="1"/>
          </p:cNvSpPr>
          <p:nvPr/>
        </p:nvSpPr>
        <p:spPr bwMode="auto">
          <a:xfrm>
            <a:off x="5053013" y="3205163"/>
            <a:ext cx="55562" cy="7937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76" name="Rectangle 162"/>
          <p:cNvSpPr>
            <a:spLocks noChangeArrowheads="1"/>
          </p:cNvSpPr>
          <p:nvPr/>
        </p:nvSpPr>
        <p:spPr bwMode="auto">
          <a:xfrm>
            <a:off x="5249863" y="3206750"/>
            <a:ext cx="55562" cy="9525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86177" name="Rectangle 163"/>
          <p:cNvSpPr>
            <a:spLocks noChangeArrowheads="1"/>
          </p:cNvSpPr>
          <p:nvPr/>
        </p:nvSpPr>
        <p:spPr bwMode="auto">
          <a:xfrm>
            <a:off x="5451475" y="3138488"/>
            <a:ext cx="53975" cy="9525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86178" name="Rectangle 164"/>
          <p:cNvSpPr>
            <a:spLocks noChangeArrowheads="1"/>
          </p:cNvSpPr>
          <p:nvPr/>
        </p:nvSpPr>
        <p:spPr bwMode="auto">
          <a:xfrm>
            <a:off x="5651500" y="3071813"/>
            <a:ext cx="55563" cy="9525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79" name="Rectangle 165"/>
          <p:cNvSpPr>
            <a:spLocks noChangeArrowheads="1"/>
          </p:cNvSpPr>
          <p:nvPr/>
        </p:nvSpPr>
        <p:spPr bwMode="auto">
          <a:xfrm>
            <a:off x="5848350" y="2711450"/>
            <a:ext cx="57150" cy="11113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80" name="Rectangle 166"/>
          <p:cNvSpPr>
            <a:spLocks noChangeArrowheads="1"/>
          </p:cNvSpPr>
          <p:nvPr/>
        </p:nvSpPr>
        <p:spPr bwMode="auto">
          <a:xfrm>
            <a:off x="6048375" y="2608263"/>
            <a:ext cx="55563" cy="7937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81" name="Rectangle 167"/>
          <p:cNvSpPr>
            <a:spLocks noChangeArrowheads="1"/>
          </p:cNvSpPr>
          <p:nvPr/>
        </p:nvSpPr>
        <p:spPr bwMode="auto">
          <a:xfrm>
            <a:off x="6249988" y="2503488"/>
            <a:ext cx="52387" cy="9525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tx1"/>
            </a:solidFill>
            <a:miter lim="800000"/>
            <a:headEnd/>
            <a:tailEnd/>
          </a:ln>
        </p:spPr>
        <p:txBody>
          <a:bodyPr/>
          <a:lstStyle/>
          <a:p>
            <a:endParaRPr lang="de-DE"/>
          </a:p>
        </p:txBody>
      </p:sp>
      <p:sp>
        <p:nvSpPr>
          <p:cNvPr id="86182" name="Rectangle 168"/>
          <p:cNvSpPr>
            <a:spLocks noChangeArrowheads="1"/>
          </p:cNvSpPr>
          <p:nvPr/>
        </p:nvSpPr>
        <p:spPr bwMode="auto">
          <a:xfrm>
            <a:off x="6446838" y="2206625"/>
            <a:ext cx="57150" cy="9525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83" name="Rectangle 169"/>
          <p:cNvSpPr>
            <a:spLocks noChangeArrowheads="1"/>
          </p:cNvSpPr>
          <p:nvPr/>
        </p:nvSpPr>
        <p:spPr bwMode="auto">
          <a:xfrm>
            <a:off x="6646863" y="2200275"/>
            <a:ext cx="55562" cy="9525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84" name="Rectangle 170"/>
          <p:cNvSpPr>
            <a:spLocks noChangeArrowheads="1"/>
          </p:cNvSpPr>
          <p:nvPr/>
        </p:nvSpPr>
        <p:spPr bwMode="auto">
          <a:xfrm>
            <a:off x="6845300" y="2168525"/>
            <a:ext cx="57150" cy="9525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85" name="Rectangle 171"/>
          <p:cNvSpPr>
            <a:spLocks noChangeArrowheads="1"/>
          </p:cNvSpPr>
          <p:nvPr/>
        </p:nvSpPr>
        <p:spPr bwMode="auto">
          <a:xfrm>
            <a:off x="7046913" y="2309813"/>
            <a:ext cx="52387" cy="7937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86" name="Rectangle 172"/>
          <p:cNvSpPr>
            <a:spLocks noChangeArrowheads="1"/>
          </p:cNvSpPr>
          <p:nvPr/>
        </p:nvSpPr>
        <p:spPr bwMode="auto">
          <a:xfrm>
            <a:off x="7245350" y="2025650"/>
            <a:ext cx="52388" cy="11113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87" name="Rectangle 173"/>
          <p:cNvSpPr>
            <a:spLocks noChangeArrowheads="1"/>
          </p:cNvSpPr>
          <p:nvPr/>
        </p:nvSpPr>
        <p:spPr bwMode="auto">
          <a:xfrm>
            <a:off x="7443788" y="1930400"/>
            <a:ext cx="57150" cy="9525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>
              <a:solidFill>
                <a:srgbClr val="000000"/>
              </a:solidFill>
            </a:endParaRPr>
          </a:p>
        </p:txBody>
      </p:sp>
      <p:sp>
        <p:nvSpPr>
          <p:cNvPr id="86188" name="Rectangle 174"/>
          <p:cNvSpPr>
            <a:spLocks noChangeArrowheads="1"/>
          </p:cNvSpPr>
          <p:nvPr/>
        </p:nvSpPr>
        <p:spPr bwMode="auto">
          <a:xfrm>
            <a:off x="7643813" y="1901825"/>
            <a:ext cx="53975" cy="9525"/>
          </a:xfrm>
          <a:prstGeom prst="rect">
            <a:avLst/>
          </a:prstGeom>
          <a:solidFill>
            <a:schemeClr val="accent2"/>
          </a:solidFill>
          <a:ln w="6350">
            <a:solidFill>
              <a:schemeClr val="accent2"/>
            </a:solidFill>
            <a:miter lim="800000"/>
            <a:headEnd/>
            <a:tailEnd/>
          </a:ln>
        </p:spPr>
        <p:txBody>
          <a:bodyPr/>
          <a:lstStyle/>
          <a:p>
            <a:endParaRPr lang="de-DE" b="1">
              <a:solidFill>
                <a:srgbClr val="666666"/>
              </a:solidFill>
            </a:endParaRPr>
          </a:p>
        </p:txBody>
      </p:sp>
      <p:sp>
        <p:nvSpPr>
          <p:cNvPr id="86189" name="Line 175"/>
          <p:cNvSpPr>
            <a:spLocks noChangeShapeType="1"/>
          </p:cNvSpPr>
          <p:nvPr/>
        </p:nvSpPr>
        <p:spPr bwMode="auto">
          <a:xfrm>
            <a:off x="7770813" y="1528763"/>
            <a:ext cx="1587" cy="3897312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6190" name="Line 176"/>
          <p:cNvSpPr>
            <a:spLocks noChangeShapeType="1"/>
          </p:cNvSpPr>
          <p:nvPr/>
        </p:nvSpPr>
        <p:spPr bwMode="auto">
          <a:xfrm>
            <a:off x="7729538" y="5426075"/>
            <a:ext cx="809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6191" name="Line 177"/>
          <p:cNvSpPr>
            <a:spLocks noChangeShapeType="1"/>
          </p:cNvSpPr>
          <p:nvPr/>
        </p:nvSpPr>
        <p:spPr bwMode="auto">
          <a:xfrm>
            <a:off x="7729538" y="4776788"/>
            <a:ext cx="80962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6192" name="Line 178"/>
          <p:cNvSpPr>
            <a:spLocks noChangeShapeType="1"/>
          </p:cNvSpPr>
          <p:nvPr/>
        </p:nvSpPr>
        <p:spPr bwMode="auto">
          <a:xfrm>
            <a:off x="7729538" y="4127500"/>
            <a:ext cx="809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6193" name="Line 179"/>
          <p:cNvSpPr>
            <a:spLocks noChangeShapeType="1"/>
          </p:cNvSpPr>
          <p:nvPr/>
        </p:nvSpPr>
        <p:spPr bwMode="auto">
          <a:xfrm>
            <a:off x="7729538" y="3478213"/>
            <a:ext cx="80962" cy="1587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6194" name="Line 180"/>
          <p:cNvSpPr>
            <a:spLocks noChangeShapeType="1"/>
          </p:cNvSpPr>
          <p:nvPr/>
        </p:nvSpPr>
        <p:spPr bwMode="auto">
          <a:xfrm>
            <a:off x="7729538" y="2828925"/>
            <a:ext cx="809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6195" name="Line 181"/>
          <p:cNvSpPr>
            <a:spLocks noChangeShapeType="1"/>
          </p:cNvSpPr>
          <p:nvPr/>
        </p:nvSpPr>
        <p:spPr bwMode="auto">
          <a:xfrm>
            <a:off x="7729538" y="2178050"/>
            <a:ext cx="80962" cy="1588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6196" name="Line 182"/>
          <p:cNvSpPr>
            <a:spLocks noChangeShapeType="1"/>
          </p:cNvSpPr>
          <p:nvPr/>
        </p:nvSpPr>
        <p:spPr bwMode="auto">
          <a:xfrm>
            <a:off x="7729538" y="1528763"/>
            <a:ext cx="80962" cy="0"/>
          </a:xfrm>
          <a:prstGeom prst="line">
            <a:avLst/>
          </a:prstGeom>
          <a:noFill/>
          <a:ln w="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6197" name="Freeform 183"/>
          <p:cNvSpPr>
            <a:spLocks/>
          </p:cNvSpPr>
          <p:nvPr/>
        </p:nvSpPr>
        <p:spPr bwMode="auto">
          <a:xfrm>
            <a:off x="1493838" y="2114550"/>
            <a:ext cx="6176962" cy="809625"/>
          </a:xfrm>
          <a:custGeom>
            <a:avLst/>
            <a:gdLst>
              <a:gd name="T0" fmla="*/ 0 w 4796"/>
              <a:gd name="T1" fmla="*/ 2147483647 h 685"/>
              <a:gd name="T2" fmla="*/ 2147483647 w 4796"/>
              <a:gd name="T3" fmla="*/ 2147483647 h 685"/>
              <a:gd name="T4" fmla="*/ 2147483647 w 4796"/>
              <a:gd name="T5" fmla="*/ 2147483647 h 685"/>
              <a:gd name="T6" fmla="*/ 2147483647 w 4796"/>
              <a:gd name="T7" fmla="*/ 2147483647 h 685"/>
              <a:gd name="T8" fmla="*/ 2147483647 w 4796"/>
              <a:gd name="T9" fmla="*/ 2147483647 h 685"/>
              <a:gd name="T10" fmla="*/ 2147483647 w 4796"/>
              <a:gd name="T11" fmla="*/ 2147483647 h 685"/>
              <a:gd name="T12" fmla="*/ 2147483647 w 4796"/>
              <a:gd name="T13" fmla="*/ 2147483647 h 685"/>
              <a:gd name="T14" fmla="*/ 2147483647 w 4796"/>
              <a:gd name="T15" fmla="*/ 2147483647 h 685"/>
              <a:gd name="T16" fmla="*/ 2147483647 w 4796"/>
              <a:gd name="T17" fmla="*/ 2147483647 h 685"/>
              <a:gd name="T18" fmla="*/ 2147483647 w 4796"/>
              <a:gd name="T19" fmla="*/ 2147483647 h 685"/>
              <a:gd name="T20" fmla="*/ 2147483647 w 4796"/>
              <a:gd name="T21" fmla="*/ 2147483647 h 685"/>
              <a:gd name="T22" fmla="*/ 2147483647 w 4796"/>
              <a:gd name="T23" fmla="*/ 2147483647 h 685"/>
              <a:gd name="T24" fmla="*/ 2147483647 w 4796"/>
              <a:gd name="T25" fmla="*/ 2147483647 h 685"/>
              <a:gd name="T26" fmla="*/ 2147483647 w 4796"/>
              <a:gd name="T27" fmla="*/ 2147483647 h 685"/>
              <a:gd name="T28" fmla="*/ 2147483647 w 4796"/>
              <a:gd name="T29" fmla="*/ 2147483647 h 685"/>
              <a:gd name="T30" fmla="*/ 2147483647 w 4796"/>
              <a:gd name="T31" fmla="*/ 2147483647 h 685"/>
              <a:gd name="T32" fmla="*/ 2147483647 w 4796"/>
              <a:gd name="T33" fmla="*/ 2147483647 h 685"/>
              <a:gd name="T34" fmla="*/ 2147483647 w 4796"/>
              <a:gd name="T35" fmla="*/ 2147483647 h 685"/>
              <a:gd name="T36" fmla="*/ 2147483647 w 4796"/>
              <a:gd name="T37" fmla="*/ 2147483647 h 685"/>
              <a:gd name="T38" fmla="*/ 2147483647 w 4796"/>
              <a:gd name="T39" fmla="*/ 0 h 685"/>
              <a:gd name="T40" fmla="*/ 2147483647 w 4796"/>
              <a:gd name="T41" fmla="*/ 2147483647 h 685"/>
              <a:gd name="T42" fmla="*/ 2147483647 w 4796"/>
              <a:gd name="T43" fmla="*/ 2147483647 h 685"/>
              <a:gd name="T44" fmla="*/ 2147483647 w 4796"/>
              <a:gd name="T45" fmla="*/ 2147483647 h 685"/>
              <a:gd name="T46" fmla="*/ 2147483647 w 4796"/>
              <a:gd name="T47" fmla="*/ 2147483647 h 685"/>
              <a:gd name="T48" fmla="*/ 2147483647 w 4796"/>
              <a:gd name="T49" fmla="*/ 2147483647 h 685"/>
              <a:gd name="T50" fmla="*/ 2147483647 w 4796"/>
              <a:gd name="T51" fmla="*/ 2147483647 h 685"/>
              <a:gd name="T52" fmla="*/ 2147483647 w 4796"/>
              <a:gd name="T53" fmla="*/ 2147483647 h 685"/>
              <a:gd name="T54" fmla="*/ 2147483647 w 4796"/>
              <a:gd name="T55" fmla="*/ 2147483647 h 685"/>
              <a:gd name="T56" fmla="*/ 2147483647 w 4796"/>
              <a:gd name="T57" fmla="*/ 2147483647 h 685"/>
              <a:gd name="T58" fmla="*/ 2147483647 w 4796"/>
              <a:gd name="T59" fmla="*/ 2147483647 h 685"/>
              <a:gd name="T60" fmla="*/ 2147483647 w 4796"/>
              <a:gd name="T61" fmla="*/ 2147483647 h 685"/>
              <a:gd name="T62" fmla="*/ 2147483647 w 4796"/>
              <a:gd name="T63" fmla="*/ 2147483647 h 685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4796"/>
              <a:gd name="T97" fmla="*/ 0 h 685"/>
              <a:gd name="T98" fmla="*/ 4796 w 4796"/>
              <a:gd name="T99" fmla="*/ 685 h 685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4796" h="685">
                <a:moveTo>
                  <a:pt x="0" y="685"/>
                </a:moveTo>
                <a:lnTo>
                  <a:pt x="155" y="603"/>
                </a:lnTo>
                <a:lnTo>
                  <a:pt x="310" y="602"/>
                </a:lnTo>
                <a:lnTo>
                  <a:pt x="464" y="563"/>
                </a:lnTo>
                <a:lnTo>
                  <a:pt x="619" y="561"/>
                </a:lnTo>
                <a:lnTo>
                  <a:pt x="774" y="564"/>
                </a:lnTo>
                <a:lnTo>
                  <a:pt x="928" y="535"/>
                </a:lnTo>
                <a:lnTo>
                  <a:pt x="1083" y="506"/>
                </a:lnTo>
                <a:lnTo>
                  <a:pt x="1238" y="465"/>
                </a:lnTo>
                <a:lnTo>
                  <a:pt x="1393" y="469"/>
                </a:lnTo>
                <a:lnTo>
                  <a:pt x="1547" y="433"/>
                </a:lnTo>
                <a:lnTo>
                  <a:pt x="1702" y="385"/>
                </a:lnTo>
                <a:lnTo>
                  <a:pt x="1857" y="337"/>
                </a:lnTo>
                <a:lnTo>
                  <a:pt x="2011" y="323"/>
                </a:lnTo>
                <a:lnTo>
                  <a:pt x="2166" y="230"/>
                </a:lnTo>
                <a:lnTo>
                  <a:pt x="2321" y="254"/>
                </a:lnTo>
                <a:lnTo>
                  <a:pt x="2475" y="233"/>
                </a:lnTo>
                <a:lnTo>
                  <a:pt x="2630" y="157"/>
                </a:lnTo>
                <a:lnTo>
                  <a:pt x="2785" y="41"/>
                </a:lnTo>
                <a:lnTo>
                  <a:pt x="2939" y="0"/>
                </a:lnTo>
                <a:lnTo>
                  <a:pt x="3094" y="94"/>
                </a:lnTo>
                <a:lnTo>
                  <a:pt x="3249" y="150"/>
                </a:lnTo>
                <a:lnTo>
                  <a:pt x="3403" y="188"/>
                </a:lnTo>
                <a:lnTo>
                  <a:pt x="3558" y="178"/>
                </a:lnTo>
                <a:lnTo>
                  <a:pt x="3713" y="140"/>
                </a:lnTo>
                <a:lnTo>
                  <a:pt x="3868" y="132"/>
                </a:lnTo>
                <a:lnTo>
                  <a:pt x="4022" y="121"/>
                </a:lnTo>
                <a:lnTo>
                  <a:pt x="4177" y="153"/>
                </a:lnTo>
                <a:lnTo>
                  <a:pt x="4332" y="143"/>
                </a:lnTo>
                <a:lnTo>
                  <a:pt x="4486" y="170"/>
                </a:lnTo>
                <a:lnTo>
                  <a:pt x="4641" y="276"/>
                </a:lnTo>
                <a:lnTo>
                  <a:pt x="4796" y="285"/>
                </a:lnTo>
              </a:path>
            </a:pathLst>
          </a:custGeom>
          <a:noFill/>
          <a:ln w="28575">
            <a:solidFill>
              <a:schemeClr val="tx2"/>
            </a:solidFill>
            <a:round/>
            <a:headEnd/>
            <a:tailEnd/>
          </a:ln>
        </p:spPr>
        <p:txBody>
          <a:bodyPr/>
          <a:lstStyle/>
          <a:p>
            <a:endParaRPr lang="tr-TR"/>
          </a:p>
        </p:txBody>
      </p:sp>
      <p:sp>
        <p:nvSpPr>
          <p:cNvPr id="86198" name="Rectangle 184"/>
          <p:cNvSpPr>
            <a:spLocks noChangeArrowheads="1"/>
          </p:cNvSpPr>
          <p:nvPr/>
        </p:nvSpPr>
        <p:spPr bwMode="auto">
          <a:xfrm>
            <a:off x="927100" y="5357813"/>
            <a:ext cx="34131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/>
              <a:t>0.00</a:t>
            </a:r>
          </a:p>
        </p:txBody>
      </p:sp>
      <p:sp>
        <p:nvSpPr>
          <p:cNvPr id="86199" name="Rectangle 185"/>
          <p:cNvSpPr>
            <a:spLocks noChangeArrowheads="1"/>
          </p:cNvSpPr>
          <p:nvPr/>
        </p:nvSpPr>
        <p:spPr bwMode="auto">
          <a:xfrm>
            <a:off x="927100" y="4705350"/>
            <a:ext cx="34131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/>
              <a:t>1.00</a:t>
            </a:r>
          </a:p>
        </p:txBody>
      </p:sp>
      <p:sp>
        <p:nvSpPr>
          <p:cNvPr id="86200" name="Rectangle 186"/>
          <p:cNvSpPr>
            <a:spLocks noChangeArrowheads="1"/>
          </p:cNvSpPr>
          <p:nvPr/>
        </p:nvSpPr>
        <p:spPr bwMode="auto">
          <a:xfrm>
            <a:off x="927100" y="4057650"/>
            <a:ext cx="34131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/>
              <a:t>2.00</a:t>
            </a:r>
          </a:p>
        </p:txBody>
      </p:sp>
      <p:sp>
        <p:nvSpPr>
          <p:cNvPr id="86201" name="Rectangle 187"/>
          <p:cNvSpPr>
            <a:spLocks noChangeArrowheads="1"/>
          </p:cNvSpPr>
          <p:nvPr/>
        </p:nvSpPr>
        <p:spPr bwMode="auto">
          <a:xfrm>
            <a:off x="927100" y="3409950"/>
            <a:ext cx="34131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/>
              <a:t>3.00</a:t>
            </a:r>
          </a:p>
        </p:txBody>
      </p:sp>
      <p:sp>
        <p:nvSpPr>
          <p:cNvPr id="86202" name="Rectangle 188"/>
          <p:cNvSpPr>
            <a:spLocks noChangeArrowheads="1"/>
          </p:cNvSpPr>
          <p:nvPr/>
        </p:nvSpPr>
        <p:spPr bwMode="auto">
          <a:xfrm>
            <a:off x="927100" y="2760663"/>
            <a:ext cx="34131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/>
              <a:t>4.00</a:t>
            </a:r>
          </a:p>
        </p:txBody>
      </p:sp>
      <p:sp>
        <p:nvSpPr>
          <p:cNvPr id="86203" name="Rectangle 189"/>
          <p:cNvSpPr>
            <a:spLocks noChangeArrowheads="1"/>
          </p:cNvSpPr>
          <p:nvPr/>
        </p:nvSpPr>
        <p:spPr bwMode="auto">
          <a:xfrm>
            <a:off x="927100" y="2109788"/>
            <a:ext cx="34131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/>
              <a:t>5.00</a:t>
            </a:r>
          </a:p>
        </p:txBody>
      </p:sp>
      <p:sp>
        <p:nvSpPr>
          <p:cNvPr id="86204" name="Rectangle 190"/>
          <p:cNvSpPr>
            <a:spLocks noChangeArrowheads="1"/>
          </p:cNvSpPr>
          <p:nvPr/>
        </p:nvSpPr>
        <p:spPr bwMode="auto">
          <a:xfrm>
            <a:off x="927100" y="1463675"/>
            <a:ext cx="341313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/>
              <a:t>6.00</a:t>
            </a:r>
          </a:p>
        </p:txBody>
      </p:sp>
      <p:sp>
        <p:nvSpPr>
          <p:cNvPr id="86205" name="Rectangle 191"/>
          <p:cNvSpPr>
            <a:spLocks noChangeArrowheads="1"/>
          </p:cNvSpPr>
          <p:nvPr/>
        </p:nvSpPr>
        <p:spPr bwMode="auto">
          <a:xfrm>
            <a:off x="7927975" y="5357813"/>
            <a:ext cx="98425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/>
              <a:t>0</a:t>
            </a:r>
          </a:p>
        </p:txBody>
      </p:sp>
      <p:sp>
        <p:nvSpPr>
          <p:cNvPr id="86206" name="Rectangle 192"/>
          <p:cNvSpPr>
            <a:spLocks noChangeArrowheads="1"/>
          </p:cNvSpPr>
          <p:nvPr/>
        </p:nvSpPr>
        <p:spPr bwMode="auto">
          <a:xfrm>
            <a:off x="7918450" y="4705350"/>
            <a:ext cx="2936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/>
              <a:t>100</a:t>
            </a:r>
          </a:p>
        </p:txBody>
      </p:sp>
      <p:sp>
        <p:nvSpPr>
          <p:cNvPr id="86207" name="Rectangle 193"/>
          <p:cNvSpPr>
            <a:spLocks noChangeArrowheads="1"/>
          </p:cNvSpPr>
          <p:nvPr/>
        </p:nvSpPr>
        <p:spPr bwMode="auto">
          <a:xfrm>
            <a:off x="7918450" y="4057650"/>
            <a:ext cx="2936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/>
              <a:t>200</a:t>
            </a:r>
          </a:p>
        </p:txBody>
      </p:sp>
      <p:sp>
        <p:nvSpPr>
          <p:cNvPr id="86208" name="Rectangle 194"/>
          <p:cNvSpPr>
            <a:spLocks noChangeArrowheads="1"/>
          </p:cNvSpPr>
          <p:nvPr/>
        </p:nvSpPr>
        <p:spPr bwMode="auto">
          <a:xfrm>
            <a:off x="7918450" y="3409950"/>
            <a:ext cx="2936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/>
              <a:t>300</a:t>
            </a:r>
          </a:p>
        </p:txBody>
      </p:sp>
      <p:sp>
        <p:nvSpPr>
          <p:cNvPr id="86209" name="Rectangle 195"/>
          <p:cNvSpPr>
            <a:spLocks noChangeArrowheads="1"/>
          </p:cNvSpPr>
          <p:nvPr/>
        </p:nvSpPr>
        <p:spPr bwMode="auto">
          <a:xfrm>
            <a:off x="7918450" y="2760663"/>
            <a:ext cx="2936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/>
              <a:t>400</a:t>
            </a:r>
          </a:p>
        </p:txBody>
      </p:sp>
      <p:sp>
        <p:nvSpPr>
          <p:cNvPr id="86210" name="Rectangle 196"/>
          <p:cNvSpPr>
            <a:spLocks noChangeArrowheads="1"/>
          </p:cNvSpPr>
          <p:nvPr/>
        </p:nvSpPr>
        <p:spPr bwMode="auto">
          <a:xfrm>
            <a:off x="7918450" y="2109788"/>
            <a:ext cx="2936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/>
              <a:t>500</a:t>
            </a:r>
          </a:p>
        </p:txBody>
      </p:sp>
      <p:sp>
        <p:nvSpPr>
          <p:cNvPr id="86211" name="Rectangle 197"/>
          <p:cNvSpPr>
            <a:spLocks noChangeArrowheads="1"/>
          </p:cNvSpPr>
          <p:nvPr/>
        </p:nvSpPr>
        <p:spPr bwMode="auto">
          <a:xfrm>
            <a:off x="7918450" y="1463675"/>
            <a:ext cx="293688" cy="184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1200" b="1"/>
              <a:t>600</a:t>
            </a:r>
          </a:p>
        </p:txBody>
      </p:sp>
      <p:sp>
        <p:nvSpPr>
          <p:cNvPr id="86212" name="Text Box 198"/>
          <p:cNvSpPr txBox="1">
            <a:spLocks noChangeArrowheads="1"/>
          </p:cNvSpPr>
          <p:nvPr/>
        </p:nvSpPr>
        <p:spPr bwMode="auto">
          <a:xfrm rot="-5400000">
            <a:off x="-981075" y="3384550"/>
            <a:ext cx="3276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 dirty="0" err="1"/>
              <a:t>İnsidans</a:t>
            </a:r>
            <a:r>
              <a:rPr lang="en-US" sz="2000" b="1" dirty="0"/>
              <a:t>  100,000 - NET</a:t>
            </a:r>
          </a:p>
        </p:txBody>
      </p:sp>
      <p:sp>
        <p:nvSpPr>
          <p:cNvPr id="86213" name="Text Box 199"/>
          <p:cNvSpPr txBox="1">
            <a:spLocks noChangeArrowheads="1"/>
          </p:cNvSpPr>
          <p:nvPr/>
        </p:nvSpPr>
        <p:spPr bwMode="auto">
          <a:xfrm rot="-5400000">
            <a:off x="5410200" y="3367088"/>
            <a:ext cx="60007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/>
              <a:t>İnsidans  100,000 – Tüm malign neoplazmlar</a:t>
            </a:r>
          </a:p>
        </p:txBody>
      </p:sp>
      <p:sp>
        <p:nvSpPr>
          <p:cNvPr id="86214" name="Text Box 201"/>
          <p:cNvSpPr txBox="1">
            <a:spLocks noChangeArrowheads="1"/>
          </p:cNvSpPr>
          <p:nvPr/>
        </p:nvSpPr>
        <p:spPr bwMode="auto">
          <a:xfrm>
            <a:off x="1404938" y="1778000"/>
            <a:ext cx="33686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/>
              <a:t>Tüm malign neoplazmlar</a:t>
            </a:r>
          </a:p>
        </p:txBody>
      </p:sp>
      <p:sp>
        <p:nvSpPr>
          <p:cNvPr id="86215" name="Text Box 202"/>
          <p:cNvSpPr txBox="1">
            <a:spLocks noChangeArrowheads="1"/>
          </p:cNvSpPr>
          <p:nvPr/>
        </p:nvSpPr>
        <p:spPr bwMode="auto">
          <a:xfrm>
            <a:off x="1404938" y="4802188"/>
            <a:ext cx="3149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b="1"/>
              <a:t>Nöroendokrin tümörler</a:t>
            </a:r>
          </a:p>
        </p:txBody>
      </p:sp>
      <p:sp>
        <p:nvSpPr>
          <p:cNvPr id="86216" name="Rectangle 4"/>
          <p:cNvSpPr>
            <a:spLocks noChangeArrowheads="1"/>
          </p:cNvSpPr>
          <p:nvPr/>
        </p:nvSpPr>
        <p:spPr bwMode="auto">
          <a:xfrm>
            <a:off x="0" y="6457950"/>
            <a:ext cx="5286375" cy="4000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/>
            <a:r>
              <a:rPr lang="en-US" sz="2000" dirty="0"/>
              <a:t>Yao JC . </a:t>
            </a:r>
            <a:r>
              <a:rPr lang="en-US" sz="2000" i="1" dirty="0"/>
              <a:t>J </a:t>
            </a:r>
            <a:r>
              <a:rPr lang="en-US" sz="2000" i="1" dirty="0" err="1"/>
              <a:t>Clin</a:t>
            </a:r>
            <a:r>
              <a:rPr lang="en-US" sz="2000" i="1" dirty="0"/>
              <a:t> </a:t>
            </a:r>
            <a:r>
              <a:rPr lang="en-US" sz="2000" i="1" dirty="0" err="1"/>
              <a:t>Oncol</a:t>
            </a:r>
            <a:r>
              <a:rPr lang="en-US" sz="2000" dirty="0"/>
              <a:t>. 2008;2</a:t>
            </a:r>
            <a:r>
              <a:rPr lang="pt-BR" sz="2000" dirty="0"/>
              <a:t>6:3063-3072.</a:t>
            </a:r>
            <a:endParaRPr lang="en-US" sz="2000" i="1" dirty="0"/>
          </a:p>
        </p:txBody>
      </p:sp>
      <p:sp>
        <p:nvSpPr>
          <p:cNvPr id="6345" name="Rectangle 203"/>
          <p:cNvSpPr txBox="1">
            <a:spLocks noChangeArrowheads="1"/>
          </p:cNvSpPr>
          <p:nvPr/>
        </p:nvSpPr>
        <p:spPr bwMode="auto">
          <a:xfrm>
            <a:off x="714348" y="228600"/>
            <a:ext cx="7213627" cy="8382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  <a:headEnd/>
            <a:tailEnd/>
          </a:ln>
          <a:effectLst>
            <a:glow rad="228600">
              <a:schemeClr val="accent1">
                <a:satMod val="175000"/>
                <a:alpha val="40000"/>
              </a:schemeClr>
            </a:glow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/>
          <a:lstStyle/>
          <a:p>
            <a:pPr algn="ctr">
              <a:defRPr/>
            </a:pPr>
            <a:r>
              <a:rPr lang="en-US" sz="4000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NET SIKLIĞI ARTMAKTA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8401080" cy="868346"/>
          </a:xfr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Autofit/>
          </a:bodyPr>
          <a:lstStyle/>
          <a:p>
            <a:pPr algn="ctr">
              <a:defRPr/>
            </a:pPr>
            <a:r>
              <a:rPr lang="tr-TR" sz="4000" b="1" dirty="0" smtClean="0">
                <a:solidFill>
                  <a:schemeClr val="tx1"/>
                </a:solidFill>
              </a:rPr>
              <a:t>Mide de Net saptananda kes!</a:t>
            </a:r>
            <a:endParaRPr lang="tr-TR" sz="4000" b="1" dirty="0">
              <a:solidFill>
                <a:schemeClr val="tx1"/>
              </a:solidFill>
            </a:endParaRPr>
          </a:p>
        </p:txBody>
      </p:sp>
      <p:pic>
        <p:nvPicPr>
          <p:cNvPr id="88067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85852" y="1285860"/>
            <a:ext cx="6748155" cy="54292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8068" name="3 Metin kutusu"/>
          <p:cNvSpPr txBox="1">
            <a:spLocks noChangeArrowheads="1"/>
          </p:cNvSpPr>
          <p:nvPr/>
        </p:nvSpPr>
        <p:spPr bwMode="auto">
          <a:xfrm>
            <a:off x="357158" y="6488113"/>
            <a:ext cx="678656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tr-TR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Scherülp</a:t>
            </a:r>
            <a:r>
              <a:rPr lang="tr-TR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H, et al. W J </a:t>
            </a:r>
            <a:r>
              <a:rPr lang="tr-TR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Gastrointest</a:t>
            </a:r>
            <a:r>
              <a:rPr lang="tr-TR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b="1" dirty="0" err="1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Endosc</a:t>
            </a:r>
            <a:r>
              <a:rPr lang="tr-TR" b="1" dirty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 2010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Dikdörtgen"/>
          <p:cNvSpPr/>
          <p:nvPr/>
        </p:nvSpPr>
        <p:spPr>
          <a:xfrm>
            <a:off x="0" y="6429396"/>
            <a:ext cx="8858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An </a:t>
            </a:r>
            <a:r>
              <a:rPr lang="tr-TR" dirty="0" err="1" smtClean="0">
                <a:solidFill>
                  <a:srgbClr val="FF0000"/>
                </a:solidFill>
              </a:rPr>
              <a:t>Tran</a:t>
            </a:r>
            <a:r>
              <a:rPr lang="tr-TR" dirty="0" smtClean="0">
                <a:solidFill>
                  <a:srgbClr val="FF0000"/>
                </a:solidFill>
              </a:rPr>
              <a:t>-Duy, et al. </a:t>
            </a:r>
            <a:r>
              <a:rPr lang="en-US" dirty="0" smtClean="0">
                <a:solidFill>
                  <a:srgbClr val="FF0000"/>
                </a:solidFill>
              </a:rPr>
              <a:t>Clinical Gastroenterology and </a:t>
            </a:r>
            <a:r>
              <a:rPr lang="en-US" dirty="0" err="1" smtClean="0">
                <a:solidFill>
                  <a:srgbClr val="FF0000"/>
                </a:solidFill>
              </a:rPr>
              <a:t>Hepatology</a:t>
            </a:r>
            <a:r>
              <a:rPr lang="en-US" dirty="0" smtClean="0">
                <a:solidFill>
                  <a:srgbClr val="FF0000"/>
                </a:solidFill>
              </a:rPr>
              <a:t> 2016;14:1706–1719</a:t>
            </a:r>
            <a:endParaRPr lang="tr-TR" dirty="0">
              <a:solidFill>
                <a:srgbClr val="FF0000"/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8596" y="2143116"/>
            <a:ext cx="7953375" cy="423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9" y="685370"/>
            <a:ext cx="7774996" cy="55297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Dikdörtgen"/>
          <p:cNvSpPr/>
          <p:nvPr/>
        </p:nvSpPr>
        <p:spPr>
          <a:xfrm>
            <a:off x="0" y="6429396"/>
            <a:ext cx="885828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dirty="0" smtClean="0">
                <a:solidFill>
                  <a:srgbClr val="FF0000"/>
                </a:solidFill>
              </a:rPr>
              <a:t>An </a:t>
            </a:r>
            <a:r>
              <a:rPr lang="tr-TR" dirty="0" err="1" smtClean="0">
                <a:solidFill>
                  <a:srgbClr val="FF0000"/>
                </a:solidFill>
              </a:rPr>
              <a:t>Tran</a:t>
            </a:r>
            <a:r>
              <a:rPr lang="tr-TR" dirty="0" smtClean="0">
                <a:solidFill>
                  <a:srgbClr val="FF0000"/>
                </a:solidFill>
              </a:rPr>
              <a:t>-Duy, et al. </a:t>
            </a:r>
            <a:r>
              <a:rPr lang="en-US" dirty="0" smtClean="0">
                <a:solidFill>
                  <a:srgbClr val="FF0000"/>
                </a:solidFill>
              </a:rPr>
              <a:t>Clinical Gastroenterology and </a:t>
            </a:r>
            <a:r>
              <a:rPr lang="en-US" dirty="0" err="1" smtClean="0">
                <a:solidFill>
                  <a:srgbClr val="FF0000"/>
                </a:solidFill>
              </a:rPr>
              <a:t>Hepatology</a:t>
            </a:r>
            <a:r>
              <a:rPr lang="en-US" dirty="0" smtClean="0">
                <a:solidFill>
                  <a:srgbClr val="FF0000"/>
                </a:solidFill>
              </a:rPr>
              <a:t> 2016;14:1706–1719</a:t>
            </a:r>
            <a:endParaRPr lang="tr-TR" dirty="0">
              <a:solidFill>
                <a:srgbClr val="FF0000"/>
              </a:solidFill>
            </a:endParaRPr>
          </a:p>
        </p:txBody>
      </p:sp>
      <p:cxnSp>
        <p:nvCxnSpPr>
          <p:cNvPr id="6" name="5 Düz Bağlayıcı"/>
          <p:cNvCxnSpPr/>
          <p:nvPr/>
        </p:nvCxnSpPr>
        <p:spPr>
          <a:xfrm>
            <a:off x="6215074" y="2784470"/>
            <a:ext cx="1857388" cy="158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Düz Bağlayıcı"/>
          <p:cNvCxnSpPr/>
          <p:nvPr/>
        </p:nvCxnSpPr>
        <p:spPr>
          <a:xfrm>
            <a:off x="857224" y="3143248"/>
            <a:ext cx="7367638" cy="158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7 Düz Bağlayıcı"/>
          <p:cNvCxnSpPr/>
          <p:nvPr/>
        </p:nvCxnSpPr>
        <p:spPr>
          <a:xfrm>
            <a:off x="857224" y="3498850"/>
            <a:ext cx="7367638" cy="158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8 Düz Bağlayıcı"/>
          <p:cNvCxnSpPr/>
          <p:nvPr/>
        </p:nvCxnSpPr>
        <p:spPr>
          <a:xfrm>
            <a:off x="785786" y="3927478"/>
            <a:ext cx="7367638" cy="1588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357166"/>
            <a:ext cx="7972425" cy="2933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2910" y="3429000"/>
            <a:ext cx="7727857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042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65591" y="1021388"/>
            <a:ext cx="6221119" cy="5765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Metin kutusu"/>
          <p:cNvSpPr txBox="1"/>
          <p:nvPr/>
        </p:nvSpPr>
        <p:spPr>
          <a:xfrm>
            <a:off x="857224" y="324129"/>
            <a:ext cx="7358114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tr-TR" sz="2400" dirty="0" smtClean="0">
                <a:latin typeface="Arial" pitchFamily="34" charset="0"/>
                <a:cs typeface="Arial" pitchFamily="34" charset="0"/>
              </a:rPr>
              <a:t>Uzun dönem kullanım (&gt;1 yıl) </a:t>
            </a:r>
            <a:r>
              <a:rPr lang="tr-TR" sz="2400" dirty="0" err="1" smtClean="0">
                <a:latin typeface="Arial" pitchFamily="34" charset="0"/>
                <a:cs typeface="Arial" pitchFamily="34" charset="0"/>
              </a:rPr>
              <a:t>fraktür</a:t>
            </a:r>
            <a:r>
              <a:rPr lang="tr-TR" sz="2400" dirty="0" smtClean="0">
                <a:latin typeface="Arial" pitchFamily="34" charset="0"/>
                <a:cs typeface="Arial" pitchFamily="34" charset="0"/>
              </a:rPr>
              <a:t> riskini artırır</a:t>
            </a:r>
            <a:endParaRPr lang="tr-TR" sz="2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4 Metin kutusu"/>
          <p:cNvSpPr txBox="1"/>
          <p:nvPr/>
        </p:nvSpPr>
        <p:spPr>
          <a:xfrm rot="16200000">
            <a:off x="-3149360" y="3065723"/>
            <a:ext cx="6929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Eom</a:t>
            </a:r>
            <a:r>
              <a:rPr lang="tr-TR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CS, et al. </a:t>
            </a:r>
            <a:r>
              <a:rPr lang="tr-TR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Ann</a:t>
            </a:r>
            <a:r>
              <a:rPr lang="tr-TR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Fam</a:t>
            </a:r>
            <a:r>
              <a:rPr lang="tr-TR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Med</a:t>
            </a:r>
            <a:r>
              <a:rPr lang="tr-TR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2011;9:257-267</a:t>
            </a:r>
            <a:endParaRPr lang="tr-TR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604862" y="142852"/>
            <a:ext cx="7467600" cy="511156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 fontScale="90000"/>
          </a:bodyPr>
          <a:lstStyle/>
          <a:p>
            <a:pPr algn="ctr"/>
            <a:r>
              <a:rPr lang="tr-T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Doz ve süre ile paralel risk artıyor</a:t>
            </a:r>
            <a:endParaRPr lang="tr-T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011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6407" y="857232"/>
            <a:ext cx="8791407" cy="528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Metin kutusu"/>
          <p:cNvSpPr txBox="1"/>
          <p:nvPr/>
        </p:nvSpPr>
        <p:spPr>
          <a:xfrm>
            <a:off x="285720" y="6286520"/>
            <a:ext cx="78581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Ito</a:t>
            </a:r>
            <a:r>
              <a:rPr lang="tr-TR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T, et al. </a:t>
            </a:r>
            <a:r>
              <a:rPr lang="sv-SE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Curr Gastroenterol Rep. 2010 December ; 12(6): 448–457</a:t>
            </a:r>
            <a:endParaRPr lang="tr-TR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 typeface="Wingdings" charset="0"/>
              <a:buChar char="n"/>
              <a:defRPr/>
            </a:pPr>
            <a:endParaRPr lang="tr-TR" smtClean="0">
              <a:ea typeface="+mn-ea"/>
              <a:cs typeface="+mn-cs"/>
            </a:endParaRPr>
          </a:p>
        </p:txBody>
      </p:sp>
      <p:pic>
        <p:nvPicPr>
          <p:cNvPr id="44034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58888" y="0"/>
            <a:ext cx="7346950" cy="659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4035" name="Rectangle 5"/>
          <p:cNvSpPr>
            <a:spLocks noChangeArrowheads="1"/>
          </p:cNvSpPr>
          <p:nvPr/>
        </p:nvSpPr>
        <p:spPr bwMode="auto">
          <a:xfrm>
            <a:off x="1773238" y="6524625"/>
            <a:ext cx="7370762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eaLnBrk="0" hangingPunct="0"/>
            <a:r>
              <a:rPr lang="tr-TR" sz="1200"/>
              <a:t>Yang YX, Metz DC</a:t>
            </a:r>
            <a:r>
              <a:rPr lang="en-US" sz="1200"/>
              <a:t>. Safety of Proton Pump Inhibitor Exposure. Gastroenterology 2010;139:1115–1127 </a:t>
            </a:r>
          </a:p>
        </p:txBody>
      </p:sp>
      <p:sp>
        <p:nvSpPr>
          <p:cNvPr id="70663" name="Rectangle 7"/>
          <p:cNvSpPr>
            <a:spLocks noChangeArrowheads="1"/>
          </p:cNvSpPr>
          <p:nvPr/>
        </p:nvSpPr>
        <p:spPr bwMode="auto">
          <a:xfrm rot="16200000">
            <a:off x="-2668588" y="3097213"/>
            <a:ext cx="6564313" cy="57943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tr-TR" sz="3200">
                <a:solidFill>
                  <a:schemeClr val="folHlink"/>
                </a:solidFill>
              </a:rPr>
              <a:t>PPI – kemik kırığı olası mekanizma</a:t>
            </a:r>
            <a:endParaRPr lang="en-US" sz="3200">
              <a:solidFill>
                <a:schemeClr val="folHlink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136" y="571480"/>
            <a:ext cx="9101730" cy="5715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solidFill>
            <a:schemeClr val="bg2">
              <a:lumMod val="9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 fontScale="90000"/>
          </a:bodyPr>
          <a:lstStyle/>
          <a:p>
            <a:pPr algn="ctr"/>
            <a:r>
              <a:rPr lang="en-US" sz="3600" b="1" dirty="0" err="1" smtClean="0">
                <a:latin typeface="Arial" pitchFamily="34" charset="0"/>
                <a:cs typeface="Arial" pitchFamily="34" charset="0"/>
              </a:rPr>
              <a:t>Mikroskopik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err="1" smtClean="0">
                <a:latin typeface="Arial" pitchFamily="34" charset="0"/>
                <a:cs typeface="Arial" pitchFamily="34" charset="0"/>
              </a:rPr>
              <a:t>kolit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 – PPI</a:t>
            </a:r>
            <a:br>
              <a:rPr lang="en-US" sz="3600" b="1" dirty="0" smtClean="0">
                <a:latin typeface="Arial" pitchFamily="34" charset="0"/>
                <a:cs typeface="Arial" pitchFamily="34" charset="0"/>
              </a:rPr>
            </a:b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sz="3600" b="1" dirty="0" err="1" smtClean="0">
                <a:latin typeface="Arial" pitchFamily="34" charset="0"/>
                <a:cs typeface="Arial" pitchFamily="34" charset="0"/>
              </a:rPr>
              <a:t>kollajenöz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err="1" smtClean="0">
                <a:latin typeface="Arial" pitchFamily="34" charset="0"/>
                <a:cs typeface="Arial" pitchFamily="34" charset="0"/>
              </a:rPr>
              <a:t>kolit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 / </a:t>
            </a:r>
            <a:r>
              <a:rPr lang="en-US" sz="3600" b="1" dirty="0" err="1" smtClean="0">
                <a:latin typeface="Arial" pitchFamily="34" charset="0"/>
                <a:cs typeface="Arial" pitchFamily="34" charset="0"/>
              </a:rPr>
              <a:t>lenfositik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sz="3600" b="1" dirty="0" err="1" smtClean="0">
                <a:latin typeface="Arial" pitchFamily="34" charset="0"/>
                <a:cs typeface="Arial" pitchFamily="34" charset="0"/>
              </a:rPr>
              <a:t>kolit</a:t>
            </a:r>
            <a:r>
              <a:rPr lang="en-US" sz="3600" b="1" dirty="0" smtClean="0">
                <a:latin typeface="Arial" pitchFamily="34" charset="0"/>
                <a:cs typeface="Arial" pitchFamily="34" charset="0"/>
              </a:rPr>
              <a:t>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4348" y="2571744"/>
            <a:ext cx="7467600" cy="3786214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err="1" smtClean="0">
                <a:latin typeface="Arial" pitchFamily="34" charset="0"/>
                <a:cs typeface="Arial" pitchFamily="34" charset="0"/>
              </a:rPr>
              <a:t>Özellikle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lansoprazol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düşünülmeli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dirty="0" err="1" smtClean="0">
                <a:latin typeface="Arial" pitchFamily="34" charset="0"/>
                <a:cs typeface="Arial" pitchFamily="34" charset="0"/>
              </a:rPr>
              <a:t>Japonya</a:t>
            </a:r>
            <a:r>
              <a:rPr lang="en-US" altLang="en-US" dirty="0" err="1" smtClean="0">
                <a:latin typeface="Arial" pitchFamily="34" charset="0"/>
                <a:cs typeface="Arial" pitchFamily="34" charset="0"/>
              </a:rPr>
              <a:t>’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da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kollajenöz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kolit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% 51.1-69.8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lansoprazol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ile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ilgili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,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kesilmesi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ile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% 90.4 </a:t>
            </a:r>
            <a:r>
              <a:rPr lang="en-US" dirty="0" err="1" smtClean="0">
                <a:latin typeface="Arial" pitchFamily="34" charset="0"/>
                <a:cs typeface="Arial" pitchFamily="34" charset="0"/>
              </a:rPr>
              <a:t>rezolusyon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algn="r">
              <a:lnSpc>
                <a:spcPct val="150000"/>
              </a:lnSpc>
              <a:buFont typeface="Wingdings" pitchFamily="2" charset="2"/>
              <a:buNone/>
            </a:pPr>
            <a:r>
              <a:rPr lang="en-US" sz="2000" dirty="0" smtClean="0">
                <a:latin typeface="Arial" pitchFamily="34" charset="0"/>
                <a:cs typeface="Arial" pitchFamily="34" charset="0"/>
              </a:rPr>
              <a:t>Clinics in Digestive Tract 2012;17:101-6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714348" y="2714620"/>
            <a:ext cx="7467600" cy="1143000"/>
          </a:xfrm>
        </p:spPr>
        <p:txBody>
          <a:bodyPr>
            <a:normAutofit/>
          </a:bodyPr>
          <a:lstStyle/>
          <a:p>
            <a:pPr algn="ctr"/>
            <a:r>
              <a:rPr lang="tr-TR" sz="4400" b="1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Böbrek ve </a:t>
            </a:r>
            <a:r>
              <a:rPr lang="tr-TR" sz="4400" b="1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ppı</a:t>
            </a:r>
            <a:endParaRPr lang="tr-TR" sz="4400" b="1" dirty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tr-TR" sz="3200" dirty="0" smtClean="0">
                <a:latin typeface="Arial" pitchFamily="34" charset="0"/>
                <a:cs typeface="Arial" pitchFamily="34" charset="0"/>
              </a:rPr>
              <a:t>Akut </a:t>
            </a:r>
            <a:r>
              <a:rPr lang="tr-TR" sz="3200" dirty="0" err="1" smtClean="0">
                <a:latin typeface="Arial" pitchFamily="34" charset="0"/>
                <a:cs typeface="Arial" pitchFamily="34" charset="0"/>
              </a:rPr>
              <a:t>interstisyel</a:t>
            </a:r>
            <a:r>
              <a:rPr lang="tr-TR" sz="3200" dirty="0" smtClean="0">
                <a:latin typeface="Arial" pitchFamily="34" charset="0"/>
                <a:cs typeface="Arial" pitchFamily="34" charset="0"/>
              </a:rPr>
              <a:t> nefrit </a:t>
            </a:r>
            <a:r>
              <a:rPr lang="tr-TR" sz="3200" dirty="0" err="1" smtClean="0">
                <a:latin typeface="Arial" pitchFamily="34" charset="0"/>
                <a:cs typeface="Arial" pitchFamily="34" charset="0"/>
              </a:rPr>
              <a:t>idiyosinkratik</a:t>
            </a:r>
            <a:r>
              <a:rPr lang="tr-TR" sz="3200" dirty="0" smtClean="0">
                <a:latin typeface="Arial" pitchFamily="34" charset="0"/>
                <a:cs typeface="Arial" pitchFamily="34" charset="0"/>
              </a:rPr>
              <a:t> olarak kısa dönemde nadiren gelişebilir.</a:t>
            </a:r>
          </a:p>
          <a:p>
            <a:pPr>
              <a:lnSpc>
                <a:spcPct val="150000"/>
              </a:lnSpc>
              <a:buNone/>
            </a:pPr>
            <a:endParaRPr lang="tr-TR" sz="32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None/>
            </a:pPr>
            <a:endParaRPr lang="tr-TR" sz="3200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None/>
            </a:pPr>
            <a:endParaRPr lang="tr-TR" sz="26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None/>
            </a:pPr>
            <a:r>
              <a:rPr lang="en-US" sz="2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Am J Kidney </a:t>
            </a:r>
            <a:r>
              <a:rPr lang="en-US" sz="2600" dirty="0" err="1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Dis</a:t>
            </a:r>
            <a:r>
              <a:rPr lang="en-US" sz="2600" dirty="0" smtClean="0">
                <a:solidFill>
                  <a:srgbClr val="C00000"/>
                </a:solidFill>
                <a:latin typeface="Arial" pitchFamily="34" charset="0"/>
                <a:cs typeface="Arial" pitchFamily="34" charset="0"/>
              </a:rPr>
              <a:t> 2014;64:558</a:t>
            </a:r>
            <a:endParaRPr lang="tr-TR" sz="2600" dirty="0" smtClean="0">
              <a:solidFill>
                <a:srgbClr val="C0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None/>
            </a:pPr>
            <a:endParaRPr lang="tr-TR" sz="32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8728" y="0"/>
            <a:ext cx="6610344" cy="500042"/>
          </a:xfrm>
          <a:solidFill>
            <a:schemeClr val="bg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Autofit/>
          </a:bodyPr>
          <a:lstStyle/>
          <a:p>
            <a:pPr algn="ctr">
              <a:defRPr/>
            </a:pPr>
            <a:r>
              <a:rPr lang="tr-TR" sz="36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Kby</a:t>
            </a:r>
            <a:r>
              <a:rPr lang="tr-TR" sz="36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ve </a:t>
            </a:r>
            <a:r>
              <a:rPr lang="tr-TR" sz="36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ppı</a:t>
            </a:r>
            <a:endParaRPr lang="en-US" sz="36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4274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4763" y="1054100"/>
            <a:ext cx="9144001" cy="2303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5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950" y="3598883"/>
            <a:ext cx="9036050" cy="2687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6" name="Pictur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0" y="785794"/>
            <a:ext cx="9144000" cy="35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4277" name="Picture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3357562"/>
            <a:ext cx="9144000" cy="34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Dikdörtgen"/>
          <p:cNvSpPr/>
          <p:nvPr/>
        </p:nvSpPr>
        <p:spPr>
          <a:xfrm>
            <a:off x="0" y="6211669"/>
            <a:ext cx="9144000" cy="646331"/>
          </a:xfrm>
          <a:prstGeom prst="rect">
            <a:avLst/>
          </a:prstGeom>
          <a:solidFill>
            <a:schemeClr val="bg2"/>
          </a:solidFill>
          <a:ln>
            <a:solidFill>
              <a:schemeClr val="bg2"/>
            </a:solidFill>
          </a:ln>
        </p:spPr>
        <p:txBody>
          <a:bodyPr wrap="square">
            <a:spAutoFit/>
          </a:bodyPr>
          <a:lstStyle/>
          <a:p>
            <a:r>
              <a:rPr lang="tr-TR" dirty="0" smtClean="0"/>
              <a:t>Yan </a:t>
            </a:r>
            <a:r>
              <a:rPr lang="tr-TR" dirty="0" err="1" smtClean="0"/>
              <a:t>Xie</a:t>
            </a:r>
            <a:r>
              <a:rPr lang="tr-TR" dirty="0" smtClean="0"/>
              <a:t> , et al. </a:t>
            </a:r>
            <a:r>
              <a:rPr lang="en-US" dirty="0" smtClean="0"/>
              <a:t>Proton Pump Inhibitors and Risk of Incident CKD and</a:t>
            </a:r>
            <a:r>
              <a:rPr lang="tr-TR" dirty="0" smtClean="0"/>
              <a:t> </a:t>
            </a:r>
            <a:r>
              <a:rPr lang="tr-TR" dirty="0" err="1" smtClean="0"/>
              <a:t>Progression</a:t>
            </a:r>
            <a:r>
              <a:rPr lang="tr-TR" dirty="0" smtClean="0"/>
              <a:t> </a:t>
            </a:r>
            <a:r>
              <a:rPr lang="tr-TR" dirty="0" err="1" smtClean="0"/>
              <a:t>to</a:t>
            </a:r>
            <a:r>
              <a:rPr lang="tr-TR" dirty="0" smtClean="0"/>
              <a:t> ESRD</a:t>
            </a:r>
            <a:r>
              <a:rPr lang="en-US" dirty="0" smtClean="0"/>
              <a:t>J Am Soc </a:t>
            </a:r>
            <a:r>
              <a:rPr lang="en-US" dirty="0" err="1" smtClean="0"/>
              <a:t>Nephrol</a:t>
            </a:r>
            <a:r>
              <a:rPr lang="en-US" dirty="0" smtClean="0"/>
              <a:t> 27: 3153–3163, 2016. </a:t>
            </a:r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>
              <a:ea typeface="+mj-ea"/>
            </a:endParaRPr>
          </a:p>
        </p:txBody>
      </p:sp>
      <p:pic>
        <p:nvPicPr>
          <p:cNvPr id="55298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28700"/>
            <a:ext cx="9144000" cy="4799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>
              <a:ea typeface="+mj-ea"/>
            </a:endParaRPr>
          </a:p>
        </p:txBody>
      </p:sp>
      <p:grpSp>
        <p:nvGrpSpPr>
          <p:cNvPr id="3" name="Group 5"/>
          <p:cNvGrpSpPr>
            <a:grpSpLocks/>
          </p:cNvGrpSpPr>
          <p:nvPr/>
        </p:nvGrpSpPr>
        <p:grpSpPr bwMode="auto">
          <a:xfrm>
            <a:off x="0" y="2492375"/>
            <a:ext cx="9045575" cy="3097213"/>
            <a:chOff x="0" y="2492896"/>
            <a:chExt cx="9045830" cy="3096344"/>
          </a:xfrm>
        </p:grpSpPr>
        <p:pic>
          <p:nvPicPr>
            <p:cNvPr id="56323" name="Picture 3"/>
            <p:cNvPicPr>
              <a:picLocks noChangeAspect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5400000">
              <a:off x="2974743" y="-481847"/>
              <a:ext cx="3096344" cy="90458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6324" name="Picture 4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6516216" y="5229200"/>
              <a:ext cx="2455292" cy="3331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2428860" y="3500438"/>
            <a:ext cx="3829048" cy="3116390"/>
          </a:xfrm>
          <a:solidFill>
            <a:schemeClr val="accent1">
              <a:lumMod val="40000"/>
              <a:lumOff val="6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 fontScale="92500" lnSpcReduction="20000"/>
          </a:bodyPr>
          <a:lstStyle/>
          <a:p>
            <a:pPr>
              <a:lnSpc>
                <a:spcPct val="150000"/>
              </a:lnSpc>
              <a:buNone/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Yaşlı hastalarda</a:t>
            </a:r>
          </a:p>
          <a:p>
            <a:pPr>
              <a:lnSpc>
                <a:spcPct val="150000"/>
              </a:lnSpc>
            </a:pPr>
            <a:r>
              <a:rPr lang="tr-TR" dirty="0" err="1" smtClean="0">
                <a:latin typeface="Arial" pitchFamily="34" charset="0"/>
                <a:cs typeface="Arial" pitchFamily="34" charset="0"/>
              </a:rPr>
              <a:t>Komorbidite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(DM, vs)</a:t>
            </a:r>
          </a:p>
          <a:p>
            <a:pPr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İlaçlar</a:t>
            </a:r>
          </a:p>
          <a:p>
            <a:pPr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ACE inhibitörü kullanımı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tr-TR" dirty="0" err="1" smtClean="0">
                <a:latin typeface="Arial" pitchFamily="34" charset="0"/>
                <a:cs typeface="Arial" pitchFamily="34" charset="0"/>
              </a:rPr>
              <a:t>Diüretik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kullanımı</a:t>
            </a:r>
          </a:p>
          <a:p>
            <a:pPr>
              <a:lnSpc>
                <a:spcPct val="150000"/>
              </a:lnSpc>
            </a:pPr>
            <a:r>
              <a:rPr lang="tr-TR" dirty="0" smtClean="0">
                <a:latin typeface="Arial" pitchFamily="34" charset="0"/>
                <a:cs typeface="Arial" pitchFamily="34" charset="0"/>
              </a:rPr>
              <a:t>sorgulanmalı</a:t>
            </a:r>
            <a:endParaRPr lang="tr-TR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2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26633" y="0"/>
            <a:ext cx="8717367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83568" y="3068960"/>
            <a:ext cx="7467600" cy="1143000"/>
          </a:xfrm>
          <a:solidFill>
            <a:schemeClr val="accent3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tr-TR" sz="4000" b="1" dirty="0" smtClean="0">
                <a:solidFill>
                  <a:schemeClr val="tx1"/>
                </a:solidFill>
              </a:rPr>
              <a:t>İlaç etkileşimi</a:t>
            </a:r>
            <a:endParaRPr lang="tr-TR" sz="4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17150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/>
          </p:nvPr>
        </p:nvSpPr>
        <p:spPr>
          <a:xfrm>
            <a:off x="142876" y="6643710"/>
            <a:ext cx="8001024" cy="21433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tr-TR" sz="2000" dirty="0" err="1" smtClean="0">
                <a:solidFill>
                  <a:srgbClr val="C00000"/>
                </a:solidFill>
                <a:ea typeface="+mj-ea"/>
                <a:cs typeface="+mj-cs"/>
              </a:rPr>
              <a:t>Ho</a:t>
            </a:r>
            <a:r>
              <a:rPr lang="tr-TR" sz="2000" dirty="0" smtClean="0">
                <a:solidFill>
                  <a:srgbClr val="C00000"/>
                </a:solidFill>
                <a:ea typeface="+mj-ea"/>
                <a:cs typeface="+mj-cs"/>
              </a:rPr>
              <a:t> PM et al  </a:t>
            </a:r>
            <a:r>
              <a:rPr lang="en-US" sz="2000" dirty="0" smtClean="0">
                <a:solidFill>
                  <a:srgbClr val="C00000"/>
                </a:solidFill>
                <a:ea typeface="+mj-ea"/>
                <a:cs typeface="+mj-cs"/>
              </a:rPr>
              <a:t>JAMA. 2009;301(9):937-944</a:t>
            </a:r>
          </a:p>
        </p:txBody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85720" y="0"/>
            <a:ext cx="8429684" cy="1500174"/>
          </a:xfrm>
        </p:spPr>
        <p:txBody>
          <a:bodyPr>
            <a:normAutofit/>
          </a:bodyPr>
          <a:lstStyle/>
          <a:p>
            <a:pPr algn="ctr" eaLnBrk="1" hangingPunct="1">
              <a:lnSpc>
                <a:spcPct val="150000"/>
              </a:lnSpc>
              <a:buNone/>
            </a:pPr>
            <a:r>
              <a:rPr lang="tr-TR" sz="2800" dirty="0" err="1" smtClean="0">
                <a:latin typeface="Arial" pitchFamily="34" charset="0"/>
                <a:cs typeface="Arial" pitchFamily="34" charset="0"/>
              </a:rPr>
              <a:t>Klopidogrel</a:t>
            </a:r>
            <a:r>
              <a:rPr lang="tr-TR" sz="2800" dirty="0" smtClean="0">
                <a:latin typeface="Arial" pitchFamily="34" charset="0"/>
                <a:cs typeface="Arial" pitchFamily="34" charset="0"/>
              </a:rPr>
              <a:t> ile birlikte PPI kullananlarda akut koroner sendrom riski artıyor!</a:t>
            </a:r>
            <a:endParaRPr lang="en-US" sz="2800" dirty="0" smtClean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0" y="1566883"/>
            <a:ext cx="9144000" cy="4719637"/>
            <a:chOff x="0" y="709"/>
            <a:chExt cx="5760" cy="2973"/>
          </a:xfrm>
        </p:grpSpPr>
        <p:pic>
          <p:nvPicPr>
            <p:cNvPr id="46085" name="Picture 5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709"/>
              <a:ext cx="5760" cy="29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6086" name="Text Box 6"/>
            <p:cNvSpPr txBox="1">
              <a:spLocks noChangeArrowheads="1"/>
            </p:cNvSpPr>
            <p:nvPr/>
          </p:nvSpPr>
          <p:spPr bwMode="auto">
            <a:xfrm>
              <a:off x="4468" y="1480"/>
              <a:ext cx="127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1600" b="1"/>
                <a:t>Clopidogrel + PPİ</a:t>
              </a:r>
            </a:p>
          </p:txBody>
        </p:sp>
        <p:sp>
          <p:nvSpPr>
            <p:cNvPr id="46087" name="Text Box 7"/>
            <p:cNvSpPr txBox="1">
              <a:spLocks noChangeArrowheads="1"/>
            </p:cNvSpPr>
            <p:nvPr/>
          </p:nvSpPr>
          <p:spPr bwMode="auto">
            <a:xfrm>
              <a:off x="4490" y="1979"/>
              <a:ext cx="1270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tr-TR" sz="1600" b="1"/>
                <a:t>Clopidogrel - PPİ</a:t>
              </a:r>
            </a:p>
          </p:txBody>
        </p:sp>
      </p:grpSp>
      <p:sp>
        <p:nvSpPr>
          <p:cNvPr id="193544" name="Oval 8"/>
          <p:cNvSpPr>
            <a:spLocks noChangeArrowheads="1"/>
          </p:cNvSpPr>
          <p:nvPr/>
        </p:nvSpPr>
        <p:spPr bwMode="auto">
          <a:xfrm>
            <a:off x="6912008" y="2271717"/>
            <a:ext cx="2374900" cy="1871663"/>
          </a:xfrm>
          <a:prstGeom prst="ellipse">
            <a:avLst/>
          </a:prstGeom>
          <a:noFill/>
          <a:ln w="76200">
            <a:solidFill>
              <a:srgbClr val="FF0000"/>
            </a:solidFill>
            <a:round/>
            <a:headEnd/>
            <a:tailEnd/>
          </a:ln>
        </p:spPr>
        <p:txBody>
          <a:bodyPr anchor="ctr">
            <a:spAutoFit/>
          </a:bodyPr>
          <a:lstStyle/>
          <a:p>
            <a:endParaRPr lang="tr-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93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3544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3" y="1809750"/>
            <a:ext cx="8943975" cy="3238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Dikdörtgen"/>
          <p:cNvSpPr/>
          <p:nvPr/>
        </p:nvSpPr>
        <p:spPr>
          <a:xfrm>
            <a:off x="0" y="6215082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dirty="0" smtClean="0">
                <a:solidFill>
                  <a:srgbClr val="FF0000"/>
                </a:solidFill>
              </a:rPr>
              <a:t>Stella D Bouziana, Konstantinos Tziomalos</a:t>
            </a:r>
            <a:endParaRPr lang="tr-TR" dirty="0" smtClean="0">
              <a:solidFill>
                <a:srgbClr val="FF0000"/>
              </a:solidFill>
            </a:endParaRPr>
          </a:p>
          <a:p>
            <a:r>
              <a:rPr lang="en-US" i="1" dirty="0" smtClean="0">
                <a:solidFill>
                  <a:srgbClr val="FF0000"/>
                </a:solidFill>
              </a:rPr>
              <a:t>World J </a:t>
            </a:r>
            <a:r>
              <a:rPr lang="en-US" i="1" dirty="0" err="1" smtClean="0">
                <a:solidFill>
                  <a:srgbClr val="FF0000"/>
                </a:solidFill>
              </a:rPr>
              <a:t>Gastrointest</a:t>
            </a:r>
            <a:r>
              <a:rPr lang="en-US" i="1" dirty="0" smtClean="0">
                <a:solidFill>
                  <a:srgbClr val="FF0000"/>
                </a:solidFill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</a:rPr>
              <a:t>Pharmacol</a:t>
            </a:r>
            <a:r>
              <a:rPr lang="en-US" i="1" dirty="0" smtClean="0">
                <a:solidFill>
                  <a:srgbClr val="FF0000"/>
                </a:solidFill>
              </a:rPr>
              <a:t> </a:t>
            </a:r>
            <a:r>
              <a:rPr lang="en-US" i="1" dirty="0" err="1" smtClean="0">
                <a:solidFill>
                  <a:srgbClr val="FF0000"/>
                </a:solidFill>
              </a:rPr>
              <a:t>Ther</a:t>
            </a:r>
            <a:r>
              <a:rPr lang="en-US" i="1" dirty="0" smtClean="0">
                <a:solidFill>
                  <a:srgbClr val="FF0000"/>
                </a:solidFill>
              </a:rPr>
              <a:t> 2015</a:t>
            </a:r>
            <a:endParaRPr lang="tr-TR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1357298"/>
            <a:ext cx="7467600" cy="1143000"/>
          </a:xfrm>
        </p:spPr>
        <p:txBody>
          <a:bodyPr/>
          <a:lstStyle/>
          <a:p>
            <a:pPr algn="ctr"/>
            <a:r>
              <a:rPr lang="tr-TR" b="1" dirty="0" err="1" smtClean="0">
                <a:solidFill>
                  <a:schemeClr val="tx1"/>
                </a:solidFill>
              </a:rPr>
              <a:t>clopidogrel</a:t>
            </a:r>
            <a:endParaRPr lang="tr-TR" b="1" dirty="0">
              <a:solidFill>
                <a:schemeClr val="tx1"/>
              </a:solidFill>
            </a:endParaRPr>
          </a:p>
        </p:txBody>
      </p:sp>
      <p:pic>
        <p:nvPicPr>
          <p:cNvPr id="522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2857496"/>
            <a:ext cx="8929688" cy="20299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Dikdörtgen"/>
          <p:cNvSpPr/>
          <p:nvPr/>
        </p:nvSpPr>
        <p:spPr>
          <a:xfrm>
            <a:off x="0" y="6215082"/>
            <a:ext cx="892971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i-FI" dirty="0" smtClean="0"/>
              <a:t>Stella D Bouziana, Konstantinos Tziomalos </a:t>
            </a:r>
            <a:r>
              <a:rPr lang="tr-TR" dirty="0" smtClean="0"/>
              <a:t>.</a:t>
            </a:r>
          </a:p>
          <a:p>
            <a:r>
              <a:rPr lang="en-US" i="1" dirty="0" smtClean="0"/>
              <a:t>World J </a:t>
            </a:r>
            <a:r>
              <a:rPr lang="en-US" i="1" dirty="0" err="1" smtClean="0"/>
              <a:t>Gastrointest</a:t>
            </a:r>
            <a:r>
              <a:rPr lang="en-US" i="1" dirty="0" smtClean="0"/>
              <a:t> </a:t>
            </a:r>
            <a:r>
              <a:rPr lang="en-US" i="1" dirty="0" err="1" smtClean="0"/>
              <a:t>Pharmacol</a:t>
            </a:r>
            <a:r>
              <a:rPr lang="en-US" i="1" dirty="0" smtClean="0"/>
              <a:t> </a:t>
            </a:r>
            <a:r>
              <a:rPr lang="en-US" i="1" dirty="0" err="1" smtClean="0"/>
              <a:t>Ther</a:t>
            </a:r>
            <a:r>
              <a:rPr lang="en-US" i="1" dirty="0" smtClean="0"/>
              <a:t> 2015</a:t>
            </a:r>
            <a:endParaRPr lang="tr-TR" dirty="0"/>
          </a:p>
        </p:txBody>
      </p:sp>
      <p:sp>
        <p:nvSpPr>
          <p:cNvPr id="5" name="Unvan 1"/>
          <p:cNvSpPr txBox="1">
            <a:spLocks/>
          </p:cNvSpPr>
          <p:nvPr/>
        </p:nvSpPr>
        <p:spPr>
          <a:xfrm>
            <a:off x="857224" y="285752"/>
            <a:ext cx="7467600" cy="642918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vert="horz" anchor="b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3600" b="1" i="0" u="none" strike="noStrike" kern="1200" cap="small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İlaç etkileşimi</a:t>
            </a:r>
            <a:endParaRPr kumimoji="0" lang="tr-TR" sz="3600" b="1" i="0" u="none" strike="noStrike" kern="1200" cap="sm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tr-TR" dirty="0" err="1" smtClean="0"/>
              <a:t>Clopidogrel</a:t>
            </a:r>
            <a:r>
              <a:rPr lang="tr-TR" dirty="0" smtClean="0"/>
              <a:t> </a:t>
            </a:r>
            <a:r>
              <a:rPr lang="en-US" dirty="0" smtClean="0"/>
              <a:t>irreversibly binds the P2Y12 receptor</a:t>
            </a:r>
          </a:p>
          <a:p>
            <a:pPr>
              <a:buNone/>
            </a:pPr>
            <a:r>
              <a:rPr lang="en-US" dirty="0" smtClean="0"/>
              <a:t>for adenosine </a:t>
            </a:r>
            <a:r>
              <a:rPr lang="en-US" dirty="0" err="1" smtClean="0"/>
              <a:t>diphosphate</a:t>
            </a:r>
            <a:r>
              <a:rPr lang="en-US" dirty="0" smtClean="0"/>
              <a:t> on platelet</a:t>
            </a:r>
            <a:r>
              <a:rPr lang="tr-TR" dirty="0" smtClean="0"/>
              <a:t> </a:t>
            </a:r>
            <a:r>
              <a:rPr lang="en-US" dirty="0" smtClean="0"/>
              <a:t>cell membranes to inhibit platelet aggregation.</a:t>
            </a:r>
            <a:endParaRPr lang="tr-TR" dirty="0" smtClean="0"/>
          </a:p>
          <a:p>
            <a:endParaRPr lang="tr-TR" dirty="0" smtClean="0"/>
          </a:p>
          <a:p>
            <a:r>
              <a:rPr lang="tr-TR" dirty="0" err="1" smtClean="0"/>
              <a:t>Patients</a:t>
            </a:r>
            <a:r>
              <a:rPr lang="tr-TR" dirty="0" smtClean="0"/>
              <a:t> </a:t>
            </a:r>
            <a:r>
              <a:rPr lang="tr-TR" dirty="0" err="1" smtClean="0"/>
              <a:t>who</a:t>
            </a:r>
            <a:r>
              <a:rPr lang="tr-TR" dirty="0" smtClean="0"/>
              <a:t> </a:t>
            </a:r>
            <a:r>
              <a:rPr lang="tr-TR" dirty="0" err="1" smtClean="0"/>
              <a:t>carry</a:t>
            </a:r>
            <a:r>
              <a:rPr lang="tr-TR" dirty="0" smtClean="0"/>
              <a:t> CYP2C19 </a:t>
            </a:r>
            <a:r>
              <a:rPr lang="tr-TR" dirty="0" err="1" smtClean="0"/>
              <a:t>loss</a:t>
            </a:r>
            <a:r>
              <a:rPr lang="tr-TR" dirty="0" smtClean="0"/>
              <a:t>-of-</a:t>
            </a:r>
            <a:r>
              <a:rPr lang="tr-TR" dirty="0" err="1" smtClean="0"/>
              <a:t>function</a:t>
            </a:r>
            <a:r>
              <a:rPr lang="tr-TR" dirty="0" smtClean="0"/>
              <a:t> </a:t>
            </a:r>
            <a:r>
              <a:rPr lang="tr-TR" dirty="0" err="1" smtClean="0"/>
              <a:t>alleles</a:t>
            </a:r>
            <a:r>
              <a:rPr lang="tr-TR" dirty="0" smtClean="0"/>
              <a:t> </a:t>
            </a:r>
            <a:r>
              <a:rPr lang="tr-TR" dirty="0" err="1" smtClean="0"/>
              <a:t>haven</a:t>
            </a:r>
            <a:r>
              <a:rPr lang="tr-TR" dirty="0" smtClean="0"/>
              <a:t> </a:t>
            </a:r>
            <a:r>
              <a:rPr lang="en-US" dirty="0" smtClean="0"/>
              <a:t>increased ex vivo platelet aggregation</a:t>
            </a:r>
            <a:r>
              <a:rPr lang="tr-TR" dirty="0" smtClean="0"/>
              <a:t> </a:t>
            </a:r>
            <a:r>
              <a:rPr lang="tr-TR" dirty="0" err="1" smtClean="0"/>
              <a:t>while</a:t>
            </a:r>
            <a:r>
              <a:rPr lang="tr-TR" dirty="0" smtClean="0"/>
              <a:t> </a:t>
            </a:r>
            <a:r>
              <a:rPr lang="tr-TR" dirty="0" err="1" smtClean="0"/>
              <a:t>taking</a:t>
            </a:r>
            <a:r>
              <a:rPr lang="tr-TR" dirty="0" smtClean="0"/>
              <a:t> </a:t>
            </a:r>
            <a:r>
              <a:rPr lang="tr-TR" dirty="0" err="1" smtClean="0"/>
              <a:t>clopidogrel</a:t>
            </a:r>
            <a:r>
              <a:rPr lang="tr-TR" dirty="0" smtClean="0"/>
              <a:t>.</a:t>
            </a:r>
          </a:p>
          <a:p>
            <a:endParaRPr lang="tr-TR" dirty="0" smtClean="0"/>
          </a:p>
          <a:p>
            <a:endParaRPr lang="tr-TR" dirty="0" smtClean="0"/>
          </a:p>
          <a:p>
            <a:r>
              <a:rPr lang="tr-TR" dirty="0" err="1" smtClean="0"/>
              <a:t>Because</a:t>
            </a:r>
            <a:r>
              <a:rPr lang="tr-TR" dirty="0" smtClean="0"/>
              <a:t> </a:t>
            </a:r>
            <a:r>
              <a:rPr lang="tr-TR" dirty="0" err="1" smtClean="0"/>
              <a:t>PPIs</a:t>
            </a:r>
            <a:r>
              <a:rPr lang="tr-TR" dirty="0" smtClean="0"/>
              <a:t> </a:t>
            </a:r>
            <a:r>
              <a:rPr lang="en-US" dirty="0" smtClean="0"/>
              <a:t>are also metabolized by CYP2C19,</a:t>
            </a:r>
          </a:p>
          <a:p>
            <a:pPr>
              <a:buNone/>
            </a:pPr>
            <a:r>
              <a:rPr lang="en-US" dirty="0" smtClean="0"/>
              <a:t>competitive inhibition of CYP2C19 by</a:t>
            </a:r>
            <a:r>
              <a:rPr lang="tr-TR" dirty="0" smtClean="0"/>
              <a:t> </a:t>
            </a:r>
            <a:r>
              <a:rPr lang="en-US" dirty="0" smtClean="0"/>
              <a:t>PPIs could cause loss of </a:t>
            </a:r>
            <a:r>
              <a:rPr lang="en-US" dirty="0" err="1" smtClean="0"/>
              <a:t>clopidogrel’s</a:t>
            </a:r>
            <a:r>
              <a:rPr lang="tr-TR" dirty="0" smtClean="0"/>
              <a:t> </a:t>
            </a:r>
            <a:r>
              <a:rPr lang="tr-TR" dirty="0" err="1" smtClean="0"/>
              <a:t>antiplatelet</a:t>
            </a:r>
            <a:r>
              <a:rPr lang="tr-TR" dirty="0" smtClean="0"/>
              <a:t> </a:t>
            </a:r>
            <a:r>
              <a:rPr lang="tr-TR" dirty="0" err="1" smtClean="0"/>
              <a:t>effects</a:t>
            </a:r>
            <a:r>
              <a:rPr lang="tr-TR" dirty="0" smtClean="0"/>
              <a:t>.</a:t>
            </a:r>
            <a:endParaRPr lang="tr-TR" dirty="0"/>
          </a:p>
        </p:txBody>
      </p:sp>
    </p:spTree>
  </p:cSld>
  <p:clrMapOvr>
    <a:masterClrMapping/>
  </p:clrMapOvr>
  <p:transition/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ww.nature.com/nrcardio/journal/v3/n7/images/ncpcardio0602-f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7595" y="0"/>
            <a:ext cx="7864029" cy="68580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8024" y="-27384"/>
            <a:ext cx="4442525" cy="5250257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357694"/>
            <a:ext cx="5657850" cy="1838325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180528" y="1265416"/>
            <a:ext cx="5479912" cy="2844599"/>
          </a:xfrm>
          <a:prstGeom prst="rect">
            <a:avLst/>
          </a:prstGeom>
        </p:spPr>
      </p:pic>
      <p:sp>
        <p:nvSpPr>
          <p:cNvPr id="8" name="Dikdörtgen 7"/>
          <p:cNvSpPr/>
          <p:nvPr/>
        </p:nvSpPr>
        <p:spPr>
          <a:xfrm>
            <a:off x="0" y="6519446"/>
            <a:ext cx="6516399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Michael A. </a:t>
            </a:r>
            <a:r>
              <a:rPr lang="tr-TR" sz="1600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Serbin</a:t>
            </a:r>
            <a:r>
              <a:rPr lang="tr-TR" sz="16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et al. </a:t>
            </a:r>
            <a:r>
              <a:rPr lang="en-US" sz="1600" i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Manag</a:t>
            </a:r>
            <a:r>
              <a:rPr lang="en-US" sz="1600" i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Care Spec Pharm. </a:t>
            </a:r>
            <a:r>
              <a:rPr lang="en-US" sz="16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2016;22(8):939-47</a:t>
            </a:r>
            <a:endParaRPr lang="tr-TR" sz="16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10" name="Düz Bağlayıcı 9"/>
          <p:cNvCxnSpPr/>
          <p:nvPr/>
        </p:nvCxnSpPr>
        <p:spPr>
          <a:xfrm>
            <a:off x="251520" y="5429264"/>
            <a:ext cx="5585842" cy="0"/>
          </a:xfrm>
          <a:prstGeom prst="line">
            <a:avLst/>
          </a:prstGeom>
          <a:ln w="28575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Düz Bağlayıcı 10"/>
          <p:cNvCxnSpPr/>
          <p:nvPr/>
        </p:nvCxnSpPr>
        <p:spPr>
          <a:xfrm>
            <a:off x="71406" y="5643578"/>
            <a:ext cx="5585842" cy="0"/>
          </a:xfrm>
          <a:prstGeom prst="line">
            <a:avLst/>
          </a:prstGeom>
          <a:ln w="28575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Düz Bağlayıcı 11"/>
          <p:cNvCxnSpPr/>
          <p:nvPr/>
        </p:nvCxnSpPr>
        <p:spPr>
          <a:xfrm>
            <a:off x="179512" y="5929330"/>
            <a:ext cx="4752528" cy="0"/>
          </a:xfrm>
          <a:prstGeom prst="line">
            <a:avLst/>
          </a:prstGeom>
          <a:ln w="28575">
            <a:solidFill>
              <a:srgbClr val="CC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96291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71414"/>
            <a:ext cx="8351091" cy="34814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57158" y="3714750"/>
            <a:ext cx="7905750" cy="3143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4 Dikdörtgen"/>
          <p:cNvSpPr/>
          <p:nvPr/>
        </p:nvSpPr>
        <p:spPr>
          <a:xfrm rot="16200000">
            <a:off x="-1830469" y="3902147"/>
            <a:ext cx="40302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err="1" smtClean="0">
                <a:solidFill>
                  <a:srgbClr val="C00000"/>
                </a:solidFill>
              </a:rPr>
              <a:t>Nigam</a:t>
            </a:r>
            <a:r>
              <a:rPr lang="tr-TR" dirty="0" smtClean="0">
                <a:solidFill>
                  <a:srgbClr val="C00000"/>
                </a:solidFill>
              </a:rPr>
              <a:t> H. </a:t>
            </a:r>
            <a:r>
              <a:rPr lang="tr-TR" dirty="0" err="1" smtClean="0">
                <a:solidFill>
                  <a:srgbClr val="C00000"/>
                </a:solidFill>
              </a:rPr>
              <a:t>Shah</a:t>
            </a:r>
            <a:r>
              <a:rPr lang="tr-TR" dirty="0" smtClean="0">
                <a:solidFill>
                  <a:srgbClr val="C00000"/>
                </a:solidFill>
              </a:rPr>
              <a:t>, et al. </a:t>
            </a:r>
            <a:r>
              <a:rPr lang="tr-TR" dirty="0" err="1" smtClean="0">
                <a:solidFill>
                  <a:srgbClr val="C00000"/>
                </a:solidFill>
              </a:rPr>
              <a:t>PlosOne</a:t>
            </a:r>
            <a:r>
              <a:rPr lang="tr-TR" dirty="0" smtClean="0">
                <a:solidFill>
                  <a:srgbClr val="C00000"/>
                </a:solidFill>
              </a:rPr>
              <a:t> 2015</a:t>
            </a:r>
            <a:endParaRPr lang="tr-TR" dirty="0">
              <a:solidFill>
                <a:srgbClr val="C00000"/>
              </a:solidFill>
            </a:endParaRPr>
          </a:p>
        </p:txBody>
      </p:sp>
      <p:sp>
        <p:nvSpPr>
          <p:cNvPr id="6" name="5 Metin kutusu"/>
          <p:cNvSpPr txBox="1"/>
          <p:nvPr/>
        </p:nvSpPr>
        <p:spPr>
          <a:xfrm>
            <a:off x="1571604" y="3357562"/>
            <a:ext cx="5857916" cy="36933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 rtlCol="0">
            <a:spAutoFit/>
          </a:bodyPr>
          <a:lstStyle/>
          <a:p>
            <a:pPr algn="ctr"/>
            <a:r>
              <a:rPr lang="tr-TR" b="1" dirty="0" smtClean="0">
                <a:latin typeface="Arial" pitchFamily="34" charset="0"/>
                <a:cs typeface="Arial" pitchFamily="34" charset="0"/>
              </a:rPr>
              <a:t>MI riski yaş ve </a:t>
            </a:r>
            <a:r>
              <a:rPr lang="tr-TR" b="1" dirty="0" err="1" smtClean="0">
                <a:latin typeface="Arial" pitchFamily="34" charset="0"/>
                <a:cs typeface="Arial" pitchFamily="34" charset="0"/>
              </a:rPr>
              <a:t>Klopidogrelden</a:t>
            </a:r>
            <a:r>
              <a:rPr lang="tr-TR" b="1" dirty="0" smtClean="0">
                <a:latin typeface="Arial" pitchFamily="34" charset="0"/>
                <a:cs typeface="Arial" pitchFamily="34" charset="0"/>
              </a:rPr>
              <a:t> bağımsız artıyor</a:t>
            </a:r>
            <a:endParaRPr lang="tr-TR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819176" y="214290"/>
            <a:ext cx="7467600" cy="1143000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algn="ctr"/>
            <a:r>
              <a:rPr lang="tr-TR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Ppı</a:t>
            </a:r>
            <a:r>
              <a:rPr lang="tr-T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tr-TR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klopidogrel</a:t>
            </a:r>
            <a:r>
              <a:rPr lang="tr-TR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 kullanımı ve yaştan bağımsız MI riskini artırıyor</a:t>
            </a:r>
            <a:endParaRPr lang="tr-TR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500174"/>
            <a:ext cx="7248950" cy="5081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Dikdörtgen"/>
          <p:cNvSpPr/>
          <p:nvPr/>
        </p:nvSpPr>
        <p:spPr>
          <a:xfrm rot="16200000">
            <a:off x="-1830469" y="3902147"/>
            <a:ext cx="40302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err="1" smtClean="0">
                <a:solidFill>
                  <a:srgbClr val="C00000"/>
                </a:solidFill>
              </a:rPr>
              <a:t>Nigam</a:t>
            </a:r>
            <a:r>
              <a:rPr lang="tr-TR" dirty="0" smtClean="0">
                <a:solidFill>
                  <a:srgbClr val="C00000"/>
                </a:solidFill>
              </a:rPr>
              <a:t> H. </a:t>
            </a:r>
            <a:r>
              <a:rPr lang="tr-TR" dirty="0" err="1" smtClean="0">
                <a:solidFill>
                  <a:srgbClr val="C00000"/>
                </a:solidFill>
              </a:rPr>
              <a:t>Shah</a:t>
            </a:r>
            <a:r>
              <a:rPr lang="tr-TR" dirty="0" smtClean="0">
                <a:solidFill>
                  <a:srgbClr val="C00000"/>
                </a:solidFill>
              </a:rPr>
              <a:t>, et al. </a:t>
            </a:r>
            <a:r>
              <a:rPr lang="tr-TR" dirty="0" err="1" smtClean="0">
                <a:solidFill>
                  <a:srgbClr val="C00000"/>
                </a:solidFill>
              </a:rPr>
              <a:t>PlosOne</a:t>
            </a:r>
            <a:r>
              <a:rPr lang="tr-TR" dirty="0" smtClean="0">
                <a:solidFill>
                  <a:srgbClr val="C00000"/>
                </a:solidFill>
              </a:rPr>
              <a:t> 2015</a:t>
            </a:r>
            <a:endParaRPr lang="tr-TR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1071546"/>
            <a:ext cx="8991253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Dikdörtgen"/>
          <p:cNvSpPr/>
          <p:nvPr/>
        </p:nvSpPr>
        <p:spPr>
          <a:xfrm>
            <a:off x="214282" y="6417254"/>
            <a:ext cx="760817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>
                <a:solidFill>
                  <a:srgbClr val="C00000"/>
                </a:solidFill>
              </a:rPr>
              <a:t>DANIEL E. FREEDBERG. Et al. </a:t>
            </a:r>
            <a:r>
              <a:rPr lang="tr-TR" dirty="0" err="1" smtClean="0">
                <a:solidFill>
                  <a:srgbClr val="C00000"/>
                </a:solidFill>
              </a:rPr>
              <a:t>Gastroenterology</a:t>
            </a:r>
            <a:r>
              <a:rPr lang="tr-TR" dirty="0" smtClean="0">
                <a:solidFill>
                  <a:srgbClr val="C00000"/>
                </a:solidFill>
              </a:rPr>
              <a:t> 2015;149:830–833</a:t>
            </a:r>
            <a:endParaRPr lang="tr-TR" dirty="0">
              <a:solidFill>
                <a:srgbClr val="C00000"/>
              </a:solidFill>
            </a:endParaRPr>
          </a:p>
        </p:txBody>
      </p:sp>
      <p:sp>
        <p:nvSpPr>
          <p:cNvPr id="5" name="4 Dikdörtgen"/>
          <p:cNvSpPr/>
          <p:nvPr/>
        </p:nvSpPr>
        <p:spPr>
          <a:xfrm>
            <a:off x="1571604" y="2202412"/>
            <a:ext cx="6357982" cy="369332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wrap="square">
            <a:spAutoFit/>
          </a:bodyPr>
          <a:lstStyle/>
          <a:p>
            <a:r>
              <a:rPr lang="tr-TR" dirty="0" err="1" smtClean="0"/>
              <a:t>Dimethylarginine</a:t>
            </a:r>
            <a:r>
              <a:rPr lang="tr-TR" dirty="0" smtClean="0"/>
              <a:t> </a:t>
            </a:r>
            <a:r>
              <a:rPr lang="tr-TR" dirty="0" err="1" smtClean="0"/>
              <a:t>Dimethylaminohydrolase</a:t>
            </a:r>
            <a:r>
              <a:rPr lang="tr-TR" dirty="0" smtClean="0"/>
              <a:t> </a:t>
            </a:r>
            <a:r>
              <a:rPr lang="tr-TR" dirty="0" err="1" smtClean="0"/>
              <a:t>inhibisyonu</a:t>
            </a:r>
            <a:endParaRPr lang="tr-TR" dirty="0"/>
          </a:p>
        </p:txBody>
      </p:sp>
      <p:sp>
        <p:nvSpPr>
          <p:cNvPr id="6" name="5 Metin kutusu"/>
          <p:cNvSpPr txBox="1"/>
          <p:nvPr/>
        </p:nvSpPr>
        <p:spPr>
          <a:xfrm>
            <a:off x="4857752" y="1857364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tr-T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5000628" cy="32439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1857356" y="3276600"/>
            <a:ext cx="5172075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Dikdörtgen"/>
          <p:cNvSpPr/>
          <p:nvPr/>
        </p:nvSpPr>
        <p:spPr>
          <a:xfrm rot="16200000">
            <a:off x="-2424413" y="4064286"/>
            <a:ext cx="52180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dirty="0" smtClean="0">
                <a:solidFill>
                  <a:srgbClr val="C00000"/>
                </a:solidFill>
              </a:rPr>
              <a:t> </a:t>
            </a:r>
            <a:r>
              <a:rPr lang="tr-TR" dirty="0" err="1" smtClean="0">
                <a:solidFill>
                  <a:srgbClr val="C00000"/>
                </a:solidFill>
              </a:rPr>
              <a:t>Gargiulo</a:t>
            </a:r>
            <a:r>
              <a:rPr lang="tr-TR" dirty="0" smtClean="0">
                <a:solidFill>
                  <a:srgbClr val="C00000"/>
                </a:solidFill>
              </a:rPr>
              <a:t> G, et al. </a:t>
            </a:r>
            <a:r>
              <a:rPr lang="tr-TR" dirty="0" err="1" smtClean="0">
                <a:solidFill>
                  <a:srgbClr val="C00000"/>
                </a:solidFill>
              </a:rPr>
              <a:t>Am</a:t>
            </a:r>
            <a:r>
              <a:rPr lang="tr-TR" dirty="0" smtClean="0">
                <a:solidFill>
                  <a:srgbClr val="C00000"/>
                </a:solidFill>
              </a:rPr>
              <a:t> </a:t>
            </a:r>
            <a:r>
              <a:rPr lang="tr-TR" dirty="0" err="1" smtClean="0">
                <a:solidFill>
                  <a:srgbClr val="C00000"/>
                </a:solidFill>
              </a:rPr>
              <a:t>Heart</a:t>
            </a:r>
            <a:r>
              <a:rPr lang="tr-TR" dirty="0" smtClean="0">
                <a:solidFill>
                  <a:srgbClr val="C00000"/>
                </a:solidFill>
              </a:rPr>
              <a:t> J 2016;174:95-102</a:t>
            </a:r>
            <a:endParaRPr lang="tr-TR" dirty="0">
              <a:solidFill>
                <a:srgbClr val="C00000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86315" y="1263864"/>
            <a:ext cx="4357686" cy="16079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1 Başlık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>
              <a:defRPr/>
            </a:pPr>
            <a:endParaRPr lang="tr-TR" smtClean="0">
              <a:ea typeface="+mj-ea"/>
              <a:cs typeface="+mj-cs"/>
            </a:endParaRPr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0" y="1412875"/>
            <a:ext cx="9144000" cy="5205413"/>
            <a:chOff x="0" y="890"/>
            <a:chExt cx="5760" cy="3279"/>
          </a:xfrm>
        </p:grpSpPr>
        <p:grpSp>
          <p:nvGrpSpPr>
            <p:cNvPr id="3" name="Group 3"/>
            <p:cNvGrpSpPr>
              <a:grpSpLocks/>
            </p:cNvGrpSpPr>
            <p:nvPr/>
          </p:nvGrpSpPr>
          <p:grpSpPr bwMode="auto">
            <a:xfrm>
              <a:off x="0" y="890"/>
              <a:ext cx="5760" cy="3279"/>
              <a:chOff x="0" y="890"/>
              <a:chExt cx="5760" cy="3279"/>
            </a:xfrm>
          </p:grpSpPr>
          <p:pic>
            <p:nvPicPr>
              <p:cNvPr id="50182" name="Picture 3"/>
              <p:cNvPicPr>
                <a:picLocks noChangeAspect="1" noChangeArrowheads="1"/>
              </p:cNvPicPr>
              <p:nvPr/>
            </p:nvPicPr>
            <p:blipFill>
              <a:blip r:embed="rId2"/>
              <a:srcRect/>
              <a:stretch>
                <a:fillRect/>
              </a:stretch>
            </p:blipFill>
            <p:spPr bwMode="auto">
              <a:xfrm>
                <a:off x="0" y="890"/>
                <a:ext cx="5760" cy="327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50183" name="Line 5"/>
              <p:cNvSpPr>
                <a:spLocks noChangeShapeType="1"/>
              </p:cNvSpPr>
              <p:nvPr/>
            </p:nvSpPr>
            <p:spPr bwMode="auto">
              <a:xfrm>
                <a:off x="1338" y="3995"/>
                <a:ext cx="4309" cy="0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tr-TR"/>
              </a:p>
            </p:txBody>
          </p:sp>
          <p:sp>
            <p:nvSpPr>
              <p:cNvPr id="50184" name="Line 6"/>
              <p:cNvSpPr>
                <a:spLocks noChangeShapeType="1"/>
              </p:cNvSpPr>
              <p:nvPr/>
            </p:nvSpPr>
            <p:spPr bwMode="auto">
              <a:xfrm>
                <a:off x="0" y="4142"/>
                <a:ext cx="1292" cy="0"/>
              </a:xfrm>
              <a:prstGeom prst="line">
                <a:avLst/>
              </a:prstGeom>
              <a:noFill/>
              <a:ln w="57150">
                <a:solidFill>
                  <a:srgbClr val="FF0000"/>
                </a:solidFill>
                <a:round/>
                <a:headEnd/>
                <a:tailEnd/>
              </a:ln>
            </p:spPr>
            <p:txBody>
              <a:bodyPr>
                <a:spAutoFit/>
              </a:bodyPr>
              <a:lstStyle/>
              <a:p>
                <a:endParaRPr lang="tr-TR"/>
              </a:p>
            </p:txBody>
          </p:sp>
        </p:grpSp>
        <p:sp>
          <p:nvSpPr>
            <p:cNvPr id="50181" name="Line 7"/>
            <p:cNvSpPr>
              <a:spLocks noChangeShapeType="1"/>
            </p:cNvSpPr>
            <p:nvPr/>
          </p:nvSpPr>
          <p:spPr bwMode="auto">
            <a:xfrm>
              <a:off x="0" y="3838"/>
              <a:ext cx="3923" cy="0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/>
            </a:ln>
          </p:spPr>
          <p:txBody>
            <a:bodyPr>
              <a:spAutoFit/>
            </a:bodyPr>
            <a:lstStyle/>
            <a:p>
              <a:endParaRPr lang="tr-TR"/>
            </a:p>
          </p:txBody>
        </p:sp>
      </p:grpSp>
      <p:sp>
        <p:nvSpPr>
          <p:cNvPr id="81930" name="Text Box 10"/>
          <p:cNvSpPr txBox="1">
            <a:spLocks noChangeArrowheads="1"/>
          </p:cNvSpPr>
          <p:nvPr/>
        </p:nvSpPr>
        <p:spPr bwMode="auto">
          <a:xfrm>
            <a:off x="1857356" y="357166"/>
            <a:ext cx="5219186" cy="523220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  <a:extLst>
            <a:ext uri="{91240B29-F687-4F45-9708-019B960494DF}">
              <a14:hiddenLine xmlns:a14="http://schemas.microsoft.com/office/drawing/2010/main" w="9525">
                <a:solidFill>
                  <a:srgbClr val="FF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tr-TR" sz="2800" dirty="0">
                <a:latin typeface="Arial" pitchFamily="34" charset="0"/>
                <a:cs typeface="Arial" pitchFamily="34" charset="0"/>
              </a:rPr>
              <a:t>NASIL KULLANILDIĞI ÖNEMLİ</a:t>
            </a:r>
            <a:endParaRPr lang="en-US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1 Başlık"/>
          <p:cNvSpPr>
            <a:spLocks noGrp="1"/>
          </p:cNvSpPr>
          <p:nvPr>
            <p:ph type="title" idx="4294967295"/>
          </p:nvPr>
        </p:nvSpPr>
        <p:spPr>
          <a:xfrm>
            <a:off x="142876" y="1455724"/>
            <a:ext cx="8786842" cy="1758962"/>
          </a:xfrm>
          <a:solidFill>
            <a:schemeClr val="bg2">
              <a:lumMod val="9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 lIns="0" rIns="0">
            <a:normAutofit/>
          </a:bodyPr>
          <a:lstStyle/>
          <a:p>
            <a:pPr algn="ctr" eaLnBrk="1" hangingPunct="1">
              <a:lnSpc>
                <a:spcPct val="150000"/>
              </a:lnSpc>
            </a:pPr>
            <a:r>
              <a:rPr lang="tr-TR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Sabah PPI, yatarken </a:t>
            </a:r>
            <a:r>
              <a:rPr lang="tr-TR" sz="24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klopidogrel</a:t>
            </a:r>
            <a:r>
              <a:rPr lang="tr-TR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tr-TR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tr-TR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veya</a:t>
            </a:r>
            <a:br>
              <a:rPr lang="tr-TR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</a:br>
            <a:r>
              <a:rPr lang="tr-TR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öğlen </a:t>
            </a:r>
            <a:r>
              <a:rPr lang="tr-TR" sz="2400" b="1" dirty="0" err="1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klopidogrel</a:t>
            </a:r>
            <a:r>
              <a:rPr lang="tr-TR" sz="2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, akşam yemekten önce PPI</a:t>
            </a:r>
          </a:p>
        </p:txBody>
      </p:sp>
      <p:pic>
        <p:nvPicPr>
          <p:cNvPr id="51202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463" y="4051300"/>
            <a:ext cx="8891587" cy="1538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78" y="188640"/>
            <a:ext cx="8585221" cy="5904656"/>
          </a:xfrm>
          <a:prstGeom prst="rect">
            <a:avLst/>
          </a:prstGeom>
        </p:spPr>
      </p:pic>
      <p:sp>
        <p:nvSpPr>
          <p:cNvPr id="4" name="Dikdörtgen 3"/>
          <p:cNvSpPr/>
          <p:nvPr/>
        </p:nvSpPr>
        <p:spPr>
          <a:xfrm>
            <a:off x="179512" y="6536928"/>
            <a:ext cx="813690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r-TR" sz="1400" dirty="0" err="1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Chen</a:t>
            </a:r>
            <a:r>
              <a:rPr lang="tr-TR" sz="1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CB, et al. </a:t>
            </a:r>
            <a:r>
              <a:rPr lang="en-US" sz="1400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Clinical </a:t>
            </a:r>
            <a:r>
              <a:rPr lang="en-US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Therapeutics/Volume 38, Number 6, 2016 </a:t>
            </a:r>
            <a:endParaRPr lang="tr-TR" sz="1400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477843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>
              <a:ea typeface="+mj-ea"/>
            </a:endParaRPr>
          </a:p>
        </p:txBody>
      </p:sp>
      <p:pic>
        <p:nvPicPr>
          <p:cNvPr id="58370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000232" y="2390908"/>
            <a:ext cx="4911733" cy="44670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3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00166" y="0"/>
            <a:ext cx="5786478" cy="22663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725470"/>
          </a:xfrm>
          <a:solidFill>
            <a:schemeClr val="bg2"/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>
            <a:normAutofit fontScale="90000"/>
          </a:bodyPr>
          <a:lstStyle/>
          <a:p>
            <a:pPr algn="ctr"/>
            <a:r>
              <a:rPr lang="tr-TR" dirty="0" err="1" smtClean="0">
                <a:solidFill>
                  <a:schemeClr val="tx1"/>
                </a:solidFill>
              </a:rPr>
              <a:t>Ppı</a:t>
            </a:r>
            <a:r>
              <a:rPr lang="tr-TR" dirty="0" smtClean="0">
                <a:solidFill>
                  <a:schemeClr val="tx1"/>
                </a:solidFill>
              </a:rPr>
              <a:t> </a:t>
            </a:r>
            <a:r>
              <a:rPr lang="tr-TR" dirty="0" err="1" smtClean="0">
                <a:solidFill>
                  <a:schemeClr val="tx1"/>
                </a:solidFill>
              </a:rPr>
              <a:t>demans</a:t>
            </a:r>
            <a:r>
              <a:rPr lang="tr-TR" dirty="0" smtClean="0">
                <a:solidFill>
                  <a:schemeClr val="tx1"/>
                </a:solidFill>
              </a:rPr>
              <a:t> için risk faktörü</a:t>
            </a:r>
            <a:br>
              <a:rPr lang="tr-TR" dirty="0" smtClean="0">
                <a:solidFill>
                  <a:schemeClr val="tx1"/>
                </a:solidFill>
              </a:rPr>
            </a:br>
            <a:r>
              <a:rPr lang="tr-TR" sz="2200" dirty="0" smtClean="0">
                <a:solidFill>
                  <a:schemeClr val="tx1"/>
                </a:solidFill>
              </a:rPr>
              <a:t>b 12 eksikliği, beta-</a:t>
            </a:r>
            <a:r>
              <a:rPr lang="tr-TR" sz="2200" dirty="0" err="1" smtClean="0">
                <a:solidFill>
                  <a:schemeClr val="tx1"/>
                </a:solidFill>
              </a:rPr>
              <a:t>amiloid</a:t>
            </a:r>
            <a:r>
              <a:rPr lang="tr-TR" sz="2200" dirty="0" smtClean="0">
                <a:solidFill>
                  <a:schemeClr val="tx1"/>
                </a:solidFill>
              </a:rPr>
              <a:t> artışı</a:t>
            </a:r>
            <a:endParaRPr lang="tr-TR" sz="2200" dirty="0">
              <a:solidFill>
                <a:schemeClr val="tx1"/>
              </a:solidFill>
            </a:endParaRPr>
          </a:p>
        </p:txBody>
      </p:sp>
      <p:pic>
        <p:nvPicPr>
          <p:cNvPr id="808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00100" y="1785926"/>
            <a:ext cx="7119426" cy="41767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Dikdörtgen"/>
          <p:cNvSpPr/>
          <p:nvPr/>
        </p:nvSpPr>
        <p:spPr>
          <a:xfrm>
            <a:off x="428596" y="6182045"/>
            <a:ext cx="736932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tr-TR" sz="2400" i="1" dirty="0" err="1" smtClean="0">
                <a:solidFill>
                  <a:srgbClr val="C00000"/>
                </a:solidFill>
              </a:rPr>
              <a:t>Gomm</a:t>
            </a:r>
            <a:r>
              <a:rPr lang="tr-TR" sz="2400" i="1" dirty="0" smtClean="0">
                <a:solidFill>
                  <a:srgbClr val="C00000"/>
                </a:solidFill>
              </a:rPr>
              <a:t> W, et al. JAMA </a:t>
            </a:r>
            <a:r>
              <a:rPr lang="tr-TR" sz="2400" i="1" dirty="0" err="1" smtClean="0">
                <a:solidFill>
                  <a:srgbClr val="C00000"/>
                </a:solidFill>
              </a:rPr>
              <a:t>Neurol</a:t>
            </a:r>
            <a:r>
              <a:rPr lang="tr-TR" sz="2400" i="1" dirty="0" smtClean="0">
                <a:solidFill>
                  <a:srgbClr val="C00000"/>
                </a:solidFill>
              </a:rPr>
              <a:t>. 2016;73(4):410-416.</a:t>
            </a:r>
            <a:endParaRPr lang="tr-TR" sz="2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>
              <a:ea typeface="+mj-ea"/>
            </a:endParaRPr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0" y="1447800"/>
            <a:ext cx="9163050" cy="5408613"/>
            <a:chOff x="-1" y="1447800"/>
            <a:chExt cx="9162717" cy="5409356"/>
          </a:xfrm>
        </p:grpSpPr>
        <p:pic>
          <p:nvPicPr>
            <p:cNvPr id="59395" name="Picture 2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0" y="1447800"/>
              <a:ext cx="9144000" cy="39464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9396" name="Picture 3"/>
            <p:cNvPicPr>
              <a:picLocks noChangeAspect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-1" y="5373216"/>
              <a:ext cx="3891637" cy="11521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9397" name="Picture 4"/>
            <p:cNvPicPr>
              <a:picLocks noChangeAspect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3782675" y="5373216"/>
              <a:ext cx="5361325" cy="9361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9398" name="Picture 5"/>
            <p:cNvPicPr>
              <a:picLocks noChangeAspect="1"/>
            </p:cNvPicPr>
            <p:nvPr/>
          </p:nvPicPr>
          <p:blipFill>
            <a:blip r:embed="rId5"/>
            <a:srcRect/>
            <a:stretch>
              <a:fillRect/>
            </a:stretch>
          </p:blipFill>
          <p:spPr bwMode="auto">
            <a:xfrm>
              <a:off x="3547108" y="6560348"/>
              <a:ext cx="5615608" cy="29680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>
              <a:ea typeface="+mj-ea"/>
            </a:endParaRPr>
          </a:p>
        </p:txBody>
      </p:sp>
      <p:pic>
        <p:nvPicPr>
          <p:cNvPr id="60418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93700"/>
            <a:ext cx="9144000" cy="6062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0"/>
            <a:ext cx="7467600" cy="654032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algn="ctr"/>
            <a:r>
              <a:rPr lang="tr-TR" b="1" dirty="0" smtClean="0">
                <a:latin typeface="Arial" pitchFamily="34" charset="0"/>
                <a:cs typeface="Arial" pitchFamily="34" charset="0"/>
              </a:rPr>
              <a:t>POTANSİYEL RİSKLER</a:t>
            </a:r>
            <a:endParaRPr lang="tr-TR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457200" y="785818"/>
            <a:ext cx="7467600" cy="6143644"/>
          </a:xfrm>
        </p:spPr>
        <p:txBody>
          <a:bodyPr>
            <a:normAutofit fontScale="92500" lnSpcReduction="20000"/>
          </a:bodyPr>
          <a:lstStyle/>
          <a:p>
            <a:r>
              <a:rPr lang="tr-TR" dirty="0" err="1" smtClean="0">
                <a:latin typeface="Arial" pitchFamily="34" charset="0"/>
                <a:cs typeface="Arial" pitchFamily="34" charset="0"/>
              </a:rPr>
              <a:t>Enterik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infeksiyonlar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 ( C.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dificile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2 kat artar)</a:t>
            </a:r>
          </a:p>
          <a:p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r>
              <a:rPr lang="tr-TR" dirty="0" smtClean="0">
                <a:latin typeface="Arial" pitchFamily="34" charset="0"/>
                <a:cs typeface="Arial" pitchFamily="34" charset="0"/>
              </a:rPr>
              <a:t>Toplumdan kazanılmış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pnömoni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r>
              <a:rPr lang="tr-TR" dirty="0" smtClean="0">
                <a:latin typeface="Arial" pitchFamily="34" charset="0"/>
                <a:cs typeface="Arial" pitchFamily="34" charset="0"/>
              </a:rPr>
              <a:t>Kırık riski</a:t>
            </a:r>
          </a:p>
          <a:p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r>
              <a:rPr lang="tr-TR" dirty="0" smtClean="0">
                <a:latin typeface="Arial" pitchFamily="34" charset="0"/>
                <a:cs typeface="Arial" pitchFamily="34" charset="0"/>
              </a:rPr>
              <a:t>İlaç etkileşimleri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gözönünde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bulundurulmalı</a:t>
            </a:r>
          </a:p>
          <a:p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r>
              <a:rPr lang="tr-TR" dirty="0" err="1" smtClean="0">
                <a:latin typeface="Arial" pitchFamily="34" charset="0"/>
                <a:cs typeface="Arial" pitchFamily="34" charset="0"/>
              </a:rPr>
              <a:t>Nutrisyonel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eksiklikler (B12 , demir, Mg)</a:t>
            </a:r>
          </a:p>
          <a:p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r>
              <a:rPr lang="tr-TR" dirty="0" err="1" smtClean="0">
                <a:latin typeface="Arial" pitchFamily="34" charset="0"/>
                <a:cs typeface="Arial" pitchFamily="34" charset="0"/>
              </a:rPr>
              <a:t>Nöroendokrin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hücre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hiperplazisi</a:t>
            </a: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r>
              <a:rPr lang="tr-TR" dirty="0" err="1" smtClean="0">
                <a:latin typeface="Arial" pitchFamily="34" charset="0"/>
                <a:cs typeface="Arial" pitchFamily="34" charset="0"/>
              </a:rPr>
              <a:t>Sirotik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hastalarda HE ve SBP riskini artırırlar</a:t>
            </a:r>
          </a:p>
          <a:p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r>
              <a:rPr lang="tr-TR" dirty="0" smtClean="0">
                <a:latin typeface="Arial" pitchFamily="34" charset="0"/>
                <a:cs typeface="Arial" pitchFamily="34" charset="0"/>
              </a:rPr>
              <a:t>Özellikle yaşlılarda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demans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ve KBY ye dikkat…</a:t>
            </a:r>
          </a:p>
          <a:p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r>
              <a:rPr lang="tr-TR" dirty="0" err="1" smtClean="0">
                <a:latin typeface="Arial" pitchFamily="34" charset="0"/>
                <a:cs typeface="Arial" pitchFamily="34" charset="0"/>
              </a:rPr>
              <a:t>İskemi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riskini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klopidogrelden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bağımsız artırabilir……</a:t>
            </a:r>
          </a:p>
          <a:p>
            <a:endParaRPr 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Başlık"/>
          <p:cNvSpPr>
            <a:spLocks noGrp="1"/>
          </p:cNvSpPr>
          <p:nvPr>
            <p:ph type="title"/>
          </p:nvPr>
        </p:nvSpPr>
        <p:spPr>
          <a:xfrm>
            <a:off x="500034" y="-71462"/>
            <a:ext cx="7467600" cy="725470"/>
          </a:xfrm>
          <a:solidFill>
            <a:schemeClr val="accent1">
              <a:lumMod val="20000"/>
              <a:lumOff val="80000"/>
            </a:schemeClr>
          </a:soli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txBody>
          <a:bodyPr/>
          <a:lstStyle/>
          <a:p>
            <a:pPr algn="ctr"/>
            <a:r>
              <a:rPr lang="tr-TR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SORGULA</a:t>
            </a:r>
            <a:endParaRPr lang="tr-TR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285720" y="785794"/>
            <a:ext cx="8643998" cy="6072206"/>
          </a:xfrm>
        </p:spPr>
        <p:txBody>
          <a:bodyPr>
            <a:normAutofit fontScale="85000" lnSpcReduction="20000"/>
          </a:bodyPr>
          <a:lstStyle/>
          <a:p>
            <a:r>
              <a:rPr lang="tr-TR" sz="4100" b="1" dirty="0" err="1" smtClean="0">
                <a:latin typeface="Arial" pitchFamily="34" charset="0"/>
                <a:cs typeface="Arial" pitchFamily="34" charset="0"/>
              </a:rPr>
              <a:t>Endikasyon</a:t>
            </a:r>
            <a:r>
              <a:rPr lang="tr-TR" sz="4100" b="1" dirty="0" smtClean="0">
                <a:latin typeface="Arial" pitchFamily="34" charset="0"/>
                <a:cs typeface="Arial" pitchFamily="34" charset="0"/>
              </a:rPr>
              <a:t> doğru mu?</a:t>
            </a:r>
          </a:p>
          <a:p>
            <a:pPr>
              <a:buNone/>
            </a:pP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r>
              <a:rPr lang="tr-TR" dirty="0" smtClean="0">
                <a:latin typeface="Arial" pitchFamily="34" charset="0"/>
                <a:cs typeface="Arial" pitchFamily="34" charset="0"/>
              </a:rPr>
              <a:t>Kemik taraması  yap</a:t>
            </a:r>
          </a:p>
          <a:p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r>
              <a:rPr lang="tr-TR" dirty="0" err="1" smtClean="0">
                <a:latin typeface="Arial" pitchFamily="34" charset="0"/>
                <a:cs typeface="Arial" pitchFamily="34" charset="0"/>
              </a:rPr>
              <a:t>Fundik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gland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polipleri,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atrofik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gastrit ve mide NET varsa kes </a:t>
            </a:r>
          </a:p>
          <a:p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r>
              <a:rPr lang="tr-TR" dirty="0" smtClean="0">
                <a:latin typeface="Arial" pitchFamily="34" charset="0"/>
                <a:cs typeface="Arial" pitchFamily="34" charset="0"/>
              </a:rPr>
              <a:t>Mg ve B12 kontrolü yap</a:t>
            </a:r>
          </a:p>
          <a:p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r>
              <a:rPr lang="tr-TR" dirty="0" smtClean="0">
                <a:latin typeface="Arial" pitchFamily="34" charset="0"/>
                <a:cs typeface="Arial" pitchFamily="34" charset="0"/>
              </a:rPr>
              <a:t>Yaşlıda GFR kontrolü yap</a:t>
            </a:r>
          </a:p>
          <a:p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r>
              <a:rPr lang="tr-TR" dirty="0" err="1" smtClean="0">
                <a:latin typeface="Arial" pitchFamily="34" charset="0"/>
                <a:cs typeface="Arial" pitchFamily="34" charset="0"/>
              </a:rPr>
              <a:t>Klopidogrel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ile arada 12 saat olsun</a:t>
            </a:r>
          </a:p>
          <a:p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r>
              <a:rPr lang="tr-TR" dirty="0" smtClean="0">
                <a:latin typeface="Arial" pitchFamily="34" charset="0"/>
                <a:cs typeface="Arial" pitchFamily="34" charset="0"/>
              </a:rPr>
              <a:t>Azaltarak kes (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rebound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hipersekresyon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için)</a:t>
            </a:r>
          </a:p>
          <a:p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r>
              <a:rPr lang="tr-TR" dirty="0" err="1" smtClean="0">
                <a:latin typeface="Arial" pitchFamily="34" charset="0"/>
                <a:cs typeface="Arial" pitchFamily="34" charset="0"/>
              </a:rPr>
              <a:t>İskemik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kalp hastalığı varsa gerekmedikçe verme…</a:t>
            </a:r>
          </a:p>
          <a:p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r>
              <a:rPr lang="tr-TR" dirty="0" smtClean="0">
                <a:latin typeface="Arial" pitchFamily="34" charset="0"/>
                <a:cs typeface="Arial" pitchFamily="34" charset="0"/>
              </a:rPr>
              <a:t>Yaşlı hastada </a:t>
            </a:r>
            <a:r>
              <a:rPr lang="tr-TR" dirty="0" err="1" smtClean="0">
                <a:latin typeface="Arial" pitchFamily="34" charset="0"/>
                <a:cs typeface="Arial" pitchFamily="34" charset="0"/>
              </a:rPr>
              <a:t>polifarmasiden</a:t>
            </a:r>
            <a:r>
              <a:rPr lang="tr-TR" dirty="0" smtClean="0">
                <a:latin typeface="Arial" pitchFamily="34" charset="0"/>
                <a:cs typeface="Arial" pitchFamily="34" charset="0"/>
              </a:rPr>
              <a:t> kaçın…….</a:t>
            </a:r>
          </a:p>
          <a:p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endParaRPr lang="tr-TR" dirty="0" smtClean="0">
              <a:latin typeface="Arial" pitchFamily="34" charset="0"/>
              <a:cs typeface="Arial" pitchFamily="34" charset="0"/>
            </a:endParaRPr>
          </a:p>
          <a:p>
            <a:endParaRPr lang="tr-TR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İçerik Yer Tutucusu"/>
          <p:cNvSpPr>
            <a:spLocks noGrp="1"/>
          </p:cNvSpPr>
          <p:nvPr>
            <p:ph sz="quarter" idx="1"/>
          </p:nvPr>
        </p:nvSpPr>
        <p:spPr>
          <a:xfrm>
            <a:off x="642910" y="714356"/>
            <a:ext cx="7467600" cy="4643470"/>
          </a:xfrm>
        </p:spPr>
        <p:txBody>
          <a:bodyPr>
            <a:noAutofit/>
          </a:bodyPr>
          <a:lstStyle/>
          <a:p>
            <a:endParaRPr lang="tr-TR" sz="2800" dirty="0" smtClean="0">
              <a:latin typeface="Arial" pitchFamily="34" charset="0"/>
              <a:cs typeface="Arial" pitchFamily="34" charset="0"/>
            </a:endParaRPr>
          </a:p>
          <a:p>
            <a:pPr lvl="8">
              <a:buNone/>
            </a:pPr>
            <a:r>
              <a:rPr lang="tr-TR" sz="4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HEDEF</a:t>
            </a:r>
          </a:p>
          <a:p>
            <a:endParaRPr lang="tr-TR" sz="2800" dirty="0" smtClean="0">
              <a:latin typeface="Arial" pitchFamily="34" charset="0"/>
              <a:cs typeface="Arial" pitchFamily="34" charset="0"/>
            </a:endParaRPr>
          </a:p>
          <a:p>
            <a:r>
              <a:rPr lang="tr-TR" sz="3200" b="1" dirty="0" smtClean="0">
                <a:latin typeface="Arial" pitchFamily="34" charset="0"/>
                <a:cs typeface="Arial" pitchFamily="34" charset="0"/>
              </a:rPr>
              <a:t>En az süre, en az doz……………..!</a:t>
            </a:r>
          </a:p>
          <a:p>
            <a:endParaRPr lang="tr-TR" sz="2800" dirty="0" smtClean="0">
              <a:latin typeface="Arial" pitchFamily="34" charset="0"/>
              <a:cs typeface="Arial" pitchFamily="34" charset="0"/>
            </a:endParaRPr>
          </a:p>
          <a:p>
            <a:endParaRPr lang="tr-TR" sz="2800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Resim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628" y="2355483"/>
            <a:ext cx="3089708" cy="3996618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8334" y="2128333"/>
            <a:ext cx="4667807" cy="3711357"/>
          </a:xfrm>
          <a:prstGeom prst="rect">
            <a:avLst/>
          </a:prstGeom>
        </p:spPr>
      </p:pic>
      <p:pic>
        <p:nvPicPr>
          <p:cNvPr id="11" name="Resim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327" y="644237"/>
            <a:ext cx="6212362" cy="1603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149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mba">
  <a:themeElements>
    <a:clrScheme name="Cumba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Cumba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Cumba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is Teması">
  <a:themeElements>
    <a:clrScheme name="Ofis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i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is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794</TotalTime>
  <Words>3018</Words>
  <Application>Microsoft Office PowerPoint</Application>
  <PresentationFormat>Ekran Gösterisi (4:3)</PresentationFormat>
  <Paragraphs>327</Paragraphs>
  <Slides>67</Slides>
  <Notes>15</Notes>
  <HiddenSlides>8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67</vt:i4>
      </vt:variant>
    </vt:vector>
  </HeadingPairs>
  <TitlesOfParts>
    <vt:vector size="68" baseType="lpstr">
      <vt:lpstr>Cumba</vt:lpstr>
      <vt:lpstr>PowerPoint Sunusu</vt:lpstr>
      <vt:lpstr>Uzun süreli [&gt; 3 ay – (2-12 ay)]*  PPI kullanımı gerektiren nedenler</vt:lpstr>
      <vt:lpstr>PPI yan etkileri</vt:lpstr>
      <vt:lpstr>Çekincelerin dayanakları</vt:lpstr>
      <vt:lpstr>POTANSİYEL RİSKLER</vt:lpstr>
      <vt:lpstr>PowerPoint Sunusu</vt:lpstr>
      <vt:lpstr>PowerPoint Sunusu</vt:lpstr>
      <vt:lpstr>PPI kullanımı ile CD riski artar  oR 1.8</vt:lpstr>
      <vt:lpstr>PowerPoint Sunusu</vt:lpstr>
      <vt:lpstr>PowerPoint Sunusu</vt:lpstr>
      <vt:lpstr>PowerPoint Sunusu</vt:lpstr>
      <vt:lpstr>Hepatik ensefalopati</vt:lpstr>
      <vt:lpstr>PowerPoint Sunusu</vt:lpstr>
      <vt:lpstr>Mikrobiota değişikliği……</vt:lpstr>
      <vt:lpstr>PowerPoint Sunusu</vt:lpstr>
      <vt:lpstr>PowerPoint Sunusu</vt:lpstr>
      <vt:lpstr>PowerPoint Sunusu</vt:lpstr>
      <vt:lpstr>PowerPoint Sunusu</vt:lpstr>
      <vt:lpstr>Ppı kullanımı B 12 eksikliğine neden olur        hr 1.83,95 % cı 1.36-2.46</vt:lpstr>
      <vt:lpstr>Hipomagnezemi   HE için risk faktörü oluşturuyor</vt:lpstr>
      <vt:lpstr>He riskinin artışı</vt:lpstr>
      <vt:lpstr>Hemodiyaliz hastalarında da hipomagnezemiye neden olur </vt:lpstr>
      <vt:lpstr>PowerPoint Sunusu</vt:lpstr>
      <vt:lpstr>PowerPoint Sunusu</vt:lpstr>
      <vt:lpstr>Fundik gland polibi oluşumunu artırıyor</vt:lpstr>
      <vt:lpstr>OR: 4.71</vt:lpstr>
      <vt:lpstr>PowerPoint Sunusu</vt:lpstr>
      <vt:lpstr>Gastrik karsinoid</vt:lpstr>
      <vt:lpstr>PowerPoint Sunusu</vt:lpstr>
      <vt:lpstr>PowerPoint Sunusu</vt:lpstr>
      <vt:lpstr>Mide de Net saptananda kes!</vt:lpstr>
      <vt:lpstr>PowerPoint Sunusu</vt:lpstr>
      <vt:lpstr>PowerPoint Sunusu</vt:lpstr>
      <vt:lpstr>PowerPoint Sunusu</vt:lpstr>
      <vt:lpstr>PowerPoint Sunusu</vt:lpstr>
      <vt:lpstr>Doz ve süre ile paralel risk artıyor</vt:lpstr>
      <vt:lpstr>PowerPoint Sunusu</vt:lpstr>
      <vt:lpstr>PowerPoint Sunusu</vt:lpstr>
      <vt:lpstr>Mikroskopik kolit – PPI (kollajenöz kolit / lenfositik kolit)</vt:lpstr>
      <vt:lpstr>Böbrek ve ppı</vt:lpstr>
      <vt:lpstr>PowerPoint Sunusu</vt:lpstr>
      <vt:lpstr>Kby ve ppı</vt:lpstr>
      <vt:lpstr>PowerPoint Sunusu</vt:lpstr>
      <vt:lpstr>PowerPoint Sunusu</vt:lpstr>
      <vt:lpstr>PowerPoint Sunusu</vt:lpstr>
      <vt:lpstr>İlaç etkileşimi</vt:lpstr>
      <vt:lpstr>Ho PM et al  JAMA. 2009;301(9):937-944</vt:lpstr>
      <vt:lpstr>PowerPoint Sunusu</vt:lpstr>
      <vt:lpstr>clopidogrel</vt:lpstr>
      <vt:lpstr>PowerPoint Sunusu</vt:lpstr>
      <vt:lpstr>PowerPoint Sunusu</vt:lpstr>
      <vt:lpstr>PowerPoint Sunusu</vt:lpstr>
      <vt:lpstr>PowerPoint Sunusu</vt:lpstr>
      <vt:lpstr>Ppı klopidogrel kullanımı ve yaştan bağımsız MI riskini artırıyor</vt:lpstr>
      <vt:lpstr>PowerPoint Sunusu</vt:lpstr>
      <vt:lpstr>PowerPoint Sunusu</vt:lpstr>
      <vt:lpstr>PowerPoint Sunusu</vt:lpstr>
      <vt:lpstr>Sabah PPI, yatarken klopidogrel veya öğlen klopidogrel, akşam yemekten önce PPI</vt:lpstr>
      <vt:lpstr>PowerPoint Sunusu</vt:lpstr>
      <vt:lpstr>PowerPoint Sunusu</vt:lpstr>
      <vt:lpstr>Ppı demans için risk faktörü b 12 eksikliği, beta-amiloid artışı</vt:lpstr>
      <vt:lpstr>PowerPoint Sunusu</vt:lpstr>
      <vt:lpstr>PowerPoint Sunusu</vt:lpstr>
      <vt:lpstr>POTANSİYEL RİSKLER</vt:lpstr>
      <vt:lpstr>SORGULA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 yıldır PPI kullanan hastam var; ilacını kesmeli miyim?</dc:title>
  <dc:creator>DrFiliz</dc:creator>
  <cp:lastModifiedBy>User-15</cp:lastModifiedBy>
  <cp:revision>83</cp:revision>
  <dcterms:modified xsi:type="dcterms:W3CDTF">2017-02-04T06:37:58Z</dcterms:modified>
</cp:coreProperties>
</file>