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08" r:id="rId1"/>
  </p:sldMasterIdLst>
  <p:notesMasterIdLst>
    <p:notesMasterId r:id="rId82"/>
  </p:notesMasterIdLst>
  <p:handoutMasterIdLst>
    <p:handoutMasterId r:id="rId83"/>
  </p:handoutMasterIdLst>
  <p:sldIdLst>
    <p:sldId id="602" r:id="rId2"/>
    <p:sldId id="827" r:id="rId3"/>
    <p:sldId id="828" r:id="rId4"/>
    <p:sldId id="603" r:id="rId5"/>
    <p:sldId id="712" r:id="rId6"/>
    <p:sldId id="727" r:id="rId7"/>
    <p:sldId id="831" r:id="rId8"/>
    <p:sldId id="829" r:id="rId9"/>
    <p:sldId id="740" r:id="rId10"/>
    <p:sldId id="830" r:id="rId11"/>
    <p:sldId id="741" r:id="rId12"/>
    <p:sldId id="747" r:id="rId13"/>
    <p:sldId id="748" r:id="rId14"/>
    <p:sldId id="763" r:id="rId15"/>
    <p:sldId id="750" r:id="rId16"/>
    <p:sldId id="759" r:id="rId17"/>
    <p:sldId id="749" r:id="rId18"/>
    <p:sldId id="760" r:id="rId19"/>
    <p:sldId id="841" r:id="rId20"/>
    <p:sldId id="842" r:id="rId21"/>
    <p:sldId id="843" r:id="rId22"/>
    <p:sldId id="836" r:id="rId23"/>
    <p:sldId id="752" r:id="rId24"/>
    <p:sldId id="834" r:id="rId25"/>
    <p:sldId id="764" r:id="rId26"/>
    <p:sldId id="755" r:id="rId27"/>
    <p:sldId id="691" r:id="rId28"/>
    <p:sldId id="765" r:id="rId29"/>
    <p:sldId id="774" r:id="rId30"/>
    <p:sldId id="775" r:id="rId31"/>
    <p:sldId id="776" r:id="rId32"/>
    <p:sldId id="777" r:id="rId33"/>
    <p:sldId id="778" r:id="rId34"/>
    <p:sldId id="779" r:id="rId35"/>
    <p:sldId id="780" r:id="rId36"/>
    <p:sldId id="781" r:id="rId37"/>
    <p:sldId id="782" r:id="rId38"/>
    <p:sldId id="783" r:id="rId39"/>
    <p:sldId id="784" r:id="rId40"/>
    <p:sldId id="785" r:id="rId41"/>
    <p:sldId id="844" r:id="rId42"/>
    <p:sldId id="787" r:id="rId43"/>
    <p:sldId id="788" r:id="rId44"/>
    <p:sldId id="789" r:id="rId45"/>
    <p:sldId id="790" r:id="rId46"/>
    <p:sldId id="791" r:id="rId47"/>
    <p:sldId id="792" r:id="rId48"/>
    <p:sldId id="793" r:id="rId49"/>
    <p:sldId id="794" r:id="rId50"/>
    <p:sldId id="795" r:id="rId51"/>
    <p:sldId id="796" r:id="rId52"/>
    <p:sldId id="797" r:id="rId53"/>
    <p:sldId id="798" r:id="rId54"/>
    <p:sldId id="799" r:id="rId55"/>
    <p:sldId id="800" r:id="rId56"/>
    <p:sldId id="801" r:id="rId57"/>
    <p:sldId id="802" r:id="rId58"/>
    <p:sldId id="803" r:id="rId59"/>
    <p:sldId id="804" r:id="rId60"/>
    <p:sldId id="805" r:id="rId61"/>
    <p:sldId id="806" r:id="rId62"/>
    <p:sldId id="845" r:id="rId63"/>
    <p:sldId id="849" r:id="rId64"/>
    <p:sldId id="808" r:id="rId65"/>
    <p:sldId id="824" r:id="rId66"/>
    <p:sldId id="810" r:id="rId67"/>
    <p:sldId id="811" r:id="rId68"/>
    <p:sldId id="825" r:id="rId69"/>
    <p:sldId id="812" r:id="rId70"/>
    <p:sldId id="813" r:id="rId71"/>
    <p:sldId id="814" r:id="rId72"/>
    <p:sldId id="815" r:id="rId73"/>
    <p:sldId id="816" r:id="rId74"/>
    <p:sldId id="817" r:id="rId75"/>
    <p:sldId id="818" r:id="rId76"/>
    <p:sldId id="819" r:id="rId77"/>
    <p:sldId id="820" r:id="rId78"/>
    <p:sldId id="848" r:id="rId79"/>
    <p:sldId id="847" r:id="rId80"/>
    <p:sldId id="826" r:id="rId81"/>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9A3C3"/>
    <a:srgbClr val="2CCCD4"/>
    <a:srgbClr val="4EB9BE"/>
    <a:srgbClr val="55D5D5"/>
    <a:srgbClr val="60AEC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Orta Stil 4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5A111915-BE36-4E01-A7E5-04B1672EAD32}" styleName="Açık Stil 2 - Vurgu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327F97BB-C833-4FB7-BDE5-3F7075034690}" styleName="Tema Uygulanmış Stil 2 - Vurgu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DF18680-E054-41AD-8BC1-D1AEF772440D}" styleName="Orta Stil 2 - Vurgu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5758FB7-9AC5-4552-8A53-C91805E547FA}" styleName="Tema Uygulanmış Stil 1 - Vurgu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FABFCF23-3B69-468F-B69F-88F6DE6A72F2}" styleName="Orta Stil 1 - Vurgu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D5ABB26-0587-4C30-8999-92F81FD0307C}" styleName="Stil Yok, Kılavuz Yok">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612" autoAdjust="0"/>
    <p:restoredTop sz="79648" autoAdjust="0"/>
  </p:normalViewPr>
  <p:slideViewPr>
    <p:cSldViewPr>
      <p:cViewPr>
        <p:scale>
          <a:sx n="66" d="100"/>
          <a:sy n="66" d="100"/>
        </p:scale>
        <p:origin x="-2934" y="-672"/>
      </p:cViewPr>
      <p:guideLst>
        <p:guide orient="horz" pos="2160"/>
        <p:guide pos="292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2040"/>
    </p:cViewPr>
  </p:sorterViewPr>
  <p:notesViewPr>
    <p:cSldViewPr>
      <p:cViewPr varScale="1">
        <p:scale>
          <a:sx n="51" d="100"/>
          <a:sy n="51" d="100"/>
        </p:scale>
        <p:origin x="-2886"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1FC0CCF-59E8-454C-9CA6-5A03757DBFE7}" type="datetimeFigureOut">
              <a:rPr lang="tr-TR" smtClean="0"/>
              <a:pPr/>
              <a:t>06.09.2018</a:t>
            </a:fld>
            <a:endParaRPr lang="tr-TR"/>
          </a:p>
        </p:txBody>
      </p:sp>
      <p:sp>
        <p:nvSpPr>
          <p:cNvPr id="4" name="3 Altbilgi Yer Tutucusu"/>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5" name="4 Slayt Numarası Yer Tutucusu"/>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7FF529F-3FEC-4698-BF69-4177B9CB4B98}" type="slidenum">
              <a:rPr lang="tr-TR" smtClean="0"/>
              <a:pPr/>
              <a:t>‹#›</a:t>
            </a:fld>
            <a:endParaRPr lang="tr-TR"/>
          </a:p>
        </p:txBody>
      </p:sp>
    </p:spTree>
    <p:extLst>
      <p:ext uri="{BB962C8B-B14F-4D97-AF65-F5344CB8AC3E}">
        <p14:creationId xmlns:p14="http://schemas.microsoft.com/office/powerpoint/2010/main" val="877588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Üstbilgi Yer Tutucusu"/>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2 Veri Yer Tutucusu"/>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EACC38-CB2D-422F-9E62-D0FD7046227D}" type="datetimeFigureOut">
              <a:rPr lang="tr-TR" smtClean="0"/>
              <a:pPr/>
              <a:t>06.09.2018</a:t>
            </a:fld>
            <a:endParaRPr lang="tr-TR"/>
          </a:p>
        </p:txBody>
      </p:sp>
      <p:sp>
        <p:nvSpPr>
          <p:cNvPr id="4" name="3 Slayt Görüntüsü Yer Tutucusu"/>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4 Not Yer Tutucusu"/>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5 Altbilgi Yer Tutucusu"/>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6 Slayt Numarası Yer Tutucusu"/>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EFB700-FE66-4F19-8D0F-887B55676209}" type="slidenum">
              <a:rPr lang="tr-TR" smtClean="0"/>
              <a:pPr/>
              <a:t>‹#›</a:t>
            </a:fld>
            <a:endParaRPr lang="tr-TR"/>
          </a:p>
        </p:txBody>
      </p:sp>
    </p:spTree>
    <p:extLst>
      <p:ext uri="{BB962C8B-B14F-4D97-AF65-F5344CB8AC3E}">
        <p14:creationId xmlns:p14="http://schemas.microsoft.com/office/powerpoint/2010/main" val="4020117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Görüntüsü Yer Tutucusu"/>
          <p:cNvSpPr>
            <a:spLocks noGrp="1" noRot="1" noChangeAspect="1"/>
          </p:cNvSpPr>
          <p:nvPr>
            <p:ph type="sldImg"/>
          </p:nvPr>
        </p:nvSpPr>
        <p:spPr/>
      </p:sp>
      <p:sp>
        <p:nvSpPr>
          <p:cNvPr id="3" name="2 Not Yer Tutucusu"/>
          <p:cNvSpPr>
            <a:spLocks noGrp="1"/>
          </p:cNvSpPr>
          <p:nvPr>
            <p:ph type="body" idx="1"/>
          </p:nvPr>
        </p:nvSpPr>
        <p:spPr/>
        <p:style>
          <a:lnRef idx="2">
            <a:schemeClr val="accent2"/>
          </a:lnRef>
          <a:fillRef idx="1">
            <a:schemeClr val="lt1"/>
          </a:fillRef>
          <a:effectRef idx="0">
            <a:schemeClr val="accent2"/>
          </a:effectRef>
          <a:fontRef idx="minor">
            <a:schemeClr val="dk1"/>
          </a:fontRef>
        </p:style>
        <p:txBody>
          <a:bodyPr>
            <a:normAutofit/>
          </a:bodyPr>
          <a:lstStyle/>
          <a:p>
            <a:endParaRPr lang="tr-TR" dirty="0"/>
          </a:p>
        </p:txBody>
      </p:sp>
      <p:sp>
        <p:nvSpPr>
          <p:cNvPr id="4" name="3 Slayt Numarası Yer Tutucusu"/>
          <p:cNvSpPr>
            <a:spLocks noGrp="1"/>
          </p:cNvSpPr>
          <p:nvPr>
            <p:ph type="sldNum" sz="quarter" idx="10"/>
          </p:nvPr>
        </p:nvSpPr>
        <p:spPr/>
        <p:txBody>
          <a:bodyPr/>
          <a:lstStyle/>
          <a:p>
            <a:fld id="{00EFB700-FE66-4F19-8D0F-887B55676209}" type="slidenum">
              <a:rPr lang="tr-TR" smtClean="0"/>
              <a:pPr/>
              <a:t>1</a:t>
            </a:fld>
            <a:endParaRPr lang="tr-T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p>
            <a:fld id="{EE0C9C7B-68E7-4C99-A4D7-B166DD97C08F}" type="slidenum">
              <a:rPr lang="tr-TR" smtClean="0"/>
              <a:pPr/>
              <a:t>44</a:t>
            </a:fld>
            <a:endParaRPr lang="tr-TR" smtClean="0"/>
          </a:p>
        </p:txBody>
      </p:sp>
      <p:sp>
        <p:nvSpPr>
          <p:cNvPr id="74755" name="Rectangle 2"/>
          <p:cNvSpPr>
            <a:spLocks noGrp="1" noRot="1" noChangeAspect="1" noChangeArrowheads="1" noTextEdit="1"/>
          </p:cNvSpPr>
          <p:nvPr>
            <p:ph type="sldImg"/>
          </p:nvPr>
        </p:nvSpPr>
        <p:spPr>
          <a:xfrm>
            <a:off x="1143000" y="685800"/>
            <a:ext cx="4568825" cy="3425825"/>
          </a:xfrm>
          <a:ln/>
        </p:spPr>
      </p:sp>
      <p:sp>
        <p:nvSpPr>
          <p:cNvPr id="74756" name="Rectangle 3"/>
          <p:cNvSpPr>
            <a:spLocks noGrp="1" noChangeArrowheads="1"/>
          </p:cNvSpPr>
          <p:nvPr>
            <p:ph type="body" idx="1"/>
          </p:nvPr>
        </p:nvSpPr>
        <p:spPr>
          <a:xfrm>
            <a:off x="685800" y="4343400"/>
            <a:ext cx="5483225" cy="4111625"/>
          </a:xfrm>
          <a:noFill/>
          <a:ln/>
        </p:spPr>
        <p:txBody>
          <a:bodyPr wrap="none" anchor="ctr"/>
          <a:lstStyle/>
          <a:p>
            <a:pPr eaLnBrk="1" hangingPunct="1"/>
            <a:endParaRPr lang="tr-T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B8CF8A35-88E6-46F8-9932-61764556B8A1}" type="slidenum">
              <a:rPr lang="tr-TR" smtClean="0"/>
              <a:pPr/>
              <a:t>45</a:t>
            </a:fld>
            <a:endParaRPr lang="tr-TR" smtClean="0"/>
          </a:p>
        </p:txBody>
      </p:sp>
      <p:sp>
        <p:nvSpPr>
          <p:cNvPr id="75779" name="Rectangle 2"/>
          <p:cNvSpPr>
            <a:spLocks noGrp="1" noRot="1" noChangeAspect="1" noChangeArrowheads="1" noTextEdit="1"/>
          </p:cNvSpPr>
          <p:nvPr>
            <p:ph type="sldImg"/>
          </p:nvPr>
        </p:nvSpPr>
        <p:spPr>
          <a:xfrm>
            <a:off x="1143000" y="685800"/>
            <a:ext cx="4568825" cy="3425825"/>
          </a:xfrm>
          <a:ln/>
        </p:spPr>
      </p:sp>
      <p:sp>
        <p:nvSpPr>
          <p:cNvPr id="75780" name="Rectangle 3"/>
          <p:cNvSpPr>
            <a:spLocks noGrp="1" noChangeArrowheads="1"/>
          </p:cNvSpPr>
          <p:nvPr>
            <p:ph type="body" idx="1"/>
          </p:nvPr>
        </p:nvSpPr>
        <p:spPr>
          <a:xfrm>
            <a:off x="685800" y="4343400"/>
            <a:ext cx="5483225" cy="4111625"/>
          </a:xfrm>
          <a:noFill/>
          <a:ln/>
        </p:spPr>
        <p:txBody>
          <a:bodyPr wrap="none" anchor="ctr"/>
          <a:lstStyle/>
          <a:p>
            <a:pPr eaLnBrk="1" hangingPunct="1"/>
            <a:endParaRPr lang="tr-T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p>
            <a:fld id="{E5AD9EAC-4717-4087-9A1F-56F5B9991B80}" type="slidenum">
              <a:rPr lang="tr-TR" smtClean="0"/>
              <a:pPr/>
              <a:t>56</a:t>
            </a:fld>
            <a:endParaRPr lang="tr-TR"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a:ln/>
        </p:spPr>
        <p:txBody>
          <a:bodyPr wrap="none" anchor="ctr"/>
          <a:lstStyle/>
          <a:p>
            <a:pPr eaLnBrk="1" hangingPunct="1"/>
            <a:endParaRPr lang="tr-T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p>
            <a:fld id="{CA159871-9519-45BE-84B5-9AE055C78D58}" type="slidenum">
              <a:rPr lang="tr-TR" smtClean="0"/>
              <a:pPr/>
              <a:t>57</a:t>
            </a:fld>
            <a:endParaRPr lang="tr-TR"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a:ln/>
        </p:spPr>
        <p:txBody>
          <a:bodyPr wrap="none" anchor="ctr"/>
          <a:lstStyle/>
          <a:p>
            <a:pPr eaLnBrk="1" hangingPunct="1"/>
            <a:endParaRPr lang="tr-T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p>
            <a:fld id="{8B0B743A-977B-4E51-AAF9-504DF6A3CEA5}" type="slidenum">
              <a:rPr lang="tr-TR" smtClean="0"/>
              <a:pPr/>
              <a:t>59</a:t>
            </a:fld>
            <a:endParaRPr lang="tr-TR" smtClean="0"/>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p:spPr>
        <p:txBody>
          <a:bodyPr wrap="none" anchor="ctr"/>
          <a:lstStyle/>
          <a:p>
            <a:pPr eaLnBrk="1" hangingPunct="1"/>
            <a:endParaRPr lang="tr-T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a:noFill/>
        </p:spPr>
        <p:txBody>
          <a:bodyPr/>
          <a:lstStyle/>
          <a:p>
            <a:fld id="{35B37C24-2C9D-442A-A91F-D0FEEAEB251A}" type="slidenum">
              <a:rPr lang="tr-TR" smtClean="0"/>
              <a:pPr/>
              <a:t>70</a:t>
            </a:fld>
            <a:endParaRPr lang="tr-TR" smtClean="0"/>
          </a:p>
        </p:txBody>
      </p:sp>
      <p:sp>
        <p:nvSpPr>
          <p:cNvPr id="80899" name="Rectangle 2"/>
          <p:cNvSpPr>
            <a:spLocks noGrp="1" noRot="1" noChangeAspect="1" noChangeArrowheads="1" noTextEdit="1"/>
          </p:cNvSpPr>
          <p:nvPr>
            <p:ph type="sldImg"/>
          </p:nvPr>
        </p:nvSpPr>
        <p:spPr>
          <a:ln/>
        </p:spPr>
      </p:sp>
      <p:sp>
        <p:nvSpPr>
          <p:cNvPr id="80900" name="Rectangle 3"/>
          <p:cNvSpPr>
            <a:spLocks noGrp="1" noChangeArrowheads="1"/>
          </p:cNvSpPr>
          <p:nvPr>
            <p:ph type="body" idx="1"/>
          </p:nvPr>
        </p:nvSpPr>
        <p:spPr>
          <a:noFill/>
          <a:ln/>
        </p:spPr>
        <p:txBody>
          <a:bodyPr wrap="none" anchor="ctr"/>
          <a:lstStyle/>
          <a:p>
            <a:pPr eaLnBrk="1" hangingPunct="1"/>
            <a:endParaRPr lang="tr-T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p>
            <a:fld id="{45A0517F-0EA8-4C91-A87A-2AF641DB1874}" type="slidenum">
              <a:rPr lang="tr-TR" smtClean="0"/>
              <a:pPr/>
              <a:t>76</a:t>
            </a:fld>
            <a:endParaRPr lang="tr-TR"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a:ln/>
        </p:spPr>
        <p:txBody>
          <a:bodyPr wrap="none" anchor="ctr"/>
          <a:lstStyle/>
          <a:p>
            <a:pPr eaLnBrk="1" hangingPunct="1"/>
            <a:endParaRPr lang="tr-T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p>
            <a:fld id="{258E4853-6601-4DAF-83B3-847794F017E6}" type="slidenum">
              <a:rPr lang="tr-TR" smtClean="0"/>
              <a:pPr/>
              <a:t>77</a:t>
            </a:fld>
            <a:endParaRPr lang="tr-TR"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a:ln/>
        </p:spPr>
        <p:txBody>
          <a:bodyPr wrap="none" anchor="ctr"/>
          <a:lstStyle/>
          <a:p>
            <a:pPr eaLnBrk="1" hangingPunct="1"/>
            <a:endParaRPr lang="tr-TR"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701A3DAF-5B52-4C14-9838-6D10DF90F326}" type="slidenum">
              <a:rPr lang="tr-TR" smtClean="0"/>
              <a:pPr/>
              <a:t>2</a:t>
            </a:fld>
            <a:endParaRPr lang="tr-TR" smtClean="0"/>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wrap="none" anchor="ctr"/>
          <a:lstStyle/>
          <a:p>
            <a:pPr eaLnBrk="1" hangingPunct="1"/>
            <a:endParaRPr lang="tr-T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a:noFill/>
        </p:spPr>
        <p:txBody>
          <a:bodyPr/>
          <a:lstStyle/>
          <a:p>
            <a:fld id="{867EF692-8C57-4F22-9A03-0ED0D0E2BC35}" type="slidenum">
              <a:rPr lang="tr-TR" smtClean="0"/>
              <a:pPr/>
              <a:t>3</a:t>
            </a:fld>
            <a:endParaRPr lang="tr-TR" smtClean="0"/>
          </a:p>
        </p:txBody>
      </p:sp>
      <p:sp>
        <p:nvSpPr>
          <p:cNvPr id="66563" name="Rectangle 2"/>
          <p:cNvSpPr>
            <a:spLocks noGrp="1" noRot="1" noChangeAspect="1" noChangeArrowheads="1" noTextEdit="1"/>
          </p:cNvSpPr>
          <p:nvPr>
            <p:ph type="sldImg"/>
          </p:nvPr>
        </p:nvSpPr>
        <p:spPr>
          <a:ln/>
        </p:spPr>
      </p:sp>
      <p:sp>
        <p:nvSpPr>
          <p:cNvPr id="66564" name="Rectangle 3"/>
          <p:cNvSpPr>
            <a:spLocks noGrp="1" noChangeArrowheads="1"/>
          </p:cNvSpPr>
          <p:nvPr>
            <p:ph type="body" idx="1"/>
          </p:nvPr>
        </p:nvSpPr>
        <p:spPr>
          <a:noFill/>
          <a:ln/>
        </p:spPr>
        <p:txBody>
          <a:bodyPr wrap="none" anchor="ctr"/>
          <a:lstStyle/>
          <a:p>
            <a:pPr eaLnBrk="1" hangingPunct="1"/>
            <a:endParaRPr lang="tr-T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10"/>
          <p:cNvSpPr>
            <a:spLocks noGrp="1" noChangeArrowheads="1"/>
          </p:cNvSpPr>
          <p:nvPr>
            <p:ph type="sldNum" sz="quarter" idx="5"/>
          </p:nvPr>
        </p:nvSpPr>
        <p:spPr>
          <a:noFill/>
        </p:spPr>
        <p:txBody>
          <a:bodyPr/>
          <a:lstStyle/>
          <a:p>
            <a:fld id="{49A95340-AD3C-4892-8168-85B8937134E0}" type="slidenum">
              <a:rPr lang="tr-TR" smtClean="0"/>
              <a:pPr/>
              <a:t>7</a:t>
            </a:fld>
            <a:endParaRPr lang="tr-TR" smtClean="0"/>
          </a:p>
        </p:txBody>
      </p:sp>
      <p:sp>
        <p:nvSpPr>
          <p:cNvPr id="69635" name="Rectangle 1"/>
          <p:cNvSpPr>
            <a:spLocks noGrp="1" noRot="1" noChangeAspect="1" noChangeArrowheads="1" noTextEdit="1"/>
          </p:cNvSpPr>
          <p:nvPr>
            <p:ph type="sldImg"/>
          </p:nvPr>
        </p:nvSpPr>
        <p:spPr>
          <a:solidFill>
            <a:srgbClr val="FFFFFF"/>
          </a:solidFill>
          <a:ln/>
        </p:spPr>
      </p:sp>
      <p:sp>
        <p:nvSpPr>
          <p:cNvPr id="69636" name="Rectangle 2"/>
          <p:cNvSpPr>
            <a:spLocks noGrp="1" noChangeArrowheads="1"/>
          </p:cNvSpPr>
          <p:nvPr>
            <p:ph type="body" idx="1"/>
          </p:nvPr>
        </p:nvSpPr>
        <p:spPr>
          <a:noFill/>
          <a:ln/>
        </p:spPr>
        <p:txBody>
          <a:bodyPr wrap="none" anchor="ctr"/>
          <a:lstStyle/>
          <a:p>
            <a:pPr eaLnBrk="1" hangingPunct="1"/>
            <a:endParaRPr lang="tr-TR"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0D509128-7B27-414F-A0FF-65CA7724F7F1}" type="slidenum">
              <a:rPr lang="tr-TR" smtClean="0"/>
              <a:pPr/>
              <a:t>28</a:t>
            </a:fld>
            <a:endParaRPr lang="tr-TR"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wrap="none" anchor="ctr"/>
          <a:lstStyle/>
          <a:p>
            <a:pPr eaLnBrk="1" hangingPunct="1"/>
            <a:r>
              <a:rPr lang="tr-TR" dirty="0" smtClean="0"/>
              <a:t>İl Sağlık Müdürlüğü tarafından görevlendirilecek Göz Hastalıkları Uzmanı tarafından anlatılacaktır</a:t>
            </a:r>
            <a:r>
              <a:rPr lang="tr-TR" baseline="0" dirty="0" smtClean="0"/>
              <a:t> sunumun </a:t>
            </a:r>
            <a:r>
              <a:rPr lang="tr-TR" baseline="0" smtClean="0"/>
              <a:t>bundan sonrası</a:t>
            </a:r>
            <a:endParaRPr lang="tr-T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10"/>
          <p:cNvSpPr>
            <a:spLocks noGrp="1" noChangeArrowheads="1"/>
          </p:cNvSpPr>
          <p:nvPr>
            <p:ph type="sldNum" sz="quarter" idx="5"/>
          </p:nvPr>
        </p:nvSpPr>
        <p:spPr>
          <a:noFill/>
        </p:spPr>
        <p:txBody>
          <a:bodyPr/>
          <a:lstStyle/>
          <a:p>
            <a:fld id="{84E096E7-1D67-4355-8DF5-41C4EE2ED178}" type="slidenum">
              <a:rPr lang="tr-TR" smtClean="0"/>
              <a:pPr/>
              <a:t>30</a:t>
            </a:fld>
            <a:endParaRPr lang="tr-TR" smtClean="0"/>
          </a:p>
        </p:txBody>
      </p:sp>
      <p:sp>
        <p:nvSpPr>
          <p:cNvPr id="70659" name="Rectangle 1"/>
          <p:cNvSpPr>
            <a:spLocks noGrp="1" noRot="1" noChangeAspect="1" noChangeArrowheads="1" noTextEdit="1"/>
          </p:cNvSpPr>
          <p:nvPr>
            <p:ph type="sldImg"/>
          </p:nvPr>
        </p:nvSpPr>
        <p:spPr>
          <a:xfrm>
            <a:off x="1143000" y="685800"/>
            <a:ext cx="4567238" cy="3424238"/>
          </a:xfrm>
          <a:solidFill>
            <a:srgbClr val="FFFFFF"/>
          </a:solidFill>
          <a:ln/>
        </p:spPr>
      </p:sp>
      <p:sp>
        <p:nvSpPr>
          <p:cNvPr id="70660" name="Rectangle 2"/>
          <p:cNvSpPr>
            <a:spLocks noGrp="1" noChangeArrowheads="1"/>
          </p:cNvSpPr>
          <p:nvPr>
            <p:ph type="body" idx="1"/>
          </p:nvPr>
        </p:nvSpPr>
        <p:spPr>
          <a:xfrm>
            <a:off x="685800" y="4343400"/>
            <a:ext cx="5481638" cy="4110038"/>
          </a:xfrm>
          <a:noFill/>
          <a:ln/>
        </p:spPr>
        <p:txBody>
          <a:bodyPr wrap="none" anchor="ctr"/>
          <a:lstStyle/>
          <a:p>
            <a:pPr eaLnBrk="1" hangingPunct="1"/>
            <a:endParaRPr lang="tr-T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0"/>
          <p:cNvSpPr>
            <a:spLocks noGrp="1" noChangeArrowheads="1"/>
          </p:cNvSpPr>
          <p:nvPr>
            <p:ph type="sldNum" sz="quarter" idx="5"/>
          </p:nvPr>
        </p:nvSpPr>
        <p:spPr>
          <a:noFill/>
        </p:spPr>
        <p:txBody>
          <a:bodyPr/>
          <a:lstStyle/>
          <a:p>
            <a:fld id="{6B249C64-9EEF-4441-A523-90CF500B20CC}" type="slidenum">
              <a:rPr lang="tr-TR" smtClean="0"/>
              <a:pPr/>
              <a:t>31</a:t>
            </a:fld>
            <a:endParaRPr lang="tr-TR" smtClean="0"/>
          </a:p>
        </p:txBody>
      </p:sp>
      <p:sp>
        <p:nvSpPr>
          <p:cNvPr id="71683" name="Rectangle 1"/>
          <p:cNvSpPr>
            <a:spLocks noGrp="1" noRot="1" noChangeAspect="1" noChangeArrowheads="1" noTextEdit="1"/>
          </p:cNvSpPr>
          <p:nvPr>
            <p:ph type="sldImg"/>
          </p:nvPr>
        </p:nvSpPr>
        <p:spPr>
          <a:solidFill>
            <a:srgbClr val="FFFFFF"/>
          </a:solidFill>
          <a:ln/>
        </p:spPr>
      </p:sp>
      <p:sp>
        <p:nvSpPr>
          <p:cNvPr id="71684" name="Rectangle 2"/>
          <p:cNvSpPr>
            <a:spLocks noGrp="1" noChangeArrowheads="1"/>
          </p:cNvSpPr>
          <p:nvPr>
            <p:ph type="body" idx="1"/>
          </p:nvPr>
        </p:nvSpPr>
        <p:spPr>
          <a:noFill/>
          <a:ln/>
        </p:spPr>
        <p:txBody>
          <a:bodyPr wrap="none" anchor="ctr"/>
          <a:lstStyle/>
          <a:p>
            <a:pPr eaLnBrk="1" hangingPunct="1"/>
            <a:endParaRPr lang="tr-T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706" name="Rectangle 10"/>
          <p:cNvSpPr>
            <a:spLocks noGrp="1" noChangeArrowheads="1"/>
          </p:cNvSpPr>
          <p:nvPr>
            <p:ph type="sldNum" sz="quarter" idx="5"/>
          </p:nvPr>
        </p:nvSpPr>
        <p:spPr>
          <a:noFill/>
        </p:spPr>
        <p:txBody>
          <a:bodyPr/>
          <a:lstStyle/>
          <a:p>
            <a:fld id="{7B7D7831-18AA-4F92-8826-6BA06162F268}" type="slidenum">
              <a:rPr lang="tr-TR" smtClean="0"/>
              <a:pPr/>
              <a:t>32</a:t>
            </a:fld>
            <a:endParaRPr lang="tr-TR" smtClean="0"/>
          </a:p>
        </p:txBody>
      </p:sp>
      <p:sp>
        <p:nvSpPr>
          <p:cNvPr id="72707" name="Rectangle 1"/>
          <p:cNvSpPr>
            <a:spLocks noGrp="1" noRot="1" noChangeAspect="1" noChangeArrowheads="1" noTextEdit="1"/>
          </p:cNvSpPr>
          <p:nvPr>
            <p:ph type="sldImg"/>
          </p:nvPr>
        </p:nvSpPr>
        <p:spPr>
          <a:solidFill>
            <a:srgbClr val="FFFFFF"/>
          </a:solidFill>
          <a:ln/>
        </p:spPr>
      </p:sp>
      <p:sp>
        <p:nvSpPr>
          <p:cNvPr id="72708" name="Rectangle 2"/>
          <p:cNvSpPr>
            <a:spLocks noGrp="1" noChangeArrowheads="1"/>
          </p:cNvSpPr>
          <p:nvPr>
            <p:ph type="body" idx="1"/>
          </p:nvPr>
        </p:nvSpPr>
        <p:spPr>
          <a:noFill/>
          <a:ln/>
        </p:spPr>
        <p:txBody>
          <a:bodyPr wrap="none" anchor="ctr"/>
          <a:lstStyle/>
          <a:p>
            <a:pPr eaLnBrk="1" hangingPunct="1"/>
            <a:endParaRPr lang="tr-T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fld id="{39DD90BE-A2D5-45A9-96CC-8C6DCC0AF3CB}" type="slidenum">
              <a:rPr lang="tr-TR" smtClean="0"/>
              <a:pPr/>
              <a:t>40</a:t>
            </a:fld>
            <a:endParaRPr lang="tr-TR"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p:spPr>
        <p:txBody>
          <a:bodyPr wrap="none" anchor="ctr"/>
          <a:lstStyle/>
          <a:p>
            <a:pPr eaLnBrk="1" hangingPunct="1"/>
            <a:endParaRPr lang="tr-T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aşlık Slaydı">
    <p:spTree>
      <p:nvGrpSpPr>
        <p:cNvPr id="1" name=""/>
        <p:cNvGrpSpPr/>
        <p:nvPr/>
      </p:nvGrpSpPr>
      <p:grpSpPr>
        <a:xfrm>
          <a:off x="0" y="0"/>
          <a:ext cx="0" cy="0"/>
          <a:chOff x="0" y="0"/>
          <a:chExt cx="0" cy="0"/>
        </a:xfrm>
      </p:grpSpPr>
      <p:sp>
        <p:nvSpPr>
          <p:cNvPr id="4" name="3 Veri Yer Tutucusu"/>
          <p:cNvSpPr>
            <a:spLocks noGrp="1"/>
          </p:cNvSpPr>
          <p:nvPr>
            <p:ph type="dt" sz="half" idx="10"/>
          </p:nvPr>
        </p:nvSpPr>
        <p:spPr>
          <a:xfrm>
            <a:off x="457200" y="6356350"/>
            <a:ext cx="2133600" cy="365125"/>
          </a:xfrm>
          <a:prstGeom prst="rect">
            <a:avLst/>
          </a:prstGeom>
        </p:spPr>
        <p:txBody>
          <a:bodyPr/>
          <a:lstStyle/>
          <a:p>
            <a:fld id="{DF6844DF-5A21-4FF8-BD5E-862FCCE723A6}" type="datetime1">
              <a:rPr lang="tr-TR" smtClean="0"/>
              <a:pPr/>
              <a:t>06.09.2018</a:t>
            </a:fld>
            <a:endParaRPr lang="tr-TR"/>
          </a:p>
        </p:txBody>
      </p:sp>
      <p:sp>
        <p:nvSpPr>
          <p:cNvPr id="5" name="4 Altbilgi Yer Tutucusu"/>
          <p:cNvSpPr>
            <a:spLocks noGrp="1"/>
          </p:cNvSpPr>
          <p:nvPr>
            <p:ph type="ftr" sz="quarter" idx="11"/>
          </p:nvPr>
        </p:nvSpPr>
        <p:spPr>
          <a:xfrm>
            <a:off x="3124200" y="6356350"/>
            <a:ext cx="2895600" cy="365125"/>
          </a:xfrm>
          <a:prstGeom prst="rect">
            <a:avLst/>
          </a:prstGeom>
        </p:spPr>
        <p:txBody>
          <a:bodyPr/>
          <a:lstStyle/>
          <a:p>
            <a:endParaRPr lang="tr-TR"/>
          </a:p>
        </p:txBody>
      </p:sp>
      <p:sp>
        <p:nvSpPr>
          <p:cNvPr id="6" name="5 Slayt Numarası Yer Tutucusu"/>
          <p:cNvSpPr>
            <a:spLocks noGrp="1"/>
          </p:cNvSpPr>
          <p:nvPr>
            <p:ph type="sldNum" sz="quarter" idx="12"/>
          </p:nvPr>
        </p:nvSpPr>
        <p:spPr>
          <a:xfrm>
            <a:off x="6553200" y="6356350"/>
            <a:ext cx="2133600" cy="365125"/>
          </a:xfrm>
          <a:prstGeom prst="rect">
            <a:avLst/>
          </a:prstGeom>
        </p:spPr>
        <p:txBody>
          <a:bodyPr/>
          <a:lstStyle/>
          <a:p>
            <a:fld id="{FA36AD8D-391B-44FB-824B-73D5040A8D09}" type="slidenum">
              <a:rPr lang="tr-TR" smtClean="0"/>
              <a:pPr/>
              <a:t>‹#›</a:t>
            </a:fld>
            <a:endParaRPr lang="tr-T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1 Başlık"/>
          <p:cNvSpPr>
            <a:spLocks noGrp="1"/>
          </p:cNvSpPr>
          <p:nvPr>
            <p:ph type="title"/>
          </p:nvPr>
        </p:nvSpPr>
        <p:spPr>
          <a:xfrm>
            <a:off x="1792288" y="4800600"/>
            <a:ext cx="5486400" cy="566738"/>
          </a:xfrm>
          <a:prstGeom prst="rect">
            <a:avLst/>
          </a:prstGeom>
        </p:spPr>
        <p:txBody>
          <a:bodyPr anchor="b"/>
          <a:lstStyle>
            <a:lvl1pPr algn="l">
              <a:defRPr sz="2000" b="1"/>
            </a:lvl1pPr>
          </a:lstStyle>
          <a:p>
            <a:r>
              <a:rPr lang="tr-TR" smtClean="0"/>
              <a:t>Asıl başlık stili için tıklatın</a:t>
            </a:r>
            <a:endParaRPr lang="tr-TR"/>
          </a:p>
        </p:txBody>
      </p:sp>
      <p:sp>
        <p:nvSpPr>
          <p:cNvPr id="3" name="2 Resim Yer Tutucusu"/>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3 Metin Yer Tutucusu"/>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a:xfrm>
            <a:off x="457200" y="6356350"/>
            <a:ext cx="2133600" cy="365125"/>
          </a:xfrm>
          <a:prstGeom prst="rect">
            <a:avLst/>
          </a:prstGeom>
        </p:spPr>
        <p:txBody>
          <a:bodyPr/>
          <a:lstStyle/>
          <a:p>
            <a:fld id="{AEC459EA-C31D-4631-803A-08A77DA3684C}" type="datetime1">
              <a:rPr lang="tr-TR" smtClean="0"/>
              <a:pPr/>
              <a:t>06.09.2018</a:t>
            </a:fld>
            <a:endParaRPr lang="tr-TR"/>
          </a:p>
        </p:txBody>
      </p:sp>
      <p:sp>
        <p:nvSpPr>
          <p:cNvPr id="6" name="5 Altbilgi Yer Tutucusu"/>
          <p:cNvSpPr>
            <a:spLocks noGrp="1"/>
          </p:cNvSpPr>
          <p:nvPr>
            <p:ph type="ftr" sz="quarter" idx="11"/>
          </p:nvPr>
        </p:nvSpPr>
        <p:spPr>
          <a:xfrm>
            <a:off x="3124200" y="6356350"/>
            <a:ext cx="2895600" cy="365125"/>
          </a:xfrm>
          <a:prstGeom prst="rect">
            <a:avLst/>
          </a:prstGeom>
        </p:spPr>
        <p:txBody>
          <a:bodyPr/>
          <a:lstStyle/>
          <a:p>
            <a:endParaRPr lang="tr-TR"/>
          </a:p>
        </p:txBody>
      </p:sp>
      <p:sp>
        <p:nvSpPr>
          <p:cNvPr id="7" name="6 Slayt Numarası Yer Tutucusu"/>
          <p:cNvSpPr>
            <a:spLocks noGrp="1"/>
          </p:cNvSpPr>
          <p:nvPr>
            <p:ph type="sldNum" sz="quarter" idx="12"/>
          </p:nvPr>
        </p:nvSpPr>
        <p:spPr>
          <a:xfrm>
            <a:off x="6553200" y="6356350"/>
            <a:ext cx="2133600" cy="365125"/>
          </a:xfrm>
          <a:prstGeom prst="rect">
            <a:avLst/>
          </a:prstGeom>
        </p:spPr>
        <p:txBody>
          <a:bodyPr/>
          <a:lstStyle/>
          <a:p>
            <a:fld id="{FA36AD8D-391B-44FB-824B-73D5040A8D09}" type="slidenum">
              <a:rPr lang="tr-TR" smtClean="0"/>
              <a:pPr/>
              <a:t>‹#›</a:t>
            </a:fld>
            <a:endParaRPr lang="tr-T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a:prstGeom prst="rect">
            <a:avLst/>
          </a:prstGeom>
        </p:spPr>
        <p:txBody>
          <a:bodyPr/>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1600200"/>
            <a:ext cx="8229600" cy="4525963"/>
          </a:xfrm>
          <a:prstGeom prst="rect">
            <a:avLst/>
          </a:prstGeo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a:xfrm>
            <a:off x="457200" y="6356350"/>
            <a:ext cx="2133600" cy="365125"/>
          </a:xfrm>
          <a:prstGeom prst="rect">
            <a:avLst/>
          </a:prstGeom>
        </p:spPr>
        <p:txBody>
          <a:bodyPr/>
          <a:lstStyle/>
          <a:p>
            <a:fld id="{6EFB5F20-ADDC-4AED-A697-D6A8CF4DEEBD}" type="datetime1">
              <a:rPr lang="tr-TR" smtClean="0"/>
              <a:pPr/>
              <a:t>06.09.2018</a:t>
            </a:fld>
            <a:endParaRPr lang="tr-TR"/>
          </a:p>
        </p:txBody>
      </p:sp>
      <p:sp>
        <p:nvSpPr>
          <p:cNvPr id="5" name="4 Altbilgi Yer Tutucusu"/>
          <p:cNvSpPr>
            <a:spLocks noGrp="1"/>
          </p:cNvSpPr>
          <p:nvPr>
            <p:ph type="ftr" sz="quarter" idx="11"/>
          </p:nvPr>
        </p:nvSpPr>
        <p:spPr>
          <a:xfrm>
            <a:off x="3124200" y="6356350"/>
            <a:ext cx="2895600" cy="365125"/>
          </a:xfrm>
          <a:prstGeom prst="rect">
            <a:avLst/>
          </a:prstGeom>
        </p:spPr>
        <p:txBody>
          <a:bodyPr/>
          <a:lstStyle/>
          <a:p>
            <a:endParaRPr lang="tr-TR"/>
          </a:p>
        </p:txBody>
      </p:sp>
      <p:sp>
        <p:nvSpPr>
          <p:cNvPr id="6" name="5 Slayt Numarası Yer Tutucusu"/>
          <p:cNvSpPr>
            <a:spLocks noGrp="1"/>
          </p:cNvSpPr>
          <p:nvPr>
            <p:ph type="sldNum" sz="quarter" idx="12"/>
          </p:nvPr>
        </p:nvSpPr>
        <p:spPr>
          <a:xfrm>
            <a:off x="6553200" y="6356350"/>
            <a:ext cx="2133600" cy="365125"/>
          </a:xfrm>
          <a:prstGeom prst="rect">
            <a:avLst/>
          </a:prstGeom>
        </p:spPr>
        <p:txBody>
          <a:bodyPr/>
          <a:lstStyle/>
          <a:p>
            <a:fld id="{FA36AD8D-391B-44FB-824B-73D5040A8D09}" type="slidenum">
              <a:rPr lang="tr-TR" smtClean="0"/>
              <a:pPr/>
              <a:t>‹#›</a:t>
            </a:fld>
            <a:endParaRPr lang="tr-T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1 Dikey Başlık"/>
          <p:cNvSpPr>
            <a:spLocks noGrp="1"/>
          </p:cNvSpPr>
          <p:nvPr>
            <p:ph type="title" orient="vert"/>
          </p:nvPr>
        </p:nvSpPr>
        <p:spPr>
          <a:xfrm>
            <a:off x="6629400" y="274638"/>
            <a:ext cx="2057400" cy="5851525"/>
          </a:xfrm>
          <a:prstGeom prst="rect">
            <a:avLst/>
          </a:prstGeom>
        </p:spPr>
        <p:txBody>
          <a:bodyPr vert="eaVert"/>
          <a:lstStyle/>
          <a:p>
            <a:r>
              <a:rPr lang="tr-TR" smtClean="0"/>
              <a:t>Asıl başlık stili için tıklatın</a:t>
            </a:r>
            <a:endParaRPr lang="tr-TR"/>
          </a:p>
        </p:txBody>
      </p:sp>
      <p:sp>
        <p:nvSpPr>
          <p:cNvPr id="3" name="2 Dikey Metin Yer Tutucusu"/>
          <p:cNvSpPr>
            <a:spLocks noGrp="1"/>
          </p:cNvSpPr>
          <p:nvPr>
            <p:ph type="body" orient="vert" idx="1"/>
          </p:nvPr>
        </p:nvSpPr>
        <p:spPr>
          <a:xfrm>
            <a:off x="457200" y="274638"/>
            <a:ext cx="6019800" cy="5851525"/>
          </a:xfrm>
          <a:prstGeom prst="rect">
            <a:avLst/>
          </a:prstGeo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Veri Yer Tutucusu"/>
          <p:cNvSpPr>
            <a:spLocks noGrp="1"/>
          </p:cNvSpPr>
          <p:nvPr>
            <p:ph type="dt" sz="half" idx="10"/>
          </p:nvPr>
        </p:nvSpPr>
        <p:spPr>
          <a:xfrm>
            <a:off x="457200" y="6356350"/>
            <a:ext cx="2133600" cy="365125"/>
          </a:xfrm>
          <a:prstGeom prst="rect">
            <a:avLst/>
          </a:prstGeom>
        </p:spPr>
        <p:txBody>
          <a:bodyPr/>
          <a:lstStyle/>
          <a:p>
            <a:fld id="{B942E421-11BA-4D15-B017-E561F84755C5}" type="datetime1">
              <a:rPr lang="tr-TR" smtClean="0"/>
              <a:pPr/>
              <a:t>06.09.2018</a:t>
            </a:fld>
            <a:endParaRPr lang="tr-TR"/>
          </a:p>
        </p:txBody>
      </p:sp>
      <p:sp>
        <p:nvSpPr>
          <p:cNvPr id="5" name="4 Altbilgi Yer Tutucusu"/>
          <p:cNvSpPr>
            <a:spLocks noGrp="1"/>
          </p:cNvSpPr>
          <p:nvPr>
            <p:ph type="ftr" sz="quarter" idx="11"/>
          </p:nvPr>
        </p:nvSpPr>
        <p:spPr>
          <a:xfrm>
            <a:off x="3124200" y="6356350"/>
            <a:ext cx="2895600" cy="365125"/>
          </a:xfrm>
          <a:prstGeom prst="rect">
            <a:avLst/>
          </a:prstGeom>
        </p:spPr>
        <p:txBody>
          <a:bodyPr/>
          <a:lstStyle/>
          <a:p>
            <a:endParaRPr lang="tr-TR"/>
          </a:p>
        </p:txBody>
      </p:sp>
      <p:sp>
        <p:nvSpPr>
          <p:cNvPr id="6" name="5 Slayt Numarası Yer Tutucusu"/>
          <p:cNvSpPr>
            <a:spLocks noGrp="1"/>
          </p:cNvSpPr>
          <p:nvPr>
            <p:ph type="sldNum" sz="quarter" idx="12"/>
          </p:nvPr>
        </p:nvSpPr>
        <p:spPr>
          <a:xfrm>
            <a:off x="6553200" y="6356350"/>
            <a:ext cx="2133600" cy="365125"/>
          </a:xfrm>
          <a:prstGeom prst="rect">
            <a:avLst/>
          </a:prstGeom>
        </p:spPr>
        <p:txBody>
          <a:bodyPr/>
          <a:lstStyle/>
          <a:p>
            <a:fld id="{FA36AD8D-391B-44FB-824B-73D5040A8D09}" type="slidenum">
              <a:rPr lang="tr-TR" smtClean="0"/>
              <a:pPr/>
              <a:t>‹#›</a:t>
            </a:fld>
            <a:endParaRPr lang="tr-T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Başlık, İçerik ve Metin">
    <p:spTree>
      <p:nvGrpSpPr>
        <p:cNvPr id="1" name=""/>
        <p:cNvGrpSpPr/>
        <p:nvPr/>
      </p:nvGrpSpPr>
      <p:grpSpPr>
        <a:xfrm>
          <a:off x="0" y="0"/>
          <a:ext cx="0" cy="0"/>
          <a:chOff x="0" y="0"/>
          <a:chExt cx="0" cy="0"/>
        </a:xfrm>
      </p:grpSpPr>
      <p:sp>
        <p:nvSpPr>
          <p:cNvPr id="2" name="1 Başlık"/>
          <p:cNvSpPr>
            <a:spLocks noGrp="1"/>
          </p:cNvSpPr>
          <p:nvPr>
            <p:ph type="title"/>
          </p:nvPr>
        </p:nvSpPr>
        <p:spPr>
          <a:xfrm>
            <a:off x="1524000" y="190500"/>
            <a:ext cx="7010400" cy="1527175"/>
          </a:xfrm>
          <a:prstGeom prst="rect">
            <a:avLst/>
          </a:prstGeom>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1524000" y="1905000"/>
            <a:ext cx="3429000" cy="4114800"/>
          </a:xfrm>
          <a:prstGeom prst="rect">
            <a:avLst/>
          </a:prstGeo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5105400" y="1905000"/>
            <a:ext cx="3429000" cy="4114800"/>
          </a:xfrm>
          <a:prstGeom prst="rect">
            <a:avLst/>
          </a:prstGeo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a:xfrm>
            <a:off x="6629400" y="6248400"/>
            <a:ext cx="1905000" cy="457200"/>
          </a:xfrm>
        </p:spPr>
        <p:txBody>
          <a:bodyPr/>
          <a:lstStyle>
            <a:lvl1pPr>
              <a:defRPr/>
            </a:lvl1pPr>
          </a:lstStyle>
          <a:p>
            <a:pPr>
              <a:defRPr/>
            </a:pPr>
            <a:fld id="{40A113AF-1F7E-479B-B106-B920D21F0691}" type="datetime1">
              <a:rPr lang="tr-TR" smtClean="0"/>
              <a:pPr>
                <a:defRPr/>
              </a:pPr>
              <a:t>06.09.2018</a:t>
            </a:fld>
            <a:endParaRPr lang="tr-TR"/>
          </a:p>
        </p:txBody>
      </p:sp>
      <p:sp>
        <p:nvSpPr>
          <p:cNvPr id="6" name="5 Altbilgi Yer Tutucusu"/>
          <p:cNvSpPr>
            <a:spLocks noGrp="1"/>
          </p:cNvSpPr>
          <p:nvPr>
            <p:ph type="ftr" sz="quarter" idx="11"/>
          </p:nvPr>
        </p:nvSpPr>
        <p:spPr>
          <a:xfrm>
            <a:off x="3276600" y="6248400"/>
            <a:ext cx="2895600" cy="457200"/>
          </a:xfrm>
        </p:spPr>
        <p:txBody>
          <a:bodyPr/>
          <a:lstStyle>
            <a:lvl1pPr>
              <a:defRPr/>
            </a:lvl1pPr>
          </a:lstStyle>
          <a:p>
            <a:pPr>
              <a:defRPr/>
            </a:pPr>
            <a:endParaRPr lang="tr-TR"/>
          </a:p>
        </p:txBody>
      </p:sp>
      <p:sp>
        <p:nvSpPr>
          <p:cNvPr id="7" name="6 Slayt Numarası Yer Tutucusu"/>
          <p:cNvSpPr>
            <a:spLocks noGrp="1"/>
          </p:cNvSpPr>
          <p:nvPr>
            <p:ph type="sldNum" sz="quarter" idx="12"/>
          </p:nvPr>
        </p:nvSpPr>
        <p:spPr>
          <a:xfrm>
            <a:off x="1524000" y="6248400"/>
            <a:ext cx="1295400" cy="457200"/>
          </a:xfrm>
        </p:spPr>
        <p:txBody>
          <a:bodyPr/>
          <a:lstStyle>
            <a:lvl1pPr>
              <a:defRPr/>
            </a:lvl1pPr>
          </a:lstStyle>
          <a:p>
            <a:pPr>
              <a:defRPr/>
            </a:pPr>
            <a:fld id="{D37C956E-B2F7-4AE7-8590-ACAB01E3FB3C}" type="slidenum">
              <a:rPr lang="tr-TR"/>
              <a:pPr>
                <a:defRPr/>
              </a:pPr>
              <a:t>‹#›</a:t>
            </a:fld>
            <a:endParaRPr lang="tr-TR" dirty="0"/>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Başlık ve Tablo">
    <p:spTree>
      <p:nvGrpSpPr>
        <p:cNvPr id="1" name=""/>
        <p:cNvGrpSpPr/>
        <p:nvPr/>
      </p:nvGrpSpPr>
      <p:grpSpPr>
        <a:xfrm>
          <a:off x="0" y="0"/>
          <a:ext cx="0" cy="0"/>
          <a:chOff x="0" y="0"/>
          <a:chExt cx="0" cy="0"/>
        </a:xfrm>
      </p:grpSpPr>
      <p:sp>
        <p:nvSpPr>
          <p:cNvPr id="2" name="1 Başlık"/>
          <p:cNvSpPr>
            <a:spLocks noGrp="1"/>
          </p:cNvSpPr>
          <p:nvPr>
            <p:ph type="title"/>
          </p:nvPr>
        </p:nvSpPr>
        <p:spPr>
          <a:xfrm>
            <a:off x="685800" y="609600"/>
            <a:ext cx="7772400" cy="1143000"/>
          </a:xfrm>
          <a:prstGeom prst="rect">
            <a:avLst/>
          </a:prstGeom>
        </p:spPr>
        <p:txBody>
          <a:bodyPr/>
          <a:lstStyle/>
          <a:p>
            <a:r>
              <a:rPr lang="tr-TR" smtClean="0"/>
              <a:t>Asıl başlık stili için tıklatın</a:t>
            </a:r>
            <a:endParaRPr lang="tr-TR"/>
          </a:p>
        </p:txBody>
      </p:sp>
      <p:sp>
        <p:nvSpPr>
          <p:cNvPr id="3" name="2 Tablo Yer Tutucusu"/>
          <p:cNvSpPr>
            <a:spLocks noGrp="1"/>
          </p:cNvSpPr>
          <p:nvPr>
            <p:ph type="tbl" idx="1"/>
          </p:nvPr>
        </p:nvSpPr>
        <p:spPr>
          <a:xfrm>
            <a:off x="685800" y="1981200"/>
            <a:ext cx="7772400" cy="4114800"/>
          </a:xfrm>
          <a:prstGeom prst="rect">
            <a:avLst/>
          </a:prstGeom>
        </p:spPr>
        <p:txBody>
          <a:bodyPr/>
          <a:lstStyle/>
          <a:p>
            <a:endParaRPr lang="tr-TR"/>
          </a:p>
        </p:txBody>
      </p:sp>
      <p:sp>
        <p:nvSpPr>
          <p:cNvPr id="4" name="3 Veri Yer Tutucusu"/>
          <p:cNvSpPr>
            <a:spLocks noGrp="1"/>
          </p:cNvSpPr>
          <p:nvPr>
            <p:ph type="dt" sz="half" idx="10"/>
          </p:nvPr>
        </p:nvSpPr>
        <p:spPr>
          <a:xfrm>
            <a:off x="685800" y="6248400"/>
            <a:ext cx="1905000" cy="457200"/>
          </a:xfrm>
        </p:spPr>
        <p:txBody>
          <a:bodyPr/>
          <a:lstStyle>
            <a:lvl1pPr>
              <a:defRPr/>
            </a:lvl1pPr>
          </a:lstStyle>
          <a:p>
            <a:fld id="{8F35A743-FC61-4F1E-A257-D825AD1CF0EE}" type="datetime1">
              <a:rPr lang="tr-TR" smtClean="0"/>
              <a:pPr/>
              <a:t>06.09.2018</a:t>
            </a:fld>
            <a:endParaRPr lang="tr-TR"/>
          </a:p>
        </p:txBody>
      </p:sp>
      <p:sp>
        <p:nvSpPr>
          <p:cNvPr id="5" name="4 Altbilgi Yer Tutucusu"/>
          <p:cNvSpPr>
            <a:spLocks noGrp="1"/>
          </p:cNvSpPr>
          <p:nvPr>
            <p:ph type="ftr" sz="quarter" idx="11"/>
          </p:nvPr>
        </p:nvSpPr>
        <p:spPr>
          <a:xfrm>
            <a:off x="3124200" y="6248400"/>
            <a:ext cx="2895600" cy="457200"/>
          </a:xfrm>
        </p:spPr>
        <p:txBody>
          <a:bodyPr/>
          <a:lstStyle>
            <a:lvl1pPr>
              <a:defRPr/>
            </a:lvl1pPr>
          </a:lstStyle>
          <a:p>
            <a:endParaRPr lang="tr-TR"/>
          </a:p>
        </p:txBody>
      </p:sp>
      <p:sp>
        <p:nvSpPr>
          <p:cNvPr id="6" name="5 Slayt Numarası Yer Tutucusu"/>
          <p:cNvSpPr>
            <a:spLocks noGrp="1"/>
          </p:cNvSpPr>
          <p:nvPr>
            <p:ph type="sldNum" sz="quarter" idx="12"/>
          </p:nvPr>
        </p:nvSpPr>
        <p:spPr>
          <a:xfrm>
            <a:off x="6553200" y="6248400"/>
            <a:ext cx="1905000" cy="457200"/>
          </a:xfrm>
        </p:spPr>
        <p:txBody>
          <a:bodyPr/>
          <a:lstStyle>
            <a:lvl1pPr>
              <a:defRPr/>
            </a:lvl1pPr>
          </a:lstStyle>
          <a:p>
            <a:fld id="{7157A32F-7BEA-4D70-A607-1F2D84C1FB7D}" type="slidenum">
              <a:rPr lang="tr-TR"/>
              <a:pPr/>
              <a:t>‹#›</a:t>
            </a:fld>
            <a:endParaRPr lang="tr-T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cSld name="Başlık, Metin ve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a:prstGeom prst="rect">
            <a:avLst/>
          </a:prstGeom>
        </p:spPr>
        <p:txBody>
          <a:bodyPr/>
          <a:lstStyle/>
          <a:p>
            <a:r>
              <a:rPr lang="tr-TR" smtClean="0"/>
              <a:t>Asıl başlık stili için tıklatın</a:t>
            </a:r>
            <a:endParaRPr lang="tr-TR"/>
          </a:p>
        </p:txBody>
      </p:sp>
      <p:sp>
        <p:nvSpPr>
          <p:cNvPr id="3" name="2 Metin Yer Tutucusu"/>
          <p:cNvSpPr>
            <a:spLocks noGrp="1"/>
          </p:cNvSpPr>
          <p:nvPr>
            <p:ph type="body" sz="half" idx="1"/>
          </p:nvPr>
        </p:nvSpPr>
        <p:spPr>
          <a:xfrm>
            <a:off x="457200" y="1600200"/>
            <a:ext cx="4038600" cy="4525963"/>
          </a:xfrm>
          <a:prstGeom prst="rect">
            <a:avLst/>
          </a:prstGeo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a:prstGeom prst="rect">
            <a:avLst/>
          </a:prstGeom>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Rectangle 4"/>
          <p:cNvSpPr>
            <a:spLocks noGrp="1" noChangeArrowheads="1"/>
          </p:cNvSpPr>
          <p:nvPr>
            <p:ph type="dt" sz="half" idx="10"/>
          </p:nvPr>
        </p:nvSpPr>
        <p:spPr>
          <a:ln/>
        </p:spPr>
        <p:txBody>
          <a:bodyPr/>
          <a:lstStyle>
            <a:lvl1pPr>
              <a:defRPr/>
            </a:lvl1pPr>
          </a:lstStyle>
          <a:p>
            <a:pPr>
              <a:defRPr/>
            </a:pPr>
            <a:endParaRPr lang="tr-TR"/>
          </a:p>
        </p:txBody>
      </p:sp>
      <p:sp>
        <p:nvSpPr>
          <p:cNvPr id="6" name="Rectangle 5"/>
          <p:cNvSpPr>
            <a:spLocks noGrp="1" noChangeArrowheads="1"/>
          </p:cNvSpPr>
          <p:nvPr>
            <p:ph type="ftr" sz="quarter" idx="11"/>
          </p:nvPr>
        </p:nvSpPr>
        <p:spPr>
          <a:ln/>
        </p:spPr>
        <p:txBody>
          <a:bodyPr/>
          <a:lstStyle>
            <a:lvl1pPr>
              <a:defRPr/>
            </a:lvl1pPr>
          </a:lstStyle>
          <a:p>
            <a:pPr>
              <a:defRPr/>
            </a:pPr>
            <a:endParaRPr lang="tr-TR"/>
          </a:p>
        </p:txBody>
      </p:sp>
      <p:sp>
        <p:nvSpPr>
          <p:cNvPr id="7" name="Rectangle 6"/>
          <p:cNvSpPr>
            <a:spLocks noGrp="1" noChangeArrowheads="1"/>
          </p:cNvSpPr>
          <p:nvPr>
            <p:ph type="sldNum" sz="quarter" idx="12"/>
          </p:nvPr>
        </p:nvSpPr>
        <p:spPr>
          <a:ln/>
        </p:spPr>
        <p:txBody>
          <a:bodyPr/>
          <a:lstStyle>
            <a:lvl1pPr>
              <a:defRPr/>
            </a:lvl1pPr>
          </a:lstStyle>
          <a:p>
            <a:pPr>
              <a:defRPr/>
            </a:pPr>
            <a:fld id="{920F2C68-D0E2-4869-A7F2-9AB86A66FAC2}" type="slidenum">
              <a:rPr lang="tr-TR"/>
              <a:pPr>
                <a:defRPr/>
              </a:pPr>
              <a:t>‹#›</a:t>
            </a:fld>
            <a:endParaRPr lang="tr-T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457200" y="6251575"/>
            <a:ext cx="2133600" cy="476250"/>
          </a:xfrm>
        </p:spPr>
        <p:txBody>
          <a:bodyPr/>
          <a:lstStyle>
            <a:lvl1pPr>
              <a:defRPr/>
            </a:lvl1pPr>
          </a:lstStyle>
          <a:p>
            <a:pPr>
              <a:defRPr/>
            </a:pPr>
            <a:endParaRPr lang="en-US" altLang="en-US"/>
          </a:p>
        </p:txBody>
      </p:sp>
      <p:sp>
        <p:nvSpPr>
          <p:cNvPr id="4" name="Slide Number Placeholder 3"/>
          <p:cNvSpPr>
            <a:spLocks noGrp="1"/>
          </p:cNvSpPr>
          <p:nvPr>
            <p:ph type="sldNum" sz="quarter" idx="11"/>
          </p:nvPr>
        </p:nvSpPr>
        <p:spPr>
          <a:xfrm>
            <a:off x="6553200" y="6248400"/>
            <a:ext cx="2133600" cy="476250"/>
          </a:xfrm>
        </p:spPr>
        <p:txBody>
          <a:bodyPr/>
          <a:lstStyle>
            <a:lvl1pPr>
              <a:defRPr/>
            </a:lvl1pPr>
          </a:lstStyle>
          <a:p>
            <a:pPr>
              <a:defRPr/>
            </a:pPr>
            <a:fld id="{7187FF24-1428-4D01-97FC-65E898E217D2}" type="slidenum">
              <a:rPr lang="en-US" altLang="en-US"/>
              <a:pPr>
                <a:defRPr/>
              </a:pPr>
              <a:t>‹#›</a:t>
            </a:fld>
            <a:endParaRPr lang="en-US" altLang="en-US"/>
          </a:p>
        </p:txBody>
      </p:sp>
      <p:sp>
        <p:nvSpPr>
          <p:cNvPr id="5" name="Footer Placeholder 4"/>
          <p:cNvSpPr>
            <a:spLocks noGrp="1"/>
          </p:cNvSpPr>
          <p:nvPr>
            <p:ph type="ftr" sz="quarter" idx="12"/>
          </p:nvPr>
        </p:nvSpPr>
        <p:spPr>
          <a:xfrm>
            <a:off x="3124200" y="6248400"/>
            <a:ext cx="2895600" cy="476250"/>
          </a:xfrm>
        </p:spPr>
        <p:txBody>
          <a:bodyPr/>
          <a:lstStyle>
            <a:lvl1pPr>
              <a:defRPr/>
            </a:lvl1pPr>
          </a:lstStyle>
          <a:p>
            <a:pPr>
              <a:defRPr/>
            </a:pPr>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aşlık ve İçerik">
    <p:spTree>
      <p:nvGrpSpPr>
        <p:cNvPr id="1" name=""/>
        <p:cNvGrpSpPr/>
        <p:nvPr/>
      </p:nvGrpSpPr>
      <p:grpSpPr>
        <a:xfrm>
          <a:off x="0" y="0"/>
          <a:ext cx="0" cy="0"/>
          <a:chOff x="0" y="0"/>
          <a:chExt cx="0" cy="0"/>
        </a:xfrm>
      </p:grpSpPr>
      <p:sp>
        <p:nvSpPr>
          <p:cNvPr id="3" name="2 İçerik Yer Tutucusu"/>
          <p:cNvSpPr>
            <a:spLocks noGrp="1"/>
          </p:cNvSpPr>
          <p:nvPr>
            <p:ph idx="1"/>
          </p:nvPr>
        </p:nvSpPr>
        <p:spPr>
          <a:xfrm>
            <a:off x="457200" y="1412776"/>
            <a:ext cx="8229600" cy="4713387"/>
          </a:xfrm>
          <a:prstGeom prst="rect">
            <a:avLst/>
          </a:prstGeom>
        </p:spPr>
        <p:txBody>
          <a:bodyPr/>
          <a:lstStyle>
            <a:lvl1pPr>
              <a:defRPr sz="2800">
                <a:latin typeface="Arial Narrow" pitchFamily="34" charset="0"/>
              </a:defRPr>
            </a:lvl1pPr>
            <a:lvl2pPr marL="361950" indent="0">
              <a:defRPr sz="2400">
                <a:latin typeface="Arial Narrow" pitchFamily="34" charset="0"/>
              </a:defRPr>
            </a:lvl2pPr>
            <a:lvl3pPr marL="714375" indent="-714375">
              <a:defRPr sz="2000">
                <a:latin typeface="Arial Narrow" pitchFamily="34" charset="0"/>
              </a:defRPr>
            </a:lvl3pPr>
            <a:lvl4pPr marL="1343025" indent="-1343025">
              <a:defRPr>
                <a:latin typeface="Arial Narrow" pitchFamily="34" charset="0"/>
              </a:defRPr>
            </a:lvl4pPr>
            <a:lvl5pPr marL="1704975" indent="-1704975">
              <a:defRPr sz="1600">
                <a:latin typeface="Arial Narrow" pitchFamily="34" charset="0"/>
              </a:defRPr>
            </a:lvl5pPr>
          </a:lstStyle>
          <a:p>
            <a:pPr lvl="0"/>
            <a:r>
              <a:rPr lang="tr-TR" dirty="0" smtClean="0"/>
              <a:t>Asıl metin stillerini düzenlemek için tıklatın</a:t>
            </a:r>
          </a:p>
          <a:p>
            <a:pPr lvl="1"/>
            <a:r>
              <a:rPr lang="tr-TR" dirty="0" smtClean="0"/>
              <a:t>İkinci düzey</a:t>
            </a:r>
          </a:p>
          <a:p>
            <a:pPr lvl="2"/>
            <a:r>
              <a:rPr lang="tr-TR" dirty="0" smtClean="0"/>
              <a:t>		Üçüncü düzey</a:t>
            </a:r>
          </a:p>
          <a:p>
            <a:pPr lvl="3"/>
            <a:r>
              <a:rPr lang="tr-TR" dirty="0" smtClean="0"/>
              <a:t>	Dördüncü düzey</a:t>
            </a:r>
          </a:p>
          <a:p>
            <a:pPr lvl="4"/>
            <a:r>
              <a:rPr lang="tr-TR" dirty="0" smtClean="0"/>
              <a:t>	Beşinci düzey</a:t>
            </a:r>
            <a:endParaRPr lang="tr-TR" dirty="0"/>
          </a:p>
        </p:txBody>
      </p:sp>
      <p:sp>
        <p:nvSpPr>
          <p:cNvPr id="8" name="7 Veri Yer Tutucusu"/>
          <p:cNvSpPr>
            <a:spLocks noGrp="1"/>
          </p:cNvSpPr>
          <p:nvPr>
            <p:ph type="dt" sz="half" idx="10"/>
          </p:nvPr>
        </p:nvSpPr>
        <p:spPr/>
        <p:txBody>
          <a:bodyPr/>
          <a:lstStyle/>
          <a:p>
            <a:fld id="{D8A3550E-7753-4E61-A25A-49A7F8B8E80F}" type="datetime1">
              <a:rPr lang="tr-TR" smtClean="0"/>
              <a:pPr/>
              <a:t>06.09.2018</a:t>
            </a:fld>
            <a:endParaRPr lang="tr-TR"/>
          </a:p>
        </p:txBody>
      </p:sp>
      <p:sp>
        <p:nvSpPr>
          <p:cNvPr id="9" name="8 Slayt Numarası Yer Tutucusu"/>
          <p:cNvSpPr>
            <a:spLocks noGrp="1"/>
          </p:cNvSpPr>
          <p:nvPr>
            <p:ph type="sldNum" sz="quarter" idx="11"/>
          </p:nvPr>
        </p:nvSpPr>
        <p:spPr/>
        <p:txBody>
          <a:bodyPr/>
          <a:lstStyle/>
          <a:p>
            <a:fld id="{B42519C3-FD92-42BA-99F1-05CFB5D255D1}" type="slidenum">
              <a:rPr lang="tr-TR" smtClean="0"/>
              <a:pPr/>
              <a:t>‹#›</a:t>
            </a:fld>
            <a:endParaRPr lang="tr-TR"/>
          </a:p>
        </p:txBody>
      </p:sp>
      <p:sp>
        <p:nvSpPr>
          <p:cNvPr id="10" name="9 Altbilgi Yer Tutucusu"/>
          <p:cNvSpPr>
            <a:spLocks noGrp="1"/>
          </p:cNvSpPr>
          <p:nvPr>
            <p:ph type="ftr" sz="quarter" idx="12"/>
          </p:nvPr>
        </p:nvSpPr>
        <p:spPr/>
        <p:txBody>
          <a:bodyPr/>
          <a:lstStyle/>
          <a:p>
            <a:endParaRPr lang="tr-TR"/>
          </a:p>
        </p:txBody>
      </p:sp>
      <p:sp>
        <p:nvSpPr>
          <p:cNvPr id="12" name="11 Başlık"/>
          <p:cNvSpPr>
            <a:spLocks noGrp="1"/>
          </p:cNvSpPr>
          <p:nvPr>
            <p:ph type="title"/>
          </p:nvPr>
        </p:nvSpPr>
        <p:spPr>
          <a:xfrm>
            <a:off x="1547664" y="332656"/>
            <a:ext cx="7128792" cy="720080"/>
          </a:xfrm>
          <a:prstGeom prst="rect">
            <a:avLst/>
          </a:prstGeom>
        </p:spPr>
        <p:txBody>
          <a:bodyPr/>
          <a:lstStyle>
            <a:lvl1pPr algn="ctr">
              <a:defRPr sz="3200" b="1">
                <a:latin typeface="Arial Narrow" pitchFamily="34" charset="0"/>
              </a:defRPr>
            </a:lvl1pPr>
          </a:lstStyle>
          <a:p>
            <a:r>
              <a:rPr lang="tr-TR" dirty="0" smtClean="0"/>
              <a:t>Asıl başlık stili için tıklatın</a:t>
            </a:r>
            <a:endParaRPr lang="tr-T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Özel Düzen">
    <p:spTree>
      <p:nvGrpSpPr>
        <p:cNvPr id="1" name=""/>
        <p:cNvGrpSpPr/>
        <p:nvPr/>
      </p:nvGrpSpPr>
      <p:grpSpPr>
        <a:xfrm>
          <a:off x="0" y="0"/>
          <a:ext cx="0" cy="0"/>
          <a:chOff x="0" y="0"/>
          <a:chExt cx="0" cy="0"/>
        </a:xfrm>
      </p:grpSpPr>
      <p:sp>
        <p:nvSpPr>
          <p:cNvPr id="2" name="1 Başlık"/>
          <p:cNvSpPr>
            <a:spLocks noGrp="1"/>
          </p:cNvSpPr>
          <p:nvPr>
            <p:ph type="title"/>
          </p:nvPr>
        </p:nvSpPr>
        <p:spPr>
          <a:xfrm>
            <a:off x="1691680" y="274638"/>
            <a:ext cx="6995120" cy="1143000"/>
          </a:xfrm>
          <a:prstGeom prst="rect">
            <a:avLst/>
          </a:prstGeom>
        </p:spPr>
        <p:txBody>
          <a:bodyPr/>
          <a:lstStyle/>
          <a:p>
            <a:r>
              <a:rPr lang="tr-TR" smtClean="0"/>
              <a:t>Asıl başlık stili için tıklatın</a:t>
            </a:r>
            <a:endParaRPr lang="tr-TR"/>
          </a:p>
        </p:txBody>
      </p:sp>
      <p:sp>
        <p:nvSpPr>
          <p:cNvPr id="3" name="2 Veri Yer Tutucusu"/>
          <p:cNvSpPr>
            <a:spLocks noGrp="1"/>
          </p:cNvSpPr>
          <p:nvPr>
            <p:ph type="dt" sz="half" idx="10"/>
          </p:nvPr>
        </p:nvSpPr>
        <p:spPr/>
        <p:txBody>
          <a:bodyPr/>
          <a:lstStyle/>
          <a:p>
            <a:fld id="{B40AD068-085E-4BD3-BCB1-111586B2501D}" type="datetime1">
              <a:rPr lang="tr-TR" smtClean="0"/>
              <a:pPr/>
              <a:t>06.09.2018</a:t>
            </a:fld>
            <a:endParaRPr lang="tr-TR"/>
          </a:p>
        </p:txBody>
      </p:sp>
      <p:sp>
        <p:nvSpPr>
          <p:cNvPr id="4" name="3 Altbilgi Yer Tutucusu"/>
          <p:cNvSpPr>
            <a:spLocks noGrp="1"/>
          </p:cNvSpPr>
          <p:nvPr>
            <p:ph type="ftr" sz="quarter" idx="11"/>
          </p:nvPr>
        </p:nvSpPr>
        <p:spPr/>
        <p:txBody>
          <a:bodyPr/>
          <a:lstStyle/>
          <a:p>
            <a:endParaRPr lang="tr-TR"/>
          </a:p>
        </p:txBody>
      </p:sp>
      <p:sp>
        <p:nvSpPr>
          <p:cNvPr id="5" name="4 Slayt Numarası Yer Tutucusu"/>
          <p:cNvSpPr>
            <a:spLocks noGrp="1"/>
          </p:cNvSpPr>
          <p:nvPr>
            <p:ph type="sldNum" sz="quarter" idx="12"/>
          </p:nvPr>
        </p:nvSpPr>
        <p:spPr/>
        <p:txBody>
          <a:bodyPr/>
          <a:lstStyle/>
          <a:p>
            <a:fld id="{B42519C3-FD92-42BA-99F1-05CFB5D255D1}" type="slidenum">
              <a:rPr lang="tr-TR" smtClean="0"/>
              <a:pPr/>
              <a:t>‹#›</a:t>
            </a:fld>
            <a:endParaRPr lang="tr-T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1 Başlık"/>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tr-TR" smtClean="0"/>
              <a:t>Asıl başlık stili için tıklatın</a:t>
            </a:r>
            <a:endParaRPr lang="tr-TR"/>
          </a:p>
        </p:txBody>
      </p:sp>
      <p:sp>
        <p:nvSpPr>
          <p:cNvPr id="3" name="2 Metin Yer Tutucusu"/>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3 Veri Yer Tutucusu"/>
          <p:cNvSpPr>
            <a:spLocks noGrp="1"/>
          </p:cNvSpPr>
          <p:nvPr>
            <p:ph type="dt" sz="half" idx="10"/>
          </p:nvPr>
        </p:nvSpPr>
        <p:spPr>
          <a:xfrm>
            <a:off x="457200" y="6356350"/>
            <a:ext cx="2133600" cy="365125"/>
          </a:xfrm>
          <a:prstGeom prst="rect">
            <a:avLst/>
          </a:prstGeom>
        </p:spPr>
        <p:txBody>
          <a:bodyPr/>
          <a:lstStyle/>
          <a:p>
            <a:fld id="{BDA5272E-DE4D-45BE-8AEF-0F4A43673681}" type="datetime1">
              <a:rPr lang="tr-TR" smtClean="0"/>
              <a:pPr/>
              <a:t>06.09.2018</a:t>
            </a:fld>
            <a:endParaRPr lang="tr-TR"/>
          </a:p>
        </p:txBody>
      </p:sp>
      <p:sp>
        <p:nvSpPr>
          <p:cNvPr id="5" name="4 Altbilgi Yer Tutucusu"/>
          <p:cNvSpPr>
            <a:spLocks noGrp="1"/>
          </p:cNvSpPr>
          <p:nvPr>
            <p:ph type="ftr" sz="quarter" idx="11"/>
          </p:nvPr>
        </p:nvSpPr>
        <p:spPr>
          <a:xfrm>
            <a:off x="3124200" y="6356350"/>
            <a:ext cx="2895600" cy="365125"/>
          </a:xfrm>
          <a:prstGeom prst="rect">
            <a:avLst/>
          </a:prstGeom>
        </p:spPr>
        <p:txBody>
          <a:bodyPr/>
          <a:lstStyle/>
          <a:p>
            <a:endParaRPr lang="tr-TR"/>
          </a:p>
        </p:txBody>
      </p:sp>
      <p:sp>
        <p:nvSpPr>
          <p:cNvPr id="6" name="5 Slayt Numarası Yer Tutucusu"/>
          <p:cNvSpPr>
            <a:spLocks noGrp="1"/>
          </p:cNvSpPr>
          <p:nvPr>
            <p:ph type="sldNum" sz="quarter" idx="12"/>
          </p:nvPr>
        </p:nvSpPr>
        <p:spPr>
          <a:xfrm>
            <a:off x="6553200" y="6356350"/>
            <a:ext cx="2133600" cy="365125"/>
          </a:xfrm>
          <a:prstGeom prst="rect">
            <a:avLst/>
          </a:prstGeom>
        </p:spPr>
        <p:txBody>
          <a:bodyPr/>
          <a:lstStyle/>
          <a:p>
            <a:fld id="{FA36AD8D-391B-44FB-824B-73D5040A8D09}" type="slidenum">
              <a:rPr lang="tr-TR" smtClean="0"/>
              <a:pPr/>
              <a:t>‹#›</a:t>
            </a:fld>
            <a:endParaRPr lang="tr-T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a:prstGeom prst="rect">
            <a:avLst/>
          </a:prstGeom>
        </p:spPr>
        <p:txBody>
          <a:bodyPr/>
          <a:lstStyle/>
          <a:p>
            <a:r>
              <a:rPr lang="tr-TR" smtClean="0"/>
              <a:t>Asıl başlık stili için tıklatın</a:t>
            </a:r>
            <a:endParaRPr lang="tr-TR"/>
          </a:p>
        </p:txBody>
      </p:sp>
      <p:sp>
        <p:nvSpPr>
          <p:cNvPr id="3" name="2 İçerik Yer Tutucusu"/>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İçerik Yer Tutucusu"/>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Veri Yer Tutucusu"/>
          <p:cNvSpPr>
            <a:spLocks noGrp="1"/>
          </p:cNvSpPr>
          <p:nvPr>
            <p:ph type="dt" sz="half" idx="10"/>
          </p:nvPr>
        </p:nvSpPr>
        <p:spPr>
          <a:xfrm>
            <a:off x="457200" y="6356350"/>
            <a:ext cx="2133600" cy="365125"/>
          </a:xfrm>
          <a:prstGeom prst="rect">
            <a:avLst/>
          </a:prstGeom>
        </p:spPr>
        <p:txBody>
          <a:bodyPr/>
          <a:lstStyle/>
          <a:p>
            <a:fld id="{948FFCD0-A2B0-4B93-9BA7-DCD872FC50FB}" type="datetime1">
              <a:rPr lang="tr-TR" smtClean="0"/>
              <a:pPr/>
              <a:t>06.09.2018</a:t>
            </a:fld>
            <a:endParaRPr lang="tr-TR"/>
          </a:p>
        </p:txBody>
      </p:sp>
      <p:sp>
        <p:nvSpPr>
          <p:cNvPr id="6" name="5 Altbilgi Yer Tutucusu"/>
          <p:cNvSpPr>
            <a:spLocks noGrp="1"/>
          </p:cNvSpPr>
          <p:nvPr>
            <p:ph type="ftr" sz="quarter" idx="11"/>
          </p:nvPr>
        </p:nvSpPr>
        <p:spPr>
          <a:xfrm>
            <a:off x="3124200" y="6356350"/>
            <a:ext cx="2895600" cy="365125"/>
          </a:xfrm>
          <a:prstGeom prst="rect">
            <a:avLst/>
          </a:prstGeom>
        </p:spPr>
        <p:txBody>
          <a:bodyPr/>
          <a:lstStyle/>
          <a:p>
            <a:endParaRPr lang="tr-TR"/>
          </a:p>
        </p:txBody>
      </p:sp>
      <p:sp>
        <p:nvSpPr>
          <p:cNvPr id="7" name="6 Slayt Numarası Yer Tutucusu"/>
          <p:cNvSpPr>
            <a:spLocks noGrp="1"/>
          </p:cNvSpPr>
          <p:nvPr>
            <p:ph type="sldNum" sz="quarter" idx="12"/>
          </p:nvPr>
        </p:nvSpPr>
        <p:spPr>
          <a:xfrm>
            <a:off x="6553200" y="6356350"/>
            <a:ext cx="2133600" cy="365125"/>
          </a:xfrm>
          <a:prstGeom prst="rect">
            <a:avLst/>
          </a:prstGeom>
        </p:spPr>
        <p:txBody>
          <a:bodyPr/>
          <a:lstStyle/>
          <a:p>
            <a:fld id="{FA36AD8D-391B-44FB-824B-73D5040A8D09}" type="slidenum">
              <a:rPr lang="tr-TR" smtClean="0"/>
              <a:pPr/>
              <a:t>‹#›</a:t>
            </a:fld>
            <a:endParaRPr lang="tr-T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a:prstGeom prst="rect">
            <a:avLst/>
          </a:prstGeom>
        </p:spPr>
        <p:txBody>
          <a:bodyPr/>
          <a:lstStyle>
            <a:lvl1pPr>
              <a:defRPr/>
            </a:lvl1pPr>
          </a:lstStyle>
          <a:p>
            <a:r>
              <a:rPr lang="tr-TR" smtClean="0"/>
              <a:t>Asıl başlık stili için tıklatın</a:t>
            </a:r>
            <a:endParaRPr lang="tr-TR"/>
          </a:p>
        </p:txBody>
      </p:sp>
      <p:sp>
        <p:nvSpPr>
          <p:cNvPr id="3" name="2 Metin Yer Tutucusu"/>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3 İçerik Yer Tutucusu"/>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4 Metin Yer Tutucusu"/>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5 İçerik Yer Tutucusu"/>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6 Veri Yer Tutucusu"/>
          <p:cNvSpPr>
            <a:spLocks noGrp="1"/>
          </p:cNvSpPr>
          <p:nvPr>
            <p:ph type="dt" sz="half" idx="10"/>
          </p:nvPr>
        </p:nvSpPr>
        <p:spPr>
          <a:xfrm>
            <a:off x="457200" y="6356350"/>
            <a:ext cx="2133600" cy="365125"/>
          </a:xfrm>
          <a:prstGeom prst="rect">
            <a:avLst/>
          </a:prstGeom>
        </p:spPr>
        <p:txBody>
          <a:bodyPr/>
          <a:lstStyle/>
          <a:p>
            <a:fld id="{00D5FD37-16CB-4BF5-AEC2-8A4E4CEB714A}" type="datetime1">
              <a:rPr lang="tr-TR" smtClean="0"/>
              <a:pPr/>
              <a:t>06.09.2018</a:t>
            </a:fld>
            <a:endParaRPr lang="tr-TR"/>
          </a:p>
        </p:txBody>
      </p:sp>
      <p:sp>
        <p:nvSpPr>
          <p:cNvPr id="8" name="7 Altbilgi Yer Tutucusu"/>
          <p:cNvSpPr>
            <a:spLocks noGrp="1"/>
          </p:cNvSpPr>
          <p:nvPr>
            <p:ph type="ftr" sz="quarter" idx="11"/>
          </p:nvPr>
        </p:nvSpPr>
        <p:spPr>
          <a:xfrm>
            <a:off x="3124200" y="6356350"/>
            <a:ext cx="2895600" cy="365125"/>
          </a:xfrm>
          <a:prstGeom prst="rect">
            <a:avLst/>
          </a:prstGeom>
        </p:spPr>
        <p:txBody>
          <a:bodyPr/>
          <a:lstStyle/>
          <a:p>
            <a:endParaRPr lang="tr-TR"/>
          </a:p>
        </p:txBody>
      </p:sp>
      <p:sp>
        <p:nvSpPr>
          <p:cNvPr id="9" name="8 Slayt Numarası Yer Tutucusu"/>
          <p:cNvSpPr>
            <a:spLocks noGrp="1"/>
          </p:cNvSpPr>
          <p:nvPr>
            <p:ph type="sldNum" sz="quarter" idx="12"/>
          </p:nvPr>
        </p:nvSpPr>
        <p:spPr>
          <a:xfrm>
            <a:off x="6553200" y="6356350"/>
            <a:ext cx="2133600" cy="365125"/>
          </a:xfrm>
          <a:prstGeom prst="rect">
            <a:avLst/>
          </a:prstGeom>
        </p:spPr>
        <p:txBody>
          <a:bodyPr/>
          <a:lstStyle/>
          <a:p>
            <a:fld id="{FA36AD8D-391B-44FB-824B-73D5040A8D09}" type="slidenum">
              <a:rPr lang="tr-TR" smtClean="0"/>
              <a:pPr/>
              <a:t>‹#›</a:t>
            </a:fld>
            <a:endParaRPr lang="tr-T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4638"/>
            <a:ext cx="8229600" cy="1143000"/>
          </a:xfrm>
          <a:prstGeom prst="rect">
            <a:avLst/>
          </a:prstGeom>
        </p:spPr>
        <p:txBody>
          <a:bodyPr/>
          <a:lstStyle/>
          <a:p>
            <a:r>
              <a:rPr lang="tr-TR" smtClean="0"/>
              <a:t>Asıl başlık stili için tıklatın</a:t>
            </a:r>
            <a:endParaRPr lang="tr-TR"/>
          </a:p>
        </p:txBody>
      </p:sp>
      <p:sp>
        <p:nvSpPr>
          <p:cNvPr id="3" name="2 Veri Yer Tutucusu"/>
          <p:cNvSpPr>
            <a:spLocks noGrp="1"/>
          </p:cNvSpPr>
          <p:nvPr>
            <p:ph type="dt" sz="half" idx="10"/>
          </p:nvPr>
        </p:nvSpPr>
        <p:spPr>
          <a:xfrm>
            <a:off x="457200" y="6356350"/>
            <a:ext cx="2133600" cy="365125"/>
          </a:xfrm>
          <a:prstGeom prst="rect">
            <a:avLst/>
          </a:prstGeom>
        </p:spPr>
        <p:txBody>
          <a:bodyPr/>
          <a:lstStyle/>
          <a:p>
            <a:fld id="{272C43C2-28D3-4996-B8F9-142529D02254}" type="datetime1">
              <a:rPr lang="tr-TR" smtClean="0"/>
              <a:pPr/>
              <a:t>06.09.2018</a:t>
            </a:fld>
            <a:endParaRPr lang="tr-TR"/>
          </a:p>
        </p:txBody>
      </p:sp>
      <p:sp>
        <p:nvSpPr>
          <p:cNvPr id="4" name="3 Altbilgi Yer Tutucusu"/>
          <p:cNvSpPr>
            <a:spLocks noGrp="1"/>
          </p:cNvSpPr>
          <p:nvPr>
            <p:ph type="ftr" sz="quarter" idx="11"/>
          </p:nvPr>
        </p:nvSpPr>
        <p:spPr>
          <a:xfrm>
            <a:off x="3124200" y="6356350"/>
            <a:ext cx="2895600" cy="365125"/>
          </a:xfrm>
          <a:prstGeom prst="rect">
            <a:avLst/>
          </a:prstGeom>
        </p:spPr>
        <p:txBody>
          <a:bodyPr/>
          <a:lstStyle/>
          <a:p>
            <a:endParaRPr lang="tr-TR"/>
          </a:p>
        </p:txBody>
      </p:sp>
      <p:sp>
        <p:nvSpPr>
          <p:cNvPr id="5" name="4 Slayt Numarası Yer Tutucusu"/>
          <p:cNvSpPr>
            <a:spLocks noGrp="1"/>
          </p:cNvSpPr>
          <p:nvPr>
            <p:ph type="sldNum" sz="quarter" idx="12"/>
          </p:nvPr>
        </p:nvSpPr>
        <p:spPr>
          <a:xfrm>
            <a:off x="6553200" y="6356350"/>
            <a:ext cx="2133600" cy="365125"/>
          </a:xfrm>
          <a:prstGeom prst="rect">
            <a:avLst/>
          </a:prstGeom>
        </p:spPr>
        <p:txBody>
          <a:bodyPr/>
          <a:lstStyle/>
          <a:p>
            <a:fld id="{FA36AD8D-391B-44FB-824B-73D5040A8D09}" type="slidenum">
              <a:rPr lang="tr-TR" smtClean="0"/>
              <a:pPr/>
              <a:t>‹#›</a:t>
            </a:fld>
            <a:endParaRPr lang="tr-T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1 Veri Yer Tutucusu"/>
          <p:cNvSpPr>
            <a:spLocks noGrp="1"/>
          </p:cNvSpPr>
          <p:nvPr>
            <p:ph type="dt" sz="half" idx="10"/>
          </p:nvPr>
        </p:nvSpPr>
        <p:spPr>
          <a:xfrm>
            <a:off x="457200" y="6356350"/>
            <a:ext cx="2133600" cy="365125"/>
          </a:xfrm>
          <a:prstGeom prst="rect">
            <a:avLst/>
          </a:prstGeom>
        </p:spPr>
        <p:txBody>
          <a:bodyPr/>
          <a:lstStyle/>
          <a:p>
            <a:fld id="{92C66E65-2379-44F1-A8AD-C08839755C64}" type="datetime1">
              <a:rPr lang="tr-TR" smtClean="0"/>
              <a:pPr/>
              <a:t>06.09.2018</a:t>
            </a:fld>
            <a:endParaRPr lang="tr-TR"/>
          </a:p>
        </p:txBody>
      </p:sp>
      <p:sp>
        <p:nvSpPr>
          <p:cNvPr id="3" name="2 Altbilgi Yer Tutucusu"/>
          <p:cNvSpPr>
            <a:spLocks noGrp="1"/>
          </p:cNvSpPr>
          <p:nvPr>
            <p:ph type="ftr" sz="quarter" idx="11"/>
          </p:nvPr>
        </p:nvSpPr>
        <p:spPr>
          <a:xfrm>
            <a:off x="3124200" y="6356350"/>
            <a:ext cx="2895600" cy="365125"/>
          </a:xfrm>
          <a:prstGeom prst="rect">
            <a:avLst/>
          </a:prstGeom>
        </p:spPr>
        <p:txBody>
          <a:bodyPr/>
          <a:lstStyle/>
          <a:p>
            <a:endParaRPr lang="tr-TR"/>
          </a:p>
        </p:txBody>
      </p:sp>
      <p:sp>
        <p:nvSpPr>
          <p:cNvPr id="4" name="3 Slayt Numarası Yer Tutucusu"/>
          <p:cNvSpPr>
            <a:spLocks noGrp="1"/>
          </p:cNvSpPr>
          <p:nvPr>
            <p:ph type="sldNum" sz="quarter" idx="12"/>
          </p:nvPr>
        </p:nvSpPr>
        <p:spPr>
          <a:xfrm>
            <a:off x="6553200" y="6356350"/>
            <a:ext cx="2133600" cy="365125"/>
          </a:xfrm>
          <a:prstGeom prst="rect">
            <a:avLst/>
          </a:prstGeom>
        </p:spPr>
        <p:txBody>
          <a:bodyPr/>
          <a:lstStyle/>
          <a:p>
            <a:fld id="{FA36AD8D-391B-44FB-824B-73D5040A8D09}" type="slidenum">
              <a:rPr lang="tr-TR" smtClean="0"/>
              <a:pPr/>
              <a:t>‹#›</a:t>
            </a:fld>
            <a:endParaRPr lang="tr-T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1 Başlık"/>
          <p:cNvSpPr>
            <a:spLocks noGrp="1"/>
          </p:cNvSpPr>
          <p:nvPr>
            <p:ph type="title"/>
          </p:nvPr>
        </p:nvSpPr>
        <p:spPr>
          <a:xfrm>
            <a:off x="457200" y="273050"/>
            <a:ext cx="3008313" cy="1162050"/>
          </a:xfrm>
          <a:prstGeom prst="rect">
            <a:avLst/>
          </a:prstGeom>
        </p:spPr>
        <p:txBody>
          <a:bodyPr anchor="b"/>
          <a:lstStyle>
            <a:lvl1pPr algn="l">
              <a:defRPr sz="2000" b="1"/>
            </a:lvl1pPr>
          </a:lstStyle>
          <a:p>
            <a:r>
              <a:rPr lang="tr-TR" smtClean="0"/>
              <a:t>Asıl başlık stili için tıklatın</a:t>
            </a:r>
            <a:endParaRPr lang="tr-TR"/>
          </a:p>
        </p:txBody>
      </p:sp>
      <p:sp>
        <p:nvSpPr>
          <p:cNvPr id="3" name="2 İçerik Yer Tutucusu"/>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3 Metin Yer Tutucusu"/>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4 Veri Yer Tutucusu"/>
          <p:cNvSpPr>
            <a:spLocks noGrp="1"/>
          </p:cNvSpPr>
          <p:nvPr>
            <p:ph type="dt" sz="half" idx="10"/>
          </p:nvPr>
        </p:nvSpPr>
        <p:spPr>
          <a:xfrm>
            <a:off x="457200" y="6356350"/>
            <a:ext cx="2133600" cy="365125"/>
          </a:xfrm>
          <a:prstGeom prst="rect">
            <a:avLst/>
          </a:prstGeom>
        </p:spPr>
        <p:txBody>
          <a:bodyPr/>
          <a:lstStyle/>
          <a:p>
            <a:fld id="{9EEDF44D-6104-4695-BB7D-C73BE28F2B16}" type="datetime1">
              <a:rPr lang="tr-TR" smtClean="0"/>
              <a:pPr/>
              <a:t>06.09.2018</a:t>
            </a:fld>
            <a:endParaRPr lang="tr-TR"/>
          </a:p>
        </p:txBody>
      </p:sp>
      <p:sp>
        <p:nvSpPr>
          <p:cNvPr id="6" name="5 Altbilgi Yer Tutucusu"/>
          <p:cNvSpPr>
            <a:spLocks noGrp="1"/>
          </p:cNvSpPr>
          <p:nvPr>
            <p:ph type="ftr" sz="quarter" idx="11"/>
          </p:nvPr>
        </p:nvSpPr>
        <p:spPr>
          <a:xfrm>
            <a:off x="3124200" y="6356350"/>
            <a:ext cx="2895600" cy="365125"/>
          </a:xfrm>
          <a:prstGeom prst="rect">
            <a:avLst/>
          </a:prstGeom>
        </p:spPr>
        <p:txBody>
          <a:bodyPr/>
          <a:lstStyle/>
          <a:p>
            <a:endParaRPr lang="tr-TR"/>
          </a:p>
        </p:txBody>
      </p:sp>
      <p:sp>
        <p:nvSpPr>
          <p:cNvPr id="7" name="6 Slayt Numarası Yer Tutucusu"/>
          <p:cNvSpPr>
            <a:spLocks noGrp="1"/>
          </p:cNvSpPr>
          <p:nvPr>
            <p:ph type="sldNum" sz="quarter" idx="12"/>
          </p:nvPr>
        </p:nvSpPr>
        <p:spPr>
          <a:xfrm>
            <a:off x="6553200" y="6356350"/>
            <a:ext cx="2133600" cy="365125"/>
          </a:xfrm>
          <a:prstGeom prst="rect">
            <a:avLst/>
          </a:prstGeom>
        </p:spPr>
        <p:txBody>
          <a:bodyPr/>
          <a:lstStyle/>
          <a:p>
            <a:fld id="{FA36AD8D-391B-44FB-824B-73D5040A8D09}" type="slidenum">
              <a:rPr lang="tr-TR" smtClean="0"/>
              <a:pPr/>
              <a:t>‹#›</a:t>
            </a:fld>
            <a:endParaRPr lang="tr-T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871CD4-2764-4E43-8413-338A55F33DF8}" type="datetime1">
              <a:rPr lang="tr-TR" smtClean="0"/>
              <a:pPr/>
              <a:t>06.09.2018</a:t>
            </a:fld>
            <a:endParaRPr lang="tr-T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2519C3-FD92-42BA-99F1-05CFB5D255D1}" type="slidenum">
              <a:rPr lang="tr-TR" smtClean="0"/>
              <a:pPr/>
              <a:t>‹#›</a:t>
            </a:fld>
            <a:endParaRPr lang="tr-TR"/>
          </a:p>
        </p:txBody>
      </p:sp>
      <p:pic>
        <p:nvPicPr>
          <p:cNvPr id="7" name="9 Resim" descr="sagliklogo.png"/>
          <p:cNvPicPr>
            <a:picLocks noChangeAspect="1"/>
          </p:cNvPicPr>
          <p:nvPr/>
        </p:nvPicPr>
        <p:blipFill>
          <a:blip r:embed="rId18" cstate="print"/>
          <a:stretch>
            <a:fillRect/>
          </a:stretch>
        </p:blipFill>
        <p:spPr>
          <a:xfrm>
            <a:off x="467544" y="0"/>
            <a:ext cx="723660" cy="758960"/>
          </a:xfrm>
          <a:prstGeom prst="rect">
            <a:avLst/>
          </a:prstGeom>
        </p:spPr>
      </p:pic>
      <p:pic>
        <p:nvPicPr>
          <p:cNvPr id="10" name="11 Resim" descr="sagliklogo-1.png"/>
          <p:cNvPicPr>
            <a:picLocks noChangeAspect="1"/>
          </p:cNvPicPr>
          <p:nvPr/>
        </p:nvPicPr>
        <p:blipFill>
          <a:blip r:embed="rId19" cstate="print">
            <a:duotone>
              <a:schemeClr val="bg2">
                <a:shade val="45000"/>
                <a:satMod val="135000"/>
              </a:schemeClr>
              <a:prstClr val="white"/>
            </a:duotone>
            <a:lum bright="10000" contrast="10000"/>
          </a:blip>
          <a:srcRect l="11243" r="23197"/>
          <a:stretch>
            <a:fillRect/>
          </a:stretch>
        </p:blipFill>
        <p:spPr>
          <a:xfrm>
            <a:off x="6624736" y="116632"/>
            <a:ext cx="2519264" cy="6657631"/>
          </a:xfrm>
          <a:prstGeom prst="rect">
            <a:avLst/>
          </a:prstGeom>
        </p:spPr>
      </p:pic>
      <p:sp>
        <p:nvSpPr>
          <p:cNvPr id="8" name="7 Metin kutusu"/>
          <p:cNvSpPr txBox="1"/>
          <p:nvPr/>
        </p:nvSpPr>
        <p:spPr>
          <a:xfrm>
            <a:off x="0" y="692696"/>
            <a:ext cx="1691680" cy="369332"/>
          </a:xfrm>
          <a:prstGeom prst="rect">
            <a:avLst/>
          </a:prstGeom>
          <a:noFill/>
        </p:spPr>
        <p:txBody>
          <a:bodyPr wrap="square" rtlCol="0">
            <a:spAutoFit/>
          </a:bodyPr>
          <a:lstStyle/>
          <a:p>
            <a:pPr algn="ctr"/>
            <a:r>
              <a:rPr lang="tr-TR" sz="900" b="0" cap="none" spc="0" dirty="0" smtClean="0">
                <a:ln w="900" cmpd="sng">
                  <a:solidFill>
                    <a:srgbClr val="2CCCD4">
                      <a:alpha val="55000"/>
                    </a:srgbClr>
                  </a:solidFill>
                  <a:prstDash val="solid"/>
                </a:ln>
                <a:solidFill>
                  <a:srgbClr val="2CCCD4"/>
                </a:solidFill>
                <a:effectLst>
                  <a:innerShdw blurRad="101600" dist="76200" dir="5400000">
                    <a:schemeClr val="accent1">
                      <a:satMod val="190000"/>
                      <a:tint val="100000"/>
                      <a:alpha val="74000"/>
                    </a:schemeClr>
                  </a:innerShdw>
                </a:effectLst>
              </a:rPr>
              <a:t>TC.</a:t>
            </a:r>
            <a:r>
              <a:rPr lang="tr-TR" sz="900" b="0" cap="none" spc="0" baseline="0" dirty="0" smtClean="0">
                <a:ln w="900" cmpd="sng">
                  <a:solidFill>
                    <a:srgbClr val="2CCCD4">
                      <a:alpha val="55000"/>
                    </a:srgbClr>
                  </a:solidFill>
                  <a:prstDash val="solid"/>
                </a:ln>
                <a:solidFill>
                  <a:srgbClr val="2CCCD4"/>
                </a:solidFill>
                <a:effectLst>
                  <a:innerShdw blurRad="101600" dist="76200" dir="5400000">
                    <a:schemeClr val="accent1">
                      <a:satMod val="190000"/>
                      <a:tint val="100000"/>
                      <a:alpha val="74000"/>
                    </a:schemeClr>
                  </a:innerShdw>
                </a:effectLst>
              </a:rPr>
              <a:t> Sağlık Bakanlığı</a:t>
            </a:r>
          </a:p>
          <a:p>
            <a:pPr algn="ctr"/>
            <a:r>
              <a:rPr lang="tr-TR" sz="900" b="0" cap="none" spc="0" dirty="0" smtClean="0">
                <a:ln w="900" cmpd="sng">
                  <a:solidFill>
                    <a:srgbClr val="2CCCD4">
                      <a:alpha val="55000"/>
                    </a:srgbClr>
                  </a:solidFill>
                  <a:prstDash val="solid"/>
                </a:ln>
                <a:solidFill>
                  <a:srgbClr val="2CCCD4"/>
                </a:solidFill>
                <a:effectLst>
                  <a:innerShdw blurRad="101600" dist="76200" dir="5400000">
                    <a:schemeClr val="accent1">
                      <a:satMod val="190000"/>
                      <a:tint val="100000"/>
                      <a:alpha val="74000"/>
                    </a:schemeClr>
                  </a:innerShdw>
                </a:effectLst>
              </a:rPr>
              <a:t>Halk Sağlığı Genel</a:t>
            </a:r>
            <a:r>
              <a:rPr lang="tr-TR" sz="900" b="0" cap="none" spc="0" baseline="0" dirty="0" smtClean="0">
                <a:ln w="900" cmpd="sng">
                  <a:solidFill>
                    <a:srgbClr val="2CCCD4">
                      <a:alpha val="55000"/>
                    </a:srgbClr>
                  </a:solidFill>
                  <a:prstDash val="solid"/>
                </a:ln>
                <a:solidFill>
                  <a:srgbClr val="2CCCD4"/>
                </a:solidFill>
                <a:effectLst>
                  <a:innerShdw blurRad="101600" dist="76200" dir="5400000">
                    <a:schemeClr val="accent1">
                      <a:satMod val="190000"/>
                      <a:tint val="100000"/>
                      <a:alpha val="74000"/>
                    </a:schemeClr>
                  </a:innerShdw>
                </a:effectLst>
              </a:rPr>
              <a:t> Müdürlüğü</a:t>
            </a:r>
            <a:endParaRPr lang="tr-TR" sz="900" b="0" cap="none" spc="0" dirty="0">
              <a:ln w="900" cmpd="sng">
                <a:solidFill>
                  <a:srgbClr val="2CCCD4">
                    <a:alpha val="55000"/>
                  </a:srgbClr>
                </a:solidFill>
                <a:prstDash val="solid"/>
              </a:ln>
              <a:solidFill>
                <a:srgbClr val="2CCCD4"/>
              </a:solidFill>
              <a:effectLst>
                <a:innerShdw blurRad="101600" dist="76200" dir="5400000">
                  <a:schemeClr val="accent1">
                    <a:satMod val="190000"/>
                    <a:tint val="100000"/>
                    <a:alpha val="74000"/>
                  </a:schemeClr>
                </a:innerShdw>
              </a:effectLst>
            </a:endParaRPr>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24"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20" r:id="rId13"/>
    <p:sldLayoutId id="2147483732" r:id="rId14"/>
    <p:sldLayoutId id="2147483734" r:id="rId15"/>
    <p:sldLayoutId id="2147483735" r:id="rId16"/>
  </p:sldLayoutIdLst>
  <p:transition spd="med"/>
  <p:hf hdr="0" ftr="0" dt="0"/>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G%C3%96RME%20TARAMASI%20ULUSAL%20REHBER.docx"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6.png"/><Relationship Id="rId7" Type="http://schemas.openxmlformats.org/officeDocument/2006/relationships/oleObject" Target="../embeddings/oleObject1.bin"/><Relationship Id="rId2" Type="http://schemas.openxmlformats.org/officeDocument/2006/relationships/slideLayout" Target="../slideLayouts/slideLayout8.xml"/><Relationship Id="rId1" Type="http://schemas.openxmlformats.org/officeDocument/2006/relationships/vmlDrawing" Target="../drawings/vmlDrawing1.v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3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5.xml"/><Relationship Id="rId4" Type="http://schemas.openxmlformats.org/officeDocument/2006/relationships/image" Target="../media/image39.emf"/></Relationships>
</file>

<file path=ppt/slides/_rels/slide4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5.xml"/><Relationship Id="rId6" Type="http://schemas.openxmlformats.org/officeDocument/2006/relationships/image" Target="../media/image47.jpeg"/><Relationship Id="rId5" Type="http://schemas.openxmlformats.org/officeDocument/2006/relationships/image" Target="../media/image46.jpeg"/><Relationship Id="rId10" Type="http://schemas.openxmlformats.org/officeDocument/2006/relationships/image" Target="../media/image51.jpeg"/><Relationship Id="rId4" Type="http://schemas.openxmlformats.org/officeDocument/2006/relationships/image" Target="../media/image45.jpeg"/><Relationship Id="rId9" Type="http://schemas.openxmlformats.org/officeDocument/2006/relationships/image" Target="../media/image50.jpeg"/></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52.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64.jpeg"/></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image" Target="../media/image69.png"/><Relationship Id="rId4" Type="http://schemas.openxmlformats.org/officeDocument/2006/relationships/image" Target="../media/image68.jpeg"/></Relationships>
</file>

<file path=ppt/slides/_rels/slide5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png"/></Relationships>
</file>

<file path=ppt/slides/_rels/slide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jpeg"/><Relationship Id="rId4" Type="http://schemas.openxmlformats.org/officeDocument/2006/relationships/image" Target="../media/image75.jpeg"/></Relationships>
</file>

<file path=ppt/slides/_rels/slide5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jpeg"/></Relationships>
</file>

<file path=ppt/slides/_rels/slide5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5.xml"/><Relationship Id="rId5" Type="http://schemas.openxmlformats.org/officeDocument/2006/relationships/image" Target="../media/image84.jpeg"/><Relationship Id="rId4" Type="http://schemas.openxmlformats.org/officeDocument/2006/relationships/image" Target="../media/image83.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61.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8.xml"/><Relationship Id="rId4" Type="http://schemas.openxmlformats.org/officeDocument/2006/relationships/image" Target="../media/image89.png"/></Relationships>
</file>

<file path=ppt/slides/_rels/slide62.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oleObject" Target="../embeddings/oleObject2.bin"/></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 Id="rId4" Type="http://schemas.openxmlformats.org/officeDocument/2006/relationships/image" Target="../media/image98.jpeg"/></Relationships>
</file>

<file path=ppt/slides/_rels/slide7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2.xml"/><Relationship Id="rId5" Type="http://schemas.openxmlformats.org/officeDocument/2006/relationships/image" Target="../media/image102.jpeg"/><Relationship Id="rId4" Type="http://schemas.openxmlformats.org/officeDocument/2006/relationships/image" Target="../media/image101.jpeg"/></Relationships>
</file>

<file path=ppt/slides/_rels/slide76.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6.xml"/><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1 Başlık"/>
          <p:cNvSpPr txBox="1">
            <a:spLocks/>
          </p:cNvSpPr>
          <p:nvPr/>
        </p:nvSpPr>
        <p:spPr>
          <a:xfrm>
            <a:off x="989856" y="476672"/>
            <a:ext cx="7164288" cy="864095"/>
          </a:xfrm>
          <a:prstGeom prst="rect">
            <a:avLst/>
          </a:prstGeom>
        </p:spPr>
        <p:txBody>
          <a:bodyPr vert="horz" lIns="91440" tIns="45720" rIns="91440" bIns="45720" rtlCol="0" anchor="ctr">
            <a:normAutofit fontScale="5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T.C. SAĞLIK BAKANLIĞI</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HALK SAĞLIĞI GENEL MÜDÜRLÜĞÜ</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tr-TR" sz="2800"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ÇOCUK VE ERGEN SAĞLIĞI DAİRE</a:t>
            </a:r>
            <a:r>
              <a:rPr kumimoji="0" lang="tr-TR" sz="2800" b="1" i="0" u="none" strike="noStrike" kern="1200" cap="none" spc="0" normalizeH="0" noProof="0" dirty="0" smtClean="0">
                <a:ln>
                  <a:noFill/>
                </a:ln>
                <a:solidFill>
                  <a:schemeClr val="tx1"/>
                </a:solidFill>
                <a:effectLst/>
                <a:uLnTx/>
                <a:uFillTx/>
                <a:latin typeface="Times New Roman" pitchFamily="18" charset="0"/>
                <a:ea typeface="+mj-ea"/>
                <a:cs typeface="Times New Roman" pitchFamily="18" charset="0"/>
              </a:rPr>
              <a:t> BAŞKANLIĞI</a:t>
            </a:r>
            <a:r>
              <a:rPr kumimoji="0" lang="tr-TR" sz="2400"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t/>
            </a:r>
            <a:br>
              <a:rPr kumimoji="0" lang="tr-TR" sz="2400" b="1" i="0" u="none" strike="noStrike" kern="1200" cap="none" spc="0" normalizeH="0" baseline="0" noProof="0" dirty="0" smtClean="0">
                <a:ln>
                  <a:noFill/>
                </a:ln>
                <a:solidFill>
                  <a:schemeClr val="tx1"/>
                </a:solidFill>
                <a:effectLst/>
                <a:uLnTx/>
                <a:uFillTx/>
                <a:latin typeface="Times New Roman" pitchFamily="18" charset="0"/>
                <a:ea typeface="+mj-ea"/>
                <a:cs typeface="Times New Roman" pitchFamily="18" charset="0"/>
              </a:rPr>
            </a:br>
            <a:endParaRPr kumimoji="0" lang="tr-TR" sz="2400" b="0" i="0" u="none" strike="noStrike" kern="1200" cap="none" spc="0" normalizeH="0" baseline="0" noProof="0" dirty="0">
              <a:ln>
                <a:noFill/>
              </a:ln>
              <a:solidFill>
                <a:schemeClr val="tx1"/>
              </a:solidFill>
              <a:effectLst/>
              <a:uLnTx/>
              <a:uFillTx/>
              <a:latin typeface="Times New Roman" pitchFamily="18" charset="0"/>
              <a:ea typeface="+mj-ea"/>
              <a:cs typeface="Times New Roman" pitchFamily="18" charset="0"/>
            </a:endParaRPr>
          </a:p>
        </p:txBody>
      </p:sp>
      <p:cxnSp>
        <p:nvCxnSpPr>
          <p:cNvPr id="8" name="4 Düz Bağlayıcı"/>
          <p:cNvCxnSpPr/>
          <p:nvPr/>
        </p:nvCxnSpPr>
        <p:spPr>
          <a:xfrm>
            <a:off x="1979712" y="3429000"/>
            <a:ext cx="5616624" cy="0"/>
          </a:xfrm>
          <a:prstGeom prst="line">
            <a:avLst/>
          </a:prstGeom>
        </p:spPr>
        <p:style>
          <a:lnRef idx="1">
            <a:schemeClr val="accent1"/>
          </a:lnRef>
          <a:fillRef idx="0">
            <a:schemeClr val="accent1"/>
          </a:fillRef>
          <a:effectRef idx="0">
            <a:schemeClr val="accent1"/>
          </a:effectRef>
          <a:fontRef idx="minor">
            <a:schemeClr val="tx1"/>
          </a:fontRef>
        </p:style>
      </p:cxnSp>
      <p:sp>
        <p:nvSpPr>
          <p:cNvPr id="4" name="1 Başlık"/>
          <p:cNvSpPr txBox="1">
            <a:spLocks/>
          </p:cNvSpPr>
          <p:nvPr/>
        </p:nvSpPr>
        <p:spPr>
          <a:xfrm>
            <a:off x="1043608" y="4797152"/>
            <a:ext cx="7056784" cy="1080120"/>
          </a:xfrm>
          <a:prstGeom prst="rect">
            <a:avLst/>
          </a:prstGeom>
        </p:spPr>
        <p:txBody>
          <a:bodyPr vert="horz" lIns="91440" tIns="45720" rIns="91440" bIns="45720" rtlCol="0" anchor="ctr">
            <a:noAutofit/>
          </a:bodyPr>
          <a:lstStyle/>
          <a:p>
            <a:pPr lvl="0" algn="ctr"/>
            <a:r>
              <a:rPr lang="tr-TR" sz="3200" b="1" dirty="0" smtClean="0">
                <a:solidFill>
                  <a:srgbClr val="FF0000"/>
                </a:solidFill>
                <a:latin typeface="Times New Roman" pitchFamily="18" charset="0"/>
                <a:ea typeface="+mj-ea"/>
                <a:cs typeface="Times New Roman" pitchFamily="18" charset="0"/>
              </a:rPr>
              <a:t>ULUSAL GÖRME TARAMA PROGRAMI</a:t>
            </a:r>
          </a:p>
        </p:txBody>
      </p:sp>
      <p:pic>
        <p:nvPicPr>
          <p:cNvPr id="7" name="6 Resim" descr="goztarama.jpg"/>
          <p:cNvPicPr>
            <a:picLocks noChangeAspect="1"/>
          </p:cNvPicPr>
          <p:nvPr/>
        </p:nvPicPr>
        <p:blipFill>
          <a:blip r:embed="rId3" cstate="print"/>
          <a:stretch>
            <a:fillRect/>
          </a:stretch>
        </p:blipFill>
        <p:spPr>
          <a:xfrm>
            <a:off x="2535048" y="1988956"/>
            <a:ext cx="4073904" cy="2880088"/>
          </a:xfrm>
          <a:prstGeom prst="rect">
            <a:avLst/>
          </a:prstGeom>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Başlık 3"/>
          <p:cNvSpPr>
            <a:spLocks noGrp="1"/>
          </p:cNvSpPr>
          <p:nvPr>
            <p:ph type="title"/>
          </p:nvPr>
        </p:nvSpPr>
        <p:spPr>
          <a:xfrm>
            <a:off x="251520" y="5949280"/>
            <a:ext cx="8229600" cy="360040"/>
          </a:xfrm>
        </p:spPr>
        <p:txBody>
          <a:bodyPr/>
          <a:lstStyle/>
          <a:p>
            <a:r>
              <a:rPr lang="tr-TR" dirty="0" smtClean="0">
                <a:latin typeface="Times New Roman" pitchFamily="18" charset="0"/>
                <a:cs typeface="Times New Roman" pitchFamily="18" charset="0"/>
              </a:rPr>
              <a:t>Sıklık (bebek/yıl)</a:t>
            </a:r>
          </a:p>
        </p:txBody>
      </p:sp>
      <p:sp>
        <p:nvSpPr>
          <p:cNvPr id="5" name="İçerik Yer Tutucusu 4"/>
          <p:cNvSpPr>
            <a:spLocks noGrp="1"/>
          </p:cNvSpPr>
          <p:nvPr>
            <p:ph sz="half" idx="1"/>
          </p:nvPr>
        </p:nvSpPr>
        <p:spPr/>
        <p:txBody>
          <a:bodyPr/>
          <a:lstStyle/>
          <a:p>
            <a:pPr marL="336550" indent="-336550" defTabSz="449263" eaLnBrk="1" hangingPunct="1">
              <a:buClr>
                <a:srgbClr val="FF0000"/>
              </a:buClr>
              <a:buSzPct val="70000"/>
              <a:buFont typeface="Wingdings" pitchFamily="2" charset="2"/>
              <a:buChar char="ü"/>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tr-TR" dirty="0" smtClean="0">
                <a:latin typeface="Times New Roman" pitchFamily="18" charset="0"/>
                <a:cs typeface="Times New Roman" pitchFamily="18" charset="0"/>
              </a:rPr>
              <a:t>FKU  150-200</a:t>
            </a:r>
            <a:endParaRPr lang="tr-TR" dirty="0">
              <a:latin typeface="Times New Roman" pitchFamily="18" charset="0"/>
              <a:cs typeface="Times New Roman" pitchFamily="18" charset="0"/>
            </a:endParaRPr>
          </a:p>
          <a:p>
            <a:pPr marL="336550" indent="-336550" defTabSz="449263" eaLnBrk="1" hangingPunct="1">
              <a:buClr>
                <a:srgbClr val="FF0000"/>
              </a:buClr>
              <a:buSzPct val="70000"/>
              <a:buFont typeface="Wingdings" pitchFamily="2" charset="2"/>
              <a:buChar char="ü"/>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tr-TR" dirty="0" err="1">
                <a:latin typeface="Times New Roman" pitchFamily="18" charset="0"/>
                <a:cs typeface="Times New Roman" pitchFamily="18" charset="0"/>
              </a:rPr>
              <a:t>Hipotiroidi</a:t>
            </a:r>
            <a:r>
              <a:rPr lang="tr-TR" dirty="0">
                <a:latin typeface="Times New Roman" pitchFamily="18" charset="0"/>
                <a:cs typeface="Times New Roman" pitchFamily="18" charset="0"/>
              </a:rPr>
              <a:t> </a:t>
            </a:r>
            <a:r>
              <a:rPr lang="tr-TR" dirty="0" smtClean="0">
                <a:latin typeface="Times New Roman" pitchFamily="18" charset="0"/>
                <a:cs typeface="Times New Roman" pitchFamily="18" charset="0"/>
              </a:rPr>
              <a:t> 3000 </a:t>
            </a:r>
            <a:endParaRPr lang="tr-TR" dirty="0">
              <a:latin typeface="Times New Roman" pitchFamily="18" charset="0"/>
              <a:cs typeface="Times New Roman" pitchFamily="18" charset="0"/>
            </a:endParaRPr>
          </a:p>
          <a:p>
            <a:pPr marL="336550" indent="-336550" defTabSz="449263" eaLnBrk="1" hangingPunct="1">
              <a:buClr>
                <a:srgbClr val="FF0000"/>
              </a:buClr>
              <a:buSzPct val="70000"/>
              <a:buFont typeface="Wingdings" pitchFamily="2" charset="2"/>
              <a:buChar char="ü"/>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tr-TR" dirty="0" err="1">
                <a:latin typeface="Times New Roman" pitchFamily="18" charset="0"/>
                <a:cs typeface="Times New Roman" pitchFamily="18" charset="0"/>
              </a:rPr>
              <a:t>Biotidinaz</a:t>
            </a:r>
            <a:r>
              <a:rPr lang="tr-TR" dirty="0">
                <a:latin typeface="Times New Roman" pitchFamily="18" charset="0"/>
                <a:cs typeface="Times New Roman" pitchFamily="18" charset="0"/>
              </a:rPr>
              <a:t> </a:t>
            </a:r>
            <a:r>
              <a:rPr lang="tr-TR" dirty="0" smtClean="0">
                <a:latin typeface="Times New Roman" pitchFamily="18" charset="0"/>
                <a:cs typeface="Times New Roman" pitchFamily="18" charset="0"/>
              </a:rPr>
              <a:t> 800</a:t>
            </a:r>
          </a:p>
          <a:p>
            <a:pPr marL="336550" indent="-336550" defTabSz="449263" eaLnBrk="1" hangingPunct="1">
              <a:buClr>
                <a:srgbClr val="FF0000"/>
              </a:buClr>
              <a:buSzPct val="70000"/>
              <a:buFont typeface="Wingdings" pitchFamily="2" charset="2"/>
              <a:buChar char="ü"/>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tr-TR" dirty="0" smtClean="0">
                <a:latin typeface="Times New Roman" pitchFamily="18" charset="0"/>
                <a:cs typeface="Times New Roman" pitchFamily="18" charset="0"/>
              </a:rPr>
              <a:t>İşitme </a:t>
            </a:r>
            <a:r>
              <a:rPr lang="tr-TR" dirty="0">
                <a:latin typeface="Times New Roman" pitchFamily="18" charset="0"/>
                <a:cs typeface="Times New Roman" pitchFamily="18" charset="0"/>
              </a:rPr>
              <a:t>kaybı </a:t>
            </a:r>
            <a:r>
              <a:rPr lang="tr-TR" dirty="0" smtClean="0">
                <a:latin typeface="Times New Roman" pitchFamily="18" charset="0"/>
                <a:cs typeface="Times New Roman" pitchFamily="18" charset="0"/>
              </a:rPr>
              <a:t> 2500</a:t>
            </a:r>
          </a:p>
          <a:p>
            <a:pPr marL="336550" indent="-336550" defTabSz="449263" eaLnBrk="1" hangingPunct="1">
              <a:buClr>
                <a:srgbClr val="FF0000"/>
              </a:buClr>
              <a:buSzPct val="70000"/>
              <a:buFont typeface="Wingdings" pitchFamily="2" charset="2"/>
              <a:buChar char="ü"/>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tr-TR" dirty="0" smtClean="0">
                <a:latin typeface="Times New Roman" pitchFamily="18" charset="0"/>
                <a:cs typeface="Times New Roman" pitchFamily="18" charset="0"/>
              </a:rPr>
              <a:t>Kalça çıkığı  14-16000 </a:t>
            </a:r>
          </a:p>
          <a:p>
            <a:pPr marL="336550" indent="-336550" defTabSz="449263" eaLnBrk="1" hangingPunct="1">
              <a:buClr>
                <a:srgbClr val="FF0000"/>
              </a:buClr>
              <a:buSzPct val="7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tr-TR" dirty="0" smtClean="0">
                <a:latin typeface="Times New Roman" pitchFamily="18" charset="0"/>
                <a:cs typeface="Times New Roman" pitchFamily="18" charset="0"/>
              </a:rPr>
              <a:t> </a:t>
            </a:r>
            <a:endParaRPr lang="tr-TR" dirty="0">
              <a:latin typeface="Times New Roman" pitchFamily="18" charset="0"/>
              <a:cs typeface="Times New Roman" pitchFamily="18" charset="0"/>
            </a:endParaRPr>
          </a:p>
          <a:p>
            <a:pPr>
              <a:defRPr/>
            </a:pPr>
            <a:endParaRPr lang="tr-TR" dirty="0">
              <a:latin typeface="Times New Roman" pitchFamily="18" charset="0"/>
              <a:cs typeface="Times New Roman" pitchFamily="18" charset="0"/>
            </a:endParaRPr>
          </a:p>
        </p:txBody>
      </p:sp>
      <p:sp>
        <p:nvSpPr>
          <p:cNvPr id="6" name="İçerik Yer Tutucusu 5"/>
          <p:cNvSpPr>
            <a:spLocks noGrp="1"/>
          </p:cNvSpPr>
          <p:nvPr>
            <p:ph sz="half" idx="2"/>
          </p:nvPr>
        </p:nvSpPr>
        <p:spPr>
          <a:xfrm>
            <a:off x="4267200" y="1600200"/>
            <a:ext cx="4572000" cy="4525963"/>
          </a:xfrm>
        </p:spPr>
        <p:txBody>
          <a:bodyPr/>
          <a:lstStyle/>
          <a:p>
            <a:pPr marL="336550" indent="-336550" defTabSz="449263">
              <a:buClr>
                <a:srgbClr val="FF0000"/>
              </a:buClr>
              <a:buSzPct val="70000"/>
              <a:buFont typeface="Wingdings" pitchFamily="2" charset="2"/>
              <a:buChar char="ü"/>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tr-TR" dirty="0" err="1" smtClean="0">
                <a:latin typeface="Times New Roman" pitchFamily="18" charset="0"/>
                <a:cs typeface="Times New Roman" pitchFamily="18" charset="0"/>
              </a:rPr>
              <a:t>Konj</a:t>
            </a:r>
            <a:r>
              <a:rPr lang="tr-TR" dirty="0" smtClean="0">
                <a:latin typeface="Times New Roman" pitchFamily="18" charset="0"/>
                <a:cs typeface="Times New Roman" pitchFamily="18" charset="0"/>
              </a:rPr>
              <a:t> katarakt  1500-2000</a:t>
            </a:r>
            <a:endParaRPr lang="tr-TR" dirty="0">
              <a:latin typeface="Times New Roman" pitchFamily="18" charset="0"/>
              <a:cs typeface="Times New Roman" pitchFamily="18" charset="0"/>
            </a:endParaRPr>
          </a:p>
          <a:p>
            <a:pPr marL="711200" lvl="2" indent="-347663" defTabSz="449263">
              <a:buClr>
                <a:srgbClr val="FF0000"/>
              </a:buClr>
              <a:buSzPct val="70000"/>
              <a:buFont typeface="Wingdings" pitchFamily="2" charset="2"/>
              <a:buChar char="ü"/>
              <a:tabLst>
                <a:tab pos="441325" algn="l"/>
                <a:tab pos="53657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tr-TR" dirty="0">
                <a:latin typeface="Times New Roman" pitchFamily="18" charset="0"/>
                <a:cs typeface="Times New Roman" pitchFamily="18" charset="0"/>
              </a:rPr>
              <a:t>Körlüklerin %15-20 si katarakt nedeniyle</a:t>
            </a:r>
          </a:p>
          <a:p>
            <a:pPr marL="336550" indent="-336550" defTabSz="449263">
              <a:buClr>
                <a:srgbClr val="FF0000"/>
              </a:buClr>
              <a:buSzPct val="70000"/>
              <a:buFont typeface="Wingdings" pitchFamily="2" charset="2"/>
              <a:buChar char="ü"/>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tr-TR" dirty="0" err="1" smtClean="0">
                <a:latin typeface="Times New Roman" pitchFamily="18" charset="0"/>
                <a:cs typeface="Times New Roman" pitchFamily="18" charset="0"/>
              </a:rPr>
              <a:t>Konj</a:t>
            </a:r>
            <a:r>
              <a:rPr lang="tr-TR" dirty="0" smtClean="0">
                <a:latin typeface="Times New Roman" pitchFamily="18" charset="0"/>
                <a:cs typeface="Times New Roman" pitchFamily="18" charset="0"/>
              </a:rPr>
              <a:t> glokom 100-150 </a:t>
            </a:r>
            <a:endParaRPr lang="tr-TR" dirty="0">
              <a:latin typeface="Times New Roman" pitchFamily="18" charset="0"/>
              <a:cs typeface="Times New Roman" pitchFamily="18" charset="0"/>
            </a:endParaRPr>
          </a:p>
          <a:p>
            <a:pPr marL="336550" indent="-336550" defTabSz="449263">
              <a:buClr>
                <a:srgbClr val="FF0000"/>
              </a:buClr>
              <a:buSzPct val="70000"/>
              <a:buFont typeface="Wingdings" pitchFamily="2" charset="2"/>
              <a:buChar char="ü"/>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tr-TR" dirty="0" err="1" smtClean="0">
                <a:latin typeface="Times New Roman" pitchFamily="18" charset="0"/>
                <a:cs typeface="Times New Roman" pitchFamily="18" charset="0"/>
              </a:rPr>
              <a:t>Retinoblastom</a:t>
            </a:r>
            <a:r>
              <a:rPr lang="tr-TR" dirty="0">
                <a:latin typeface="Times New Roman" pitchFamily="18" charset="0"/>
                <a:cs typeface="Times New Roman" pitchFamily="18" charset="0"/>
              </a:rPr>
              <a:t> </a:t>
            </a:r>
            <a:r>
              <a:rPr lang="tr-TR" dirty="0" smtClean="0">
                <a:latin typeface="Times New Roman" pitchFamily="18" charset="0"/>
                <a:cs typeface="Times New Roman" pitchFamily="18" charset="0"/>
              </a:rPr>
              <a:t> 60-100</a:t>
            </a:r>
            <a:endParaRPr lang="tr-TR" dirty="0">
              <a:latin typeface="Times New Roman" pitchFamily="18" charset="0"/>
              <a:cs typeface="Times New Roman" pitchFamily="18" charset="0"/>
            </a:endParaRPr>
          </a:p>
          <a:p>
            <a:pPr marL="336550" indent="-336550" defTabSz="449263">
              <a:buClr>
                <a:srgbClr val="FF0000"/>
              </a:buClr>
              <a:buSzPct val="70000"/>
              <a:buFont typeface="Wingdings" pitchFamily="2" charset="2"/>
              <a:buChar char="ü"/>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tr-TR" dirty="0" err="1">
                <a:latin typeface="Times New Roman" pitchFamily="18" charset="0"/>
                <a:cs typeface="Times New Roman" pitchFamily="18" charset="0"/>
              </a:rPr>
              <a:t>Ambliyopi</a:t>
            </a:r>
            <a:r>
              <a:rPr lang="tr-TR" dirty="0">
                <a:latin typeface="Times New Roman" pitchFamily="18" charset="0"/>
                <a:cs typeface="Times New Roman" pitchFamily="18" charset="0"/>
              </a:rPr>
              <a:t> </a:t>
            </a:r>
            <a:r>
              <a:rPr lang="tr-TR" dirty="0" smtClean="0">
                <a:latin typeface="Times New Roman" pitchFamily="18" charset="0"/>
                <a:cs typeface="Times New Roman" pitchFamily="18" charset="0"/>
              </a:rPr>
              <a:t> %</a:t>
            </a:r>
            <a:r>
              <a:rPr lang="tr-TR" dirty="0">
                <a:latin typeface="Times New Roman" pitchFamily="18" charset="0"/>
                <a:cs typeface="Times New Roman" pitchFamily="18" charset="0"/>
              </a:rPr>
              <a:t>2-4 (şaşılık, </a:t>
            </a:r>
            <a:r>
              <a:rPr lang="tr-TR" dirty="0" err="1">
                <a:latin typeface="Times New Roman" pitchFamily="18" charset="0"/>
                <a:cs typeface="Times New Roman" pitchFamily="18" charset="0"/>
              </a:rPr>
              <a:t>anizometropi</a:t>
            </a:r>
            <a:r>
              <a:rPr lang="tr-TR" dirty="0">
                <a:latin typeface="Times New Roman" pitchFamily="18" charset="0"/>
                <a:cs typeface="Times New Roman" pitchFamily="18" charset="0"/>
              </a:rPr>
              <a:t>)</a:t>
            </a:r>
          </a:p>
          <a:p>
            <a:pPr marL="336550" indent="-336550" defTabSz="449263">
              <a:buClr>
                <a:srgbClr val="FF0000"/>
              </a:buClr>
              <a:buSzPct val="70000"/>
              <a:buFont typeface="Wingdings" pitchFamily="2" charset="2"/>
              <a:buChar char="ü"/>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tr-TR" dirty="0" err="1" smtClean="0">
                <a:latin typeface="Times New Roman" pitchFamily="18" charset="0"/>
                <a:cs typeface="Times New Roman" pitchFamily="18" charset="0"/>
              </a:rPr>
              <a:t>Prematür</a:t>
            </a:r>
            <a:r>
              <a:rPr lang="tr-TR" dirty="0" smtClean="0">
                <a:latin typeface="Times New Roman" pitchFamily="18" charset="0"/>
                <a:cs typeface="Times New Roman" pitchFamily="18" charset="0"/>
              </a:rPr>
              <a:t> </a:t>
            </a:r>
            <a:r>
              <a:rPr lang="tr-TR" dirty="0" err="1" smtClean="0">
                <a:latin typeface="Times New Roman" pitchFamily="18" charset="0"/>
                <a:cs typeface="Times New Roman" pitchFamily="18" charset="0"/>
              </a:rPr>
              <a:t>Retinopatisi</a:t>
            </a:r>
            <a:r>
              <a:rPr lang="tr-TR" dirty="0" smtClean="0">
                <a:latin typeface="Times New Roman" pitchFamily="18" charset="0"/>
                <a:cs typeface="Times New Roman" pitchFamily="18" charset="0"/>
              </a:rPr>
              <a:t>  1700 (ileri evre)</a:t>
            </a:r>
            <a:endParaRPr lang="tr-TR" dirty="0">
              <a:latin typeface="Times New Roman" pitchFamily="18" charset="0"/>
              <a:cs typeface="Times New Roman" pitchFamily="18" charset="0"/>
            </a:endParaRPr>
          </a:p>
          <a:p>
            <a:pPr>
              <a:buFont typeface="Wingdings" pitchFamily="2" charset="2"/>
              <a:buChar char="Ø"/>
              <a:defRPr/>
            </a:pPr>
            <a:endParaRPr lang="tr-TR" dirty="0"/>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187624" y="476672"/>
            <a:ext cx="7488832" cy="634082"/>
          </a:xfrm>
        </p:spPr>
        <p:txBody>
          <a:bodyPr/>
          <a:lstStyle/>
          <a:p>
            <a:r>
              <a:rPr lang="tr-TR" sz="2800" dirty="0" smtClean="0">
                <a:solidFill>
                  <a:srgbClr val="FF0000"/>
                </a:solidFill>
                <a:latin typeface="Times New Roman" pitchFamily="18" charset="0"/>
                <a:cs typeface="Times New Roman" pitchFamily="18" charset="0"/>
              </a:rPr>
              <a:t>Çocukluk çağında sık görülen görme problemleri</a:t>
            </a:r>
            <a:endParaRPr lang="tr-TR" sz="2800" dirty="0">
              <a:solidFill>
                <a:srgbClr val="FF0000"/>
              </a:solidFill>
              <a:latin typeface="Times New Roman" pitchFamily="18" charset="0"/>
              <a:cs typeface="Times New Roman" pitchFamily="18" charset="0"/>
            </a:endParaRPr>
          </a:p>
        </p:txBody>
      </p:sp>
      <p:sp>
        <p:nvSpPr>
          <p:cNvPr id="3" name="2 Slayt Numarası Yer Tutucusu"/>
          <p:cNvSpPr>
            <a:spLocks noGrp="1"/>
          </p:cNvSpPr>
          <p:nvPr>
            <p:ph type="sldNum" sz="quarter" idx="12"/>
          </p:nvPr>
        </p:nvSpPr>
        <p:spPr/>
        <p:txBody>
          <a:bodyPr/>
          <a:lstStyle/>
          <a:p>
            <a:fld id="{B42519C3-FD92-42BA-99F1-05CFB5D255D1}" type="slidenum">
              <a:rPr lang="tr-TR" smtClean="0"/>
              <a:pPr/>
              <a:t>11</a:t>
            </a:fld>
            <a:endParaRPr lang="tr-TR"/>
          </a:p>
        </p:txBody>
      </p:sp>
      <p:graphicFrame>
        <p:nvGraphicFramePr>
          <p:cNvPr id="7" name="6 Tablo"/>
          <p:cNvGraphicFramePr>
            <a:graphicFrameLocks noGrp="1"/>
          </p:cNvGraphicFramePr>
          <p:nvPr>
            <p:extLst>
              <p:ext uri="{D42A27DB-BD31-4B8C-83A1-F6EECF244321}">
                <p14:modId xmlns:p14="http://schemas.microsoft.com/office/powerpoint/2010/main" val="3141282485"/>
              </p:ext>
            </p:extLst>
          </p:nvPr>
        </p:nvGraphicFramePr>
        <p:xfrm>
          <a:off x="539551" y="1268760"/>
          <a:ext cx="8064897" cy="4939612"/>
        </p:xfrm>
        <a:graphic>
          <a:graphicData uri="http://schemas.openxmlformats.org/drawingml/2006/table">
            <a:tbl>
              <a:tblPr firstRow="1" bandRow="1">
                <a:tableStyleId>{5C22544A-7EE6-4342-B048-85BDC9FD1C3A}</a:tableStyleId>
              </a:tblPr>
              <a:tblGrid>
                <a:gridCol w="4176465"/>
                <a:gridCol w="1944216"/>
                <a:gridCol w="1944216"/>
              </a:tblGrid>
              <a:tr h="760486">
                <a:tc>
                  <a:txBody>
                    <a:bodyPr/>
                    <a:lstStyle/>
                    <a:p>
                      <a:endParaRPr lang="tr-TR" sz="2400" dirty="0">
                        <a:latin typeface="Times New Roman" pitchFamily="18" charset="0"/>
                        <a:cs typeface="Times New Roman" pitchFamily="18" charset="0"/>
                      </a:endParaRPr>
                    </a:p>
                  </a:txBody>
                  <a:tcPr/>
                </a:tc>
                <a:tc>
                  <a:txBody>
                    <a:bodyPr/>
                    <a:lstStyle/>
                    <a:p>
                      <a:pPr algn="ctr"/>
                      <a:r>
                        <a:rPr lang="tr-TR" sz="2400" dirty="0" smtClean="0">
                          <a:latin typeface="Times New Roman" pitchFamily="18" charset="0"/>
                          <a:cs typeface="Times New Roman" pitchFamily="18" charset="0"/>
                        </a:rPr>
                        <a:t>&gt;6 ay – </a:t>
                      </a:r>
                    </a:p>
                    <a:p>
                      <a:pPr algn="ctr"/>
                      <a:r>
                        <a:rPr lang="tr-TR" sz="2400" dirty="0" smtClean="0">
                          <a:latin typeface="Times New Roman" pitchFamily="18" charset="0"/>
                          <a:cs typeface="Times New Roman" pitchFamily="18" charset="0"/>
                        </a:rPr>
                        <a:t>&lt;6 yaş %</a:t>
                      </a:r>
                      <a:endParaRPr lang="tr-TR" sz="2400" dirty="0">
                        <a:latin typeface="Times New Roman" pitchFamily="18" charset="0"/>
                        <a:cs typeface="Times New Roman" pitchFamily="18" charset="0"/>
                      </a:endParaRPr>
                    </a:p>
                  </a:txBody>
                  <a:tcPr anchor="ctr"/>
                </a:tc>
                <a:tc>
                  <a:txBody>
                    <a:bodyPr/>
                    <a:lstStyle/>
                    <a:p>
                      <a:pPr algn="ctr"/>
                      <a:r>
                        <a:rPr lang="tr-TR" sz="2400" dirty="0" smtClean="0">
                          <a:latin typeface="Times New Roman" pitchFamily="18" charset="0"/>
                          <a:cs typeface="Times New Roman" pitchFamily="18" charset="0"/>
                        </a:rPr>
                        <a:t>&gt;6 yaş – </a:t>
                      </a:r>
                    </a:p>
                    <a:p>
                      <a:pPr algn="ctr"/>
                      <a:r>
                        <a:rPr lang="tr-TR" sz="2400" dirty="0" smtClean="0">
                          <a:latin typeface="Times New Roman" pitchFamily="18" charset="0"/>
                          <a:cs typeface="Times New Roman" pitchFamily="18" charset="0"/>
                        </a:rPr>
                        <a:t>&lt;18 yaş %</a:t>
                      </a:r>
                      <a:endParaRPr lang="tr-TR" sz="2400" dirty="0">
                        <a:latin typeface="Times New Roman" pitchFamily="18" charset="0"/>
                        <a:cs typeface="Times New Roman" pitchFamily="18" charset="0"/>
                      </a:endParaRPr>
                    </a:p>
                  </a:txBody>
                  <a:tcPr anchor="ctr"/>
                </a:tc>
              </a:tr>
              <a:tr h="398349">
                <a:tc>
                  <a:txBody>
                    <a:bodyPr/>
                    <a:lstStyle/>
                    <a:p>
                      <a:r>
                        <a:rPr lang="tr-TR" sz="2400" dirty="0" err="1" smtClean="0">
                          <a:latin typeface="Times New Roman" pitchFamily="18" charset="0"/>
                          <a:cs typeface="Times New Roman" pitchFamily="18" charset="0"/>
                        </a:rPr>
                        <a:t>Hipermetropi</a:t>
                      </a:r>
                      <a:endParaRPr lang="tr-TR" sz="2400" dirty="0">
                        <a:latin typeface="Times New Roman" pitchFamily="18" charset="0"/>
                        <a:cs typeface="Times New Roman" pitchFamily="18" charset="0"/>
                      </a:endParaRPr>
                    </a:p>
                  </a:txBody>
                  <a:tcPr/>
                </a:tc>
                <a:tc>
                  <a:txBody>
                    <a:bodyPr/>
                    <a:lstStyle/>
                    <a:p>
                      <a:pPr algn="ctr"/>
                      <a:r>
                        <a:rPr lang="tr-TR" sz="2400" dirty="0" smtClean="0">
                          <a:latin typeface="Times New Roman" pitchFamily="18" charset="0"/>
                          <a:cs typeface="Times New Roman" pitchFamily="18" charset="0"/>
                        </a:rPr>
                        <a:t>33</a:t>
                      </a:r>
                      <a:endParaRPr lang="tr-TR" sz="2400" dirty="0">
                        <a:latin typeface="Times New Roman" pitchFamily="18" charset="0"/>
                        <a:cs typeface="Times New Roman" pitchFamily="18" charset="0"/>
                      </a:endParaRPr>
                    </a:p>
                  </a:txBody>
                  <a:tcPr anchor="ct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tr-TR" sz="2400" dirty="0" smtClean="0">
                          <a:latin typeface="Times New Roman" pitchFamily="18" charset="0"/>
                          <a:cs typeface="Times New Roman" pitchFamily="18" charset="0"/>
                        </a:rPr>
                        <a:t>23</a:t>
                      </a:r>
                    </a:p>
                  </a:txBody>
                  <a:tcPr anchor="ctr"/>
                </a:tc>
              </a:tr>
              <a:tr h="290859">
                <a:tc>
                  <a:txBody>
                    <a:bodyPr/>
                    <a:lstStyle/>
                    <a:p>
                      <a:r>
                        <a:rPr lang="tr-TR" sz="2400" dirty="0" smtClean="0">
                          <a:latin typeface="Times New Roman" pitchFamily="18" charset="0"/>
                          <a:cs typeface="Times New Roman" pitchFamily="18" charset="0"/>
                        </a:rPr>
                        <a:t>Astigmatizm</a:t>
                      </a:r>
                      <a:endParaRPr lang="tr-TR" sz="2400" dirty="0">
                        <a:latin typeface="Times New Roman" pitchFamily="18" charset="0"/>
                        <a:cs typeface="Times New Roman" pitchFamily="18" charset="0"/>
                      </a:endParaRPr>
                    </a:p>
                  </a:txBody>
                  <a:tcPr/>
                </a:tc>
                <a:tc>
                  <a:txBody>
                    <a:bodyPr/>
                    <a:lstStyle/>
                    <a:p>
                      <a:pPr algn="ctr"/>
                      <a:r>
                        <a:rPr lang="tr-TR" sz="2400" dirty="0" smtClean="0">
                          <a:latin typeface="Times New Roman" pitchFamily="18" charset="0"/>
                          <a:cs typeface="Times New Roman" pitchFamily="18" charset="0"/>
                        </a:rPr>
                        <a:t>22,5 </a:t>
                      </a:r>
                      <a:endParaRPr lang="tr-TR" sz="2400" dirty="0">
                        <a:latin typeface="Times New Roman" pitchFamily="18" charset="0"/>
                        <a:cs typeface="Times New Roman" pitchFamily="18" charset="0"/>
                      </a:endParaRPr>
                    </a:p>
                  </a:txBody>
                  <a:tcPr anchor="ctr"/>
                </a:tc>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tr-TR" sz="2400" dirty="0" smtClean="0">
                          <a:latin typeface="Times New Roman" pitchFamily="18" charset="0"/>
                          <a:cs typeface="Times New Roman" pitchFamily="18" charset="0"/>
                        </a:rPr>
                        <a:t>22,5</a:t>
                      </a:r>
                    </a:p>
                  </a:txBody>
                  <a:tcPr anchor="ctr"/>
                </a:tc>
              </a:tr>
              <a:tr h="398349">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tr-TR" sz="2400" dirty="0" err="1" smtClean="0">
                          <a:latin typeface="Times New Roman" pitchFamily="18" charset="0"/>
                          <a:cs typeface="Times New Roman" pitchFamily="18" charset="0"/>
                        </a:rPr>
                        <a:t>Miyopi</a:t>
                      </a:r>
                      <a:endParaRPr lang="tr-TR" sz="2400" dirty="0" smtClean="0">
                        <a:latin typeface="Times New Roman" pitchFamily="18" charset="0"/>
                        <a:cs typeface="Times New Roman" pitchFamily="18" charset="0"/>
                      </a:endParaRPr>
                    </a:p>
                  </a:txBody>
                  <a:tcPr/>
                </a:tc>
                <a:tc>
                  <a:txBody>
                    <a:bodyPr/>
                    <a:lstStyle/>
                    <a:p>
                      <a:pPr algn="ctr"/>
                      <a:r>
                        <a:rPr lang="tr-TR" sz="2400" dirty="0" smtClean="0">
                          <a:latin typeface="Times New Roman" pitchFamily="18" charset="0"/>
                          <a:cs typeface="Times New Roman" pitchFamily="18" charset="0"/>
                        </a:rPr>
                        <a:t>9.4</a:t>
                      </a:r>
                      <a:endParaRPr lang="tr-TR" sz="2400" dirty="0">
                        <a:latin typeface="Times New Roman" pitchFamily="18" charset="0"/>
                        <a:cs typeface="Times New Roman" pitchFamily="18" charset="0"/>
                      </a:endParaRPr>
                    </a:p>
                  </a:txBody>
                  <a:tcPr anchor="ctr"/>
                </a:tc>
                <a:tc>
                  <a:txBody>
                    <a:bodyPr/>
                    <a:lstStyle/>
                    <a:p>
                      <a:pPr algn="ctr"/>
                      <a:r>
                        <a:rPr lang="tr-TR" sz="2400" dirty="0" smtClean="0">
                          <a:latin typeface="Times New Roman" pitchFamily="18" charset="0"/>
                          <a:cs typeface="Times New Roman" pitchFamily="18" charset="0"/>
                        </a:rPr>
                        <a:t>20.2</a:t>
                      </a:r>
                      <a:endParaRPr lang="tr-TR" sz="2400" dirty="0">
                        <a:latin typeface="Times New Roman" pitchFamily="18" charset="0"/>
                        <a:cs typeface="Times New Roman" pitchFamily="18" charset="0"/>
                      </a:endParaRPr>
                    </a:p>
                  </a:txBody>
                  <a:tcPr anchor="ctr"/>
                </a:tc>
              </a:tr>
              <a:tr h="688059">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tr-TR" sz="2400" dirty="0" err="1" smtClean="0">
                          <a:latin typeface="Times New Roman" pitchFamily="18" charset="0"/>
                          <a:cs typeface="Times New Roman" pitchFamily="18" charset="0"/>
                        </a:rPr>
                        <a:t>Nonstrabismic</a:t>
                      </a:r>
                      <a:r>
                        <a:rPr lang="tr-TR" sz="2400" dirty="0" smtClean="0">
                          <a:latin typeface="Times New Roman" pitchFamily="18" charset="0"/>
                          <a:cs typeface="Times New Roman" pitchFamily="18" charset="0"/>
                        </a:rPr>
                        <a:t> </a:t>
                      </a:r>
                      <a:r>
                        <a:rPr lang="tr-TR" sz="2400" dirty="0" err="1" smtClean="0">
                          <a:latin typeface="Times New Roman" pitchFamily="18" charset="0"/>
                          <a:cs typeface="Times New Roman" pitchFamily="18" charset="0"/>
                        </a:rPr>
                        <a:t>Binoküler</a:t>
                      </a:r>
                      <a:r>
                        <a:rPr lang="tr-TR" sz="2400" dirty="0" smtClean="0">
                          <a:latin typeface="Times New Roman" pitchFamily="18" charset="0"/>
                          <a:cs typeface="Times New Roman" pitchFamily="18" charset="0"/>
                        </a:rPr>
                        <a:t> Bozukluklar</a:t>
                      </a:r>
                    </a:p>
                  </a:txBody>
                  <a:tcPr/>
                </a:tc>
                <a:tc>
                  <a:txBody>
                    <a:bodyPr/>
                    <a:lstStyle/>
                    <a:p>
                      <a:pPr algn="ctr"/>
                      <a:r>
                        <a:rPr lang="tr-TR" sz="2400" dirty="0" smtClean="0">
                          <a:latin typeface="Times New Roman" pitchFamily="18" charset="0"/>
                          <a:cs typeface="Times New Roman" pitchFamily="18" charset="0"/>
                        </a:rPr>
                        <a:t>5.0 </a:t>
                      </a:r>
                      <a:endParaRPr lang="tr-TR" sz="2400" dirty="0">
                        <a:latin typeface="Times New Roman" pitchFamily="18" charset="0"/>
                        <a:cs typeface="Times New Roman" pitchFamily="18" charset="0"/>
                      </a:endParaRPr>
                    </a:p>
                  </a:txBody>
                  <a:tcPr anchor="ctr"/>
                </a:tc>
                <a:tc>
                  <a:txBody>
                    <a:bodyPr/>
                    <a:lstStyle/>
                    <a:p>
                      <a:pPr algn="ctr"/>
                      <a:r>
                        <a:rPr lang="tr-TR" sz="2400" dirty="0" smtClean="0">
                          <a:latin typeface="Times New Roman" pitchFamily="18" charset="0"/>
                          <a:cs typeface="Times New Roman" pitchFamily="18" charset="0"/>
                        </a:rPr>
                        <a:t>16.3</a:t>
                      </a:r>
                      <a:endParaRPr lang="tr-TR" sz="2400" dirty="0">
                        <a:latin typeface="Times New Roman" pitchFamily="18" charset="0"/>
                        <a:cs typeface="Times New Roman" pitchFamily="18" charset="0"/>
                      </a:endParaRPr>
                    </a:p>
                  </a:txBody>
                  <a:tcPr anchor="ctr"/>
                </a:tc>
              </a:tr>
              <a:tr h="398349">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tr-TR" sz="2400" dirty="0" smtClean="0">
                          <a:latin typeface="Times New Roman" pitchFamily="18" charset="0"/>
                          <a:cs typeface="Times New Roman" pitchFamily="18" charset="0"/>
                        </a:rPr>
                        <a:t>Şaşılık</a:t>
                      </a:r>
                    </a:p>
                  </a:txBody>
                  <a:tcPr/>
                </a:tc>
                <a:tc>
                  <a:txBody>
                    <a:bodyPr/>
                    <a:lstStyle/>
                    <a:p>
                      <a:pPr algn="ctr"/>
                      <a:r>
                        <a:rPr lang="tr-TR" sz="2400" dirty="0" smtClean="0">
                          <a:latin typeface="Times New Roman" pitchFamily="18" charset="0"/>
                          <a:cs typeface="Times New Roman" pitchFamily="18" charset="0"/>
                        </a:rPr>
                        <a:t>21.1</a:t>
                      </a:r>
                      <a:endParaRPr lang="tr-TR" sz="2400" dirty="0">
                        <a:latin typeface="Times New Roman" pitchFamily="18" charset="0"/>
                        <a:cs typeface="Times New Roman" pitchFamily="18" charset="0"/>
                      </a:endParaRPr>
                    </a:p>
                  </a:txBody>
                  <a:tcPr anchor="ctr"/>
                </a:tc>
                <a:tc>
                  <a:txBody>
                    <a:bodyPr/>
                    <a:lstStyle/>
                    <a:p>
                      <a:pPr algn="ctr"/>
                      <a:r>
                        <a:rPr lang="tr-TR" sz="2400" dirty="0" smtClean="0">
                          <a:latin typeface="Times New Roman" pitchFamily="18" charset="0"/>
                          <a:cs typeface="Times New Roman" pitchFamily="18" charset="0"/>
                        </a:rPr>
                        <a:t>10.0</a:t>
                      </a:r>
                      <a:endParaRPr lang="tr-TR" sz="2400" dirty="0">
                        <a:latin typeface="Times New Roman" pitchFamily="18" charset="0"/>
                        <a:cs typeface="Times New Roman" pitchFamily="18" charset="0"/>
                      </a:endParaRPr>
                    </a:p>
                  </a:txBody>
                  <a:tcPr anchor="ctr"/>
                </a:tc>
              </a:tr>
              <a:tr h="398349">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tr-TR" sz="2400" dirty="0" smtClean="0">
                          <a:latin typeface="Times New Roman" pitchFamily="18" charset="0"/>
                          <a:cs typeface="Times New Roman" pitchFamily="18" charset="0"/>
                        </a:rPr>
                        <a:t>Göz Tembelliği</a:t>
                      </a:r>
                    </a:p>
                  </a:txBody>
                  <a:tcPr/>
                </a:tc>
                <a:tc>
                  <a:txBody>
                    <a:bodyPr/>
                    <a:lstStyle/>
                    <a:p>
                      <a:pPr algn="ctr"/>
                      <a:r>
                        <a:rPr lang="tr-TR" sz="2400" dirty="0" smtClean="0">
                          <a:latin typeface="Times New Roman" pitchFamily="18" charset="0"/>
                          <a:cs typeface="Times New Roman" pitchFamily="18" charset="0"/>
                        </a:rPr>
                        <a:t>7,9 </a:t>
                      </a:r>
                      <a:endParaRPr lang="tr-TR" sz="2400" dirty="0">
                        <a:latin typeface="Times New Roman" pitchFamily="18" charset="0"/>
                        <a:cs typeface="Times New Roman" pitchFamily="18" charset="0"/>
                      </a:endParaRPr>
                    </a:p>
                  </a:txBody>
                  <a:tcPr anchor="ctr"/>
                </a:tc>
                <a:tc>
                  <a:txBody>
                    <a:bodyPr/>
                    <a:lstStyle/>
                    <a:p>
                      <a:pPr algn="ctr"/>
                      <a:r>
                        <a:rPr lang="tr-TR" sz="2400" dirty="0" smtClean="0">
                          <a:latin typeface="Times New Roman" pitchFamily="18" charset="0"/>
                          <a:cs typeface="Times New Roman" pitchFamily="18" charset="0"/>
                        </a:rPr>
                        <a:t>7,8</a:t>
                      </a:r>
                      <a:endParaRPr lang="tr-TR" sz="2400" dirty="0">
                        <a:latin typeface="Times New Roman" pitchFamily="18" charset="0"/>
                        <a:cs typeface="Times New Roman" pitchFamily="18" charset="0"/>
                      </a:endParaRPr>
                    </a:p>
                  </a:txBody>
                  <a:tcPr anchor="ctr"/>
                </a:tc>
              </a:tr>
              <a:tr h="550492">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tr-TR" sz="2400" dirty="0" err="1" smtClean="0">
                          <a:latin typeface="Times New Roman" pitchFamily="18" charset="0"/>
                          <a:cs typeface="Times New Roman" pitchFamily="18" charset="0"/>
                        </a:rPr>
                        <a:t>Akamodasyon</a:t>
                      </a:r>
                      <a:r>
                        <a:rPr lang="tr-TR" sz="2400" dirty="0" smtClean="0">
                          <a:latin typeface="Times New Roman" pitchFamily="18" charset="0"/>
                          <a:cs typeface="Times New Roman" pitchFamily="18" charset="0"/>
                        </a:rPr>
                        <a:t> Bozuklukları</a:t>
                      </a:r>
                    </a:p>
                  </a:txBody>
                  <a:tcPr/>
                </a:tc>
                <a:tc>
                  <a:txBody>
                    <a:bodyPr/>
                    <a:lstStyle/>
                    <a:p>
                      <a:pPr algn="ctr"/>
                      <a:r>
                        <a:rPr lang="tr-TR" sz="2400" dirty="0" smtClean="0">
                          <a:latin typeface="Times New Roman" pitchFamily="18" charset="0"/>
                          <a:cs typeface="Times New Roman" pitchFamily="18" charset="0"/>
                        </a:rPr>
                        <a:t>1.0 </a:t>
                      </a:r>
                      <a:endParaRPr lang="tr-TR" sz="2400" dirty="0">
                        <a:latin typeface="Times New Roman" pitchFamily="18" charset="0"/>
                        <a:cs typeface="Times New Roman" pitchFamily="18" charset="0"/>
                      </a:endParaRPr>
                    </a:p>
                  </a:txBody>
                  <a:tcPr anchor="ctr"/>
                </a:tc>
                <a:tc>
                  <a:txBody>
                    <a:bodyPr/>
                    <a:lstStyle/>
                    <a:p>
                      <a:pPr algn="ctr"/>
                      <a:r>
                        <a:rPr lang="tr-TR" sz="2400" dirty="0" smtClean="0">
                          <a:latin typeface="Times New Roman" pitchFamily="18" charset="0"/>
                          <a:cs typeface="Times New Roman" pitchFamily="18" charset="0"/>
                        </a:rPr>
                        <a:t>6.0</a:t>
                      </a:r>
                      <a:endParaRPr lang="tr-TR" sz="2400" dirty="0">
                        <a:latin typeface="Times New Roman" pitchFamily="18" charset="0"/>
                        <a:cs typeface="Times New Roman" pitchFamily="18" charset="0"/>
                      </a:endParaRPr>
                    </a:p>
                  </a:txBody>
                  <a:tcPr anchor="ctr"/>
                </a:tc>
              </a:tr>
              <a:tr h="342124">
                <a:tc>
                  <a:txBody>
                    <a:bodyPr/>
                    <a:lstStyle/>
                    <a:p>
                      <a:pPr marL="0" marR="0" indent="0" defTabSz="914400" eaLnBrk="1" fontAlgn="auto" latinLnBrk="0" hangingPunct="1">
                        <a:lnSpc>
                          <a:spcPct val="100000"/>
                        </a:lnSpc>
                        <a:spcBef>
                          <a:spcPts val="0"/>
                        </a:spcBef>
                        <a:spcAft>
                          <a:spcPts val="0"/>
                        </a:spcAft>
                        <a:buClrTx/>
                        <a:buSzTx/>
                        <a:buFontTx/>
                        <a:buNone/>
                        <a:tabLst/>
                        <a:defRPr/>
                      </a:pPr>
                      <a:r>
                        <a:rPr lang="tr-TR" sz="2400" dirty="0" err="1" smtClean="0">
                          <a:latin typeface="Times New Roman" pitchFamily="18" charset="0"/>
                          <a:cs typeface="Times New Roman" pitchFamily="18" charset="0"/>
                        </a:rPr>
                        <a:t>Periferik</a:t>
                      </a:r>
                      <a:r>
                        <a:rPr lang="tr-TR" sz="2400" dirty="0" smtClean="0">
                          <a:latin typeface="Times New Roman" pitchFamily="18" charset="0"/>
                          <a:cs typeface="Times New Roman" pitchFamily="18" charset="0"/>
                        </a:rPr>
                        <a:t> </a:t>
                      </a:r>
                      <a:r>
                        <a:rPr lang="tr-TR" sz="2400" dirty="0" err="1" smtClean="0">
                          <a:latin typeface="Times New Roman" pitchFamily="18" charset="0"/>
                          <a:cs typeface="Times New Roman" pitchFamily="18" charset="0"/>
                        </a:rPr>
                        <a:t>Retinal</a:t>
                      </a:r>
                      <a:r>
                        <a:rPr lang="tr-TR" sz="2400" baseline="0" dirty="0" smtClean="0">
                          <a:latin typeface="Times New Roman" pitchFamily="18" charset="0"/>
                          <a:cs typeface="Times New Roman" pitchFamily="18" charset="0"/>
                        </a:rPr>
                        <a:t> </a:t>
                      </a:r>
                      <a:r>
                        <a:rPr lang="tr-TR" sz="2400" baseline="0" dirty="0" err="1" smtClean="0">
                          <a:latin typeface="Times New Roman" pitchFamily="18" charset="0"/>
                          <a:cs typeface="Times New Roman" pitchFamily="18" charset="0"/>
                        </a:rPr>
                        <a:t>Anarmollikler</a:t>
                      </a:r>
                      <a:endParaRPr lang="tr-TR" sz="2400" dirty="0" smtClean="0">
                        <a:latin typeface="Times New Roman" pitchFamily="18" charset="0"/>
                        <a:cs typeface="Times New Roman" pitchFamily="18" charset="0"/>
                      </a:endParaRPr>
                    </a:p>
                  </a:txBody>
                  <a:tcPr/>
                </a:tc>
                <a:tc>
                  <a:txBody>
                    <a:bodyPr/>
                    <a:lstStyle/>
                    <a:p>
                      <a:pPr algn="ctr"/>
                      <a:r>
                        <a:rPr lang="tr-TR" sz="2400" dirty="0" smtClean="0">
                          <a:latin typeface="Times New Roman" pitchFamily="18" charset="0"/>
                          <a:cs typeface="Times New Roman" pitchFamily="18" charset="0"/>
                        </a:rPr>
                        <a:t>0.5 </a:t>
                      </a:r>
                      <a:endParaRPr lang="tr-TR" sz="2400" dirty="0">
                        <a:latin typeface="Times New Roman" pitchFamily="18" charset="0"/>
                        <a:cs typeface="Times New Roman" pitchFamily="18" charset="0"/>
                      </a:endParaRPr>
                    </a:p>
                  </a:txBody>
                  <a:tcPr anchor="ctr"/>
                </a:tc>
                <a:tc>
                  <a:txBody>
                    <a:bodyPr/>
                    <a:lstStyle/>
                    <a:p>
                      <a:pPr algn="ctr"/>
                      <a:r>
                        <a:rPr lang="tr-TR" sz="2400" dirty="0" smtClean="0">
                          <a:latin typeface="Times New Roman" pitchFamily="18" charset="0"/>
                          <a:cs typeface="Times New Roman" pitchFamily="18" charset="0"/>
                        </a:rPr>
                        <a:t>2</a:t>
                      </a:r>
                      <a:endParaRPr lang="tr-TR" sz="2400" dirty="0">
                        <a:latin typeface="Times New Roman" pitchFamily="18" charset="0"/>
                        <a:cs typeface="Times New Roman" pitchFamily="18" charset="0"/>
                      </a:endParaRPr>
                    </a:p>
                  </a:txBody>
                  <a:tcPr anchor="ctr"/>
                </a:tc>
              </a:tr>
            </a:tbl>
          </a:graphicData>
        </a:graphic>
      </p:graphicFrame>
      <p:sp>
        <p:nvSpPr>
          <p:cNvPr id="8" name="7 Dikdörtgen"/>
          <p:cNvSpPr/>
          <p:nvPr/>
        </p:nvSpPr>
        <p:spPr>
          <a:xfrm>
            <a:off x="3275856" y="6309320"/>
            <a:ext cx="5184576" cy="246221"/>
          </a:xfrm>
          <a:prstGeom prst="rect">
            <a:avLst/>
          </a:prstGeom>
        </p:spPr>
        <p:txBody>
          <a:bodyPr wrap="square">
            <a:spAutoFit/>
          </a:bodyPr>
          <a:lstStyle/>
          <a:p>
            <a:r>
              <a:rPr lang="en-US" sz="1000" dirty="0" smtClean="0"/>
              <a:t>University of Iowa Department of Ophthalmology</a:t>
            </a:r>
            <a:r>
              <a:rPr lang="tr-TR" sz="1000" dirty="0" smtClean="0"/>
              <a:t> </a:t>
            </a:r>
            <a:r>
              <a:rPr lang="en-US" sz="1000" dirty="0" smtClean="0"/>
              <a:t>Vision Screening Guidelines August 2010</a:t>
            </a:r>
            <a:endParaRPr lang="tr-TR" sz="1000" dirty="0"/>
          </a:p>
        </p:txBody>
      </p:sp>
    </p:spTree>
    <p:extLst>
      <p:ext uri="{BB962C8B-B14F-4D97-AF65-F5344CB8AC3E}">
        <p14:creationId xmlns:p14="http://schemas.microsoft.com/office/powerpoint/2010/main" val="667798830"/>
      </p:ext>
    </p:extLst>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251520" y="1412776"/>
            <a:ext cx="8712968" cy="4713387"/>
          </a:xfrm>
        </p:spPr>
        <p:txBody>
          <a:bodyPr/>
          <a:lstStyle/>
          <a:p>
            <a:pPr marL="363538" lvl="0" indent="-363538" algn="l">
              <a:buFont typeface="Arial" pitchFamily="34" charset="0"/>
              <a:buChar char="•"/>
            </a:pPr>
            <a:r>
              <a:rPr lang="tr-TR" sz="3200" dirty="0" smtClean="0">
                <a:latin typeface="Times New Roman" pitchFamily="18" charset="0"/>
                <a:cs typeface="Times New Roman" pitchFamily="18" charset="0"/>
              </a:rPr>
              <a:t>0-3 aylık bebeklere </a:t>
            </a:r>
            <a:r>
              <a:rPr lang="tr-TR" sz="3200" b="1" dirty="0" smtClean="0">
                <a:latin typeface="Times New Roman" pitchFamily="18" charset="0"/>
                <a:cs typeface="Times New Roman" pitchFamily="18" charset="0"/>
              </a:rPr>
              <a:t>göz muayenesi</a:t>
            </a:r>
          </a:p>
          <a:p>
            <a:pPr marL="363538" lvl="0" indent="-363538" algn="l"/>
            <a:endParaRPr lang="tr-TR" sz="3200" b="1" dirty="0" smtClean="0">
              <a:latin typeface="Times New Roman" pitchFamily="18" charset="0"/>
              <a:cs typeface="Times New Roman" pitchFamily="18" charset="0"/>
            </a:endParaRPr>
          </a:p>
          <a:p>
            <a:pPr marL="363538" lvl="0" indent="-363538" algn="l">
              <a:buFont typeface="Arial" pitchFamily="34" charset="0"/>
              <a:buChar char="•"/>
            </a:pPr>
            <a:r>
              <a:rPr lang="tr-TR" sz="3200" dirty="0" smtClean="0">
                <a:latin typeface="Times New Roman" pitchFamily="18" charset="0"/>
                <a:cs typeface="Times New Roman" pitchFamily="18" charset="0"/>
              </a:rPr>
              <a:t>Okul öncesi dönemde ise 36-48 aylık çocuklara VE</a:t>
            </a:r>
          </a:p>
          <a:p>
            <a:pPr marL="363538" lvl="0" indent="-363538" algn="l">
              <a:buFont typeface="Arial" pitchFamily="34" charset="0"/>
              <a:buChar char="•"/>
            </a:pPr>
            <a:r>
              <a:rPr lang="tr-TR" sz="3200" dirty="0" smtClean="0">
                <a:latin typeface="Times New Roman" pitchFamily="18" charset="0"/>
                <a:cs typeface="Times New Roman" pitchFamily="18" charset="0"/>
              </a:rPr>
              <a:t>İlköğretim 1. sınıf çocuklara </a:t>
            </a:r>
            <a:r>
              <a:rPr lang="tr-TR" sz="3200" b="1" dirty="0" smtClean="0">
                <a:latin typeface="Times New Roman" pitchFamily="18" charset="0"/>
                <a:cs typeface="Times New Roman" pitchFamily="18" charset="0"/>
              </a:rPr>
              <a:t>göz taraması </a:t>
            </a:r>
            <a:r>
              <a:rPr lang="tr-TR" sz="3200" dirty="0" smtClean="0">
                <a:latin typeface="Times New Roman" pitchFamily="18" charset="0"/>
                <a:cs typeface="Times New Roman" pitchFamily="18" charset="0"/>
              </a:rPr>
              <a:t>yapılmalıdır </a:t>
            </a:r>
          </a:p>
          <a:p>
            <a:pPr algn="l"/>
            <a:r>
              <a:rPr lang="tr-TR" sz="3200" b="1" dirty="0" smtClean="0">
                <a:latin typeface="Times New Roman" pitchFamily="18" charset="0"/>
                <a:cs typeface="Times New Roman" pitchFamily="18" charset="0"/>
              </a:rPr>
              <a:t> </a:t>
            </a:r>
            <a:endParaRPr lang="tr-TR" sz="3200" dirty="0" smtClean="0">
              <a:latin typeface="Times New Roman" pitchFamily="18" charset="0"/>
              <a:cs typeface="Times New Roman" pitchFamily="18" charset="0"/>
            </a:endParaRPr>
          </a:p>
          <a:p>
            <a:pPr algn="l"/>
            <a:endParaRPr lang="tr-TR" sz="3200" dirty="0"/>
          </a:p>
        </p:txBody>
      </p:sp>
      <p:sp>
        <p:nvSpPr>
          <p:cNvPr id="3" name="2 Slayt Numarası Yer Tutucusu"/>
          <p:cNvSpPr>
            <a:spLocks noGrp="1"/>
          </p:cNvSpPr>
          <p:nvPr>
            <p:ph type="sldNum" sz="quarter" idx="11"/>
          </p:nvPr>
        </p:nvSpPr>
        <p:spPr/>
        <p:txBody>
          <a:bodyPr/>
          <a:lstStyle/>
          <a:p>
            <a:fld id="{B42519C3-FD92-42BA-99F1-05CFB5D255D1}" type="slidenum">
              <a:rPr lang="tr-TR" smtClean="0"/>
              <a:pPr/>
              <a:t>12</a:t>
            </a:fld>
            <a:endParaRPr lang="tr-TR"/>
          </a:p>
        </p:txBody>
      </p:sp>
      <p:sp>
        <p:nvSpPr>
          <p:cNvPr id="4" name="3 Başlık"/>
          <p:cNvSpPr>
            <a:spLocks noGrp="1"/>
          </p:cNvSpPr>
          <p:nvPr>
            <p:ph type="title"/>
          </p:nvPr>
        </p:nvSpPr>
        <p:spPr>
          <a:xfrm>
            <a:off x="2195736" y="620688"/>
            <a:ext cx="4752528" cy="720080"/>
          </a:xfrm>
        </p:spPr>
        <p:txBody>
          <a:bodyPr/>
          <a:lstStyle/>
          <a:p>
            <a:r>
              <a:rPr lang="tr-TR" sz="4000" b="0" dirty="0" smtClean="0">
                <a:solidFill>
                  <a:srgbClr val="FF0000"/>
                </a:solidFill>
                <a:latin typeface="Times New Roman" pitchFamily="18" charset="0"/>
                <a:cs typeface="Times New Roman" pitchFamily="18" charset="0"/>
              </a:rPr>
              <a:t>Kimlere uygulanır?</a:t>
            </a:r>
            <a:r>
              <a:rPr lang="tr-TR" sz="3600" b="0" dirty="0" smtClean="0">
                <a:latin typeface="Times New Roman" pitchFamily="18" charset="0"/>
                <a:cs typeface="Times New Roman" pitchFamily="18" charset="0"/>
              </a:rPr>
              <a:t/>
            </a:r>
            <a:br>
              <a:rPr lang="tr-TR" sz="3600" b="0" dirty="0" smtClean="0">
                <a:latin typeface="Times New Roman" pitchFamily="18" charset="0"/>
                <a:cs typeface="Times New Roman" pitchFamily="18" charset="0"/>
              </a:rPr>
            </a:br>
            <a:r>
              <a:rPr lang="tr-TR" sz="4400" b="0" dirty="0" smtClean="0">
                <a:latin typeface="Times New Roman" pitchFamily="18" charset="0"/>
                <a:cs typeface="Times New Roman" pitchFamily="18" charset="0"/>
              </a:rPr>
              <a:t/>
            </a:r>
            <a:br>
              <a:rPr lang="tr-TR" sz="4400" b="0" dirty="0" smtClean="0">
                <a:latin typeface="Times New Roman" pitchFamily="18" charset="0"/>
                <a:cs typeface="Times New Roman" pitchFamily="18" charset="0"/>
              </a:rPr>
            </a:br>
            <a:endParaRPr lang="tr-TR" sz="4000" b="0" dirty="0">
              <a:latin typeface="Times New Roman" pitchFamily="18" charset="0"/>
              <a:cs typeface="Times New Roman" pitchFamily="18" charset="0"/>
            </a:endParaRPr>
          </a:p>
        </p:txBody>
      </p:sp>
      <p:pic>
        <p:nvPicPr>
          <p:cNvPr id="1027" name="Picture 3" descr="C:\Users\aslihan\Desktop\görme 2.jpg"/>
          <p:cNvPicPr>
            <a:picLocks noChangeAspect="1" noChangeArrowheads="1"/>
          </p:cNvPicPr>
          <p:nvPr/>
        </p:nvPicPr>
        <p:blipFill>
          <a:blip r:embed="rId2" cstate="print"/>
          <a:srcRect/>
          <a:stretch>
            <a:fillRect/>
          </a:stretch>
        </p:blipFill>
        <p:spPr bwMode="auto">
          <a:xfrm>
            <a:off x="3261742" y="4221088"/>
            <a:ext cx="2763391" cy="2016224"/>
          </a:xfrm>
          <a:prstGeom prst="rect">
            <a:avLst/>
          </a:prstGeom>
          <a:noFill/>
        </p:spPr>
      </p:pic>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1844824"/>
            <a:ext cx="8229600" cy="4425355"/>
          </a:xfrm>
        </p:spPr>
        <p:txBody>
          <a:bodyPr/>
          <a:lstStyle/>
          <a:p>
            <a:pPr marL="363538" lvl="0" indent="-363538" algn="l">
              <a:buFont typeface="Arial" pitchFamily="34" charset="0"/>
              <a:buChar char="•"/>
            </a:pPr>
            <a:r>
              <a:rPr lang="tr-TR" sz="3200" dirty="0" smtClean="0">
                <a:latin typeface="Times New Roman" pitchFamily="18" charset="0"/>
                <a:cs typeface="Times New Roman" pitchFamily="18" charset="0"/>
              </a:rPr>
              <a:t>Birinci </a:t>
            </a:r>
            <a:r>
              <a:rPr lang="tr-TR" sz="3200" dirty="0">
                <a:latin typeface="Times New Roman" pitchFamily="18" charset="0"/>
                <a:cs typeface="Times New Roman" pitchFamily="18" charset="0"/>
              </a:rPr>
              <a:t>basamakta ilk tarama testleri aile hekimi ve </a:t>
            </a:r>
            <a:r>
              <a:rPr lang="tr-TR" sz="3200" dirty="0" smtClean="0">
                <a:latin typeface="Times New Roman" pitchFamily="18" charset="0"/>
                <a:cs typeface="Times New Roman" pitchFamily="18" charset="0"/>
              </a:rPr>
              <a:t>aile sağlığı çalışanı </a:t>
            </a:r>
            <a:r>
              <a:rPr lang="tr-TR" sz="3200" dirty="0">
                <a:latin typeface="Times New Roman" pitchFamily="18" charset="0"/>
                <a:cs typeface="Times New Roman" pitchFamily="18" charset="0"/>
              </a:rPr>
              <a:t>tarafından </a:t>
            </a:r>
          </a:p>
          <a:p>
            <a:pPr marL="363538" lvl="0" indent="-363538" algn="l">
              <a:buFont typeface="Arial" pitchFamily="34" charset="0"/>
              <a:buChar char="•"/>
            </a:pPr>
            <a:endParaRPr lang="tr-TR" sz="3200" dirty="0">
              <a:latin typeface="Times New Roman" pitchFamily="18" charset="0"/>
              <a:cs typeface="Times New Roman" pitchFamily="18" charset="0"/>
            </a:endParaRPr>
          </a:p>
          <a:p>
            <a:pPr marL="363538" lvl="0" indent="-363538" algn="l">
              <a:buFont typeface="Arial" pitchFamily="34" charset="0"/>
              <a:buChar char="•"/>
            </a:pPr>
            <a:r>
              <a:rPr lang="tr-TR" sz="3200" dirty="0">
                <a:latin typeface="Times New Roman" pitchFamily="18" charset="0"/>
                <a:cs typeface="Times New Roman" pitchFamily="18" charset="0"/>
              </a:rPr>
              <a:t>Bir üst merkeze sevk edilen bebek ve çocuklara ise göz hastalıkları uzmanları tarafından uygulanır.</a:t>
            </a:r>
          </a:p>
          <a:p>
            <a:pPr algn="just">
              <a:buFont typeface="Arial" pitchFamily="34" charset="0"/>
              <a:buChar char="•"/>
            </a:pPr>
            <a:endParaRPr lang="tr-TR" sz="3200" dirty="0">
              <a:latin typeface="Times New Roman" pitchFamily="18" charset="0"/>
              <a:cs typeface="Times New Roman" pitchFamily="18" charset="0"/>
            </a:endParaRPr>
          </a:p>
        </p:txBody>
      </p:sp>
      <p:sp>
        <p:nvSpPr>
          <p:cNvPr id="3" name="2 Slayt Numarası Yer Tutucusu"/>
          <p:cNvSpPr>
            <a:spLocks noGrp="1"/>
          </p:cNvSpPr>
          <p:nvPr>
            <p:ph type="sldNum" sz="quarter" idx="11"/>
          </p:nvPr>
        </p:nvSpPr>
        <p:spPr/>
        <p:txBody>
          <a:bodyPr/>
          <a:lstStyle/>
          <a:p>
            <a:fld id="{B42519C3-FD92-42BA-99F1-05CFB5D255D1}" type="slidenum">
              <a:rPr lang="tr-TR" smtClean="0"/>
              <a:pPr/>
              <a:t>13</a:t>
            </a:fld>
            <a:endParaRPr lang="tr-TR"/>
          </a:p>
        </p:txBody>
      </p:sp>
      <p:sp>
        <p:nvSpPr>
          <p:cNvPr id="4" name="3 Başlık"/>
          <p:cNvSpPr>
            <a:spLocks noGrp="1"/>
          </p:cNvSpPr>
          <p:nvPr>
            <p:ph type="title"/>
          </p:nvPr>
        </p:nvSpPr>
        <p:spPr>
          <a:xfrm>
            <a:off x="1043038" y="548680"/>
            <a:ext cx="7200800" cy="720080"/>
          </a:xfrm>
        </p:spPr>
        <p:txBody>
          <a:bodyPr/>
          <a:lstStyle/>
          <a:p>
            <a:r>
              <a:rPr lang="tr-TR" sz="4000" b="0" dirty="0">
                <a:solidFill>
                  <a:srgbClr val="FF0000"/>
                </a:solidFill>
                <a:latin typeface="Times New Roman" pitchFamily="18" charset="0"/>
                <a:cs typeface="Times New Roman" pitchFamily="18" charset="0"/>
              </a:rPr>
              <a:t>Kimler tarafından uygulanır?</a:t>
            </a:r>
            <a:br>
              <a:rPr lang="tr-TR" sz="4000" b="0" dirty="0">
                <a:solidFill>
                  <a:srgbClr val="FF0000"/>
                </a:solidFill>
                <a:latin typeface="Times New Roman" pitchFamily="18" charset="0"/>
                <a:cs typeface="Times New Roman" pitchFamily="18" charset="0"/>
              </a:rPr>
            </a:br>
            <a:endParaRPr lang="tr-TR" sz="4000" b="0" dirty="0">
              <a:solidFill>
                <a:srgbClr val="FF0000"/>
              </a:solidFill>
              <a:latin typeface="Times New Roman" pitchFamily="18" charset="0"/>
              <a:cs typeface="Times New Roman" pitchFamily="18" charset="0"/>
            </a:endParaRP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p:txBody>
          <a:bodyPr/>
          <a:lstStyle/>
          <a:p>
            <a:r>
              <a:rPr lang="tr-TR" sz="3200" dirty="0" smtClean="0"/>
              <a:t> </a:t>
            </a:r>
          </a:p>
          <a:p>
            <a:pPr algn="just"/>
            <a:r>
              <a:rPr lang="tr-TR" sz="3200" dirty="0" smtClean="0">
                <a:solidFill>
                  <a:schemeClr val="tx1"/>
                </a:solidFill>
                <a:latin typeface="Times New Roman" pitchFamily="18" charset="0"/>
                <a:cs typeface="Times New Roman" pitchFamily="18" charset="0"/>
              </a:rPr>
              <a:t>	Muayene ve testler, taramada kullanılacak test metotlarının özelliklerine uygun olan, Aile Sağlığı Merkezlerinin mevcut odalarında yapılmalıdır.</a:t>
            </a:r>
          </a:p>
          <a:p>
            <a:endParaRPr lang="tr-TR" sz="3200" dirty="0"/>
          </a:p>
        </p:txBody>
      </p:sp>
      <p:sp>
        <p:nvSpPr>
          <p:cNvPr id="3" name="2 Slayt Numarası Yer Tutucusu"/>
          <p:cNvSpPr>
            <a:spLocks noGrp="1"/>
          </p:cNvSpPr>
          <p:nvPr>
            <p:ph type="sldNum" sz="quarter" idx="11"/>
          </p:nvPr>
        </p:nvSpPr>
        <p:spPr/>
        <p:txBody>
          <a:bodyPr/>
          <a:lstStyle/>
          <a:p>
            <a:fld id="{B42519C3-FD92-42BA-99F1-05CFB5D255D1}" type="slidenum">
              <a:rPr lang="tr-TR" smtClean="0"/>
              <a:pPr/>
              <a:t>14</a:t>
            </a:fld>
            <a:endParaRPr lang="tr-TR"/>
          </a:p>
        </p:txBody>
      </p:sp>
      <p:sp>
        <p:nvSpPr>
          <p:cNvPr id="4" name="3 Başlık"/>
          <p:cNvSpPr>
            <a:spLocks noGrp="1"/>
          </p:cNvSpPr>
          <p:nvPr>
            <p:ph type="title"/>
          </p:nvPr>
        </p:nvSpPr>
        <p:spPr>
          <a:xfrm>
            <a:off x="1007604" y="764704"/>
            <a:ext cx="7128792" cy="720080"/>
          </a:xfrm>
        </p:spPr>
        <p:txBody>
          <a:bodyPr/>
          <a:lstStyle/>
          <a:p>
            <a:r>
              <a:rPr lang="tr-TR" sz="4000" b="0" dirty="0" smtClean="0">
                <a:solidFill>
                  <a:srgbClr val="FF0000"/>
                </a:solidFill>
                <a:latin typeface="Times New Roman" pitchFamily="18" charset="0"/>
                <a:cs typeface="Times New Roman" pitchFamily="18" charset="0"/>
              </a:rPr>
              <a:t>Test yapılan yerin özellikleri</a:t>
            </a:r>
            <a:br>
              <a:rPr lang="tr-TR" sz="4000" b="0" dirty="0" smtClean="0">
                <a:solidFill>
                  <a:srgbClr val="FF0000"/>
                </a:solidFill>
                <a:latin typeface="Times New Roman" pitchFamily="18" charset="0"/>
                <a:cs typeface="Times New Roman" pitchFamily="18" charset="0"/>
              </a:rPr>
            </a:br>
            <a:endParaRPr lang="tr-TR" sz="4000" b="0" dirty="0">
              <a:solidFill>
                <a:srgbClr val="FF0000"/>
              </a:solidFill>
              <a:latin typeface="Times New Roman" pitchFamily="18" charset="0"/>
              <a:cs typeface="Times New Roman" pitchFamily="18" charset="0"/>
            </a:endParaRPr>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1254460" y="1340768"/>
            <a:ext cx="6635080" cy="2952328"/>
          </a:xfrm>
        </p:spPr>
        <p:txBody>
          <a:bodyPr/>
          <a:lstStyle/>
          <a:p>
            <a:pPr lvl="0" algn="just">
              <a:buFont typeface="Arial" pitchFamily="34" charset="0"/>
              <a:buChar char="•"/>
            </a:pPr>
            <a:r>
              <a:rPr lang="tr-TR" sz="3200" dirty="0" smtClean="0">
                <a:latin typeface="Times New Roman" pitchFamily="18" charset="0"/>
                <a:cs typeface="Times New Roman" pitchFamily="18" charset="0"/>
              </a:rPr>
              <a:t>Göz Muayenesi </a:t>
            </a:r>
          </a:p>
          <a:p>
            <a:pPr algn="just">
              <a:buFont typeface="Arial" pitchFamily="34" charset="0"/>
              <a:buChar char="•"/>
            </a:pPr>
            <a:endParaRPr lang="tr-TR" sz="3200" dirty="0" smtClean="0">
              <a:latin typeface="Times New Roman" pitchFamily="18" charset="0"/>
              <a:cs typeface="Times New Roman" pitchFamily="18" charset="0"/>
            </a:endParaRPr>
          </a:p>
          <a:p>
            <a:pPr algn="just">
              <a:buFont typeface="Arial" pitchFamily="34" charset="0"/>
              <a:buChar char="•"/>
            </a:pPr>
            <a:r>
              <a:rPr lang="tr-TR" sz="3200" dirty="0" smtClean="0">
                <a:latin typeface="Times New Roman" pitchFamily="18" charset="0"/>
                <a:cs typeface="Times New Roman" pitchFamily="18" charset="0"/>
              </a:rPr>
              <a:t>Kırmızı </a:t>
            </a:r>
            <a:r>
              <a:rPr lang="tr-TR" sz="3200" dirty="0" err="1" smtClean="0">
                <a:latin typeface="Times New Roman" pitchFamily="18" charset="0"/>
                <a:cs typeface="Times New Roman" pitchFamily="18" charset="0"/>
              </a:rPr>
              <a:t>Refle</a:t>
            </a:r>
            <a:r>
              <a:rPr lang="tr-TR" sz="3200" dirty="0" smtClean="0">
                <a:latin typeface="Times New Roman" pitchFamily="18" charset="0"/>
                <a:cs typeface="Times New Roman" pitchFamily="18" charset="0"/>
              </a:rPr>
              <a:t> Testi </a:t>
            </a:r>
          </a:p>
          <a:p>
            <a:pPr algn="just">
              <a:buFont typeface="Arial" pitchFamily="34" charset="0"/>
              <a:buChar char="•"/>
            </a:pPr>
            <a:endParaRPr lang="tr-TR" sz="3200" dirty="0" smtClean="0">
              <a:latin typeface="Times New Roman" pitchFamily="18" charset="0"/>
              <a:cs typeface="Times New Roman" pitchFamily="18" charset="0"/>
            </a:endParaRPr>
          </a:p>
          <a:p>
            <a:pPr algn="just">
              <a:buFont typeface="Arial" pitchFamily="34" charset="0"/>
              <a:buChar char="•"/>
            </a:pPr>
            <a:r>
              <a:rPr lang="tr-TR" sz="3200" dirty="0" err="1" smtClean="0">
                <a:latin typeface="Times New Roman" pitchFamily="18" charset="0"/>
                <a:cs typeface="Times New Roman" pitchFamily="18" charset="0"/>
              </a:rPr>
              <a:t>Lea</a:t>
            </a:r>
            <a:r>
              <a:rPr lang="tr-TR" sz="3200" dirty="0" smtClean="0">
                <a:latin typeface="Times New Roman" pitchFamily="18" charset="0"/>
                <a:cs typeface="Times New Roman" pitchFamily="18" charset="0"/>
              </a:rPr>
              <a:t> sembol Testi</a:t>
            </a:r>
            <a:endParaRPr lang="tr-TR" sz="3200" dirty="0">
              <a:latin typeface="Times New Roman" pitchFamily="18" charset="0"/>
              <a:cs typeface="Times New Roman" pitchFamily="18" charset="0"/>
            </a:endParaRPr>
          </a:p>
        </p:txBody>
      </p:sp>
      <p:sp>
        <p:nvSpPr>
          <p:cNvPr id="3" name="2 Slayt Numarası Yer Tutucusu"/>
          <p:cNvSpPr>
            <a:spLocks noGrp="1"/>
          </p:cNvSpPr>
          <p:nvPr>
            <p:ph type="sldNum" sz="quarter" idx="11"/>
          </p:nvPr>
        </p:nvSpPr>
        <p:spPr/>
        <p:txBody>
          <a:bodyPr/>
          <a:lstStyle/>
          <a:p>
            <a:fld id="{B42519C3-FD92-42BA-99F1-05CFB5D255D1}" type="slidenum">
              <a:rPr lang="tr-TR" smtClean="0"/>
              <a:pPr/>
              <a:t>15</a:t>
            </a:fld>
            <a:endParaRPr lang="tr-TR"/>
          </a:p>
        </p:txBody>
      </p:sp>
      <p:sp>
        <p:nvSpPr>
          <p:cNvPr id="4" name="3 Başlık"/>
          <p:cNvSpPr>
            <a:spLocks noGrp="1"/>
          </p:cNvSpPr>
          <p:nvPr>
            <p:ph type="title"/>
          </p:nvPr>
        </p:nvSpPr>
        <p:spPr>
          <a:xfrm>
            <a:off x="1799692" y="620688"/>
            <a:ext cx="5544616" cy="720080"/>
          </a:xfrm>
        </p:spPr>
        <p:txBody>
          <a:bodyPr/>
          <a:lstStyle/>
          <a:p>
            <a:r>
              <a:rPr lang="tr-TR" sz="4000" b="0" dirty="0">
                <a:solidFill>
                  <a:srgbClr val="FF0000"/>
                </a:solidFill>
                <a:latin typeface="Times New Roman" pitchFamily="18" charset="0"/>
                <a:cs typeface="Times New Roman" pitchFamily="18" charset="0"/>
              </a:rPr>
              <a:t>Tarama </a:t>
            </a:r>
            <a:r>
              <a:rPr lang="tr-TR" sz="4000" b="0" dirty="0" err="1">
                <a:solidFill>
                  <a:srgbClr val="FF0000"/>
                </a:solidFill>
                <a:latin typeface="Times New Roman" pitchFamily="18" charset="0"/>
                <a:cs typeface="Times New Roman" pitchFamily="18" charset="0"/>
              </a:rPr>
              <a:t>metodları</a:t>
            </a:r>
            <a:r>
              <a:rPr lang="tr-TR" sz="4000" b="0" dirty="0">
                <a:solidFill>
                  <a:srgbClr val="FF0000"/>
                </a:solidFill>
                <a:latin typeface="Times New Roman" pitchFamily="18" charset="0"/>
                <a:cs typeface="Times New Roman" pitchFamily="18" charset="0"/>
              </a:rPr>
              <a:t/>
            </a:r>
            <a:br>
              <a:rPr lang="tr-TR" sz="4000" b="0" dirty="0">
                <a:solidFill>
                  <a:srgbClr val="FF0000"/>
                </a:solidFill>
                <a:latin typeface="Times New Roman" pitchFamily="18" charset="0"/>
                <a:cs typeface="Times New Roman" pitchFamily="18" charset="0"/>
              </a:rPr>
            </a:br>
            <a:endParaRPr lang="tr-TR" sz="4000" b="0" dirty="0">
              <a:solidFill>
                <a:srgbClr val="FF0000"/>
              </a:solidFill>
              <a:latin typeface="Times New Roman" pitchFamily="18" charset="0"/>
              <a:cs typeface="Times New Roman" pitchFamily="18" charset="0"/>
            </a:endParaRPr>
          </a:p>
        </p:txBody>
      </p:sp>
      <p:pic>
        <p:nvPicPr>
          <p:cNvPr id="2050" name="Picture 2" descr="C:\Users\aslihan\Desktop\görme1.jpg"/>
          <p:cNvPicPr>
            <a:picLocks noChangeAspect="1" noChangeArrowheads="1"/>
          </p:cNvPicPr>
          <p:nvPr/>
        </p:nvPicPr>
        <p:blipFill>
          <a:blip r:embed="rId2" cstate="print"/>
          <a:srcRect/>
          <a:stretch>
            <a:fillRect/>
          </a:stretch>
        </p:blipFill>
        <p:spPr bwMode="auto">
          <a:xfrm>
            <a:off x="4572000" y="3933056"/>
            <a:ext cx="2736304" cy="2307332"/>
          </a:xfrm>
          <a:prstGeom prst="rect">
            <a:avLst/>
          </a:prstGeom>
          <a:noFill/>
        </p:spPr>
      </p:pic>
      <p:pic>
        <p:nvPicPr>
          <p:cNvPr id="2051" name="Picture 3" descr="C:\Users\aslihan\Desktop\görme 4.jpg"/>
          <p:cNvPicPr>
            <a:picLocks noChangeAspect="1" noChangeArrowheads="1"/>
          </p:cNvPicPr>
          <p:nvPr/>
        </p:nvPicPr>
        <p:blipFill>
          <a:blip r:embed="rId3" cstate="print"/>
          <a:srcRect/>
          <a:stretch>
            <a:fillRect/>
          </a:stretch>
        </p:blipFill>
        <p:spPr bwMode="auto">
          <a:xfrm>
            <a:off x="1907704" y="3933056"/>
            <a:ext cx="2664296" cy="2304256"/>
          </a:xfrm>
          <a:prstGeom prst="rect">
            <a:avLst/>
          </a:prstGeom>
          <a:noFill/>
        </p:spPr>
      </p:pic>
    </p:spTree>
  </p:cSld>
  <p:clrMapOvr>
    <a:masterClrMapping/>
  </p:clrMapOvr>
  <p:transition spd="med"/>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528638" y="1144314"/>
            <a:ext cx="8229600" cy="4569371"/>
          </a:xfrm>
        </p:spPr>
        <p:txBody>
          <a:bodyPr/>
          <a:lstStyle/>
          <a:p>
            <a:pPr marL="363538" indent="-363538" algn="l">
              <a:buFont typeface="Arial" pitchFamily="34" charset="0"/>
              <a:buChar char="•"/>
            </a:pPr>
            <a:r>
              <a:rPr lang="tr-TR" dirty="0" smtClean="0">
                <a:latin typeface="Times New Roman" pitchFamily="18" charset="0"/>
                <a:cs typeface="Times New Roman" pitchFamily="18" charset="0"/>
              </a:rPr>
              <a:t>15. gün izlemi ve sonrasında </a:t>
            </a:r>
            <a:r>
              <a:rPr lang="tr-TR" b="1" dirty="0" smtClean="0">
                <a:latin typeface="Times New Roman" pitchFamily="18" charset="0"/>
                <a:cs typeface="Times New Roman" pitchFamily="18" charset="0"/>
              </a:rPr>
              <a:t>her izlemde </a:t>
            </a:r>
            <a:r>
              <a:rPr lang="tr-TR" dirty="0" smtClean="0">
                <a:latin typeface="Times New Roman" pitchFamily="18" charset="0"/>
                <a:cs typeface="Times New Roman" pitchFamily="18" charset="0"/>
              </a:rPr>
              <a:t>belirlenen yönergelere göre bebeğin </a:t>
            </a:r>
            <a:r>
              <a:rPr lang="tr-TR" b="1" dirty="0" smtClean="0">
                <a:latin typeface="Times New Roman" pitchFamily="18" charset="0"/>
                <a:cs typeface="Times New Roman" pitchFamily="18" charset="0"/>
              </a:rPr>
              <a:t>görme</a:t>
            </a:r>
            <a:r>
              <a:rPr lang="tr-TR" dirty="0" smtClean="0">
                <a:latin typeface="Times New Roman" pitchFamily="18" charset="0"/>
                <a:cs typeface="Times New Roman" pitchFamily="18" charset="0"/>
              </a:rPr>
              <a:t>sini </a:t>
            </a:r>
            <a:r>
              <a:rPr lang="tr-TR" b="1" dirty="0" smtClean="0">
                <a:latin typeface="Times New Roman" pitchFamily="18" charset="0"/>
                <a:cs typeface="Times New Roman" pitchFamily="18" charset="0"/>
              </a:rPr>
              <a:t>değerlendirmesi</a:t>
            </a:r>
          </a:p>
          <a:p>
            <a:pPr marL="363538" indent="-363538" algn="l">
              <a:buFont typeface="Arial" pitchFamily="34" charset="0"/>
              <a:buChar char="•"/>
            </a:pPr>
            <a:r>
              <a:rPr lang="tr-TR" b="1" dirty="0" smtClean="0">
                <a:latin typeface="Times New Roman" pitchFamily="18" charset="0"/>
                <a:cs typeface="Times New Roman" pitchFamily="18" charset="0"/>
              </a:rPr>
              <a:t>3 yaş</a:t>
            </a:r>
            <a:r>
              <a:rPr lang="tr-TR" dirty="0" smtClean="0">
                <a:latin typeface="Times New Roman" pitchFamily="18" charset="0"/>
                <a:cs typeface="Times New Roman" pitchFamily="18" charset="0"/>
              </a:rPr>
              <a:t>tan sonra  ve </a:t>
            </a:r>
            <a:r>
              <a:rPr lang="tr-TR" b="1" dirty="0" smtClean="0">
                <a:latin typeface="Times New Roman" pitchFamily="18" charset="0"/>
                <a:cs typeface="Times New Roman" pitchFamily="18" charset="0"/>
              </a:rPr>
              <a:t>ilköğretim 1. sınıf çocukları</a:t>
            </a:r>
            <a:r>
              <a:rPr lang="tr-TR" dirty="0" smtClean="0">
                <a:latin typeface="Times New Roman" pitchFamily="18" charset="0"/>
                <a:cs typeface="Times New Roman" pitchFamily="18" charset="0"/>
              </a:rPr>
              <a:t>na </a:t>
            </a:r>
            <a:r>
              <a:rPr lang="tr-TR" b="1" dirty="0" smtClean="0">
                <a:latin typeface="Times New Roman" pitchFamily="18" charset="0"/>
                <a:cs typeface="Times New Roman" pitchFamily="18" charset="0"/>
              </a:rPr>
              <a:t>görme keskinliği muayenesi </a:t>
            </a:r>
            <a:r>
              <a:rPr lang="tr-TR" dirty="0" smtClean="0">
                <a:latin typeface="Times New Roman" pitchFamily="18" charset="0"/>
                <a:cs typeface="Times New Roman" pitchFamily="18" charset="0"/>
              </a:rPr>
              <a:t>yapması, gerektiğinde sevk etmesi</a:t>
            </a:r>
          </a:p>
          <a:p>
            <a:pPr marL="363538" indent="-363538" algn="l">
              <a:buFont typeface="Arial" pitchFamily="34" charset="0"/>
              <a:buChar char="•"/>
            </a:pPr>
            <a:r>
              <a:rPr lang="tr-TR" dirty="0" smtClean="0">
                <a:latin typeface="Times New Roman" pitchFamily="18" charset="0"/>
                <a:cs typeface="Times New Roman" pitchFamily="18" charset="0"/>
              </a:rPr>
              <a:t>Taramada </a:t>
            </a:r>
            <a:r>
              <a:rPr lang="tr-TR" b="1" dirty="0" smtClean="0">
                <a:latin typeface="Times New Roman" pitchFamily="18" charset="0"/>
                <a:cs typeface="Times New Roman" pitchFamily="18" charset="0"/>
              </a:rPr>
              <a:t>şüpheli</a:t>
            </a:r>
            <a:r>
              <a:rPr lang="tr-TR" dirty="0" smtClean="0">
                <a:latin typeface="Times New Roman" pitchFamily="18" charset="0"/>
                <a:cs typeface="Times New Roman" pitchFamily="18" charset="0"/>
              </a:rPr>
              <a:t> bulunan </a:t>
            </a:r>
            <a:r>
              <a:rPr lang="tr-TR" b="1" dirty="0" smtClean="0">
                <a:latin typeface="Times New Roman" pitchFamily="18" charset="0"/>
                <a:cs typeface="Times New Roman" pitchFamily="18" charset="0"/>
              </a:rPr>
              <a:t>vakaları</a:t>
            </a:r>
            <a:r>
              <a:rPr lang="tr-TR" dirty="0" smtClean="0">
                <a:latin typeface="Times New Roman" pitchFamily="18" charset="0"/>
                <a:cs typeface="Times New Roman" pitchFamily="18" charset="0"/>
              </a:rPr>
              <a:t> 2. veya 3. basamak sağlık kuruluşlarına vakit geçirmeden </a:t>
            </a:r>
            <a:r>
              <a:rPr lang="tr-TR" b="1" dirty="0" smtClean="0">
                <a:latin typeface="Times New Roman" pitchFamily="18" charset="0"/>
                <a:cs typeface="Times New Roman" pitchFamily="18" charset="0"/>
              </a:rPr>
              <a:t>sevk</a:t>
            </a:r>
            <a:r>
              <a:rPr lang="tr-TR" dirty="0" smtClean="0">
                <a:latin typeface="Times New Roman" pitchFamily="18" charset="0"/>
                <a:cs typeface="Times New Roman" pitchFamily="18" charset="0"/>
              </a:rPr>
              <a:t> etmesi  </a:t>
            </a:r>
          </a:p>
          <a:p>
            <a:pPr marL="363538" indent="-363538" algn="l">
              <a:buFont typeface="Arial" pitchFamily="34" charset="0"/>
              <a:buChar char="•"/>
            </a:pPr>
            <a:r>
              <a:rPr lang="tr-TR" dirty="0" smtClean="0">
                <a:latin typeface="Times New Roman" pitchFamily="18" charset="0"/>
                <a:cs typeface="Times New Roman" pitchFamily="18" charset="0"/>
              </a:rPr>
              <a:t>Ayrıca </a:t>
            </a:r>
            <a:r>
              <a:rPr lang="tr-TR" b="1" dirty="0" err="1" smtClean="0">
                <a:latin typeface="Times New Roman" pitchFamily="18" charset="0"/>
                <a:cs typeface="Times New Roman" pitchFamily="18" charset="0"/>
              </a:rPr>
              <a:t>strabismus</a:t>
            </a:r>
            <a:r>
              <a:rPr lang="tr-TR" dirty="0" smtClean="0">
                <a:latin typeface="Times New Roman" pitchFamily="18" charset="0"/>
                <a:cs typeface="Times New Roman" pitchFamily="18" charset="0"/>
              </a:rPr>
              <a:t> saptanan bebek ya da çocukları </a:t>
            </a:r>
            <a:r>
              <a:rPr lang="tr-TR" b="1" dirty="0" smtClean="0">
                <a:latin typeface="Times New Roman" pitchFamily="18" charset="0"/>
                <a:cs typeface="Times New Roman" pitchFamily="18" charset="0"/>
              </a:rPr>
              <a:t>her yaşta sevk </a:t>
            </a:r>
            <a:r>
              <a:rPr lang="tr-TR" dirty="0" smtClean="0">
                <a:latin typeface="Times New Roman" pitchFamily="18" charset="0"/>
                <a:cs typeface="Times New Roman" pitchFamily="18" charset="0"/>
              </a:rPr>
              <a:t>etmesi</a:t>
            </a:r>
          </a:p>
          <a:p>
            <a:pPr marL="363538" indent="-363538" algn="l"/>
            <a:r>
              <a:rPr lang="tr-TR" dirty="0" smtClean="0">
                <a:latin typeface="Times New Roman" pitchFamily="18" charset="0"/>
                <a:cs typeface="Times New Roman" pitchFamily="18" charset="0"/>
              </a:rPr>
              <a:t>	istenir</a:t>
            </a:r>
          </a:p>
          <a:p>
            <a:pPr lvl="0" algn="just"/>
            <a:endParaRPr lang="tr-TR" sz="3200" dirty="0" smtClean="0">
              <a:latin typeface="Times New Roman" pitchFamily="18" charset="0"/>
              <a:cs typeface="Times New Roman" pitchFamily="18" charset="0"/>
            </a:endParaRPr>
          </a:p>
          <a:p>
            <a:pPr lvl="0"/>
            <a:endParaRPr lang="tr-TR" sz="3200" dirty="0" smtClean="0"/>
          </a:p>
          <a:p>
            <a:r>
              <a:rPr lang="tr-TR" sz="3200" b="1" dirty="0" smtClean="0"/>
              <a:t> </a:t>
            </a:r>
            <a:endParaRPr lang="tr-TR" sz="3200" dirty="0" smtClean="0"/>
          </a:p>
          <a:p>
            <a:r>
              <a:rPr lang="tr-TR" sz="3200" b="1" dirty="0" smtClean="0"/>
              <a:t> </a:t>
            </a:r>
            <a:endParaRPr lang="tr-TR" sz="3200" dirty="0" smtClean="0"/>
          </a:p>
        </p:txBody>
      </p:sp>
      <p:sp>
        <p:nvSpPr>
          <p:cNvPr id="3" name="2 Slayt Numarası Yer Tutucusu"/>
          <p:cNvSpPr>
            <a:spLocks noGrp="1"/>
          </p:cNvSpPr>
          <p:nvPr>
            <p:ph type="sldNum" sz="quarter" idx="11"/>
          </p:nvPr>
        </p:nvSpPr>
        <p:spPr>
          <a:xfrm>
            <a:off x="8100392" y="6356350"/>
            <a:ext cx="586408" cy="365125"/>
          </a:xfrm>
        </p:spPr>
        <p:txBody>
          <a:bodyPr/>
          <a:lstStyle/>
          <a:p>
            <a:fld id="{B42519C3-FD92-42BA-99F1-05CFB5D255D1}" type="slidenum">
              <a:rPr lang="tr-TR" smtClean="0"/>
              <a:pPr/>
              <a:t>16</a:t>
            </a:fld>
            <a:endParaRPr lang="tr-TR" dirty="0"/>
          </a:p>
        </p:txBody>
      </p:sp>
      <p:sp>
        <p:nvSpPr>
          <p:cNvPr id="4" name="3 Başlık"/>
          <p:cNvSpPr>
            <a:spLocks noGrp="1"/>
          </p:cNvSpPr>
          <p:nvPr>
            <p:ph type="title"/>
          </p:nvPr>
        </p:nvSpPr>
        <p:spPr>
          <a:xfrm>
            <a:off x="863018" y="332656"/>
            <a:ext cx="7560840" cy="792088"/>
          </a:xfrm>
        </p:spPr>
        <p:txBody>
          <a:bodyPr/>
          <a:lstStyle/>
          <a:p>
            <a:r>
              <a:rPr lang="tr-TR" sz="3600" b="0" dirty="0" smtClean="0">
                <a:solidFill>
                  <a:srgbClr val="FF0000"/>
                </a:solidFill>
                <a:latin typeface="Times New Roman" pitchFamily="18" charset="0"/>
                <a:cs typeface="Times New Roman" pitchFamily="18" charset="0"/>
              </a:rPr>
              <a:t>Aile hekimlerinden:</a:t>
            </a: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1412776"/>
            <a:ext cx="8229600" cy="5112568"/>
          </a:xfrm>
        </p:spPr>
        <p:txBody>
          <a:bodyPr/>
          <a:lstStyle/>
          <a:p>
            <a:pPr marL="363538" lvl="0" indent="-363538" algn="l">
              <a:buFont typeface="Arial" pitchFamily="34" charset="0"/>
              <a:buChar char="•"/>
            </a:pPr>
            <a:r>
              <a:rPr lang="tr-TR" sz="3200" dirty="0" smtClean="0">
                <a:latin typeface="Times New Roman" pitchFamily="18" charset="0"/>
                <a:cs typeface="Times New Roman" pitchFamily="18" charset="0"/>
              </a:rPr>
              <a:t>36-48 aylık çocuklara ve ilköğretim 1. sınıf çocuklara Aile Sağlığı Merkezlerinde (ASM), Aile Hekimi tarafından kırmızı </a:t>
            </a:r>
            <a:r>
              <a:rPr lang="tr-TR" sz="3200" dirty="0" err="1" smtClean="0">
                <a:latin typeface="Times New Roman" pitchFamily="18" charset="0"/>
                <a:cs typeface="Times New Roman" pitchFamily="18" charset="0"/>
              </a:rPr>
              <a:t>refle</a:t>
            </a:r>
            <a:r>
              <a:rPr lang="tr-TR" sz="3200" dirty="0" smtClean="0">
                <a:latin typeface="Times New Roman" pitchFamily="18" charset="0"/>
                <a:cs typeface="Times New Roman" pitchFamily="18" charset="0"/>
              </a:rPr>
              <a:t> testi yapılacak ve Aile Sağlığı Çalışanları (ASÇ) tarafından “</a:t>
            </a:r>
            <a:r>
              <a:rPr lang="tr-TR" sz="3200" dirty="0" err="1" smtClean="0">
                <a:latin typeface="Times New Roman" pitchFamily="18" charset="0"/>
                <a:cs typeface="Times New Roman" pitchFamily="18" charset="0"/>
              </a:rPr>
              <a:t>Lea</a:t>
            </a:r>
            <a:r>
              <a:rPr lang="tr-TR" sz="3200" dirty="0" smtClean="0">
                <a:latin typeface="Times New Roman" pitchFamily="18" charset="0"/>
                <a:cs typeface="Times New Roman" pitchFamily="18" charset="0"/>
              </a:rPr>
              <a:t> Sembol Testi” ile görme keskinliği testi uygulanır. </a:t>
            </a:r>
          </a:p>
          <a:p>
            <a:pPr marL="363538" lvl="0" indent="-363538" algn="l">
              <a:buFont typeface="Arial" pitchFamily="34" charset="0"/>
              <a:buChar char="•"/>
            </a:pPr>
            <a:r>
              <a:rPr lang="tr-TR" sz="3200" dirty="0" smtClean="0">
                <a:latin typeface="Times New Roman" pitchFamily="18" charset="0"/>
                <a:cs typeface="Times New Roman" pitchFamily="18" charset="0"/>
              </a:rPr>
              <a:t>Teste uyum göstermeyen çocuklar, aileleri tarafından evde “</a:t>
            </a:r>
            <a:r>
              <a:rPr lang="tr-TR" sz="3200" dirty="0" err="1" smtClean="0">
                <a:latin typeface="Times New Roman" pitchFamily="18" charset="0"/>
                <a:cs typeface="Times New Roman" pitchFamily="18" charset="0"/>
              </a:rPr>
              <a:t>Lea</a:t>
            </a:r>
            <a:r>
              <a:rPr lang="tr-TR" sz="3200" dirty="0" smtClean="0">
                <a:latin typeface="Times New Roman" pitchFamily="18" charset="0"/>
                <a:cs typeface="Times New Roman" pitchFamily="18" charset="0"/>
              </a:rPr>
              <a:t> Sembol Testi” çalıştırılarak tekrar test için 1 hafta içinde </a:t>
            </a:r>
            <a:r>
              <a:rPr lang="tr-TR" sz="3200" dirty="0" err="1" smtClean="0">
                <a:latin typeface="Times New Roman" pitchFamily="18" charset="0"/>
                <a:cs typeface="Times New Roman" pitchFamily="18" charset="0"/>
              </a:rPr>
              <a:t>ASM’ye</a:t>
            </a:r>
            <a:r>
              <a:rPr lang="tr-TR" sz="3200" dirty="0" smtClean="0">
                <a:latin typeface="Times New Roman" pitchFamily="18" charset="0"/>
                <a:cs typeface="Times New Roman" pitchFamily="18" charset="0"/>
              </a:rPr>
              <a:t> çağrılır.</a:t>
            </a:r>
          </a:p>
        </p:txBody>
      </p:sp>
      <p:sp>
        <p:nvSpPr>
          <p:cNvPr id="3" name="2 Slayt Numarası Yer Tutucusu"/>
          <p:cNvSpPr>
            <a:spLocks noGrp="1"/>
          </p:cNvSpPr>
          <p:nvPr>
            <p:ph type="sldNum" sz="quarter" idx="11"/>
          </p:nvPr>
        </p:nvSpPr>
        <p:spPr/>
        <p:txBody>
          <a:bodyPr/>
          <a:lstStyle/>
          <a:p>
            <a:fld id="{B42519C3-FD92-42BA-99F1-05CFB5D255D1}" type="slidenum">
              <a:rPr lang="tr-TR" smtClean="0"/>
              <a:pPr/>
              <a:t>17</a:t>
            </a:fld>
            <a:endParaRPr lang="tr-TR"/>
          </a:p>
        </p:txBody>
      </p:sp>
      <p:sp>
        <p:nvSpPr>
          <p:cNvPr id="4" name="3 Başlık"/>
          <p:cNvSpPr>
            <a:spLocks noGrp="1"/>
          </p:cNvSpPr>
          <p:nvPr>
            <p:ph type="title"/>
          </p:nvPr>
        </p:nvSpPr>
        <p:spPr>
          <a:xfrm>
            <a:off x="971030" y="548680"/>
            <a:ext cx="7344816" cy="720080"/>
          </a:xfrm>
        </p:spPr>
        <p:txBody>
          <a:bodyPr/>
          <a:lstStyle/>
          <a:p>
            <a:r>
              <a:rPr lang="tr-TR" sz="3600" b="0" dirty="0" smtClean="0">
                <a:solidFill>
                  <a:srgbClr val="FF0000"/>
                </a:solidFill>
                <a:latin typeface="Times New Roman" pitchFamily="18" charset="0"/>
                <a:cs typeface="Times New Roman" pitchFamily="18" charset="0"/>
              </a:rPr>
              <a:t>Okul öncesi çocuklar için;</a:t>
            </a:r>
            <a:endParaRPr lang="tr-TR" sz="3600" b="0" dirty="0">
              <a:solidFill>
                <a:srgbClr val="FF0000"/>
              </a:solidFill>
              <a:latin typeface="Times New Roman" pitchFamily="18" charset="0"/>
              <a:cs typeface="Times New Roman" pitchFamily="18" charset="0"/>
            </a:endParaRP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ayt Numarası Yer Tutucusu 2"/>
          <p:cNvSpPr>
            <a:spLocks noGrp="1"/>
          </p:cNvSpPr>
          <p:nvPr>
            <p:ph type="sldNum" sz="quarter" idx="12"/>
          </p:nvPr>
        </p:nvSpPr>
        <p:spPr/>
        <p:txBody>
          <a:bodyPr/>
          <a:lstStyle/>
          <a:p>
            <a:fld id="{B42519C3-FD92-42BA-99F1-05CFB5D255D1}" type="slidenum">
              <a:rPr lang="tr-TR" smtClean="0"/>
              <a:pPr/>
              <a:t>18</a:t>
            </a:fld>
            <a:endParaRPr lang="tr-TR"/>
          </a:p>
        </p:txBody>
      </p:sp>
      <p:pic>
        <p:nvPicPr>
          <p:cNvPr id="21505" name="Picture 1"/>
          <p:cNvPicPr>
            <a:picLocks noChangeAspect="1" noChangeArrowheads="1"/>
          </p:cNvPicPr>
          <p:nvPr/>
        </p:nvPicPr>
        <p:blipFill>
          <a:blip r:embed="rId2" cstate="print"/>
          <a:srcRect/>
          <a:stretch>
            <a:fillRect/>
          </a:stretch>
        </p:blipFill>
        <p:spPr bwMode="auto">
          <a:xfrm>
            <a:off x="6228184" y="2636912"/>
            <a:ext cx="2609581" cy="3277778"/>
          </a:xfrm>
          <a:prstGeom prst="rect">
            <a:avLst/>
          </a:prstGeom>
          <a:noFill/>
          <a:ln w="9525">
            <a:noFill/>
            <a:miter lim="800000"/>
            <a:headEnd/>
            <a:tailEnd/>
          </a:ln>
        </p:spPr>
      </p:pic>
      <p:pic>
        <p:nvPicPr>
          <p:cNvPr id="21506" name="Picture 2"/>
          <p:cNvPicPr>
            <a:picLocks noChangeAspect="1" noChangeArrowheads="1"/>
          </p:cNvPicPr>
          <p:nvPr/>
        </p:nvPicPr>
        <p:blipFill>
          <a:blip r:embed="rId3" cstate="print"/>
          <a:srcRect/>
          <a:stretch>
            <a:fillRect/>
          </a:stretch>
        </p:blipFill>
        <p:spPr bwMode="auto">
          <a:xfrm>
            <a:off x="3380549" y="154682"/>
            <a:ext cx="2525777" cy="3274318"/>
          </a:xfrm>
          <a:prstGeom prst="rect">
            <a:avLst/>
          </a:prstGeom>
          <a:noFill/>
          <a:ln w="9525">
            <a:noFill/>
            <a:miter lim="800000"/>
            <a:headEnd/>
            <a:tailEnd/>
          </a:ln>
        </p:spPr>
      </p:pic>
      <p:pic>
        <p:nvPicPr>
          <p:cNvPr id="21507" name="Picture 3"/>
          <p:cNvPicPr>
            <a:picLocks noChangeAspect="1" noChangeArrowheads="1"/>
          </p:cNvPicPr>
          <p:nvPr/>
        </p:nvPicPr>
        <p:blipFill>
          <a:blip r:embed="rId4" cstate="print"/>
          <a:srcRect/>
          <a:stretch>
            <a:fillRect/>
          </a:stretch>
        </p:blipFill>
        <p:spPr bwMode="auto">
          <a:xfrm>
            <a:off x="179512" y="3429000"/>
            <a:ext cx="5371195" cy="3374901"/>
          </a:xfrm>
          <a:prstGeom prst="rect">
            <a:avLst/>
          </a:prstGeom>
          <a:noFill/>
          <a:ln w="9525">
            <a:noFill/>
            <a:miter lim="800000"/>
            <a:headEnd/>
            <a:tailEnd/>
          </a:ln>
        </p:spPr>
      </p:pic>
      <p:sp>
        <p:nvSpPr>
          <p:cNvPr id="6" name="5 Metin kutusu"/>
          <p:cNvSpPr txBox="1"/>
          <p:nvPr/>
        </p:nvSpPr>
        <p:spPr>
          <a:xfrm>
            <a:off x="323528" y="1268760"/>
            <a:ext cx="2880320" cy="923330"/>
          </a:xfrm>
          <a:prstGeom prst="rect">
            <a:avLst/>
          </a:prstGeom>
          <a:noFill/>
        </p:spPr>
        <p:txBody>
          <a:bodyPr wrap="square" rtlCol="0">
            <a:spAutoFit/>
          </a:bodyPr>
          <a:lstStyle/>
          <a:p>
            <a:r>
              <a:rPr lang="tr-TR" dirty="0" smtClean="0"/>
              <a:t>Bebek çocuk ergen izlem protokolleri</a:t>
            </a:r>
          </a:p>
          <a:p>
            <a:r>
              <a:rPr lang="tr-TR" dirty="0" smtClean="0"/>
              <a:t>Görme taraması rehberi</a:t>
            </a:r>
            <a:endParaRPr lang="tr-TR" dirty="0"/>
          </a:p>
        </p:txBody>
      </p:sp>
    </p:spTree>
    <p:extLst>
      <p:ext uri="{BB962C8B-B14F-4D97-AF65-F5344CB8AC3E}">
        <p14:creationId xmlns:p14="http://schemas.microsoft.com/office/powerpoint/2010/main" val="3598204470"/>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ayt Numarası Yer Tutucusu"/>
          <p:cNvSpPr>
            <a:spLocks noGrp="1"/>
          </p:cNvSpPr>
          <p:nvPr>
            <p:ph type="sldNum" sz="quarter" idx="11"/>
          </p:nvPr>
        </p:nvSpPr>
        <p:spPr/>
        <p:txBody>
          <a:bodyPr/>
          <a:lstStyle/>
          <a:p>
            <a:fld id="{B42519C3-FD92-42BA-99F1-05CFB5D255D1}" type="slidenum">
              <a:rPr lang="tr-TR" smtClean="0"/>
              <a:pPr/>
              <a:t>19</a:t>
            </a:fld>
            <a:endParaRPr lang="tr-TR"/>
          </a:p>
        </p:txBody>
      </p:sp>
      <p:sp>
        <p:nvSpPr>
          <p:cNvPr id="4" name="3 Başlık"/>
          <p:cNvSpPr>
            <a:spLocks noGrp="1"/>
          </p:cNvSpPr>
          <p:nvPr>
            <p:ph type="title"/>
          </p:nvPr>
        </p:nvSpPr>
        <p:spPr/>
        <p:txBody>
          <a:bodyPr/>
          <a:lstStyle/>
          <a:p>
            <a:r>
              <a:rPr lang="tr-TR" sz="2000" dirty="0" smtClean="0">
                <a:solidFill>
                  <a:srgbClr val="FF0000"/>
                </a:solidFill>
                <a:latin typeface="Times New Roman" pitchFamily="18" charset="0"/>
                <a:cs typeface="Times New Roman" pitchFamily="18" charset="0"/>
              </a:rPr>
              <a:t>0-3 AY BEBEKLER İÇİN GÖZ MUAYENESİ AKIŞ ŞEMASI</a:t>
            </a:r>
            <a:endParaRPr lang="tr-TR" sz="2000" dirty="0"/>
          </a:p>
        </p:txBody>
      </p:sp>
      <p:pic>
        <p:nvPicPr>
          <p:cNvPr id="104450" name="Picture 2"/>
          <p:cNvPicPr>
            <a:picLocks noGrp="1" noChangeAspect="1" noChangeArrowheads="1"/>
          </p:cNvPicPr>
          <p:nvPr>
            <p:ph idx="1"/>
          </p:nvPr>
        </p:nvPicPr>
        <p:blipFill>
          <a:blip r:embed="rId2" cstate="print"/>
          <a:srcRect/>
          <a:stretch>
            <a:fillRect/>
          </a:stretch>
        </p:blipFill>
        <p:spPr bwMode="auto">
          <a:xfrm>
            <a:off x="1907704" y="882080"/>
            <a:ext cx="5616624" cy="592684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007604" y="476672"/>
            <a:ext cx="7128792" cy="720080"/>
          </a:xfrm>
        </p:spPr>
        <p:txBody>
          <a:bodyPr lIns="90000" tIns="46800" rIns="90000" bIns="46800"/>
          <a:lstStyle/>
          <a:p>
            <a:pPr defTabSz="449263"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tr-TR" sz="4000" dirty="0" smtClean="0">
                <a:solidFill>
                  <a:srgbClr val="FF0000"/>
                </a:solidFill>
                <a:latin typeface="Times New Roman" pitchFamily="18" charset="0"/>
                <a:cs typeface="Times New Roman" pitchFamily="18" charset="0"/>
              </a:rPr>
              <a:t>Tarama</a:t>
            </a:r>
          </a:p>
        </p:txBody>
      </p:sp>
      <p:sp>
        <p:nvSpPr>
          <p:cNvPr id="7171" name="Rectangle 3"/>
          <p:cNvSpPr>
            <a:spLocks noGrp="1" noChangeArrowheads="1"/>
          </p:cNvSpPr>
          <p:nvPr>
            <p:ph type="body" idx="1"/>
          </p:nvPr>
        </p:nvSpPr>
        <p:spPr>
          <a:xfrm>
            <a:off x="376238" y="1628800"/>
            <a:ext cx="8534400" cy="2592288"/>
          </a:xfrm>
        </p:spPr>
        <p:txBody>
          <a:bodyPr lIns="90000" tIns="46800" rIns="90000" bIns="46800"/>
          <a:lstStyle/>
          <a:p>
            <a:pPr marL="336550" indent="-336550" defTabSz="449263" eaLnBrk="1" hangingPunct="1">
              <a:lnSpc>
                <a:spcPct val="80000"/>
              </a:lnSpc>
              <a:spcBef>
                <a:spcPts val="700"/>
              </a:spcBef>
              <a:buClr>
                <a:srgbClr val="FFCC00"/>
              </a:buClr>
              <a:buSzPct val="70000"/>
              <a:buFont typeface="Wingdings"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tr-TR" sz="2800" dirty="0" smtClean="0">
              <a:latin typeface="Times New Roman" pitchFamily="18" charset="0"/>
              <a:cs typeface="Times New Roman" pitchFamily="18" charset="0"/>
            </a:endParaRPr>
          </a:p>
          <a:p>
            <a:pPr marL="336550" indent="-336550" algn="ctr" defTabSz="449263" eaLnBrk="1" hangingPunct="1">
              <a:lnSpc>
                <a:spcPct val="80000"/>
              </a:lnSpc>
              <a:spcBef>
                <a:spcPts val="700"/>
              </a:spcBef>
              <a:buSzPct val="7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tr-TR" dirty="0" smtClean="0">
                <a:latin typeface="Times New Roman" pitchFamily="18" charset="0"/>
                <a:cs typeface="Times New Roman" pitchFamily="18" charset="0"/>
              </a:rPr>
              <a:t>Sağlıkta taramanın amacı “kendini sağlıklı zanneden veya kabul eden kişilerde fark edilmeyen bir hastalık ya da kusur için, hızlı uygulanabilen test, muayene veya diğer işlemlerle muhtemel tanının konması hastalık veya hastalık öncesi durumların saptanması”</a:t>
            </a:r>
          </a:p>
          <a:p>
            <a:pPr marL="336550" indent="-336550" defTabSz="449263" eaLnBrk="1" hangingPunct="1">
              <a:lnSpc>
                <a:spcPct val="80000"/>
              </a:lnSpc>
              <a:spcBef>
                <a:spcPts val="700"/>
              </a:spcBef>
              <a:buClr>
                <a:srgbClr val="FFCC00"/>
              </a:buClr>
              <a:buSzPct val="7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tr-TR" sz="2800" dirty="0" smtClean="0">
              <a:latin typeface="Times New Roman" pitchFamily="18" charset="0"/>
              <a:cs typeface="Times New Roman"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ayt Numarası Yer Tutucusu"/>
          <p:cNvSpPr>
            <a:spLocks noGrp="1"/>
          </p:cNvSpPr>
          <p:nvPr>
            <p:ph type="sldNum" sz="quarter" idx="11"/>
          </p:nvPr>
        </p:nvSpPr>
        <p:spPr/>
        <p:txBody>
          <a:bodyPr/>
          <a:lstStyle/>
          <a:p>
            <a:fld id="{B42519C3-FD92-42BA-99F1-05CFB5D255D1}" type="slidenum">
              <a:rPr lang="tr-TR" smtClean="0"/>
              <a:pPr/>
              <a:t>20</a:t>
            </a:fld>
            <a:endParaRPr lang="tr-TR"/>
          </a:p>
        </p:txBody>
      </p:sp>
      <p:sp>
        <p:nvSpPr>
          <p:cNvPr id="4" name="3 Başlık"/>
          <p:cNvSpPr>
            <a:spLocks noGrp="1"/>
          </p:cNvSpPr>
          <p:nvPr>
            <p:ph type="title"/>
          </p:nvPr>
        </p:nvSpPr>
        <p:spPr>
          <a:xfrm>
            <a:off x="1331640" y="332656"/>
            <a:ext cx="7128792" cy="504056"/>
          </a:xfrm>
        </p:spPr>
        <p:txBody>
          <a:bodyPr/>
          <a:lstStyle/>
          <a:p>
            <a:r>
              <a:rPr lang="tr-TR" sz="1800" dirty="0" smtClean="0">
                <a:solidFill>
                  <a:srgbClr val="FF0000"/>
                </a:solidFill>
                <a:latin typeface="Times New Roman" pitchFamily="18" charset="0"/>
                <a:cs typeface="Times New Roman" pitchFamily="18" charset="0"/>
              </a:rPr>
              <a:t>36-48 AY ÇOCUKLAR İÇİN GÖRME TARAMASI AKIŞ ŞEMASI</a:t>
            </a:r>
            <a:endParaRPr lang="tr-TR" sz="1800" dirty="0"/>
          </a:p>
        </p:txBody>
      </p:sp>
      <p:pic>
        <p:nvPicPr>
          <p:cNvPr id="105474" name="Picture 2"/>
          <p:cNvPicPr>
            <a:picLocks noGrp="1" noChangeAspect="1" noChangeArrowheads="1"/>
          </p:cNvPicPr>
          <p:nvPr>
            <p:ph idx="1"/>
          </p:nvPr>
        </p:nvPicPr>
        <p:blipFill>
          <a:blip r:embed="rId2" cstate="print"/>
          <a:srcRect/>
          <a:stretch>
            <a:fillRect/>
          </a:stretch>
        </p:blipFill>
        <p:spPr bwMode="auto">
          <a:xfrm>
            <a:off x="2054052" y="980728"/>
            <a:ext cx="5372982" cy="587727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ayt Numarası Yer Tutucusu"/>
          <p:cNvSpPr>
            <a:spLocks noGrp="1"/>
          </p:cNvSpPr>
          <p:nvPr>
            <p:ph type="sldNum" sz="quarter" idx="11"/>
          </p:nvPr>
        </p:nvSpPr>
        <p:spPr/>
        <p:txBody>
          <a:bodyPr/>
          <a:lstStyle/>
          <a:p>
            <a:fld id="{B42519C3-FD92-42BA-99F1-05CFB5D255D1}" type="slidenum">
              <a:rPr lang="tr-TR" smtClean="0"/>
              <a:pPr/>
              <a:t>21</a:t>
            </a:fld>
            <a:endParaRPr lang="tr-TR"/>
          </a:p>
        </p:txBody>
      </p:sp>
      <p:sp>
        <p:nvSpPr>
          <p:cNvPr id="4" name="3 Başlık"/>
          <p:cNvSpPr>
            <a:spLocks noGrp="1"/>
          </p:cNvSpPr>
          <p:nvPr>
            <p:ph type="title"/>
          </p:nvPr>
        </p:nvSpPr>
        <p:spPr>
          <a:xfrm>
            <a:off x="1079042" y="404664"/>
            <a:ext cx="7741430" cy="720080"/>
          </a:xfrm>
        </p:spPr>
        <p:txBody>
          <a:bodyPr/>
          <a:lstStyle/>
          <a:p>
            <a:r>
              <a:rPr lang="tr-TR" sz="1800" dirty="0" smtClean="0">
                <a:solidFill>
                  <a:srgbClr val="FF0000"/>
                </a:solidFill>
                <a:latin typeface="Times New Roman" pitchFamily="18" charset="0"/>
                <a:cs typeface="Times New Roman" pitchFamily="18" charset="0"/>
              </a:rPr>
              <a:t>İLKÖĞRETİM 1. SINIF ÇOCUKLAR İÇİN GÖRME TARAMASI AKIŞ ŞEMASI</a:t>
            </a:r>
            <a:endParaRPr lang="tr-TR" sz="1800" dirty="0"/>
          </a:p>
        </p:txBody>
      </p:sp>
      <p:pic>
        <p:nvPicPr>
          <p:cNvPr id="6" name="5 İçerik Yer Tutucusu"/>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411189" y="1196752"/>
            <a:ext cx="4681091" cy="5256584"/>
          </a:xfrm>
          <a:prstGeom prst="rect">
            <a:avLst/>
          </a:prstGeom>
          <a:noFill/>
          <a:ln>
            <a:noFill/>
          </a:ln>
        </p:spPr>
      </p:pic>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764704"/>
            <a:ext cx="8229600" cy="579438"/>
          </a:xfrm>
        </p:spPr>
        <p:txBody>
          <a:bodyPr/>
          <a:lstStyle/>
          <a:p>
            <a:r>
              <a:rPr lang="tr-TR" sz="3600" b="0" dirty="0" smtClean="0">
                <a:solidFill>
                  <a:srgbClr val="FF0000"/>
                </a:solidFill>
                <a:latin typeface="Times New Roman" pitchFamily="18" charset="0"/>
                <a:cs typeface="Times New Roman" pitchFamily="18" charset="0"/>
              </a:rPr>
              <a:t>Acil Sevk Gerekenler</a:t>
            </a:r>
            <a:endParaRPr lang="tr-TR" sz="3600" b="0" dirty="0">
              <a:solidFill>
                <a:srgbClr val="FF0000"/>
              </a:solidFill>
              <a:latin typeface="Times New Roman" pitchFamily="18" charset="0"/>
              <a:cs typeface="Times New Roman" pitchFamily="18" charset="0"/>
            </a:endParaRPr>
          </a:p>
        </p:txBody>
      </p:sp>
      <p:sp>
        <p:nvSpPr>
          <p:cNvPr id="3" name="2 İçerik Yer Tutucusu"/>
          <p:cNvSpPr>
            <a:spLocks noGrp="1"/>
          </p:cNvSpPr>
          <p:nvPr>
            <p:ph idx="1"/>
          </p:nvPr>
        </p:nvSpPr>
        <p:spPr>
          <a:xfrm>
            <a:off x="457200" y="1700808"/>
            <a:ext cx="8229600" cy="4425355"/>
          </a:xfrm>
        </p:spPr>
        <p:txBody>
          <a:bodyPr/>
          <a:lstStyle/>
          <a:p>
            <a:pPr algn="just">
              <a:buFont typeface="Arial" pitchFamily="34" charset="0"/>
              <a:buChar char="•"/>
            </a:pPr>
            <a:r>
              <a:rPr lang="tr-TR" sz="2400" dirty="0" smtClean="0">
                <a:latin typeface="Times New Roman" pitchFamily="18" charset="0"/>
                <a:cs typeface="Times New Roman" pitchFamily="18" charset="0"/>
              </a:rPr>
              <a:t>32 hafta ve altındaki tüm prematüreler ve 1500 gram ve altında doğan tüm bebekler 4. haftada </a:t>
            </a:r>
            <a:r>
              <a:rPr lang="tr-TR" sz="2400" b="1" dirty="0" smtClean="0">
                <a:latin typeface="Times New Roman" pitchFamily="18" charset="0"/>
                <a:cs typeface="Times New Roman" pitchFamily="18" charset="0"/>
              </a:rPr>
              <a:t>Prematüre </a:t>
            </a:r>
            <a:r>
              <a:rPr lang="tr-TR" sz="2400" b="1" dirty="0" err="1" smtClean="0">
                <a:latin typeface="Times New Roman" pitchFamily="18" charset="0"/>
                <a:cs typeface="Times New Roman" pitchFamily="18" charset="0"/>
              </a:rPr>
              <a:t>Retinopatisi</a:t>
            </a:r>
            <a:r>
              <a:rPr lang="tr-TR" sz="2400" b="1" dirty="0" smtClean="0">
                <a:latin typeface="Times New Roman" pitchFamily="18" charset="0"/>
                <a:cs typeface="Times New Roman" pitchFamily="18" charset="0"/>
              </a:rPr>
              <a:t> </a:t>
            </a:r>
            <a:r>
              <a:rPr lang="tr-TR" sz="2400" dirty="0" smtClean="0">
                <a:latin typeface="Times New Roman" pitchFamily="18" charset="0"/>
                <a:cs typeface="Times New Roman" pitchFamily="18" charset="0"/>
              </a:rPr>
              <a:t>açısından değerlendirilmek üzere göz muayenesi için sevk edilmelidir.</a:t>
            </a:r>
          </a:p>
          <a:p>
            <a:pPr algn="just">
              <a:buFont typeface="Arial" pitchFamily="34" charset="0"/>
              <a:buChar char="•"/>
            </a:pPr>
            <a:endParaRPr lang="tr-TR" sz="2400" dirty="0" smtClean="0">
              <a:latin typeface="Times New Roman" pitchFamily="18" charset="0"/>
              <a:cs typeface="Times New Roman" pitchFamily="18" charset="0"/>
            </a:endParaRPr>
          </a:p>
          <a:p>
            <a:pPr algn="just">
              <a:buFont typeface="Arial" pitchFamily="34" charset="0"/>
              <a:buChar char="•"/>
            </a:pPr>
            <a:r>
              <a:rPr lang="tr-TR" sz="2400" b="1" dirty="0" err="1" smtClean="0">
                <a:latin typeface="Times New Roman" pitchFamily="18" charset="0"/>
                <a:cs typeface="Times New Roman" pitchFamily="18" charset="0"/>
              </a:rPr>
              <a:t>Retinoblastom</a:t>
            </a:r>
            <a:r>
              <a:rPr lang="tr-TR" sz="2400" b="1" dirty="0" smtClean="0">
                <a:latin typeface="Times New Roman" pitchFamily="18" charset="0"/>
                <a:cs typeface="Times New Roman" pitchFamily="18" charset="0"/>
              </a:rPr>
              <a:t>, </a:t>
            </a:r>
            <a:r>
              <a:rPr lang="tr-TR" sz="2400" b="1" dirty="0" err="1" smtClean="0">
                <a:latin typeface="Times New Roman" pitchFamily="18" charset="0"/>
                <a:cs typeface="Times New Roman" pitchFamily="18" charset="0"/>
              </a:rPr>
              <a:t>Konjenital</a:t>
            </a:r>
            <a:r>
              <a:rPr lang="tr-TR" sz="2400" b="1" dirty="0" smtClean="0">
                <a:latin typeface="Times New Roman" pitchFamily="18" charset="0"/>
                <a:cs typeface="Times New Roman" pitchFamily="18" charset="0"/>
              </a:rPr>
              <a:t> Glokom ve </a:t>
            </a:r>
            <a:r>
              <a:rPr lang="tr-TR" sz="2400" b="1" dirty="0" err="1" smtClean="0">
                <a:latin typeface="Times New Roman" pitchFamily="18" charset="0"/>
                <a:cs typeface="Times New Roman" pitchFamily="18" charset="0"/>
              </a:rPr>
              <a:t>Konjenital</a:t>
            </a:r>
            <a:r>
              <a:rPr lang="tr-TR" sz="2400" b="1" dirty="0" smtClean="0">
                <a:latin typeface="Times New Roman" pitchFamily="18" charset="0"/>
                <a:cs typeface="Times New Roman" pitchFamily="18" charset="0"/>
              </a:rPr>
              <a:t> Katarakt </a:t>
            </a:r>
            <a:r>
              <a:rPr lang="tr-TR" sz="2400" dirty="0" smtClean="0">
                <a:latin typeface="Times New Roman" pitchFamily="18" charset="0"/>
                <a:cs typeface="Times New Roman" pitchFamily="18" charset="0"/>
              </a:rPr>
              <a:t>şüphesi olan bebekler acilen göz hastalıkları uzmanına sevk edilmelidir.</a:t>
            </a:r>
            <a:endParaRPr lang="tr-TR" sz="2400" dirty="0">
              <a:latin typeface="Times New Roman" pitchFamily="18" charset="0"/>
              <a:cs typeface="Times New Roman" pitchFamily="18" charset="0"/>
            </a:endParaRPr>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p:txBody>
          <a:bodyPr/>
          <a:lstStyle/>
          <a:p>
            <a:r>
              <a:rPr lang="tr-TR" b="1" dirty="0" smtClean="0"/>
              <a:t> </a:t>
            </a:r>
            <a:endParaRPr lang="tr-TR" dirty="0" smtClean="0"/>
          </a:p>
          <a:p>
            <a:pPr algn="ctr"/>
            <a:r>
              <a:rPr lang="tr-TR" dirty="0" smtClean="0"/>
              <a:t> </a:t>
            </a:r>
            <a:endParaRPr lang="tr-TR" sz="3200" dirty="0" smtClean="0">
              <a:latin typeface="+mn-lt"/>
            </a:endParaRPr>
          </a:p>
          <a:p>
            <a:pPr algn="ctr"/>
            <a:r>
              <a:rPr lang="tr-TR" sz="3200" dirty="0" smtClean="0">
                <a:latin typeface="Times New Roman" pitchFamily="18" charset="0"/>
                <a:cs typeface="Times New Roman" pitchFamily="18" charset="0"/>
              </a:rPr>
              <a:t>Sorun saptanan vakalar göz hastalıkları uzmanlarına sevk edilecektir</a:t>
            </a:r>
          </a:p>
          <a:p>
            <a:endParaRPr lang="tr-TR" dirty="0">
              <a:latin typeface="Times New Roman" pitchFamily="18" charset="0"/>
              <a:cs typeface="Times New Roman" pitchFamily="18" charset="0"/>
            </a:endParaRPr>
          </a:p>
        </p:txBody>
      </p:sp>
      <p:sp>
        <p:nvSpPr>
          <p:cNvPr id="3" name="2 Slayt Numarası Yer Tutucusu"/>
          <p:cNvSpPr>
            <a:spLocks noGrp="1"/>
          </p:cNvSpPr>
          <p:nvPr>
            <p:ph type="sldNum" sz="quarter" idx="11"/>
          </p:nvPr>
        </p:nvSpPr>
        <p:spPr/>
        <p:txBody>
          <a:bodyPr/>
          <a:lstStyle/>
          <a:p>
            <a:fld id="{B42519C3-FD92-42BA-99F1-05CFB5D255D1}" type="slidenum">
              <a:rPr lang="tr-TR" smtClean="0"/>
              <a:pPr/>
              <a:t>23</a:t>
            </a:fld>
            <a:endParaRPr lang="tr-TR"/>
          </a:p>
        </p:txBody>
      </p:sp>
      <p:sp>
        <p:nvSpPr>
          <p:cNvPr id="4" name="3 Başlık"/>
          <p:cNvSpPr>
            <a:spLocks noGrp="1"/>
          </p:cNvSpPr>
          <p:nvPr>
            <p:ph type="title"/>
          </p:nvPr>
        </p:nvSpPr>
        <p:spPr>
          <a:xfrm>
            <a:off x="1007604" y="764704"/>
            <a:ext cx="7128792" cy="720080"/>
          </a:xfrm>
        </p:spPr>
        <p:txBody>
          <a:bodyPr/>
          <a:lstStyle/>
          <a:p>
            <a:r>
              <a:rPr lang="tr-TR" sz="4400" b="0" dirty="0" smtClean="0">
                <a:solidFill>
                  <a:srgbClr val="FF0000"/>
                </a:solidFill>
                <a:latin typeface="Times New Roman" pitchFamily="18" charset="0"/>
                <a:cs typeface="Times New Roman" pitchFamily="18" charset="0"/>
              </a:rPr>
              <a:t>Nerelere sevk edilecek?</a:t>
            </a:r>
            <a:r>
              <a:rPr lang="tr-TR" sz="4000" b="0" dirty="0" smtClean="0">
                <a:latin typeface="Times New Roman" pitchFamily="18" charset="0"/>
                <a:cs typeface="Times New Roman" pitchFamily="18" charset="0"/>
              </a:rPr>
              <a:t/>
            </a:r>
            <a:br>
              <a:rPr lang="tr-TR" sz="4000" b="0" dirty="0" smtClean="0">
                <a:latin typeface="Times New Roman" pitchFamily="18" charset="0"/>
                <a:cs typeface="Times New Roman" pitchFamily="18" charset="0"/>
              </a:rPr>
            </a:br>
            <a:endParaRPr lang="tr-TR" sz="4000" b="0" dirty="0">
              <a:latin typeface="Times New Roman" pitchFamily="18" charset="0"/>
              <a:cs typeface="Times New Roman" pitchFamily="18" charset="0"/>
            </a:endParaRPr>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457200" y="476672"/>
            <a:ext cx="8229600" cy="418058"/>
          </a:xfrm>
        </p:spPr>
        <p:txBody>
          <a:bodyPr/>
          <a:lstStyle/>
          <a:p>
            <a:pPr algn="ctr"/>
            <a:r>
              <a:rPr lang="tr-TR" sz="2800" dirty="0" smtClean="0">
                <a:solidFill>
                  <a:srgbClr val="FF0000"/>
                </a:solidFill>
                <a:latin typeface="Times New Roman" pitchFamily="18" charset="0"/>
                <a:cs typeface="Times New Roman" pitchFamily="18" charset="0"/>
              </a:rPr>
              <a:t>SEVK BELGESİ</a:t>
            </a:r>
            <a:endParaRPr lang="tr-TR" sz="2800" dirty="0">
              <a:solidFill>
                <a:srgbClr val="FF0000"/>
              </a:solidFill>
              <a:latin typeface="Times New Roman" pitchFamily="18" charset="0"/>
              <a:cs typeface="Times New Roman" pitchFamily="18" charset="0"/>
            </a:endParaRPr>
          </a:p>
        </p:txBody>
      </p:sp>
      <p:sp>
        <p:nvSpPr>
          <p:cNvPr id="5" name="4 Slayt Numarası Yer Tutucusu"/>
          <p:cNvSpPr>
            <a:spLocks noGrp="1"/>
          </p:cNvSpPr>
          <p:nvPr>
            <p:ph type="sldNum" sz="quarter" idx="12"/>
          </p:nvPr>
        </p:nvSpPr>
        <p:spPr/>
        <p:txBody>
          <a:bodyPr/>
          <a:lstStyle/>
          <a:p>
            <a:fld id="{FA36AD8D-391B-44FB-824B-73D5040A8D09}" type="slidenum">
              <a:rPr lang="tr-TR" smtClean="0"/>
              <a:pPr/>
              <a:t>24</a:t>
            </a:fld>
            <a:endParaRPr lang="tr-TR"/>
          </a:p>
        </p:txBody>
      </p:sp>
      <p:pic>
        <p:nvPicPr>
          <p:cNvPr id="16385" name="Picture 1"/>
          <p:cNvPicPr>
            <a:picLocks noGrp="1" noChangeAspect="1" noChangeArrowheads="1"/>
          </p:cNvPicPr>
          <p:nvPr>
            <p:ph sz="half" idx="1"/>
          </p:nvPr>
        </p:nvPicPr>
        <p:blipFill>
          <a:blip r:embed="rId2" cstate="print"/>
          <a:srcRect/>
          <a:stretch>
            <a:fillRect/>
          </a:stretch>
        </p:blipFill>
        <p:spPr bwMode="auto">
          <a:xfrm>
            <a:off x="309641" y="1124744"/>
            <a:ext cx="4282631" cy="5256584"/>
          </a:xfrm>
          <a:prstGeom prst="rect">
            <a:avLst/>
          </a:prstGeom>
          <a:noFill/>
          <a:ln w="9525">
            <a:noFill/>
            <a:miter lim="800000"/>
            <a:headEnd/>
            <a:tailEnd/>
          </a:ln>
        </p:spPr>
      </p:pic>
      <p:pic>
        <p:nvPicPr>
          <p:cNvPr id="16386" name="Picture 2"/>
          <p:cNvPicPr>
            <a:picLocks noGrp="1" noChangeAspect="1" noChangeArrowheads="1"/>
          </p:cNvPicPr>
          <p:nvPr>
            <p:ph sz="half" idx="2"/>
          </p:nvPr>
        </p:nvPicPr>
        <p:blipFill>
          <a:blip r:embed="rId3" cstate="print"/>
          <a:srcRect/>
          <a:stretch>
            <a:fillRect/>
          </a:stretch>
        </p:blipFill>
        <p:spPr bwMode="auto">
          <a:xfrm>
            <a:off x="4860032" y="1052736"/>
            <a:ext cx="3962967" cy="5449969"/>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p:txBody>
          <a:bodyPr/>
          <a:lstStyle/>
          <a:p>
            <a:pPr algn="just"/>
            <a:r>
              <a:rPr lang="tr-TR" dirty="0" smtClean="0">
                <a:latin typeface="Times New Roman" pitchFamily="18" charset="0"/>
                <a:cs typeface="Times New Roman" pitchFamily="18" charset="0"/>
              </a:rPr>
              <a:t>Aile Hekimleri tarafından </a:t>
            </a:r>
            <a:r>
              <a:rPr lang="tr-TR" dirty="0" err="1" smtClean="0">
                <a:latin typeface="Times New Roman" pitchFamily="18" charset="0"/>
                <a:cs typeface="Times New Roman" pitchFamily="18" charset="0"/>
              </a:rPr>
              <a:t>AHBS’ye</a:t>
            </a:r>
            <a:r>
              <a:rPr lang="tr-TR" dirty="0" smtClean="0">
                <a:latin typeface="Times New Roman" pitchFamily="18" charset="0"/>
                <a:cs typeface="Times New Roman" pitchFamily="18" charset="0"/>
              </a:rPr>
              <a:t> kaydedilen veriler İl Sağlık Müdürlükleri tarafından KDS üzerinden takip edilecektir.</a:t>
            </a:r>
            <a:endParaRPr lang="tr-TR" dirty="0">
              <a:latin typeface="Times New Roman" pitchFamily="18" charset="0"/>
              <a:cs typeface="Times New Roman" pitchFamily="18" charset="0"/>
            </a:endParaRPr>
          </a:p>
        </p:txBody>
      </p:sp>
      <p:sp>
        <p:nvSpPr>
          <p:cNvPr id="3" name="2 Slayt Numarası Yer Tutucusu"/>
          <p:cNvSpPr>
            <a:spLocks noGrp="1"/>
          </p:cNvSpPr>
          <p:nvPr>
            <p:ph type="sldNum" sz="quarter" idx="11"/>
          </p:nvPr>
        </p:nvSpPr>
        <p:spPr/>
        <p:txBody>
          <a:bodyPr/>
          <a:lstStyle/>
          <a:p>
            <a:fld id="{B42519C3-FD92-42BA-99F1-05CFB5D255D1}" type="slidenum">
              <a:rPr lang="tr-TR" smtClean="0"/>
              <a:pPr/>
              <a:t>25</a:t>
            </a:fld>
            <a:endParaRPr lang="tr-TR"/>
          </a:p>
        </p:txBody>
      </p:sp>
      <p:sp>
        <p:nvSpPr>
          <p:cNvPr id="4" name="3 Başlık"/>
          <p:cNvSpPr>
            <a:spLocks noGrp="1"/>
          </p:cNvSpPr>
          <p:nvPr>
            <p:ph type="title"/>
          </p:nvPr>
        </p:nvSpPr>
        <p:spPr>
          <a:xfrm>
            <a:off x="1007604" y="332656"/>
            <a:ext cx="7128792" cy="720080"/>
          </a:xfrm>
        </p:spPr>
        <p:txBody>
          <a:bodyPr/>
          <a:lstStyle/>
          <a:p>
            <a:r>
              <a:rPr lang="tr-TR" b="0" dirty="0" smtClean="0">
                <a:solidFill>
                  <a:srgbClr val="FF0000"/>
                </a:solidFill>
                <a:latin typeface="Times New Roman" pitchFamily="18" charset="0"/>
                <a:cs typeface="Times New Roman" pitchFamily="18" charset="0"/>
              </a:rPr>
              <a:t>Tarama Verileri Nereye Kaydedilecek?</a:t>
            </a:r>
            <a:endParaRPr lang="tr-TR" b="0" dirty="0">
              <a:solidFill>
                <a:srgbClr val="FF0000"/>
              </a:solidFill>
              <a:latin typeface="Times New Roman" pitchFamily="18" charset="0"/>
              <a:cs typeface="Times New Roman" pitchFamily="18" charset="0"/>
            </a:endParaRPr>
          </a:p>
        </p:txBody>
      </p:sp>
      <p:pic>
        <p:nvPicPr>
          <p:cNvPr id="3074" name="Picture 2" descr="C:\Users\aslihan\Desktop\görme 3.jpg"/>
          <p:cNvPicPr>
            <a:picLocks noChangeAspect="1" noChangeArrowheads="1"/>
          </p:cNvPicPr>
          <p:nvPr/>
        </p:nvPicPr>
        <p:blipFill>
          <a:blip r:embed="rId2" cstate="print"/>
          <a:srcRect/>
          <a:stretch>
            <a:fillRect/>
          </a:stretch>
        </p:blipFill>
        <p:spPr bwMode="auto">
          <a:xfrm>
            <a:off x="2411760" y="3429000"/>
            <a:ext cx="4320480" cy="2880320"/>
          </a:xfrm>
          <a:prstGeom prst="rect">
            <a:avLst/>
          </a:prstGeom>
          <a:noFill/>
        </p:spPr>
      </p:pic>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p:txBody>
          <a:bodyPr/>
          <a:lstStyle/>
          <a:p>
            <a:endParaRPr lang="tr-TR" dirty="0" smtClean="0">
              <a:hlinkClick r:id="rId2" action="ppaction://hlinkfile"/>
            </a:endParaRPr>
          </a:p>
          <a:p>
            <a:pPr algn="ctr"/>
            <a:endParaRPr lang="tr-TR" dirty="0" smtClean="0">
              <a:hlinkClick r:id="rId2" action="ppaction://hlinkfile"/>
            </a:endParaRPr>
          </a:p>
          <a:p>
            <a:pPr algn="ctr"/>
            <a:endParaRPr lang="tr-TR" dirty="0" smtClean="0">
              <a:hlinkClick r:id="rId2" action="ppaction://hlinkfile"/>
            </a:endParaRPr>
          </a:p>
        </p:txBody>
      </p:sp>
      <p:sp>
        <p:nvSpPr>
          <p:cNvPr id="3" name="2 Slayt Numarası Yer Tutucusu"/>
          <p:cNvSpPr>
            <a:spLocks noGrp="1"/>
          </p:cNvSpPr>
          <p:nvPr>
            <p:ph type="sldNum" sz="quarter" idx="11"/>
          </p:nvPr>
        </p:nvSpPr>
        <p:spPr/>
        <p:txBody>
          <a:bodyPr/>
          <a:lstStyle/>
          <a:p>
            <a:fld id="{B42519C3-FD92-42BA-99F1-05CFB5D255D1}" type="slidenum">
              <a:rPr lang="tr-TR" smtClean="0"/>
              <a:pPr/>
              <a:t>26</a:t>
            </a:fld>
            <a:endParaRPr lang="tr-TR"/>
          </a:p>
        </p:txBody>
      </p:sp>
      <p:pic>
        <p:nvPicPr>
          <p:cNvPr id="2050" name="Picture 2" descr="C:\Users\aslihan\Desktop\GÖRME TARAMASI\GÖRME TARAMASI REHBERİ BASIMI\REHBER KAPAK.jpg"/>
          <p:cNvPicPr>
            <a:picLocks noChangeAspect="1" noChangeArrowheads="1"/>
          </p:cNvPicPr>
          <p:nvPr/>
        </p:nvPicPr>
        <p:blipFill>
          <a:blip r:embed="rId3" cstate="print"/>
          <a:srcRect/>
          <a:stretch>
            <a:fillRect/>
          </a:stretch>
        </p:blipFill>
        <p:spPr bwMode="auto">
          <a:xfrm>
            <a:off x="2643474" y="836712"/>
            <a:ext cx="3857052" cy="5472248"/>
          </a:xfrm>
          <a:prstGeom prst="rect">
            <a:avLst/>
          </a:prstGeom>
          <a:noFill/>
        </p:spPr>
      </p:pic>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ayt Numarası Yer Tutucusu"/>
          <p:cNvSpPr>
            <a:spLocks noGrp="1"/>
          </p:cNvSpPr>
          <p:nvPr>
            <p:ph type="sldNum" sz="quarter" idx="11"/>
          </p:nvPr>
        </p:nvSpPr>
        <p:spPr/>
        <p:txBody>
          <a:bodyPr/>
          <a:lstStyle/>
          <a:p>
            <a:fld id="{B42519C3-FD92-42BA-99F1-05CFB5D255D1}" type="slidenum">
              <a:rPr lang="tr-TR" smtClean="0"/>
              <a:pPr/>
              <a:t>27</a:t>
            </a:fld>
            <a:endParaRPr lang="tr-TR"/>
          </a:p>
        </p:txBody>
      </p:sp>
      <p:sp>
        <p:nvSpPr>
          <p:cNvPr id="4" name="3 Başlık"/>
          <p:cNvSpPr>
            <a:spLocks noGrp="1"/>
          </p:cNvSpPr>
          <p:nvPr>
            <p:ph type="title"/>
          </p:nvPr>
        </p:nvSpPr>
        <p:spPr>
          <a:xfrm>
            <a:off x="5724128" y="5445224"/>
            <a:ext cx="3240360" cy="792088"/>
          </a:xfrm>
        </p:spPr>
        <p:txBody>
          <a:bodyPr/>
          <a:lstStyle/>
          <a:p>
            <a:r>
              <a:rPr lang="tr-TR" dirty="0" smtClean="0"/>
              <a:t>Teşekkürler.</a:t>
            </a:r>
            <a:endParaRPr lang="tr-TR" dirty="0"/>
          </a:p>
        </p:txBody>
      </p:sp>
      <p:pic>
        <p:nvPicPr>
          <p:cNvPr id="2050" name="Picture 2" descr="http://im.hthayat.com/2013/09/02/1016142_298x298.jpg?1378127199"/>
          <p:cNvPicPr>
            <a:picLocks noChangeAspect="1" noChangeArrowheads="1"/>
          </p:cNvPicPr>
          <p:nvPr/>
        </p:nvPicPr>
        <p:blipFill>
          <a:blip r:embed="rId2" cstate="print"/>
          <a:srcRect/>
          <a:stretch>
            <a:fillRect/>
          </a:stretch>
        </p:blipFill>
        <p:spPr bwMode="auto">
          <a:xfrm>
            <a:off x="683568" y="1340768"/>
            <a:ext cx="4926682" cy="4926682"/>
          </a:xfrm>
          <a:prstGeom prst="rect">
            <a:avLst/>
          </a:prstGeom>
          <a:noFill/>
        </p:spPr>
      </p:pic>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09600" y="3611563"/>
            <a:ext cx="7772400" cy="1008062"/>
          </a:xfrm>
        </p:spPr>
        <p:txBody>
          <a:bodyPr lIns="90000" tIns="46800" rIns="90000" bIns="46800"/>
          <a:lstStyle/>
          <a:p>
            <a:pPr algn="ctr" defTabSz="449263"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tr-TR" sz="5400" b="1" dirty="0" smtClean="0">
                <a:solidFill>
                  <a:srgbClr val="FF0000"/>
                </a:solidFill>
                <a:latin typeface="+mn-lt"/>
                <a:cs typeface="Times New Roman" pitchFamily="18" charset="0"/>
              </a:rPr>
              <a:t>GÖZ TARAMASI</a:t>
            </a:r>
          </a:p>
        </p:txBody>
      </p:sp>
      <p:pic>
        <p:nvPicPr>
          <p:cNvPr id="5124" name="Picture 4"/>
          <p:cNvPicPr>
            <a:picLocks noChangeAspect="1" noChangeArrowheads="1"/>
          </p:cNvPicPr>
          <p:nvPr/>
        </p:nvPicPr>
        <p:blipFill>
          <a:blip r:embed="rId3" cstate="print"/>
          <a:srcRect t="9692"/>
          <a:stretch>
            <a:fillRect/>
          </a:stretch>
        </p:blipFill>
        <p:spPr bwMode="auto">
          <a:xfrm>
            <a:off x="4572000" y="609600"/>
            <a:ext cx="4191000" cy="2838450"/>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1 Başlık"/>
          <p:cNvSpPr>
            <a:spLocks noGrp="1"/>
          </p:cNvSpPr>
          <p:nvPr>
            <p:ph type="title"/>
          </p:nvPr>
        </p:nvSpPr>
        <p:spPr>
          <a:xfrm>
            <a:off x="1007604" y="764704"/>
            <a:ext cx="7128792" cy="720080"/>
          </a:xfrm>
        </p:spPr>
        <p:txBody>
          <a:bodyPr/>
          <a:lstStyle/>
          <a:p>
            <a:pPr eaLnBrk="1" hangingPunct="1"/>
            <a:r>
              <a:rPr lang="tr-TR" sz="3600" dirty="0" smtClean="0">
                <a:solidFill>
                  <a:srgbClr val="FF0000"/>
                </a:solidFill>
                <a:latin typeface="Times New Roman" pitchFamily="18" charset="0"/>
                <a:cs typeface="Times New Roman" pitchFamily="18" charset="0"/>
              </a:rPr>
              <a:t>Duyu Sistem Gelişimi</a:t>
            </a:r>
          </a:p>
        </p:txBody>
      </p:sp>
      <p:sp>
        <p:nvSpPr>
          <p:cNvPr id="14339" name="2 İçerik Yer Tutucusu"/>
          <p:cNvSpPr>
            <a:spLocks noGrp="1"/>
          </p:cNvSpPr>
          <p:nvPr>
            <p:ph idx="1"/>
          </p:nvPr>
        </p:nvSpPr>
        <p:spPr/>
        <p:txBody>
          <a:bodyPr/>
          <a:lstStyle/>
          <a:p>
            <a:pPr eaLnBrk="1" hangingPunct="1"/>
            <a:endParaRPr lang="tr-TR" dirty="0" smtClean="0">
              <a:latin typeface="Times New Roman" pitchFamily="18" charset="0"/>
              <a:cs typeface="Times New Roman" pitchFamily="18" charset="0"/>
            </a:endParaRPr>
          </a:p>
          <a:p>
            <a:pPr eaLnBrk="1" hangingPunct="1"/>
            <a:r>
              <a:rPr lang="tr-TR" dirty="0" smtClean="0">
                <a:latin typeface="Times New Roman" pitchFamily="18" charset="0"/>
                <a:cs typeface="Times New Roman" pitchFamily="18" charset="0"/>
              </a:rPr>
              <a:t>Normal işitme</a:t>
            </a:r>
          </a:p>
          <a:p>
            <a:pPr lvl="1" eaLnBrk="1" hangingPunct="1"/>
            <a:r>
              <a:rPr lang="tr-TR" dirty="0" smtClean="0">
                <a:latin typeface="Times New Roman" pitchFamily="18" charset="0"/>
                <a:cs typeface="Times New Roman" pitchFamily="18" charset="0"/>
              </a:rPr>
              <a:t>Konuşma ve lisan gelişimi</a:t>
            </a:r>
          </a:p>
          <a:p>
            <a:pPr lvl="1" eaLnBrk="1" hangingPunct="1"/>
            <a:r>
              <a:rPr lang="tr-TR" dirty="0" smtClean="0">
                <a:latin typeface="Times New Roman" pitchFamily="18" charset="0"/>
                <a:cs typeface="Times New Roman" pitchFamily="18" charset="0"/>
              </a:rPr>
              <a:t>Sosyal, duygusal ve zihinsel gelişim</a:t>
            </a:r>
          </a:p>
          <a:p>
            <a:pPr eaLnBrk="1" hangingPunct="1"/>
            <a:r>
              <a:rPr lang="tr-TR" dirty="0" smtClean="0">
                <a:latin typeface="Times New Roman" pitchFamily="18" charset="0"/>
                <a:cs typeface="Times New Roman" pitchFamily="18" charset="0"/>
              </a:rPr>
              <a:t>Normal görme</a:t>
            </a:r>
          </a:p>
          <a:p>
            <a:pPr lvl="1" eaLnBrk="1" hangingPunct="1"/>
            <a:r>
              <a:rPr lang="tr-TR" dirty="0" err="1" smtClean="0">
                <a:latin typeface="Times New Roman" pitchFamily="18" charset="0"/>
                <a:cs typeface="Times New Roman" pitchFamily="18" charset="0"/>
              </a:rPr>
              <a:t>Mental</a:t>
            </a:r>
            <a:r>
              <a:rPr lang="tr-TR" dirty="0" smtClean="0">
                <a:latin typeface="Times New Roman" pitchFamily="18" charset="0"/>
                <a:cs typeface="Times New Roman" pitchFamily="18" charset="0"/>
              </a:rPr>
              <a:t> gelişim </a:t>
            </a:r>
          </a:p>
          <a:p>
            <a:pPr lvl="1" eaLnBrk="1" hangingPunct="1"/>
            <a:r>
              <a:rPr lang="tr-TR" dirty="0" smtClean="0">
                <a:latin typeface="Times New Roman" pitchFamily="18" charset="0"/>
                <a:cs typeface="Times New Roman" pitchFamily="18" charset="0"/>
              </a:rPr>
              <a:t>Psikolojik gelişim</a:t>
            </a:r>
          </a:p>
          <a:p>
            <a:pPr lvl="1" eaLnBrk="1" hangingPunct="1"/>
            <a:r>
              <a:rPr lang="tr-TR" dirty="0" smtClean="0">
                <a:latin typeface="Times New Roman" pitchFamily="18" charset="0"/>
                <a:cs typeface="Times New Roman" pitchFamily="18" charset="0"/>
              </a:rPr>
              <a:t>Fiziksel gelişim </a:t>
            </a:r>
          </a:p>
          <a:p>
            <a:pPr eaLnBrk="1" hangingPunct="1">
              <a:buFontTx/>
              <a:buNone/>
            </a:pPr>
            <a:endParaRPr lang="tr-TR" dirty="0" smtClean="0"/>
          </a:p>
        </p:txBody>
      </p:sp>
      <p:pic>
        <p:nvPicPr>
          <p:cNvPr id="14340" name="4 Resim" descr="kulak-degerlendirme-10.jpg"/>
          <p:cNvPicPr>
            <a:picLocks noChangeAspect="1"/>
          </p:cNvPicPr>
          <p:nvPr/>
        </p:nvPicPr>
        <p:blipFill>
          <a:blip r:embed="rId2" cstate="print"/>
          <a:srcRect/>
          <a:stretch>
            <a:fillRect/>
          </a:stretch>
        </p:blipFill>
        <p:spPr bwMode="auto">
          <a:xfrm>
            <a:off x="6732240" y="4797152"/>
            <a:ext cx="1881187" cy="182245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1007604" y="548680"/>
            <a:ext cx="7128792" cy="720080"/>
          </a:xfrm>
        </p:spPr>
        <p:txBody>
          <a:bodyPr lIns="90000" tIns="46800" rIns="90000" bIns="46800"/>
          <a:lstStyle/>
          <a:p>
            <a:pPr defTabSz="449263"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tr-TR" sz="4000" dirty="0" smtClean="0">
                <a:solidFill>
                  <a:srgbClr val="FF0000"/>
                </a:solidFill>
                <a:latin typeface="Times New Roman" pitchFamily="18" charset="0"/>
                <a:cs typeface="Times New Roman" pitchFamily="18" charset="0"/>
              </a:rPr>
              <a:t>Gerekli Kriterler</a:t>
            </a:r>
          </a:p>
        </p:txBody>
      </p:sp>
      <p:sp>
        <p:nvSpPr>
          <p:cNvPr id="8195" name="Rectangle 3"/>
          <p:cNvSpPr>
            <a:spLocks noGrp="1" noChangeArrowheads="1"/>
          </p:cNvSpPr>
          <p:nvPr>
            <p:ph type="body" idx="1"/>
          </p:nvPr>
        </p:nvSpPr>
        <p:spPr>
          <a:xfrm>
            <a:off x="457200" y="1600201"/>
            <a:ext cx="8305800" cy="5069160"/>
          </a:xfrm>
        </p:spPr>
        <p:txBody>
          <a:bodyPr lIns="90000" tIns="46800" rIns="90000" bIns="46800"/>
          <a:lstStyle/>
          <a:p>
            <a:pPr marL="336550" indent="-336550" defTabSz="449263" eaLnBrk="1" hangingPunct="1">
              <a:buClr>
                <a:schemeClr val="tx1"/>
              </a:buClr>
              <a:buSzPct val="70000"/>
              <a:buFont typeface="Arial"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tr-TR" dirty="0" smtClean="0">
                <a:latin typeface="Times New Roman" pitchFamily="18" charset="0"/>
                <a:cs typeface="Times New Roman" pitchFamily="18" charset="0"/>
              </a:rPr>
              <a:t>Halk sağlığı sorunu olması</a:t>
            </a:r>
          </a:p>
          <a:p>
            <a:pPr marL="336550" indent="-336550" defTabSz="449263" eaLnBrk="1" hangingPunct="1">
              <a:buClr>
                <a:schemeClr val="tx1"/>
              </a:buClr>
              <a:buSzPct val="70000"/>
              <a:buFont typeface="Arial"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tr-TR" dirty="0" smtClean="0">
                <a:latin typeface="Times New Roman" pitchFamily="18" charset="0"/>
                <a:cs typeface="Times New Roman" pitchFamily="18" charset="0"/>
              </a:rPr>
              <a:t>Tespit etmenin nispeten kolay olması</a:t>
            </a:r>
          </a:p>
          <a:p>
            <a:pPr marL="336550" indent="-336550" defTabSz="449263" eaLnBrk="1" hangingPunct="1">
              <a:buClr>
                <a:schemeClr val="tx1"/>
              </a:buClr>
              <a:buSzPct val="70000"/>
              <a:buFont typeface="Arial"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tr-TR" dirty="0" smtClean="0">
                <a:latin typeface="Times New Roman" pitchFamily="18" charset="0"/>
                <a:cs typeface="Times New Roman" pitchFamily="18" charset="0"/>
              </a:rPr>
              <a:t>Seyrinin bilinmesi</a:t>
            </a:r>
          </a:p>
          <a:p>
            <a:pPr marL="336550" indent="-336550" defTabSz="449263" eaLnBrk="1" hangingPunct="1">
              <a:buClr>
                <a:schemeClr val="tx1"/>
              </a:buClr>
              <a:buSzPct val="70000"/>
              <a:buFont typeface="Arial"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tr-TR" dirty="0" smtClean="0">
                <a:latin typeface="Times New Roman" pitchFamily="18" charset="0"/>
                <a:cs typeface="Times New Roman" pitchFamily="18" charset="0"/>
              </a:rPr>
              <a:t>Tedavi imkanının bulunması</a:t>
            </a:r>
          </a:p>
          <a:p>
            <a:pPr marL="336550" indent="-336550" defTabSz="449263" eaLnBrk="1" hangingPunct="1">
              <a:buClr>
                <a:schemeClr val="tx1"/>
              </a:buClr>
              <a:buSzPct val="70000"/>
              <a:buFont typeface="Arial"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tr-TR" dirty="0" smtClean="0">
                <a:latin typeface="Times New Roman" pitchFamily="18" charset="0"/>
                <a:cs typeface="Times New Roman" pitchFamily="18" charset="0"/>
              </a:rPr>
              <a:t>Maliyetinin uygun olması</a:t>
            </a:r>
          </a:p>
          <a:p>
            <a:pPr marL="336550" indent="-336550" defTabSz="449263" eaLnBrk="1" hangingPunct="1">
              <a:buClr>
                <a:schemeClr val="tx1"/>
              </a:buClr>
              <a:buSzPct val="70000"/>
              <a:buFont typeface="Arial"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tr-TR" dirty="0" smtClean="0">
                <a:latin typeface="Times New Roman" pitchFamily="18" charset="0"/>
                <a:cs typeface="Times New Roman" pitchFamily="18" charset="0"/>
              </a:rPr>
              <a:t>Uzun vadeli prensip ve kriterlerin belirlenmesi</a:t>
            </a:r>
          </a:p>
          <a:p>
            <a:pPr lvl="4" indent="-222250" defTabSz="449263" eaLnBrk="1" hangingPunct="1">
              <a:spcBef>
                <a:spcPts val="450"/>
              </a:spcBef>
              <a:buSzPct val="70000"/>
              <a:buFontTx/>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tr-TR" sz="1400" dirty="0" smtClean="0"/>
          </a:p>
          <a:p>
            <a:pPr lvl="4" indent="-222250" defTabSz="449263" eaLnBrk="1" hangingPunct="1">
              <a:spcBef>
                <a:spcPts val="450"/>
              </a:spcBef>
              <a:buSzPct val="70000"/>
              <a:buFontTx/>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tr-TR" sz="1400" dirty="0" smtClean="0"/>
          </a:p>
          <a:p>
            <a:pPr lvl="4" indent="-222250" defTabSz="449263" eaLnBrk="1" hangingPunct="1">
              <a:spcBef>
                <a:spcPts val="450"/>
              </a:spcBef>
              <a:buSzPct val="70000"/>
              <a:buFontTx/>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tr-TR" sz="1400" dirty="0" smtClean="0"/>
          </a:p>
          <a:p>
            <a:pPr lvl="4" indent="-222250" defTabSz="449263" eaLnBrk="1" hangingPunct="1">
              <a:spcBef>
                <a:spcPts val="450"/>
              </a:spcBef>
              <a:buSzPct val="70000"/>
              <a:buFontTx/>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tr-TR" sz="1400" dirty="0" smtClean="0"/>
              <a:t>1- </a:t>
            </a:r>
            <a:r>
              <a:rPr lang="tr-TR" sz="1400" dirty="0" err="1" smtClean="0"/>
              <a:t>Thorner</a:t>
            </a:r>
            <a:r>
              <a:rPr lang="tr-TR" sz="1400" dirty="0" smtClean="0"/>
              <a:t> RM, </a:t>
            </a:r>
            <a:r>
              <a:rPr lang="tr-TR" sz="1400" dirty="0" err="1" smtClean="0"/>
              <a:t>Remein</a:t>
            </a:r>
            <a:r>
              <a:rPr lang="tr-TR" sz="1400" dirty="0" smtClean="0"/>
              <a:t> QR (1961). </a:t>
            </a:r>
            <a:r>
              <a:rPr lang="tr-TR" sz="1400" i="1" dirty="0" err="1" smtClean="0"/>
              <a:t>Principles</a:t>
            </a:r>
            <a:r>
              <a:rPr lang="tr-TR" sz="1400" i="1" dirty="0" smtClean="0"/>
              <a:t> </a:t>
            </a:r>
            <a:r>
              <a:rPr lang="tr-TR" sz="1400" i="1" dirty="0" err="1" smtClean="0"/>
              <a:t>and</a:t>
            </a:r>
            <a:r>
              <a:rPr lang="tr-TR" sz="1400" i="1" dirty="0" smtClean="0"/>
              <a:t> </a:t>
            </a:r>
            <a:r>
              <a:rPr lang="tr-TR" sz="1400" i="1" dirty="0" err="1" smtClean="0"/>
              <a:t>Procedures</a:t>
            </a:r>
            <a:r>
              <a:rPr lang="tr-TR" sz="1400" i="1" dirty="0" smtClean="0"/>
              <a:t> in </a:t>
            </a:r>
            <a:r>
              <a:rPr lang="tr-TR" sz="1400" i="1" dirty="0" err="1" smtClean="0"/>
              <a:t>the</a:t>
            </a:r>
            <a:r>
              <a:rPr lang="tr-TR" sz="1400" i="1" dirty="0" smtClean="0"/>
              <a:t> </a:t>
            </a:r>
            <a:r>
              <a:rPr lang="tr-TR" sz="1400" i="1" dirty="0" err="1" smtClean="0"/>
              <a:t>Evaluation</a:t>
            </a:r>
            <a:r>
              <a:rPr lang="tr-TR" sz="1400" i="1" dirty="0" smtClean="0"/>
              <a:t> of </a:t>
            </a:r>
            <a:r>
              <a:rPr lang="tr-TR" sz="1400" i="1" dirty="0" err="1" smtClean="0"/>
              <a:t>Screening</a:t>
            </a:r>
            <a:r>
              <a:rPr lang="tr-TR" sz="1400" i="1" dirty="0" smtClean="0"/>
              <a:t> </a:t>
            </a:r>
            <a:r>
              <a:rPr lang="tr-TR" sz="1400" i="1" dirty="0" err="1" smtClean="0"/>
              <a:t>for</a:t>
            </a:r>
            <a:r>
              <a:rPr lang="tr-TR" sz="1400" i="1" dirty="0" smtClean="0"/>
              <a:t> </a:t>
            </a:r>
            <a:r>
              <a:rPr lang="tr-TR" sz="1400" i="1" dirty="0" err="1" smtClean="0"/>
              <a:t>Disease</a:t>
            </a:r>
            <a:r>
              <a:rPr lang="tr-TR" sz="1400" dirty="0" smtClean="0"/>
              <a:t>. PHS </a:t>
            </a:r>
            <a:r>
              <a:rPr lang="tr-TR" sz="1400" dirty="0" err="1" smtClean="0"/>
              <a:t>publication</a:t>
            </a:r>
            <a:r>
              <a:rPr lang="tr-TR" sz="1400" dirty="0" smtClean="0"/>
              <a:t> no. 846. </a:t>
            </a:r>
            <a:r>
              <a:rPr lang="tr-TR" sz="1400" dirty="0" err="1" smtClean="0"/>
              <a:t>Public</a:t>
            </a:r>
            <a:r>
              <a:rPr lang="tr-TR" sz="1400" dirty="0" smtClean="0"/>
              <a:t> </a:t>
            </a:r>
            <a:r>
              <a:rPr lang="tr-TR" sz="1400" dirty="0" err="1" smtClean="0"/>
              <a:t>Health</a:t>
            </a:r>
            <a:r>
              <a:rPr lang="tr-TR" sz="1400" dirty="0" smtClean="0"/>
              <a:t> </a:t>
            </a:r>
            <a:r>
              <a:rPr lang="tr-TR" sz="1400" dirty="0" err="1" smtClean="0"/>
              <a:t>Monograph</a:t>
            </a:r>
            <a:r>
              <a:rPr lang="tr-TR" sz="1400" dirty="0" smtClean="0"/>
              <a:t> no. 67. Washington: </a:t>
            </a:r>
            <a:r>
              <a:rPr lang="tr-TR" sz="1400" dirty="0" err="1" smtClean="0"/>
              <a:t>Public</a:t>
            </a:r>
            <a:r>
              <a:rPr lang="tr-TR" sz="1400" dirty="0" smtClean="0"/>
              <a:t> </a:t>
            </a:r>
            <a:r>
              <a:rPr lang="tr-TR" sz="1400" dirty="0" err="1" smtClean="0"/>
              <a:t>Health</a:t>
            </a:r>
            <a:r>
              <a:rPr lang="tr-TR" sz="1400" dirty="0" smtClean="0"/>
              <a:t> Service</a:t>
            </a:r>
          </a:p>
          <a:p>
            <a:pPr lvl="4" indent="-222250" defTabSz="449263" eaLnBrk="1" hangingPunct="1">
              <a:spcBef>
                <a:spcPts val="450"/>
              </a:spcBef>
              <a:buSzPct val="70000"/>
              <a:buFontTx/>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tr-TR" sz="1400" dirty="0" smtClean="0"/>
              <a:t>2- Wilson JMG, </a:t>
            </a:r>
            <a:r>
              <a:rPr lang="tr-TR" sz="1400" dirty="0" err="1" smtClean="0"/>
              <a:t>Jungner</a:t>
            </a:r>
            <a:r>
              <a:rPr lang="tr-TR" sz="1400" dirty="0" smtClean="0"/>
              <a:t> G (1968). </a:t>
            </a:r>
            <a:r>
              <a:rPr lang="tr-TR" sz="1400" i="1" dirty="0" err="1" smtClean="0"/>
              <a:t>Principles</a:t>
            </a:r>
            <a:r>
              <a:rPr lang="tr-TR" sz="1400" i="1" dirty="0" smtClean="0"/>
              <a:t> </a:t>
            </a:r>
            <a:r>
              <a:rPr lang="tr-TR" sz="1400" i="1" dirty="0" err="1" smtClean="0"/>
              <a:t>and</a:t>
            </a:r>
            <a:r>
              <a:rPr lang="tr-TR" sz="1400" i="1" dirty="0" smtClean="0"/>
              <a:t> </a:t>
            </a:r>
            <a:r>
              <a:rPr lang="tr-TR" sz="1400" i="1" dirty="0" err="1" smtClean="0"/>
              <a:t>Practice</a:t>
            </a:r>
            <a:r>
              <a:rPr lang="tr-TR" sz="1400" i="1" dirty="0" smtClean="0"/>
              <a:t> of </a:t>
            </a:r>
            <a:r>
              <a:rPr lang="tr-TR" sz="1400" i="1" dirty="0" err="1" smtClean="0"/>
              <a:t>Screening</a:t>
            </a:r>
            <a:r>
              <a:rPr lang="tr-TR" sz="1400" i="1" dirty="0" smtClean="0"/>
              <a:t> </a:t>
            </a:r>
            <a:r>
              <a:rPr lang="tr-TR" sz="1400" i="1" dirty="0" err="1" smtClean="0"/>
              <a:t>for</a:t>
            </a:r>
            <a:r>
              <a:rPr lang="tr-TR" sz="1400" i="1" dirty="0" smtClean="0"/>
              <a:t> </a:t>
            </a:r>
            <a:r>
              <a:rPr lang="tr-TR" sz="1400" i="1" dirty="0" err="1" smtClean="0"/>
              <a:t>Disease</a:t>
            </a:r>
            <a:r>
              <a:rPr lang="tr-TR" sz="1400" dirty="0" smtClean="0"/>
              <a:t>. </a:t>
            </a:r>
            <a:r>
              <a:rPr lang="tr-TR" sz="1400" dirty="0" err="1" smtClean="0"/>
              <a:t>Geneva</a:t>
            </a:r>
            <a:r>
              <a:rPr lang="tr-TR" sz="1400" dirty="0" smtClean="0"/>
              <a:t>: </a:t>
            </a:r>
            <a:r>
              <a:rPr lang="tr-TR" sz="1400" dirty="0" err="1" smtClean="0"/>
              <a:t>World</a:t>
            </a:r>
            <a:r>
              <a:rPr lang="tr-TR" sz="1400" dirty="0" smtClean="0"/>
              <a:t> </a:t>
            </a:r>
            <a:r>
              <a:rPr lang="tr-TR" sz="1400" dirty="0" err="1" smtClean="0"/>
              <a:t>Health</a:t>
            </a:r>
            <a:r>
              <a:rPr lang="tr-TR" sz="1400" dirty="0" smtClean="0"/>
              <a:t> </a:t>
            </a:r>
            <a:r>
              <a:rPr lang="tr-TR" sz="1400" dirty="0" err="1" smtClean="0"/>
              <a:t>Organization</a:t>
            </a:r>
            <a:endParaRPr lang="tr-TR" sz="1400" dirty="0" smtClean="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a:xfrm>
            <a:off x="459581" y="764704"/>
            <a:ext cx="8224838" cy="900113"/>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tr-TR" sz="4000" dirty="0" smtClean="0">
                <a:solidFill>
                  <a:srgbClr val="FF0000"/>
                </a:solidFill>
                <a:latin typeface="Times New Roman" pitchFamily="18" charset="0"/>
                <a:cs typeface="Times New Roman" pitchFamily="18" charset="0"/>
              </a:rPr>
              <a:t>Görme Gelişimi</a:t>
            </a:r>
          </a:p>
        </p:txBody>
      </p:sp>
      <p:sp>
        <p:nvSpPr>
          <p:cNvPr id="23555" name="Rectangle 2"/>
          <p:cNvSpPr>
            <a:spLocks noGrp="1" noChangeArrowheads="1"/>
          </p:cNvSpPr>
          <p:nvPr>
            <p:ph type="body" idx="1"/>
          </p:nvPr>
        </p:nvSpPr>
        <p:spPr>
          <a:xfrm>
            <a:off x="374650" y="1800225"/>
            <a:ext cx="8224838" cy="3846513"/>
          </a:xfrm>
        </p:spPr>
        <p:txBody>
          <a:bodyPr/>
          <a:lstStyle/>
          <a:p>
            <a:pPr indent="-341313" algn="just" eaLnBrk="1" hangingPunct="1">
              <a:buClr>
                <a:srgbClr val="FF0000"/>
              </a:buClr>
              <a:buFont typeface="Arial"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tr-TR" sz="3200" dirty="0" smtClean="0">
                <a:latin typeface="Times New Roman" pitchFamily="18" charset="0"/>
                <a:cs typeface="Times New Roman" pitchFamily="18" charset="0"/>
              </a:rPr>
              <a:t>30-32 haftada bebek anne karnında ışığa tepki  verir gözlerini kırpar</a:t>
            </a:r>
          </a:p>
          <a:p>
            <a:pPr indent="-341313" algn="just" eaLnBrk="1" hangingPunct="1">
              <a:buClr>
                <a:srgbClr val="FF0000"/>
              </a:buCl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tr-TR" sz="3200" dirty="0" smtClean="0">
              <a:latin typeface="Times New Roman" pitchFamily="18" charset="0"/>
              <a:cs typeface="Times New Roman" pitchFamily="18" charset="0"/>
            </a:endParaRPr>
          </a:p>
          <a:p>
            <a:pPr indent="-341313" algn="just" eaLnBrk="1" hangingPunct="1">
              <a:buClr>
                <a:srgbClr val="FF0000"/>
              </a:buClr>
              <a:buFont typeface="Arial"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tr-TR" sz="3200" dirty="0" err="1" smtClean="0">
                <a:latin typeface="Times New Roman" pitchFamily="18" charset="0"/>
                <a:cs typeface="Times New Roman" pitchFamily="18" charset="0"/>
              </a:rPr>
              <a:t>Yenidoğan</a:t>
            </a:r>
            <a:r>
              <a:rPr lang="tr-TR" sz="3200" dirty="0" smtClean="0">
                <a:latin typeface="Times New Roman" pitchFamily="18" charset="0"/>
                <a:cs typeface="Times New Roman" pitchFamily="18" charset="0"/>
              </a:rPr>
              <a:t> bebek ışık değişikliklerine tepki verir, parlak renkli objelere </a:t>
            </a:r>
            <a:r>
              <a:rPr lang="tr-TR" sz="3200" dirty="0" err="1" smtClean="0">
                <a:latin typeface="Times New Roman" pitchFamily="18" charset="0"/>
                <a:cs typeface="Times New Roman" pitchFamily="18" charset="0"/>
              </a:rPr>
              <a:t>fiksasyon</a:t>
            </a:r>
            <a:r>
              <a:rPr lang="tr-TR" sz="3200" dirty="0" smtClean="0">
                <a:latin typeface="Times New Roman" pitchFamily="18" charset="0"/>
                <a:cs typeface="Times New Roman" pitchFamily="18" charset="0"/>
              </a:rPr>
              <a:t> yapabilir/görmesi (yaklaşık 0.05-0.1)</a:t>
            </a:r>
          </a:p>
          <a:p>
            <a:pPr marL="1587" indent="0" eaLnBrk="1" hangingPunct="1">
              <a:buClr>
                <a:srgbClr val="FF0000"/>
              </a:buCl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tr-TR" sz="3200" dirty="0" smtClean="0">
              <a:latin typeface="Times New Roman" pitchFamily="18" charset="0"/>
              <a:cs typeface="Times New Roman" pitchFamily="18" charset="0"/>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Grp="1" noChangeArrowheads="1"/>
          </p:cNvSpPr>
          <p:nvPr>
            <p:ph type="title" idx="4294967295"/>
          </p:nvPr>
        </p:nvSpPr>
        <p:spPr>
          <a:xfrm>
            <a:off x="457200" y="764703"/>
            <a:ext cx="8229600" cy="656109"/>
          </a:xfrm>
          <a:prstGeom prst="rect">
            <a:avLst/>
          </a:prstGeom>
        </p:spPr>
        <p:txBody>
          <a:bodyPr/>
          <a:lstStyle/>
          <a:p>
            <a:pPr algn="ct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tr-TR" sz="4000" b="1" dirty="0" smtClean="0">
                <a:solidFill>
                  <a:srgbClr val="FF0000"/>
                </a:solidFill>
                <a:latin typeface="Times New Roman" pitchFamily="18" charset="0"/>
                <a:cs typeface="Times New Roman" pitchFamily="18" charset="0"/>
              </a:rPr>
              <a:t>Görme Gelişimi</a:t>
            </a:r>
            <a:endParaRPr lang="tr-TR" sz="4000" b="1" dirty="0" smtClean="0"/>
          </a:p>
        </p:txBody>
      </p:sp>
      <p:sp>
        <p:nvSpPr>
          <p:cNvPr id="16387" name="Rectangle 2"/>
          <p:cNvSpPr>
            <a:spLocks noGrp="1" noChangeArrowheads="1"/>
          </p:cNvSpPr>
          <p:nvPr>
            <p:ph type="body" idx="4294967295"/>
          </p:nvPr>
        </p:nvSpPr>
        <p:spPr>
          <a:xfrm>
            <a:off x="457200" y="1371600"/>
            <a:ext cx="8229600" cy="5181600"/>
          </a:xfrm>
          <a:prstGeom prst="rect">
            <a:avLst/>
          </a:prstGeom>
        </p:spPr>
        <p:txBody>
          <a:bodyPr/>
          <a:lstStyle/>
          <a:p>
            <a:pPr marL="336550" indent="-336550" eaLnBrk="1" hangingPunct="1">
              <a:spcBef>
                <a:spcPts val="700"/>
              </a:spcBef>
              <a:buClr>
                <a:srgbClr val="86D1EC"/>
              </a:buClr>
              <a:buSzPct val="103000"/>
              <a:buFont typeface="Arial"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tr-TR" sz="2800" dirty="0" smtClean="0">
                <a:latin typeface="Times New Roman" pitchFamily="18" charset="0"/>
                <a:cs typeface="Times New Roman" pitchFamily="18" charset="0"/>
              </a:rPr>
              <a:t>Görsel sistem diğer duyulardan daha fazla önemli çünkü görme bebeklikte en önemli uyaran ve bilgi kaynağı </a:t>
            </a:r>
          </a:p>
          <a:p>
            <a:pPr marL="336550" indent="-336550" eaLnBrk="1" hangingPunct="1">
              <a:spcBef>
                <a:spcPts val="700"/>
              </a:spcBef>
              <a:buClr>
                <a:srgbClr val="86D1EC"/>
              </a:buClr>
              <a:buSzPct val="103000"/>
              <a:buFont typeface="Arial"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tr-TR" sz="2800" dirty="0" smtClean="0">
                <a:latin typeface="Times New Roman" pitchFamily="18" charset="0"/>
                <a:cs typeface="Times New Roman" pitchFamily="18" charset="0"/>
              </a:rPr>
              <a:t>Çocuk taklit ederek öğrenir, elinin ayağının etrafının farkına varır, göz kontağı ile onay alır</a:t>
            </a:r>
          </a:p>
          <a:p>
            <a:pPr marL="336550" indent="-336550" eaLnBrk="1" hangingPunct="1">
              <a:spcBef>
                <a:spcPts val="700"/>
              </a:spcBef>
              <a:buClr>
                <a:srgbClr val="86D1EC"/>
              </a:buClr>
              <a:buSzPct val="103000"/>
              <a:buFont typeface="Arial"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tr-TR" sz="2800" dirty="0" smtClean="0">
                <a:latin typeface="Times New Roman" pitchFamily="18" charset="0"/>
                <a:cs typeface="Times New Roman" pitchFamily="18" charset="0"/>
              </a:rPr>
              <a:t>Görme azlığı/körlük, motor gelişimi ve diğer gelişimsel faktörleri olumsuz etkiler</a:t>
            </a:r>
          </a:p>
          <a:p>
            <a:pPr marL="336550" indent="-336550" eaLnBrk="1" hangingPunct="1">
              <a:spcBef>
                <a:spcPts val="700"/>
              </a:spcBef>
              <a:buClr>
                <a:srgbClr val="86D1EC"/>
              </a:buClr>
              <a:buSzPct val="103000"/>
              <a:buFont typeface="Arial"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tr-TR" sz="2800" dirty="0" smtClean="0">
                <a:latin typeface="Times New Roman" pitchFamily="18" charset="0"/>
                <a:cs typeface="Times New Roman" pitchFamily="18" charset="0"/>
              </a:rPr>
              <a:t>Sadece göz değil santral sinir sisteminin büyüme ve olgunlaşması da göz önünde bulundurulmalıdır</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body" idx="4294967295"/>
          </p:nvPr>
        </p:nvSpPr>
        <p:spPr>
          <a:xfrm>
            <a:off x="457200" y="1600200"/>
            <a:ext cx="8229600" cy="4530725"/>
          </a:xfrm>
          <a:prstGeom prst="rect">
            <a:avLst/>
          </a:prstGeom>
        </p:spPr>
        <p:txBody>
          <a:bodyPr/>
          <a:lstStyle/>
          <a:p>
            <a:pPr marL="336550" indent="-336550" eaLnBrk="1" hangingPunct="1">
              <a:lnSpc>
                <a:spcPct val="90000"/>
              </a:lnSpc>
              <a:spcBef>
                <a:spcPts val="700"/>
              </a:spcBef>
              <a:buClr>
                <a:srgbClr val="86D1EC"/>
              </a:buClr>
              <a:buSzPct val="103000"/>
              <a:buFont typeface="Arial"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tr-TR" sz="2800" dirty="0" smtClean="0">
                <a:latin typeface="Times New Roman" pitchFamily="18" charset="0"/>
                <a:cs typeface="Times New Roman" pitchFamily="18" charset="0"/>
              </a:rPr>
              <a:t>Kritik dönem görme sisteminin hassas ve olumsuzluklardan fazla etkilendiği dönem</a:t>
            </a:r>
          </a:p>
          <a:p>
            <a:pPr marL="336550" indent="-336550" eaLnBrk="1" hangingPunct="1">
              <a:lnSpc>
                <a:spcPct val="90000"/>
              </a:lnSpc>
              <a:spcBef>
                <a:spcPts val="700"/>
              </a:spcBef>
              <a:buClr>
                <a:srgbClr val="86D1EC"/>
              </a:buClr>
              <a:buSzPct val="103000"/>
              <a:buFont typeface="Arial"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tr-TR" sz="2800" dirty="0" smtClean="0">
                <a:latin typeface="Times New Roman" pitchFamily="18" charset="0"/>
                <a:cs typeface="Times New Roman" pitchFamily="18" charset="0"/>
              </a:rPr>
              <a:t>Normal gelişim için gözlerin paralelliği ve simetrik (netlik, büyüklük, şekil ve kontrast) görüntü olması gerekli</a:t>
            </a:r>
          </a:p>
          <a:p>
            <a:pPr marL="336550" indent="-336550" eaLnBrk="1" hangingPunct="1">
              <a:lnSpc>
                <a:spcPct val="90000"/>
              </a:lnSpc>
              <a:spcBef>
                <a:spcPts val="700"/>
              </a:spcBef>
              <a:buClr>
                <a:srgbClr val="86D1EC"/>
              </a:buClr>
              <a:buSzPct val="103000"/>
              <a:buFont typeface="Arial"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tr-TR" sz="2800" dirty="0" smtClean="0">
                <a:latin typeface="Times New Roman" pitchFamily="18" charset="0"/>
                <a:cs typeface="Times New Roman" pitchFamily="18" charset="0"/>
              </a:rPr>
              <a:t>Göz paralelliği için hassas dönem ilk 6 ay ancak 4 ayda normal paralellik sağlanmakta</a:t>
            </a:r>
          </a:p>
          <a:p>
            <a:pPr marL="336550" indent="-336550" eaLnBrk="1" hangingPunct="1">
              <a:lnSpc>
                <a:spcPct val="90000"/>
              </a:lnSpc>
              <a:spcBef>
                <a:spcPts val="700"/>
              </a:spcBef>
              <a:buClr>
                <a:srgbClr val="86D1EC"/>
              </a:buClr>
              <a:buSzPct val="103000"/>
              <a:buFont typeface="Arial"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tr-TR" sz="2800" dirty="0" smtClean="0">
                <a:latin typeface="Times New Roman" pitchFamily="18" charset="0"/>
                <a:cs typeface="Times New Roman" pitchFamily="18" charset="0"/>
              </a:rPr>
              <a:t>Bebeklik döneminden sonra 9-12 yaşa dek daha yavaş seyirli dönem</a:t>
            </a:r>
          </a:p>
        </p:txBody>
      </p:sp>
      <p:sp>
        <p:nvSpPr>
          <p:cNvPr id="4" name="Rectangle 1"/>
          <p:cNvSpPr>
            <a:spLocks noGrp="1" noChangeArrowheads="1"/>
          </p:cNvSpPr>
          <p:nvPr>
            <p:ph type="title" idx="4294967295"/>
          </p:nvPr>
        </p:nvSpPr>
        <p:spPr>
          <a:xfrm>
            <a:off x="457200" y="764703"/>
            <a:ext cx="8229600" cy="656109"/>
          </a:xfrm>
          <a:prstGeom prst="rect">
            <a:avLst/>
          </a:prstGeom>
        </p:spPr>
        <p:txBody>
          <a:bodyPr/>
          <a:lstStyle/>
          <a:p>
            <a:pPr algn="ct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tr-TR" sz="4000" b="1" dirty="0" smtClean="0">
                <a:solidFill>
                  <a:srgbClr val="FF0000"/>
                </a:solidFill>
                <a:latin typeface="Times New Roman" pitchFamily="18" charset="0"/>
                <a:cs typeface="Times New Roman" pitchFamily="18" charset="0"/>
              </a:rPr>
              <a:t>Görme Gelişimi</a:t>
            </a:r>
            <a:endParaRPr lang="tr-TR" sz="4000" b="1" dirty="0" smtClean="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007604" y="908720"/>
            <a:ext cx="7128792" cy="720080"/>
          </a:xfrm>
        </p:spPr>
        <p:txBody>
          <a:bodyPr rtlCol="0">
            <a:noAutofit/>
          </a:bodyPr>
          <a:lstStyle/>
          <a:p>
            <a:pPr eaLnBrk="1" fontAlgn="auto" hangingPunct="1">
              <a:spcAft>
                <a:spcPts val="0"/>
              </a:spcAft>
              <a:defRPr/>
            </a:pPr>
            <a:r>
              <a:rPr lang="tr-TR" dirty="0" smtClean="0">
                <a:solidFill>
                  <a:srgbClr val="FF0000"/>
                </a:solidFill>
                <a:latin typeface="Times New Roman" pitchFamily="18" charset="0"/>
                <a:cs typeface="Times New Roman" pitchFamily="18" charset="0"/>
              </a:rPr>
              <a:t>Çocukluk Çağı Görme Kaybı Nedenleri</a:t>
            </a:r>
            <a:endParaRPr lang="tr-TR" dirty="0">
              <a:solidFill>
                <a:srgbClr val="FF0000"/>
              </a:solidFill>
              <a:latin typeface="Times New Roman" pitchFamily="18" charset="0"/>
              <a:cs typeface="Times New Roman" pitchFamily="18" charset="0"/>
            </a:endParaRPr>
          </a:p>
        </p:txBody>
      </p:sp>
      <p:sp>
        <p:nvSpPr>
          <p:cNvPr id="3" name="2 İçerik Yer Tutucusu"/>
          <p:cNvSpPr>
            <a:spLocks noGrp="1"/>
          </p:cNvSpPr>
          <p:nvPr>
            <p:ph idx="1"/>
          </p:nvPr>
        </p:nvSpPr>
        <p:spPr>
          <a:xfrm>
            <a:off x="457200" y="1700808"/>
            <a:ext cx="8229600" cy="4425355"/>
          </a:xfrm>
        </p:spPr>
        <p:txBody>
          <a:bodyPr rtlCol="0">
            <a:normAutofit/>
          </a:bodyPr>
          <a:lstStyle/>
          <a:p>
            <a:pPr eaLnBrk="1" fontAlgn="auto" hangingPunct="1">
              <a:spcAft>
                <a:spcPts val="0"/>
              </a:spcAft>
              <a:buFont typeface="Arial" pitchFamily="34" charset="0"/>
              <a:buChar char="•"/>
              <a:defRPr/>
            </a:pPr>
            <a:r>
              <a:rPr lang="tr-TR" dirty="0" smtClean="0">
                <a:latin typeface="Times New Roman" pitchFamily="18" charset="0"/>
                <a:cs typeface="Times New Roman" pitchFamily="18" charset="0"/>
              </a:rPr>
              <a:t>Prematüre </a:t>
            </a:r>
            <a:r>
              <a:rPr lang="tr-TR" dirty="0" err="1" smtClean="0">
                <a:latin typeface="Times New Roman" pitchFamily="18" charset="0"/>
                <a:cs typeface="Times New Roman" pitchFamily="18" charset="0"/>
              </a:rPr>
              <a:t>retinopatisi</a:t>
            </a:r>
            <a:endParaRPr lang="tr-TR" dirty="0" smtClean="0">
              <a:latin typeface="Times New Roman" pitchFamily="18" charset="0"/>
              <a:cs typeface="Times New Roman" pitchFamily="18" charset="0"/>
            </a:endParaRPr>
          </a:p>
          <a:p>
            <a:pPr eaLnBrk="1" fontAlgn="auto" hangingPunct="1">
              <a:spcAft>
                <a:spcPts val="0"/>
              </a:spcAft>
              <a:buFont typeface="Arial" pitchFamily="34" charset="0"/>
              <a:buChar char="•"/>
              <a:defRPr/>
            </a:pPr>
            <a:endParaRPr lang="tr-TR" dirty="0" smtClean="0">
              <a:latin typeface="Times New Roman" pitchFamily="18" charset="0"/>
              <a:cs typeface="Times New Roman" pitchFamily="18" charset="0"/>
            </a:endParaRPr>
          </a:p>
          <a:p>
            <a:pPr eaLnBrk="1" fontAlgn="auto" hangingPunct="1">
              <a:spcAft>
                <a:spcPts val="0"/>
              </a:spcAft>
              <a:buFont typeface="Arial" pitchFamily="34" charset="0"/>
              <a:buChar char="•"/>
              <a:defRPr/>
            </a:pPr>
            <a:r>
              <a:rPr lang="tr-TR" dirty="0" err="1" smtClean="0">
                <a:latin typeface="Times New Roman" pitchFamily="18" charset="0"/>
                <a:cs typeface="Times New Roman" pitchFamily="18" charset="0"/>
              </a:rPr>
              <a:t>Konjenital</a:t>
            </a:r>
            <a:r>
              <a:rPr lang="tr-TR" dirty="0" smtClean="0">
                <a:latin typeface="Times New Roman" pitchFamily="18" charset="0"/>
                <a:cs typeface="Times New Roman" pitchFamily="18" charset="0"/>
              </a:rPr>
              <a:t> katarakt</a:t>
            </a:r>
          </a:p>
          <a:p>
            <a:pPr eaLnBrk="1" fontAlgn="auto" hangingPunct="1">
              <a:spcAft>
                <a:spcPts val="0"/>
              </a:spcAft>
              <a:buFont typeface="Arial" pitchFamily="34" charset="0"/>
              <a:buChar char="•"/>
              <a:defRPr/>
            </a:pPr>
            <a:endParaRPr lang="tr-TR" dirty="0" smtClean="0">
              <a:latin typeface="Times New Roman" pitchFamily="18" charset="0"/>
              <a:cs typeface="Times New Roman" pitchFamily="18" charset="0"/>
            </a:endParaRPr>
          </a:p>
          <a:p>
            <a:pPr eaLnBrk="1" fontAlgn="auto" hangingPunct="1">
              <a:spcAft>
                <a:spcPts val="0"/>
              </a:spcAft>
              <a:buFont typeface="Arial" pitchFamily="34" charset="0"/>
              <a:buChar char="•"/>
              <a:defRPr/>
            </a:pPr>
            <a:r>
              <a:rPr lang="tr-TR" dirty="0" err="1" smtClean="0">
                <a:latin typeface="Times New Roman" pitchFamily="18" charset="0"/>
                <a:cs typeface="Times New Roman" pitchFamily="18" charset="0"/>
              </a:rPr>
              <a:t>Konjenital</a:t>
            </a:r>
            <a:r>
              <a:rPr lang="tr-TR" dirty="0" smtClean="0">
                <a:latin typeface="Times New Roman" pitchFamily="18" charset="0"/>
                <a:cs typeface="Times New Roman" pitchFamily="18" charset="0"/>
              </a:rPr>
              <a:t> glokom</a:t>
            </a:r>
          </a:p>
          <a:p>
            <a:pPr eaLnBrk="1" fontAlgn="auto" hangingPunct="1">
              <a:spcAft>
                <a:spcPts val="0"/>
              </a:spcAft>
              <a:buFont typeface="Arial" pitchFamily="34" charset="0"/>
              <a:buChar char="•"/>
              <a:defRPr/>
            </a:pPr>
            <a:endParaRPr lang="tr-TR" dirty="0" smtClean="0">
              <a:latin typeface="Times New Roman" pitchFamily="18" charset="0"/>
              <a:cs typeface="Times New Roman" pitchFamily="18" charset="0"/>
            </a:endParaRPr>
          </a:p>
          <a:p>
            <a:pPr eaLnBrk="1" fontAlgn="auto" hangingPunct="1">
              <a:spcAft>
                <a:spcPts val="0"/>
              </a:spcAft>
              <a:buFont typeface="Arial" pitchFamily="34" charset="0"/>
              <a:buChar char="•"/>
              <a:defRPr/>
            </a:pPr>
            <a:r>
              <a:rPr lang="tr-TR" dirty="0" err="1" smtClean="0">
                <a:latin typeface="Times New Roman" pitchFamily="18" charset="0"/>
                <a:cs typeface="Times New Roman" pitchFamily="18" charset="0"/>
              </a:rPr>
              <a:t>Retinoblastom</a:t>
            </a:r>
            <a:endParaRPr lang="tr-TR" dirty="0" smtClean="0">
              <a:latin typeface="Times New Roman" pitchFamily="18" charset="0"/>
              <a:cs typeface="Times New Roman" pitchFamily="18" charset="0"/>
            </a:endParaRPr>
          </a:p>
          <a:p>
            <a:pPr eaLnBrk="1" fontAlgn="auto" hangingPunct="1">
              <a:spcAft>
                <a:spcPts val="0"/>
              </a:spcAft>
              <a:buFont typeface="Arial" pitchFamily="34" charset="0"/>
              <a:buChar char="•"/>
              <a:defRPr/>
            </a:pPr>
            <a:endParaRPr lang="tr-TR" dirty="0" smtClean="0">
              <a:latin typeface="Times New Roman" pitchFamily="18" charset="0"/>
              <a:cs typeface="Times New Roman" pitchFamily="18" charset="0"/>
            </a:endParaRPr>
          </a:p>
          <a:p>
            <a:pPr eaLnBrk="1" fontAlgn="auto" hangingPunct="1">
              <a:spcAft>
                <a:spcPts val="0"/>
              </a:spcAft>
              <a:buFont typeface="Arial" pitchFamily="34" charset="0"/>
              <a:buChar char="•"/>
              <a:defRPr/>
            </a:pPr>
            <a:r>
              <a:rPr lang="tr-TR" dirty="0" smtClean="0">
                <a:latin typeface="Times New Roman" pitchFamily="18" charset="0"/>
                <a:cs typeface="Times New Roman" pitchFamily="18" charset="0"/>
              </a:rPr>
              <a:t>Şaşılık, kırma kusurları ve </a:t>
            </a:r>
            <a:r>
              <a:rPr lang="tr-TR" dirty="0" err="1" smtClean="0">
                <a:latin typeface="Times New Roman" pitchFamily="18" charset="0"/>
                <a:cs typeface="Times New Roman" pitchFamily="18" charset="0"/>
              </a:rPr>
              <a:t>ambliyopi</a:t>
            </a:r>
            <a:r>
              <a:rPr lang="tr-TR" dirty="0" smtClean="0">
                <a:latin typeface="Times New Roman" pitchFamily="18" charset="0"/>
                <a:cs typeface="Times New Roman" pitchFamily="18" charset="0"/>
              </a:rPr>
              <a:t> (göz tembelliği)</a:t>
            </a:r>
            <a:endParaRPr lang="tr-TR" dirty="0">
              <a:latin typeface="Times New Roman" pitchFamily="18" charset="0"/>
              <a:cs typeface="Times New Roman" pitchFamily="18" charset="0"/>
            </a:endParaRPr>
          </a:p>
        </p:txBody>
      </p:sp>
      <p:pic>
        <p:nvPicPr>
          <p:cNvPr id="18436" name="5 Resim" descr="görme kaybı nedenleri 3.jpg"/>
          <p:cNvPicPr>
            <a:picLocks noChangeAspect="1"/>
          </p:cNvPicPr>
          <p:nvPr/>
        </p:nvPicPr>
        <p:blipFill>
          <a:blip r:embed="rId2" cstate="print"/>
          <a:srcRect/>
          <a:stretch>
            <a:fillRect/>
          </a:stretch>
        </p:blipFill>
        <p:spPr bwMode="auto">
          <a:xfrm>
            <a:off x="4572000" y="2147888"/>
            <a:ext cx="4105275" cy="288131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1 Başlık"/>
          <p:cNvSpPr>
            <a:spLocks noGrp="1"/>
          </p:cNvSpPr>
          <p:nvPr>
            <p:ph type="title"/>
          </p:nvPr>
        </p:nvSpPr>
        <p:spPr>
          <a:xfrm>
            <a:off x="1007604" y="764704"/>
            <a:ext cx="7128792" cy="720080"/>
          </a:xfrm>
        </p:spPr>
        <p:txBody>
          <a:bodyPr/>
          <a:lstStyle/>
          <a:p>
            <a:pPr eaLnBrk="1" hangingPunct="1"/>
            <a:r>
              <a:rPr lang="tr-TR" sz="3600" dirty="0" smtClean="0">
                <a:solidFill>
                  <a:srgbClr val="FF0000"/>
                </a:solidFill>
                <a:latin typeface="Times New Roman" pitchFamily="18" charset="0"/>
                <a:cs typeface="Times New Roman" pitchFamily="18" charset="0"/>
              </a:rPr>
              <a:t>Prematüre </a:t>
            </a:r>
            <a:r>
              <a:rPr lang="tr-TR" sz="3600" dirty="0" err="1" smtClean="0">
                <a:solidFill>
                  <a:srgbClr val="FF0000"/>
                </a:solidFill>
                <a:latin typeface="Times New Roman" pitchFamily="18" charset="0"/>
                <a:cs typeface="Times New Roman" pitchFamily="18" charset="0"/>
              </a:rPr>
              <a:t>Retinopatisi</a:t>
            </a:r>
            <a:endParaRPr lang="tr-TR" sz="3600" dirty="0" smtClean="0">
              <a:solidFill>
                <a:srgbClr val="FF0000"/>
              </a:solidFill>
              <a:latin typeface="Times New Roman" pitchFamily="18" charset="0"/>
              <a:cs typeface="Times New Roman" pitchFamily="18" charset="0"/>
            </a:endParaRPr>
          </a:p>
        </p:txBody>
      </p:sp>
      <p:sp>
        <p:nvSpPr>
          <p:cNvPr id="19459" name="2 İçerik Yer Tutucusu"/>
          <p:cNvSpPr>
            <a:spLocks noGrp="1"/>
          </p:cNvSpPr>
          <p:nvPr>
            <p:ph idx="1"/>
          </p:nvPr>
        </p:nvSpPr>
        <p:spPr/>
        <p:txBody>
          <a:bodyPr/>
          <a:lstStyle/>
          <a:p>
            <a:pPr eaLnBrk="1" hangingPunct="1">
              <a:buFont typeface="Arial" pitchFamily="34" charset="0"/>
              <a:buChar char="•"/>
            </a:pPr>
            <a:r>
              <a:rPr lang="tr-TR" dirty="0" smtClean="0">
                <a:latin typeface="Times New Roman" pitchFamily="18" charset="0"/>
                <a:cs typeface="Times New Roman" pitchFamily="18" charset="0"/>
              </a:rPr>
              <a:t>Düşük doğum ağırlığı</a:t>
            </a:r>
          </a:p>
          <a:p>
            <a:pPr eaLnBrk="1" hangingPunct="1">
              <a:buFont typeface="Arial" pitchFamily="34" charset="0"/>
              <a:buChar char="•"/>
            </a:pPr>
            <a:r>
              <a:rPr lang="tr-TR" dirty="0" smtClean="0">
                <a:latin typeface="Times New Roman" pitchFamily="18" charset="0"/>
                <a:cs typeface="Times New Roman" pitchFamily="18" charset="0"/>
              </a:rPr>
              <a:t>Küçük doğum haftası</a:t>
            </a:r>
          </a:p>
          <a:p>
            <a:pPr eaLnBrk="1" hangingPunct="1">
              <a:buFont typeface="Arial" pitchFamily="34" charset="0"/>
              <a:buChar char="•"/>
            </a:pPr>
            <a:r>
              <a:rPr lang="tr-TR" dirty="0" smtClean="0">
                <a:latin typeface="Times New Roman" pitchFamily="18" charset="0"/>
                <a:cs typeface="Times New Roman" pitchFamily="18" charset="0"/>
              </a:rPr>
              <a:t>&lt;1500 gr ve &lt; 32 hafta =&gt; tarama</a:t>
            </a:r>
          </a:p>
          <a:p>
            <a:pPr eaLnBrk="1" hangingPunct="1">
              <a:buFont typeface="Arial" pitchFamily="34" charset="0"/>
              <a:buChar char="•"/>
            </a:pPr>
            <a:r>
              <a:rPr lang="tr-TR" dirty="0" smtClean="0">
                <a:latin typeface="Times New Roman" pitchFamily="18" charset="0"/>
                <a:cs typeface="Times New Roman" pitchFamily="18" charset="0"/>
              </a:rPr>
              <a:t>Doğumdan sonraki 4-6 hafta / </a:t>
            </a:r>
            <a:r>
              <a:rPr lang="tr-TR" dirty="0" err="1" smtClean="0">
                <a:latin typeface="Times New Roman" pitchFamily="18" charset="0"/>
                <a:cs typeface="Times New Roman" pitchFamily="18" charset="0"/>
              </a:rPr>
              <a:t>postkonsepsiyonel</a:t>
            </a:r>
            <a:r>
              <a:rPr lang="tr-TR" dirty="0" smtClean="0">
                <a:latin typeface="Times New Roman" pitchFamily="18" charset="0"/>
                <a:cs typeface="Times New Roman" pitchFamily="18" charset="0"/>
              </a:rPr>
              <a:t> 31-33 hafta</a:t>
            </a:r>
          </a:p>
          <a:p>
            <a:pPr eaLnBrk="1" hangingPunct="1">
              <a:buFont typeface="Arial" pitchFamily="34" charset="0"/>
              <a:buChar char="•"/>
            </a:pPr>
            <a:r>
              <a:rPr lang="tr-TR" dirty="0" smtClean="0">
                <a:latin typeface="Times New Roman" pitchFamily="18" charset="0"/>
                <a:cs typeface="Times New Roman" pitchFamily="18" charset="0"/>
              </a:rPr>
              <a:t>Ülkemizde yıllık yaklaşık 1700 ileri evre ROP </a:t>
            </a:r>
          </a:p>
        </p:txBody>
      </p:sp>
      <p:sp>
        <p:nvSpPr>
          <p:cNvPr id="19460" name="3 Metin kutusu"/>
          <p:cNvSpPr txBox="1">
            <a:spLocks noChangeArrowheads="1"/>
          </p:cNvSpPr>
          <p:nvPr/>
        </p:nvSpPr>
        <p:spPr bwMode="auto">
          <a:xfrm>
            <a:off x="179388" y="6000750"/>
            <a:ext cx="8785225" cy="646113"/>
          </a:xfrm>
          <a:prstGeom prst="rect">
            <a:avLst/>
          </a:prstGeom>
          <a:noFill/>
          <a:ln w="9525">
            <a:noFill/>
            <a:miter lim="800000"/>
            <a:headEnd/>
            <a:tailEnd/>
          </a:ln>
        </p:spPr>
        <p:txBody>
          <a:bodyPr>
            <a:spAutoFit/>
          </a:bodyPr>
          <a:lstStyle/>
          <a:p>
            <a:r>
              <a:rPr lang="tr-TR" i="1">
                <a:latin typeface="Calibri" pitchFamily="32" charset="0"/>
              </a:rPr>
              <a:t>Türkiye’ de prematüre retinopatisi sıklığının durumu. Çocuk Sağlığı ve Hastalıkları dergisi. 2010;53:4-9. Ergenekon E ve ark.</a:t>
            </a:r>
          </a:p>
        </p:txBody>
      </p:sp>
      <p:pic>
        <p:nvPicPr>
          <p:cNvPr id="19461" name="4 Resim" descr="rop.jpg"/>
          <p:cNvPicPr>
            <a:picLocks noChangeAspect="1"/>
          </p:cNvPicPr>
          <p:nvPr/>
        </p:nvPicPr>
        <p:blipFill>
          <a:blip r:embed="rId2" cstate="print"/>
          <a:srcRect/>
          <a:stretch>
            <a:fillRect/>
          </a:stretch>
        </p:blipFill>
        <p:spPr bwMode="auto">
          <a:xfrm>
            <a:off x="7150100" y="4005064"/>
            <a:ext cx="1993900" cy="2081213"/>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Text Box 5"/>
          <p:cNvSpPr txBox="1">
            <a:spLocks noChangeArrowheads="1"/>
          </p:cNvSpPr>
          <p:nvPr/>
        </p:nvSpPr>
        <p:spPr bwMode="auto">
          <a:xfrm>
            <a:off x="107504" y="5301208"/>
            <a:ext cx="8915400" cy="1539139"/>
          </a:xfrm>
          <a:prstGeom prst="rect">
            <a:avLst/>
          </a:prstGeom>
          <a:noFill/>
          <a:ln w="9525">
            <a:noFill/>
            <a:miter lim="800000"/>
            <a:headEnd/>
            <a:tailEnd/>
          </a:ln>
        </p:spPr>
        <p:txBody>
          <a:bodyPr wrap="square">
            <a:spAutoFit/>
          </a:bodyPr>
          <a:lstStyle/>
          <a:p>
            <a:pPr>
              <a:lnSpc>
                <a:spcPct val="115000"/>
              </a:lnSpc>
            </a:pPr>
            <a:r>
              <a:rPr lang="tr-TR" sz="2800" dirty="0">
                <a:latin typeface="Times New Roman" pitchFamily="18" charset="0"/>
                <a:cs typeface="Times New Roman" pitchFamily="18" charset="0"/>
              </a:rPr>
              <a:t>Düşük doğum ağırlıklı</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ve</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erken</a:t>
            </a:r>
            <a:r>
              <a:rPr lang="en-US" sz="2800" dirty="0">
                <a:latin typeface="Times New Roman" pitchFamily="18" charset="0"/>
                <a:cs typeface="Times New Roman" pitchFamily="18" charset="0"/>
              </a:rPr>
              <a:t> </a:t>
            </a:r>
            <a:r>
              <a:rPr lang="en-US" sz="2800" dirty="0" err="1">
                <a:latin typeface="Times New Roman" pitchFamily="18" charset="0"/>
                <a:cs typeface="Times New Roman" pitchFamily="18" charset="0"/>
              </a:rPr>
              <a:t>doğan</a:t>
            </a:r>
            <a:r>
              <a:rPr lang="tr-TR" sz="2800" dirty="0">
                <a:latin typeface="Times New Roman" pitchFamily="18" charset="0"/>
                <a:cs typeface="Times New Roman" pitchFamily="18" charset="0"/>
              </a:rPr>
              <a:t> (</a:t>
            </a:r>
            <a:r>
              <a:rPr lang="tr-TR" sz="2800" dirty="0">
                <a:latin typeface="Times New Roman" pitchFamily="18" charset="0"/>
                <a:cs typeface="Times New Roman" pitchFamily="18" charset="0"/>
                <a:sym typeface="Symbol" pitchFamily="18" charset="2"/>
              </a:rPr>
              <a:t></a:t>
            </a:r>
            <a:r>
              <a:rPr lang="tr-TR" sz="2800" dirty="0">
                <a:latin typeface="Times New Roman" pitchFamily="18" charset="0"/>
                <a:cs typeface="Times New Roman" pitchFamily="18" charset="0"/>
              </a:rPr>
              <a:t>1500 gr</a:t>
            </a:r>
            <a:r>
              <a:rPr lang="en-US" sz="2800" dirty="0">
                <a:latin typeface="Times New Roman" pitchFamily="18" charset="0"/>
                <a:cs typeface="Times New Roman" pitchFamily="18" charset="0"/>
              </a:rPr>
              <a:t>;</a:t>
            </a:r>
            <a:r>
              <a:rPr lang="tr-TR" sz="2800" dirty="0">
                <a:latin typeface="Times New Roman" pitchFamily="18" charset="0"/>
                <a:cs typeface="Times New Roman" pitchFamily="18" charset="0"/>
              </a:rPr>
              <a:t> </a:t>
            </a:r>
            <a:r>
              <a:rPr lang="tr-TR" sz="2000" dirty="0">
                <a:latin typeface="Times New Roman" pitchFamily="18" charset="0"/>
                <a:cs typeface="Times New Roman" pitchFamily="18" charset="0"/>
                <a:sym typeface="Symbol" pitchFamily="18" charset="2"/>
              </a:rPr>
              <a:t></a:t>
            </a:r>
            <a:r>
              <a:rPr lang="tr-TR" sz="2000" dirty="0">
                <a:latin typeface="Times New Roman" pitchFamily="18" charset="0"/>
                <a:cs typeface="Times New Roman" pitchFamily="18" charset="0"/>
              </a:rPr>
              <a:t> </a:t>
            </a:r>
            <a:r>
              <a:rPr lang="tr-TR" sz="2800" dirty="0">
                <a:latin typeface="Times New Roman" pitchFamily="18" charset="0"/>
                <a:cs typeface="Times New Roman" pitchFamily="18" charset="0"/>
              </a:rPr>
              <a:t>32 </a:t>
            </a:r>
            <a:r>
              <a:rPr lang="tr-TR" sz="2800" dirty="0" err="1">
                <a:latin typeface="Times New Roman" pitchFamily="18" charset="0"/>
                <a:cs typeface="Times New Roman" pitchFamily="18" charset="0"/>
              </a:rPr>
              <a:t>hf</a:t>
            </a:r>
            <a:r>
              <a:rPr lang="tr-TR" sz="2800" dirty="0">
                <a:latin typeface="Times New Roman" pitchFamily="18" charset="0"/>
                <a:cs typeface="Times New Roman" pitchFamily="18" charset="0"/>
              </a:rPr>
              <a:t>) prematüre bebe</a:t>
            </a:r>
            <a:r>
              <a:rPr lang="en-US" sz="2800" dirty="0" err="1">
                <a:latin typeface="Times New Roman" pitchFamily="18" charset="0"/>
                <a:cs typeface="Times New Roman" pitchFamily="18" charset="0"/>
              </a:rPr>
              <a:t>klere</a:t>
            </a:r>
            <a:r>
              <a:rPr lang="tr-TR" sz="2800" dirty="0">
                <a:latin typeface="Times New Roman" pitchFamily="18" charset="0"/>
                <a:cs typeface="Times New Roman" pitchFamily="18" charset="0"/>
              </a:rPr>
              <a:t> doğumdan itibaren 4-6 hafta içerinde mutlaka </a:t>
            </a:r>
            <a:r>
              <a:rPr lang="tr-TR" sz="2800" u="sng" dirty="0">
                <a:solidFill>
                  <a:srgbClr val="FF0000"/>
                </a:solidFill>
                <a:latin typeface="Times New Roman" pitchFamily="18" charset="0"/>
                <a:cs typeface="Times New Roman" pitchFamily="18" charset="0"/>
              </a:rPr>
              <a:t>göz muayenesi </a:t>
            </a:r>
            <a:r>
              <a:rPr lang="tr-TR" sz="2800" dirty="0">
                <a:latin typeface="Times New Roman" pitchFamily="18" charset="0"/>
                <a:cs typeface="Times New Roman" pitchFamily="18" charset="0"/>
              </a:rPr>
              <a:t>yapılmalıdır !!! </a:t>
            </a:r>
          </a:p>
        </p:txBody>
      </p:sp>
      <p:sp>
        <p:nvSpPr>
          <p:cNvPr id="1028" name="Text Box 6"/>
          <p:cNvSpPr txBox="1">
            <a:spLocks noChangeArrowheads="1"/>
          </p:cNvSpPr>
          <p:nvPr/>
        </p:nvSpPr>
        <p:spPr bwMode="auto">
          <a:xfrm>
            <a:off x="1866900" y="476672"/>
            <a:ext cx="5410200" cy="701675"/>
          </a:xfrm>
          <a:prstGeom prst="rect">
            <a:avLst/>
          </a:prstGeom>
          <a:noFill/>
          <a:ln w="9525">
            <a:noFill/>
            <a:miter lim="800000"/>
            <a:headEnd/>
            <a:tailEnd/>
          </a:ln>
        </p:spPr>
        <p:txBody>
          <a:bodyPr>
            <a:spAutoFit/>
          </a:bodyPr>
          <a:lstStyle/>
          <a:p>
            <a:pPr algn="ctr">
              <a:spcBef>
                <a:spcPct val="50000"/>
              </a:spcBef>
            </a:pPr>
            <a:r>
              <a:rPr lang="tr-TR" sz="4000" b="1" dirty="0">
                <a:solidFill>
                  <a:srgbClr val="FF0000"/>
                </a:solidFill>
                <a:latin typeface="Times New Roman" pitchFamily="18" charset="0"/>
                <a:cs typeface="Times New Roman" pitchFamily="18" charset="0"/>
              </a:rPr>
              <a:t>Bebek prematüre ise</a:t>
            </a:r>
          </a:p>
        </p:txBody>
      </p:sp>
      <p:pic>
        <p:nvPicPr>
          <p:cNvPr id="1029" name="Picture 7" descr="09"/>
          <p:cNvPicPr>
            <a:picLocks noChangeAspect="1" noChangeArrowheads="1"/>
          </p:cNvPicPr>
          <p:nvPr/>
        </p:nvPicPr>
        <p:blipFill>
          <a:blip r:embed="rId3" cstate="print"/>
          <a:srcRect l="3703" t="3714" r="30556" b="10634"/>
          <a:stretch>
            <a:fillRect/>
          </a:stretch>
        </p:blipFill>
        <p:spPr bwMode="auto">
          <a:xfrm>
            <a:off x="6858000" y="1922463"/>
            <a:ext cx="2209800" cy="2039937"/>
          </a:xfrm>
          <a:prstGeom prst="rect">
            <a:avLst/>
          </a:prstGeom>
          <a:noFill/>
          <a:ln w="9525">
            <a:noFill/>
            <a:miter lim="800000"/>
            <a:headEnd/>
            <a:tailEnd/>
          </a:ln>
        </p:spPr>
      </p:pic>
      <p:pic>
        <p:nvPicPr>
          <p:cNvPr id="1030" name="Picture 8" descr="09"/>
          <p:cNvPicPr>
            <a:picLocks noChangeAspect="1" noChangeArrowheads="1"/>
          </p:cNvPicPr>
          <p:nvPr/>
        </p:nvPicPr>
        <p:blipFill>
          <a:blip r:embed="rId4" cstate="print"/>
          <a:srcRect l="18401" t="24400" r="15741"/>
          <a:stretch>
            <a:fillRect/>
          </a:stretch>
        </p:blipFill>
        <p:spPr bwMode="auto">
          <a:xfrm>
            <a:off x="4953000" y="1541463"/>
            <a:ext cx="2209800" cy="2028825"/>
          </a:xfrm>
          <a:prstGeom prst="rect">
            <a:avLst/>
          </a:prstGeom>
          <a:noFill/>
          <a:ln w="9525">
            <a:noFill/>
            <a:miter lim="800000"/>
            <a:headEnd/>
            <a:tailEnd/>
          </a:ln>
        </p:spPr>
      </p:pic>
      <p:pic>
        <p:nvPicPr>
          <p:cNvPr id="1031" name="Picture 10" descr="DSC05070"/>
          <p:cNvPicPr>
            <a:picLocks noChangeAspect="1" noChangeArrowheads="1"/>
          </p:cNvPicPr>
          <p:nvPr/>
        </p:nvPicPr>
        <p:blipFill>
          <a:blip r:embed="rId5" cstate="print"/>
          <a:srcRect t="29204" b="46778"/>
          <a:stretch>
            <a:fillRect/>
          </a:stretch>
        </p:blipFill>
        <p:spPr bwMode="auto">
          <a:xfrm>
            <a:off x="3581400" y="4077072"/>
            <a:ext cx="5200650" cy="936104"/>
          </a:xfrm>
          <a:prstGeom prst="rect">
            <a:avLst/>
          </a:prstGeom>
          <a:noFill/>
          <a:ln w="9525">
            <a:noFill/>
            <a:miter lim="800000"/>
            <a:headEnd/>
            <a:tailEnd/>
          </a:ln>
        </p:spPr>
      </p:pic>
      <p:pic>
        <p:nvPicPr>
          <p:cNvPr id="1032" name="Picture 11" descr="Resim-11"/>
          <p:cNvPicPr>
            <a:picLocks noChangeAspect="1" noChangeArrowheads="1"/>
          </p:cNvPicPr>
          <p:nvPr/>
        </p:nvPicPr>
        <p:blipFill>
          <a:blip r:embed="rId6" cstate="print"/>
          <a:srcRect l="3773" t="22641" r="3773" b="22012"/>
          <a:stretch>
            <a:fillRect/>
          </a:stretch>
        </p:blipFill>
        <p:spPr bwMode="auto">
          <a:xfrm>
            <a:off x="152400" y="1295400"/>
            <a:ext cx="4572000" cy="2052638"/>
          </a:xfrm>
          <a:prstGeom prst="rect">
            <a:avLst/>
          </a:prstGeom>
          <a:noFill/>
          <a:ln w="9525">
            <a:noFill/>
            <a:miter lim="800000"/>
            <a:headEnd/>
            <a:tailEnd/>
          </a:ln>
        </p:spPr>
      </p:pic>
      <p:graphicFrame>
        <p:nvGraphicFramePr>
          <p:cNvPr id="1026" name="Object 12"/>
          <p:cNvGraphicFramePr>
            <a:graphicFrameLocks noChangeAspect="1"/>
          </p:cNvGraphicFramePr>
          <p:nvPr/>
        </p:nvGraphicFramePr>
        <p:xfrm>
          <a:off x="152400" y="3657600"/>
          <a:ext cx="3200400" cy="1693863"/>
        </p:xfrm>
        <a:graphic>
          <a:graphicData uri="http://schemas.openxmlformats.org/presentationml/2006/ole">
            <mc:AlternateContent xmlns:mc="http://schemas.openxmlformats.org/markup-compatibility/2006">
              <mc:Choice xmlns:v="urn:schemas-microsoft-com:vml" Requires="v">
                <p:oleObj spid="_x0000_s1027" name="Bit Eşlem Resmi" r:id="rId7" imgW="2819794" imgH="1590897" progId="PBrush">
                  <p:embed/>
                </p:oleObj>
              </mc:Choice>
              <mc:Fallback>
                <p:oleObj name="Bit Eşlem Resmi" r:id="rId7" imgW="2819794" imgH="1590897" progId="PBrush">
                  <p:embed/>
                  <p:pic>
                    <p:nvPicPr>
                      <p:cNvPr id="0" name="Object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400" y="3657600"/>
                        <a:ext cx="3200400" cy="1693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1 Başlık"/>
          <p:cNvSpPr>
            <a:spLocks noGrp="1"/>
          </p:cNvSpPr>
          <p:nvPr>
            <p:ph type="title"/>
          </p:nvPr>
        </p:nvSpPr>
        <p:spPr>
          <a:xfrm>
            <a:off x="1007604" y="476672"/>
            <a:ext cx="7128792" cy="720080"/>
          </a:xfrm>
        </p:spPr>
        <p:txBody>
          <a:bodyPr/>
          <a:lstStyle/>
          <a:p>
            <a:r>
              <a:rPr lang="tr-TR" sz="3600" dirty="0" err="1" smtClean="0">
                <a:solidFill>
                  <a:srgbClr val="FF0000"/>
                </a:solidFill>
                <a:latin typeface="Times New Roman" pitchFamily="18" charset="0"/>
                <a:cs typeface="Times New Roman" pitchFamily="18" charset="0"/>
              </a:rPr>
              <a:t>Konjenital</a:t>
            </a:r>
            <a:r>
              <a:rPr lang="tr-TR" sz="3600" dirty="0" smtClean="0">
                <a:solidFill>
                  <a:srgbClr val="FF0000"/>
                </a:solidFill>
                <a:latin typeface="Times New Roman" pitchFamily="18" charset="0"/>
                <a:cs typeface="Times New Roman" pitchFamily="18" charset="0"/>
              </a:rPr>
              <a:t> Katarakt</a:t>
            </a:r>
          </a:p>
        </p:txBody>
      </p:sp>
      <p:sp>
        <p:nvSpPr>
          <p:cNvPr id="20483" name="2 İçerik Yer Tutucusu"/>
          <p:cNvSpPr>
            <a:spLocks noGrp="1"/>
          </p:cNvSpPr>
          <p:nvPr>
            <p:ph idx="1"/>
          </p:nvPr>
        </p:nvSpPr>
        <p:spPr>
          <a:xfrm>
            <a:off x="457200" y="1484784"/>
            <a:ext cx="8229600" cy="4641379"/>
          </a:xfrm>
        </p:spPr>
        <p:txBody>
          <a:bodyPr/>
          <a:lstStyle/>
          <a:p>
            <a:r>
              <a:rPr lang="tr-TR" dirty="0" err="1" smtClean="0">
                <a:latin typeface="Times New Roman" pitchFamily="18" charset="0"/>
                <a:cs typeface="Times New Roman" pitchFamily="18" charset="0"/>
              </a:rPr>
              <a:t>İnsidans</a:t>
            </a:r>
            <a:r>
              <a:rPr lang="tr-TR" dirty="0" smtClean="0">
                <a:latin typeface="Times New Roman" pitchFamily="18" charset="0"/>
                <a:cs typeface="Times New Roman" pitchFamily="18" charset="0"/>
              </a:rPr>
              <a:t> 1,2 – 6 / 10000 doğum</a:t>
            </a:r>
          </a:p>
          <a:p>
            <a:r>
              <a:rPr lang="tr-TR" sz="2800" dirty="0" smtClean="0">
                <a:latin typeface="Times New Roman" pitchFamily="18" charset="0"/>
                <a:cs typeface="Times New Roman" pitchFamily="18" charset="0"/>
              </a:rPr>
              <a:t>Ülkemizde yıllık 1500-2000 yeni vaka</a:t>
            </a:r>
          </a:p>
          <a:p>
            <a:endParaRPr lang="tr-TR" dirty="0" smtClean="0"/>
          </a:p>
          <a:p>
            <a:endParaRPr lang="tr-TR" dirty="0" smtClean="0"/>
          </a:p>
          <a:p>
            <a:endParaRPr lang="tr-TR" dirty="0" smtClean="0"/>
          </a:p>
          <a:p>
            <a:endParaRPr lang="tr-TR" dirty="0" smtClean="0"/>
          </a:p>
          <a:p>
            <a:endParaRPr lang="tr-TR" dirty="0" smtClean="0"/>
          </a:p>
          <a:p>
            <a:endParaRPr lang="tr-TR" dirty="0" smtClean="0"/>
          </a:p>
          <a:p>
            <a:r>
              <a:rPr lang="tr-TR" dirty="0" smtClean="0">
                <a:latin typeface="Times New Roman" pitchFamily="18" charset="0"/>
                <a:cs typeface="Times New Roman" pitchFamily="18" charset="0"/>
              </a:rPr>
              <a:t>Erken tanı tedavi ile normale yakın görme</a:t>
            </a:r>
          </a:p>
        </p:txBody>
      </p:sp>
      <p:sp>
        <p:nvSpPr>
          <p:cNvPr id="20484" name="3 Metin kutusu"/>
          <p:cNvSpPr txBox="1">
            <a:spLocks noChangeArrowheads="1"/>
          </p:cNvSpPr>
          <p:nvPr/>
        </p:nvSpPr>
        <p:spPr bwMode="auto">
          <a:xfrm>
            <a:off x="179388" y="5878513"/>
            <a:ext cx="8785225" cy="646112"/>
          </a:xfrm>
          <a:prstGeom prst="rect">
            <a:avLst/>
          </a:prstGeom>
          <a:noFill/>
          <a:ln w="9525">
            <a:noFill/>
            <a:miter lim="800000"/>
            <a:headEnd/>
            <a:tailEnd/>
          </a:ln>
        </p:spPr>
        <p:txBody>
          <a:bodyPr>
            <a:spAutoFit/>
          </a:bodyPr>
          <a:lstStyle/>
          <a:p>
            <a:r>
              <a:rPr lang="tr-TR" i="1" dirty="0" err="1">
                <a:latin typeface="Calibri" pitchFamily="32" charset="0"/>
              </a:rPr>
              <a:t>Konjenital</a:t>
            </a:r>
            <a:r>
              <a:rPr lang="tr-TR" i="1" dirty="0">
                <a:latin typeface="Calibri" pitchFamily="32" charset="0"/>
              </a:rPr>
              <a:t> kataraktlar: Epidemiyoloji, sınıflama, </a:t>
            </a:r>
            <a:r>
              <a:rPr lang="tr-TR" i="1" dirty="0" err="1">
                <a:latin typeface="Calibri" pitchFamily="32" charset="0"/>
              </a:rPr>
              <a:t>etiyopatogenez</a:t>
            </a:r>
            <a:r>
              <a:rPr lang="tr-TR" i="1" dirty="0">
                <a:latin typeface="Calibri" pitchFamily="32" charset="0"/>
              </a:rPr>
              <a:t>. T </a:t>
            </a:r>
            <a:r>
              <a:rPr lang="tr-TR" i="1" dirty="0" err="1">
                <a:latin typeface="Calibri" pitchFamily="32" charset="0"/>
              </a:rPr>
              <a:t>Klin</a:t>
            </a:r>
            <a:r>
              <a:rPr lang="tr-TR" i="1" dirty="0">
                <a:latin typeface="Calibri" pitchFamily="32" charset="0"/>
              </a:rPr>
              <a:t> Oftalmoloji. 1999;8:235-41. Özdemir G, </a:t>
            </a:r>
            <a:r>
              <a:rPr lang="tr-TR" i="1" dirty="0" err="1">
                <a:latin typeface="Calibri" pitchFamily="32" charset="0"/>
              </a:rPr>
              <a:t>Karel</a:t>
            </a:r>
            <a:r>
              <a:rPr lang="tr-TR" i="1" dirty="0">
                <a:latin typeface="Calibri" pitchFamily="32" charset="0"/>
              </a:rPr>
              <a:t> F.</a:t>
            </a:r>
          </a:p>
        </p:txBody>
      </p:sp>
      <p:pic>
        <p:nvPicPr>
          <p:cNvPr id="20485" name="5 Resim" descr="konj kat.jpg"/>
          <p:cNvPicPr>
            <a:picLocks noChangeAspect="1"/>
          </p:cNvPicPr>
          <p:nvPr/>
        </p:nvPicPr>
        <p:blipFill>
          <a:blip r:embed="rId2" cstate="print"/>
          <a:srcRect l="776" t="19537" r="8651" b="38132"/>
          <a:stretch>
            <a:fillRect/>
          </a:stretch>
        </p:blipFill>
        <p:spPr bwMode="auto">
          <a:xfrm>
            <a:off x="48548" y="2924944"/>
            <a:ext cx="4523452" cy="1584176"/>
          </a:xfrm>
          <a:prstGeom prst="rect">
            <a:avLst/>
          </a:prstGeom>
          <a:noFill/>
          <a:ln w="9525">
            <a:noFill/>
            <a:miter lim="800000"/>
            <a:headEnd/>
            <a:tailEnd/>
          </a:ln>
        </p:spPr>
      </p:pic>
      <p:pic>
        <p:nvPicPr>
          <p:cNvPr id="20486" name="6 Resim" descr="fako.jpg"/>
          <p:cNvPicPr>
            <a:picLocks noChangeAspect="1"/>
          </p:cNvPicPr>
          <p:nvPr/>
        </p:nvPicPr>
        <p:blipFill>
          <a:blip r:embed="rId3" cstate="print"/>
          <a:srcRect/>
          <a:stretch>
            <a:fillRect/>
          </a:stretch>
        </p:blipFill>
        <p:spPr bwMode="auto">
          <a:xfrm>
            <a:off x="4860032" y="2564904"/>
            <a:ext cx="3384550" cy="2300288"/>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1 Başlık"/>
          <p:cNvSpPr>
            <a:spLocks noGrp="1"/>
          </p:cNvSpPr>
          <p:nvPr>
            <p:ph type="title"/>
          </p:nvPr>
        </p:nvSpPr>
        <p:spPr>
          <a:xfrm>
            <a:off x="1007604" y="548680"/>
            <a:ext cx="7128792" cy="720080"/>
          </a:xfrm>
        </p:spPr>
        <p:txBody>
          <a:bodyPr/>
          <a:lstStyle/>
          <a:p>
            <a:r>
              <a:rPr lang="tr-TR" sz="3600" dirty="0" err="1" smtClean="0">
                <a:solidFill>
                  <a:srgbClr val="FF0000"/>
                </a:solidFill>
                <a:latin typeface="Times New Roman" pitchFamily="18" charset="0"/>
                <a:cs typeface="Times New Roman" pitchFamily="18" charset="0"/>
              </a:rPr>
              <a:t>Konjenital</a:t>
            </a:r>
            <a:r>
              <a:rPr lang="tr-TR" sz="3600" dirty="0" smtClean="0">
                <a:solidFill>
                  <a:srgbClr val="FF0000"/>
                </a:solidFill>
                <a:latin typeface="Times New Roman" pitchFamily="18" charset="0"/>
                <a:cs typeface="Times New Roman" pitchFamily="18" charset="0"/>
              </a:rPr>
              <a:t> Glokom</a:t>
            </a:r>
          </a:p>
        </p:txBody>
      </p:sp>
      <p:sp>
        <p:nvSpPr>
          <p:cNvPr id="21507" name="2 İçerik Yer Tutucusu"/>
          <p:cNvSpPr>
            <a:spLocks noGrp="1"/>
          </p:cNvSpPr>
          <p:nvPr>
            <p:ph idx="1"/>
          </p:nvPr>
        </p:nvSpPr>
        <p:spPr>
          <a:xfrm>
            <a:off x="457200" y="1700809"/>
            <a:ext cx="8229600" cy="3528392"/>
          </a:xfrm>
        </p:spPr>
        <p:txBody>
          <a:bodyPr/>
          <a:lstStyle/>
          <a:p>
            <a:pPr>
              <a:buFont typeface="Arial" pitchFamily="34" charset="0"/>
              <a:buChar char="•"/>
            </a:pPr>
            <a:r>
              <a:rPr lang="tr-TR" sz="2400" dirty="0" smtClean="0">
                <a:latin typeface="Times New Roman" pitchFamily="18" charset="0"/>
                <a:cs typeface="Times New Roman" pitchFamily="18" charset="0"/>
              </a:rPr>
              <a:t>Başlangıçta bulgu vermeyen sinsi bir hastalık</a:t>
            </a:r>
          </a:p>
          <a:p>
            <a:endParaRPr lang="tr-TR" sz="2400" dirty="0" smtClean="0">
              <a:latin typeface="Times New Roman" pitchFamily="18" charset="0"/>
              <a:cs typeface="Times New Roman" pitchFamily="18" charset="0"/>
            </a:endParaRPr>
          </a:p>
          <a:p>
            <a:pPr>
              <a:buFont typeface="Arial" pitchFamily="34" charset="0"/>
              <a:buChar char="•"/>
            </a:pPr>
            <a:r>
              <a:rPr lang="tr-TR" sz="2400" dirty="0" smtClean="0">
                <a:latin typeface="Times New Roman" pitchFamily="18" charset="0"/>
                <a:cs typeface="Times New Roman" pitchFamily="18" charset="0"/>
              </a:rPr>
              <a:t>Sulanma, </a:t>
            </a:r>
            <a:r>
              <a:rPr lang="tr-TR" sz="2400" dirty="0" err="1" smtClean="0">
                <a:latin typeface="Times New Roman" pitchFamily="18" charset="0"/>
                <a:cs typeface="Times New Roman" pitchFamily="18" charset="0"/>
              </a:rPr>
              <a:t>fotofobi</a:t>
            </a:r>
            <a:r>
              <a:rPr lang="tr-TR" sz="2400" dirty="0" smtClean="0">
                <a:latin typeface="Times New Roman" pitchFamily="18" charset="0"/>
                <a:cs typeface="Times New Roman" pitchFamily="18" charset="0"/>
              </a:rPr>
              <a:t> (ışıktan rahatsızlık)</a:t>
            </a:r>
          </a:p>
          <a:p>
            <a:endParaRPr lang="tr-TR" sz="2400" dirty="0" smtClean="0">
              <a:latin typeface="Times New Roman" pitchFamily="18" charset="0"/>
              <a:cs typeface="Times New Roman" pitchFamily="18" charset="0"/>
            </a:endParaRPr>
          </a:p>
          <a:p>
            <a:pPr>
              <a:buFont typeface="Arial" pitchFamily="34" charset="0"/>
              <a:buChar char="•"/>
            </a:pPr>
            <a:r>
              <a:rPr lang="tr-TR" sz="2400" dirty="0" smtClean="0">
                <a:latin typeface="Times New Roman" pitchFamily="18" charset="0"/>
                <a:cs typeface="Times New Roman" pitchFamily="18" charset="0"/>
              </a:rPr>
              <a:t>Korneada kesifleşme, </a:t>
            </a:r>
            <a:r>
              <a:rPr lang="tr-TR" sz="2400" dirty="0" err="1" smtClean="0">
                <a:latin typeface="Times New Roman" pitchFamily="18" charset="0"/>
                <a:cs typeface="Times New Roman" pitchFamily="18" charset="0"/>
              </a:rPr>
              <a:t>buftalmus</a:t>
            </a:r>
            <a:endParaRPr lang="tr-TR" sz="2400" dirty="0" smtClean="0">
              <a:latin typeface="Times New Roman" pitchFamily="18" charset="0"/>
              <a:cs typeface="Times New Roman" pitchFamily="18" charset="0"/>
            </a:endParaRPr>
          </a:p>
          <a:p>
            <a:endParaRPr lang="tr-TR" sz="2400" dirty="0" smtClean="0">
              <a:latin typeface="Times New Roman" pitchFamily="18" charset="0"/>
              <a:cs typeface="Times New Roman" pitchFamily="18" charset="0"/>
            </a:endParaRPr>
          </a:p>
          <a:p>
            <a:pPr>
              <a:buFont typeface="Arial" pitchFamily="34" charset="0"/>
              <a:buChar char="•"/>
            </a:pPr>
            <a:r>
              <a:rPr lang="tr-TR" sz="2400" dirty="0" smtClean="0">
                <a:latin typeface="Times New Roman" pitchFamily="18" charset="0"/>
                <a:cs typeface="Times New Roman" pitchFamily="18" charset="0"/>
              </a:rPr>
              <a:t>1-5,1/10000 doğum</a:t>
            </a:r>
          </a:p>
          <a:p>
            <a:endParaRPr lang="tr-TR" sz="2400" dirty="0" smtClean="0">
              <a:latin typeface="Times New Roman" pitchFamily="18" charset="0"/>
              <a:cs typeface="Times New Roman" pitchFamily="18" charset="0"/>
            </a:endParaRPr>
          </a:p>
          <a:p>
            <a:pPr>
              <a:buFont typeface="Arial" pitchFamily="34" charset="0"/>
              <a:buChar char="•"/>
            </a:pPr>
            <a:r>
              <a:rPr lang="tr-TR" sz="2400" dirty="0" smtClean="0">
                <a:latin typeface="Times New Roman" pitchFamily="18" charset="0"/>
                <a:cs typeface="Times New Roman" pitchFamily="18" charset="0"/>
              </a:rPr>
              <a:t>Ülkemizde yılda 300-450 vaka</a:t>
            </a:r>
          </a:p>
        </p:txBody>
      </p:sp>
      <p:sp>
        <p:nvSpPr>
          <p:cNvPr id="21508" name="3 Metin kutusu"/>
          <p:cNvSpPr txBox="1">
            <a:spLocks noChangeArrowheads="1"/>
          </p:cNvSpPr>
          <p:nvPr/>
        </p:nvSpPr>
        <p:spPr bwMode="auto">
          <a:xfrm>
            <a:off x="179387" y="5589240"/>
            <a:ext cx="8785225" cy="1077218"/>
          </a:xfrm>
          <a:prstGeom prst="rect">
            <a:avLst/>
          </a:prstGeom>
          <a:noFill/>
          <a:ln w="9525">
            <a:noFill/>
            <a:miter lim="800000"/>
            <a:headEnd/>
            <a:tailEnd/>
          </a:ln>
        </p:spPr>
        <p:txBody>
          <a:bodyPr>
            <a:spAutoFit/>
          </a:bodyPr>
          <a:lstStyle/>
          <a:p>
            <a:r>
              <a:rPr lang="tr-TR" sz="1600" i="1" dirty="0" err="1">
                <a:latin typeface="Calibri" pitchFamily="32" charset="0"/>
              </a:rPr>
              <a:t>Konjenital</a:t>
            </a:r>
            <a:r>
              <a:rPr lang="tr-TR" sz="1600" i="1" dirty="0">
                <a:latin typeface="Calibri" pitchFamily="32" charset="0"/>
              </a:rPr>
              <a:t> glokomun sınıflandırılması ve kliniği. Türkiye Klinikleri Oftalmoloji Dergisi. 2004;13:111-3. </a:t>
            </a:r>
            <a:r>
              <a:rPr lang="tr-TR" sz="1600" i="1" dirty="0" err="1">
                <a:latin typeface="Calibri" pitchFamily="32" charset="0"/>
              </a:rPr>
              <a:t>Devranoğlu</a:t>
            </a:r>
            <a:r>
              <a:rPr lang="tr-TR" sz="1600" i="1" dirty="0">
                <a:latin typeface="Calibri" pitchFamily="32" charset="0"/>
              </a:rPr>
              <a:t> K. </a:t>
            </a:r>
          </a:p>
          <a:p>
            <a:r>
              <a:rPr lang="tr-TR" sz="1600" i="1" dirty="0" err="1">
                <a:latin typeface="Calibri" pitchFamily="32" charset="0"/>
              </a:rPr>
              <a:t>The</a:t>
            </a:r>
            <a:r>
              <a:rPr lang="tr-TR" sz="1600" i="1" dirty="0">
                <a:latin typeface="Calibri" pitchFamily="32" charset="0"/>
              </a:rPr>
              <a:t> </a:t>
            </a:r>
            <a:r>
              <a:rPr lang="tr-TR" sz="1600" i="1" dirty="0" err="1">
                <a:latin typeface="Calibri" pitchFamily="32" charset="0"/>
              </a:rPr>
              <a:t>British</a:t>
            </a:r>
            <a:r>
              <a:rPr lang="tr-TR" sz="1600" i="1" dirty="0">
                <a:latin typeface="Calibri" pitchFamily="32" charset="0"/>
              </a:rPr>
              <a:t> </a:t>
            </a:r>
            <a:r>
              <a:rPr lang="tr-TR" sz="1600" i="1" dirty="0" err="1">
                <a:latin typeface="Calibri" pitchFamily="32" charset="0"/>
              </a:rPr>
              <a:t>infantile</a:t>
            </a:r>
            <a:r>
              <a:rPr lang="tr-TR" sz="1600" i="1" dirty="0">
                <a:latin typeface="Calibri" pitchFamily="32" charset="0"/>
              </a:rPr>
              <a:t> </a:t>
            </a:r>
            <a:r>
              <a:rPr lang="tr-TR" sz="1600" i="1" dirty="0" err="1">
                <a:latin typeface="Calibri" pitchFamily="32" charset="0"/>
              </a:rPr>
              <a:t>and</a:t>
            </a:r>
            <a:r>
              <a:rPr lang="tr-TR" sz="1600" i="1" dirty="0">
                <a:latin typeface="Calibri" pitchFamily="32" charset="0"/>
              </a:rPr>
              <a:t> </a:t>
            </a:r>
            <a:r>
              <a:rPr lang="tr-TR" sz="1600" i="1" dirty="0" err="1">
                <a:latin typeface="Calibri" pitchFamily="32" charset="0"/>
              </a:rPr>
              <a:t>childhood</a:t>
            </a:r>
            <a:r>
              <a:rPr lang="tr-TR" sz="1600" i="1" dirty="0">
                <a:latin typeface="Calibri" pitchFamily="32" charset="0"/>
              </a:rPr>
              <a:t> </a:t>
            </a:r>
            <a:r>
              <a:rPr lang="tr-TR" sz="1600" i="1" dirty="0" err="1">
                <a:latin typeface="Calibri" pitchFamily="32" charset="0"/>
              </a:rPr>
              <a:t>glaucoma</a:t>
            </a:r>
            <a:r>
              <a:rPr lang="tr-TR" sz="1600" i="1" dirty="0">
                <a:latin typeface="Calibri" pitchFamily="32" charset="0"/>
              </a:rPr>
              <a:t> (BIG) </a:t>
            </a:r>
            <a:r>
              <a:rPr lang="tr-TR" sz="1600" i="1" dirty="0" err="1">
                <a:latin typeface="Calibri" pitchFamily="32" charset="0"/>
              </a:rPr>
              <a:t>eye</a:t>
            </a:r>
            <a:r>
              <a:rPr lang="tr-TR" sz="1600" i="1" dirty="0">
                <a:latin typeface="Calibri" pitchFamily="32" charset="0"/>
              </a:rPr>
              <a:t> </a:t>
            </a:r>
            <a:r>
              <a:rPr lang="tr-TR" sz="1600" i="1" dirty="0" err="1">
                <a:latin typeface="Calibri" pitchFamily="32" charset="0"/>
              </a:rPr>
              <a:t>study</a:t>
            </a:r>
            <a:r>
              <a:rPr lang="tr-TR" sz="1600" i="1" dirty="0">
                <a:latin typeface="Calibri" pitchFamily="32" charset="0"/>
              </a:rPr>
              <a:t>. </a:t>
            </a:r>
            <a:r>
              <a:rPr lang="tr-TR" sz="1600" i="1" dirty="0" err="1">
                <a:latin typeface="Calibri" pitchFamily="32" charset="0"/>
              </a:rPr>
              <a:t>Invest</a:t>
            </a:r>
            <a:r>
              <a:rPr lang="tr-TR" sz="1600" i="1" dirty="0">
                <a:latin typeface="Calibri" pitchFamily="32" charset="0"/>
              </a:rPr>
              <a:t> </a:t>
            </a:r>
            <a:r>
              <a:rPr lang="tr-TR" sz="1600" i="1" dirty="0" err="1">
                <a:latin typeface="Calibri" pitchFamily="32" charset="0"/>
              </a:rPr>
              <a:t>Ophthalmol</a:t>
            </a:r>
            <a:r>
              <a:rPr lang="tr-TR" sz="1600" i="1" dirty="0">
                <a:latin typeface="Calibri" pitchFamily="32" charset="0"/>
              </a:rPr>
              <a:t> </a:t>
            </a:r>
            <a:r>
              <a:rPr lang="tr-TR" sz="1600" i="1" dirty="0" err="1">
                <a:latin typeface="Calibri" pitchFamily="32" charset="0"/>
              </a:rPr>
              <a:t>Vis</a:t>
            </a:r>
            <a:r>
              <a:rPr lang="tr-TR" sz="1600" i="1" dirty="0">
                <a:latin typeface="Calibri" pitchFamily="32" charset="0"/>
              </a:rPr>
              <a:t> </a:t>
            </a:r>
            <a:r>
              <a:rPr lang="tr-TR" sz="1600" i="1" dirty="0" err="1">
                <a:latin typeface="Calibri" pitchFamily="32" charset="0"/>
              </a:rPr>
              <a:t>Sci</a:t>
            </a:r>
            <a:r>
              <a:rPr lang="tr-TR" sz="1600" i="1" dirty="0">
                <a:latin typeface="Calibri" pitchFamily="32" charset="0"/>
              </a:rPr>
              <a:t>. 2007;48:4100-6. </a:t>
            </a:r>
            <a:r>
              <a:rPr lang="tr-TR" sz="1600" i="1" dirty="0" err="1">
                <a:latin typeface="Calibri" pitchFamily="32" charset="0"/>
              </a:rPr>
              <a:t>Papadopoulos</a:t>
            </a:r>
            <a:r>
              <a:rPr lang="tr-TR" sz="1600" i="1" dirty="0">
                <a:latin typeface="Calibri" pitchFamily="32" charset="0"/>
              </a:rPr>
              <a:t> M, </a:t>
            </a:r>
            <a:r>
              <a:rPr lang="tr-TR" sz="1600" i="1" dirty="0" err="1">
                <a:latin typeface="Calibri" pitchFamily="32" charset="0"/>
              </a:rPr>
              <a:t>Cable</a:t>
            </a:r>
            <a:r>
              <a:rPr lang="tr-TR" sz="1600" i="1" dirty="0">
                <a:latin typeface="Calibri" pitchFamily="32" charset="0"/>
              </a:rPr>
              <a:t> N, </a:t>
            </a:r>
            <a:r>
              <a:rPr lang="tr-TR" sz="1600" i="1" dirty="0" err="1">
                <a:latin typeface="Calibri" pitchFamily="32" charset="0"/>
              </a:rPr>
              <a:t>Rahi</a:t>
            </a:r>
            <a:r>
              <a:rPr lang="tr-TR" sz="1600" i="1" dirty="0">
                <a:latin typeface="Calibri" pitchFamily="32" charset="0"/>
              </a:rPr>
              <a:t> J, </a:t>
            </a:r>
            <a:r>
              <a:rPr lang="tr-TR" sz="1600" i="1" dirty="0" err="1">
                <a:latin typeface="Calibri" pitchFamily="32" charset="0"/>
              </a:rPr>
              <a:t>Khaw</a:t>
            </a:r>
            <a:r>
              <a:rPr lang="tr-TR" sz="1600" i="1" dirty="0">
                <a:latin typeface="Calibri" pitchFamily="32" charset="0"/>
              </a:rPr>
              <a:t> PT, BIG </a:t>
            </a:r>
            <a:r>
              <a:rPr lang="tr-TR" sz="1600" i="1" dirty="0" err="1">
                <a:latin typeface="Calibri" pitchFamily="32" charset="0"/>
              </a:rPr>
              <a:t>Eye</a:t>
            </a:r>
            <a:r>
              <a:rPr lang="tr-TR" sz="1600" i="1" dirty="0">
                <a:latin typeface="Calibri" pitchFamily="32" charset="0"/>
              </a:rPr>
              <a:t> </a:t>
            </a:r>
            <a:r>
              <a:rPr lang="tr-TR" sz="1600" i="1" dirty="0" err="1">
                <a:latin typeface="Calibri" pitchFamily="32" charset="0"/>
              </a:rPr>
              <a:t>Study</a:t>
            </a:r>
            <a:r>
              <a:rPr lang="tr-TR" sz="1600" i="1" dirty="0">
                <a:latin typeface="Calibri" pitchFamily="32" charset="0"/>
              </a:rPr>
              <a:t> </a:t>
            </a:r>
            <a:r>
              <a:rPr lang="tr-TR" sz="1600" i="1" dirty="0" err="1">
                <a:latin typeface="Calibri" pitchFamily="32" charset="0"/>
              </a:rPr>
              <a:t>Investigators</a:t>
            </a:r>
            <a:r>
              <a:rPr lang="tr-TR" sz="1600" i="1" dirty="0">
                <a:latin typeface="Calibri" pitchFamily="32" charset="0"/>
              </a:rPr>
              <a:t>. </a:t>
            </a:r>
          </a:p>
        </p:txBody>
      </p:sp>
      <p:pic>
        <p:nvPicPr>
          <p:cNvPr id="21509" name="4 Resim" descr="glkom.jpg"/>
          <p:cNvPicPr>
            <a:picLocks noChangeAspect="1"/>
          </p:cNvPicPr>
          <p:nvPr/>
        </p:nvPicPr>
        <p:blipFill>
          <a:blip r:embed="rId2" cstate="print"/>
          <a:srcRect t="22210" b="30365"/>
          <a:stretch>
            <a:fillRect/>
          </a:stretch>
        </p:blipFill>
        <p:spPr bwMode="auto">
          <a:xfrm>
            <a:off x="5004048" y="2899904"/>
            <a:ext cx="3744416" cy="1058192"/>
          </a:xfrm>
          <a:prstGeom prst="rect">
            <a:avLst/>
          </a:prstGeom>
          <a:noFill/>
          <a:ln w="9525">
            <a:noFill/>
            <a:miter lim="800000"/>
            <a:headEnd/>
            <a:tailEnd/>
          </a:ln>
        </p:spPr>
      </p:pic>
      <p:pic>
        <p:nvPicPr>
          <p:cNvPr id="21510" name="Picture 5"/>
          <p:cNvPicPr>
            <a:picLocks noChangeAspect="1" noChangeArrowheads="1"/>
          </p:cNvPicPr>
          <p:nvPr/>
        </p:nvPicPr>
        <p:blipFill>
          <a:blip r:embed="rId3" cstate="print"/>
          <a:srcRect l="35156" t="25000" r="17969" b="39583"/>
          <a:stretch>
            <a:fillRect/>
          </a:stretch>
        </p:blipFill>
        <p:spPr bwMode="auto">
          <a:xfrm>
            <a:off x="6479476" y="1340768"/>
            <a:ext cx="2485012" cy="1440159"/>
          </a:xfrm>
          <a:prstGeom prst="rect">
            <a:avLst/>
          </a:prstGeom>
          <a:noFill/>
          <a:ln w="9525">
            <a:noFill/>
            <a:miter lim="800000"/>
            <a:headEnd/>
            <a:tailEnd/>
          </a:ln>
        </p:spPr>
      </p:pic>
      <p:pic>
        <p:nvPicPr>
          <p:cNvPr id="21511" name="Picture 20" descr="DSC02457"/>
          <p:cNvPicPr>
            <a:picLocks noChangeAspect="1" noChangeArrowheads="1"/>
          </p:cNvPicPr>
          <p:nvPr/>
        </p:nvPicPr>
        <p:blipFill>
          <a:blip r:embed="rId4" cstate="print"/>
          <a:srcRect l="17021" t="35314" r="2127" b="33409"/>
          <a:stretch>
            <a:fillRect/>
          </a:stretch>
        </p:blipFill>
        <p:spPr bwMode="auto">
          <a:xfrm>
            <a:off x="5076056" y="4221088"/>
            <a:ext cx="3787651" cy="124392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1 Başlık"/>
          <p:cNvSpPr>
            <a:spLocks noGrp="1"/>
          </p:cNvSpPr>
          <p:nvPr>
            <p:ph type="title"/>
          </p:nvPr>
        </p:nvSpPr>
        <p:spPr>
          <a:xfrm>
            <a:off x="457200" y="620688"/>
            <a:ext cx="8229600" cy="706090"/>
          </a:xfrm>
        </p:spPr>
        <p:txBody>
          <a:bodyPr/>
          <a:lstStyle/>
          <a:p>
            <a:pPr algn="ctr"/>
            <a:r>
              <a:rPr lang="tr-TR" sz="4000" b="1" dirty="0" err="1" smtClean="0">
                <a:solidFill>
                  <a:srgbClr val="FF0000"/>
                </a:solidFill>
                <a:latin typeface="Times New Roman" pitchFamily="18" charset="0"/>
                <a:cs typeface="Times New Roman" pitchFamily="18" charset="0"/>
              </a:rPr>
              <a:t>Retinoblastom</a:t>
            </a:r>
            <a:endParaRPr lang="tr-TR" sz="4000" b="1" dirty="0" smtClean="0">
              <a:solidFill>
                <a:srgbClr val="FF0000"/>
              </a:solidFill>
              <a:latin typeface="Times New Roman" pitchFamily="18" charset="0"/>
              <a:cs typeface="Times New Roman" pitchFamily="18" charset="0"/>
            </a:endParaRPr>
          </a:p>
        </p:txBody>
      </p:sp>
      <p:sp>
        <p:nvSpPr>
          <p:cNvPr id="22531" name="2 İçerik Yer Tutucusu"/>
          <p:cNvSpPr>
            <a:spLocks noGrp="1"/>
          </p:cNvSpPr>
          <p:nvPr>
            <p:ph sz="half" idx="1"/>
          </p:nvPr>
        </p:nvSpPr>
        <p:spPr/>
        <p:txBody>
          <a:bodyPr/>
          <a:lstStyle/>
          <a:p>
            <a:pPr>
              <a:buFont typeface="Arial" pitchFamily="34" charset="0"/>
              <a:buChar char="•"/>
            </a:pPr>
            <a:r>
              <a:rPr lang="tr-TR" u="sng" dirty="0" smtClean="0">
                <a:latin typeface="Times New Roman" pitchFamily="18" charset="0"/>
                <a:cs typeface="Times New Roman" pitchFamily="18" charset="0"/>
              </a:rPr>
              <a:t>!! Hayati tehlike!!</a:t>
            </a:r>
          </a:p>
          <a:p>
            <a:endParaRPr lang="tr-TR" u="sng" dirty="0" smtClean="0">
              <a:latin typeface="Times New Roman" pitchFamily="18" charset="0"/>
              <a:cs typeface="Times New Roman" pitchFamily="18" charset="0"/>
            </a:endParaRPr>
          </a:p>
          <a:p>
            <a:pPr>
              <a:buFont typeface="Arial" pitchFamily="34" charset="0"/>
              <a:buChar char="•"/>
            </a:pPr>
            <a:r>
              <a:rPr lang="tr-TR" dirty="0" err="1" smtClean="0">
                <a:latin typeface="Times New Roman" pitchFamily="18" charset="0"/>
                <a:cs typeface="Times New Roman" pitchFamily="18" charset="0"/>
              </a:rPr>
              <a:t>İnsidans</a:t>
            </a:r>
            <a:r>
              <a:rPr lang="tr-TR" dirty="0" smtClean="0">
                <a:latin typeface="Times New Roman" pitchFamily="18" charset="0"/>
                <a:cs typeface="Times New Roman" pitchFamily="18" charset="0"/>
              </a:rPr>
              <a:t> yaklaşık 1/15000</a:t>
            </a:r>
          </a:p>
          <a:p>
            <a:endParaRPr lang="tr-TR" dirty="0" smtClean="0">
              <a:latin typeface="Times New Roman" pitchFamily="18" charset="0"/>
              <a:cs typeface="Times New Roman" pitchFamily="18" charset="0"/>
            </a:endParaRPr>
          </a:p>
          <a:p>
            <a:pPr>
              <a:buFont typeface="Arial" pitchFamily="34" charset="0"/>
              <a:buChar char="•"/>
            </a:pPr>
            <a:r>
              <a:rPr lang="tr-TR" dirty="0" smtClean="0">
                <a:latin typeface="Times New Roman" pitchFamily="18" charset="0"/>
                <a:cs typeface="Times New Roman" pitchFamily="18" charset="0"/>
              </a:rPr>
              <a:t>Ülkemizde yıllık 100 yeni vaka</a:t>
            </a:r>
          </a:p>
          <a:p>
            <a:endParaRPr lang="tr-TR" dirty="0" smtClean="0">
              <a:latin typeface="Times New Roman" pitchFamily="18" charset="0"/>
              <a:cs typeface="Times New Roman" pitchFamily="18" charset="0"/>
            </a:endParaRPr>
          </a:p>
          <a:p>
            <a:pPr>
              <a:buFont typeface="Arial" pitchFamily="34" charset="0"/>
              <a:buChar char="•"/>
            </a:pPr>
            <a:r>
              <a:rPr lang="tr-TR" dirty="0" smtClean="0">
                <a:latin typeface="Times New Roman" pitchFamily="18" charset="0"/>
                <a:cs typeface="Times New Roman" pitchFamily="18" charset="0"/>
              </a:rPr>
              <a:t>Aile hikayesi**</a:t>
            </a:r>
          </a:p>
        </p:txBody>
      </p:sp>
      <p:sp>
        <p:nvSpPr>
          <p:cNvPr id="22532" name="5 İçerik Yer Tutucusu"/>
          <p:cNvSpPr>
            <a:spLocks noGrp="1"/>
          </p:cNvSpPr>
          <p:nvPr>
            <p:ph sz="half" idx="2"/>
          </p:nvPr>
        </p:nvSpPr>
        <p:spPr/>
        <p:txBody>
          <a:bodyPr/>
          <a:lstStyle/>
          <a:p>
            <a:pPr>
              <a:buFontTx/>
              <a:buNone/>
            </a:pPr>
            <a:r>
              <a:rPr lang="tr-TR" smtClean="0"/>
              <a:t>  </a:t>
            </a:r>
          </a:p>
        </p:txBody>
      </p:sp>
      <p:sp>
        <p:nvSpPr>
          <p:cNvPr id="22533" name="3 Metin kutusu"/>
          <p:cNvSpPr txBox="1">
            <a:spLocks noChangeArrowheads="1"/>
          </p:cNvSpPr>
          <p:nvPr/>
        </p:nvSpPr>
        <p:spPr bwMode="auto">
          <a:xfrm>
            <a:off x="179388" y="5589588"/>
            <a:ext cx="8785225" cy="368300"/>
          </a:xfrm>
          <a:prstGeom prst="rect">
            <a:avLst/>
          </a:prstGeom>
          <a:noFill/>
          <a:ln w="9525">
            <a:noFill/>
            <a:miter lim="800000"/>
            <a:headEnd/>
            <a:tailEnd/>
          </a:ln>
        </p:spPr>
        <p:txBody>
          <a:bodyPr>
            <a:spAutoFit/>
          </a:bodyPr>
          <a:lstStyle/>
          <a:p>
            <a:r>
              <a:rPr lang="tr-TR" i="1">
                <a:latin typeface="Calibri" pitchFamily="32" charset="0"/>
              </a:rPr>
              <a:t>Retinoblastoma: a review. Arch Pediatr. 2006;13:1329-37. Doz F. </a:t>
            </a:r>
          </a:p>
        </p:txBody>
      </p:sp>
      <p:pic>
        <p:nvPicPr>
          <p:cNvPr id="22534" name="4 Resim" descr="Retinoblastom.jpg"/>
          <p:cNvPicPr>
            <a:picLocks noChangeAspect="1"/>
          </p:cNvPicPr>
          <p:nvPr/>
        </p:nvPicPr>
        <p:blipFill>
          <a:blip r:embed="rId2" cstate="print"/>
          <a:srcRect/>
          <a:stretch>
            <a:fillRect/>
          </a:stretch>
        </p:blipFill>
        <p:spPr bwMode="auto">
          <a:xfrm>
            <a:off x="5076056" y="1628800"/>
            <a:ext cx="3672408" cy="3960813"/>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1 Başlık"/>
          <p:cNvSpPr>
            <a:spLocks noGrp="1"/>
          </p:cNvSpPr>
          <p:nvPr>
            <p:ph type="title"/>
          </p:nvPr>
        </p:nvSpPr>
        <p:spPr>
          <a:xfrm>
            <a:off x="1007604" y="548680"/>
            <a:ext cx="7128792" cy="720080"/>
          </a:xfrm>
        </p:spPr>
        <p:txBody>
          <a:bodyPr/>
          <a:lstStyle/>
          <a:p>
            <a:r>
              <a:rPr lang="tr-TR" sz="3600" dirty="0" smtClean="0">
                <a:solidFill>
                  <a:srgbClr val="FF0000"/>
                </a:solidFill>
                <a:latin typeface="Times New Roman" pitchFamily="18" charset="0"/>
                <a:cs typeface="Times New Roman" pitchFamily="18" charset="0"/>
              </a:rPr>
              <a:t>Tarama mı? / Muayene mi?</a:t>
            </a:r>
          </a:p>
        </p:txBody>
      </p:sp>
      <p:sp>
        <p:nvSpPr>
          <p:cNvPr id="23555" name="2 İçerik Yer Tutucusu"/>
          <p:cNvSpPr>
            <a:spLocks noGrp="1"/>
          </p:cNvSpPr>
          <p:nvPr>
            <p:ph idx="1"/>
          </p:nvPr>
        </p:nvSpPr>
        <p:spPr/>
        <p:txBody>
          <a:bodyPr/>
          <a:lstStyle/>
          <a:p>
            <a:pPr>
              <a:buFont typeface="Arial" pitchFamily="34" charset="0"/>
              <a:buChar char="•"/>
            </a:pPr>
            <a:r>
              <a:rPr lang="tr-TR" dirty="0" smtClean="0">
                <a:latin typeface="Times New Roman" pitchFamily="18" charset="0"/>
                <a:cs typeface="Times New Roman" pitchFamily="18" charset="0"/>
              </a:rPr>
              <a:t>“Tüm çocuklar tam bir </a:t>
            </a:r>
            <a:r>
              <a:rPr lang="tr-TR" b="1" u="sng" dirty="0" smtClean="0">
                <a:solidFill>
                  <a:srgbClr val="7030A0"/>
                </a:solidFill>
                <a:latin typeface="Times New Roman" pitchFamily="18" charset="0"/>
                <a:cs typeface="Times New Roman" pitchFamily="18" charset="0"/>
              </a:rPr>
              <a:t>göz muayenesi </a:t>
            </a:r>
            <a:r>
              <a:rPr lang="tr-TR" dirty="0" smtClean="0">
                <a:latin typeface="Times New Roman" pitchFamily="18" charset="0"/>
                <a:cs typeface="Times New Roman" pitchFamily="18" charset="0"/>
              </a:rPr>
              <a:t>olmalıdır” şeklindeki bir yaklaşım;</a:t>
            </a:r>
          </a:p>
          <a:p>
            <a:r>
              <a:rPr lang="tr-TR" dirty="0" smtClean="0">
                <a:latin typeface="Times New Roman" pitchFamily="18" charset="0"/>
                <a:cs typeface="Times New Roman" pitchFamily="18" charset="0"/>
              </a:rPr>
              <a:t> </a:t>
            </a:r>
          </a:p>
          <a:p>
            <a:pPr lvl="1">
              <a:buFont typeface="Arial" pitchFamily="34" charset="0"/>
              <a:buChar char="•"/>
            </a:pPr>
            <a:r>
              <a:rPr lang="tr-TR" dirty="0" smtClean="0">
                <a:latin typeface="Times New Roman" pitchFamily="18" charset="0"/>
                <a:cs typeface="Times New Roman" pitchFamily="18" charset="0"/>
              </a:rPr>
              <a:t>Mümkün değil (yaklaşık 1.3 milyon doğum/yıl)</a:t>
            </a:r>
          </a:p>
          <a:p>
            <a:pPr lvl="1">
              <a:buFont typeface="Arial" pitchFamily="34" charset="0"/>
              <a:buChar char="•"/>
            </a:pPr>
            <a:r>
              <a:rPr lang="tr-TR" dirty="0" smtClean="0">
                <a:latin typeface="Times New Roman" pitchFamily="18" charset="0"/>
                <a:cs typeface="Times New Roman" pitchFamily="18" charset="0"/>
              </a:rPr>
              <a:t>Maliyet yüksek</a:t>
            </a:r>
          </a:p>
          <a:p>
            <a:pPr lvl="1">
              <a:buFont typeface="Arial" pitchFamily="34" charset="0"/>
              <a:buChar char="•"/>
            </a:pPr>
            <a:r>
              <a:rPr lang="tr-TR" dirty="0" smtClean="0">
                <a:latin typeface="Times New Roman" pitchFamily="18" charset="0"/>
                <a:cs typeface="Times New Roman" pitchFamily="18" charset="0"/>
              </a:rPr>
              <a:t>Tek bir muayene, çocuk geliştiği için yeterli değil, her izlemde yeniden muayene edilmesi gerekir</a:t>
            </a:r>
          </a:p>
          <a:p>
            <a:pPr lvl="1">
              <a:buFont typeface="Arial" pitchFamily="34" charset="0"/>
              <a:buChar char="•"/>
            </a:pPr>
            <a:r>
              <a:rPr lang="tr-TR" dirty="0" smtClean="0">
                <a:latin typeface="Times New Roman" pitchFamily="18" charset="0"/>
                <a:cs typeface="Times New Roman" pitchFamily="18" charset="0"/>
              </a:rPr>
              <a:t>Ne zaman?</a:t>
            </a:r>
          </a:p>
          <a:p>
            <a:pPr lvl="1"/>
            <a:endParaRPr lang="tr-TR" dirty="0" smtClean="0">
              <a:latin typeface="Times New Roman" pitchFamily="18" charset="0"/>
              <a:cs typeface="Times New Roman" pitchFamily="18" charset="0"/>
            </a:endParaRPr>
          </a:p>
          <a:p>
            <a:pPr>
              <a:buFont typeface="Arial" pitchFamily="34" charset="0"/>
              <a:buChar char="•"/>
            </a:pPr>
            <a:r>
              <a:rPr lang="tr-TR" dirty="0" smtClean="0">
                <a:latin typeface="Times New Roman" pitchFamily="18" charset="0"/>
                <a:cs typeface="Times New Roman" pitchFamily="18" charset="0"/>
              </a:rPr>
              <a:t>Farklı zamanda </a:t>
            </a:r>
            <a:r>
              <a:rPr lang="tr-TR" b="1" u="sng" dirty="0" smtClean="0">
                <a:solidFill>
                  <a:srgbClr val="7030A0"/>
                </a:solidFill>
                <a:latin typeface="Times New Roman" pitchFamily="18" charset="0"/>
                <a:cs typeface="Times New Roman" pitchFamily="18" charset="0"/>
              </a:rPr>
              <a:t>tarama</a:t>
            </a:r>
          </a:p>
          <a:p>
            <a:endParaRPr lang="tr-TR" b="1" u="sng" dirty="0" smtClean="0">
              <a:solidFill>
                <a:srgbClr val="7030A0"/>
              </a:solidFill>
              <a:latin typeface="Times New Roman" pitchFamily="18" charset="0"/>
              <a:cs typeface="Times New Roman" pitchFamily="18" charset="0"/>
            </a:endParaRPr>
          </a:p>
          <a:p>
            <a:pPr>
              <a:buFont typeface="Arial" pitchFamily="34" charset="0"/>
              <a:buChar char="•"/>
            </a:pPr>
            <a:r>
              <a:rPr lang="tr-TR" dirty="0" smtClean="0">
                <a:latin typeface="Times New Roman" pitchFamily="18" charset="0"/>
                <a:cs typeface="Times New Roman" pitchFamily="18" charset="0"/>
              </a:rPr>
              <a:t>Risk altındakileri ve şikayeti olanları sevk</a:t>
            </a: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10 İçerik Yer Tutucusu"/>
          <p:cNvSpPr>
            <a:spLocks noGrp="1"/>
          </p:cNvSpPr>
          <p:nvPr>
            <p:ph idx="1"/>
          </p:nvPr>
        </p:nvSpPr>
        <p:spPr>
          <a:xfrm>
            <a:off x="816670" y="1916832"/>
            <a:ext cx="7653536" cy="4941168"/>
          </a:xfrm>
        </p:spPr>
        <p:txBody>
          <a:bodyPr/>
          <a:lstStyle/>
          <a:p>
            <a:pPr marL="363538" lvl="0" indent="-363538">
              <a:lnSpc>
                <a:spcPct val="150000"/>
              </a:lnSpc>
              <a:buFont typeface="Arial" pitchFamily="34" charset="0"/>
              <a:buChar char="•"/>
            </a:pPr>
            <a:r>
              <a:rPr lang="tr-TR" dirty="0" smtClean="0">
                <a:latin typeface="Times New Roman" pitchFamily="18" charset="0"/>
                <a:cs typeface="Times New Roman" pitchFamily="18" charset="0"/>
              </a:rPr>
              <a:t>Yenidoğan Metabolik ve Endokrin Taramaları</a:t>
            </a:r>
          </a:p>
          <a:p>
            <a:pPr marL="363538" lvl="0" indent="-363538">
              <a:lnSpc>
                <a:spcPct val="150000"/>
              </a:lnSpc>
              <a:buFont typeface="Arial" pitchFamily="34" charset="0"/>
              <a:buChar char="•"/>
            </a:pPr>
            <a:r>
              <a:rPr lang="tr-TR" dirty="0" smtClean="0">
                <a:latin typeface="Times New Roman" pitchFamily="18" charset="0"/>
                <a:cs typeface="Times New Roman" pitchFamily="18" charset="0"/>
              </a:rPr>
              <a:t>İşitme Taramaları</a:t>
            </a:r>
          </a:p>
          <a:p>
            <a:pPr marL="363538" lvl="0" indent="-363538">
              <a:lnSpc>
                <a:spcPct val="150000"/>
              </a:lnSpc>
              <a:buFont typeface="Arial" pitchFamily="34" charset="0"/>
              <a:buChar char="•"/>
            </a:pPr>
            <a:r>
              <a:rPr lang="tr-TR" dirty="0" smtClean="0">
                <a:latin typeface="Times New Roman" pitchFamily="18" charset="0"/>
                <a:cs typeface="Times New Roman" pitchFamily="18" charset="0"/>
              </a:rPr>
              <a:t>Gelişimsel Kalça </a:t>
            </a:r>
            <a:r>
              <a:rPr lang="tr-TR" dirty="0" err="1" smtClean="0">
                <a:latin typeface="Times New Roman" pitchFamily="18" charset="0"/>
                <a:cs typeface="Times New Roman" pitchFamily="18" charset="0"/>
              </a:rPr>
              <a:t>Displazisi</a:t>
            </a:r>
            <a:r>
              <a:rPr lang="tr-TR" dirty="0" smtClean="0">
                <a:latin typeface="Times New Roman" pitchFamily="18" charset="0"/>
                <a:cs typeface="Times New Roman" pitchFamily="18" charset="0"/>
              </a:rPr>
              <a:t> Taraması</a:t>
            </a:r>
          </a:p>
          <a:p>
            <a:pPr marL="363538" lvl="0" indent="-363538">
              <a:lnSpc>
                <a:spcPct val="150000"/>
              </a:lnSpc>
              <a:buFont typeface="Arial" pitchFamily="34" charset="0"/>
              <a:buChar char="•"/>
            </a:pPr>
            <a:r>
              <a:rPr lang="tr-TR" dirty="0" smtClean="0">
                <a:latin typeface="Times New Roman" pitchFamily="18" charset="0"/>
                <a:cs typeface="Times New Roman" pitchFamily="18" charset="0"/>
              </a:rPr>
              <a:t>Görme Taramaları</a:t>
            </a:r>
            <a:endParaRPr lang="tr-TR" dirty="0">
              <a:latin typeface="Times New Roman" pitchFamily="18" charset="0"/>
              <a:cs typeface="Times New Roman" pitchFamily="18" charset="0"/>
            </a:endParaRPr>
          </a:p>
        </p:txBody>
      </p:sp>
      <p:sp>
        <p:nvSpPr>
          <p:cNvPr id="8" name="7 Slayt Numarası Yer Tutucusu"/>
          <p:cNvSpPr>
            <a:spLocks noGrp="1"/>
          </p:cNvSpPr>
          <p:nvPr>
            <p:ph type="sldNum" sz="quarter" idx="11"/>
          </p:nvPr>
        </p:nvSpPr>
        <p:spPr/>
        <p:txBody>
          <a:bodyPr/>
          <a:lstStyle/>
          <a:p>
            <a:fld id="{B42519C3-FD92-42BA-99F1-05CFB5D255D1}" type="slidenum">
              <a:rPr lang="tr-TR" smtClean="0"/>
              <a:pPr/>
              <a:t>4</a:t>
            </a:fld>
            <a:endParaRPr lang="tr-TR"/>
          </a:p>
        </p:txBody>
      </p:sp>
      <p:sp>
        <p:nvSpPr>
          <p:cNvPr id="2" name="1 Başlık"/>
          <p:cNvSpPr>
            <a:spLocks noGrp="1"/>
          </p:cNvSpPr>
          <p:nvPr>
            <p:ph type="title"/>
          </p:nvPr>
        </p:nvSpPr>
        <p:spPr>
          <a:xfrm>
            <a:off x="1259632" y="332656"/>
            <a:ext cx="7128792" cy="1296144"/>
          </a:xfrm>
        </p:spPr>
        <p:txBody>
          <a:bodyPr/>
          <a:lstStyle/>
          <a:p>
            <a:pPr lvl="0"/>
            <a:r>
              <a:rPr lang="tr-TR" sz="3600" b="0" dirty="0">
                <a:solidFill>
                  <a:srgbClr val="FF0000"/>
                </a:solidFill>
                <a:latin typeface="Times New Roman" pitchFamily="18" charset="0"/>
                <a:cs typeface="Times New Roman" pitchFamily="18" charset="0"/>
              </a:rPr>
              <a:t>Ülkemizde </a:t>
            </a:r>
            <a:r>
              <a:rPr lang="tr-TR" sz="3600" b="0" dirty="0" smtClean="0">
                <a:solidFill>
                  <a:srgbClr val="FF0000"/>
                </a:solidFill>
                <a:latin typeface="Times New Roman" pitchFamily="18" charset="0"/>
                <a:cs typeface="Times New Roman" pitchFamily="18" charset="0"/>
              </a:rPr>
              <a:t>Çocukluk</a:t>
            </a:r>
            <a:r>
              <a:rPr lang="en-US" sz="3600" b="0" dirty="0" smtClean="0">
                <a:solidFill>
                  <a:srgbClr val="FF0000"/>
                </a:solidFill>
                <a:latin typeface="Times New Roman" pitchFamily="18" charset="0"/>
                <a:cs typeface="Times New Roman" pitchFamily="18" charset="0"/>
              </a:rPr>
              <a:t> D</a:t>
            </a:r>
            <a:r>
              <a:rPr lang="tr-TR" sz="3600" b="0" dirty="0" smtClean="0">
                <a:solidFill>
                  <a:srgbClr val="FF0000"/>
                </a:solidFill>
                <a:latin typeface="Times New Roman" pitchFamily="18" charset="0"/>
                <a:cs typeface="Times New Roman" pitchFamily="18" charset="0"/>
              </a:rPr>
              <a:t>öneminde Yapılan</a:t>
            </a:r>
            <a:r>
              <a:rPr lang="en-US" sz="3600" b="0" dirty="0" smtClean="0">
                <a:solidFill>
                  <a:srgbClr val="FF0000"/>
                </a:solidFill>
                <a:latin typeface="Times New Roman" pitchFamily="18" charset="0"/>
                <a:cs typeface="Times New Roman" pitchFamily="18" charset="0"/>
              </a:rPr>
              <a:t> </a:t>
            </a:r>
            <a:r>
              <a:rPr lang="en-US" sz="3600" b="0" dirty="0">
                <a:solidFill>
                  <a:srgbClr val="FF0000"/>
                </a:solidFill>
                <a:latin typeface="Times New Roman" pitchFamily="18" charset="0"/>
                <a:cs typeface="Times New Roman" pitchFamily="18" charset="0"/>
              </a:rPr>
              <a:t>T</a:t>
            </a:r>
            <a:r>
              <a:rPr lang="tr-TR" sz="3600" b="0" dirty="0">
                <a:solidFill>
                  <a:srgbClr val="FF0000"/>
                </a:solidFill>
                <a:latin typeface="Times New Roman" pitchFamily="18" charset="0"/>
                <a:cs typeface="Times New Roman" pitchFamily="18" charset="0"/>
              </a:rPr>
              <a:t>aramalar</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007604" y="404664"/>
            <a:ext cx="7128792" cy="720080"/>
          </a:xfrm>
        </p:spPr>
        <p:txBody>
          <a:bodyPr lIns="90000" tIns="46800" rIns="90000" bIns="46800"/>
          <a:lstStyle/>
          <a:p>
            <a:pPr defTabSz="449263"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tr-TR" sz="4400" dirty="0" smtClean="0">
                <a:solidFill>
                  <a:srgbClr val="FF0000"/>
                </a:solidFill>
                <a:latin typeface="Times New Roman" pitchFamily="18" charset="0"/>
                <a:cs typeface="Times New Roman" pitchFamily="18" charset="0"/>
              </a:rPr>
              <a:t>Risk Grupları</a:t>
            </a:r>
          </a:p>
        </p:txBody>
      </p:sp>
      <p:sp>
        <p:nvSpPr>
          <p:cNvPr id="24579" name="Rectangle 3"/>
          <p:cNvSpPr>
            <a:spLocks noGrp="1" noChangeArrowheads="1"/>
          </p:cNvSpPr>
          <p:nvPr>
            <p:ph type="body" idx="1"/>
          </p:nvPr>
        </p:nvSpPr>
        <p:spPr>
          <a:xfrm>
            <a:off x="457200" y="1371600"/>
            <a:ext cx="8229600" cy="5257800"/>
          </a:xfrm>
        </p:spPr>
        <p:txBody>
          <a:bodyPr lIns="90000" tIns="46800" rIns="90000" bIns="46800"/>
          <a:lstStyle/>
          <a:p>
            <a:pPr marL="736600" lvl="1" indent="-279400" defTabSz="449263" eaLnBrk="1" hangingPunct="1">
              <a:lnSpc>
                <a:spcPct val="90000"/>
              </a:lnSpc>
              <a:spcBef>
                <a:spcPct val="0"/>
              </a:spcBef>
              <a:buClr>
                <a:srgbClr val="FF0000"/>
              </a:buClr>
              <a:buFont typeface="Arial" pitchFamily="34" charset="0"/>
              <a:buChar char="•"/>
              <a:tabLst>
                <a:tab pos="736600"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pPr>
            <a:r>
              <a:rPr lang="tr-TR" sz="2400" dirty="0" err="1" smtClean="0">
                <a:latin typeface="Times New Roman" pitchFamily="18" charset="0"/>
                <a:cs typeface="Times New Roman" pitchFamily="18" charset="0"/>
              </a:rPr>
              <a:t>Prematürite</a:t>
            </a:r>
            <a:r>
              <a:rPr lang="tr-TR" sz="2400" dirty="0" smtClean="0">
                <a:latin typeface="Times New Roman" pitchFamily="18" charset="0"/>
                <a:cs typeface="Times New Roman" pitchFamily="18" charset="0"/>
              </a:rPr>
              <a:t> (gözlük ve kayma riski fazla)</a:t>
            </a:r>
          </a:p>
          <a:p>
            <a:pPr marL="736600" lvl="1" indent="-279400" defTabSz="449263" eaLnBrk="1" hangingPunct="1">
              <a:lnSpc>
                <a:spcPct val="90000"/>
              </a:lnSpc>
              <a:spcBef>
                <a:spcPct val="0"/>
              </a:spcBef>
              <a:buClr>
                <a:srgbClr val="FF0000"/>
              </a:buClr>
              <a:buFont typeface="Arial" pitchFamily="34" charset="0"/>
              <a:buChar char="•"/>
              <a:tabLst>
                <a:tab pos="736600"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pPr>
            <a:r>
              <a:rPr lang="tr-TR" sz="2400" dirty="0" err="1" smtClean="0">
                <a:latin typeface="Times New Roman" pitchFamily="18" charset="0"/>
                <a:cs typeface="Times New Roman" pitchFamily="18" charset="0"/>
              </a:rPr>
              <a:t>Serebral</a:t>
            </a:r>
            <a:r>
              <a:rPr lang="tr-TR" sz="2400" dirty="0" smtClean="0">
                <a:latin typeface="Times New Roman" pitchFamily="18" charset="0"/>
                <a:cs typeface="Times New Roman" pitchFamily="18" charset="0"/>
              </a:rPr>
              <a:t> </a:t>
            </a:r>
            <a:r>
              <a:rPr lang="tr-TR" sz="2400" dirty="0" err="1" smtClean="0">
                <a:latin typeface="Times New Roman" pitchFamily="18" charset="0"/>
                <a:cs typeface="Times New Roman" pitchFamily="18" charset="0"/>
              </a:rPr>
              <a:t>Palsi</a:t>
            </a:r>
            <a:endParaRPr lang="tr-TR" sz="2400" dirty="0" smtClean="0">
              <a:latin typeface="Times New Roman" pitchFamily="18" charset="0"/>
              <a:cs typeface="Times New Roman" pitchFamily="18" charset="0"/>
            </a:endParaRPr>
          </a:p>
          <a:p>
            <a:pPr marL="736600" lvl="1" indent="-279400" defTabSz="449263" eaLnBrk="1" hangingPunct="1">
              <a:lnSpc>
                <a:spcPct val="90000"/>
              </a:lnSpc>
              <a:spcBef>
                <a:spcPct val="0"/>
              </a:spcBef>
              <a:buClr>
                <a:srgbClr val="FF0000"/>
              </a:buClr>
              <a:buFont typeface="Arial" pitchFamily="34" charset="0"/>
              <a:buChar char="•"/>
              <a:tabLst>
                <a:tab pos="736600"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pPr>
            <a:r>
              <a:rPr lang="tr-TR" sz="2400" dirty="0" err="1" smtClean="0">
                <a:latin typeface="Times New Roman" pitchFamily="18" charset="0"/>
                <a:cs typeface="Times New Roman" pitchFamily="18" charset="0"/>
              </a:rPr>
              <a:t>Down</a:t>
            </a:r>
            <a:r>
              <a:rPr lang="tr-TR" sz="2400" dirty="0" smtClean="0">
                <a:latin typeface="Times New Roman" pitchFamily="18" charset="0"/>
                <a:cs typeface="Times New Roman" pitchFamily="18" charset="0"/>
              </a:rPr>
              <a:t> Sendromu</a:t>
            </a:r>
          </a:p>
          <a:p>
            <a:pPr marL="736600" lvl="1" indent="-279400" defTabSz="449263" eaLnBrk="1" hangingPunct="1">
              <a:lnSpc>
                <a:spcPct val="90000"/>
              </a:lnSpc>
              <a:spcBef>
                <a:spcPct val="0"/>
              </a:spcBef>
              <a:buClr>
                <a:srgbClr val="FF0000"/>
              </a:buClr>
              <a:buFont typeface="Arial" pitchFamily="34" charset="0"/>
              <a:buChar char="•"/>
              <a:tabLst>
                <a:tab pos="736600"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pPr>
            <a:r>
              <a:rPr lang="tr-TR" sz="2400" dirty="0" smtClean="0">
                <a:latin typeface="Times New Roman" pitchFamily="18" charset="0"/>
                <a:cs typeface="Times New Roman" pitchFamily="18" charset="0"/>
              </a:rPr>
              <a:t>Ailede gözde kayma, göz tembelliği, 5 numaranın (5D) üzerinde gözlük numarası kullanma öyküsü</a:t>
            </a:r>
          </a:p>
          <a:p>
            <a:pPr marL="736600" lvl="1" indent="-279400" defTabSz="449263" eaLnBrk="1" hangingPunct="1">
              <a:lnSpc>
                <a:spcPct val="90000"/>
              </a:lnSpc>
              <a:spcBef>
                <a:spcPct val="0"/>
              </a:spcBef>
              <a:buClr>
                <a:srgbClr val="FF0000"/>
              </a:buClr>
              <a:buFont typeface="Arial" pitchFamily="34" charset="0"/>
              <a:buChar char="•"/>
              <a:tabLst>
                <a:tab pos="736600"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pPr>
            <a:r>
              <a:rPr lang="tr-TR" sz="2400" dirty="0" err="1" smtClean="0">
                <a:latin typeface="Times New Roman" pitchFamily="18" charset="0"/>
                <a:cs typeface="Times New Roman" pitchFamily="18" charset="0"/>
              </a:rPr>
              <a:t>Metabolik</a:t>
            </a:r>
            <a:r>
              <a:rPr lang="tr-TR" sz="2400" dirty="0" smtClean="0">
                <a:latin typeface="Times New Roman" pitchFamily="18" charset="0"/>
                <a:cs typeface="Times New Roman" pitchFamily="18" charset="0"/>
              </a:rPr>
              <a:t> Hastalıklar</a:t>
            </a:r>
          </a:p>
          <a:p>
            <a:pPr marL="736600" lvl="1" indent="-279400" defTabSz="449263" eaLnBrk="1" hangingPunct="1">
              <a:lnSpc>
                <a:spcPct val="90000"/>
              </a:lnSpc>
              <a:spcBef>
                <a:spcPct val="0"/>
              </a:spcBef>
              <a:buClr>
                <a:srgbClr val="FF0000"/>
              </a:buClr>
              <a:buFont typeface="Arial" pitchFamily="34" charset="0"/>
              <a:buChar char="•"/>
              <a:tabLst>
                <a:tab pos="736600"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pPr>
            <a:r>
              <a:rPr lang="tr-TR" sz="2400" dirty="0" err="1" smtClean="0">
                <a:latin typeface="Times New Roman" pitchFamily="18" charset="0"/>
                <a:cs typeface="Times New Roman" pitchFamily="18" charset="0"/>
              </a:rPr>
              <a:t>Sensorinöral</a:t>
            </a:r>
            <a:r>
              <a:rPr lang="tr-TR" sz="2400" dirty="0" smtClean="0">
                <a:latin typeface="Times New Roman" pitchFamily="18" charset="0"/>
                <a:cs typeface="Times New Roman" pitchFamily="18" charset="0"/>
              </a:rPr>
              <a:t> İşitme Kaybı, özellikle </a:t>
            </a:r>
            <a:r>
              <a:rPr lang="tr-TR" sz="2400" dirty="0" err="1" smtClean="0">
                <a:latin typeface="Times New Roman" pitchFamily="18" charset="0"/>
                <a:cs typeface="Times New Roman" pitchFamily="18" charset="0"/>
              </a:rPr>
              <a:t>Refsum</a:t>
            </a:r>
            <a:r>
              <a:rPr lang="tr-TR" sz="2400" dirty="0" smtClean="0">
                <a:latin typeface="Times New Roman" pitchFamily="18" charset="0"/>
                <a:cs typeface="Times New Roman" pitchFamily="18" charset="0"/>
              </a:rPr>
              <a:t> Hastalığı varlığı</a:t>
            </a:r>
          </a:p>
          <a:p>
            <a:pPr marL="736600" lvl="1" indent="-279400" defTabSz="449263" eaLnBrk="1" hangingPunct="1">
              <a:lnSpc>
                <a:spcPct val="90000"/>
              </a:lnSpc>
              <a:spcBef>
                <a:spcPct val="0"/>
              </a:spcBef>
              <a:buClr>
                <a:srgbClr val="FF0000"/>
              </a:buClr>
              <a:buFont typeface="Arial" pitchFamily="34" charset="0"/>
              <a:buChar char="•"/>
              <a:tabLst>
                <a:tab pos="736600"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pPr>
            <a:r>
              <a:rPr lang="tr-TR" sz="2400" dirty="0" smtClean="0">
                <a:latin typeface="Times New Roman" pitchFamily="18" charset="0"/>
                <a:cs typeface="Times New Roman" pitchFamily="18" charset="0"/>
              </a:rPr>
              <a:t>Ailede (anne, baba veya kardeşlerde) bebeklik ve çocukluk döneminde glokom ve katarakt bulunma öyküsü</a:t>
            </a:r>
          </a:p>
          <a:p>
            <a:pPr marL="736600" lvl="1" indent="-279400" defTabSz="449263" eaLnBrk="1" hangingPunct="1">
              <a:lnSpc>
                <a:spcPct val="90000"/>
              </a:lnSpc>
              <a:spcBef>
                <a:spcPct val="0"/>
              </a:spcBef>
              <a:buClr>
                <a:srgbClr val="FF0000"/>
              </a:buClr>
              <a:buFont typeface="Arial" pitchFamily="34" charset="0"/>
              <a:buChar char="•"/>
              <a:tabLst>
                <a:tab pos="736600"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pPr>
            <a:r>
              <a:rPr lang="tr-TR" sz="2400" dirty="0" smtClean="0">
                <a:latin typeface="Times New Roman" pitchFamily="18" charset="0"/>
                <a:cs typeface="Times New Roman" pitchFamily="18" charset="0"/>
              </a:rPr>
              <a:t>Bebek veya çocukta </a:t>
            </a:r>
            <a:r>
              <a:rPr lang="tr-TR" sz="2400" dirty="0" err="1" smtClean="0">
                <a:latin typeface="Times New Roman" pitchFamily="18" charset="0"/>
                <a:cs typeface="Times New Roman" pitchFamily="18" charset="0"/>
              </a:rPr>
              <a:t>kranofasial</a:t>
            </a:r>
            <a:r>
              <a:rPr lang="tr-TR" sz="2400" dirty="0" smtClean="0">
                <a:latin typeface="Times New Roman" pitchFamily="18" charset="0"/>
                <a:cs typeface="Times New Roman" pitchFamily="18" charset="0"/>
              </a:rPr>
              <a:t> anomali, kapak düşüklüğü, </a:t>
            </a:r>
            <a:r>
              <a:rPr lang="tr-TR" sz="2400" dirty="0" err="1" smtClean="0">
                <a:latin typeface="Times New Roman" pitchFamily="18" charset="0"/>
                <a:cs typeface="Times New Roman" pitchFamily="18" charset="0"/>
              </a:rPr>
              <a:t>pitozis</a:t>
            </a:r>
            <a:r>
              <a:rPr lang="tr-TR" sz="2400" dirty="0" smtClean="0">
                <a:latin typeface="Times New Roman" pitchFamily="18" charset="0"/>
                <a:cs typeface="Times New Roman" pitchFamily="18" charset="0"/>
              </a:rPr>
              <a:t>, </a:t>
            </a:r>
            <a:r>
              <a:rPr lang="tr-TR" sz="2400" dirty="0" err="1" smtClean="0">
                <a:latin typeface="Times New Roman" pitchFamily="18" charset="0"/>
                <a:cs typeface="Times New Roman" pitchFamily="18" charset="0"/>
              </a:rPr>
              <a:t>hemanjiom</a:t>
            </a:r>
            <a:r>
              <a:rPr lang="tr-TR" sz="2400" dirty="0" smtClean="0">
                <a:latin typeface="Times New Roman" pitchFamily="18" charset="0"/>
                <a:cs typeface="Times New Roman" pitchFamily="18" charset="0"/>
              </a:rPr>
              <a:t>, </a:t>
            </a:r>
            <a:r>
              <a:rPr lang="tr-TR" sz="2400" dirty="0" err="1" smtClean="0">
                <a:latin typeface="Times New Roman" pitchFamily="18" charset="0"/>
                <a:cs typeface="Times New Roman" pitchFamily="18" charset="0"/>
              </a:rPr>
              <a:t>nazolakrimal</a:t>
            </a:r>
            <a:r>
              <a:rPr lang="tr-TR" sz="2400" dirty="0" smtClean="0">
                <a:latin typeface="Times New Roman" pitchFamily="18" charset="0"/>
                <a:cs typeface="Times New Roman" pitchFamily="18" charset="0"/>
              </a:rPr>
              <a:t> kanal patolojisi öyküsü</a:t>
            </a:r>
          </a:p>
          <a:p>
            <a:pPr marL="736600" lvl="1" indent="-279400" defTabSz="449263" eaLnBrk="1" hangingPunct="1">
              <a:lnSpc>
                <a:spcPct val="90000"/>
              </a:lnSpc>
              <a:spcBef>
                <a:spcPct val="0"/>
              </a:spcBef>
              <a:buClr>
                <a:srgbClr val="FF0000"/>
              </a:buClr>
              <a:buFont typeface="Arial" pitchFamily="34" charset="0"/>
              <a:buChar char="•"/>
              <a:tabLst>
                <a:tab pos="736600"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 pos="9426575" algn="l"/>
              </a:tabLst>
            </a:pPr>
            <a:r>
              <a:rPr lang="tr-TR" sz="2400" dirty="0" smtClean="0">
                <a:latin typeface="Times New Roman" pitchFamily="18" charset="0"/>
                <a:cs typeface="Times New Roman" pitchFamily="18" charset="0"/>
              </a:rPr>
              <a:t>Ailenin bebek ya da çocukta göz patolojisi olmasını düşünmesi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ayt Numarası Yer Tutucusu"/>
          <p:cNvSpPr>
            <a:spLocks noGrp="1"/>
          </p:cNvSpPr>
          <p:nvPr>
            <p:ph type="sldNum" sz="quarter" idx="11"/>
          </p:nvPr>
        </p:nvSpPr>
        <p:spPr/>
        <p:txBody>
          <a:bodyPr/>
          <a:lstStyle/>
          <a:p>
            <a:fld id="{B42519C3-FD92-42BA-99F1-05CFB5D255D1}" type="slidenum">
              <a:rPr lang="tr-TR" smtClean="0"/>
              <a:pPr/>
              <a:t>41</a:t>
            </a:fld>
            <a:endParaRPr lang="tr-TR"/>
          </a:p>
        </p:txBody>
      </p:sp>
      <p:sp>
        <p:nvSpPr>
          <p:cNvPr id="4" name="3 Başlık"/>
          <p:cNvSpPr>
            <a:spLocks noGrp="1"/>
          </p:cNvSpPr>
          <p:nvPr>
            <p:ph type="title"/>
          </p:nvPr>
        </p:nvSpPr>
        <p:spPr/>
        <p:txBody>
          <a:bodyPr/>
          <a:lstStyle/>
          <a:p>
            <a:endParaRPr lang="tr-TR"/>
          </a:p>
        </p:txBody>
      </p:sp>
      <p:pic>
        <p:nvPicPr>
          <p:cNvPr id="5" name="4 İçerik Yer Tutucusu"/>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47664" y="332657"/>
            <a:ext cx="4680520" cy="5472608"/>
          </a:xfrm>
          <a:prstGeom prst="rect">
            <a:avLst/>
          </a:prstGeom>
          <a:noFill/>
          <a:ln>
            <a:noFill/>
          </a:ln>
        </p:spPr>
      </p:pic>
      <p:sp>
        <p:nvSpPr>
          <p:cNvPr id="6" name="1 Başlık"/>
          <p:cNvSpPr txBox="1">
            <a:spLocks/>
          </p:cNvSpPr>
          <p:nvPr/>
        </p:nvSpPr>
        <p:spPr>
          <a:xfrm>
            <a:off x="5220072" y="2564904"/>
            <a:ext cx="3744416" cy="1728192"/>
          </a:xfrm>
          <a:prstGeom prst="rect">
            <a:avLst/>
          </a:prstGeom>
        </p:spPr>
        <p:txBody>
          <a:bodyPr anchor="ctr"/>
          <a:lstStyle/>
          <a:p>
            <a:pPr marL="182563" indent="-182563">
              <a:buFont typeface="Arial" pitchFamily="34" charset="0"/>
              <a:buChar char="•"/>
              <a:defRPr/>
            </a:pPr>
            <a:r>
              <a:rPr lang="tr-TR" sz="1400" dirty="0" err="1">
                <a:latin typeface="+mj-lt"/>
                <a:cs typeface="Times New Roman" pitchFamily="18" charset="0"/>
              </a:rPr>
              <a:t>Serebral</a:t>
            </a:r>
            <a:r>
              <a:rPr lang="tr-TR" sz="1400" dirty="0">
                <a:latin typeface="+mj-lt"/>
                <a:cs typeface="Times New Roman" pitchFamily="18" charset="0"/>
              </a:rPr>
              <a:t> </a:t>
            </a:r>
            <a:r>
              <a:rPr lang="tr-TR" sz="1400" dirty="0" err="1">
                <a:latin typeface="+mj-lt"/>
                <a:cs typeface="Times New Roman" pitchFamily="18" charset="0"/>
              </a:rPr>
              <a:t>palsi</a:t>
            </a:r>
            <a:r>
              <a:rPr lang="tr-TR" sz="1400" dirty="0">
                <a:latin typeface="+mj-lt"/>
                <a:cs typeface="Times New Roman" pitchFamily="18" charset="0"/>
              </a:rPr>
              <a:t>, </a:t>
            </a:r>
            <a:r>
              <a:rPr lang="tr-TR" sz="1400" dirty="0" err="1">
                <a:latin typeface="+mj-lt"/>
                <a:cs typeface="Times New Roman" pitchFamily="18" charset="0"/>
              </a:rPr>
              <a:t>Down</a:t>
            </a:r>
            <a:r>
              <a:rPr lang="tr-TR" sz="1400" dirty="0">
                <a:latin typeface="+mj-lt"/>
                <a:cs typeface="Times New Roman" pitchFamily="18" charset="0"/>
              </a:rPr>
              <a:t> Sendromu, genetik,  </a:t>
            </a:r>
            <a:r>
              <a:rPr lang="tr-TR" sz="1400" dirty="0" err="1">
                <a:latin typeface="+mj-lt"/>
                <a:cs typeface="Times New Roman" pitchFamily="18" charset="0"/>
              </a:rPr>
              <a:t>metabolik</a:t>
            </a:r>
            <a:r>
              <a:rPr lang="tr-TR" sz="1400" dirty="0">
                <a:latin typeface="+mj-lt"/>
                <a:cs typeface="Times New Roman" pitchFamily="18" charset="0"/>
              </a:rPr>
              <a:t> hastalık varlığı, ailede </a:t>
            </a:r>
            <a:r>
              <a:rPr lang="tr-TR" sz="1400" dirty="0" err="1">
                <a:latin typeface="+mj-lt"/>
                <a:cs typeface="Times New Roman" pitchFamily="18" charset="0"/>
              </a:rPr>
              <a:t>konjenital</a:t>
            </a:r>
            <a:r>
              <a:rPr lang="tr-TR" sz="1400" dirty="0">
                <a:latin typeface="+mj-lt"/>
                <a:cs typeface="Times New Roman" pitchFamily="18" charset="0"/>
              </a:rPr>
              <a:t> glokom veya katarakt hikayesi varsa </a:t>
            </a:r>
          </a:p>
          <a:p>
            <a:pPr marL="182563" indent="-182563">
              <a:buFont typeface="Arial" pitchFamily="34" charset="0"/>
              <a:buChar char="•"/>
              <a:defRPr/>
            </a:pPr>
            <a:r>
              <a:rPr lang="tr-TR" sz="1400" dirty="0"/>
              <a:t>Ailenin bebeğin gözleri ile ilgili herhangi bir şikayeti olması halinde</a:t>
            </a:r>
          </a:p>
          <a:p>
            <a:pPr>
              <a:defRPr/>
            </a:pPr>
            <a:r>
              <a:rPr lang="tr-TR" sz="1400" b="1" dirty="0">
                <a:latin typeface="+mj-lt"/>
                <a:cs typeface="Times New Roman" pitchFamily="18" charset="0"/>
              </a:rPr>
              <a:t>bebekler bir Göz Hastalıkları Uzmanına sevk edilmelidir</a:t>
            </a:r>
          </a:p>
        </p:txBody>
      </p:sp>
      <p:graphicFrame>
        <p:nvGraphicFramePr>
          <p:cNvPr id="7" name="6 Tablo"/>
          <p:cNvGraphicFramePr>
            <a:graphicFrameLocks noGrp="1"/>
          </p:cNvGraphicFramePr>
          <p:nvPr/>
        </p:nvGraphicFramePr>
        <p:xfrm>
          <a:off x="899592" y="5949280"/>
          <a:ext cx="4589145" cy="630936"/>
        </p:xfrm>
        <a:graphic>
          <a:graphicData uri="http://schemas.openxmlformats.org/drawingml/2006/table">
            <a:tbl>
              <a:tblPr/>
              <a:tblGrid>
                <a:gridCol w="4589145"/>
              </a:tblGrid>
              <a:tr h="586740">
                <a:tc>
                  <a:txBody>
                    <a:bodyPr/>
                    <a:lstStyle/>
                    <a:p>
                      <a:pPr algn="ctr">
                        <a:lnSpc>
                          <a:spcPct val="115000"/>
                        </a:lnSpc>
                        <a:spcAft>
                          <a:spcPts val="600"/>
                        </a:spcAft>
                      </a:pPr>
                      <a:r>
                        <a:rPr lang="tr-TR" sz="900" dirty="0">
                          <a:latin typeface="Calibri"/>
                          <a:ea typeface="Calibri"/>
                          <a:cs typeface="Times New Roman"/>
                        </a:rPr>
                        <a:t>32 hafta ve altındaki tüm prematüreler ve 1500 gram ve altında doğan tüm bebekler 4. haftada Prematüre </a:t>
                      </a:r>
                      <a:r>
                        <a:rPr lang="tr-TR" sz="900" dirty="0" err="1">
                          <a:latin typeface="Calibri"/>
                          <a:ea typeface="Calibri"/>
                          <a:cs typeface="Times New Roman"/>
                        </a:rPr>
                        <a:t>Retinopatisi</a:t>
                      </a:r>
                      <a:r>
                        <a:rPr lang="tr-TR" sz="900" dirty="0">
                          <a:latin typeface="Calibri"/>
                          <a:ea typeface="Calibri"/>
                          <a:cs typeface="Times New Roman"/>
                        </a:rPr>
                        <a:t> açısından değerlendirilmek üzere göz muayenesi için sevk edilmelidir. </a:t>
                      </a:r>
                      <a:r>
                        <a:rPr lang="tr-TR" sz="900" dirty="0" err="1">
                          <a:latin typeface="Calibri"/>
                          <a:ea typeface="Calibri"/>
                          <a:cs typeface="Times New Roman"/>
                        </a:rPr>
                        <a:t>Retinoblastom</a:t>
                      </a:r>
                      <a:r>
                        <a:rPr lang="tr-TR" sz="900" dirty="0">
                          <a:latin typeface="Calibri"/>
                          <a:ea typeface="Calibri"/>
                          <a:cs typeface="Times New Roman"/>
                        </a:rPr>
                        <a:t>, </a:t>
                      </a:r>
                      <a:r>
                        <a:rPr lang="tr-TR" sz="900" dirty="0" err="1">
                          <a:latin typeface="Calibri"/>
                          <a:ea typeface="Calibri"/>
                          <a:cs typeface="Times New Roman"/>
                        </a:rPr>
                        <a:t>Konjenital</a:t>
                      </a:r>
                      <a:r>
                        <a:rPr lang="tr-TR" sz="900" dirty="0">
                          <a:latin typeface="Calibri"/>
                          <a:ea typeface="Calibri"/>
                          <a:cs typeface="Times New Roman"/>
                        </a:rPr>
                        <a:t> Glokom ve </a:t>
                      </a:r>
                      <a:r>
                        <a:rPr lang="tr-TR" sz="900" dirty="0" err="1">
                          <a:latin typeface="Calibri"/>
                          <a:ea typeface="Calibri"/>
                          <a:cs typeface="Times New Roman"/>
                        </a:rPr>
                        <a:t>Konjenital</a:t>
                      </a:r>
                      <a:r>
                        <a:rPr lang="tr-TR" sz="900" dirty="0">
                          <a:latin typeface="Calibri"/>
                          <a:ea typeface="Calibri"/>
                          <a:cs typeface="Times New Roman"/>
                        </a:rPr>
                        <a:t> Katarakt şüphesi olan bebekler </a:t>
                      </a:r>
                      <a:r>
                        <a:rPr lang="tr-TR" sz="900" b="1" dirty="0">
                          <a:latin typeface="Calibri"/>
                          <a:ea typeface="Calibri"/>
                          <a:cs typeface="Times New Roman"/>
                        </a:rPr>
                        <a:t>acilen</a:t>
                      </a:r>
                      <a:r>
                        <a:rPr lang="tr-TR" sz="900" dirty="0">
                          <a:latin typeface="Calibri"/>
                          <a:ea typeface="Calibri"/>
                          <a:cs typeface="Times New Roman"/>
                        </a:rPr>
                        <a:t> göz hastalıkları uzmanına sevk edilmelidir.</a:t>
                      </a:r>
                      <a:endParaRPr lang="tr-TR" sz="1100" dirty="0">
                        <a:latin typeface="Calibri"/>
                        <a:ea typeface="Times New Roman"/>
                        <a:cs typeface="Times New Roman"/>
                      </a:endParaRPr>
                    </a:p>
                  </a:txBody>
                  <a:tcPr marL="68580" marR="68580" marT="0" marB="0">
                    <a:lnL w="19050" cap="flat" cmpd="sng" algn="ctr">
                      <a:solidFill>
                        <a:srgbClr val="FF0000"/>
                      </a:solidFill>
                      <a:prstDash val="solid"/>
                      <a:round/>
                      <a:headEnd type="none" w="med" len="med"/>
                      <a:tailEnd type="none" w="med" len="med"/>
                    </a:lnL>
                    <a:lnR w="19050" cap="flat" cmpd="sng" algn="ctr">
                      <a:solidFill>
                        <a:srgbClr val="FF0000"/>
                      </a:solidFill>
                      <a:prstDash val="solid"/>
                      <a:round/>
                      <a:headEnd type="none" w="med" len="med"/>
                      <a:tailEnd type="none" w="med" len="med"/>
                    </a:lnR>
                    <a:lnT w="19050" cap="flat" cmpd="sng" algn="ctr">
                      <a:solidFill>
                        <a:srgbClr val="FF0000"/>
                      </a:solidFill>
                      <a:prstDash val="solid"/>
                      <a:round/>
                      <a:headEnd type="none" w="med" len="med"/>
                      <a:tailEnd type="none" w="med" len="med"/>
                    </a:lnT>
                    <a:lnB w="19050" cap="flat" cmpd="sng" algn="ctr">
                      <a:solidFill>
                        <a:srgbClr val="FF0000"/>
                      </a:solidFill>
                      <a:prstDash val="solid"/>
                      <a:round/>
                      <a:headEnd type="none" w="med" len="med"/>
                      <a:tailEnd type="none" w="med" len="med"/>
                    </a:lnB>
                  </a:tcPr>
                </a:tc>
              </a:tr>
            </a:tbl>
          </a:graphicData>
        </a:graphic>
      </p:graphicFrame>
    </p:spTree>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Başlık 1"/>
          <p:cNvSpPr>
            <a:spLocks noGrp="1"/>
          </p:cNvSpPr>
          <p:nvPr>
            <p:ph type="title"/>
          </p:nvPr>
        </p:nvSpPr>
        <p:spPr>
          <a:xfrm>
            <a:off x="457200" y="548680"/>
            <a:ext cx="8229600" cy="778098"/>
          </a:xfrm>
        </p:spPr>
        <p:txBody>
          <a:bodyPr/>
          <a:lstStyle/>
          <a:p>
            <a:pPr algn="ctr" eaLnBrk="1" hangingPunct="1"/>
            <a:r>
              <a:rPr lang="tr-TR" sz="3600" b="1" dirty="0" smtClean="0">
                <a:solidFill>
                  <a:srgbClr val="FF0000"/>
                </a:solidFill>
                <a:latin typeface="Times New Roman" pitchFamily="18" charset="0"/>
                <a:cs typeface="Times New Roman" pitchFamily="18" charset="0"/>
              </a:rPr>
              <a:t>Kırmızı </a:t>
            </a:r>
            <a:r>
              <a:rPr lang="tr-TR" sz="3600" b="1" dirty="0" err="1" smtClean="0">
                <a:solidFill>
                  <a:srgbClr val="FF0000"/>
                </a:solidFill>
                <a:latin typeface="Times New Roman" pitchFamily="18" charset="0"/>
                <a:cs typeface="Times New Roman" pitchFamily="18" charset="0"/>
              </a:rPr>
              <a:t>Refle</a:t>
            </a:r>
            <a:r>
              <a:rPr lang="tr-TR" sz="3600" b="1" dirty="0" smtClean="0">
                <a:solidFill>
                  <a:srgbClr val="FF0000"/>
                </a:solidFill>
                <a:latin typeface="Times New Roman" pitchFamily="18" charset="0"/>
                <a:cs typeface="Times New Roman" pitchFamily="18" charset="0"/>
              </a:rPr>
              <a:t> Testi</a:t>
            </a:r>
          </a:p>
        </p:txBody>
      </p:sp>
      <p:sp>
        <p:nvSpPr>
          <p:cNvPr id="3" name="İçerik Yer Tutucusu 2"/>
          <p:cNvSpPr>
            <a:spLocks noGrp="1"/>
          </p:cNvSpPr>
          <p:nvPr>
            <p:ph sz="half" idx="1"/>
          </p:nvPr>
        </p:nvSpPr>
        <p:spPr>
          <a:xfrm>
            <a:off x="457200" y="1447800"/>
            <a:ext cx="5029200" cy="4678363"/>
          </a:xfrm>
        </p:spPr>
        <p:txBody>
          <a:bodyPr rtlCol="0">
            <a:normAutofit/>
          </a:bodyPr>
          <a:lstStyle/>
          <a:p>
            <a:pPr marL="0" indent="0" eaLnBrk="1" fontAlgn="auto" hangingPunct="1">
              <a:spcAft>
                <a:spcPts val="0"/>
              </a:spcAft>
              <a:buClr>
                <a:srgbClr val="FF0000"/>
              </a:buClr>
              <a:buFont typeface="Arial" pitchFamily="34" charset="0"/>
              <a:buChar char="•"/>
              <a:defRPr/>
            </a:pPr>
            <a:r>
              <a:rPr lang="tr-TR" dirty="0" smtClean="0">
                <a:latin typeface="Times New Roman" pitchFamily="18" charset="0"/>
                <a:cs typeface="Times New Roman" pitchFamily="18" charset="0"/>
              </a:rPr>
              <a:t> Işık kaynağından çıkan ışığın normalde gözün saydam olan yapılarından geçerek </a:t>
            </a:r>
            <a:r>
              <a:rPr lang="tr-TR" dirty="0" err="1" smtClean="0">
                <a:latin typeface="Times New Roman" pitchFamily="18" charset="0"/>
                <a:cs typeface="Times New Roman" pitchFamily="18" charset="0"/>
              </a:rPr>
              <a:t>fundusa</a:t>
            </a:r>
            <a:r>
              <a:rPr lang="tr-TR" dirty="0" smtClean="0">
                <a:latin typeface="Times New Roman" pitchFamily="18" charset="0"/>
                <a:cs typeface="Times New Roman" pitchFamily="18" charset="0"/>
              </a:rPr>
              <a:t> ulaşan ve buradan geri yansıyan ışık değerlendirilir. </a:t>
            </a:r>
            <a:endParaRPr lang="tr-TR" dirty="0">
              <a:latin typeface="Times New Roman" pitchFamily="18" charset="0"/>
              <a:cs typeface="Times New Roman" pitchFamily="18" charset="0"/>
            </a:endParaRPr>
          </a:p>
          <a:p>
            <a:pPr marL="0" indent="0" eaLnBrk="1" fontAlgn="auto" hangingPunct="1">
              <a:spcAft>
                <a:spcPts val="0"/>
              </a:spcAft>
              <a:buClr>
                <a:srgbClr val="FF0000"/>
              </a:buClr>
              <a:buFont typeface="Arial" pitchFamily="34" charset="0"/>
              <a:buChar char="•"/>
              <a:defRPr/>
            </a:pPr>
            <a:r>
              <a:rPr lang="tr-TR" dirty="0" smtClean="0">
                <a:latin typeface="Times New Roman" pitchFamily="18" charset="0"/>
                <a:cs typeface="Times New Roman" pitchFamily="18" charset="0"/>
              </a:rPr>
              <a:t>Bu saydam yapılar:</a:t>
            </a:r>
          </a:p>
          <a:p>
            <a:pPr marL="363538" eaLnBrk="1" fontAlgn="auto" hangingPunct="1">
              <a:spcAft>
                <a:spcPts val="0"/>
              </a:spcAft>
              <a:buClr>
                <a:srgbClr val="FF0000"/>
              </a:buClr>
              <a:buFont typeface="Wingdings" pitchFamily="2" charset="2"/>
              <a:buChar char="ü"/>
              <a:defRPr/>
            </a:pPr>
            <a:r>
              <a:rPr lang="tr-TR" sz="2400" dirty="0" smtClean="0">
                <a:latin typeface="Times New Roman" pitchFamily="18" charset="0"/>
                <a:cs typeface="Times New Roman" pitchFamily="18" charset="0"/>
              </a:rPr>
              <a:t> Kornea</a:t>
            </a:r>
          </a:p>
          <a:p>
            <a:pPr marL="363538" eaLnBrk="1" fontAlgn="auto" hangingPunct="1">
              <a:spcAft>
                <a:spcPts val="0"/>
              </a:spcAft>
              <a:buClr>
                <a:srgbClr val="FF0000"/>
              </a:buClr>
              <a:buFont typeface="Wingdings" pitchFamily="2" charset="2"/>
              <a:buChar char="ü"/>
              <a:defRPr/>
            </a:pPr>
            <a:r>
              <a:rPr lang="tr-TR" sz="2400" dirty="0" err="1" smtClean="0">
                <a:latin typeface="Times New Roman" pitchFamily="18" charset="0"/>
                <a:cs typeface="Times New Roman" pitchFamily="18" charset="0"/>
              </a:rPr>
              <a:t>Aköz</a:t>
            </a:r>
            <a:r>
              <a:rPr lang="tr-TR" sz="2400" dirty="0" smtClean="0">
                <a:latin typeface="Times New Roman" pitchFamily="18" charset="0"/>
                <a:cs typeface="Times New Roman" pitchFamily="18" charset="0"/>
              </a:rPr>
              <a:t> </a:t>
            </a:r>
            <a:r>
              <a:rPr lang="tr-TR" sz="2400" dirty="0" err="1" smtClean="0">
                <a:latin typeface="Times New Roman" pitchFamily="18" charset="0"/>
                <a:cs typeface="Times New Roman" pitchFamily="18" charset="0"/>
              </a:rPr>
              <a:t>hümör</a:t>
            </a:r>
            <a:endParaRPr lang="tr-TR" sz="2400" dirty="0" smtClean="0">
              <a:latin typeface="Times New Roman" pitchFamily="18" charset="0"/>
              <a:cs typeface="Times New Roman" pitchFamily="18" charset="0"/>
            </a:endParaRPr>
          </a:p>
          <a:p>
            <a:pPr marL="363538" eaLnBrk="1" fontAlgn="auto" hangingPunct="1">
              <a:spcAft>
                <a:spcPts val="0"/>
              </a:spcAft>
              <a:buClr>
                <a:srgbClr val="FF0000"/>
              </a:buClr>
              <a:buFont typeface="Wingdings" pitchFamily="2" charset="2"/>
              <a:buChar char="ü"/>
              <a:defRPr/>
            </a:pPr>
            <a:r>
              <a:rPr lang="tr-TR" sz="2400" dirty="0" smtClean="0">
                <a:latin typeface="Times New Roman" pitchFamily="18" charset="0"/>
                <a:cs typeface="Times New Roman" pitchFamily="18" charset="0"/>
              </a:rPr>
              <a:t>Lens</a:t>
            </a:r>
          </a:p>
          <a:p>
            <a:pPr marL="363538" eaLnBrk="1" fontAlgn="auto" hangingPunct="1">
              <a:spcAft>
                <a:spcPts val="0"/>
              </a:spcAft>
              <a:buClr>
                <a:srgbClr val="FF0000"/>
              </a:buClr>
              <a:buFont typeface="Wingdings" pitchFamily="2" charset="2"/>
              <a:buChar char="ü"/>
              <a:defRPr/>
            </a:pPr>
            <a:r>
              <a:rPr lang="tr-TR" sz="2400" dirty="0" err="1">
                <a:latin typeface="Times New Roman" pitchFamily="18" charset="0"/>
                <a:cs typeface="Times New Roman" pitchFamily="18" charset="0"/>
              </a:rPr>
              <a:t>V</a:t>
            </a:r>
            <a:r>
              <a:rPr lang="tr-TR" sz="2400" dirty="0" err="1" smtClean="0">
                <a:latin typeface="Times New Roman" pitchFamily="18" charset="0"/>
                <a:cs typeface="Times New Roman" pitchFamily="18" charset="0"/>
              </a:rPr>
              <a:t>itreus</a:t>
            </a:r>
            <a:endParaRPr lang="tr-TR" sz="2400" dirty="0">
              <a:latin typeface="Times New Roman" pitchFamily="18" charset="0"/>
              <a:cs typeface="Times New Roman" pitchFamily="18" charset="0"/>
            </a:endParaRPr>
          </a:p>
        </p:txBody>
      </p:sp>
      <p:pic>
        <p:nvPicPr>
          <p:cNvPr id="26628" name="Picture 2" descr="C:\Users\OsmanB\Desktop\kırmızı refle için resimler\images (2).jpg"/>
          <p:cNvPicPr>
            <a:picLocks noChangeAspect="1" noChangeArrowheads="1"/>
          </p:cNvPicPr>
          <p:nvPr/>
        </p:nvPicPr>
        <p:blipFill>
          <a:blip r:embed="rId2" cstate="print"/>
          <a:srcRect/>
          <a:stretch>
            <a:fillRect/>
          </a:stretch>
        </p:blipFill>
        <p:spPr bwMode="auto">
          <a:xfrm>
            <a:off x="2843808" y="4221088"/>
            <a:ext cx="3024336" cy="2475790"/>
          </a:xfrm>
          <a:prstGeom prst="rect">
            <a:avLst/>
          </a:prstGeom>
          <a:noFill/>
          <a:ln w="9525">
            <a:noFill/>
            <a:miter lim="800000"/>
            <a:headEnd/>
            <a:tailEnd/>
          </a:ln>
        </p:spPr>
      </p:pic>
      <p:pic>
        <p:nvPicPr>
          <p:cNvPr id="26629" name="Picture 2"/>
          <p:cNvPicPr>
            <a:picLocks noChangeAspect="1" noChangeArrowheads="1"/>
          </p:cNvPicPr>
          <p:nvPr/>
        </p:nvPicPr>
        <p:blipFill>
          <a:blip r:embed="rId3" cstate="print"/>
          <a:srcRect/>
          <a:stretch>
            <a:fillRect/>
          </a:stretch>
        </p:blipFill>
        <p:spPr bwMode="auto">
          <a:xfrm>
            <a:off x="6156176" y="1773237"/>
            <a:ext cx="2606675" cy="1655763"/>
          </a:xfrm>
          <a:prstGeom prst="rect">
            <a:avLst/>
          </a:prstGeom>
          <a:noFill/>
          <a:ln w="9525">
            <a:noFill/>
            <a:miter lim="800000"/>
            <a:headEnd/>
            <a:tailEnd/>
          </a:ln>
        </p:spPr>
      </p:pic>
      <p:pic>
        <p:nvPicPr>
          <p:cNvPr id="26630" name="Picture 3"/>
          <p:cNvPicPr>
            <a:picLocks noChangeAspect="1" noChangeArrowheads="1"/>
          </p:cNvPicPr>
          <p:nvPr/>
        </p:nvPicPr>
        <p:blipFill>
          <a:blip r:embed="rId4" cstate="print"/>
          <a:srcRect/>
          <a:stretch>
            <a:fillRect/>
          </a:stretch>
        </p:blipFill>
        <p:spPr bwMode="auto">
          <a:xfrm>
            <a:off x="6084168" y="4581128"/>
            <a:ext cx="2867247" cy="1512168"/>
          </a:xfrm>
          <a:prstGeom prst="rect">
            <a:avLst/>
          </a:prstGeom>
          <a:noFill/>
          <a:ln w="9525">
            <a:noFill/>
            <a:miter lim="800000"/>
            <a:headEnd/>
            <a:tailEnd/>
          </a:ln>
        </p:spPr>
      </p:pic>
      <p:sp>
        <p:nvSpPr>
          <p:cNvPr id="26631" name="8 İçerik Yer Tutucusu"/>
          <p:cNvSpPr>
            <a:spLocks noGrp="1"/>
          </p:cNvSpPr>
          <p:nvPr>
            <p:ph sz="half" idx="2"/>
          </p:nvPr>
        </p:nvSpPr>
        <p:spPr>
          <a:xfrm>
            <a:off x="4876800" y="1447800"/>
            <a:ext cx="4038600" cy="4525963"/>
          </a:xfrm>
        </p:spPr>
        <p:txBody>
          <a:bodyPr/>
          <a:lstStyle/>
          <a:p>
            <a:pPr>
              <a:buFontTx/>
              <a:buNone/>
            </a:pPr>
            <a:r>
              <a:rPr lang="tr-TR" smtClean="0"/>
              <a:t>  </a:t>
            </a:r>
          </a:p>
        </p:txBody>
      </p:sp>
    </p:spTree>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Başlık 1"/>
          <p:cNvSpPr>
            <a:spLocks noGrp="1"/>
          </p:cNvSpPr>
          <p:nvPr>
            <p:ph type="title"/>
          </p:nvPr>
        </p:nvSpPr>
        <p:spPr>
          <a:xfrm>
            <a:off x="1007604" y="476672"/>
            <a:ext cx="7128792" cy="720080"/>
          </a:xfrm>
        </p:spPr>
        <p:txBody>
          <a:bodyPr/>
          <a:lstStyle/>
          <a:p>
            <a:pPr eaLnBrk="1" hangingPunct="1"/>
            <a:r>
              <a:rPr lang="tr-TR" sz="3600" dirty="0" smtClean="0">
                <a:solidFill>
                  <a:srgbClr val="FF0000"/>
                </a:solidFill>
                <a:latin typeface="Times New Roman" pitchFamily="18" charset="0"/>
                <a:cs typeface="Times New Roman" pitchFamily="18" charset="0"/>
              </a:rPr>
              <a:t>Kırmızı </a:t>
            </a:r>
            <a:r>
              <a:rPr lang="tr-TR" sz="3600" dirty="0" err="1" smtClean="0">
                <a:solidFill>
                  <a:srgbClr val="FF0000"/>
                </a:solidFill>
                <a:latin typeface="Times New Roman" pitchFamily="18" charset="0"/>
                <a:cs typeface="Times New Roman" pitchFamily="18" charset="0"/>
              </a:rPr>
              <a:t>Refle</a:t>
            </a:r>
            <a:r>
              <a:rPr lang="tr-TR" sz="3600" dirty="0" smtClean="0">
                <a:solidFill>
                  <a:srgbClr val="FF0000"/>
                </a:solidFill>
                <a:latin typeface="Times New Roman" pitchFamily="18" charset="0"/>
                <a:cs typeface="Times New Roman" pitchFamily="18" charset="0"/>
              </a:rPr>
              <a:t> Testi</a:t>
            </a:r>
          </a:p>
        </p:txBody>
      </p:sp>
      <p:sp>
        <p:nvSpPr>
          <p:cNvPr id="27651" name="İçerik Yer Tutucusu 2"/>
          <p:cNvSpPr>
            <a:spLocks noGrp="1"/>
          </p:cNvSpPr>
          <p:nvPr>
            <p:ph idx="1"/>
          </p:nvPr>
        </p:nvSpPr>
        <p:spPr>
          <a:xfrm>
            <a:off x="457200" y="1600200"/>
            <a:ext cx="5483225" cy="4525963"/>
          </a:xfrm>
        </p:spPr>
        <p:txBody>
          <a:bodyPr/>
          <a:lstStyle/>
          <a:p>
            <a:pPr eaLnBrk="1" hangingPunct="1">
              <a:buFont typeface="Arial" pitchFamily="34" charset="0"/>
              <a:buChar char="•"/>
            </a:pPr>
            <a:r>
              <a:rPr lang="tr-TR" dirty="0" smtClean="0">
                <a:latin typeface="Times New Roman" pitchFamily="18" charset="0"/>
                <a:cs typeface="Times New Roman" pitchFamily="18" charset="0"/>
              </a:rPr>
              <a:t>Test için </a:t>
            </a:r>
            <a:r>
              <a:rPr lang="tr-TR" b="1" u="sng" dirty="0" smtClean="0">
                <a:solidFill>
                  <a:srgbClr val="FF0000"/>
                </a:solidFill>
                <a:latin typeface="Times New Roman" pitchFamily="18" charset="0"/>
                <a:cs typeface="Times New Roman" pitchFamily="18" charset="0"/>
              </a:rPr>
              <a:t>direkt oftalmoskop </a:t>
            </a:r>
            <a:r>
              <a:rPr lang="tr-TR" dirty="0" smtClean="0">
                <a:latin typeface="Times New Roman" pitchFamily="18" charset="0"/>
                <a:cs typeface="Times New Roman" pitchFamily="18" charset="0"/>
              </a:rPr>
              <a:t>gibi </a:t>
            </a:r>
            <a:r>
              <a:rPr lang="tr-TR" dirty="0" err="1" smtClean="0">
                <a:latin typeface="Times New Roman" pitchFamily="18" charset="0"/>
                <a:cs typeface="Times New Roman" pitchFamily="18" charset="0"/>
              </a:rPr>
              <a:t>koaksiyel</a:t>
            </a:r>
            <a:r>
              <a:rPr lang="tr-TR" dirty="0" smtClean="0">
                <a:latin typeface="Times New Roman" pitchFamily="18" charset="0"/>
                <a:cs typeface="Times New Roman" pitchFamily="18" charset="0"/>
              </a:rPr>
              <a:t> ışık kaynağı uygundur.</a:t>
            </a:r>
          </a:p>
          <a:p>
            <a:pPr eaLnBrk="1" hangingPunct="1"/>
            <a:endParaRPr lang="tr-TR" dirty="0" smtClean="0">
              <a:latin typeface="Times New Roman" pitchFamily="18" charset="0"/>
              <a:cs typeface="Times New Roman" pitchFamily="18" charset="0"/>
            </a:endParaRPr>
          </a:p>
          <a:p>
            <a:pPr eaLnBrk="1" hangingPunct="1">
              <a:buFont typeface="Arial" pitchFamily="34" charset="0"/>
              <a:buChar char="•"/>
            </a:pPr>
            <a:r>
              <a:rPr lang="tr-TR" dirty="0" err="1" smtClean="0">
                <a:latin typeface="Times New Roman" pitchFamily="18" charset="0"/>
                <a:cs typeface="Times New Roman" pitchFamily="18" charset="0"/>
              </a:rPr>
              <a:t>Otoskop</a:t>
            </a:r>
            <a:r>
              <a:rPr lang="tr-TR" dirty="0" smtClean="0">
                <a:latin typeface="Times New Roman" pitchFamily="18" charset="0"/>
                <a:cs typeface="Times New Roman" pitchFamily="18" charset="0"/>
              </a:rPr>
              <a:t> veya </a:t>
            </a:r>
            <a:r>
              <a:rPr lang="tr-TR" dirty="0" err="1" smtClean="0">
                <a:latin typeface="Times New Roman" pitchFamily="18" charset="0"/>
                <a:cs typeface="Times New Roman" pitchFamily="18" charset="0"/>
              </a:rPr>
              <a:t>penlight</a:t>
            </a:r>
            <a:r>
              <a:rPr lang="tr-TR" dirty="0" smtClean="0">
                <a:latin typeface="Times New Roman" pitchFamily="18" charset="0"/>
                <a:cs typeface="Times New Roman" pitchFamily="18" charset="0"/>
              </a:rPr>
              <a:t> gibi ışık kaynakları aynı etkiyi göstermez</a:t>
            </a:r>
          </a:p>
          <a:p>
            <a:pPr eaLnBrk="1" hangingPunct="1"/>
            <a:endParaRPr lang="tr-TR" dirty="0" smtClean="0">
              <a:latin typeface="Times New Roman" pitchFamily="18" charset="0"/>
              <a:cs typeface="Times New Roman" pitchFamily="18" charset="0"/>
            </a:endParaRPr>
          </a:p>
          <a:p>
            <a:pPr eaLnBrk="1" hangingPunct="1">
              <a:buFont typeface="Arial" pitchFamily="34" charset="0"/>
              <a:buChar char="•"/>
            </a:pPr>
            <a:r>
              <a:rPr lang="tr-TR" dirty="0" smtClean="0">
                <a:latin typeface="Times New Roman" pitchFamily="18" charset="0"/>
                <a:cs typeface="Times New Roman" pitchFamily="18" charset="0"/>
              </a:rPr>
              <a:t>Test, </a:t>
            </a:r>
            <a:r>
              <a:rPr lang="tr-TR" dirty="0" err="1" smtClean="0">
                <a:latin typeface="Times New Roman" pitchFamily="18" charset="0"/>
                <a:cs typeface="Times New Roman" pitchFamily="18" charset="0"/>
              </a:rPr>
              <a:t>pupil</a:t>
            </a:r>
            <a:r>
              <a:rPr lang="tr-TR" dirty="0" smtClean="0">
                <a:latin typeface="Times New Roman" pitchFamily="18" charset="0"/>
                <a:cs typeface="Times New Roman" pitchFamily="18" charset="0"/>
              </a:rPr>
              <a:t> </a:t>
            </a:r>
            <a:r>
              <a:rPr lang="tr-TR" dirty="0" err="1" smtClean="0">
                <a:latin typeface="Times New Roman" pitchFamily="18" charset="0"/>
                <a:cs typeface="Times New Roman" pitchFamily="18" charset="0"/>
              </a:rPr>
              <a:t>dilatasyonu</a:t>
            </a:r>
            <a:r>
              <a:rPr lang="tr-TR" dirty="0" smtClean="0">
                <a:latin typeface="Times New Roman" pitchFamily="18" charset="0"/>
                <a:cs typeface="Times New Roman" pitchFamily="18" charset="0"/>
              </a:rPr>
              <a:t> sonrası da uygulanabilir </a:t>
            </a:r>
          </a:p>
          <a:p>
            <a:pPr eaLnBrk="1" hangingPunct="1"/>
            <a:endParaRPr lang="tr-TR" dirty="0" smtClean="0"/>
          </a:p>
        </p:txBody>
      </p:sp>
      <p:pic>
        <p:nvPicPr>
          <p:cNvPr id="27652" name="5 İçerik Yer Tutucusu" descr="oftalmoskop.jpg"/>
          <p:cNvPicPr>
            <a:picLocks noChangeAspect="1"/>
          </p:cNvPicPr>
          <p:nvPr/>
        </p:nvPicPr>
        <p:blipFill>
          <a:blip r:embed="rId2" cstate="print"/>
          <a:srcRect/>
          <a:stretch>
            <a:fillRect/>
          </a:stretch>
        </p:blipFill>
        <p:spPr bwMode="auto">
          <a:xfrm>
            <a:off x="6477000" y="1371600"/>
            <a:ext cx="2425700" cy="42672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5612" y="620688"/>
            <a:ext cx="8232775" cy="778098"/>
          </a:xfrm>
        </p:spPr>
        <p:txBody>
          <a:bodyPr lIns="90000" tIns="46800" rIns="90000" bIns="46800"/>
          <a:lstStyle/>
          <a:p>
            <a:pPr defTabSz="449263"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tr-TR" sz="3600" dirty="0" smtClean="0">
                <a:solidFill>
                  <a:srgbClr val="FF0000"/>
                </a:solidFill>
                <a:latin typeface="Times New Roman" pitchFamily="18" charset="0"/>
                <a:cs typeface="Times New Roman" pitchFamily="18" charset="0"/>
              </a:rPr>
              <a:t>Kırmızı </a:t>
            </a:r>
            <a:r>
              <a:rPr lang="tr-TR" sz="3600" dirty="0" err="1" smtClean="0">
                <a:solidFill>
                  <a:srgbClr val="FF0000"/>
                </a:solidFill>
                <a:latin typeface="Times New Roman" pitchFamily="18" charset="0"/>
                <a:cs typeface="Times New Roman" pitchFamily="18" charset="0"/>
              </a:rPr>
              <a:t>Refle</a:t>
            </a:r>
            <a:r>
              <a:rPr lang="tr-TR" sz="3600" dirty="0" smtClean="0">
                <a:solidFill>
                  <a:srgbClr val="FF0000"/>
                </a:solidFill>
                <a:latin typeface="Times New Roman" pitchFamily="18" charset="0"/>
                <a:cs typeface="Times New Roman" pitchFamily="18" charset="0"/>
              </a:rPr>
              <a:t> Testi</a:t>
            </a:r>
          </a:p>
        </p:txBody>
      </p:sp>
      <p:sp>
        <p:nvSpPr>
          <p:cNvPr id="28675" name="Rectangle 3"/>
          <p:cNvSpPr>
            <a:spLocks noGrp="1" noChangeArrowheads="1"/>
          </p:cNvSpPr>
          <p:nvPr>
            <p:ph type="body" idx="1"/>
          </p:nvPr>
        </p:nvSpPr>
        <p:spPr>
          <a:xfrm>
            <a:off x="457200" y="1600200"/>
            <a:ext cx="8435280" cy="4529138"/>
          </a:xfrm>
        </p:spPr>
        <p:txBody>
          <a:bodyPr lIns="90000" tIns="46800" rIns="90000" bIns="46800"/>
          <a:lstStyle/>
          <a:p>
            <a:pPr indent="-339725" defTabSz="449263" eaLnBrk="1" hangingPunct="1">
              <a:buFont typeface="Arial"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tr-TR" sz="2400" dirty="0" err="1" smtClean="0">
                <a:latin typeface="Times New Roman" pitchFamily="18" charset="0"/>
                <a:cs typeface="Times New Roman" pitchFamily="18" charset="0"/>
              </a:rPr>
              <a:t>Roland</a:t>
            </a:r>
            <a:r>
              <a:rPr lang="tr-TR" sz="2400" dirty="0" smtClean="0">
                <a:latin typeface="Times New Roman" pitchFamily="18" charset="0"/>
                <a:cs typeface="Times New Roman" pitchFamily="18" charset="0"/>
              </a:rPr>
              <a:t> </a:t>
            </a:r>
            <a:r>
              <a:rPr lang="tr-TR" sz="2400" dirty="0" err="1" smtClean="0">
                <a:latin typeface="Times New Roman" pitchFamily="18" charset="0"/>
                <a:cs typeface="Times New Roman" pitchFamily="18" charset="0"/>
              </a:rPr>
              <a:t>Brückner</a:t>
            </a:r>
            <a:r>
              <a:rPr lang="tr-TR" sz="2400" dirty="0" smtClean="0">
                <a:latin typeface="Times New Roman" pitchFamily="18" charset="0"/>
                <a:cs typeface="Times New Roman" pitchFamily="18" charset="0"/>
              </a:rPr>
              <a:t> 1961 “</a:t>
            </a:r>
            <a:r>
              <a:rPr lang="tr-TR" sz="2400" dirty="0" err="1" smtClean="0">
                <a:latin typeface="Times New Roman" pitchFamily="18" charset="0"/>
                <a:cs typeface="Times New Roman" pitchFamily="18" charset="0"/>
              </a:rPr>
              <a:t>pupiller</a:t>
            </a:r>
            <a:r>
              <a:rPr lang="tr-TR" sz="2400" dirty="0" smtClean="0">
                <a:latin typeface="Times New Roman" pitchFamily="18" charset="0"/>
                <a:cs typeface="Times New Roman" pitchFamily="18" charset="0"/>
              </a:rPr>
              <a:t> </a:t>
            </a:r>
            <a:r>
              <a:rPr lang="tr-TR" sz="2400" dirty="0" err="1" smtClean="0">
                <a:latin typeface="Times New Roman" pitchFamily="18" charset="0"/>
                <a:cs typeface="Times New Roman" pitchFamily="18" charset="0"/>
              </a:rPr>
              <a:t>transilluminator</a:t>
            </a:r>
            <a:r>
              <a:rPr lang="tr-TR" sz="2400" dirty="0" smtClean="0">
                <a:latin typeface="Times New Roman" pitchFamily="18" charset="0"/>
                <a:cs typeface="Times New Roman" pitchFamily="18" charset="0"/>
              </a:rPr>
              <a:t> test”</a:t>
            </a:r>
          </a:p>
          <a:p>
            <a:pPr indent="-339725" defTabSz="449263" eaLnBrk="1" hangingPunct="1">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tr-TR" sz="2400" dirty="0" smtClean="0">
                <a:latin typeface="Times New Roman" pitchFamily="18" charset="0"/>
                <a:cs typeface="Times New Roman" pitchFamily="18" charset="0"/>
              </a:rPr>
              <a:t> </a:t>
            </a:r>
          </a:p>
          <a:p>
            <a:pPr indent="-339725" defTabSz="449263" eaLnBrk="1" hangingPunct="1">
              <a:buFont typeface="Arial"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tr-TR" sz="2400" dirty="0" smtClean="0">
                <a:latin typeface="Times New Roman" pitchFamily="18" charset="0"/>
                <a:cs typeface="Times New Roman" pitchFamily="18" charset="0"/>
              </a:rPr>
              <a:t>Her iki gözden gelen kırmızı </a:t>
            </a:r>
            <a:r>
              <a:rPr lang="tr-TR" sz="2400" dirty="0" err="1" smtClean="0">
                <a:latin typeface="Times New Roman" pitchFamily="18" charset="0"/>
                <a:cs typeface="Times New Roman" pitchFamily="18" charset="0"/>
              </a:rPr>
              <a:t>reflenin</a:t>
            </a:r>
            <a:r>
              <a:rPr lang="tr-TR" sz="2400" dirty="0" smtClean="0">
                <a:latin typeface="Times New Roman" pitchFamily="18" charset="0"/>
                <a:cs typeface="Times New Roman" pitchFamily="18" charset="0"/>
              </a:rPr>
              <a:t> birlikte değerlendirilmesi       “</a:t>
            </a:r>
            <a:r>
              <a:rPr lang="tr-TR" sz="2400" dirty="0" err="1" smtClean="0">
                <a:latin typeface="Times New Roman" pitchFamily="18" charset="0"/>
                <a:cs typeface="Times New Roman" pitchFamily="18" charset="0"/>
              </a:rPr>
              <a:t>Brückner</a:t>
            </a:r>
            <a:r>
              <a:rPr lang="tr-TR" sz="2400" dirty="0" smtClean="0">
                <a:latin typeface="Times New Roman" pitchFamily="18" charset="0"/>
                <a:cs typeface="Times New Roman" pitchFamily="18" charset="0"/>
              </a:rPr>
              <a:t> testi” olarak da bilinmektedir</a:t>
            </a:r>
          </a:p>
          <a:p>
            <a:pPr indent="-339725" defTabSz="449263" eaLnBrk="1" hangingPunct="1">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tr-TR" sz="2400" dirty="0" smtClean="0">
              <a:latin typeface="Times New Roman" pitchFamily="18" charset="0"/>
              <a:cs typeface="Times New Roman" pitchFamily="18" charset="0"/>
            </a:endParaRPr>
          </a:p>
          <a:p>
            <a:pPr indent="-339725" defTabSz="449263" eaLnBrk="1" hangingPunct="1">
              <a:buFont typeface="Arial"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tr-TR" sz="2400" dirty="0" smtClean="0">
                <a:latin typeface="Times New Roman" pitchFamily="18" charset="0"/>
                <a:cs typeface="Times New Roman" pitchFamily="18" charset="0"/>
              </a:rPr>
              <a:t>Ortam </a:t>
            </a:r>
            <a:r>
              <a:rPr lang="tr-TR" sz="2400" dirty="0" err="1" smtClean="0">
                <a:latin typeface="Times New Roman" pitchFamily="18" charset="0"/>
                <a:cs typeface="Times New Roman" pitchFamily="18" charset="0"/>
              </a:rPr>
              <a:t>opasitesi</a:t>
            </a:r>
            <a:r>
              <a:rPr lang="tr-TR" sz="2400" dirty="0" smtClean="0">
                <a:latin typeface="Times New Roman" pitchFamily="18" charset="0"/>
                <a:cs typeface="Times New Roman" pitchFamily="18" charset="0"/>
              </a:rPr>
              <a:t>, şaşılık, </a:t>
            </a:r>
            <a:r>
              <a:rPr lang="tr-TR" sz="2400" dirty="0" err="1" smtClean="0">
                <a:latin typeface="Times New Roman" pitchFamily="18" charset="0"/>
                <a:cs typeface="Times New Roman" pitchFamily="18" charset="0"/>
              </a:rPr>
              <a:t>anizometropi</a:t>
            </a:r>
            <a:r>
              <a:rPr lang="tr-TR" sz="2400" dirty="0" smtClean="0">
                <a:latin typeface="Times New Roman" pitchFamily="18" charset="0"/>
                <a:cs typeface="Times New Roman" pitchFamily="18" charset="0"/>
              </a:rPr>
              <a:t> </a:t>
            </a:r>
            <a:r>
              <a:rPr lang="tr-TR" sz="2400" dirty="0" err="1" smtClean="0">
                <a:latin typeface="Times New Roman" pitchFamily="18" charset="0"/>
                <a:cs typeface="Times New Roman" pitchFamily="18" charset="0"/>
              </a:rPr>
              <a:t>tesbitinde</a:t>
            </a:r>
            <a:r>
              <a:rPr lang="tr-TR" sz="2400" dirty="0" smtClean="0">
                <a:latin typeface="Times New Roman" pitchFamily="18" charset="0"/>
                <a:cs typeface="Times New Roman" pitchFamily="18" charset="0"/>
              </a:rPr>
              <a:t> faydalı</a:t>
            </a:r>
          </a:p>
          <a:p>
            <a:pPr indent="-339725" defTabSz="449263" eaLnBrk="1" hangingPunct="1">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tr-TR" sz="2400" dirty="0" smtClean="0">
              <a:latin typeface="Times New Roman" pitchFamily="18" charset="0"/>
              <a:cs typeface="Times New Roman" pitchFamily="18" charset="0"/>
            </a:endParaRPr>
          </a:p>
          <a:p>
            <a:pPr indent="-339725" defTabSz="449263" eaLnBrk="1" hangingPunct="1">
              <a:buFont typeface="Arial"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tr-TR" sz="2400" dirty="0" smtClean="0">
                <a:latin typeface="Times New Roman" pitchFamily="18" charset="0"/>
                <a:cs typeface="Times New Roman" pitchFamily="18" charset="0"/>
              </a:rPr>
              <a:t>Konuşma öncesi dönemde objektif yöntem</a:t>
            </a:r>
          </a:p>
          <a:p>
            <a:pPr indent="-339725" defTabSz="449263" eaLnBrk="1" hangingPunct="1">
              <a:buFont typeface="Arial"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tr-TR" dirty="0" smtClean="0">
              <a:latin typeface="Times New Roman" pitchFamily="18" charset="0"/>
              <a:cs typeface="Times New Roman"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55612" y="548680"/>
            <a:ext cx="8232775" cy="922114"/>
          </a:xfrm>
        </p:spPr>
        <p:txBody>
          <a:bodyPr lIns="90000" tIns="46800" rIns="90000" bIns="46800"/>
          <a:lstStyle/>
          <a:p>
            <a:pPr algn="ctr" defTabSz="449263"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tr-TR" sz="3600" b="1" dirty="0" smtClean="0">
                <a:solidFill>
                  <a:srgbClr val="FF0000"/>
                </a:solidFill>
                <a:latin typeface="Times New Roman" pitchFamily="18" charset="0"/>
                <a:cs typeface="Times New Roman" pitchFamily="18" charset="0"/>
              </a:rPr>
              <a:t>Kırmızı </a:t>
            </a:r>
            <a:r>
              <a:rPr lang="tr-TR" sz="3600" b="1" dirty="0" err="1">
                <a:solidFill>
                  <a:srgbClr val="FF0000"/>
                </a:solidFill>
                <a:latin typeface="Times New Roman" pitchFamily="18" charset="0"/>
                <a:cs typeface="Times New Roman" pitchFamily="18" charset="0"/>
              </a:rPr>
              <a:t>R</a:t>
            </a:r>
            <a:r>
              <a:rPr lang="tr-TR" sz="3600" b="1" dirty="0" err="1" smtClean="0">
                <a:solidFill>
                  <a:srgbClr val="FF0000"/>
                </a:solidFill>
                <a:latin typeface="Times New Roman" pitchFamily="18" charset="0"/>
                <a:cs typeface="Times New Roman" pitchFamily="18" charset="0"/>
              </a:rPr>
              <a:t>efle</a:t>
            </a:r>
            <a:r>
              <a:rPr lang="tr-TR" sz="3600" b="1" dirty="0" smtClean="0">
                <a:solidFill>
                  <a:srgbClr val="FF0000"/>
                </a:solidFill>
                <a:latin typeface="Times New Roman" pitchFamily="18" charset="0"/>
                <a:cs typeface="Times New Roman" pitchFamily="18" charset="0"/>
              </a:rPr>
              <a:t> </a:t>
            </a:r>
            <a:r>
              <a:rPr lang="tr-TR" sz="3600" b="1" dirty="0">
                <a:solidFill>
                  <a:srgbClr val="FF0000"/>
                </a:solidFill>
                <a:latin typeface="Times New Roman" pitchFamily="18" charset="0"/>
                <a:cs typeface="Times New Roman" pitchFamily="18" charset="0"/>
              </a:rPr>
              <a:t>T</a:t>
            </a:r>
            <a:r>
              <a:rPr lang="tr-TR" sz="3600" b="1" dirty="0" smtClean="0">
                <a:solidFill>
                  <a:srgbClr val="FF0000"/>
                </a:solidFill>
                <a:latin typeface="Times New Roman" pitchFamily="18" charset="0"/>
                <a:cs typeface="Times New Roman" pitchFamily="18" charset="0"/>
              </a:rPr>
              <a:t>esti</a:t>
            </a:r>
          </a:p>
        </p:txBody>
      </p:sp>
      <p:sp>
        <p:nvSpPr>
          <p:cNvPr id="29699" name="Rectangle 3"/>
          <p:cNvSpPr>
            <a:spLocks noGrp="1" noChangeArrowheads="1"/>
          </p:cNvSpPr>
          <p:nvPr>
            <p:ph type="body" idx="1"/>
          </p:nvPr>
        </p:nvSpPr>
        <p:spPr>
          <a:xfrm>
            <a:off x="457200" y="1600200"/>
            <a:ext cx="4017963" cy="4529138"/>
          </a:xfrm>
        </p:spPr>
        <p:txBody>
          <a:bodyPr lIns="90000" tIns="46800" rIns="90000" bIns="46800"/>
          <a:lstStyle/>
          <a:p>
            <a:pPr indent="-339725" defTabSz="449263" eaLnBrk="1" hangingPunct="1">
              <a:buClr>
                <a:srgbClr val="FF0000"/>
              </a:buClr>
              <a:buFont typeface="Arial"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tr-TR" sz="2400" dirty="0" smtClean="0">
                <a:latin typeface="Times New Roman" pitchFamily="18" charset="0"/>
                <a:cs typeface="Times New Roman" pitchFamily="18" charset="0"/>
              </a:rPr>
              <a:t>Kolay, basit</a:t>
            </a:r>
          </a:p>
          <a:p>
            <a:pPr indent="-339725" defTabSz="449263" eaLnBrk="1" hangingPunct="1">
              <a:buClr>
                <a:srgbClr val="FF0000"/>
              </a:buClr>
              <a:buFont typeface="Arial"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tr-TR" sz="2400" dirty="0" smtClean="0">
                <a:latin typeface="Times New Roman" pitchFamily="18" charset="0"/>
                <a:cs typeface="Times New Roman" pitchFamily="18" charset="0"/>
              </a:rPr>
              <a:t>Öğrenmesi kolay</a:t>
            </a:r>
          </a:p>
          <a:p>
            <a:pPr indent="-339725" defTabSz="449263" eaLnBrk="1" hangingPunct="1">
              <a:buClr>
                <a:srgbClr val="FF0000"/>
              </a:buClr>
              <a:buFont typeface="Arial"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tr-TR" sz="2400" dirty="0" smtClean="0">
                <a:latin typeface="Times New Roman" pitchFamily="18" charset="0"/>
                <a:cs typeface="Times New Roman" pitchFamily="18" charset="0"/>
              </a:rPr>
              <a:t>Maliyeti ucuz</a:t>
            </a:r>
          </a:p>
          <a:p>
            <a:pPr marL="339725" indent="-339725" defTabSz="449263" eaLnBrk="1" hangingPunct="1">
              <a:buClr>
                <a:srgbClr val="FF0000"/>
              </a:buClr>
              <a:buFont typeface="Arial"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tr-TR" sz="2400" dirty="0" smtClean="0">
                <a:latin typeface="Times New Roman" pitchFamily="18" charset="0"/>
                <a:cs typeface="Times New Roman" pitchFamily="18" charset="0"/>
              </a:rPr>
              <a:t>Kısa sürede çok kişi taranabilir</a:t>
            </a:r>
          </a:p>
          <a:p>
            <a:pPr indent="-339725" defTabSz="449263" eaLnBrk="1" hangingPunct="1">
              <a:buClr>
                <a:srgbClr val="FF0000"/>
              </a:buClr>
              <a:buFont typeface="Arial"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tr-TR" sz="2400" dirty="0" err="1" smtClean="0">
                <a:latin typeface="Times New Roman" pitchFamily="18" charset="0"/>
                <a:cs typeface="Times New Roman" pitchFamily="18" charset="0"/>
              </a:rPr>
              <a:t>Sensitivitesi</a:t>
            </a:r>
            <a:r>
              <a:rPr lang="tr-TR" sz="2400" dirty="0" smtClean="0">
                <a:latin typeface="Times New Roman" pitchFamily="18" charset="0"/>
                <a:cs typeface="Times New Roman" pitchFamily="18" charset="0"/>
              </a:rPr>
              <a:t> yüksek</a:t>
            </a:r>
          </a:p>
          <a:p>
            <a:pPr indent="-339725" defTabSz="449263" eaLnBrk="1" hangingPunct="1">
              <a:buClr>
                <a:srgbClr val="FF0000"/>
              </a:buClr>
              <a:buFont typeface="Arial"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tr-TR" sz="2400" dirty="0" smtClean="0">
                <a:latin typeface="Times New Roman" pitchFamily="18" charset="0"/>
                <a:cs typeface="Times New Roman" pitchFamily="18" charset="0"/>
              </a:rPr>
              <a:t>Tecrübe ile </a:t>
            </a:r>
            <a:r>
              <a:rPr lang="tr-TR" sz="2400" dirty="0" err="1" smtClean="0">
                <a:latin typeface="Times New Roman" pitchFamily="18" charset="0"/>
                <a:cs typeface="Times New Roman" pitchFamily="18" charset="0"/>
              </a:rPr>
              <a:t>sensitivite</a:t>
            </a:r>
            <a:r>
              <a:rPr lang="tr-TR" sz="2400" dirty="0" smtClean="0">
                <a:latin typeface="Times New Roman" pitchFamily="18" charset="0"/>
                <a:cs typeface="Times New Roman" pitchFamily="18" charset="0"/>
              </a:rPr>
              <a:t> ve</a:t>
            </a:r>
          </a:p>
          <a:p>
            <a:pPr indent="-339725" defTabSz="449263" eaLnBrk="1" hangingPunct="1">
              <a:buClr>
                <a:srgbClr val="FF0000"/>
              </a:buCl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tr-TR" sz="2400" dirty="0" smtClean="0">
                <a:latin typeface="Times New Roman" pitchFamily="18" charset="0"/>
                <a:cs typeface="Times New Roman" pitchFamily="18" charset="0"/>
              </a:rPr>
              <a:t>     </a:t>
            </a:r>
            <a:r>
              <a:rPr lang="tr-TR" sz="2400" dirty="0" err="1" smtClean="0">
                <a:latin typeface="Times New Roman" pitchFamily="18" charset="0"/>
                <a:cs typeface="Times New Roman" pitchFamily="18" charset="0"/>
              </a:rPr>
              <a:t>spesifite</a:t>
            </a:r>
            <a:r>
              <a:rPr lang="tr-TR" sz="2400" dirty="0" smtClean="0">
                <a:latin typeface="Times New Roman" pitchFamily="18" charset="0"/>
                <a:cs typeface="Times New Roman" pitchFamily="18" charset="0"/>
              </a:rPr>
              <a:t> artar</a:t>
            </a:r>
          </a:p>
        </p:txBody>
      </p:sp>
      <p:sp>
        <p:nvSpPr>
          <p:cNvPr id="29700" name="Rectangle 4"/>
          <p:cNvSpPr>
            <a:spLocks noGrp="1" noChangeArrowheads="1"/>
          </p:cNvSpPr>
          <p:nvPr>
            <p:ph type="body" idx="2"/>
          </p:nvPr>
        </p:nvSpPr>
        <p:spPr>
          <a:xfrm>
            <a:off x="4672013" y="1600200"/>
            <a:ext cx="4220467" cy="4886325"/>
          </a:xfrm>
        </p:spPr>
        <p:txBody>
          <a:bodyPr lIns="90000" tIns="46800" rIns="90000" bIns="46800"/>
          <a:lstStyle/>
          <a:p>
            <a:pPr indent="-339725" defTabSz="449263" eaLnBrk="1" hangingPunct="1">
              <a:buClr>
                <a:srgbClr val="FF0000"/>
              </a:buClr>
              <a:buFont typeface="Arial"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tr-TR" sz="2400" dirty="0" smtClean="0">
                <a:latin typeface="Times New Roman" pitchFamily="18" charset="0"/>
                <a:cs typeface="Times New Roman" pitchFamily="18" charset="0"/>
              </a:rPr>
              <a:t>Sonuçların niceliği yok</a:t>
            </a:r>
          </a:p>
          <a:p>
            <a:pPr indent="-339725" defTabSz="449263" eaLnBrk="1" hangingPunct="1">
              <a:buClr>
                <a:srgbClr val="FF0000"/>
              </a:buClr>
              <a:buFont typeface="Arial"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tr-TR" sz="2400" dirty="0" smtClean="0">
                <a:latin typeface="Times New Roman" pitchFamily="18" charset="0"/>
                <a:cs typeface="Times New Roman" pitchFamily="18" charset="0"/>
              </a:rPr>
              <a:t>Kişilerarası sonuç farkı fazla</a:t>
            </a:r>
          </a:p>
          <a:p>
            <a:pPr marL="339725" indent="-339725" defTabSz="449263" eaLnBrk="1" hangingPunct="1">
              <a:buClr>
                <a:srgbClr val="FF0000"/>
              </a:buClr>
              <a:buFont typeface="Arial"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tr-TR" sz="2400" dirty="0" smtClean="0">
                <a:latin typeface="Times New Roman" pitchFamily="18" charset="0"/>
                <a:cs typeface="Times New Roman" pitchFamily="18" charset="0"/>
              </a:rPr>
              <a:t>Koyu renk </a:t>
            </a:r>
            <a:r>
              <a:rPr lang="tr-TR" sz="2400" dirty="0" err="1" smtClean="0">
                <a:latin typeface="Times New Roman" pitchFamily="18" charset="0"/>
                <a:cs typeface="Times New Roman" pitchFamily="18" charset="0"/>
              </a:rPr>
              <a:t>fundusda</a:t>
            </a:r>
            <a:r>
              <a:rPr lang="tr-TR" sz="2400" dirty="0" smtClean="0">
                <a:latin typeface="Times New Roman" pitchFamily="18" charset="0"/>
                <a:cs typeface="Times New Roman" pitchFamily="18" charset="0"/>
              </a:rPr>
              <a:t> düşük </a:t>
            </a:r>
            <a:r>
              <a:rPr lang="tr-TR" sz="2400" dirty="0" err="1" smtClean="0">
                <a:latin typeface="Times New Roman" pitchFamily="18" charset="0"/>
                <a:cs typeface="Times New Roman" pitchFamily="18" charset="0"/>
              </a:rPr>
              <a:t>sensitivite</a:t>
            </a:r>
            <a:endParaRPr lang="tr-TR" sz="2400" dirty="0" smtClean="0">
              <a:latin typeface="Times New Roman" pitchFamily="18" charset="0"/>
              <a:cs typeface="Times New Roman" pitchFamily="18" charset="0"/>
            </a:endParaRPr>
          </a:p>
          <a:p>
            <a:pPr marL="339725" indent="-339725" defTabSz="449263" eaLnBrk="1" hangingPunct="1">
              <a:buClr>
                <a:srgbClr val="FF0000"/>
              </a:buClr>
              <a:buFont typeface="Arial"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tr-TR" sz="2400" dirty="0" smtClean="0">
                <a:latin typeface="Times New Roman" pitchFamily="18" charset="0"/>
                <a:cs typeface="Times New Roman" pitchFamily="18" charset="0"/>
              </a:rPr>
              <a:t>Düşük (+) </a:t>
            </a:r>
            <a:r>
              <a:rPr lang="tr-TR" sz="2400" dirty="0" err="1" smtClean="0">
                <a:latin typeface="Times New Roman" pitchFamily="18" charset="0"/>
                <a:cs typeface="Times New Roman" pitchFamily="18" charset="0"/>
              </a:rPr>
              <a:t>prediktif</a:t>
            </a:r>
            <a:r>
              <a:rPr lang="tr-TR" sz="2400" dirty="0" smtClean="0">
                <a:latin typeface="Times New Roman" pitchFamily="18" charset="0"/>
                <a:cs typeface="Times New Roman" pitchFamily="18" charset="0"/>
              </a:rPr>
              <a:t> değer (%69), </a:t>
            </a:r>
          </a:p>
          <a:p>
            <a:pPr indent="-339725" defTabSz="449263" eaLnBrk="1" hangingPunct="1">
              <a:buClr>
                <a:srgbClr val="FF0000"/>
              </a:buClr>
              <a:buFont typeface="Arial" pitchFamily="34" charset="0"/>
              <a:buChar char="•"/>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tr-TR" sz="2400" dirty="0" smtClean="0">
                <a:latin typeface="Times New Roman" pitchFamily="18" charset="0"/>
                <a:cs typeface="Times New Roman" pitchFamily="18" charset="0"/>
              </a:rPr>
              <a:t>Yüksek yalancı pozitiflik </a:t>
            </a:r>
          </a:p>
          <a:p>
            <a:pPr indent="-339725" defTabSz="449263" eaLnBrk="1" hangingPunct="1">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tr-TR" sz="3200" dirty="0" smtClean="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1 Başlık"/>
          <p:cNvSpPr>
            <a:spLocks noGrp="1"/>
          </p:cNvSpPr>
          <p:nvPr>
            <p:ph type="title"/>
          </p:nvPr>
        </p:nvSpPr>
        <p:spPr>
          <a:xfrm>
            <a:off x="457200" y="548680"/>
            <a:ext cx="8229600" cy="824136"/>
          </a:xfrm>
        </p:spPr>
        <p:txBody>
          <a:bodyPr/>
          <a:lstStyle/>
          <a:p>
            <a:pPr algn="ctr"/>
            <a:r>
              <a:rPr lang="tr-TR" sz="3600" b="1" dirty="0" smtClean="0">
                <a:solidFill>
                  <a:srgbClr val="FF0000"/>
                </a:solidFill>
                <a:latin typeface="Times New Roman" pitchFamily="18" charset="0"/>
                <a:cs typeface="Times New Roman" pitchFamily="18" charset="0"/>
              </a:rPr>
              <a:t>Kırmızı </a:t>
            </a:r>
            <a:r>
              <a:rPr lang="tr-TR" sz="3600" b="1" dirty="0" err="1" smtClean="0">
                <a:solidFill>
                  <a:srgbClr val="FF0000"/>
                </a:solidFill>
                <a:latin typeface="Times New Roman" pitchFamily="18" charset="0"/>
                <a:cs typeface="Times New Roman" pitchFamily="18" charset="0"/>
              </a:rPr>
              <a:t>Refle</a:t>
            </a:r>
            <a:r>
              <a:rPr lang="tr-TR" sz="3600" b="1" dirty="0" smtClean="0">
                <a:solidFill>
                  <a:srgbClr val="FF0000"/>
                </a:solidFill>
                <a:latin typeface="Times New Roman" pitchFamily="18" charset="0"/>
                <a:cs typeface="Times New Roman" pitchFamily="18" charset="0"/>
              </a:rPr>
              <a:t> Testi</a:t>
            </a:r>
          </a:p>
        </p:txBody>
      </p:sp>
      <p:sp>
        <p:nvSpPr>
          <p:cNvPr id="30723" name="4 Metin Yer Tutucusu"/>
          <p:cNvSpPr>
            <a:spLocks noGrp="1"/>
          </p:cNvSpPr>
          <p:nvPr>
            <p:ph type="body" sz="half" idx="1"/>
          </p:nvPr>
        </p:nvSpPr>
        <p:spPr/>
        <p:txBody>
          <a:bodyPr/>
          <a:lstStyle/>
          <a:p>
            <a:pPr>
              <a:buFontTx/>
              <a:buNone/>
            </a:pPr>
            <a:r>
              <a:rPr lang="tr-TR" smtClean="0"/>
              <a:t> </a:t>
            </a:r>
          </a:p>
        </p:txBody>
      </p:sp>
      <p:sp>
        <p:nvSpPr>
          <p:cNvPr id="3" name="2 İçerik Yer Tutucusu"/>
          <p:cNvSpPr>
            <a:spLocks noGrp="1"/>
          </p:cNvSpPr>
          <p:nvPr>
            <p:ph sz="half" idx="2"/>
          </p:nvPr>
        </p:nvSpPr>
        <p:spPr/>
        <p:txBody>
          <a:bodyPr rtlCol="0">
            <a:normAutofit fontScale="92500" lnSpcReduction="10000"/>
          </a:bodyPr>
          <a:lstStyle/>
          <a:p>
            <a:pPr marL="174625" indent="-87313" fontAlgn="auto">
              <a:spcAft>
                <a:spcPts val="0"/>
              </a:spcAft>
              <a:buClr>
                <a:srgbClr val="FF0000"/>
              </a:buClr>
              <a:buFont typeface="Arial" pitchFamily="34" charset="0"/>
              <a:buChar char="•"/>
              <a:defRPr/>
            </a:pPr>
            <a:r>
              <a:rPr lang="tr-TR" sz="2400" dirty="0" smtClean="0">
                <a:latin typeface="Times New Roman" pitchFamily="18" charset="0"/>
                <a:cs typeface="Times New Roman" pitchFamily="18" charset="0"/>
              </a:rPr>
              <a:t>Direkt oftalmoskop lens gücü sıfır ayarında </a:t>
            </a:r>
          </a:p>
          <a:p>
            <a:pPr marL="87313" fontAlgn="auto">
              <a:spcAft>
                <a:spcPts val="0"/>
              </a:spcAft>
              <a:buClr>
                <a:srgbClr val="FF0000"/>
              </a:buClr>
              <a:defRPr/>
            </a:pPr>
            <a:endParaRPr lang="tr-TR" sz="2400" dirty="0" smtClean="0">
              <a:latin typeface="Times New Roman" pitchFamily="18" charset="0"/>
              <a:cs typeface="Times New Roman" pitchFamily="18" charset="0"/>
            </a:endParaRPr>
          </a:p>
          <a:p>
            <a:pPr fontAlgn="auto">
              <a:spcAft>
                <a:spcPts val="0"/>
              </a:spcAft>
              <a:buClr>
                <a:srgbClr val="FF0000"/>
              </a:buClr>
              <a:buFont typeface="Arial" pitchFamily="34" charset="0"/>
              <a:buChar char="•"/>
              <a:defRPr/>
            </a:pPr>
            <a:r>
              <a:rPr lang="tr-TR" sz="2400" dirty="0" smtClean="0">
                <a:latin typeface="Times New Roman" pitchFamily="18" charset="0"/>
                <a:cs typeface="Times New Roman" pitchFamily="18" charset="0"/>
              </a:rPr>
              <a:t>Loş - karanlık bir odada</a:t>
            </a:r>
          </a:p>
          <a:p>
            <a:pPr fontAlgn="auto">
              <a:spcAft>
                <a:spcPts val="0"/>
              </a:spcAft>
              <a:buClr>
                <a:srgbClr val="FF0000"/>
              </a:buClr>
              <a:defRPr/>
            </a:pPr>
            <a:endParaRPr lang="tr-TR" sz="2400" dirty="0" smtClean="0">
              <a:latin typeface="Times New Roman" pitchFamily="18" charset="0"/>
              <a:cs typeface="Times New Roman" pitchFamily="18" charset="0"/>
            </a:endParaRPr>
          </a:p>
          <a:p>
            <a:pPr lvl="1" fontAlgn="auto">
              <a:spcAft>
                <a:spcPts val="0"/>
              </a:spcAft>
              <a:buClr>
                <a:srgbClr val="FF0000"/>
              </a:buClr>
              <a:buFont typeface="Arial" pitchFamily="34" charset="0"/>
              <a:buChar char="•"/>
              <a:defRPr/>
            </a:pPr>
            <a:r>
              <a:rPr lang="tr-TR" sz="2400" dirty="0" err="1" smtClean="0">
                <a:latin typeface="Times New Roman" pitchFamily="18" charset="0"/>
                <a:cs typeface="Times New Roman" pitchFamily="18" charset="0"/>
              </a:rPr>
              <a:t>Dilate</a:t>
            </a:r>
            <a:r>
              <a:rPr lang="tr-TR" sz="2400" dirty="0" smtClean="0">
                <a:latin typeface="Times New Roman" pitchFamily="18" charset="0"/>
                <a:cs typeface="Times New Roman" pitchFamily="18" charset="0"/>
              </a:rPr>
              <a:t> </a:t>
            </a:r>
            <a:r>
              <a:rPr lang="tr-TR" sz="2400" dirty="0" err="1" smtClean="0">
                <a:latin typeface="Times New Roman" pitchFamily="18" charset="0"/>
                <a:cs typeface="Times New Roman" pitchFamily="18" charset="0"/>
              </a:rPr>
              <a:t>pupilla</a:t>
            </a:r>
            <a:r>
              <a:rPr lang="tr-TR" sz="2400" dirty="0" smtClean="0">
                <a:latin typeface="Times New Roman" pitchFamily="18" charset="0"/>
                <a:cs typeface="Times New Roman" pitchFamily="18" charset="0"/>
              </a:rPr>
              <a:t> için</a:t>
            </a:r>
          </a:p>
          <a:p>
            <a:pPr lvl="1" fontAlgn="auto">
              <a:spcAft>
                <a:spcPts val="0"/>
              </a:spcAft>
              <a:buClr>
                <a:srgbClr val="FF0000"/>
              </a:buClr>
              <a:defRPr/>
            </a:pPr>
            <a:endParaRPr lang="tr-TR" sz="2400" dirty="0" smtClean="0">
              <a:latin typeface="Times New Roman" pitchFamily="18" charset="0"/>
              <a:cs typeface="Times New Roman" pitchFamily="18" charset="0"/>
            </a:endParaRPr>
          </a:p>
          <a:p>
            <a:pPr fontAlgn="auto">
              <a:spcAft>
                <a:spcPts val="0"/>
              </a:spcAft>
              <a:buClr>
                <a:srgbClr val="FF0000"/>
              </a:buClr>
              <a:buFont typeface="Arial" pitchFamily="34" charset="0"/>
              <a:buChar char="•"/>
              <a:defRPr/>
            </a:pPr>
            <a:r>
              <a:rPr lang="tr-TR" sz="2400" dirty="0" smtClean="0">
                <a:latin typeface="Times New Roman" pitchFamily="18" charset="0"/>
                <a:cs typeface="Times New Roman" pitchFamily="18" charset="0"/>
              </a:rPr>
              <a:t>Önce her bir gözü ayrı ayrı</a:t>
            </a:r>
          </a:p>
          <a:p>
            <a:pPr fontAlgn="auto">
              <a:spcAft>
                <a:spcPts val="0"/>
              </a:spcAft>
              <a:buClr>
                <a:srgbClr val="FF0000"/>
              </a:buClr>
              <a:defRPr/>
            </a:pPr>
            <a:r>
              <a:rPr lang="tr-TR" sz="2400" dirty="0" smtClean="0">
                <a:latin typeface="Times New Roman" pitchFamily="18" charset="0"/>
                <a:cs typeface="Times New Roman" pitchFamily="18" charset="0"/>
              </a:rPr>
              <a:t> </a:t>
            </a:r>
          </a:p>
          <a:p>
            <a:pPr lvl="1" fontAlgn="auto">
              <a:spcAft>
                <a:spcPts val="0"/>
              </a:spcAft>
              <a:buClr>
                <a:srgbClr val="FF0000"/>
              </a:buClr>
              <a:buFont typeface="Arial" pitchFamily="34" charset="0"/>
              <a:buChar char="•"/>
              <a:defRPr/>
            </a:pPr>
            <a:r>
              <a:rPr lang="tr-TR" sz="2400" dirty="0" smtClean="0">
                <a:latin typeface="Times New Roman" pitchFamily="18" charset="0"/>
                <a:cs typeface="Times New Roman" pitchFamily="18" charset="0"/>
              </a:rPr>
              <a:t>Yaklaşık 30-45 cm mesafeden</a:t>
            </a:r>
          </a:p>
          <a:p>
            <a:pPr lvl="1" fontAlgn="auto">
              <a:spcAft>
                <a:spcPts val="0"/>
              </a:spcAft>
              <a:buClr>
                <a:srgbClr val="FF0000"/>
              </a:buClr>
              <a:defRPr/>
            </a:pPr>
            <a:endParaRPr lang="tr-TR" sz="2400" dirty="0" smtClean="0">
              <a:latin typeface="Times New Roman" pitchFamily="18" charset="0"/>
              <a:cs typeface="Times New Roman" pitchFamily="18" charset="0"/>
            </a:endParaRPr>
          </a:p>
          <a:p>
            <a:pPr marL="87313" indent="-87313" fontAlgn="auto">
              <a:spcAft>
                <a:spcPts val="0"/>
              </a:spcAft>
              <a:buClr>
                <a:srgbClr val="FF0000"/>
              </a:buClr>
              <a:buFont typeface="Arial" pitchFamily="34" charset="0"/>
              <a:buChar char="•"/>
              <a:defRPr/>
            </a:pPr>
            <a:r>
              <a:rPr lang="tr-TR" sz="2400" dirty="0" smtClean="0">
                <a:latin typeface="Times New Roman" pitchFamily="18" charset="0"/>
                <a:cs typeface="Times New Roman" pitchFamily="18" charset="0"/>
              </a:rPr>
              <a:t>Sonra her iki gözünü aynı anda </a:t>
            </a:r>
          </a:p>
          <a:p>
            <a:pPr marL="87313" indent="-87313" fontAlgn="auto">
              <a:spcAft>
                <a:spcPts val="0"/>
              </a:spcAft>
              <a:buClr>
                <a:srgbClr val="FF0000"/>
              </a:buClr>
              <a:defRPr/>
            </a:pPr>
            <a:endParaRPr lang="tr-TR" sz="2400" dirty="0" smtClean="0">
              <a:latin typeface="Times New Roman" pitchFamily="18" charset="0"/>
              <a:cs typeface="Times New Roman" pitchFamily="18" charset="0"/>
            </a:endParaRPr>
          </a:p>
          <a:p>
            <a:pPr lvl="1" fontAlgn="auto">
              <a:spcAft>
                <a:spcPts val="0"/>
              </a:spcAft>
              <a:buClr>
                <a:srgbClr val="FF0000"/>
              </a:buClr>
              <a:buFont typeface="Arial" pitchFamily="34" charset="0"/>
              <a:buChar char="•"/>
              <a:defRPr/>
            </a:pPr>
            <a:r>
              <a:rPr lang="tr-TR" sz="2400" dirty="0" smtClean="0">
                <a:latin typeface="Times New Roman" pitchFamily="18" charset="0"/>
                <a:cs typeface="Times New Roman" pitchFamily="18" charset="0"/>
              </a:rPr>
              <a:t>Yaklaşık 90 cm mesafeden</a:t>
            </a:r>
          </a:p>
        </p:txBody>
      </p:sp>
      <p:pic>
        <p:nvPicPr>
          <p:cNvPr id="30725" name="Picture 9"/>
          <p:cNvPicPr>
            <a:picLocks noChangeAspect="1" noChangeArrowheads="1"/>
          </p:cNvPicPr>
          <p:nvPr/>
        </p:nvPicPr>
        <p:blipFill>
          <a:blip r:embed="rId2" cstate="print"/>
          <a:srcRect/>
          <a:stretch>
            <a:fillRect/>
          </a:stretch>
        </p:blipFill>
        <p:spPr bwMode="auto">
          <a:xfrm>
            <a:off x="457200" y="1371600"/>
            <a:ext cx="4114800" cy="2333625"/>
          </a:xfrm>
          <a:prstGeom prst="rect">
            <a:avLst/>
          </a:prstGeom>
          <a:noFill/>
          <a:ln w="9525">
            <a:noFill/>
            <a:miter lim="800000"/>
            <a:headEnd/>
            <a:tailEnd/>
          </a:ln>
        </p:spPr>
      </p:pic>
      <p:pic>
        <p:nvPicPr>
          <p:cNvPr id="30726" name="Picture 10"/>
          <p:cNvPicPr>
            <a:picLocks noChangeAspect="1" noChangeArrowheads="1"/>
          </p:cNvPicPr>
          <p:nvPr/>
        </p:nvPicPr>
        <p:blipFill>
          <a:blip r:embed="rId3" cstate="print"/>
          <a:srcRect/>
          <a:stretch>
            <a:fillRect/>
          </a:stretch>
        </p:blipFill>
        <p:spPr bwMode="auto">
          <a:xfrm>
            <a:off x="457200" y="3733800"/>
            <a:ext cx="4086225" cy="2362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1 Başlık"/>
          <p:cNvSpPr>
            <a:spLocks noGrp="1"/>
          </p:cNvSpPr>
          <p:nvPr>
            <p:ph type="title"/>
          </p:nvPr>
        </p:nvSpPr>
        <p:spPr>
          <a:xfrm>
            <a:off x="457200" y="404664"/>
            <a:ext cx="8229600" cy="720080"/>
          </a:xfrm>
        </p:spPr>
        <p:txBody>
          <a:bodyPr/>
          <a:lstStyle/>
          <a:p>
            <a:pPr algn="ctr"/>
            <a:r>
              <a:rPr lang="tr-TR" sz="3600" b="1" dirty="0" smtClean="0">
                <a:solidFill>
                  <a:srgbClr val="FF0000"/>
                </a:solidFill>
                <a:latin typeface="Times New Roman" pitchFamily="18" charset="0"/>
                <a:cs typeface="Times New Roman" pitchFamily="18" charset="0"/>
              </a:rPr>
              <a:t>Kırmızı </a:t>
            </a:r>
            <a:r>
              <a:rPr lang="tr-TR" sz="3600" b="1" dirty="0" err="1" smtClean="0">
                <a:solidFill>
                  <a:srgbClr val="FF0000"/>
                </a:solidFill>
                <a:latin typeface="Times New Roman" pitchFamily="18" charset="0"/>
                <a:cs typeface="Times New Roman" pitchFamily="18" charset="0"/>
              </a:rPr>
              <a:t>Refle</a:t>
            </a:r>
            <a:r>
              <a:rPr lang="tr-TR" sz="3600" b="1" dirty="0" smtClean="0">
                <a:solidFill>
                  <a:srgbClr val="FF0000"/>
                </a:solidFill>
                <a:latin typeface="Times New Roman" pitchFamily="18" charset="0"/>
                <a:cs typeface="Times New Roman" pitchFamily="18" charset="0"/>
              </a:rPr>
              <a:t> Testi</a:t>
            </a:r>
            <a:endParaRPr lang="tr-TR" sz="3600" b="1" dirty="0" smtClean="0">
              <a:latin typeface="Times New Roman" pitchFamily="18" charset="0"/>
              <a:cs typeface="Times New Roman" pitchFamily="18" charset="0"/>
            </a:endParaRPr>
          </a:p>
        </p:txBody>
      </p:sp>
      <p:sp>
        <p:nvSpPr>
          <p:cNvPr id="31747" name="3 İçerik Yer Tutucusu"/>
          <p:cNvSpPr>
            <a:spLocks noGrp="1"/>
          </p:cNvSpPr>
          <p:nvPr>
            <p:ph sz="half" idx="1"/>
          </p:nvPr>
        </p:nvSpPr>
        <p:spPr/>
        <p:txBody>
          <a:bodyPr/>
          <a:lstStyle/>
          <a:p>
            <a:pPr>
              <a:buClr>
                <a:srgbClr val="FF0000"/>
              </a:buClr>
              <a:buFont typeface="Arial" pitchFamily="34" charset="0"/>
              <a:buChar char="•"/>
            </a:pPr>
            <a:endParaRPr lang="tr-TR" dirty="0" smtClean="0">
              <a:latin typeface="Times New Roman" pitchFamily="18" charset="0"/>
              <a:cs typeface="Times New Roman" pitchFamily="18" charset="0"/>
            </a:endParaRPr>
          </a:p>
          <a:p>
            <a:pPr>
              <a:buClr>
                <a:srgbClr val="FF0000"/>
              </a:buClr>
              <a:buFont typeface="Arial" pitchFamily="34" charset="0"/>
              <a:buChar char="•"/>
            </a:pPr>
            <a:r>
              <a:rPr lang="tr-TR" dirty="0" err="1" smtClean="0">
                <a:latin typeface="Times New Roman" pitchFamily="18" charset="0"/>
                <a:cs typeface="Times New Roman" pitchFamily="18" charset="0"/>
              </a:rPr>
              <a:t>İnspeksiyon</a:t>
            </a:r>
            <a:endParaRPr lang="tr-TR" dirty="0" smtClean="0">
              <a:latin typeface="Times New Roman" pitchFamily="18" charset="0"/>
              <a:cs typeface="Times New Roman" pitchFamily="18" charset="0"/>
            </a:endParaRPr>
          </a:p>
          <a:p>
            <a:pPr>
              <a:buClr>
                <a:srgbClr val="FF0000"/>
              </a:buClr>
              <a:buFont typeface="Arial" pitchFamily="34" charset="0"/>
              <a:buChar char="•"/>
            </a:pPr>
            <a:endParaRPr lang="tr-TR" dirty="0" smtClean="0">
              <a:latin typeface="Times New Roman" pitchFamily="18" charset="0"/>
              <a:cs typeface="Times New Roman" pitchFamily="18" charset="0"/>
            </a:endParaRPr>
          </a:p>
          <a:p>
            <a:pPr>
              <a:buClr>
                <a:srgbClr val="FF0000"/>
              </a:buClr>
              <a:buFont typeface="Arial" pitchFamily="34" charset="0"/>
              <a:buChar char="•"/>
            </a:pPr>
            <a:endParaRPr lang="tr-TR" dirty="0" smtClean="0">
              <a:latin typeface="Times New Roman" pitchFamily="18" charset="0"/>
              <a:cs typeface="Times New Roman" pitchFamily="18" charset="0"/>
            </a:endParaRPr>
          </a:p>
          <a:p>
            <a:pPr>
              <a:buClr>
                <a:srgbClr val="FF0000"/>
              </a:buClr>
              <a:buFont typeface="Arial" pitchFamily="34" charset="0"/>
              <a:buChar char="•"/>
            </a:pPr>
            <a:endParaRPr lang="tr-TR" dirty="0" smtClean="0">
              <a:latin typeface="Times New Roman" pitchFamily="18" charset="0"/>
              <a:cs typeface="Times New Roman" pitchFamily="18" charset="0"/>
            </a:endParaRPr>
          </a:p>
          <a:p>
            <a:pPr>
              <a:buClr>
                <a:srgbClr val="FF0000"/>
              </a:buClr>
              <a:buFont typeface="Arial" pitchFamily="34" charset="0"/>
              <a:buChar char="•"/>
            </a:pPr>
            <a:r>
              <a:rPr lang="tr-TR" dirty="0" err="1" smtClean="0">
                <a:latin typeface="Times New Roman" pitchFamily="18" charset="0"/>
                <a:cs typeface="Times New Roman" pitchFamily="18" charset="0"/>
              </a:rPr>
              <a:t>Pupil</a:t>
            </a:r>
            <a:r>
              <a:rPr lang="tr-TR" dirty="0" smtClean="0">
                <a:latin typeface="Times New Roman" pitchFamily="18" charset="0"/>
                <a:cs typeface="Times New Roman" pitchFamily="18" charset="0"/>
              </a:rPr>
              <a:t> ve ışık reaksiyonları</a:t>
            </a:r>
          </a:p>
          <a:p>
            <a:pPr>
              <a:buClr>
                <a:srgbClr val="FF0000"/>
              </a:buClr>
              <a:buFont typeface="Wingdings" charset="2"/>
              <a:buChar char="§"/>
            </a:pPr>
            <a:endParaRPr lang="tr-TR" dirty="0" smtClean="0"/>
          </a:p>
        </p:txBody>
      </p:sp>
      <p:sp>
        <p:nvSpPr>
          <p:cNvPr id="31748" name="5 İçerik Yer Tutucusu"/>
          <p:cNvSpPr>
            <a:spLocks noGrp="1"/>
          </p:cNvSpPr>
          <p:nvPr>
            <p:ph sz="half" idx="2"/>
          </p:nvPr>
        </p:nvSpPr>
        <p:spPr/>
        <p:txBody>
          <a:bodyPr/>
          <a:lstStyle/>
          <a:p>
            <a:pPr>
              <a:buFontTx/>
              <a:buNone/>
            </a:pPr>
            <a:r>
              <a:rPr lang="tr-TR" smtClean="0"/>
              <a:t>  </a:t>
            </a:r>
          </a:p>
        </p:txBody>
      </p:sp>
      <p:pic>
        <p:nvPicPr>
          <p:cNvPr id="31749" name="Picture 2"/>
          <p:cNvPicPr>
            <a:picLocks noChangeAspect="1" noChangeArrowheads="1"/>
          </p:cNvPicPr>
          <p:nvPr/>
        </p:nvPicPr>
        <p:blipFill>
          <a:blip r:embed="rId2" cstate="print"/>
          <a:srcRect/>
          <a:stretch>
            <a:fillRect/>
          </a:stretch>
        </p:blipFill>
        <p:spPr bwMode="auto">
          <a:xfrm>
            <a:off x="5191125" y="3505200"/>
            <a:ext cx="3419475" cy="881063"/>
          </a:xfrm>
          <a:prstGeom prst="rect">
            <a:avLst/>
          </a:prstGeom>
          <a:noFill/>
          <a:ln w="9525">
            <a:noFill/>
            <a:miter lim="800000"/>
            <a:headEnd/>
            <a:tailEnd/>
          </a:ln>
        </p:spPr>
      </p:pic>
      <p:pic>
        <p:nvPicPr>
          <p:cNvPr id="31750" name="Picture 8"/>
          <p:cNvPicPr>
            <a:picLocks noChangeAspect="1" noChangeArrowheads="1"/>
          </p:cNvPicPr>
          <p:nvPr/>
        </p:nvPicPr>
        <p:blipFill>
          <a:blip r:embed="rId3" cstate="print"/>
          <a:srcRect/>
          <a:stretch>
            <a:fillRect/>
          </a:stretch>
        </p:blipFill>
        <p:spPr bwMode="auto">
          <a:xfrm>
            <a:off x="5257800" y="1143000"/>
            <a:ext cx="3124200" cy="1109663"/>
          </a:xfrm>
          <a:prstGeom prst="rect">
            <a:avLst/>
          </a:prstGeom>
          <a:noFill/>
          <a:ln w="9525">
            <a:noFill/>
            <a:miter lim="800000"/>
            <a:headEnd/>
            <a:tailEnd/>
          </a:ln>
        </p:spPr>
      </p:pic>
      <p:pic>
        <p:nvPicPr>
          <p:cNvPr id="31751" name="Picture 5" descr="DSC02847"/>
          <p:cNvPicPr>
            <a:picLocks noChangeAspect="1" noChangeArrowheads="1"/>
          </p:cNvPicPr>
          <p:nvPr/>
        </p:nvPicPr>
        <p:blipFill>
          <a:blip r:embed="rId4" cstate="print"/>
          <a:srcRect l="8360" t="22388" r="15800" b="39684"/>
          <a:stretch>
            <a:fillRect/>
          </a:stretch>
        </p:blipFill>
        <p:spPr bwMode="auto">
          <a:xfrm>
            <a:off x="5257800" y="2209800"/>
            <a:ext cx="3124200" cy="1171575"/>
          </a:xfrm>
          <a:prstGeom prst="rect">
            <a:avLst/>
          </a:prstGeom>
          <a:noFill/>
          <a:ln w="9525">
            <a:noFill/>
            <a:miter lim="800000"/>
            <a:headEnd/>
            <a:tailEnd/>
          </a:ln>
        </p:spPr>
      </p:pic>
      <p:pic>
        <p:nvPicPr>
          <p:cNvPr id="31752" name="Picture 4" descr="C:\Users\OsmanB\Desktop\kırmızı refle için resimler\images.jpg"/>
          <p:cNvPicPr>
            <a:picLocks noChangeAspect="1" noChangeArrowheads="1"/>
          </p:cNvPicPr>
          <p:nvPr/>
        </p:nvPicPr>
        <p:blipFill>
          <a:blip r:embed="rId5" cstate="print"/>
          <a:srcRect/>
          <a:stretch>
            <a:fillRect/>
          </a:stretch>
        </p:blipFill>
        <p:spPr bwMode="auto">
          <a:xfrm>
            <a:off x="2743200" y="4869160"/>
            <a:ext cx="1828800" cy="1635125"/>
          </a:xfrm>
          <a:prstGeom prst="rect">
            <a:avLst/>
          </a:prstGeom>
          <a:noFill/>
          <a:ln w="9525">
            <a:noFill/>
            <a:miter lim="800000"/>
            <a:headEnd/>
            <a:tailEnd/>
          </a:ln>
        </p:spPr>
      </p:pic>
      <p:pic>
        <p:nvPicPr>
          <p:cNvPr id="31753" name="Picture 4" descr="Resim-2"/>
          <p:cNvPicPr>
            <a:picLocks noChangeAspect="1" noChangeArrowheads="1"/>
          </p:cNvPicPr>
          <p:nvPr/>
        </p:nvPicPr>
        <p:blipFill>
          <a:blip r:embed="rId6" cstate="print"/>
          <a:srcRect t="32877" r="5586" b="15982"/>
          <a:stretch>
            <a:fillRect/>
          </a:stretch>
        </p:blipFill>
        <p:spPr bwMode="auto">
          <a:xfrm>
            <a:off x="4953000" y="5410200"/>
            <a:ext cx="3810000" cy="1066800"/>
          </a:xfrm>
          <a:prstGeom prst="rect">
            <a:avLst/>
          </a:prstGeom>
          <a:noFill/>
          <a:ln w="9525">
            <a:noFill/>
            <a:miter lim="800000"/>
            <a:headEnd/>
            <a:tailEnd/>
          </a:ln>
        </p:spPr>
      </p:pic>
      <p:pic>
        <p:nvPicPr>
          <p:cNvPr id="31754" name="Picture 12"/>
          <p:cNvPicPr>
            <a:picLocks noChangeAspect="1" noChangeArrowheads="1"/>
          </p:cNvPicPr>
          <p:nvPr/>
        </p:nvPicPr>
        <p:blipFill>
          <a:blip r:embed="rId7" cstate="print"/>
          <a:srcRect l="1047" t="52983" r="54610" b="2368"/>
          <a:stretch>
            <a:fillRect/>
          </a:stretch>
        </p:blipFill>
        <p:spPr bwMode="auto">
          <a:xfrm>
            <a:off x="3352800" y="1143000"/>
            <a:ext cx="1933575" cy="1474788"/>
          </a:xfrm>
          <a:prstGeom prst="rect">
            <a:avLst/>
          </a:prstGeom>
          <a:noFill/>
          <a:ln w="9525">
            <a:noFill/>
            <a:miter lim="800000"/>
            <a:headEnd/>
            <a:tailEnd/>
          </a:ln>
        </p:spPr>
      </p:pic>
      <p:pic>
        <p:nvPicPr>
          <p:cNvPr id="31755" name="Picture 2"/>
          <p:cNvPicPr>
            <a:picLocks noChangeAspect="1" noChangeArrowheads="1"/>
          </p:cNvPicPr>
          <p:nvPr/>
        </p:nvPicPr>
        <p:blipFill>
          <a:blip r:embed="rId8" cstate="print"/>
          <a:srcRect/>
          <a:stretch>
            <a:fillRect/>
          </a:stretch>
        </p:blipFill>
        <p:spPr bwMode="auto">
          <a:xfrm>
            <a:off x="395536" y="4869160"/>
            <a:ext cx="2057400" cy="1766888"/>
          </a:xfrm>
          <a:prstGeom prst="rect">
            <a:avLst/>
          </a:prstGeom>
          <a:noFill/>
          <a:ln w="9525">
            <a:noFill/>
            <a:miter lim="800000"/>
            <a:headEnd/>
            <a:tailEnd/>
          </a:ln>
        </p:spPr>
      </p:pic>
      <p:pic>
        <p:nvPicPr>
          <p:cNvPr id="31756" name="Picture 18" descr="DSC02596"/>
          <p:cNvPicPr>
            <a:picLocks noChangeAspect="1" noChangeArrowheads="1"/>
          </p:cNvPicPr>
          <p:nvPr/>
        </p:nvPicPr>
        <p:blipFill>
          <a:blip r:embed="rId9" cstate="print"/>
          <a:srcRect l="15686" t="33932" r="11111" b="29607"/>
          <a:stretch>
            <a:fillRect/>
          </a:stretch>
        </p:blipFill>
        <p:spPr bwMode="auto">
          <a:xfrm>
            <a:off x="3048000" y="2590800"/>
            <a:ext cx="2211388" cy="762000"/>
          </a:xfrm>
          <a:prstGeom prst="rect">
            <a:avLst/>
          </a:prstGeom>
          <a:noFill/>
          <a:ln w="9525">
            <a:noFill/>
            <a:miter lim="800000"/>
            <a:headEnd/>
            <a:tailEnd/>
          </a:ln>
        </p:spPr>
      </p:pic>
      <p:pic>
        <p:nvPicPr>
          <p:cNvPr id="31757" name="Picture 8" descr="DSC04826"/>
          <p:cNvPicPr>
            <a:picLocks noChangeAspect="1" noChangeArrowheads="1"/>
          </p:cNvPicPr>
          <p:nvPr/>
        </p:nvPicPr>
        <p:blipFill>
          <a:blip r:embed="rId10" cstate="print"/>
          <a:srcRect l="4167" t="36685" b="22223"/>
          <a:stretch>
            <a:fillRect/>
          </a:stretch>
        </p:blipFill>
        <p:spPr bwMode="auto">
          <a:xfrm>
            <a:off x="5257800" y="4343400"/>
            <a:ext cx="3319463" cy="10668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Başlık"/>
          <p:cNvSpPr>
            <a:spLocks noGrp="1"/>
          </p:cNvSpPr>
          <p:nvPr>
            <p:ph type="title"/>
          </p:nvPr>
        </p:nvSpPr>
        <p:spPr/>
        <p:txBody>
          <a:bodyPr/>
          <a:lstStyle/>
          <a:p>
            <a:pPr algn="ctr"/>
            <a:r>
              <a:rPr lang="tr-TR" sz="3600" b="1" dirty="0" smtClean="0">
                <a:solidFill>
                  <a:srgbClr val="FF0000"/>
                </a:solidFill>
                <a:latin typeface="Times New Roman" pitchFamily="18" charset="0"/>
                <a:cs typeface="Times New Roman" pitchFamily="18" charset="0"/>
              </a:rPr>
              <a:t>Kırmızı </a:t>
            </a:r>
            <a:r>
              <a:rPr lang="tr-TR" sz="3600" b="1" dirty="0" err="1" smtClean="0">
                <a:solidFill>
                  <a:srgbClr val="FF0000"/>
                </a:solidFill>
                <a:latin typeface="Times New Roman" pitchFamily="18" charset="0"/>
                <a:cs typeface="Times New Roman" pitchFamily="18" charset="0"/>
              </a:rPr>
              <a:t>Refle</a:t>
            </a:r>
            <a:r>
              <a:rPr lang="tr-TR" sz="3600" b="1" dirty="0" smtClean="0">
                <a:solidFill>
                  <a:srgbClr val="FF0000"/>
                </a:solidFill>
                <a:latin typeface="Times New Roman" pitchFamily="18" charset="0"/>
                <a:cs typeface="Times New Roman" pitchFamily="18" charset="0"/>
              </a:rPr>
              <a:t> Testi</a:t>
            </a:r>
            <a:endParaRPr lang="tr-TR" sz="3600" dirty="0" smtClean="0"/>
          </a:p>
        </p:txBody>
      </p:sp>
      <p:pic>
        <p:nvPicPr>
          <p:cNvPr id="32771" name="Picture 7" descr="DSC00831"/>
          <p:cNvPicPr>
            <a:picLocks noGrp="1" noChangeAspect="1" noChangeArrowheads="1"/>
          </p:cNvPicPr>
          <p:nvPr>
            <p:ph sz="half" idx="2"/>
          </p:nvPr>
        </p:nvPicPr>
        <p:blipFill>
          <a:blip r:embed="rId2" cstate="print"/>
          <a:srcRect l="27011" t="36181" r="24463" b="44555"/>
          <a:stretch>
            <a:fillRect/>
          </a:stretch>
        </p:blipFill>
        <p:spPr>
          <a:xfrm>
            <a:off x="4572000" y="2420887"/>
            <a:ext cx="3888432" cy="1158257"/>
          </a:xfrm>
          <a:noFill/>
        </p:spPr>
      </p:pic>
      <p:pic>
        <p:nvPicPr>
          <p:cNvPr id="32772" name="Picture 4" descr="DSC02854"/>
          <p:cNvPicPr>
            <a:picLocks noChangeAspect="1" noChangeArrowheads="1"/>
          </p:cNvPicPr>
          <p:nvPr/>
        </p:nvPicPr>
        <p:blipFill>
          <a:blip r:embed="rId3" cstate="print"/>
          <a:srcRect l="8340" t="28621" r="13365" b="39038"/>
          <a:stretch>
            <a:fillRect/>
          </a:stretch>
        </p:blipFill>
        <p:spPr bwMode="auto">
          <a:xfrm>
            <a:off x="4571999" y="3645024"/>
            <a:ext cx="3888433" cy="1224136"/>
          </a:xfrm>
          <a:prstGeom prst="rect">
            <a:avLst/>
          </a:prstGeom>
          <a:noFill/>
          <a:ln w="9525">
            <a:noFill/>
            <a:miter lim="800000"/>
            <a:headEnd/>
            <a:tailEnd/>
          </a:ln>
        </p:spPr>
      </p:pic>
      <p:pic>
        <p:nvPicPr>
          <p:cNvPr id="32773" name="Picture 7" descr="DSC02897"/>
          <p:cNvPicPr>
            <a:picLocks noChangeAspect="1" noChangeArrowheads="1"/>
          </p:cNvPicPr>
          <p:nvPr/>
        </p:nvPicPr>
        <p:blipFill>
          <a:blip r:embed="rId4" cstate="print"/>
          <a:srcRect l="39438" t="35468" r="29374" b="54288"/>
          <a:stretch>
            <a:fillRect/>
          </a:stretch>
        </p:blipFill>
        <p:spPr bwMode="auto">
          <a:xfrm>
            <a:off x="4572000" y="5013175"/>
            <a:ext cx="3960440" cy="1241623"/>
          </a:xfrm>
          <a:prstGeom prst="rect">
            <a:avLst/>
          </a:prstGeom>
          <a:noFill/>
          <a:ln w="9525">
            <a:noFill/>
            <a:miter lim="800000"/>
            <a:headEnd/>
            <a:tailEnd/>
          </a:ln>
        </p:spPr>
      </p:pic>
      <p:sp>
        <p:nvSpPr>
          <p:cNvPr id="32774" name="10 İçerik Yer Tutucusu"/>
          <p:cNvSpPr>
            <a:spLocks noGrp="1"/>
          </p:cNvSpPr>
          <p:nvPr>
            <p:ph sz="half" idx="1"/>
          </p:nvPr>
        </p:nvSpPr>
        <p:spPr>
          <a:xfrm>
            <a:off x="457200" y="1371600"/>
            <a:ext cx="4191000" cy="4754563"/>
          </a:xfrm>
        </p:spPr>
        <p:txBody>
          <a:bodyPr/>
          <a:lstStyle/>
          <a:p>
            <a:pPr>
              <a:buClr>
                <a:srgbClr val="FF0000"/>
              </a:buClr>
              <a:buFont typeface="Arial" pitchFamily="34" charset="0"/>
              <a:buChar char="•"/>
            </a:pPr>
            <a:r>
              <a:rPr lang="tr-TR" dirty="0" smtClean="0">
                <a:latin typeface="Times New Roman" pitchFamily="18" charset="0"/>
                <a:cs typeface="Times New Roman" pitchFamily="18" charset="0"/>
              </a:rPr>
              <a:t>Kayma -</a:t>
            </a:r>
            <a:r>
              <a:rPr lang="tr-TR" dirty="0" err="1" smtClean="0">
                <a:latin typeface="Times New Roman" pitchFamily="18" charset="0"/>
                <a:cs typeface="Times New Roman" pitchFamily="18" charset="0"/>
              </a:rPr>
              <a:t>Hirshberg</a:t>
            </a:r>
            <a:r>
              <a:rPr lang="tr-TR" dirty="0" smtClean="0">
                <a:latin typeface="Times New Roman" pitchFamily="18" charset="0"/>
                <a:cs typeface="Times New Roman" pitchFamily="18" charset="0"/>
              </a:rPr>
              <a:t> testi</a:t>
            </a:r>
          </a:p>
        </p:txBody>
      </p:sp>
      <p:pic>
        <p:nvPicPr>
          <p:cNvPr id="32775" name="Picture 2"/>
          <p:cNvPicPr>
            <a:picLocks noChangeAspect="1" noChangeArrowheads="1"/>
          </p:cNvPicPr>
          <p:nvPr/>
        </p:nvPicPr>
        <p:blipFill>
          <a:blip r:embed="rId5" cstate="print"/>
          <a:srcRect l="8472" t="5051" r="3981" b="2350"/>
          <a:stretch>
            <a:fillRect/>
          </a:stretch>
        </p:blipFill>
        <p:spPr bwMode="auto">
          <a:xfrm>
            <a:off x="1187624" y="3429000"/>
            <a:ext cx="3168352" cy="3306763"/>
          </a:xfrm>
          <a:prstGeom prst="rect">
            <a:avLst/>
          </a:prstGeom>
          <a:noFill/>
          <a:ln w="9525">
            <a:noFill/>
            <a:miter lim="800000"/>
            <a:headEnd/>
            <a:tailEnd/>
          </a:ln>
        </p:spPr>
      </p:pic>
      <p:pic>
        <p:nvPicPr>
          <p:cNvPr id="32776" name="Picture 5"/>
          <p:cNvPicPr>
            <a:picLocks noChangeAspect="1" noChangeArrowheads="1"/>
          </p:cNvPicPr>
          <p:nvPr/>
        </p:nvPicPr>
        <p:blipFill>
          <a:blip r:embed="rId6" cstate="print"/>
          <a:srcRect t="62201"/>
          <a:stretch>
            <a:fillRect/>
          </a:stretch>
        </p:blipFill>
        <p:spPr bwMode="auto">
          <a:xfrm>
            <a:off x="1066800" y="2057400"/>
            <a:ext cx="3381375" cy="1300163"/>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Başlık"/>
          <p:cNvSpPr>
            <a:spLocks noGrp="1"/>
          </p:cNvSpPr>
          <p:nvPr>
            <p:ph type="title"/>
          </p:nvPr>
        </p:nvSpPr>
        <p:spPr>
          <a:xfrm>
            <a:off x="457200" y="548680"/>
            <a:ext cx="8229600" cy="850106"/>
          </a:xfrm>
        </p:spPr>
        <p:txBody>
          <a:bodyPr/>
          <a:lstStyle/>
          <a:p>
            <a:pPr algn="ctr"/>
            <a:r>
              <a:rPr lang="tr-TR" sz="3600" b="1" dirty="0" smtClean="0">
                <a:solidFill>
                  <a:srgbClr val="FF0000"/>
                </a:solidFill>
                <a:latin typeface="Times New Roman" pitchFamily="18" charset="0"/>
                <a:cs typeface="Times New Roman" pitchFamily="18" charset="0"/>
              </a:rPr>
              <a:t>Kırmızı </a:t>
            </a:r>
            <a:r>
              <a:rPr lang="tr-TR" sz="3600" b="1" dirty="0" err="1" smtClean="0">
                <a:solidFill>
                  <a:srgbClr val="FF0000"/>
                </a:solidFill>
                <a:latin typeface="Times New Roman" pitchFamily="18" charset="0"/>
                <a:cs typeface="Times New Roman" pitchFamily="18" charset="0"/>
              </a:rPr>
              <a:t>Refle</a:t>
            </a:r>
            <a:r>
              <a:rPr lang="tr-TR" sz="3600" b="1" dirty="0" smtClean="0">
                <a:solidFill>
                  <a:srgbClr val="FF0000"/>
                </a:solidFill>
                <a:latin typeface="Times New Roman" pitchFamily="18" charset="0"/>
                <a:cs typeface="Times New Roman" pitchFamily="18" charset="0"/>
              </a:rPr>
              <a:t> Testi</a:t>
            </a:r>
            <a:endParaRPr lang="tr-TR" sz="3600" b="1" dirty="0" smtClean="0">
              <a:latin typeface="Times New Roman" pitchFamily="18" charset="0"/>
              <a:cs typeface="Times New Roman" pitchFamily="18" charset="0"/>
            </a:endParaRPr>
          </a:p>
        </p:txBody>
      </p:sp>
      <p:sp>
        <p:nvSpPr>
          <p:cNvPr id="33795" name="2 İçerik Yer Tutucusu"/>
          <p:cNvSpPr>
            <a:spLocks noGrp="1"/>
          </p:cNvSpPr>
          <p:nvPr>
            <p:ph sz="half" idx="1"/>
          </p:nvPr>
        </p:nvSpPr>
        <p:spPr>
          <a:xfrm>
            <a:off x="304800" y="1371600"/>
            <a:ext cx="4191000" cy="4754563"/>
          </a:xfrm>
        </p:spPr>
        <p:txBody>
          <a:bodyPr/>
          <a:lstStyle/>
          <a:p>
            <a:pPr>
              <a:buClr>
                <a:srgbClr val="FF0000"/>
              </a:buClr>
              <a:buFont typeface="Arial" pitchFamily="34" charset="0"/>
              <a:buChar char="•"/>
            </a:pPr>
            <a:r>
              <a:rPr lang="tr-TR" sz="2400" dirty="0" err="1" smtClean="0">
                <a:latin typeface="Times New Roman" pitchFamily="18" charset="0"/>
                <a:cs typeface="Times New Roman" pitchFamily="18" charset="0"/>
              </a:rPr>
              <a:t>Fundus</a:t>
            </a:r>
            <a:r>
              <a:rPr lang="tr-TR" sz="2400" dirty="0" smtClean="0">
                <a:latin typeface="Times New Roman" pitchFamily="18" charset="0"/>
                <a:cs typeface="Times New Roman" pitchFamily="18" charset="0"/>
              </a:rPr>
              <a:t> </a:t>
            </a:r>
            <a:r>
              <a:rPr lang="tr-TR" sz="2400" dirty="0" err="1" smtClean="0">
                <a:latin typeface="Times New Roman" pitchFamily="18" charset="0"/>
                <a:cs typeface="Times New Roman" pitchFamily="18" charset="0"/>
              </a:rPr>
              <a:t>reflesi</a:t>
            </a:r>
            <a:endParaRPr lang="tr-TR" sz="2400" dirty="0" smtClean="0">
              <a:latin typeface="Times New Roman" pitchFamily="18" charset="0"/>
              <a:cs typeface="Times New Roman" pitchFamily="18" charset="0"/>
            </a:endParaRPr>
          </a:p>
          <a:p>
            <a:pPr lvl="1">
              <a:buFont typeface="Wingdings" pitchFamily="2" charset="2"/>
              <a:buChar char="ü"/>
            </a:pPr>
            <a:r>
              <a:rPr lang="tr-TR" sz="2000" dirty="0" smtClean="0">
                <a:latin typeface="Times New Roman" pitchFamily="18" charset="0"/>
                <a:cs typeface="Times New Roman" pitchFamily="18" charset="0"/>
              </a:rPr>
              <a:t> Varlığı</a:t>
            </a:r>
          </a:p>
          <a:p>
            <a:pPr lvl="1">
              <a:buFont typeface="Wingdings" pitchFamily="2" charset="2"/>
              <a:buChar char="ü"/>
            </a:pPr>
            <a:r>
              <a:rPr lang="tr-TR" sz="2000" dirty="0" smtClean="0">
                <a:latin typeface="Times New Roman" pitchFamily="18" charset="0"/>
                <a:cs typeface="Times New Roman" pitchFamily="18" charset="0"/>
              </a:rPr>
              <a:t> Simetrisi</a:t>
            </a:r>
          </a:p>
          <a:p>
            <a:pPr lvl="1">
              <a:buFont typeface="Wingdings" pitchFamily="2" charset="2"/>
              <a:buChar char="ü"/>
            </a:pPr>
            <a:endParaRPr lang="tr-TR" sz="2000" dirty="0" smtClean="0">
              <a:latin typeface="Times New Roman" pitchFamily="18" charset="0"/>
              <a:cs typeface="Times New Roman" pitchFamily="18" charset="0"/>
            </a:endParaRPr>
          </a:p>
          <a:p>
            <a:pPr>
              <a:buClr>
                <a:srgbClr val="FF0000"/>
              </a:buClr>
              <a:buFont typeface="Arial" pitchFamily="34" charset="0"/>
              <a:buChar char="•"/>
            </a:pPr>
            <a:r>
              <a:rPr lang="tr-TR" sz="2400" dirty="0" smtClean="0">
                <a:latin typeface="Times New Roman" pitchFamily="18" charset="0"/>
                <a:cs typeface="Times New Roman" pitchFamily="18" charset="0"/>
              </a:rPr>
              <a:t>Normal gözde kırmızı </a:t>
            </a:r>
            <a:r>
              <a:rPr lang="tr-TR" sz="2400" dirty="0" err="1" smtClean="0">
                <a:latin typeface="Times New Roman" pitchFamily="18" charset="0"/>
                <a:cs typeface="Times New Roman" pitchFamily="18" charset="0"/>
              </a:rPr>
              <a:t>refle</a:t>
            </a:r>
            <a:r>
              <a:rPr lang="tr-TR" sz="2400" dirty="0" smtClean="0">
                <a:latin typeface="Times New Roman" pitchFamily="18" charset="0"/>
                <a:cs typeface="Times New Roman" pitchFamily="18" charset="0"/>
              </a:rPr>
              <a:t>, parlak kırmızı-sarı (veya yoğun </a:t>
            </a:r>
            <a:r>
              <a:rPr lang="tr-TR" sz="2400" dirty="0" err="1" smtClean="0">
                <a:latin typeface="Times New Roman" pitchFamily="18" charset="0"/>
                <a:cs typeface="Times New Roman" pitchFamily="18" charset="0"/>
              </a:rPr>
              <a:t>pigmentasyonlu</a:t>
            </a:r>
            <a:r>
              <a:rPr lang="tr-TR" sz="2400" dirty="0" smtClean="0">
                <a:latin typeface="Times New Roman" pitchFamily="18" charset="0"/>
                <a:cs typeface="Times New Roman" pitchFamily="18" charset="0"/>
              </a:rPr>
              <a:t> gözlerde açık gri renkte) olarak gözlenir</a:t>
            </a:r>
          </a:p>
          <a:p>
            <a:pPr>
              <a:buClr>
                <a:srgbClr val="FF0000"/>
              </a:buClr>
            </a:pPr>
            <a:endParaRPr lang="tr-TR" sz="2400" dirty="0" smtClean="0">
              <a:latin typeface="Times New Roman" pitchFamily="18" charset="0"/>
              <a:cs typeface="Times New Roman" pitchFamily="18" charset="0"/>
            </a:endParaRPr>
          </a:p>
          <a:p>
            <a:pPr>
              <a:buClr>
                <a:srgbClr val="FF0000"/>
              </a:buClr>
              <a:buFont typeface="Arial" pitchFamily="34" charset="0"/>
              <a:buChar char="•"/>
            </a:pPr>
            <a:r>
              <a:rPr lang="tr-TR" sz="2400" dirty="0" smtClean="0">
                <a:latin typeface="Times New Roman" pitchFamily="18" charset="0"/>
                <a:cs typeface="Times New Roman" pitchFamily="18" charset="0"/>
              </a:rPr>
              <a:t>Göz yaşı filmi içindeki mobil mukus kaynaklı ve göz kırpma ile kaybolan geçici </a:t>
            </a:r>
            <a:r>
              <a:rPr lang="tr-TR" sz="2400" dirty="0" err="1" smtClean="0">
                <a:latin typeface="Times New Roman" pitchFamily="18" charset="0"/>
                <a:cs typeface="Times New Roman" pitchFamily="18" charset="0"/>
              </a:rPr>
              <a:t>opasiteler</a:t>
            </a:r>
            <a:r>
              <a:rPr lang="tr-TR" sz="2400" dirty="0" smtClean="0">
                <a:latin typeface="Times New Roman" pitchFamily="18" charset="0"/>
                <a:cs typeface="Times New Roman" pitchFamily="18" charset="0"/>
              </a:rPr>
              <a:t> olabilir</a:t>
            </a:r>
          </a:p>
          <a:p>
            <a:pPr lvl="1"/>
            <a:endParaRPr lang="tr-TR" dirty="0" smtClean="0"/>
          </a:p>
          <a:p>
            <a:endParaRPr lang="tr-TR" dirty="0" smtClean="0"/>
          </a:p>
        </p:txBody>
      </p:sp>
      <p:pic>
        <p:nvPicPr>
          <p:cNvPr id="33796" name="Picture 3" descr="C:\Users\OsmanB\Desktop\kırmızı refle için resimler\red_reflex1334720933785.png"/>
          <p:cNvPicPr>
            <a:picLocks noGrp="1" noChangeAspect="1" noChangeArrowheads="1"/>
          </p:cNvPicPr>
          <p:nvPr>
            <p:ph sz="half" idx="2"/>
          </p:nvPr>
        </p:nvPicPr>
        <p:blipFill>
          <a:blip r:embed="rId2" cstate="print"/>
          <a:srcRect/>
          <a:stretch>
            <a:fillRect/>
          </a:stretch>
        </p:blipFill>
        <p:spPr>
          <a:xfrm>
            <a:off x="5638800" y="4191000"/>
            <a:ext cx="1847850" cy="819150"/>
          </a:xfrm>
          <a:noFill/>
        </p:spPr>
      </p:pic>
      <p:pic>
        <p:nvPicPr>
          <p:cNvPr id="33797" name="Picture 7"/>
          <p:cNvPicPr>
            <a:picLocks noChangeAspect="1" noChangeArrowheads="1"/>
          </p:cNvPicPr>
          <p:nvPr/>
        </p:nvPicPr>
        <p:blipFill>
          <a:blip r:embed="rId3" cstate="print"/>
          <a:srcRect t="12442" b="17559"/>
          <a:stretch>
            <a:fillRect/>
          </a:stretch>
        </p:blipFill>
        <p:spPr bwMode="auto">
          <a:xfrm>
            <a:off x="4572000" y="5157192"/>
            <a:ext cx="4265613" cy="1008112"/>
          </a:xfrm>
          <a:prstGeom prst="rect">
            <a:avLst/>
          </a:prstGeom>
          <a:noFill/>
          <a:ln w="9525">
            <a:noFill/>
            <a:round/>
            <a:headEnd/>
            <a:tailEnd/>
          </a:ln>
        </p:spPr>
      </p:pic>
      <p:pic>
        <p:nvPicPr>
          <p:cNvPr id="33798" name="Picture 10"/>
          <p:cNvPicPr>
            <a:picLocks noChangeAspect="1" noChangeArrowheads="1"/>
          </p:cNvPicPr>
          <p:nvPr/>
        </p:nvPicPr>
        <p:blipFill>
          <a:blip r:embed="rId4" cstate="print"/>
          <a:srcRect/>
          <a:stretch>
            <a:fillRect/>
          </a:stretch>
        </p:blipFill>
        <p:spPr bwMode="auto">
          <a:xfrm>
            <a:off x="4572000" y="1556792"/>
            <a:ext cx="4086225" cy="23622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2663788" y="620688"/>
            <a:ext cx="3816424" cy="634082"/>
          </a:xfrm>
        </p:spPr>
        <p:txBody>
          <a:bodyPr/>
          <a:lstStyle/>
          <a:p>
            <a:r>
              <a:rPr lang="tr-TR" sz="4000" dirty="0" smtClean="0">
                <a:solidFill>
                  <a:srgbClr val="FF0000"/>
                </a:solidFill>
                <a:latin typeface="Times New Roman" pitchFamily="18" charset="0"/>
                <a:cs typeface="Times New Roman" pitchFamily="18" charset="0"/>
              </a:rPr>
              <a:t>Görme Taraması </a:t>
            </a:r>
            <a:endParaRPr lang="tr-TR" sz="4000" dirty="0">
              <a:solidFill>
                <a:srgbClr val="FF0000"/>
              </a:solidFill>
              <a:latin typeface="Times New Roman" pitchFamily="18" charset="0"/>
              <a:cs typeface="Times New Roman" pitchFamily="18" charset="0"/>
            </a:endParaRPr>
          </a:p>
        </p:txBody>
      </p:sp>
      <p:sp>
        <p:nvSpPr>
          <p:cNvPr id="3" name="2 Slayt Numarası Yer Tutucusu"/>
          <p:cNvSpPr>
            <a:spLocks noGrp="1"/>
          </p:cNvSpPr>
          <p:nvPr>
            <p:ph type="sldNum" sz="quarter" idx="12"/>
          </p:nvPr>
        </p:nvSpPr>
        <p:spPr/>
        <p:txBody>
          <a:bodyPr/>
          <a:lstStyle/>
          <a:p>
            <a:fld id="{B42519C3-FD92-42BA-99F1-05CFB5D255D1}" type="slidenum">
              <a:rPr lang="tr-TR" smtClean="0"/>
              <a:pPr/>
              <a:t>5</a:t>
            </a:fld>
            <a:endParaRPr lang="tr-TR"/>
          </a:p>
        </p:txBody>
      </p:sp>
      <p:sp>
        <p:nvSpPr>
          <p:cNvPr id="4" name="3 Dikdörtgen"/>
          <p:cNvSpPr/>
          <p:nvPr/>
        </p:nvSpPr>
        <p:spPr>
          <a:xfrm>
            <a:off x="899592" y="1628800"/>
            <a:ext cx="7776864" cy="4031873"/>
          </a:xfrm>
          <a:prstGeom prst="rect">
            <a:avLst/>
          </a:prstGeom>
        </p:spPr>
        <p:txBody>
          <a:bodyPr wrap="square">
            <a:spAutoFit/>
          </a:bodyPr>
          <a:lstStyle/>
          <a:p>
            <a:pPr algn="just"/>
            <a:r>
              <a:rPr lang="tr-TR" sz="2400" dirty="0" smtClean="0"/>
              <a:t>	</a:t>
            </a:r>
            <a:r>
              <a:rPr lang="tr-TR" sz="3200" dirty="0" smtClean="0">
                <a:latin typeface="Times New Roman" pitchFamily="18" charset="0"/>
                <a:cs typeface="Times New Roman" pitchFamily="18" charset="0"/>
              </a:rPr>
              <a:t>Amaç;  görmenin normal gelişimini engelleyecek risk etmenlerini saptamak ve yetersiz görmesi olan olguları erken dönemde tanımaktır. </a:t>
            </a:r>
          </a:p>
          <a:p>
            <a:r>
              <a:rPr lang="tr-TR" sz="3200" dirty="0" smtClean="0">
                <a:latin typeface="Times New Roman" pitchFamily="18" charset="0"/>
                <a:cs typeface="Times New Roman" pitchFamily="18" charset="0"/>
              </a:rPr>
              <a:t>	Bebekler ve çocuklar; şaşılık, </a:t>
            </a:r>
            <a:r>
              <a:rPr lang="tr-TR" sz="3200" dirty="0" err="1" smtClean="0">
                <a:latin typeface="Times New Roman" pitchFamily="18" charset="0"/>
                <a:cs typeface="Times New Roman" pitchFamily="18" charset="0"/>
              </a:rPr>
              <a:t>ambliyopi</a:t>
            </a:r>
            <a:r>
              <a:rPr lang="tr-TR" sz="3200" dirty="0" smtClean="0">
                <a:latin typeface="Times New Roman" pitchFamily="18" charset="0"/>
                <a:cs typeface="Times New Roman" pitchFamily="18" charset="0"/>
              </a:rPr>
              <a:t>, kırma kusuru, katarakt, glokom, </a:t>
            </a:r>
            <a:r>
              <a:rPr lang="tr-TR" sz="3200" dirty="0" err="1" smtClean="0">
                <a:latin typeface="Times New Roman" pitchFamily="18" charset="0"/>
                <a:cs typeface="Times New Roman" pitchFamily="18" charset="0"/>
              </a:rPr>
              <a:t>retinoblastom</a:t>
            </a:r>
            <a:r>
              <a:rPr lang="tr-TR" sz="3200" dirty="0" smtClean="0">
                <a:latin typeface="Times New Roman" pitchFamily="18" charset="0"/>
                <a:cs typeface="Times New Roman" pitchFamily="18" charset="0"/>
              </a:rPr>
              <a:t> ve </a:t>
            </a:r>
            <a:r>
              <a:rPr lang="tr-TR" sz="3200" dirty="0" err="1" smtClean="0">
                <a:latin typeface="Times New Roman" pitchFamily="18" charset="0"/>
                <a:cs typeface="Times New Roman" pitchFamily="18" charset="0"/>
              </a:rPr>
              <a:t>prematür</a:t>
            </a:r>
            <a:r>
              <a:rPr lang="tr-TR" sz="3200" dirty="0" smtClean="0">
                <a:latin typeface="Times New Roman" pitchFamily="18" charset="0"/>
                <a:cs typeface="Times New Roman" pitchFamily="18" charset="0"/>
              </a:rPr>
              <a:t> </a:t>
            </a:r>
            <a:r>
              <a:rPr lang="tr-TR" sz="3200" dirty="0" err="1" smtClean="0">
                <a:latin typeface="Times New Roman" pitchFamily="18" charset="0"/>
                <a:cs typeface="Times New Roman" pitchFamily="18" charset="0"/>
              </a:rPr>
              <a:t>retinopatisi</a:t>
            </a:r>
            <a:r>
              <a:rPr lang="tr-TR" sz="3200" dirty="0" smtClean="0">
                <a:latin typeface="Times New Roman" pitchFamily="18" charset="0"/>
                <a:cs typeface="Times New Roman" pitchFamily="18" charset="0"/>
              </a:rPr>
              <a:t> açısından değerlendirilmelidir.</a:t>
            </a:r>
            <a:endParaRPr lang="tr-TR" sz="3200" dirty="0">
              <a:latin typeface="Times New Roman" pitchFamily="18" charset="0"/>
              <a:cs typeface="Times New Roman" pitchFamily="18" charset="0"/>
            </a:endParaRPr>
          </a:p>
        </p:txBody>
      </p:sp>
    </p:spTree>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Başlık 1"/>
          <p:cNvSpPr>
            <a:spLocks noGrp="1"/>
          </p:cNvSpPr>
          <p:nvPr>
            <p:ph type="title"/>
          </p:nvPr>
        </p:nvSpPr>
        <p:spPr>
          <a:xfrm>
            <a:off x="1007604" y="476672"/>
            <a:ext cx="7128792" cy="720080"/>
          </a:xfrm>
        </p:spPr>
        <p:txBody>
          <a:bodyPr/>
          <a:lstStyle/>
          <a:p>
            <a:pPr eaLnBrk="1" hangingPunct="1"/>
            <a:r>
              <a:rPr lang="tr-TR" sz="3600" dirty="0" smtClean="0">
                <a:solidFill>
                  <a:srgbClr val="FF0000"/>
                </a:solidFill>
                <a:latin typeface="Times New Roman" pitchFamily="18" charset="0"/>
                <a:cs typeface="Times New Roman" pitchFamily="18" charset="0"/>
              </a:rPr>
              <a:t>Kırmızı </a:t>
            </a:r>
            <a:r>
              <a:rPr lang="tr-TR" sz="3600" dirty="0" err="1" smtClean="0">
                <a:solidFill>
                  <a:srgbClr val="FF0000"/>
                </a:solidFill>
                <a:latin typeface="Times New Roman" pitchFamily="18" charset="0"/>
                <a:cs typeface="Times New Roman" pitchFamily="18" charset="0"/>
              </a:rPr>
              <a:t>Refle</a:t>
            </a:r>
            <a:r>
              <a:rPr lang="tr-TR" sz="3600" dirty="0" smtClean="0">
                <a:solidFill>
                  <a:srgbClr val="FF0000"/>
                </a:solidFill>
                <a:latin typeface="Times New Roman" pitchFamily="18" charset="0"/>
                <a:cs typeface="Times New Roman" pitchFamily="18" charset="0"/>
              </a:rPr>
              <a:t> Testi</a:t>
            </a:r>
          </a:p>
        </p:txBody>
      </p:sp>
      <p:sp>
        <p:nvSpPr>
          <p:cNvPr id="34819" name="İçerik Yer Tutucusu 2"/>
          <p:cNvSpPr>
            <a:spLocks noGrp="1"/>
          </p:cNvSpPr>
          <p:nvPr>
            <p:ph idx="1"/>
          </p:nvPr>
        </p:nvSpPr>
        <p:spPr/>
        <p:txBody>
          <a:bodyPr/>
          <a:lstStyle/>
          <a:p>
            <a:pPr eaLnBrk="1" hangingPunct="1">
              <a:buClr>
                <a:srgbClr val="FF0000"/>
              </a:buClr>
              <a:buFont typeface="Arial" pitchFamily="34" charset="0"/>
              <a:buChar char="•"/>
            </a:pPr>
            <a:r>
              <a:rPr lang="tr-TR" dirty="0" smtClean="0">
                <a:latin typeface="Times New Roman" pitchFamily="18" charset="0"/>
                <a:cs typeface="Times New Roman" pitchFamily="18" charset="0"/>
              </a:rPr>
              <a:t>Görme aksı üzerinde yer alabilecek katarakt, </a:t>
            </a:r>
            <a:r>
              <a:rPr lang="tr-TR" dirty="0" err="1" smtClean="0">
                <a:latin typeface="Times New Roman" pitchFamily="18" charset="0"/>
                <a:cs typeface="Times New Roman" pitchFamily="18" charset="0"/>
              </a:rPr>
              <a:t>korneal</a:t>
            </a:r>
            <a:r>
              <a:rPr lang="tr-TR" dirty="0" smtClean="0">
                <a:latin typeface="Times New Roman" pitchFamily="18" charset="0"/>
                <a:cs typeface="Times New Roman" pitchFamily="18" charset="0"/>
              </a:rPr>
              <a:t> </a:t>
            </a:r>
            <a:r>
              <a:rPr lang="tr-TR" dirty="0" err="1" smtClean="0">
                <a:latin typeface="Times New Roman" pitchFamily="18" charset="0"/>
                <a:cs typeface="Times New Roman" pitchFamily="18" charset="0"/>
              </a:rPr>
              <a:t>opasite</a:t>
            </a:r>
            <a:r>
              <a:rPr lang="tr-TR" dirty="0" smtClean="0">
                <a:latin typeface="Times New Roman" pitchFamily="18" charset="0"/>
                <a:cs typeface="Times New Roman" pitchFamily="18" charset="0"/>
              </a:rPr>
              <a:t> gibi engellerin ve </a:t>
            </a:r>
            <a:r>
              <a:rPr lang="tr-TR" dirty="0" err="1" smtClean="0">
                <a:latin typeface="Times New Roman" pitchFamily="18" charset="0"/>
                <a:cs typeface="Times New Roman" pitchFamily="18" charset="0"/>
              </a:rPr>
              <a:t>retinoblastom</a:t>
            </a:r>
            <a:r>
              <a:rPr lang="tr-TR" dirty="0" smtClean="0">
                <a:latin typeface="Times New Roman" pitchFamily="18" charset="0"/>
                <a:cs typeface="Times New Roman" pitchFamily="18" charset="0"/>
              </a:rPr>
              <a:t>, retina </a:t>
            </a:r>
            <a:r>
              <a:rPr lang="tr-TR" dirty="0" err="1" smtClean="0">
                <a:latin typeface="Times New Roman" pitchFamily="18" charset="0"/>
                <a:cs typeface="Times New Roman" pitchFamily="18" charset="0"/>
              </a:rPr>
              <a:t>dekolmanı</a:t>
            </a:r>
            <a:r>
              <a:rPr lang="tr-TR" dirty="0" smtClean="0">
                <a:latin typeface="Times New Roman" pitchFamily="18" charset="0"/>
                <a:cs typeface="Times New Roman" pitchFamily="18" charset="0"/>
              </a:rPr>
              <a:t> gibi retina bozukluklarının belirlenmesinde kullanılır.</a:t>
            </a:r>
          </a:p>
          <a:p>
            <a:pPr eaLnBrk="1" hangingPunct="1">
              <a:buClr>
                <a:srgbClr val="FF0000"/>
              </a:buClr>
            </a:pPr>
            <a:endParaRPr lang="tr-TR" dirty="0" smtClean="0">
              <a:latin typeface="Times New Roman" pitchFamily="18" charset="0"/>
              <a:cs typeface="Times New Roman" pitchFamily="18" charset="0"/>
            </a:endParaRPr>
          </a:p>
          <a:p>
            <a:pPr eaLnBrk="1" hangingPunct="1">
              <a:buClr>
                <a:srgbClr val="FF0000"/>
              </a:buClr>
              <a:buFont typeface="Arial" pitchFamily="34" charset="0"/>
              <a:buChar char="•"/>
            </a:pPr>
            <a:r>
              <a:rPr lang="tr-TR" dirty="0" smtClean="0">
                <a:latin typeface="Times New Roman" pitchFamily="18" charset="0"/>
                <a:cs typeface="Times New Roman" pitchFamily="18" charset="0"/>
              </a:rPr>
              <a:t>Her iki göz birlikte değerlendirildiğinde asimetrik kırma kusuru ve şaşılık gibi potansiyel olarak </a:t>
            </a:r>
            <a:r>
              <a:rPr lang="tr-TR" dirty="0" err="1" smtClean="0">
                <a:latin typeface="Times New Roman" pitchFamily="18" charset="0"/>
                <a:cs typeface="Times New Roman" pitchFamily="18" charset="0"/>
              </a:rPr>
              <a:t>ambliyopiye</a:t>
            </a:r>
            <a:r>
              <a:rPr lang="tr-TR" dirty="0" smtClean="0">
                <a:latin typeface="Times New Roman" pitchFamily="18" charset="0"/>
                <a:cs typeface="Times New Roman" pitchFamily="18" charset="0"/>
              </a:rPr>
              <a:t> neden olabilecek durumların tespit edilmesini sağlar.</a:t>
            </a:r>
          </a:p>
          <a:p>
            <a:pPr eaLnBrk="1" hangingPunct="1">
              <a:buFont typeface="Arial" pitchFamily="34" charset="0"/>
              <a:buChar char="•"/>
            </a:pPr>
            <a:endParaRPr lang="tr-TR" dirty="0" smtClean="0">
              <a:latin typeface="Times New Roman" pitchFamily="18" charset="0"/>
              <a:cs typeface="Times New Roman" pitchFamily="18" charset="0"/>
            </a:endParaRPr>
          </a:p>
        </p:txBody>
      </p:sp>
    </p:spTree>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1 Başlık"/>
          <p:cNvSpPr>
            <a:spLocks noGrp="1"/>
          </p:cNvSpPr>
          <p:nvPr>
            <p:ph type="title"/>
          </p:nvPr>
        </p:nvSpPr>
        <p:spPr>
          <a:xfrm>
            <a:off x="457200" y="476672"/>
            <a:ext cx="8229600" cy="747936"/>
          </a:xfrm>
        </p:spPr>
        <p:txBody>
          <a:bodyPr/>
          <a:lstStyle/>
          <a:p>
            <a:r>
              <a:rPr lang="tr-TR" sz="3600" dirty="0" smtClean="0">
                <a:solidFill>
                  <a:srgbClr val="FF0000"/>
                </a:solidFill>
                <a:latin typeface="Times New Roman" pitchFamily="18" charset="0"/>
                <a:cs typeface="Times New Roman" pitchFamily="18" charset="0"/>
              </a:rPr>
              <a:t>Kırmızı </a:t>
            </a:r>
            <a:r>
              <a:rPr lang="tr-TR" sz="3600" dirty="0" err="1" smtClean="0">
                <a:solidFill>
                  <a:srgbClr val="FF0000"/>
                </a:solidFill>
                <a:latin typeface="Times New Roman" pitchFamily="18" charset="0"/>
                <a:cs typeface="Times New Roman" pitchFamily="18" charset="0"/>
              </a:rPr>
              <a:t>Refle</a:t>
            </a:r>
            <a:r>
              <a:rPr lang="tr-TR" sz="3600" dirty="0" smtClean="0">
                <a:solidFill>
                  <a:srgbClr val="FF0000"/>
                </a:solidFill>
                <a:latin typeface="Times New Roman" pitchFamily="18" charset="0"/>
                <a:cs typeface="Times New Roman" pitchFamily="18" charset="0"/>
              </a:rPr>
              <a:t> Testi</a:t>
            </a:r>
          </a:p>
        </p:txBody>
      </p:sp>
      <p:sp>
        <p:nvSpPr>
          <p:cNvPr id="3" name="2 İçerik Yer Tutucusu"/>
          <p:cNvSpPr>
            <a:spLocks noGrp="1"/>
          </p:cNvSpPr>
          <p:nvPr>
            <p:ph idx="1"/>
          </p:nvPr>
        </p:nvSpPr>
        <p:spPr>
          <a:xfrm>
            <a:off x="228600" y="1371600"/>
            <a:ext cx="8458200" cy="4754563"/>
          </a:xfrm>
        </p:spPr>
        <p:txBody>
          <a:bodyPr rtlCol="0">
            <a:normAutofit/>
          </a:bodyPr>
          <a:lstStyle/>
          <a:p>
            <a:pPr fontAlgn="auto">
              <a:spcAft>
                <a:spcPts val="0"/>
              </a:spcAft>
              <a:buClr>
                <a:srgbClr val="FF0000"/>
              </a:buClr>
              <a:buFont typeface="Arial" pitchFamily="34" charset="0"/>
              <a:buChar char="•"/>
              <a:defRPr/>
            </a:pPr>
            <a:r>
              <a:rPr lang="tr-TR" sz="2400" dirty="0" smtClean="0">
                <a:latin typeface="Times New Roman" pitchFamily="18" charset="0"/>
                <a:cs typeface="Times New Roman" pitchFamily="18" charset="0"/>
              </a:rPr>
              <a:t>Optik yolu bozabilecek/engelleyecek her türlü faktör </a:t>
            </a:r>
            <a:r>
              <a:rPr lang="tr-TR" sz="2400" dirty="0" smtClean="0">
                <a:latin typeface="Times New Roman" pitchFamily="18" charset="0"/>
                <a:cs typeface="Times New Roman" pitchFamily="18" charset="0"/>
                <a:sym typeface="Wingdings" pitchFamily="2" charset="2"/>
              </a:rPr>
              <a:t></a:t>
            </a:r>
            <a:r>
              <a:rPr lang="tr-TR" sz="2400" dirty="0" smtClean="0">
                <a:latin typeface="Times New Roman" pitchFamily="18" charset="0"/>
                <a:cs typeface="Times New Roman" pitchFamily="18" charset="0"/>
              </a:rPr>
              <a:t>kırmızı </a:t>
            </a:r>
            <a:r>
              <a:rPr lang="tr-TR" sz="2400" dirty="0" err="1" smtClean="0">
                <a:latin typeface="Times New Roman" pitchFamily="18" charset="0"/>
                <a:cs typeface="Times New Roman" pitchFamily="18" charset="0"/>
              </a:rPr>
              <a:t>reflede</a:t>
            </a:r>
            <a:r>
              <a:rPr lang="tr-TR" sz="2400" dirty="0" smtClean="0">
                <a:latin typeface="Times New Roman" pitchFamily="18" charset="0"/>
                <a:cs typeface="Times New Roman" pitchFamily="18" charset="0"/>
              </a:rPr>
              <a:t> anormallik</a:t>
            </a:r>
          </a:p>
          <a:p>
            <a:pPr lvl="1" fontAlgn="auto">
              <a:spcAft>
                <a:spcPts val="0"/>
              </a:spcAft>
              <a:buFont typeface="Arial" pitchFamily="34" charset="0"/>
              <a:buChar char="•"/>
              <a:defRPr/>
            </a:pPr>
            <a:r>
              <a:rPr lang="tr-TR" dirty="0" smtClean="0">
                <a:latin typeface="Times New Roman" pitchFamily="18" charset="0"/>
                <a:cs typeface="Times New Roman" pitchFamily="18" charset="0"/>
              </a:rPr>
              <a:t>Kornea </a:t>
            </a:r>
            <a:r>
              <a:rPr lang="tr-TR" dirty="0" err="1" smtClean="0">
                <a:latin typeface="Times New Roman" pitchFamily="18" charset="0"/>
                <a:cs typeface="Times New Roman" pitchFamily="18" charset="0"/>
              </a:rPr>
              <a:t>opasiteleri</a:t>
            </a:r>
            <a:r>
              <a:rPr lang="tr-TR" dirty="0" smtClean="0">
                <a:latin typeface="Times New Roman" pitchFamily="18" charset="0"/>
                <a:cs typeface="Times New Roman" pitchFamily="18" charset="0"/>
              </a:rPr>
              <a:t> </a:t>
            </a:r>
          </a:p>
          <a:p>
            <a:pPr lvl="1" fontAlgn="auto">
              <a:spcAft>
                <a:spcPts val="0"/>
              </a:spcAft>
              <a:buFont typeface="Arial" pitchFamily="34" charset="0"/>
              <a:buChar char="•"/>
              <a:defRPr/>
            </a:pPr>
            <a:r>
              <a:rPr lang="tr-TR" dirty="0" err="1" smtClean="0">
                <a:latin typeface="Times New Roman" pitchFamily="18" charset="0"/>
                <a:cs typeface="Times New Roman" pitchFamily="18" charset="0"/>
              </a:rPr>
              <a:t>Pupillayı</a:t>
            </a:r>
            <a:r>
              <a:rPr lang="tr-TR" dirty="0" smtClean="0">
                <a:latin typeface="Times New Roman" pitchFamily="18" charset="0"/>
                <a:cs typeface="Times New Roman" pitchFamily="18" charset="0"/>
              </a:rPr>
              <a:t> etkileyen iris bozuklukları </a:t>
            </a:r>
          </a:p>
          <a:p>
            <a:pPr lvl="1" fontAlgn="auto">
              <a:spcAft>
                <a:spcPts val="0"/>
              </a:spcAft>
              <a:buFont typeface="Arial" pitchFamily="34" charset="0"/>
              <a:buChar char="•"/>
              <a:defRPr/>
            </a:pPr>
            <a:r>
              <a:rPr lang="tr-TR" dirty="0" smtClean="0">
                <a:latin typeface="Times New Roman" pitchFamily="18" charset="0"/>
                <a:cs typeface="Times New Roman" pitchFamily="18" charset="0"/>
              </a:rPr>
              <a:t>Katarakt </a:t>
            </a:r>
          </a:p>
          <a:p>
            <a:pPr lvl="1" fontAlgn="auto">
              <a:spcAft>
                <a:spcPts val="0"/>
              </a:spcAft>
              <a:buFont typeface="Arial" pitchFamily="34" charset="0"/>
              <a:buChar char="•"/>
              <a:defRPr/>
            </a:pPr>
            <a:r>
              <a:rPr lang="tr-TR" dirty="0" err="1" smtClean="0">
                <a:latin typeface="Times New Roman" pitchFamily="18" charset="0"/>
                <a:cs typeface="Times New Roman" pitchFamily="18" charset="0"/>
              </a:rPr>
              <a:t>Vitreus</a:t>
            </a:r>
            <a:r>
              <a:rPr lang="tr-TR" dirty="0" smtClean="0">
                <a:latin typeface="Times New Roman" pitchFamily="18" charset="0"/>
                <a:cs typeface="Times New Roman" pitchFamily="18" charset="0"/>
              </a:rPr>
              <a:t> içi </a:t>
            </a:r>
            <a:r>
              <a:rPr lang="tr-TR" dirty="0" err="1" smtClean="0">
                <a:latin typeface="Times New Roman" pitchFamily="18" charset="0"/>
                <a:cs typeface="Times New Roman" pitchFamily="18" charset="0"/>
              </a:rPr>
              <a:t>opasiteler</a:t>
            </a:r>
            <a:r>
              <a:rPr lang="tr-TR" dirty="0" smtClean="0">
                <a:latin typeface="Times New Roman" pitchFamily="18" charset="0"/>
                <a:cs typeface="Times New Roman" pitchFamily="18" charset="0"/>
              </a:rPr>
              <a:t> </a:t>
            </a:r>
          </a:p>
          <a:p>
            <a:pPr lvl="1" fontAlgn="auto">
              <a:spcAft>
                <a:spcPts val="0"/>
              </a:spcAft>
              <a:buFont typeface="Arial" pitchFamily="34" charset="0"/>
              <a:buChar char="•"/>
              <a:defRPr/>
            </a:pPr>
            <a:r>
              <a:rPr lang="tr-TR" dirty="0" smtClean="0">
                <a:latin typeface="Times New Roman" pitchFamily="18" charset="0"/>
                <a:cs typeface="Times New Roman" pitchFamily="18" charset="0"/>
              </a:rPr>
              <a:t>Tümör </a:t>
            </a:r>
          </a:p>
          <a:p>
            <a:pPr lvl="1" fontAlgn="auto">
              <a:spcAft>
                <a:spcPts val="0"/>
              </a:spcAft>
              <a:buFont typeface="Arial" pitchFamily="34" charset="0"/>
              <a:buChar char="•"/>
              <a:defRPr/>
            </a:pPr>
            <a:r>
              <a:rPr lang="tr-TR" dirty="0" err="1" smtClean="0">
                <a:latin typeface="Times New Roman" pitchFamily="18" charset="0"/>
                <a:cs typeface="Times New Roman" pitchFamily="18" charset="0"/>
              </a:rPr>
              <a:t>Retinal</a:t>
            </a:r>
            <a:r>
              <a:rPr lang="tr-TR" dirty="0" smtClean="0">
                <a:latin typeface="Times New Roman" pitchFamily="18" charset="0"/>
                <a:cs typeface="Times New Roman" pitchFamily="18" charset="0"/>
              </a:rPr>
              <a:t> hastalıklar</a:t>
            </a:r>
          </a:p>
          <a:p>
            <a:pPr lvl="1" fontAlgn="auto">
              <a:spcAft>
                <a:spcPts val="0"/>
              </a:spcAft>
              <a:buFont typeface="Arial" pitchFamily="34" charset="0"/>
              <a:buChar char="•"/>
              <a:defRPr/>
            </a:pPr>
            <a:r>
              <a:rPr lang="tr-TR" dirty="0" smtClean="0">
                <a:latin typeface="Times New Roman" pitchFamily="18" charset="0"/>
                <a:cs typeface="Times New Roman" pitchFamily="18" charset="0"/>
              </a:rPr>
              <a:t>Yüksek numaralı gözlük</a:t>
            </a:r>
          </a:p>
          <a:p>
            <a:pPr lvl="1" fontAlgn="auto">
              <a:spcAft>
                <a:spcPts val="0"/>
              </a:spcAft>
              <a:buFont typeface="Arial" pitchFamily="34" charset="0"/>
              <a:buChar char="•"/>
              <a:defRPr/>
            </a:pPr>
            <a:r>
              <a:rPr lang="tr-TR" dirty="0" err="1" smtClean="0">
                <a:latin typeface="Times New Roman" pitchFamily="18" charset="0"/>
                <a:cs typeface="Times New Roman" pitchFamily="18" charset="0"/>
              </a:rPr>
              <a:t>Anizometropi</a:t>
            </a:r>
            <a:endParaRPr lang="tr-TR" dirty="0" smtClean="0">
              <a:latin typeface="Times New Roman" pitchFamily="18" charset="0"/>
              <a:cs typeface="Times New Roman" pitchFamily="18" charset="0"/>
            </a:endParaRPr>
          </a:p>
          <a:p>
            <a:pPr lvl="1" fontAlgn="auto">
              <a:spcAft>
                <a:spcPts val="0"/>
              </a:spcAft>
              <a:buFont typeface="Arial" pitchFamily="34" charset="0"/>
              <a:buChar char="•"/>
              <a:defRPr/>
            </a:pPr>
            <a:r>
              <a:rPr lang="tr-TR" dirty="0" smtClean="0">
                <a:latin typeface="Times New Roman" pitchFamily="18" charset="0"/>
                <a:cs typeface="Times New Roman" pitchFamily="18" charset="0"/>
              </a:rPr>
              <a:t>Şaşılık</a:t>
            </a:r>
          </a:p>
          <a:p>
            <a:pPr fontAlgn="auto">
              <a:spcAft>
                <a:spcPts val="0"/>
              </a:spcAft>
              <a:buFont typeface="Arial" pitchFamily="34" charset="0"/>
              <a:buChar char="•"/>
              <a:defRPr/>
            </a:pPr>
            <a:endParaRPr lang="tr-TR" dirty="0"/>
          </a:p>
        </p:txBody>
      </p:sp>
      <p:pic>
        <p:nvPicPr>
          <p:cNvPr id="35844" name="3 Resim" descr="http://www.cumhursener.com/images/upload/image/kitapRes/2Part/6aDSC05306_1.jpg"/>
          <p:cNvPicPr>
            <a:picLocks noChangeAspect="1" noChangeArrowheads="1"/>
          </p:cNvPicPr>
          <p:nvPr/>
        </p:nvPicPr>
        <p:blipFill>
          <a:blip r:embed="rId2" cstate="print"/>
          <a:srcRect/>
          <a:stretch>
            <a:fillRect/>
          </a:stretch>
        </p:blipFill>
        <p:spPr bwMode="auto">
          <a:xfrm>
            <a:off x="4686300" y="5334000"/>
            <a:ext cx="3924300" cy="1268413"/>
          </a:xfrm>
          <a:prstGeom prst="rect">
            <a:avLst/>
          </a:prstGeom>
          <a:noFill/>
          <a:ln w="9525">
            <a:noFill/>
            <a:miter lim="800000"/>
            <a:headEnd/>
            <a:tailEnd/>
          </a:ln>
        </p:spPr>
      </p:pic>
      <p:pic>
        <p:nvPicPr>
          <p:cNvPr id="35845" name="4 Resim" descr="http://www.cumhursener.com/images/upload/image/kitapRes/2Part/7DSC05352_1.jpg"/>
          <p:cNvPicPr>
            <a:picLocks noChangeAspect="1" noChangeArrowheads="1"/>
          </p:cNvPicPr>
          <p:nvPr/>
        </p:nvPicPr>
        <p:blipFill>
          <a:blip r:embed="rId3" cstate="print"/>
          <a:srcRect/>
          <a:stretch>
            <a:fillRect/>
          </a:stretch>
        </p:blipFill>
        <p:spPr bwMode="auto">
          <a:xfrm>
            <a:off x="4724400" y="3886200"/>
            <a:ext cx="3889375" cy="1511300"/>
          </a:xfrm>
          <a:prstGeom prst="rect">
            <a:avLst/>
          </a:prstGeom>
          <a:noFill/>
          <a:ln w="9525">
            <a:noFill/>
            <a:miter lim="800000"/>
            <a:headEnd/>
            <a:tailEnd/>
          </a:ln>
        </p:spPr>
      </p:pic>
      <p:pic>
        <p:nvPicPr>
          <p:cNvPr id="35846" name="Picture 2" descr="C:\Users\OsmanB\Desktop\kırmızı refle için resimler\images (2).jpg"/>
          <p:cNvPicPr>
            <a:picLocks noChangeAspect="1" noChangeArrowheads="1"/>
          </p:cNvPicPr>
          <p:nvPr/>
        </p:nvPicPr>
        <p:blipFill>
          <a:blip r:embed="rId4" cstate="print"/>
          <a:srcRect/>
          <a:stretch>
            <a:fillRect/>
          </a:stretch>
        </p:blipFill>
        <p:spPr bwMode="auto">
          <a:xfrm>
            <a:off x="6096000" y="1828800"/>
            <a:ext cx="2514600" cy="2058988"/>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Başlık 1"/>
          <p:cNvSpPr>
            <a:spLocks noGrp="1"/>
          </p:cNvSpPr>
          <p:nvPr>
            <p:ph type="title"/>
          </p:nvPr>
        </p:nvSpPr>
        <p:spPr>
          <a:xfrm>
            <a:off x="1007604" y="548680"/>
            <a:ext cx="7128792" cy="720080"/>
          </a:xfrm>
        </p:spPr>
        <p:txBody>
          <a:bodyPr/>
          <a:lstStyle/>
          <a:p>
            <a:pPr eaLnBrk="1" hangingPunct="1"/>
            <a:r>
              <a:rPr lang="tr-TR" sz="3600" dirty="0" smtClean="0">
                <a:solidFill>
                  <a:srgbClr val="FF0000"/>
                </a:solidFill>
                <a:latin typeface="Times New Roman" pitchFamily="18" charset="0"/>
                <a:cs typeface="Times New Roman" pitchFamily="18" charset="0"/>
              </a:rPr>
              <a:t>Kırmızı </a:t>
            </a:r>
            <a:r>
              <a:rPr lang="tr-TR" sz="3600" dirty="0" err="1" smtClean="0">
                <a:solidFill>
                  <a:srgbClr val="FF0000"/>
                </a:solidFill>
                <a:latin typeface="Times New Roman" pitchFamily="18" charset="0"/>
                <a:cs typeface="Times New Roman" pitchFamily="18" charset="0"/>
              </a:rPr>
              <a:t>Refle</a:t>
            </a:r>
            <a:r>
              <a:rPr lang="tr-TR" sz="3600" dirty="0" smtClean="0">
                <a:solidFill>
                  <a:srgbClr val="FF0000"/>
                </a:solidFill>
                <a:latin typeface="Times New Roman" pitchFamily="18" charset="0"/>
                <a:cs typeface="Times New Roman" pitchFamily="18" charset="0"/>
              </a:rPr>
              <a:t> Testi</a:t>
            </a:r>
            <a:endParaRPr lang="tr-TR" sz="3600" dirty="0" smtClean="0">
              <a:solidFill>
                <a:srgbClr val="FF0000"/>
              </a:solidFill>
            </a:endParaRPr>
          </a:p>
        </p:txBody>
      </p:sp>
      <p:sp>
        <p:nvSpPr>
          <p:cNvPr id="36867" name="İçerik Yer Tutucusu 2"/>
          <p:cNvSpPr>
            <a:spLocks noGrp="1"/>
          </p:cNvSpPr>
          <p:nvPr>
            <p:ph idx="1"/>
          </p:nvPr>
        </p:nvSpPr>
        <p:spPr>
          <a:xfrm>
            <a:off x="457200" y="1484784"/>
            <a:ext cx="4619625" cy="4680520"/>
          </a:xfrm>
        </p:spPr>
        <p:txBody>
          <a:bodyPr/>
          <a:lstStyle/>
          <a:p>
            <a:pPr>
              <a:buClr>
                <a:srgbClr val="FF0000"/>
              </a:buClr>
              <a:buFont typeface="Arial" pitchFamily="34" charset="0"/>
              <a:buChar char="•"/>
            </a:pPr>
            <a:r>
              <a:rPr lang="tr-TR" sz="2400" dirty="0" smtClean="0">
                <a:latin typeface="Times New Roman" pitchFamily="18" charset="0"/>
                <a:cs typeface="Times New Roman" pitchFamily="18" charset="0"/>
              </a:rPr>
              <a:t>Normal bir gözde kırmızı </a:t>
            </a:r>
            <a:r>
              <a:rPr lang="tr-TR" sz="2400" dirty="0" err="1" smtClean="0">
                <a:latin typeface="Times New Roman" pitchFamily="18" charset="0"/>
                <a:cs typeface="Times New Roman" pitchFamily="18" charset="0"/>
              </a:rPr>
              <a:t>refle</a:t>
            </a:r>
            <a:r>
              <a:rPr lang="tr-TR" sz="2400" dirty="0" smtClean="0">
                <a:latin typeface="Times New Roman" pitchFamily="18" charset="0"/>
                <a:cs typeface="Times New Roman" pitchFamily="18" charset="0"/>
              </a:rPr>
              <a:t>, </a:t>
            </a:r>
          </a:p>
          <a:p>
            <a:pPr lvl="1">
              <a:buFont typeface="Arial" pitchFamily="34" charset="0"/>
              <a:buChar char="•"/>
            </a:pPr>
            <a:r>
              <a:rPr lang="tr-TR" sz="2400" dirty="0" smtClean="0">
                <a:latin typeface="Times New Roman" pitchFamily="18" charset="0"/>
                <a:cs typeface="Times New Roman" pitchFamily="18" charset="0"/>
              </a:rPr>
              <a:t>Parlak kırmızı-sarı renkte</a:t>
            </a:r>
          </a:p>
          <a:p>
            <a:pPr lvl="1">
              <a:buFont typeface="Arial" pitchFamily="34" charset="0"/>
              <a:buChar char="•"/>
            </a:pPr>
            <a:r>
              <a:rPr lang="tr-TR" sz="2400" dirty="0" smtClean="0">
                <a:latin typeface="Times New Roman" pitchFamily="18" charset="0"/>
                <a:cs typeface="Times New Roman" pitchFamily="18" charset="0"/>
              </a:rPr>
              <a:t>Simetrik </a:t>
            </a:r>
          </a:p>
          <a:p>
            <a:pPr eaLnBrk="1" hangingPunct="1">
              <a:buClr>
                <a:srgbClr val="FF0000"/>
              </a:buClr>
              <a:buFont typeface="Arial" pitchFamily="34" charset="0"/>
              <a:buChar char="•"/>
            </a:pPr>
            <a:r>
              <a:rPr lang="tr-TR" sz="2400" dirty="0" smtClean="0">
                <a:latin typeface="Times New Roman" pitchFamily="18" charset="0"/>
                <a:cs typeface="Times New Roman" pitchFamily="18" charset="0"/>
              </a:rPr>
              <a:t>Kırmızı </a:t>
            </a:r>
            <a:r>
              <a:rPr lang="tr-TR" sz="2400" dirty="0" err="1" smtClean="0">
                <a:latin typeface="Times New Roman" pitchFamily="18" charset="0"/>
                <a:cs typeface="Times New Roman" pitchFamily="18" charset="0"/>
              </a:rPr>
              <a:t>refle</a:t>
            </a:r>
            <a:r>
              <a:rPr lang="tr-TR" sz="2400" dirty="0" smtClean="0">
                <a:latin typeface="Times New Roman" pitchFamily="18" charset="0"/>
                <a:cs typeface="Times New Roman" pitchFamily="18" charset="0"/>
              </a:rPr>
              <a:t> içinde yer alan karanlık noktalar</a:t>
            </a:r>
          </a:p>
          <a:p>
            <a:pPr eaLnBrk="1" hangingPunct="1">
              <a:buClr>
                <a:srgbClr val="FF0000"/>
              </a:buClr>
              <a:buFont typeface="Arial" pitchFamily="34" charset="0"/>
              <a:buChar char="•"/>
            </a:pPr>
            <a:r>
              <a:rPr lang="tr-TR" sz="2400" dirty="0" smtClean="0">
                <a:latin typeface="Times New Roman" pitchFamily="18" charset="0"/>
                <a:cs typeface="Times New Roman" pitchFamily="18" charset="0"/>
              </a:rPr>
              <a:t>Bozuk veya kaybolmuş kırmızı </a:t>
            </a:r>
            <a:r>
              <a:rPr lang="tr-TR" sz="2400" dirty="0" err="1" smtClean="0">
                <a:latin typeface="Times New Roman" pitchFamily="18" charset="0"/>
                <a:cs typeface="Times New Roman" pitchFamily="18" charset="0"/>
              </a:rPr>
              <a:t>refle</a:t>
            </a:r>
            <a:r>
              <a:rPr lang="tr-TR" sz="2400" dirty="0" smtClean="0">
                <a:latin typeface="Times New Roman" pitchFamily="18" charset="0"/>
                <a:cs typeface="Times New Roman" pitchFamily="18" charset="0"/>
              </a:rPr>
              <a:t>, </a:t>
            </a:r>
          </a:p>
          <a:p>
            <a:pPr eaLnBrk="1" hangingPunct="1">
              <a:buClr>
                <a:srgbClr val="FF0000"/>
              </a:buClr>
              <a:buFont typeface="Arial" pitchFamily="34" charset="0"/>
              <a:buChar char="•"/>
            </a:pPr>
            <a:r>
              <a:rPr lang="tr-TR" sz="2400" dirty="0" smtClean="0">
                <a:latin typeface="Times New Roman" pitchFamily="18" charset="0"/>
                <a:cs typeface="Times New Roman" pitchFamily="18" charset="0"/>
              </a:rPr>
              <a:t>Beyaz </a:t>
            </a:r>
            <a:r>
              <a:rPr lang="tr-TR" sz="2400" dirty="0" err="1" smtClean="0">
                <a:latin typeface="Times New Roman" pitchFamily="18" charset="0"/>
                <a:cs typeface="Times New Roman" pitchFamily="18" charset="0"/>
              </a:rPr>
              <a:t>refle</a:t>
            </a:r>
            <a:r>
              <a:rPr lang="tr-TR" sz="2400" dirty="0" smtClean="0">
                <a:latin typeface="Times New Roman" pitchFamily="18" charset="0"/>
                <a:cs typeface="Times New Roman" pitchFamily="18" charset="0"/>
              </a:rPr>
              <a:t> (</a:t>
            </a:r>
            <a:r>
              <a:rPr lang="tr-TR" sz="2400" dirty="0" err="1" smtClean="0">
                <a:latin typeface="Times New Roman" pitchFamily="18" charset="0"/>
                <a:cs typeface="Times New Roman" pitchFamily="18" charset="0"/>
              </a:rPr>
              <a:t>lökokori</a:t>
            </a:r>
            <a:r>
              <a:rPr lang="tr-TR" sz="2400" dirty="0" smtClean="0">
                <a:latin typeface="Times New Roman" pitchFamily="18" charset="0"/>
                <a:cs typeface="Times New Roman" pitchFamily="18" charset="0"/>
              </a:rPr>
              <a:t>), </a:t>
            </a:r>
          </a:p>
          <a:p>
            <a:pPr eaLnBrk="1" hangingPunct="1">
              <a:buClr>
                <a:srgbClr val="FF0000"/>
              </a:buClr>
              <a:buFont typeface="Arial" pitchFamily="34" charset="0"/>
              <a:buChar char="•"/>
            </a:pPr>
            <a:r>
              <a:rPr lang="tr-TR" sz="2400" dirty="0" err="1" smtClean="0">
                <a:latin typeface="Times New Roman" pitchFamily="18" charset="0"/>
                <a:cs typeface="Times New Roman" pitchFamily="18" charset="0"/>
              </a:rPr>
              <a:t>Reflelerde</a:t>
            </a:r>
            <a:r>
              <a:rPr lang="tr-TR" sz="2400" dirty="0" smtClean="0">
                <a:latin typeface="Times New Roman" pitchFamily="18" charset="0"/>
                <a:cs typeface="Times New Roman" pitchFamily="18" charset="0"/>
              </a:rPr>
              <a:t> asimetri durumlarında hasta göz hekimine yönlendirilmelidir</a:t>
            </a:r>
          </a:p>
        </p:txBody>
      </p:sp>
      <p:pic>
        <p:nvPicPr>
          <p:cNvPr id="36868" name="3 Resim" descr="bruckner.jpg"/>
          <p:cNvPicPr>
            <a:picLocks noChangeAspect="1"/>
          </p:cNvPicPr>
          <p:nvPr/>
        </p:nvPicPr>
        <p:blipFill>
          <a:blip r:embed="rId2" cstate="print"/>
          <a:srcRect/>
          <a:stretch>
            <a:fillRect/>
          </a:stretch>
        </p:blipFill>
        <p:spPr bwMode="auto">
          <a:xfrm>
            <a:off x="5257800" y="1371600"/>
            <a:ext cx="3124200" cy="5210175"/>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Başlık 1"/>
          <p:cNvSpPr>
            <a:spLocks noGrp="1"/>
          </p:cNvSpPr>
          <p:nvPr>
            <p:ph type="title"/>
          </p:nvPr>
        </p:nvSpPr>
        <p:spPr>
          <a:xfrm>
            <a:off x="1007604" y="548680"/>
            <a:ext cx="7128792" cy="720080"/>
          </a:xfrm>
        </p:spPr>
        <p:txBody>
          <a:bodyPr/>
          <a:lstStyle/>
          <a:p>
            <a:pPr eaLnBrk="1" hangingPunct="1"/>
            <a:r>
              <a:rPr lang="tr-TR" dirty="0" smtClean="0">
                <a:solidFill>
                  <a:srgbClr val="FF0000"/>
                </a:solidFill>
                <a:latin typeface="Times New Roman" pitchFamily="18" charset="0"/>
                <a:cs typeface="Times New Roman" pitchFamily="18" charset="0"/>
              </a:rPr>
              <a:t>Kırmızı </a:t>
            </a:r>
            <a:r>
              <a:rPr lang="tr-TR" dirty="0" err="1" smtClean="0">
                <a:solidFill>
                  <a:srgbClr val="FF0000"/>
                </a:solidFill>
                <a:latin typeface="Times New Roman" pitchFamily="18" charset="0"/>
                <a:cs typeface="Times New Roman" pitchFamily="18" charset="0"/>
              </a:rPr>
              <a:t>Refle</a:t>
            </a:r>
            <a:r>
              <a:rPr lang="tr-TR" dirty="0" smtClean="0">
                <a:solidFill>
                  <a:srgbClr val="FF0000"/>
                </a:solidFill>
                <a:latin typeface="Times New Roman" pitchFamily="18" charset="0"/>
                <a:cs typeface="Times New Roman" pitchFamily="18" charset="0"/>
              </a:rPr>
              <a:t> Testi</a:t>
            </a:r>
            <a:endParaRPr lang="tr-TR" dirty="0" smtClean="0">
              <a:solidFill>
                <a:srgbClr val="FF0000"/>
              </a:solidFill>
            </a:endParaRPr>
          </a:p>
        </p:txBody>
      </p:sp>
      <p:sp>
        <p:nvSpPr>
          <p:cNvPr id="3" name="İçerik Yer Tutucusu 2"/>
          <p:cNvSpPr>
            <a:spLocks noGrp="1"/>
          </p:cNvSpPr>
          <p:nvPr>
            <p:ph idx="1"/>
          </p:nvPr>
        </p:nvSpPr>
        <p:spPr>
          <a:xfrm>
            <a:off x="457200" y="1412777"/>
            <a:ext cx="7499176" cy="720080"/>
          </a:xfrm>
        </p:spPr>
        <p:txBody>
          <a:bodyPr rtlCol="0">
            <a:normAutofit/>
          </a:bodyPr>
          <a:lstStyle/>
          <a:p>
            <a:pPr eaLnBrk="1" fontAlgn="auto" hangingPunct="1">
              <a:spcAft>
                <a:spcPts val="0"/>
              </a:spcAft>
              <a:buClr>
                <a:srgbClr val="FF0000"/>
              </a:buClr>
              <a:buFont typeface="Arial" pitchFamily="34" charset="0"/>
              <a:buChar char="•"/>
              <a:defRPr/>
            </a:pPr>
            <a:r>
              <a:rPr lang="tr-TR" dirty="0" err="1" smtClean="0">
                <a:latin typeface="Times New Roman" pitchFamily="18" charset="0"/>
                <a:cs typeface="Times New Roman" pitchFamily="18" charset="0"/>
              </a:rPr>
              <a:t>Refle</a:t>
            </a:r>
            <a:r>
              <a:rPr lang="tr-TR" dirty="0" smtClean="0">
                <a:latin typeface="Times New Roman" pitchFamily="18" charset="0"/>
                <a:cs typeface="Times New Roman" pitchFamily="18" charset="0"/>
              </a:rPr>
              <a:t> içindeki karanlık alanlar:</a:t>
            </a:r>
          </a:p>
          <a:p>
            <a:pPr marL="0" indent="0" eaLnBrk="1" fontAlgn="auto" hangingPunct="1">
              <a:spcAft>
                <a:spcPts val="0"/>
              </a:spcAft>
              <a:buClr>
                <a:srgbClr val="FF0000"/>
              </a:buClr>
              <a:buFont typeface="Arial" pitchFamily="34" charset="0"/>
              <a:buChar char="•"/>
              <a:defRPr/>
            </a:pPr>
            <a:endParaRPr lang="tr-TR" dirty="0">
              <a:latin typeface="Times New Roman" pitchFamily="18" charset="0"/>
              <a:cs typeface="Times New Roman" pitchFamily="18" charset="0"/>
            </a:endParaRPr>
          </a:p>
        </p:txBody>
      </p:sp>
      <p:pic>
        <p:nvPicPr>
          <p:cNvPr id="37892" name="Picture 2" descr="C:\Users\OsmanB\Desktop\kırmızı refle için resimler\images (3).jpg"/>
          <p:cNvPicPr>
            <a:picLocks noChangeAspect="1" noChangeArrowheads="1"/>
          </p:cNvPicPr>
          <p:nvPr/>
        </p:nvPicPr>
        <p:blipFill>
          <a:blip r:embed="rId2" cstate="print"/>
          <a:srcRect/>
          <a:stretch>
            <a:fillRect/>
          </a:stretch>
        </p:blipFill>
        <p:spPr bwMode="auto">
          <a:xfrm>
            <a:off x="4572000" y="4437112"/>
            <a:ext cx="2952328" cy="2157983"/>
          </a:xfrm>
          <a:prstGeom prst="rect">
            <a:avLst/>
          </a:prstGeom>
          <a:noFill/>
          <a:ln w="9525">
            <a:noFill/>
            <a:miter lim="800000"/>
            <a:headEnd/>
            <a:tailEnd/>
          </a:ln>
        </p:spPr>
      </p:pic>
      <p:pic>
        <p:nvPicPr>
          <p:cNvPr id="37893" name="Picture 3" descr="C:\Users\OsmanB\Desktop\kırmızı refle için resimler\nuc_s-cat3.png"/>
          <p:cNvPicPr>
            <a:picLocks noChangeAspect="1" noChangeArrowheads="1"/>
          </p:cNvPicPr>
          <p:nvPr/>
        </p:nvPicPr>
        <p:blipFill>
          <a:blip r:embed="rId3" cstate="print"/>
          <a:srcRect/>
          <a:stretch>
            <a:fillRect/>
          </a:stretch>
        </p:blipFill>
        <p:spPr bwMode="auto">
          <a:xfrm>
            <a:off x="4572000" y="2132856"/>
            <a:ext cx="2952328" cy="2088232"/>
          </a:xfrm>
          <a:prstGeom prst="rect">
            <a:avLst/>
          </a:prstGeom>
          <a:noFill/>
          <a:ln w="9525">
            <a:noFill/>
            <a:miter lim="800000"/>
            <a:headEnd/>
            <a:tailEnd/>
          </a:ln>
        </p:spPr>
      </p:pic>
      <p:pic>
        <p:nvPicPr>
          <p:cNvPr id="37894" name="Picture 4" descr="C:\Users\OsmanB\Desktop\kırmızı refle için resimler\v12a42f1b.jpg"/>
          <p:cNvPicPr>
            <a:picLocks noChangeAspect="1" noChangeArrowheads="1"/>
          </p:cNvPicPr>
          <p:nvPr/>
        </p:nvPicPr>
        <p:blipFill>
          <a:blip r:embed="rId4" cstate="print"/>
          <a:srcRect t="19122" r="56128"/>
          <a:stretch>
            <a:fillRect/>
          </a:stretch>
        </p:blipFill>
        <p:spPr bwMode="auto">
          <a:xfrm>
            <a:off x="1043608" y="4437112"/>
            <a:ext cx="3384550" cy="2160240"/>
          </a:xfrm>
          <a:prstGeom prst="rect">
            <a:avLst/>
          </a:prstGeom>
          <a:noFill/>
          <a:ln w="9525">
            <a:noFill/>
            <a:miter lim="800000"/>
            <a:headEnd/>
            <a:tailEnd/>
          </a:ln>
        </p:spPr>
      </p:pic>
      <p:pic>
        <p:nvPicPr>
          <p:cNvPr id="37895" name="Picture 5"/>
          <p:cNvPicPr>
            <a:picLocks noChangeAspect="1" noChangeArrowheads="1"/>
          </p:cNvPicPr>
          <p:nvPr/>
        </p:nvPicPr>
        <p:blipFill>
          <a:blip r:embed="rId5" cstate="print"/>
          <a:srcRect l="12576" t="14815" r="14935" b="14815"/>
          <a:stretch>
            <a:fillRect/>
          </a:stretch>
        </p:blipFill>
        <p:spPr bwMode="auto">
          <a:xfrm>
            <a:off x="1043608" y="2132856"/>
            <a:ext cx="3312368" cy="208823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Başlık 1"/>
          <p:cNvSpPr>
            <a:spLocks noGrp="1"/>
          </p:cNvSpPr>
          <p:nvPr>
            <p:ph type="title"/>
          </p:nvPr>
        </p:nvSpPr>
        <p:spPr>
          <a:xfrm>
            <a:off x="1007604" y="548680"/>
            <a:ext cx="7128792" cy="720080"/>
          </a:xfrm>
        </p:spPr>
        <p:txBody>
          <a:bodyPr/>
          <a:lstStyle/>
          <a:p>
            <a:pPr eaLnBrk="1" hangingPunct="1"/>
            <a:r>
              <a:rPr lang="tr-TR" sz="3600" dirty="0" smtClean="0">
                <a:solidFill>
                  <a:srgbClr val="FF0000"/>
                </a:solidFill>
                <a:latin typeface="Times New Roman" pitchFamily="18" charset="0"/>
                <a:cs typeface="Times New Roman" pitchFamily="18" charset="0"/>
              </a:rPr>
              <a:t>Kırmızı </a:t>
            </a:r>
            <a:r>
              <a:rPr lang="tr-TR" sz="3600" dirty="0" err="1" smtClean="0">
                <a:solidFill>
                  <a:srgbClr val="FF0000"/>
                </a:solidFill>
                <a:latin typeface="Times New Roman" pitchFamily="18" charset="0"/>
                <a:cs typeface="Times New Roman" pitchFamily="18" charset="0"/>
              </a:rPr>
              <a:t>Refle</a:t>
            </a:r>
            <a:r>
              <a:rPr lang="tr-TR" sz="3600" dirty="0" smtClean="0">
                <a:solidFill>
                  <a:srgbClr val="FF0000"/>
                </a:solidFill>
                <a:latin typeface="Times New Roman" pitchFamily="18" charset="0"/>
                <a:cs typeface="Times New Roman" pitchFamily="18" charset="0"/>
              </a:rPr>
              <a:t> Testi</a:t>
            </a:r>
            <a:endParaRPr lang="tr-TR" sz="3600" dirty="0" smtClean="0">
              <a:solidFill>
                <a:srgbClr val="FF0000"/>
              </a:solidFill>
            </a:endParaRPr>
          </a:p>
        </p:txBody>
      </p:sp>
      <p:pic>
        <p:nvPicPr>
          <p:cNvPr id="38915" name="Picture 3" descr="C:\Users\OsmanB\Desktop\kırmızı refle için resimler\Bruckner2.jpg"/>
          <p:cNvPicPr>
            <a:picLocks noChangeAspect="1" noChangeArrowheads="1"/>
          </p:cNvPicPr>
          <p:nvPr/>
        </p:nvPicPr>
        <p:blipFill>
          <a:blip r:embed="rId2" cstate="print"/>
          <a:srcRect l="10345" b="16400"/>
          <a:stretch>
            <a:fillRect/>
          </a:stretch>
        </p:blipFill>
        <p:spPr bwMode="auto">
          <a:xfrm>
            <a:off x="539552" y="2786062"/>
            <a:ext cx="4032448" cy="1291010"/>
          </a:xfrm>
          <a:prstGeom prst="rect">
            <a:avLst/>
          </a:prstGeom>
          <a:noFill/>
          <a:ln w="9525">
            <a:noFill/>
            <a:miter lim="800000"/>
            <a:headEnd/>
            <a:tailEnd/>
          </a:ln>
        </p:spPr>
      </p:pic>
      <p:pic>
        <p:nvPicPr>
          <p:cNvPr id="38916" name="Picture 4"/>
          <p:cNvPicPr>
            <a:picLocks noChangeAspect="1" noChangeArrowheads="1"/>
          </p:cNvPicPr>
          <p:nvPr/>
        </p:nvPicPr>
        <p:blipFill>
          <a:blip r:embed="rId3" cstate="print"/>
          <a:srcRect l="4070" t="31903" r="2174" b="12703"/>
          <a:stretch>
            <a:fillRect/>
          </a:stretch>
        </p:blipFill>
        <p:spPr bwMode="auto">
          <a:xfrm>
            <a:off x="395537" y="4581128"/>
            <a:ext cx="4176463" cy="1382713"/>
          </a:xfrm>
          <a:prstGeom prst="rect">
            <a:avLst/>
          </a:prstGeom>
          <a:noFill/>
          <a:ln w="9525">
            <a:noFill/>
            <a:miter lim="800000"/>
            <a:headEnd/>
            <a:tailEnd/>
          </a:ln>
        </p:spPr>
      </p:pic>
      <p:pic>
        <p:nvPicPr>
          <p:cNvPr id="38917" name="Picture 5" descr="C:\Users\OsmanB\Desktop\kırmızı refle için resimler\rb.jpg"/>
          <p:cNvPicPr>
            <a:picLocks noChangeAspect="1" noChangeArrowheads="1"/>
          </p:cNvPicPr>
          <p:nvPr/>
        </p:nvPicPr>
        <p:blipFill>
          <a:blip r:embed="rId4" cstate="print"/>
          <a:srcRect t="18639" b="35310"/>
          <a:stretch>
            <a:fillRect/>
          </a:stretch>
        </p:blipFill>
        <p:spPr bwMode="auto">
          <a:xfrm>
            <a:off x="4788024" y="4581128"/>
            <a:ext cx="3816424" cy="1368152"/>
          </a:xfrm>
          <a:prstGeom prst="rect">
            <a:avLst/>
          </a:prstGeom>
          <a:noFill/>
          <a:ln w="9525">
            <a:noFill/>
            <a:miter lim="800000"/>
            <a:headEnd/>
            <a:tailEnd/>
          </a:ln>
        </p:spPr>
      </p:pic>
      <p:pic>
        <p:nvPicPr>
          <p:cNvPr id="38918" name="Picture 2"/>
          <p:cNvPicPr>
            <a:picLocks noGrp="1" noChangeAspect="1" noChangeArrowheads="1"/>
          </p:cNvPicPr>
          <p:nvPr>
            <p:ph idx="1"/>
          </p:nvPr>
        </p:nvPicPr>
        <p:blipFill>
          <a:blip r:embed="rId5" cstate="print"/>
          <a:srcRect/>
          <a:stretch>
            <a:fillRect/>
          </a:stretch>
        </p:blipFill>
        <p:spPr>
          <a:xfrm>
            <a:off x="4788024" y="2786062"/>
            <a:ext cx="3744416" cy="1285875"/>
          </a:xfrm>
          <a:noFill/>
        </p:spPr>
      </p:pic>
      <p:sp>
        <p:nvSpPr>
          <p:cNvPr id="38919" name="7 Dikdörtgen"/>
          <p:cNvSpPr>
            <a:spLocks noChangeArrowheads="1"/>
          </p:cNvSpPr>
          <p:nvPr/>
        </p:nvSpPr>
        <p:spPr bwMode="auto">
          <a:xfrm>
            <a:off x="990600" y="1752600"/>
            <a:ext cx="7162800" cy="461963"/>
          </a:xfrm>
          <a:prstGeom prst="rect">
            <a:avLst/>
          </a:prstGeom>
          <a:noFill/>
          <a:ln w="9525">
            <a:noFill/>
            <a:miter lim="800000"/>
            <a:headEnd/>
            <a:tailEnd/>
          </a:ln>
        </p:spPr>
        <p:txBody>
          <a:bodyPr>
            <a:spAutoFit/>
          </a:bodyPr>
          <a:lstStyle/>
          <a:p>
            <a:r>
              <a:rPr lang="tr-TR" sz="2400" dirty="0">
                <a:latin typeface="Times New Roman" pitchFamily="18" charset="0"/>
                <a:cs typeface="Times New Roman" pitchFamily="18" charset="0"/>
              </a:rPr>
              <a:t>Beyaz </a:t>
            </a:r>
            <a:r>
              <a:rPr lang="tr-TR" sz="2400" dirty="0" err="1">
                <a:latin typeface="Times New Roman" pitchFamily="18" charset="0"/>
                <a:cs typeface="Times New Roman" pitchFamily="18" charset="0"/>
              </a:rPr>
              <a:t>refle</a:t>
            </a:r>
            <a:r>
              <a:rPr lang="tr-TR" sz="2400" dirty="0">
                <a:latin typeface="Times New Roman" pitchFamily="18" charset="0"/>
                <a:cs typeface="Times New Roman" pitchFamily="18" charset="0"/>
              </a:rPr>
              <a:t> (</a:t>
            </a:r>
            <a:r>
              <a:rPr lang="tr-TR" sz="2400" dirty="0" err="1">
                <a:latin typeface="Times New Roman" pitchFamily="18" charset="0"/>
                <a:cs typeface="Times New Roman" pitchFamily="18" charset="0"/>
              </a:rPr>
              <a:t>Lökokori</a:t>
            </a:r>
            <a:r>
              <a:rPr lang="tr-TR"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leukos</a:t>
            </a:r>
            <a:r>
              <a:rPr lang="tr-TR" sz="2400" dirty="0">
                <a:latin typeface="Times New Roman" pitchFamily="18" charset="0"/>
                <a:cs typeface="Times New Roman" pitchFamily="18" charset="0"/>
              </a:rPr>
              <a:t>: beyaz </a:t>
            </a:r>
            <a:r>
              <a:rPr lang="en-US" sz="2400" dirty="0" err="1">
                <a:latin typeface="Times New Roman" pitchFamily="18" charset="0"/>
                <a:cs typeface="Times New Roman" pitchFamily="18" charset="0"/>
              </a:rPr>
              <a:t>kore</a:t>
            </a:r>
            <a:r>
              <a:rPr lang="tr-TR" sz="2400" dirty="0">
                <a:latin typeface="Times New Roman" pitchFamily="18" charset="0"/>
                <a:cs typeface="Times New Roman" pitchFamily="18" charset="0"/>
              </a:rPr>
              <a:t>:</a:t>
            </a:r>
            <a:r>
              <a:rPr lang="en-US" sz="2400" dirty="0">
                <a:latin typeface="Times New Roman" pitchFamily="18" charset="0"/>
                <a:cs typeface="Times New Roman" pitchFamily="18" charset="0"/>
              </a:rPr>
              <a:t>pupil</a:t>
            </a:r>
            <a:endParaRPr lang="tr-TR" sz="2400" dirty="0">
              <a:latin typeface="Times New Roman" pitchFamily="18" charset="0"/>
              <a:cs typeface="Times New Roman" pitchFamily="18" charset="0"/>
            </a:endParaRPr>
          </a:p>
        </p:txBody>
      </p:sp>
    </p:spTree>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Başlık 1"/>
          <p:cNvSpPr>
            <a:spLocks noGrp="1"/>
          </p:cNvSpPr>
          <p:nvPr>
            <p:ph type="title"/>
          </p:nvPr>
        </p:nvSpPr>
        <p:spPr>
          <a:xfrm>
            <a:off x="1007604" y="620688"/>
            <a:ext cx="7128792" cy="720080"/>
          </a:xfrm>
        </p:spPr>
        <p:txBody>
          <a:bodyPr/>
          <a:lstStyle/>
          <a:p>
            <a:pPr eaLnBrk="1" hangingPunct="1"/>
            <a:r>
              <a:rPr lang="tr-TR" dirty="0" smtClean="0">
                <a:solidFill>
                  <a:srgbClr val="FF0000"/>
                </a:solidFill>
                <a:latin typeface="Times New Roman" pitchFamily="18" charset="0"/>
                <a:cs typeface="Times New Roman" pitchFamily="18" charset="0"/>
              </a:rPr>
              <a:t>Kırmızı </a:t>
            </a:r>
            <a:r>
              <a:rPr lang="tr-TR" dirty="0" err="1" smtClean="0">
                <a:solidFill>
                  <a:srgbClr val="FF0000"/>
                </a:solidFill>
                <a:latin typeface="Times New Roman" pitchFamily="18" charset="0"/>
                <a:cs typeface="Times New Roman" pitchFamily="18" charset="0"/>
              </a:rPr>
              <a:t>Refle</a:t>
            </a:r>
            <a:r>
              <a:rPr lang="tr-TR" dirty="0" smtClean="0">
                <a:solidFill>
                  <a:srgbClr val="FF0000"/>
                </a:solidFill>
                <a:latin typeface="Times New Roman" pitchFamily="18" charset="0"/>
                <a:cs typeface="Times New Roman" pitchFamily="18" charset="0"/>
              </a:rPr>
              <a:t> Testi</a:t>
            </a:r>
            <a:endParaRPr lang="tr-TR" dirty="0" smtClean="0">
              <a:solidFill>
                <a:srgbClr val="FF0000"/>
              </a:solidFill>
            </a:endParaRPr>
          </a:p>
        </p:txBody>
      </p:sp>
      <p:sp>
        <p:nvSpPr>
          <p:cNvPr id="39939" name="İçerik Yer Tutucusu 2"/>
          <p:cNvSpPr>
            <a:spLocks noGrp="1"/>
          </p:cNvSpPr>
          <p:nvPr>
            <p:ph idx="1"/>
          </p:nvPr>
        </p:nvSpPr>
        <p:spPr>
          <a:xfrm>
            <a:off x="457200" y="1556792"/>
            <a:ext cx="8229600" cy="685056"/>
          </a:xfrm>
        </p:spPr>
        <p:txBody>
          <a:bodyPr/>
          <a:lstStyle/>
          <a:p>
            <a:pPr eaLnBrk="1" hangingPunct="1">
              <a:buClr>
                <a:srgbClr val="FF0000"/>
              </a:buClr>
              <a:buFont typeface="Arial" pitchFamily="34" charset="0"/>
              <a:buChar char="•"/>
            </a:pPr>
            <a:r>
              <a:rPr lang="tr-TR" dirty="0" smtClean="0">
                <a:latin typeface="Times New Roman" pitchFamily="18" charset="0"/>
                <a:cs typeface="Times New Roman" pitchFamily="18" charset="0"/>
              </a:rPr>
              <a:t>Bozulmuş, kaybolmuş, asimetrik kırmızı </a:t>
            </a:r>
            <a:r>
              <a:rPr lang="tr-TR" dirty="0" err="1" smtClean="0">
                <a:latin typeface="Times New Roman" pitchFamily="18" charset="0"/>
                <a:cs typeface="Times New Roman" pitchFamily="18" charset="0"/>
              </a:rPr>
              <a:t>refle</a:t>
            </a:r>
            <a:endParaRPr lang="tr-TR" dirty="0" smtClean="0">
              <a:latin typeface="Times New Roman" pitchFamily="18" charset="0"/>
              <a:cs typeface="Times New Roman" pitchFamily="18" charset="0"/>
            </a:endParaRPr>
          </a:p>
        </p:txBody>
      </p:sp>
      <p:pic>
        <p:nvPicPr>
          <p:cNvPr id="39940" name="Picture 2" descr="C:\Users\OsmanB\Desktop\kırmızı refle için resimler\Lauffenburger2 (1).jpg"/>
          <p:cNvPicPr>
            <a:picLocks noChangeAspect="1" noChangeArrowheads="1"/>
          </p:cNvPicPr>
          <p:nvPr/>
        </p:nvPicPr>
        <p:blipFill>
          <a:blip r:embed="rId2" cstate="print"/>
          <a:srcRect t="16003"/>
          <a:stretch>
            <a:fillRect/>
          </a:stretch>
        </p:blipFill>
        <p:spPr bwMode="auto">
          <a:xfrm>
            <a:off x="611560" y="2673102"/>
            <a:ext cx="3744416" cy="1511796"/>
          </a:xfrm>
          <a:prstGeom prst="rect">
            <a:avLst/>
          </a:prstGeom>
          <a:noFill/>
          <a:ln w="9525">
            <a:noFill/>
            <a:miter lim="800000"/>
            <a:headEnd/>
            <a:tailEnd/>
          </a:ln>
        </p:spPr>
      </p:pic>
      <p:pic>
        <p:nvPicPr>
          <p:cNvPr id="39941" name="Picture 3" descr="C:\Users\OsmanB\Desktop\kırmızı refle için resimler\afp19990901p907-f2b.jpg"/>
          <p:cNvPicPr>
            <a:picLocks noChangeAspect="1" noChangeArrowheads="1"/>
          </p:cNvPicPr>
          <p:nvPr/>
        </p:nvPicPr>
        <p:blipFill>
          <a:blip r:embed="rId3" cstate="print"/>
          <a:srcRect t="17728" b="18205"/>
          <a:stretch>
            <a:fillRect/>
          </a:stretch>
        </p:blipFill>
        <p:spPr bwMode="auto">
          <a:xfrm>
            <a:off x="683568" y="4365104"/>
            <a:ext cx="3703762" cy="1584176"/>
          </a:xfrm>
          <a:prstGeom prst="rect">
            <a:avLst/>
          </a:prstGeom>
          <a:noFill/>
          <a:ln w="9525">
            <a:noFill/>
            <a:miter lim="800000"/>
            <a:headEnd/>
            <a:tailEnd/>
          </a:ln>
        </p:spPr>
      </p:pic>
      <p:pic>
        <p:nvPicPr>
          <p:cNvPr id="39942" name="Picture 2"/>
          <p:cNvPicPr>
            <a:picLocks noChangeAspect="1" noChangeArrowheads="1"/>
          </p:cNvPicPr>
          <p:nvPr/>
        </p:nvPicPr>
        <p:blipFill>
          <a:blip r:embed="rId4" cstate="print"/>
          <a:srcRect t="3658" b="12566"/>
          <a:stretch>
            <a:fillRect/>
          </a:stretch>
        </p:blipFill>
        <p:spPr bwMode="auto">
          <a:xfrm>
            <a:off x="4572000" y="2708920"/>
            <a:ext cx="4038600" cy="1440160"/>
          </a:xfrm>
          <a:prstGeom prst="rect">
            <a:avLst/>
          </a:prstGeom>
          <a:noFill/>
          <a:ln w="9525">
            <a:noFill/>
            <a:miter lim="800000"/>
            <a:headEnd/>
            <a:tailEnd/>
          </a:ln>
        </p:spPr>
      </p:pic>
      <p:pic>
        <p:nvPicPr>
          <p:cNvPr id="39943" name="Picture 3"/>
          <p:cNvPicPr>
            <a:picLocks noChangeAspect="1" noChangeArrowheads="1"/>
          </p:cNvPicPr>
          <p:nvPr/>
        </p:nvPicPr>
        <p:blipFill>
          <a:blip r:embed="rId5" cstate="print"/>
          <a:srcRect t="15694" b="8707"/>
          <a:stretch>
            <a:fillRect/>
          </a:stretch>
        </p:blipFill>
        <p:spPr bwMode="auto">
          <a:xfrm>
            <a:off x="4572000" y="4365104"/>
            <a:ext cx="4032448" cy="1512168"/>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908720"/>
            <a:ext cx="8229600" cy="747936"/>
          </a:xfrm>
        </p:spPr>
        <p:txBody>
          <a:bodyPr lIns="90000" tIns="46800" rIns="90000" bIns="46800"/>
          <a:lstStyle/>
          <a:p>
            <a:pPr defTabSz="449263"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tr-TR" dirty="0" smtClean="0">
                <a:solidFill>
                  <a:srgbClr val="FF0000"/>
                </a:solidFill>
                <a:latin typeface="Times New Roman" pitchFamily="18" charset="0"/>
                <a:cs typeface="Times New Roman" pitchFamily="18" charset="0"/>
              </a:rPr>
              <a:t>Kırmızı </a:t>
            </a:r>
            <a:r>
              <a:rPr lang="tr-TR" dirty="0" err="1" smtClean="0">
                <a:solidFill>
                  <a:srgbClr val="FF0000"/>
                </a:solidFill>
                <a:latin typeface="Times New Roman" pitchFamily="18" charset="0"/>
                <a:cs typeface="Times New Roman" pitchFamily="18" charset="0"/>
              </a:rPr>
              <a:t>Refle</a:t>
            </a:r>
            <a:r>
              <a:rPr lang="tr-TR" dirty="0" smtClean="0">
                <a:solidFill>
                  <a:srgbClr val="FF0000"/>
                </a:solidFill>
                <a:latin typeface="Times New Roman" pitchFamily="18" charset="0"/>
                <a:cs typeface="Times New Roman" pitchFamily="18" charset="0"/>
              </a:rPr>
              <a:t> Patolojileri - Asimetri</a:t>
            </a:r>
          </a:p>
        </p:txBody>
      </p:sp>
      <p:sp>
        <p:nvSpPr>
          <p:cNvPr id="40963" name="Rectangle 3"/>
          <p:cNvSpPr>
            <a:spLocks noGrp="1" noChangeArrowheads="1"/>
          </p:cNvSpPr>
          <p:nvPr>
            <p:ph type="body" idx="1"/>
          </p:nvPr>
        </p:nvSpPr>
        <p:spPr/>
        <p:txBody>
          <a:bodyPr lIns="90000" tIns="46800" rIns="90000" bIns="46800"/>
          <a:lstStyle/>
          <a:p>
            <a:pPr indent="-336550" defTabSz="449263" eaLnBrk="1" hangingPunct="1">
              <a:buSzPct val="70000"/>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tr-TR" smtClean="0"/>
              <a:t>  </a:t>
            </a:r>
          </a:p>
        </p:txBody>
      </p:sp>
      <p:pic>
        <p:nvPicPr>
          <p:cNvPr id="40964" name="Picture 4"/>
          <p:cNvPicPr>
            <a:picLocks noChangeAspect="1" noChangeArrowheads="1"/>
          </p:cNvPicPr>
          <p:nvPr/>
        </p:nvPicPr>
        <p:blipFill>
          <a:blip r:embed="rId3" cstate="print"/>
          <a:srcRect t="8170" b="5266"/>
          <a:stretch>
            <a:fillRect/>
          </a:stretch>
        </p:blipFill>
        <p:spPr bwMode="auto">
          <a:xfrm>
            <a:off x="0" y="4149080"/>
            <a:ext cx="4572000" cy="1800200"/>
          </a:xfrm>
          <a:prstGeom prst="rect">
            <a:avLst/>
          </a:prstGeom>
          <a:noFill/>
          <a:ln w="9525">
            <a:noFill/>
            <a:round/>
            <a:headEnd/>
            <a:tailEnd/>
          </a:ln>
        </p:spPr>
      </p:pic>
      <p:pic>
        <p:nvPicPr>
          <p:cNvPr id="40965" name="Picture 5"/>
          <p:cNvPicPr>
            <a:picLocks noChangeAspect="1" noChangeArrowheads="1"/>
          </p:cNvPicPr>
          <p:nvPr/>
        </p:nvPicPr>
        <p:blipFill>
          <a:blip r:embed="rId4" cstate="print"/>
          <a:srcRect t="7088" b="16031"/>
          <a:stretch>
            <a:fillRect/>
          </a:stretch>
        </p:blipFill>
        <p:spPr bwMode="auto">
          <a:xfrm>
            <a:off x="0" y="1916832"/>
            <a:ext cx="4572000" cy="1872208"/>
          </a:xfrm>
          <a:prstGeom prst="rect">
            <a:avLst/>
          </a:prstGeom>
          <a:noFill/>
          <a:ln w="9360">
            <a:solidFill>
              <a:srgbClr val="FF3300"/>
            </a:solidFill>
            <a:miter lim="800000"/>
            <a:headEnd/>
            <a:tailEnd/>
          </a:ln>
        </p:spPr>
      </p:pic>
      <p:pic>
        <p:nvPicPr>
          <p:cNvPr id="40966" name="Picture 6"/>
          <p:cNvPicPr>
            <a:picLocks noChangeAspect="1" noChangeArrowheads="1"/>
          </p:cNvPicPr>
          <p:nvPr/>
        </p:nvPicPr>
        <p:blipFill>
          <a:blip r:embed="rId5" cstate="print">
            <a:lum bright="6000"/>
          </a:blip>
          <a:srcRect l="26633" t="27362" r="20314" b="42493"/>
          <a:stretch>
            <a:fillRect/>
          </a:stretch>
        </p:blipFill>
        <p:spPr bwMode="auto">
          <a:xfrm>
            <a:off x="4572000" y="4149080"/>
            <a:ext cx="4248472" cy="1800200"/>
          </a:xfrm>
          <a:prstGeom prst="rect">
            <a:avLst/>
          </a:prstGeom>
          <a:noFill/>
          <a:ln w="9525">
            <a:noFill/>
            <a:round/>
            <a:headEnd/>
            <a:tailEnd/>
          </a:ln>
        </p:spPr>
      </p:pic>
      <p:pic>
        <p:nvPicPr>
          <p:cNvPr id="40967" name="Picture 8"/>
          <p:cNvPicPr>
            <a:picLocks noChangeAspect="1" noChangeArrowheads="1"/>
          </p:cNvPicPr>
          <p:nvPr/>
        </p:nvPicPr>
        <p:blipFill>
          <a:blip r:embed="rId6" cstate="print"/>
          <a:srcRect/>
          <a:stretch>
            <a:fillRect/>
          </a:stretch>
        </p:blipFill>
        <p:spPr bwMode="auto">
          <a:xfrm>
            <a:off x="4572000" y="1916832"/>
            <a:ext cx="4205288" cy="1874391"/>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685800" y="620688"/>
            <a:ext cx="7772400" cy="780132"/>
          </a:xfrm>
        </p:spPr>
        <p:txBody>
          <a:bodyPr lIns="90000" tIns="46800" rIns="90000" bIns="46800"/>
          <a:lstStyle/>
          <a:p>
            <a:pPr defTabSz="449263"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tr-TR" sz="3600" dirty="0" smtClean="0">
                <a:solidFill>
                  <a:srgbClr val="FF0000"/>
                </a:solidFill>
                <a:latin typeface="Times New Roman" pitchFamily="18" charset="0"/>
                <a:cs typeface="Times New Roman" pitchFamily="18" charset="0"/>
              </a:rPr>
              <a:t>Ortam </a:t>
            </a:r>
            <a:r>
              <a:rPr lang="tr-TR" sz="3600" dirty="0" err="1" smtClean="0">
                <a:solidFill>
                  <a:srgbClr val="FF0000"/>
                </a:solidFill>
                <a:latin typeface="Times New Roman" pitchFamily="18" charset="0"/>
                <a:cs typeface="Times New Roman" pitchFamily="18" charset="0"/>
              </a:rPr>
              <a:t>Opasitesi</a:t>
            </a:r>
            <a:endParaRPr lang="tr-TR" sz="3600" dirty="0" smtClean="0">
              <a:solidFill>
                <a:srgbClr val="FF0000"/>
              </a:solidFill>
              <a:latin typeface="Times New Roman" pitchFamily="18" charset="0"/>
              <a:cs typeface="Times New Roman" pitchFamily="18" charset="0"/>
            </a:endParaRPr>
          </a:p>
        </p:txBody>
      </p:sp>
      <p:sp>
        <p:nvSpPr>
          <p:cNvPr id="41987" name="Rectangle 3"/>
          <p:cNvSpPr>
            <a:spLocks noGrp="1" noChangeArrowheads="1"/>
          </p:cNvSpPr>
          <p:nvPr>
            <p:ph type="body" idx="1"/>
          </p:nvPr>
        </p:nvSpPr>
        <p:spPr>
          <a:xfrm>
            <a:off x="457200" y="1628800"/>
            <a:ext cx="8229600" cy="2880320"/>
          </a:xfrm>
        </p:spPr>
        <p:txBody>
          <a:bodyPr lIns="90000" tIns="46800" rIns="90000" bIns="46800"/>
          <a:lstStyle/>
          <a:p>
            <a:pPr marL="336550" indent="-336550" defTabSz="449263" eaLnBrk="1" hangingPunct="1">
              <a:lnSpc>
                <a:spcPct val="90000"/>
              </a:lnSpc>
              <a:buClr>
                <a:srgbClr val="FF0000"/>
              </a:buClr>
              <a:buSzPct val="70000"/>
              <a:buFont typeface="Wingdings"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tr-TR" sz="2400" dirty="0" smtClean="0">
                <a:latin typeface="Times New Roman" pitchFamily="18" charset="0"/>
                <a:cs typeface="Times New Roman" pitchFamily="18" charset="0"/>
              </a:rPr>
              <a:t>İlk hafta ve aylarda katarakt gibi ortam </a:t>
            </a:r>
            <a:r>
              <a:rPr lang="tr-TR" sz="2400" dirty="0" err="1" smtClean="0">
                <a:latin typeface="Times New Roman" pitchFamily="18" charset="0"/>
                <a:cs typeface="Times New Roman" pitchFamily="18" charset="0"/>
              </a:rPr>
              <a:t>opasiteleri</a:t>
            </a:r>
            <a:r>
              <a:rPr lang="tr-TR" sz="2400" dirty="0" smtClean="0">
                <a:latin typeface="Times New Roman" pitchFamily="18" charset="0"/>
                <a:cs typeface="Times New Roman" pitchFamily="18" charset="0"/>
              </a:rPr>
              <a:t> ve diğer organik hastalıklar açısından önemli</a:t>
            </a:r>
          </a:p>
          <a:p>
            <a:pPr marL="336550" indent="-336550" defTabSz="449263" eaLnBrk="1" hangingPunct="1">
              <a:lnSpc>
                <a:spcPct val="90000"/>
              </a:lnSpc>
              <a:buClr>
                <a:srgbClr val="FF0000"/>
              </a:buClr>
              <a:buSzPct val="70000"/>
              <a:buFont typeface="Wingdings"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tr-TR" sz="2400" dirty="0" smtClean="0">
                <a:latin typeface="Times New Roman" pitchFamily="18" charset="0"/>
                <a:cs typeface="Times New Roman" pitchFamily="18" charset="0"/>
              </a:rPr>
              <a:t>Bebek uyuyorsa gözleri açılarak veya dik tutularak yukarı aşağı sallanarak da açtırılabilir</a:t>
            </a:r>
          </a:p>
          <a:p>
            <a:pPr marL="336550" indent="-336550" defTabSz="449263" eaLnBrk="1" hangingPunct="1">
              <a:lnSpc>
                <a:spcPct val="90000"/>
              </a:lnSpc>
              <a:buClr>
                <a:srgbClr val="FF0000"/>
              </a:buClr>
              <a:buSzPct val="70000"/>
              <a:buFont typeface="Wingdings"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tr-TR" sz="2400" dirty="0" smtClean="0">
                <a:latin typeface="Times New Roman" pitchFamily="18" charset="0"/>
                <a:cs typeface="Times New Roman" pitchFamily="18" charset="0"/>
              </a:rPr>
              <a:t>Asimetri daha kolay tanınıyor</a:t>
            </a:r>
          </a:p>
          <a:p>
            <a:pPr marL="336550" indent="-336550" defTabSz="449263" eaLnBrk="1" hangingPunct="1">
              <a:lnSpc>
                <a:spcPct val="90000"/>
              </a:lnSpc>
              <a:buClr>
                <a:srgbClr val="FF0000"/>
              </a:buClr>
              <a:buSzPct val="70000"/>
              <a:buFont typeface="Wingdings"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tr-TR" sz="2400" dirty="0" smtClean="0">
                <a:latin typeface="Times New Roman" pitchFamily="18" charset="0"/>
                <a:cs typeface="Times New Roman" pitchFamily="18" charset="0"/>
              </a:rPr>
              <a:t>50 </a:t>
            </a:r>
            <a:r>
              <a:rPr lang="tr-TR" sz="2400" dirty="0" err="1" smtClean="0">
                <a:latin typeface="Times New Roman" pitchFamily="18" charset="0"/>
                <a:cs typeface="Times New Roman" pitchFamily="18" charset="0"/>
              </a:rPr>
              <a:t>cm’den</a:t>
            </a:r>
            <a:r>
              <a:rPr lang="tr-TR" sz="2400" dirty="0" smtClean="0">
                <a:latin typeface="Times New Roman" pitchFamily="18" charset="0"/>
                <a:cs typeface="Times New Roman" pitchFamily="18" charset="0"/>
              </a:rPr>
              <a:t> de yapılabilir</a:t>
            </a:r>
          </a:p>
          <a:p>
            <a:pPr marL="336550" indent="-336550" defTabSz="449263" eaLnBrk="1" hangingPunct="1">
              <a:lnSpc>
                <a:spcPct val="90000"/>
              </a:lnSpc>
              <a:buClr>
                <a:srgbClr val="FF0000"/>
              </a:buClr>
              <a:buSzPct val="70000"/>
              <a:buFont typeface="Wingdings"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tr-TR" sz="2400" dirty="0" smtClean="0">
                <a:latin typeface="Times New Roman" pitchFamily="18" charset="0"/>
                <a:cs typeface="Times New Roman" pitchFamily="18" charset="0"/>
              </a:rPr>
              <a:t>Şaşılık, katarakt ve organik göz hastalıklarında yakın mesafe daha kolay</a:t>
            </a:r>
          </a:p>
        </p:txBody>
      </p:sp>
      <p:pic>
        <p:nvPicPr>
          <p:cNvPr id="41988" name="Picture 11" descr="DSC05788"/>
          <p:cNvPicPr>
            <a:picLocks noChangeAspect="1" noChangeArrowheads="1"/>
          </p:cNvPicPr>
          <p:nvPr/>
        </p:nvPicPr>
        <p:blipFill>
          <a:blip r:embed="rId3" cstate="print"/>
          <a:srcRect l="28442" t="41456" r="33635" b="46277"/>
          <a:stretch>
            <a:fillRect/>
          </a:stretch>
        </p:blipFill>
        <p:spPr bwMode="auto">
          <a:xfrm>
            <a:off x="611560" y="4797152"/>
            <a:ext cx="2592288" cy="1224136"/>
          </a:xfrm>
          <a:prstGeom prst="rect">
            <a:avLst/>
          </a:prstGeom>
          <a:noFill/>
          <a:ln w="9525">
            <a:noFill/>
            <a:miter lim="800000"/>
            <a:headEnd/>
            <a:tailEnd/>
          </a:ln>
        </p:spPr>
      </p:pic>
      <p:pic>
        <p:nvPicPr>
          <p:cNvPr id="41989" name="Picture 14" descr="DSC04845"/>
          <p:cNvPicPr>
            <a:picLocks noChangeAspect="1" noChangeArrowheads="1"/>
          </p:cNvPicPr>
          <p:nvPr/>
        </p:nvPicPr>
        <p:blipFill>
          <a:blip r:embed="rId4" cstate="print"/>
          <a:srcRect l="24529" t="32815" r="10214" b="37374"/>
          <a:stretch>
            <a:fillRect/>
          </a:stretch>
        </p:blipFill>
        <p:spPr bwMode="auto">
          <a:xfrm>
            <a:off x="5868144" y="4797152"/>
            <a:ext cx="2804864" cy="1224136"/>
          </a:xfrm>
          <a:prstGeom prst="rect">
            <a:avLst/>
          </a:prstGeom>
          <a:noFill/>
          <a:ln w="9525">
            <a:noFill/>
            <a:miter lim="800000"/>
            <a:headEnd/>
            <a:tailEnd/>
          </a:ln>
        </p:spPr>
      </p:pic>
      <p:pic>
        <p:nvPicPr>
          <p:cNvPr id="41990" name="Picture 6" descr="DSC06113"/>
          <p:cNvPicPr>
            <a:picLocks noChangeAspect="1" noChangeArrowheads="1"/>
          </p:cNvPicPr>
          <p:nvPr/>
        </p:nvPicPr>
        <p:blipFill>
          <a:blip r:embed="rId5" cstate="print"/>
          <a:srcRect l="36020" t="44566" r="38348" b="41202"/>
          <a:stretch>
            <a:fillRect/>
          </a:stretch>
        </p:blipFill>
        <p:spPr bwMode="auto">
          <a:xfrm>
            <a:off x="3212306" y="4797152"/>
            <a:ext cx="2719388" cy="1224136"/>
          </a:xfrm>
          <a:prstGeom prst="rect">
            <a:avLst/>
          </a:prstGeom>
          <a:noFill/>
          <a:ln w="9525">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Başlık 1"/>
          <p:cNvSpPr>
            <a:spLocks noGrp="1"/>
          </p:cNvSpPr>
          <p:nvPr>
            <p:ph type="title"/>
          </p:nvPr>
        </p:nvSpPr>
        <p:spPr>
          <a:xfrm>
            <a:off x="457200" y="332656"/>
            <a:ext cx="8229600" cy="706090"/>
          </a:xfrm>
        </p:spPr>
        <p:txBody>
          <a:bodyPr/>
          <a:lstStyle/>
          <a:p>
            <a:pPr algn="ctr" eaLnBrk="1" hangingPunct="1"/>
            <a:r>
              <a:rPr lang="tr-TR" sz="3600" b="1" dirty="0" smtClean="0">
                <a:solidFill>
                  <a:srgbClr val="FF0000"/>
                </a:solidFill>
                <a:latin typeface="Times New Roman" pitchFamily="18" charset="0"/>
                <a:cs typeface="Times New Roman" pitchFamily="18" charset="0"/>
              </a:rPr>
              <a:t>Kırmızı </a:t>
            </a:r>
            <a:r>
              <a:rPr lang="tr-TR" sz="3600" b="1" dirty="0" err="1" smtClean="0">
                <a:solidFill>
                  <a:srgbClr val="FF0000"/>
                </a:solidFill>
                <a:latin typeface="Times New Roman" pitchFamily="18" charset="0"/>
                <a:cs typeface="Times New Roman" pitchFamily="18" charset="0"/>
              </a:rPr>
              <a:t>Refle</a:t>
            </a:r>
            <a:r>
              <a:rPr lang="tr-TR" sz="3600" b="1" dirty="0" smtClean="0">
                <a:solidFill>
                  <a:srgbClr val="FF0000"/>
                </a:solidFill>
                <a:latin typeface="Times New Roman" pitchFamily="18" charset="0"/>
                <a:cs typeface="Times New Roman" pitchFamily="18" charset="0"/>
              </a:rPr>
              <a:t> – Kırma Kusuru</a:t>
            </a:r>
          </a:p>
        </p:txBody>
      </p:sp>
      <p:sp>
        <p:nvSpPr>
          <p:cNvPr id="43011" name="İçerik Yer Tutucusu 2"/>
          <p:cNvSpPr>
            <a:spLocks noGrp="1"/>
          </p:cNvSpPr>
          <p:nvPr>
            <p:ph sz="half" idx="1"/>
          </p:nvPr>
        </p:nvSpPr>
        <p:spPr>
          <a:xfrm>
            <a:off x="381000" y="1484784"/>
            <a:ext cx="4191000" cy="4992216"/>
          </a:xfrm>
        </p:spPr>
        <p:txBody>
          <a:bodyPr/>
          <a:lstStyle/>
          <a:p>
            <a:pPr eaLnBrk="1" hangingPunct="1">
              <a:lnSpc>
                <a:spcPct val="80000"/>
              </a:lnSpc>
              <a:buClr>
                <a:srgbClr val="FF0000"/>
              </a:buClr>
              <a:buFont typeface="Arial" pitchFamily="34" charset="0"/>
              <a:buChar char="•"/>
            </a:pPr>
            <a:r>
              <a:rPr lang="tr-TR" sz="2400" dirty="0" smtClean="0">
                <a:solidFill>
                  <a:schemeClr val="tx1"/>
                </a:solidFill>
                <a:latin typeface="Times New Roman" pitchFamily="18" charset="0"/>
                <a:cs typeface="Times New Roman" pitchFamily="18" charset="0"/>
              </a:rPr>
              <a:t>Kırmızı </a:t>
            </a:r>
            <a:r>
              <a:rPr lang="tr-TR" sz="2400" dirty="0" err="1" smtClean="0">
                <a:solidFill>
                  <a:schemeClr val="tx1"/>
                </a:solidFill>
                <a:latin typeface="Times New Roman" pitchFamily="18" charset="0"/>
                <a:cs typeface="Times New Roman" pitchFamily="18" charset="0"/>
              </a:rPr>
              <a:t>reflenin</a:t>
            </a:r>
            <a:r>
              <a:rPr lang="tr-TR" sz="2400" dirty="0" smtClean="0">
                <a:solidFill>
                  <a:schemeClr val="tx1"/>
                </a:solidFill>
                <a:latin typeface="Times New Roman" pitchFamily="18" charset="0"/>
                <a:cs typeface="Times New Roman" pitchFamily="18" charset="0"/>
              </a:rPr>
              <a:t> yerleşimine göre kırma kusurları </a:t>
            </a:r>
            <a:r>
              <a:rPr lang="tr-TR" sz="2400" dirty="0" err="1" smtClean="0">
                <a:solidFill>
                  <a:schemeClr val="tx1"/>
                </a:solidFill>
                <a:latin typeface="Times New Roman" pitchFamily="18" charset="0"/>
                <a:cs typeface="Times New Roman" pitchFamily="18" charset="0"/>
              </a:rPr>
              <a:t>tesbit</a:t>
            </a:r>
            <a:r>
              <a:rPr lang="tr-TR" sz="2400" dirty="0" smtClean="0">
                <a:solidFill>
                  <a:schemeClr val="tx1"/>
                </a:solidFill>
                <a:latin typeface="Times New Roman" pitchFamily="18" charset="0"/>
                <a:cs typeface="Times New Roman" pitchFamily="18" charset="0"/>
              </a:rPr>
              <a:t> edilebilir.</a:t>
            </a:r>
          </a:p>
          <a:p>
            <a:pPr eaLnBrk="1" hangingPunct="1">
              <a:lnSpc>
                <a:spcPct val="80000"/>
              </a:lnSpc>
              <a:buClr>
                <a:srgbClr val="FF0000"/>
              </a:buClr>
              <a:buFont typeface="Arial" pitchFamily="34" charset="0"/>
              <a:buChar char="•"/>
            </a:pPr>
            <a:endParaRPr lang="tr-TR" sz="2400" dirty="0" smtClean="0">
              <a:solidFill>
                <a:schemeClr val="tx1"/>
              </a:solidFill>
              <a:latin typeface="Times New Roman" pitchFamily="18" charset="0"/>
              <a:cs typeface="Times New Roman" pitchFamily="18" charset="0"/>
            </a:endParaRPr>
          </a:p>
          <a:p>
            <a:pPr eaLnBrk="1" hangingPunct="1">
              <a:lnSpc>
                <a:spcPct val="80000"/>
              </a:lnSpc>
              <a:buClr>
                <a:srgbClr val="FF0000"/>
              </a:buClr>
              <a:buFont typeface="Arial" pitchFamily="34" charset="0"/>
              <a:buChar char="•"/>
            </a:pPr>
            <a:r>
              <a:rPr lang="tr-TR" sz="2400" dirty="0" err="1" smtClean="0">
                <a:solidFill>
                  <a:schemeClr val="tx1"/>
                </a:solidFill>
                <a:latin typeface="Times New Roman" pitchFamily="18" charset="0"/>
                <a:cs typeface="Times New Roman" pitchFamily="18" charset="0"/>
              </a:rPr>
              <a:t>Pupilin</a:t>
            </a:r>
            <a:r>
              <a:rPr lang="tr-TR" sz="2400" dirty="0" smtClean="0">
                <a:solidFill>
                  <a:schemeClr val="tx1"/>
                </a:solidFill>
                <a:latin typeface="Times New Roman" pitchFamily="18" charset="0"/>
                <a:cs typeface="Times New Roman" pitchFamily="18" charset="0"/>
              </a:rPr>
              <a:t>;</a:t>
            </a:r>
          </a:p>
          <a:p>
            <a:pPr eaLnBrk="1" hangingPunct="1">
              <a:lnSpc>
                <a:spcPct val="80000"/>
              </a:lnSpc>
              <a:buClr>
                <a:srgbClr val="FF0000"/>
              </a:buClr>
              <a:buFont typeface="Wingdings" pitchFamily="2" charset="2"/>
              <a:buChar char="ü"/>
            </a:pPr>
            <a:r>
              <a:rPr lang="tr-TR" sz="2400" dirty="0" smtClean="0">
                <a:solidFill>
                  <a:schemeClr val="tx1"/>
                </a:solidFill>
                <a:latin typeface="Times New Roman" pitchFamily="18" charset="0"/>
                <a:cs typeface="Times New Roman" pitchFamily="18" charset="0"/>
              </a:rPr>
              <a:t> </a:t>
            </a:r>
            <a:r>
              <a:rPr lang="tr-TR" sz="2000" dirty="0" smtClean="0">
                <a:solidFill>
                  <a:schemeClr val="tx1"/>
                </a:solidFill>
                <a:latin typeface="Times New Roman" pitchFamily="18" charset="0"/>
                <a:cs typeface="Times New Roman" pitchFamily="18" charset="0"/>
              </a:rPr>
              <a:t>Alt kenarında yerleşimli hilal görüntüsü </a:t>
            </a:r>
            <a:r>
              <a:rPr lang="tr-TR" sz="2000" dirty="0" err="1" smtClean="0">
                <a:solidFill>
                  <a:schemeClr val="tx1"/>
                </a:solidFill>
                <a:latin typeface="Times New Roman" pitchFamily="18" charset="0"/>
                <a:cs typeface="Times New Roman" pitchFamily="18" charset="0"/>
              </a:rPr>
              <a:t>miyopi</a:t>
            </a:r>
            <a:r>
              <a:rPr lang="tr-TR" sz="2000" dirty="0" smtClean="0">
                <a:solidFill>
                  <a:schemeClr val="tx1"/>
                </a:solidFill>
                <a:latin typeface="Times New Roman" pitchFamily="18" charset="0"/>
                <a:cs typeface="Times New Roman" pitchFamily="18" charset="0"/>
              </a:rPr>
              <a:t> </a:t>
            </a:r>
          </a:p>
          <a:p>
            <a:pPr eaLnBrk="1" hangingPunct="1">
              <a:lnSpc>
                <a:spcPct val="80000"/>
              </a:lnSpc>
              <a:buClr>
                <a:srgbClr val="FF0000"/>
              </a:buClr>
            </a:pPr>
            <a:endParaRPr lang="tr-TR" sz="2000" dirty="0" smtClean="0">
              <a:solidFill>
                <a:schemeClr val="tx1"/>
              </a:solidFill>
              <a:latin typeface="Times New Roman" pitchFamily="18" charset="0"/>
              <a:cs typeface="Times New Roman" pitchFamily="18" charset="0"/>
            </a:endParaRPr>
          </a:p>
          <a:p>
            <a:pPr eaLnBrk="1" hangingPunct="1">
              <a:lnSpc>
                <a:spcPct val="80000"/>
              </a:lnSpc>
              <a:buClr>
                <a:srgbClr val="FF0000"/>
              </a:buClr>
              <a:buFont typeface="Wingdings" pitchFamily="2" charset="2"/>
              <a:buChar char="ü"/>
            </a:pPr>
            <a:r>
              <a:rPr lang="tr-TR" sz="2000" dirty="0" smtClean="0">
                <a:solidFill>
                  <a:schemeClr val="tx1"/>
                </a:solidFill>
                <a:latin typeface="Times New Roman" pitchFamily="18" charset="0"/>
                <a:cs typeface="Times New Roman" pitchFamily="18" charset="0"/>
              </a:rPr>
              <a:t>Üst kenarında yerleşimli hilal görüntüsü </a:t>
            </a:r>
            <a:r>
              <a:rPr lang="tr-TR" sz="2000" dirty="0" err="1" smtClean="0">
                <a:solidFill>
                  <a:schemeClr val="tx1"/>
                </a:solidFill>
                <a:latin typeface="Times New Roman" pitchFamily="18" charset="0"/>
                <a:cs typeface="Times New Roman" pitchFamily="18" charset="0"/>
              </a:rPr>
              <a:t>hipermetropi</a:t>
            </a:r>
            <a:endParaRPr lang="tr-TR" sz="2000" dirty="0" smtClean="0">
              <a:solidFill>
                <a:schemeClr val="tx1"/>
              </a:solidFill>
              <a:latin typeface="Times New Roman" pitchFamily="18" charset="0"/>
              <a:cs typeface="Times New Roman" pitchFamily="18" charset="0"/>
            </a:endParaRPr>
          </a:p>
          <a:p>
            <a:pPr eaLnBrk="1" hangingPunct="1">
              <a:lnSpc>
                <a:spcPct val="80000"/>
              </a:lnSpc>
              <a:buClr>
                <a:srgbClr val="FF0000"/>
              </a:buClr>
            </a:pPr>
            <a:endParaRPr lang="tr-TR" sz="2000" dirty="0" smtClean="0">
              <a:solidFill>
                <a:schemeClr val="tx1"/>
              </a:solidFill>
              <a:latin typeface="Times New Roman" pitchFamily="18" charset="0"/>
              <a:cs typeface="Times New Roman" pitchFamily="18" charset="0"/>
            </a:endParaRPr>
          </a:p>
          <a:p>
            <a:pPr eaLnBrk="1" hangingPunct="1">
              <a:lnSpc>
                <a:spcPct val="80000"/>
              </a:lnSpc>
              <a:buClr>
                <a:srgbClr val="FF0000"/>
              </a:buClr>
              <a:buFont typeface="Wingdings" pitchFamily="2" charset="2"/>
              <a:buChar char="ü"/>
            </a:pPr>
            <a:r>
              <a:rPr lang="tr-TR" sz="2000" dirty="0" smtClean="0">
                <a:solidFill>
                  <a:schemeClr val="tx1"/>
                </a:solidFill>
                <a:latin typeface="Times New Roman" pitchFamily="18" charset="0"/>
                <a:cs typeface="Times New Roman" pitchFamily="18" charset="0"/>
              </a:rPr>
              <a:t>Hilal görüntüsünün merkezden 1 saat kadranından daha fazla uzaklaşması ise </a:t>
            </a:r>
            <a:r>
              <a:rPr lang="tr-TR" sz="2000" dirty="0" err="1" smtClean="0">
                <a:solidFill>
                  <a:schemeClr val="tx1"/>
                </a:solidFill>
                <a:latin typeface="Times New Roman" pitchFamily="18" charset="0"/>
                <a:cs typeface="Times New Roman" pitchFamily="18" charset="0"/>
              </a:rPr>
              <a:t>astigmatizma</a:t>
            </a:r>
            <a:r>
              <a:rPr lang="tr-TR" sz="2000" dirty="0" smtClean="0">
                <a:solidFill>
                  <a:schemeClr val="tx1"/>
                </a:solidFill>
                <a:latin typeface="Times New Roman" pitchFamily="18" charset="0"/>
                <a:cs typeface="Times New Roman" pitchFamily="18" charset="0"/>
              </a:rPr>
              <a:t> lehine bir bulgudur.</a:t>
            </a:r>
          </a:p>
          <a:p>
            <a:pPr eaLnBrk="1" hangingPunct="1">
              <a:lnSpc>
                <a:spcPct val="80000"/>
              </a:lnSpc>
              <a:buFontTx/>
              <a:buNone/>
            </a:pPr>
            <a:endParaRPr lang="tr-TR" sz="2400" dirty="0" smtClean="0">
              <a:latin typeface="Times New Roman" pitchFamily="18" charset="0"/>
              <a:cs typeface="Times New Roman" pitchFamily="18" charset="0"/>
            </a:endParaRPr>
          </a:p>
          <a:p>
            <a:pPr eaLnBrk="1" hangingPunct="1">
              <a:lnSpc>
                <a:spcPct val="80000"/>
              </a:lnSpc>
              <a:buFontTx/>
              <a:buNone/>
            </a:pPr>
            <a:endParaRPr lang="tr-TR" sz="2500" dirty="0" smtClean="0"/>
          </a:p>
        </p:txBody>
      </p:sp>
      <p:sp>
        <p:nvSpPr>
          <p:cNvPr id="43012" name="4 İçerik Yer Tutucusu"/>
          <p:cNvSpPr>
            <a:spLocks noGrp="1"/>
          </p:cNvSpPr>
          <p:nvPr>
            <p:ph sz="half" idx="2"/>
          </p:nvPr>
        </p:nvSpPr>
        <p:spPr/>
        <p:txBody>
          <a:bodyPr/>
          <a:lstStyle/>
          <a:p>
            <a:pPr>
              <a:buFontTx/>
              <a:buNone/>
            </a:pPr>
            <a:r>
              <a:rPr lang="tr-TR" smtClean="0"/>
              <a:t>  </a:t>
            </a:r>
          </a:p>
        </p:txBody>
      </p:sp>
      <p:pic>
        <p:nvPicPr>
          <p:cNvPr id="43013" name="Picture 3"/>
          <p:cNvPicPr>
            <a:picLocks noChangeAspect="1" noChangeArrowheads="1"/>
          </p:cNvPicPr>
          <p:nvPr/>
        </p:nvPicPr>
        <p:blipFill>
          <a:blip r:embed="rId2" cstate="print"/>
          <a:srcRect/>
          <a:stretch>
            <a:fillRect/>
          </a:stretch>
        </p:blipFill>
        <p:spPr bwMode="auto">
          <a:xfrm>
            <a:off x="4572000" y="4941168"/>
            <a:ext cx="4572000" cy="1368152"/>
          </a:xfrm>
          <a:prstGeom prst="rect">
            <a:avLst/>
          </a:prstGeom>
          <a:noFill/>
          <a:ln w="9525">
            <a:noFill/>
            <a:miter lim="800000"/>
            <a:headEnd/>
            <a:tailEnd/>
          </a:ln>
        </p:spPr>
      </p:pic>
      <p:pic>
        <p:nvPicPr>
          <p:cNvPr id="43014" name="Picture 5"/>
          <p:cNvPicPr>
            <a:picLocks noChangeAspect="1" noChangeArrowheads="1"/>
          </p:cNvPicPr>
          <p:nvPr/>
        </p:nvPicPr>
        <p:blipFill>
          <a:blip r:embed="rId3" cstate="print"/>
          <a:srcRect t="23259" b="15937"/>
          <a:stretch>
            <a:fillRect/>
          </a:stretch>
        </p:blipFill>
        <p:spPr bwMode="auto">
          <a:xfrm>
            <a:off x="4788024" y="3645024"/>
            <a:ext cx="4032448" cy="936104"/>
          </a:xfrm>
          <a:prstGeom prst="rect">
            <a:avLst/>
          </a:prstGeom>
          <a:noFill/>
          <a:ln w="9525">
            <a:noFill/>
            <a:miter lim="800000"/>
            <a:headEnd/>
            <a:tailEnd/>
          </a:ln>
        </p:spPr>
      </p:pic>
      <p:pic>
        <p:nvPicPr>
          <p:cNvPr id="43015" name="4 Resim" descr="http://www.cumhursener.com/images/upload/image/kitapRes/2Part/21Picture%200351.jpg"/>
          <p:cNvPicPr>
            <a:picLocks noChangeAspect="1" noChangeArrowheads="1"/>
          </p:cNvPicPr>
          <p:nvPr/>
        </p:nvPicPr>
        <p:blipFill>
          <a:blip r:embed="rId4" cstate="print"/>
          <a:srcRect/>
          <a:stretch>
            <a:fillRect/>
          </a:stretch>
        </p:blipFill>
        <p:spPr bwMode="auto">
          <a:xfrm>
            <a:off x="4800600" y="2636468"/>
            <a:ext cx="4019871" cy="1027482"/>
          </a:xfrm>
          <a:prstGeom prst="rect">
            <a:avLst/>
          </a:prstGeom>
          <a:noFill/>
          <a:ln w="9525">
            <a:noFill/>
            <a:miter lim="800000"/>
            <a:headEnd/>
            <a:tailEnd/>
          </a:ln>
        </p:spPr>
      </p:pic>
      <p:pic>
        <p:nvPicPr>
          <p:cNvPr id="43016" name="5 Resim" descr="http://www.cumhursener.com/images/upload/image/kitapRes/2Part/17Picture027_1.jpg"/>
          <p:cNvPicPr>
            <a:picLocks noChangeAspect="1" noChangeArrowheads="1"/>
          </p:cNvPicPr>
          <p:nvPr/>
        </p:nvPicPr>
        <p:blipFill>
          <a:blip r:embed="rId5" cstate="print"/>
          <a:srcRect/>
          <a:stretch>
            <a:fillRect/>
          </a:stretch>
        </p:blipFill>
        <p:spPr bwMode="auto">
          <a:xfrm>
            <a:off x="4800601" y="1447800"/>
            <a:ext cx="4019872" cy="1192213"/>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457200" y="476672"/>
            <a:ext cx="8229600" cy="780132"/>
          </a:xfrm>
        </p:spPr>
        <p:txBody>
          <a:bodyPr lIns="90000" tIns="46800" rIns="90000" bIns="46800"/>
          <a:lstStyle/>
          <a:p>
            <a:pPr defTabSz="449263"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tr-TR" sz="3600" dirty="0" smtClean="0">
                <a:solidFill>
                  <a:srgbClr val="FF0000"/>
                </a:solidFill>
                <a:latin typeface="Times New Roman" pitchFamily="18" charset="0"/>
                <a:cs typeface="Times New Roman" pitchFamily="18" charset="0"/>
              </a:rPr>
              <a:t>Kırma Kusurları</a:t>
            </a:r>
          </a:p>
        </p:txBody>
      </p:sp>
      <p:sp>
        <p:nvSpPr>
          <p:cNvPr id="56323" name="Rectangle 3"/>
          <p:cNvSpPr>
            <a:spLocks noGrp="1" noChangeArrowheads="1"/>
          </p:cNvSpPr>
          <p:nvPr>
            <p:ph type="body" idx="1"/>
          </p:nvPr>
        </p:nvSpPr>
        <p:spPr>
          <a:xfrm>
            <a:off x="457200" y="1340768"/>
            <a:ext cx="8229600" cy="4464496"/>
          </a:xfrm>
        </p:spPr>
        <p:txBody>
          <a:bodyPr lIns="90000" tIns="46800" rIns="90000" bIns="46800"/>
          <a:lstStyle/>
          <a:p>
            <a:pPr>
              <a:buClr>
                <a:srgbClr val="FF0000"/>
              </a:buClr>
              <a:buFont typeface="Arial" pitchFamily="34" charset="0"/>
              <a:buChar char="•"/>
              <a:defRPr/>
            </a:pPr>
            <a:r>
              <a:rPr lang="tr-TR" sz="2400" dirty="0" smtClean="0">
                <a:latin typeface="Times New Roman" pitchFamily="18" charset="0"/>
                <a:cs typeface="Times New Roman" pitchFamily="18" charset="0"/>
              </a:rPr>
              <a:t>Yüksek miyopide </a:t>
            </a:r>
            <a:r>
              <a:rPr lang="tr-TR" sz="2400" dirty="0" err="1" smtClean="0">
                <a:latin typeface="Times New Roman" pitchFamily="18" charset="0"/>
                <a:cs typeface="Times New Roman" pitchFamily="18" charset="0"/>
              </a:rPr>
              <a:t>fundus</a:t>
            </a:r>
            <a:r>
              <a:rPr lang="tr-TR" sz="2400" dirty="0" smtClean="0">
                <a:latin typeface="Times New Roman" pitchFamily="18" charset="0"/>
                <a:cs typeface="Times New Roman" pitchFamily="18" charset="0"/>
              </a:rPr>
              <a:t> </a:t>
            </a:r>
            <a:r>
              <a:rPr lang="tr-TR" sz="2400" dirty="0" err="1" smtClean="0">
                <a:latin typeface="Times New Roman" pitchFamily="18" charset="0"/>
                <a:cs typeface="Times New Roman" pitchFamily="18" charset="0"/>
              </a:rPr>
              <a:t>reflesi</a:t>
            </a:r>
            <a:r>
              <a:rPr lang="tr-TR" sz="2400" dirty="0" smtClean="0">
                <a:latin typeface="Times New Roman" pitchFamily="18" charset="0"/>
                <a:cs typeface="Times New Roman" pitchFamily="18" charset="0"/>
              </a:rPr>
              <a:t> koyu, yüksek </a:t>
            </a:r>
            <a:r>
              <a:rPr lang="tr-TR" sz="2400" dirty="0" err="1" smtClean="0">
                <a:latin typeface="Times New Roman" pitchFamily="18" charset="0"/>
                <a:cs typeface="Times New Roman" pitchFamily="18" charset="0"/>
              </a:rPr>
              <a:t>hipermetropide</a:t>
            </a:r>
            <a:r>
              <a:rPr lang="tr-TR" sz="2400" dirty="0" smtClean="0">
                <a:latin typeface="Times New Roman" pitchFamily="18" charset="0"/>
                <a:cs typeface="Times New Roman" pitchFamily="18" charset="0"/>
              </a:rPr>
              <a:t> parlak</a:t>
            </a:r>
          </a:p>
          <a:p>
            <a:pPr>
              <a:buClr>
                <a:srgbClr val="FF0000"/>
              </a:buClr>
              <a:defRPr/>
            </a:pPr>
            <a:endParaRPr lang="tr-TR" sz="2400" dirty="0" smtClean="0">
              <a:latin typeface="Times New Roman" pitchFamily="18" charset="0"/>
              <a:cs typeface="Times New Roman" pitchFamily="18" charset="0"/>
            </a:endParaRPr>
          </a:p>
          <a:p>
            <a:pPr>
              <a:buClr>
                <a:srgbClr val="FF0000"/>
              </a:buClr>
              <a:buFont typeface="Arial" pitchFamily="34" charset="0"/>
              <a:buChar char="•"/>
              <a:defRPr/>
            </a:pPr>
            <a:r>
              <a:rPr lang="tr-TR" sz="2400" dirty="0" smtClean="0">
                <a:latin typeface="Times New Roman" pitchFamily="18" charset="0"/>
                <a:cs typeface="Times New Roman" pitchFamily="18" charset="0"/>
              </a:rPr>
              <a:t>Kırma kusurları </a:t>
            </a:r>
            <a:r>
              <a:rPr lang="tr-TR" sz="2400" dirty="0" err="1" smtClean="0">
                <a:latin typeface="Times New Roman" pitchFamily="18" charset="0"/>
                <a:cs typeface="Times New Roman" pitchFamily="18" charset="0"/>
              </a:rPr>
              <a:t>tesbitinde</a:t>
            </a:r>
            <a:r>
              <a:rPr lang="tr-TR" sz="2400" dirty="0" smtClean="0">
                <a:latin typeface="Times New Roman" pitchFamily="18" charset="0"/>
                <a:cs typeface="Times New Roman" pitchFamily="18" charset="0"/>
              </a:rPr>
              <a:t> özellikle yakın mesafede başarı düşük</a:t>
            </a:r>
          </a:p>
          <a:p>
            <a:pPr>
              <a:buClr>
                <a:srgbClr val="FF0000"/>
              </a:buClr>
              <a:defRPr/>
            </a:pPr>
            <a:endParaRPr lang="tr-TR" sz="2400" dirty="0" smtClean="0">
              <a:latin typeface="Times New Roman" pitchFamily="18" charset="0"/>
              <a:cs typeface="Times New Roman" pitchFamily="18" charset="0"/>
            </a:endParaRPr>
          </a:p>
          <a:p>
            <a:pPr>
              <a:buClr>
                <a:srgbClr val="FF0000"/>
              </a:buClr>
              <a:buFont typeface="Arial" pitchFamily="34" charset="0"/>
              <a:buChar char="•"/>
              <a:defRPr/>
            </a:pPr>
            <a:r>
              <a:rPr lang="tr-TR" sz="2400" dirty="0" smtClean="0">
                <a:latin typeface="Times New Roman" pitchFamily="18" charset="0"/>
                <a:cs typeface="Times New Roman" pitchFamily="18" charset="0"/>
              </a:rPr>
              <a:t>Standart 1 metre yerine 3-4 metreden yapıldığında hassasiyet artıyor</a:t>
            </a:r>
          </a:p>
          <a:p>
            <a:pPr>
              <a:buClr>
                <a:srgbClr val="FF0000"/>
              </a:buClr>
              <a:defRPr/>
            </a:pPr>
            <a:endParaRPr lang="tr-TR" sz="2400" dirty="0" smtClean="0">
              <a:latin typeface="Times New Roman" pitchFamily="18" charset="0"/>
              <a:cs typeface="Times New Roman" pitchFamily="18" charset="0"/>
            </a:endParaRPr>
          </a:p>
          <a:p>
            <a:pPr>
              <a:buClr>
                <a:srgbClr val="FF0000"/>
              </a:buClr>
              <a:buFont typeface="Arial" pitchFamily="34" charset="0"/>
              <a:buChar char="•"/>
              <a:defRPr/>
            </a:pPr>
            <a:r>
              <a:rPr lang="tr-TR" sz="2400" dirty="0" smtClean="0">
                <a:latin typeface="Times New Roman" pitchFamily="18" charset="0"/>
                <a:cs typeface="Times New Roman" pitchFamily="18" charset="0"/>
              </a:rPr>
              <a:t>Benzer şekilde </a:t>
            </a:r>
            <a:r>
              <a:rPr lang="tr-TR" sz="2400" dirty="0" err="1" smtClean="0">
                <a:latin typeface="Times New Roman" pitchFamily="18" charset="0"/>
                <a:cs typeface="Times New Roman" pitchFamily="18" charset="0"/>
              </a:rPr>
              <a:t>anizometropide</a:t>
            </a:r>
            <a:r>
              <a:rPr lang="tr-TR" sz="2400" dirty="0" smtClean="0">
                <a:latin typeface="Times New Roman" pitchFamily="18" charset="0"/>
                <a:cs typeface="Times New Roman" pitchFamily="18" charset="0"/>
              </a:rPr>
              <a:t> de (+1D fark) 4 metrede hassasiyet %62den %85’e yükseliyor </a:t>
            </a:r>
          </a:p>
          <a:p>
            <a:pPr marL="336550" indent="-336550" defTabSz="449263" eaLnBrk="1" hangingPunct="1">
              <a:lnSpc>
                <a:spcPct val="90000"/>
              </a:lnSpc>
              <a:buSzPct val="70000"/>
              <a:buFontTx/>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endParaRPr lang="tr-TR" dirty="0" smtClean="0"/>
          </a:p>
        </p:txBody>
      </p:sp>
      <p:sp>
        <p:nvSpPr>
          <p:cNvPr id="5" name="4 Metin kutusu"/>
          <p:cNvSpPr txBox="1"/>
          <p:nvPr/>
        </p:nvSpPr>
        <p:spPr>
          <a:xfrm>
            <a:off x="899592" y="6093296"/>
            <a:ext cx="7992888" cy="480131"/>
          </a:xfrm>
          <a:prstGeom prst="rect">
            <a:avLst/>
          </a:prstGeom>
          <a:noFill/>
        </p:spPr>
        <p:txBody>
          <a:bodyPr wrap="square" rtlCol="0">
            <a:spAutoFit/>
          </a:bodyPr>
          <a:lstStyle/>
          <a:p>
            <a:pPr lvl="5" defTabSz="449263">
              <a:lnSpc>
                <a:spcPct val="90000"/>
              </a:lnSpc>
              <a:buClr>
                <a:srgbClr val="FFCC00"/>
              </a:buClr>
              <a:buSzPct val="70000"/>
              <a:buFont typeface="Wingdings" pitchFamily="2"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defRPr/>
            </a:pPr>
            <a:r>
              <a:rPr lang="tr-TR" sz="1400" dirty="0" err="1" smtClean="0"/>
              <a:t>Graf</a:t>
            </a:r>
            <a:r>
              <a:rPr lang="tr-TR" sz="1400" dirty="0" smtClean="0"/>
              <a:t>, </a:t>
            </a:r>
            <a:r>
              <a:rPr lang="tr-TR" sz="1400" dirty="0" err="1" smtClean="0"/>
              <a:t>Jung</a:t>
            </a:r>
            <a:r>
              <a:rPr lang="tr-TR" sz="1400" dirty="0" smtClean="0"/>
              <a:t>. </a:t>
            </a:r>
            <a:r>
              <a:rPr lang="tr-TR" sz="1400" dirty="0" err="1" smtClean="0"/>
              <a:t>The</a:t>
            </a:r>
            <a:r>
              <a:rPr lang="tr-TR" sz="1400" dirty="0" smtClean="0"/>
              <a:t> </a:t>
            </a:r>
            <a:r>
              <a:rPr lang="tr-TR" sz="1400" dirty="0" err="1" smtClean="0"/>
              <a:t>Brückner</a:t>
            </a:r>
            <a:r>
              <a:rPr lang="tr-TR" sz="1400" dirty="0" smtClean="0"/>
              <a:t> test: </a:t>
            </a:r>
            <a:r>
              <a:rPr lang="tr-TR" sz="1400" dirty="0" err="1" smtClean="0"/>
              <a:t>extended</a:t>
            </a:r>
            <a:r>
              <a:rPr lang="tr-TR" sz="1400" dirty="0" smtClean="0"/>
              <a:t> </a:t>
            </a:r>
            <a:r>
              <a:rPr lang="tr-TR" sz="1400" dirty="0" err="1" smtClean="0"/>
              <a:t>distance</a:t>
            </a:r>
            <a:r>
              <a:rPr lang="tr-TR" sz="1400" dirty="0" smtClean="0"/>
              <a:t> </a:t>
            </a:r>
            <a:r>
              <a:rPr lang="tr-TR" sz="1400" dirty="0" err="1" smtClean="0"/>
              <a:t>improves</a:t>
            </a:r>
            <a:r>
              <a:rPr lang="tr-TR" sz="1400" dirty="0" smtClean="0"/>
              <a:t> </a:t>
            </a:r>
            <a:r>
              <a:rPr lang="tr-TR" sz="1400" dirty="0" err="1" smtClean="0"/>
              <a:t>sensitivity</a:t>
            </a:r>
            <a:r>
              <a:rPr lang="tr-TR" sz="1400" dirty="0" smtClean="0"/>
              <a:t> </a:t>
            </a:r>
            <a:r>
              <a:rPr lang="tr-TR" sz="1400" dirty="0" err="1" smtClean="0"/>
              <a:t>for</a:t>
            </a:r>
            <a:r>
              <a:rPr lang="tr-TR" sz="1400" dirty="0" smtClean="0"/>
              <a:t> </a:t>
            </a:r>
            <a:r>
              <a:rPr lang="tr-TR" sz="1400" dirty="0" err="1" smtClean="0"/>
              <a:t>ametropia</a:t>
            </a:r>
            <a:r>
              <a:rPr lang="tr-TR" sz="1400" dirty="0" smtClean="0"/>
              <a:t>. </a:t>
            </a:r>
            <a:r>
              <a:rPr lang="tr-TR" sz="1400" dirty="0" err="1" smtClean="0"/>
              <a:t>Graefes</a:t>
            </a:r>
            <a:r>
              <a:rPr lang="tr-TR" sz="1400" dirty="0" smtClean="0"/>
              <a:t> </a:t>
            </a:r>
            <a:r>
              <a:rPr lang="tr-TR" sz="1400" dirty="0" err="1" smtClean="0"/>
              <a:t>Arch</a:t>
            </a:r>
            <a:r>
              <a:rPr lang="tr-TR" sz="1400" dirty="0" smtClean="0"/>
              <a:t> </a:t>
            </a:r>
            <a:r>
              <a:rPr lang="tr-TR" sz="1400" dirty="0" err="1" smtClean="0"/>
              <a:t>Clin</a:t>
            </a:r>
            <a:r>
              <a:rPr lang="tr-TR" sz="1400" dirty="0" smtClean="0"/>
              <a:t> </a:t>
            </a:r>
            <a:r>
              <a:rPr lang="tr-TR" sz="1400" dirty="0" err="1" smtClean="0"/>
              <a:t>Exp</a:t>
            </a:r>
            <a:r>
              <a:rPr lang="tr-TR" sz="1400" dirty="0" smtClean="0"/>
              <a:t> </a:t>
            </a:r>
            <a:r>
              <a:rPr lang="tr-TR" sz="1400" dirty="0" err="1" smtClean="0"/>
              <a:t>Ophthalmol</a:t>
            </a:r>
            <a:r>
              <a:rPr lang="tr-TR" sz="1400" dirty="0" smtClean="0"/>
              <a:t> 208:135-41, 2008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ayt Numarası Yer Tutucusu"/>
          <p:cNvSpPr>
            <a:spLocks noGrp="1"/>
          </p:cNvSpPr>
          <p:nvPr>
            <p:ph type="sldNum" sz="quarter" idx="11"/>
          </p:nvPr>
        </p:nvSpPr>
        <p:spPr/>
        <p:txBody>
          <a:bodyPr/>
          <a:lstStyle/>
          <a:p>
            <a:fld id="{B42519C3-FD92-42BA-99F1-05CFB5D255D1}" type="slidenum">
              <a:rPr lang="tr-TR" smtClean="0"/>
              <a:pPr/>
              <a:t>6</a:t>
            </a:fld>
            <a:endParaRPr lang="tr-TR"/>
          </a:p>
        </p:txBody>
      </p:sp>
      <p:sp>
        <p:nvSpPr>
          <p:cNvPr id="4" name="3 Başlık"/>
          <p:cNvSpPr>
            <a:spLocks noGrp="1"/>
          </p:cNvSpPr>
          <p:nvPr>
            <p:ph type="title"/>
          </p:nvPr>
        </p:nvSpPr>
        <p:spPr>
          <a:xfrm>
            <a:off x="1331640" y="476672"/>
            <a:ext cx="7128792" cy="720080"/>
          </a:xfrm>
        </p:spPr>
        <p:txBody>
          <a:bodyPr/>
          <a:lstStyle/>
          <a:p>
            <a:r>
              <a:rPr lang="tr-TR" sz="3600" b="0" dirty="0" smtClean="0">
                <a:solidFill>
                  <a:srgbClr val="FF0000"/>
                </a:solidFill>
                <a:latin typeface="Times New Roman" pitchFamily="18" charset="0"/>
                <a:cs typeface="Times New Roman" pitchFamily="18" charset="0"/>
              </a:rPr>
              <a:t>Görme Taraması Neden Yapılmalı ?</a:t>
            </a:r>
            <a:endParaRPr lang="tr-TR" sz="3600" b="0" dirty="0">
              <a:solidFill>
                <a:srgbClr val="FF0000"/>
              </a:solidFill>
              <a:latin typeface="Times New Roman" pitchFamily="18" charset="0"/>
              <a:cs typeface="Times New Roman" pitchFamily="18" charset="0"/>
            </a:endParaRPr>
          </a:p>
        </p:txBody>
      </p:sp>
      <p:pic>
        <p:nvPicPr>
          <p:cNvPr id="3082" name="Picture 10"/>
          <p:cNvPicPr>
            <a:picLocks noChangeAspect="1" noChangeArrowheads="1"/>
          </p:cNvPicPr>
          <p:nvPr/>
        </p:nvPicPr>
        <p:blipFill>
          <a:blip r:embed="rId2" cstate="print"/>
          <a:srcRect/>
          <a:stretch>
            <a:fillRect/>
          </a:stretch>
        </p:blipFill>
        <p:spPr bwMode="auto">
          <a:xfrm>
            <a:off x="3995936" y="5877272"/>
            <a:ext cx="4095750" cy="781050"/>
          </a:xfrm>
          <a:prstGeom prst="rect">
            <a:avLst/>
          </a:prstGeom>
          <a:noFill/>
          <a:ln w="9525">
            <a:noFill/>
            <a:miter lim="800000"/>
            <a:headEnd/>
            <a:tailEnd/>
          </a:ln>
        </p:spPr>
      </p:pic>
      <p:sp>
        <p:nvSpPr>
          <p:cNvPr id="7" name="6 Metin kutusu"/>
          <p:cNvSpPr txBox="1"/>
          <p:nvPr/>
        </p:nvSpPr>
        <p:spPr>
          <a:xfrm>
            <a:off x="467544" y="1351460"/>
            <a:ext cx="8208912" cy="4493538"/>
          </a:xfrm>
          <a:prstGeom prst="rect">
            <a:avLst/>
          </a:prstGeom>
          <a:noFill/>
        </p:spPr>
        <p:txBody>
          <a:bodyPr wrap="square" rtlCol="0">
            <a:spAutoFit/>
          </a:bodyPr>
          <a:lstStyle/>
          <a:p>
            <a:pPr marL="174625" indent="-174625">
              <a:buFont typeface="Arial" pitchFamily="34" charset="0"/>
              <a:buChar char="•"/>
            </a:pPr>
            <a:r>
              <a:rPr lang="tr-TR" sz="2600" dirty="0" smtClean="0">
                <a:latin typeface="Times New Roman" pitchFamily="18" charset="0"/>
                <a:cs typeface="Times New Roman" pitchFamily="18" charset="0"/>
              </a:rPr>
              <a:t>Çocuklarda yapılacak göz taramaları ile tanınabilen hastalıkların başında </a:t>
            </a:r>
            <a:r>
              <a:rPr lang="tr-TR" sz="2600" b="1" dirty="0" smtClean="0">
                <a:latin typeface="Times New Roman" pitchFamily="18" charset="0"/>
                <a:cs typeface="Times New Roman" pitchFamily="18" charset="0"/>
              </a:rPr>
              <a:t>şaşılık</a:t>
            </a:r>
            <a:r>
              <a:rPr lang="tr-TR" sz="2600" dirty="0" smtClean="0">
                <a:latin typeface="Times New Roman" pitchFamily="18" charset="0"/>
                <a:cs typeface="Times New Roman" pitchFamily="18" charset="0"/>
              </a:rPr>
              <a:t>, </a:t>
            </a:r>
            <a:r>
              <a:rPr lang="tr-TR" sz="2600" b="1" dirty="0" err="1" smtClean="0">
                <a:latin typeface="Times New Roman" pitchFamily="18" charset="0"/>
                <a:cs typeface="Times New Roman" pitchFamily="18" charset="0"/>
              </a:rPr>
              <a:t>refraksiyon</a:t>
            </a:r>
            <a:r>
              <a:rPr lang="tr-TR" sz="2600" b="1" dirty="0" smtClean="0">
                <a:latin typeface="Times New Roman" pitchFamily="18" charset="0"/>
                <a:cs typeface="Times New Roman" pitchFamily="18" charset="0"/>
              </a:rPr>
              <a:t> kusurları </a:t>
            </a:r>
            <a:r>
              <a:rPr lang="tr-TR" sz="2600" dirty="0" smtClean="0">
                <a:latin typeface="Times New Roman" pitchFamily="18" charset="0"/>
                <a:cs typeface="Times New Roman" pitchFamily="18" charset="0"/>
              </a:rPr>
              <a:t>(sıklıkla </a:t>
            </a:r>
            <a:r>
              <a:rPr lang="tr-TR" sz="2600" dirty="0" err="1" smtClean="0">
                <a:latin typeface="Times New Roman" pitchFamily="18" charset="0"/>
                <a:cs typeface="Times New Roman" pitchFamily="18" charset="0"/>
              </a:rPr>
              <a:t>hipermetropik</a:t>
            </a:r>
            <a:r>
              <a:rPr lang="tr-TR" sz="2600" dirty="0" smtClean="0">
                <a:latin typeface="Times New Roman" pitchFamily="18" charset="0"/>
                <a:cs typeface="Times New Roman" pitchFamily="18" charset="0"/>
              </a:rPr>
              <a:t> </a:t>
            </a:r>
            <a:r>
              <a:rPr lang="tr-TR" sz="2600" dirty="0" err="1" smtClean="0">
                <a:latin typeface="Times New Roman" pitchFamily="18" charset="0"/>
                <a:cs typeface="Times New Roman" pitchFamily="18" charset="0"/>
              </a:rPr>
              <a:t>izoametropi</a:t>
            </a:r>
            <a:r>
              <a:rPr lang="tr-TR" sz="2600" dirty="0" smtClean="0">
                <a:latin typeface="Times New Roman" pitchFamily="18" charset="0"/>
                <a:cs typeface="Times New Roman" pitchFamily="18" charset="0"/>
              </a:rPr>
              <a:t> ve </a:t>
            </a:r>
            <a:r>
              <a:rPr lang="tr-TR" sz="2600" dirty="0" err="1" smtClean="0">
                <a:latin typeface="Times New Roman" pitchFamily="18" charset="0"/>
                <a:cs typeface="Times New Roman" pitchFamily="18" charset="0"/>
              </a:rPr>
              <a:t>anizometropi</a:t>
            </a:r>
            <a:r>
              <a:rPr lang="tr-TR" sz="2600" dirty="0" smtClean="0">
                <a:latin typeface="Times New Roman" pitchFamily="18" charset="0"/>
                <a:cs typeface="Times New Roman" pitchFamily="18" charset="0"/>
              </a:rPr>
              <a:t> şeklindeki) veya </a:t>
            </a:r>
            <a:r>
              <a:rPr lang="tr-TR" sz="2600" b="1" dirty="0" smtClean="0">
                <a:latin typeface="Times New Roman" pitchFamily="18" charset="0"/>
                <a:cs typeface="Times New Roman" pitchFamily="18" charset="0"/>
              </a:rPr>
              <a:t>katarakt</a:t>
            </a:r>
            <a:r>
              <a:rPr lang="tr-TR" sz="2600" dirty="0" smtClean="0">
                <a:latin typeface="Times New Roman" pitchFamily="18" charset="0"/>
                <a:cs typeface="Times New Roman" pitchFamily="18" charset="0"/>
              </a:rPr>
              <a:t> ya da </a:t>
            </a:r>
            <a:r>
              <a:rPr lang="tr-TR" sz="2600" dirty="0" err="1" smtClean="0">
                <a:latin typeface="Times New Roman" pitchFamily="18" charset="0"/>
                <a:cs typeface="Times New Roman" pitchFamily="18" charset="0"/>
              </a:rPr>
              <a:t>korneal</a:t>
            </a:r>
            <a:r>
              <a:rPr lang="tr-TR" sz="2600" dirty="0" smtClean="0">
                <a:latin typeface="Times New Roman" pitchFamily="18" charset="0"/>
                <a:cs typeface="Times New Roman" pitchFamily="18" charset="0"/>
              </a:rPr>
              <a:t> </a:t>
            </a:r>
            <a:r>
              <a:rPr lang="tr-TR" sz="2600" dirty="0" err="1" smtClean="0">
                <a:latin typeface="Times New Roman" pitchFamily="18" charset="0"/>
                <a:cs typeface="Times New Roman" pitchFamily="18" charset="0"/>
              </a:rPr>
              <a:t>skar</a:t>
            </a:r>
            <a:r>
              <a:rPr lang="tr-TR" sz="2600" dirty="0" smtClean="0">
                <a:latin typeface="Times New Roman" pitchFamily="18" charset="0"/>
                <a:cs typeface="Times New Roman" pitchFamily="18" charset="0"/>
              </a:rPr>
              <a:t> gibi </a:t>
            </a:r>
            <a:r>
              <a:rPr lang="tr-TR" sz="2600" dirty="0" err="1" smtClean="0">
                <a:latin typeface="Times New Roman" pitchFamily="18" charset="0"/>
                <a:cs typeface="Times New Roman" pitchFamily="18" charset="0"/>
              </a:rPr>
              <a:t>deprivasyona</a:t>
            </a:r>
            <a:r>
              <a:rPr lang="tr-TR" sz="2600" dirty="0" smtClean="0">
                <a:latin typeface="Times New Roman" pitchFamily="18" charset="0"/>
                <a:cs typeface="Times New Roman" pitchFamily="18" charset="0"/>
              </a:rPr>
              <a:t> yol açan bazı durumlara bağlı olarak gelişebilen </a:t>
            </a:r>
            <a:r>
              <a:rPr lang="tr-TR" sz="2600" b="1" dirty="0" err="1" smtClean="0">
                <a:latin typeface="Times New Roman" pitchFamily="18" charset="0"/>
                <a:cs typeface="Times New Roman" pitchFamily="18" charset="0"/>
              </a:rPr>
              <a:t>ambliyopi</a:t>
            </a:r>
            <a:r>
              <a:rPr lang="tr-TR" sz="2600" dirty="0" smtClean="0">
                <a:latin typeface="Times New Roman" pitchFamily="18" charset="0"/>
                <a:cs typeface="Times New Roman" pitchFamily="18" charset="0"/>
              </a:rPr>
              <a:t> gelmektedir.</a:t>
            </a:r>
          </a:p>
          <a:p>
            <a:pPr marL="174625" indent="-174625">
              <a:buFont typeface="Arial" pitchFamily="34" charset="0"/>
              <a:buChar char="•"/>
            </a:pPr>
            <a:r>
              <a:rPr lang="tr-TR" sz="2600" dirty="0" err="1" smtClean="0">
                <a:latin typeface="Times New Roman" pitchFamily="18" charset="0"/>
                <a:cs typeface="Times New Roman" pitchFamily="18" charset="0"/>
              </a:rPr>
              <a:t>Ampliyopi</a:t>
            </a:r>
            <a:r>
              <a:rPr lang="tr-TR" sz="2600" dirty="0" smtClean="0">
                <a:latin typeface="Times New Roman" pitchFamily="18" charset="0"/>
                <a:cs typeface="Times New Roman" pitchFamily="18" charset="0"/>
              </a:rPr>
              <a:t> yalnızca gelişmekte olan </a:t>
            </a:r>
            <a:r>
              <a:rPr lang="tr-TR" sz="2600" dirty="0" err="1" smtClean="0">
                <a:latin typeface="Times New Roman" pitchFamily="18" charset="0"/>
                <a:cs typeface="Times New Roman" pitchFamily="18" charset="0"/>
              </a:rPr>
              <a:t>vizüel</a:t>
            </a:r>
            <a:r>
              <a:rPr lang="tr-TR" sz="2600" dirty="0" smtClean="0">
                <a:latin typeface="Times New Roman" pitchFamily="18" charset="0"/>
                <a:cs typeface="Times New Roman" pitchFamily="18" charset="0"/>
              </a:rPr>
              <a:t> sistemi etkilediğinden,  çocukların </a:t>
            </a:r>
            <a:r>
              <a:rPr lang="tr-TR" sz="2600" dirty="0" err="1" smtClean="0">
                <a:latin typeface="Times New Roman" pitchFamily="18" charset="0"/>
                <a:cs typeface="Times New Roman" pitchFamily="18" charset="0"/>
              </a:rPr>
              <a:t>ambliyopiye</a:t>
            </a:r>
            <a:r>
              <a:rPr lang="tr-TR" sz="2600" dirty="0" smtClean="0">
                <a:latin typeface="Times New Roman" pitchFamily="18" charset="0"/>
                <a:cs typeface="Times New Roman" pitchFamily="18" charset="0"/>
              </a:rPr>
              <a:t> </a:t>
            </a:r>
            <a:r>
              <a:rPr lang="tr-TR" sz="2600" b="1" dirty="0" smtClean="0">
                <a:latin typeface="Times New Roman" pitchFamily="18" charset="0"/>
                <a:cs typeface="Times New Roman" pitchFamily="18" charset="0"/>
              </a:rPr>
              <a:t>en hassas olduğu dönem 2 veya 3. yaşlar </a:t>
            </a:r>
            <a:r>
              <a:rPr lang="tr-TR" sz="2600" dirty="0" smtClean="0">
                <a:latin typeface="Times New Roman" pitchFamily="18" charset="0"/>
                <a:cs typeface="Times New Roman" pitchFamily="18" charset="0"/>
              </a:rPr>
              <a:t>olup, bu hassasiyet, </a:t>
            </a:r>
            <a:r>
              <a:rPr lang="tr-TR" sz="2600" dirty="0" err="1" smtClean="0">
                <a:latin typeface="Times New Roman" pitchFamily="18" charset="0"/>
                <a:cs typeface="Times New Roman" pitchFamily="18" charset="0"/>
              </a:rPr>
              <a:t>vizüel</a:t>
            </a:r>
            <a:r>
              <a:rPr lang="tr-TR" sz="2600" dirty="0" smtClean="0">
                <a:latin typeface="Times New Roman" pitchFamily="18" charset="0"/>
                <a:cs typeface="Times New Roman" pitchFamily="18" charset="0"/>
              </a:rPr>
              <a:t> sistemin </a:t>
            </a:r>
            <a:r>
              <a:rPr lang="tr-TR" sz="2600" dirty="0" err="1" smtClean="0">
                <a:latin typeface="Times New Roman" pitchFamily="18" charset="0"/>
                <a:cs typeface="Times New Roman" pitchFamily="18" charset="0"/>
              </a:rPr>
              <a:t>maturasyonunun</a:t>
            </a:r>
            <a:r>
              <a:rPr lang="tr-TR" sz="2600" dirty="0" smtClean="0">
                <a:latin typeface="Times New Roman" pitchFamily="18" charset="0"/>
                <a:cs typeface="Times New Roman" pitchFamily="18" charset="0"/>
              </a:rPr>
              <a:t> tamamlandığı  zamana veya 7. yaşa kadar azalarak devam etmektedir.</a:t>
            </a:r>
            <a:endParaRPr lang="tr-TR" sz="2600" dirty="0">
              <a:latin typeface="Times New Roman" pitchFamily="18" charset="0"/>
              <a:cs typeface="Times New Roman" pitchFamily="18" charset="0"/>
            </a:endParaRPr>
          </a:p>
        </p:txBody>
      </p:sp>
    </p:spTree>
    <p:extLst>
      <p:ext uri="{BB962C8B-B14F-4D97-AF65-F5344CB8AC3E}">
        <p14:creationId xmlns:p14="http://schemas.microsoft.com/office/powerpoint/2010/main" val="803186493"/>
      </p:ext>
    </p:extLst>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3 Başlık"/>
          <p:cNvSpPr>
            <a:spLocks noGrp="1"/>
          </p:cNvSpPr>
          <p:nvPr>
            <p:ph type="title"/>
          </p:nvPr>
        </p:nvSpPr>
        <p:spPr>
          <a:xfrm>
            <a:off x="457200" y="476672"/>
            <a:ext cx="8229600" cy="680120"/>
          </a:xfrm>
        </p:spPr>
        <p:txBody>
          <a:bodyPr/>
          <a:lstStyle/>
          <a:p>
            <a:pPr algn="ctr"/>
            <a:r>
              <a:rPr lang="tr-TR" sz="3600" b="1" dirty="0" smtClean="0">
                <a:solidFill>
                  <a:srgbClr val="FF0000"/>
                </a:solidFill>
                <a:latin typeface="Times New Roman" pitchFamily="18" charset="0"/>
                <a:cs typeface="Times New Roman" pitchFamily="18" charset="0"/>
              </a:rPr>
              <a:t>Kırmızı </a:t>
            </a:r>
            <a:r>
              <a:rPr lang="tr-TR" sz="3600" b="1" dirty="0" err="1" smtClean="0">
                <a:solidFill>
                  <a:srgbClr val="FF0000"/>
                </a:solidFill>
                <a:latin typeface="Times New Roman" pitchFamily="18" charset="0"/>
                <a:cs typeface="Times New Roman" pitchFamily="18" charset="0"/>
              </a:rPr>
              <a:t>Refle</a:t>
            </a:r>
            <a:r>
              <a:rPr lang="tr-TR" sz="3600" b="1" dirty="0" smtClean="0">
                <a:solidFill>
                  <a:srgbClr val="FF0000"/>
                </a:solidFill>
                <a:latin typeface="Times New Roman" pitchFamily="18" charset="0"/>
                <a:cs typeface="Times New Roman" pitchFamily="18" charset="0"/>
              </a:rPr>
              <a:t> Testi</a:t>
            </a:r>
          </a:p>
        </p:txBody>
      </p:sp>
      <p:pic>
        <p:nvPicPr>
          <p:cNvPr id="45059" name="Picture 5"/>
          <p:cNvPicPr>
            <a:picLocks noChangeAspect="1" noChangeArrowheads="1"/>
          </p:cNvPicPr>
          <p:nvPr/>
        </p:nvPicPr>
        <p:blipFill>
          <a:blip r:embed="rId2" cstate="print"/>
          <a:srcRect/>
          <a:stretch>
            <a:fillRect/>
          </a:stretch>
        </p:blipFill>
        <p:spPr bwMode="auto">
          <a:xfrm>
            <a:off x="2627313" y="1412875"/>
            <a:ext cx="3705225" cy="1457325"/>
          </a:xfrm>
          <a:prstGeom prst="rect">
            <a:avLst/>
          </a:prstGeom>
          <a:noFill/>
          <a:ln w="9525">
            <a:noFill/>
            <a:miter lim="800000"/>
            <a:headEnd/>
            <a:tailEnd/>
          </a:ln>
        </p:spPr>
      </p:pic>
      <p:pic>
        <p:nvPicPr>
          <p:cNvPr id="45060" name="Picture 6"/>
          <p:cNvPicPr>
            <a:picLocks noChangeAspect="1" noChangeArrowheads="1"/>
          </p:cNvPicPr>
          <p:nvPr/>
        </p:nvPicPr>
        <p:blipFill>
          <a:blip r:embed="rId3" cstate="print"/>
          <a:srcRect/>
          <a:stretch>
            <a:fillRect/>
          </a:stretch>
        </p:blipFill>
        <p:spPr bwMode="auto">
          <a:xfrm>
            <a:off x="503238" y="2708275"/>
            <a:ext cx="3924300" cy="3848100"/>
          </a:xfrm>
          <a:prstGeom prst="rect">
            <a:avLst/>
          </a:prstGeom>
          <a:noFill/>
          <a:ln w="9525">
            <a:noFill/>
            <a:miter lim="800000"/>
            <a:headEnd/>
            <a:tailEnd/>
          </a:ln>
        </p:spPr>
      </p:pic>
      <p:pic>
        <p:nvPicPr>
          <p:cNvPr id="45061" name="Picture 7"/>
          <p:cNvPicPr>
            <a:picLocks noChangeAspect="1" noChangeArrowheads="1"/>
          </p:cNvPicPr>
          <p:nvPr/>
        </p:nvPicPr>
        <p:blipFill>
          <a:blip r:embed="rId4" cstate="print"/>
          <a:srcRect/>
          <a:stretch>
            <a:fillRect/>
          </a:stretch>
        </p:blipFill>
        <p:spPr bwMode="auto">
          <a:xfrm>
            <a:off x="4689475" y="2781300"/>
            <a:ext cx="3914775" cy="398145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idx="4294967295"/>
          </p:nvPr>
        </p:nvSpPr>
        <p:spPr>
          <a:xfrm>
            <a:off x="457200" y="404664"/>
            <a:ext cx="8229600" cy="850106"/>
          </a:xfrm>
          <a:prstGeom prst="rect">
            <a:avLst/>
          </a:prstGeom>
        </p:spPr>
        <p:txBody>
          <a:bodyPr/>
          <a:lstStyle/>
          <a:p>
            <a:pPr algn="ctr"/>
            <a:r>
              <a:rPr lang="tr-TR" sz="3600" b="1" dirty="0" err="1" smtClean="0">
                <a:solidFill>
                  <a:srgbClr val="FF0000"/>
                </a:solidFill>
                <a:latin typeface="Times New Roman" pitchFamily="18" charset="0"/>
                <a:cs typeface="Times New Roman" pitchFamily="18" charset="0"/>
              </a:rPr>
              <a:t>Fiksasyon</a:t>
            </a:r>
            <a:r>
              <a:rPr lang="tr-TR" sz="3600" b="1" dirty="0" smtClean="0">
                <a:solidFill>
                  <a:srgbClr val="FF0000"/>
                </a:solidFill>
                <a:latin typeface="Times New Roman" pitchFamily="18" charset="0"/>
                <a:cs typeface="Times New Roman" pitchFamily="18" charset="0"/>
              </a:rPr>
              <a:t> Kontrolü</a:t>
            </a:r>
          </a:p>
        </p:txBody>
      </p:sp>
      <p:pic>
        <p:nvPicPr>
          <p:cNvPr id="46083" name="Picture 4" descr="DSC05823"/>
          <p:cNvPicPr>
            <a:picLocks noChangeAspect="1" noChangeArrowheads="1"/>
          </p:cNvPicPr>
          <p:nvPr/>
        </p:nvPicPr>
        <p:blipFill>
          <a:blip r:embed="rId2" cstate="print"/>
          <a:srcRect l="21708" t="24973" r="9995" b="40974"/>
          <a:stretch>
            <a:fillRect/>
          </a:stretch>
        </p:blipFill>
        <p:spPr bwMode="auto">
          <a:xfrm>
            <a:off x="683568" y="4077072"/>
            <a:ext cx="3888432" cy="1512168"/>
          </a:xfrm>
          <a:prstGeom prst="rect">
            <a:avLst/>
          </a:prstGeom>
          <a:noFill/>
          <a:ln w="9525">
            <a:noFill/>
            <a:miter lim="800000"/>
            <a:headEnd/>
            <a:tailEnd/>
          </a:ln>
        </p:spPr>
      </p:pic>
      <p:pic>
        <p:nvPicPr>
          <p:cNvPr id="46084" name="Picture 6" descr="DSC05826"/>
          <p:cNvPicPr>
            <a:picLocks noChangeAspect="1" noChangeArrowheads="1"/>
          </p:cNvPicPr>
          <p:nvPr/>
        </p:nvPicPr>
        <p:blipFill>
          <a:blip r:embed="rId3" cstate="print"/>
          <a:srcRect l="16999" t="24818" r="16944" b="43573"/>
          <a:stretch>
            <a:fillRect/>
          </a:stretch>
        </p:blipFill>
        <p:spPr bwMode="auto">
          <a:xfrm>
            <a:off x="4572000" y="4077072"/>
            <a:ext cx="3888432" cy="1512168"/>
          </a:xfrm>
          <a:prstGeom prst="rect">
            <a:avLst/>
          </a:prstGeom>
          <a:noFill/>
          <a:ln w="9525">
            <a:noFill/>
            <a:miter lim="800000"/>
            <a:headEnd/>
            <a:tailEnd/>
          </a:ln>
        </p:spPr>
      </p:pic>
      <p:pic>
        <p:nvPicPr>
          <p:cNvPr id="46085" name="Picture 5"/>
          <p:cNvPicPr>
            <a:picLocks noChangeAspect="1" noChangeArrowheads="1"/>
          </p:cNvPicPr>
          <p:nvPr/>
        </p:nvPicPr>
        <p:blipFill>
          <a:blip r:embed="rId4" cstate="print"/>
          <a:srcRect l="1962" t="21643" r="1962" b="3796"/>
          <a:stretch>
            <a:fillRect/>
          </a:stretch>
        </p:blipFill>
        <p:spPr bwMode="auto">
          <a:xfrm>
            <a:off x="2615976" y="1340768"/>
            <a:ext cx="3912048" cy="273608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Slayt Numarası Yer Tutucusu"/>
          <p:cNvSpPr>
            <a:spLocks noGrp="1"/>
          </p:cNvSpPr>
          <p:nvPr>
            <p:ph type="sldNum" sz="quarter" idx="12"/>
          </p:nvPr>
        </p:nvSpPr>
        <p:spPr/>
        <p:txBody>
          <a:bodyPr/>
          <a:lstStyle/>
          <a:p>
            <a:fld id="{FA36AD8D-391B-44FB-824B-73D5040A8D09}" type="slidenum">
              <a:rPr lang="tr-TR" smtClean="0"/>
              <a:pPr/>
              <a:t>62</a:t>
            </a:fld>
            <a:endParaRPr lang="tr-TR"/>
          </a:p>
        </p:txBody>
      </p:sp>
      <p:sp>
        <p:nvSpPr>
          <p:cNvPr id="3" name="1 Başlık"/>
          <p:cNvSpPr txBox="1">
            <a:spLocks/>
          </p:cNvSpPr>
          <p:nvPr/>
        </p:nvSpPr>
        <p:spPr>
          <a:xfrm>
            <a:off x="1115616" y="188640"/>
            <a:ext cx="8229600" cy="562074"/>
          </a:xfrm>
          <a:prstGeom prst="rect">
            <a:avLst/>
          </a:prstGeom>
        </p:spPr>
        <p:txBody>
          <a:bodyPr>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tr-TR" sz="2000" b="1" i="0" u="none" strike="noStrike" kern="0" cap="none" spc="0" normalizeH="0" baseline="0" noProof="0" smtClean="0">
                <a:ln>
                  <a:noFill/>
                </a:ln>
                <a:solidFill>
                  <a:srgbClr val="FF0000"/>
                </a:solidFill>
                <a:effectLst/>
                <a:uLnTx/>
                <a:uFillTx/>
                <a:latin typeface="Times New Roman" pitchFamily="18" charset="0"/>
                <a:cs typeface="Times New Roman" pitchFamily="18" charset="0"/>
              </a:rPr>
              <a:t>36-48 AY ÇOCUKLAR İÇİN GÖRME TARAMASI AKIŞ ŞEMASI</a:t>
            </a:r>
            <a:endParaRPr kumimoji="0" lang="tr-TR" sz="2000" b="0" i="0" u="none" strike="noStrike" kern="0" cap="none" spc="0" normalizeH="0" baseline="0" noProof="0" dirty="0">
              <a:ln>
                <a:noFill/>
              </a:ln>
              <a:solidFill>
                <a:srgbClr val="FF0000"/>
              </a:solidFill>
              <a:effectLst/>
              <a:uLnTx/>
              <a:uFillTx/>
              <a:latin typeface="Times New Roman" pitchFamily="18" charset="0"/>
              <a:cs typeface="Times New Roman" pitchFamily="18" charset="0"/>
            </a:endParaRPr>
          </a:p>
        </p:txBody>
      </p:sp>
      <p:pic>
        <p:nvPicPr>
          <p:cNvPr id="4" name="3 Resim"/>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7320" y="652462"/>
            <a:ext cx="5272236" cy="6205538"/>
          </a:xfrm>
          <a:prstGeom prst="rect">
            <a:avLst/>
          </a:prstGeom>
          <a:noFill/>
          <a:ln>
            <a:noFill/>
          </a:ln>
        </p:spPr>
      </p:pic>
    </p:spTree>
  </p:cSld>
  <p:clrMapOvr>
    <a:masterClrMapping/>
  </p:clrMapOvr>
  <p:transition spd="med"/>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ayt Numarası Yer Tutucusu"/>
          <p:cNvSpPr>
            <a:spLocks noGrp="1"/>
          </p:cNvSpPr>
          <p:nvPr>
            <p:ph type="sldNum" sz="quarter" idx="11"/>
          </p:nvPr>
        </p:nvSpPr>
        <p:spPr/>
        <p:txBody>
          <a:bodyPr/>
          <a:lstStyle/>
          <a:p>
            <a:fld id="{B42519C3-FD92-42BA-99F1-05CFB5D255D1}" type="slidenum">
              <a:rPr lang="tr-TR" smtClean="0"/>
              <a:pPr/>
              <a:t>63</a:t>
            </a:fld>
            <a:endParaRPr lang="tr-TR"/>
          </a:p>
        </p:txBody>
      </p:sp>
      <p:sp>
        <p:nvSpPr>
          <p:cNvPr id="4" name="3 Başlık"/>
          <p:cNvSpPr>
            <a:spLocks noGrp="1"/>
          </p:cNvSpPr>
          <p:nvPr>
            <p:ph type="title"/>
          </p:nvPr>
        </p:nvSpPr>
        <p:spPr>
          <a:xfrm>
            <a:off x="1079042" y="404664"/>
            <a:ext cx="7741430" cy="720080"/>
          </a:xfrm>
        </p:spPr>
        <p:txBody>
          <a:bodyPr/>
          <a:lstStyle/>
          <a:p>
            <a:r>
              <a:rPr lang="tr-TR" sz="1800" dirty="0" smtClean="0">
                <a:solidFill>
                  <a:srgbClr val="FF0000"/>
                </a:solidFill>
                <a:latin typeface="Times New Roman" pitchFamily="18" charset="0"/>
                <a:cs typeface="Times New Roman" pitchFamily="18" charset="0"/>
              </a:rPr>
              <a:t>İLKÖĞRETİM 1. SINIF ÇOCUKLAR İÇİN GÖRME TARAMASI AKIŞ ŞEMASI</a:t>
            </a:r>
            <a:endParaRPr lang="tr-TR" sz="1800" dirty="0"/>
          </a:p>
        </p:txBody>
      </p:sp>
      <p:pic>
        <p:nvPicPr>
          <p:cNvPr id="6" name="5 İçerik Yer Tutucusu"/>
          <p:cNvPicPr>
            <a:picLocks noGrp="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411189" y="1196752"/>
            <a:ext cx="4681091" cy="5256584"/>
          </a:xfrm>
          <a:prstGeom prst="rect">
            <a:avLst/>
          </a:prstGeom>
          <a:noFill/>
          <a:ln>
            <a:noFill/>
          </a:ln>
        </p:spPr>
      </p:pic>
    </p:spTree>
  </p:cSld>
  <p:clrMapOvr>
    <a:masterClrMapping/>
  </p:clrMapOvr>
  <p:transition spd="med"/>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Başlık"/>
          <p:cNvSpPr>
            <a:spLocks noGrp="1"/>
          </p:cNvSpPr>
          <p:nvPr>
            <p:ph type="title"/>
          </p:nvPr>
        </p:nvSpPr>
        <p:spPr>
          <a:xfrm>
            <a:off x="1007604" y="620688"/>
            <a:ext cx="7128792" cy="1080120"/>
          </a:xfrm>
        </p:spPr>
        <p:txBody>
          <a:bodyPr rtlCol="0">
            <a:normAutofit/>
          </a:bodyPr>
          <a:lstStyle/>
          <a:p>
            <a:pPr fontAlgn="auto">
              <a:spcAft>
                <a:spcPts val="0"/>
              </a:spcAft>
              <a:defRPr/>
            </a:pPr>
            <a:r>
              <a:rPr lang="tr-TR" dirty="0" smtClean="0">
                <a:solidFill>
                  <a:srgbClr val="FF0000"/>
                </a:solidFill>
                <a:latin typeface="Times New Roman" pitchFamily="18" charset="0"/>
                <a:cs typeface="Times New Roman" pitchFamily="18" charset="0"/>
              </a:rPr>
              <a:t>Kırma Kusurları, Şaşılık,</a:t>
            </a:r>
            <a:br>
              <a:rPr lang="tr-TR" dirty="0" smtClean="0">
                <a:solidFill>
                  <a:srgbClr val="FF0000"/>
                </a:solidFill>
                <a:latin typeface="Times New Roman" pitchFamily="18" charset="0"/>
                <a:cs typeface="Times New Roman" pitchFamily="18" charset="0"/>
              </a:rPr>
            </a:br>
            <a:r>
              <a:rPr lang="tr-TR" dirty="0" smtClean="0">
                <a:solidFill>
                  <a:srgbClr val="FF0000"/>
                </a:solidFill>
                <a:latin typeface="Times New Roman" pitchFamily="18" charset="0"/>
                <a:cs typeface="Times New Roman" pitchFamily="18" charset="0"/>
              </a:rPr>
              <a:t> Göz Tembelliği - </a:t>
            </a:r>
            <a:r>
              <a:rPr lang="tr-TR" dirty="0" err="1" smtClean="0">
                <a:solidFill>
                  <a:srgbClr val="FF0000"/>
                </a:solidFill>
                <a:latin typeface="Times New Roman" pitchFamily="18" charset="0"/>
                <a:cs typeface="Times New Roman" pitchFamily="18" charset="0"/>
              </a:rPr>
              <a:t>Ambliyopi</a:t>
            </a:r>
            <a:endParaRPr lang="tr-TR" dirty="0">
              <a:solidFill>
                <a:srgbClr val="FF0000"/>
              </a:solidFill>
              <a:latin typeface="Times New Roman" pitchFamily="18" charset="0"/>
              <a:cs typeface="Times New Roman" pitchFamily="18" charset="0"/>
            </a:endParaRPr>
          </a:p>
        </p:txBody>
      </p:sp>
      <p:sp>
        <p:nvSpPr>
          <p:cNvPr id="3" name="2 İçerik Yer Tutucusu"/>
          <p:cNvSpPr>
            <a:spLocks noGrp="1"/>
          </p:cNvSpPr>
          <p:nvPr>
            <p:ph idx="1"/>
          </p:nvPr>
        </p:nvSpPr>
        <p:spPr>
          <a:xfrm>
            <a:off x="318293" y="1988840"/>
            <a:ext cx="8507413" cy="2880320"/>
          </a:xfrm>
        </p:spPr>
        <p:txBody>
          <a:bodyPr rtlCol="0">
            <a:normAutofit/>
          </a:bodyPr>
          <a:lstStyle/>
          <a:p>
            <a:pPr fontAlgn="auto">
              <a:spcAft>
                <a:spcPts val="0"/>
              </a:spcAft>
              <a:buFont typeface="Arial" pitchFamily="34" charset="0"/>
              <a:buChar char="•"/>
              <a:defRPr/>
            </a:pPr>
            <a:r>
              <a:rPr lang="tr-TR" dirty="0" smtClean="0">
                <a:latin typeface="Times New Roman" pitchFamily="18" charset="0"/>
                <a:cs typeface="Times New Roman" pitchFamily="18" charset="0"/>
              </a:rPr>
              <a:t>Görme keskinliğinin en kolay artırılabildiği</a:t>
            </a:r>
          </a:p>
          <a:p>
            <a:pPr fontAlgn="auto">
              <a:spcAft>
                <a:spcPts val="0"/>
              </a:spcAft>
              <a:buFont typeface="Arial" pitchFamily="34" charset="0"/>
              <a:buChar char="•"/>
              <a:defRPr/>
            </a:pPr>
            <a:endParaRPr lang="tr-TR" dirty="0" smtClean="0">
              <a:latin typeface="Times New Roman" pitchFamily="18" charset="0"/>
              <a:cs typeface="Times New Roman" pitchFamily="18" charset="0"/>
            </a:endParaRPr>
          </a:p>
          <a:p>
            <a:pPr fontAlgn="auto">
              <a:spcAft>
                <a:spcPts val="0"/>
              </a:spcAft>
              <a:buFont typeface="Arial" pitchFamily="34" charset="0"/>
              <a:buChar char="•"/>
              <a:defRPr/>
            </a:pPr>
            <a:r>
              <a:rPr lang="tr-TR" dirty="0" smtClean="0">
                <a:latin typeface="Times New Roman" pitchFamily="18" charset="0"/>
                <a:cs typeface="Times New Roman" pitchFamily="18" charset="0"/>
              </a:rPr>
              <a:t>Tedavileri bulunan</a:t>
            </a:r>
          </a:p>
          <a:p>
            <a:pPr fontAlgn="auto">
              <a:spcAft>
                <a:spcPts val="0"/>
              </a:spcAft>
              <a:buFont typeface="Arial" pitchFamily="34" charset="0"/>
              <a:buChar char="•"/>
              <a:defRPr/>
            </a:pPr>
            <a:endParaRPr lang="tr-TR" dirty="0" smtClean="0">
              <a:latin typeface="Times New Roman" pitchFamily="18" charset="0"/>
              <a:cs typeface="Times New Roman" pitchFamily="18" charset="0"/>
            </a:endParaRPr>
          </a:p>
          <a:p>
            <a:pPr fontAlgn="auto">
              <a:spcAft>
                <a:spcPts val="0"/>
              </a:spcAft>
              <a:buFont typeface="Arial" pitchFamily="34" charset="0"/>
              <a:buChar char="•"/>
              <a:defRPr/>
            </a:pPr>
            <a:r>
              <a:rPr lang="tr-TR" dirty="0" smtClean="0">
                <a:latin typeface="Times New Roman" pitchFamily="18" charset="0"/>
                <a:cs typeface="Times New Roman" pitchFamily="18" charset="0"/>
              </a:rPr>
              <a:t>Yaygın görülen </a:t>
            </a:r>
          </a:p>
          <a:p>
            <a:pPr fontAlgn="auto">
              <a:spcAft>
                <a:spcPts val="0"/>
              </a:spcAft>
              <a:buFont typeface="Arial" pitchFamily="34" charset="0"/>
              <a:buNone/>
              <a:defRPr/>
            </a:pPr>
            <a:r>
              <a:rPr lang="tr-TR" dirty="0" smtClean="0">
                <a:latin typeface="Times New Roman" pitchFamily="18" charset="0"/>
                <a:cs typeface="Times New Roman" pitchFamily="18" charset="0"/>
              </a:rPr>
              <a:t>		          görme kaybı nedenleri</a:t>
            </a:r>
          </a:p>
          <a:p>
            <a:pPr fontAlgn="auto">
              <a:spcAft>
                <a:spcPts val="0"/>
              </a:spcAft>
              <a:buFont typeface="Arial" pitchFamily="34" charset="0"/>
              <a:buChar char="•"/>
              <a:defRPr/>
            </a:pPr>
            <a:endParaRPr lang="tr-TR" dirty="0">
              <a:latin typeface="Times New Roman" pitchFamily="18" charset="0"/>
              <a:cs typeface="Times New Roman" pitchFamily="18" charset="0"/>
            </a:endParaRPr>
          </a:p>
        </p:txBody>
      </p:sp>
      <p:pic>
        <p:nvPicPr>
          <p:cNvPr id="48133" name="6 Resim" descr="gözlük.jpg"/>
          <p:cNvPicPr>
            <a:picLocks noChangeAspect="1"/>
          </p:cNvPicPr>
          <p:nvPr/>
        </p:nvPicPr>
        <p:blipFill>
          <a:blip r:embed="rId2" cstate="print"/>
          <a:srcRect/>
          <a:stretch>
            <a:fillRect/>
          </a:stretch>
        </p:blipFill>
        <p:spPr bwMode="auto">
          <a:xfrm>
            <a:off x="6775995" y="4653136"/>
            <a:ext cx="2368005" cy="2204864"/>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457200" y="1916832"/>
            <a:ext cx="8229600" cy="2016224"/>
          </a:xfrm>
        </p:spPr>
        <p:txBody>
          <a:bodyPr/>
          <a:lstStyle/>
          <a:p>
            <a:pPr algn="just" fontAlgn="auto">
              <a:spcAft>
                <a:spcPts val="0"/>
              </a:spcAft>
              <a:buFont typeface="Wingdings" pitchFamily="2" charset="2"/>
              <a:buChar char="ü"/>
              <a:defRPr/>
            </a:pPr>
            <a:r>
              <a:rPr lang="tr-TR" sz="3200" dirty="0" err="1" smtClean="0">
                <a:latin typeface="Times New Roman" pitchFamily="18" charset="0"/>
                <a:cs typeface="Times New Roman" pitchFamily="18" charset="0"/>
              </a:rPr>
              <a:t>Ambliyopi</a:t>
            </a:r>
            <a:r>
              <a:rPr lang="tr-TR" sz="3200" dirty="0" smtClean="0">
                <a:latin typeface="Times New Roman" pitchFamily="18" charset="0"/>
                <a:cs typeface="Times New Roman" pitchFamily="18" charset="0"/>
              </a:rPr>
              <a:t> riski %1,3-6,5</a:t>
            </a:r>
          </a:p>
          <a:p>
            <a:pPr algn="just" fontAlgn="auto">
              <a:spcAft>
                <a:spcPts val="0"/>
              </a:spcAft>
              <a:defRPr/>
            </a:pPr>
            <a:r>
              <a:rPr lang="tr-TR" sz="3200" dirty="0" smtClean="0">
                <a:latin typeface="Times New Roman" pitchFamily="18" charset="0"/>
                <a:cs typeface="Times New Roman" pitchFamily="18" charset="0"/>
              </a:rPr>
              <a:t>           </a:t>
            </a:r>
            <a:r>
              <a:rPr lang="tr-TR" sz="3200" dirty="0" smtClean="0">
                <a:solidFill>
                  <a:schemeClr val="bg1"/>
                </a:solidFill>
                <a:latin typeface="Times New Roman" pitchFamily="18" charset="0"/>
                <a:cs typeface="Times New Roman" pitchFamily="18" charset="0"/>
              </a:rPr>
              <a:t>   .</a:t>
            </a:r>
          </a:p>
          <a:p>
            <a:pPr algn="just" fontAlgn="auto">
              <a:spcAft>
                <a:spcPts val="0"/>
              </a:spcAft>
              <a:buFont typeface="Wingdings" pitchFamily="2" charset="2"/>
              <a:buChar char="ü"/>
              <a:defRPr/>
            </a:pPr>
            <a:r>
              <a:rPr lang="tr-TR" sz="3200" dirty="0" smtClean="0">
                <a:latin typeface="Times New Roman" pitchFamily="18" charset="0"/>
                <a:cs typeface="Times New Roman" pitchFamily="18" charset="0"/>
              </a:rPr>
              <a:t>Kırma kusuru oranı yaklaşık %10</a:t>
            </a:r>
            <a:endParaRPr lang="tr-TR" dirty="0" smtClean="0">
              <a:latin typeface="Times New Roman" pitchFamily="18" charset="0"/>
              <a:cs typeface="Times New Roman" pitchFamily="18" charset="0"/>
            </a:endParaRPr>
          </a:p>
          <a:p>
            <a:endParaRPr lang="tr-TR" dirty="0"/>
          </a:p>
        </p:txBody>
      </p:sp>
      <p:sp>
        <p:nvSpPr>
          <p:cNvPr id="3" name="2 Slayt Numarası Yer Tutucusu"/>
          <p:cNvSpPr>
            <a:spLocks noGrp="1"/>
          </p:cNvSpPr>
          <p:nvPr>
            <p:ph type="sldNum" sz="quarter" idx="11"/>
          </p:nvPr>
        </p:nvSpPr>
        <p:spPr/>
        <p:txBody>
          <a:bodyPr/>
          <a:lstStyle/>
          <a:p>
            <a:fld id="{B42519C3-FD92-42BA-99F1-05CFB5D255D1}" type="slidenum">
              <a:rPr lang="tr-TR" smtClean="0"/>
              <a:pPr/>
              <a:t>65</a:t>
            </a:fld>
            <a:endParaRPr lang="tr-TR"/>
          </a:p>
        </p:txBody>
      </p:sp>
      <p:sp>
        <p:nvSpPr>
          <p:cNvPr id="4" name="3 Başlık"/>
          <p:cNvSpPr>
            <a:spLocks noGrp="1"/>
          </p:cNvSpPr>
          <p:nvPr>
            <p:ph type="title"/>
          </p:nvPr>
        </p:nvSpPr>
        <p:spPr>
          <a:xfrm>
            <a:off x="1007604" y="260648"/>
            <a:ext cx="7128792" cy="720080"/>
          </a:xfrm>
        </p:spPr>
        <p:txBody>
          <a:bodyPr/>
          <a:lstStyle/>
          <a:p>
            <a:r>
              <a:rPr lang="tr-TR" dirty="0" smtClean="0">
                <a:solidFill>
                  <a:srgbClr val="FF0000"/>
                </a:solidFill>
                <a:latin typeface="Times New Roman" pitchFamily="18" charset="0"/>
                <a:cs typeface="Times New Roman" pitchFamily="18" charset="0"/>
              </a:rPr>
              <a:t>Ülkemizde Okul Öncesi/Okul Dönemi; </a:t>
            </a:r>
            <a:br>
              <a:rPr lang="tr-TR" dirty="0" smtClean="0">
                <a:solidFill>
                  <a:srgbClr val="FF0000"/>
                </a:solidFill>
                <a:latin typeface="Times New Roman" pitchFamily="18" charset="0"/>
                <a:cs typeface="Times New Roman" pitchFamily="18" charset="0"/>
              </a:rPr>
            </a:br>
            <a:endParaRPr lang="tr-TR" dirty="0">
              <a:solidFill>
                <a:srgbClr val="FF0000"/>
              </a:solidFill>
            </a:endParaRPr>
          </a:p>
        </p:txBody>
      </p:sp>
      <p:sp>
        <p:nvSpPr>
          <p:cNvPr id="5" name="3 Metin kutusu"/>
          <p:cNvSpPr txBox="1">
            <a:spLocks noChangeArrowheads="1"/>
          </p:cNvSpPr>
          <p:nvPr/>
        </p:nvSpPr>
        <p:spPr bwMode="auto">
          <a:xfrm>
            <a:off x="179387" y="6021288"/>
            <a:ext cx="8785225" cy="523220"/>
          </a:xfrm>
          <a:prstGeom prst="rect">
            <a:avLst/>
          </a:prstGeom>
          <a:noFill/>
          <a:ln w="9525">
            <a:noFill/>
            <a:miter lim="800000"/>
            <a:headEnd/>
            <a:tailEnd/>
          </a:ln>
        </p:spPr>
        <p:txBody>
          <a:bodyPr wrap="square">
            <a:spAutoFit/>
          </a:bodyPr>
          <a:lstStyle/>
          <a:p>
            <a:r>
              <a:rPr lang="tr-TR" sz="1400" i="1" dirty="0">
                <a:latin typeface="Calibri" pitchFamily="32" charset="0"/>
              </a:rPr>
              <a:t>İstanbul’da ilköğretim çağı çocuklarında yapılan göz taraması sonuçları. </a:t>
            </a:r>
            <a:r>
              <a:rPr lang="tr-TR" sz="1400" i="1" dirty="0" err="1">
                <a:latin typeface="Calibri" pitchFamily="32" charset="0"/>
              </a:rPr>
              <a:t>Turk</a:t>
            </a:r>
            <a:r>
              <a:rPr lang="tr-TR" sz="1400" i="1" dirty="0">
                <a:latin typeface="Calibri" pitchFamily="32" charset="0"/>
              </a:rPr>
              <a:t> J </a:t>
            </a:r>
            <a:r>
              <a:rPr lang="tr-TR" sz="1400" i="1" dirty="0" err="1">
                <a:latin typeface="Calibri" pitchFamily="32" charset="0"/>
              </a:rPr>
              <a:t>Ophthalmol</a:t>
            </a:r>
            <a:r>
              <a:rPr lang="tr-TR" sz="1400" i="1" dirty="0">
                <a:latin typeface="Calibri" pitchFamily="32" charset="0"/>
              </a:rPr>
              <a:t>. 2003;33:585-91. Toygar O, Öğüt MS, </a:t>
            </a:r>
            <a:r>
              <a:rPr lang="tr-TR" sz="1400" i="1" dirty="0" err="1">
                <a:latin typeface="Calibri" pitchFamily="32" charset="0"/>
              </a:rPr>
              <a:t>Kazokoğlu</a:t>
            </a:r>
            <a:r>
              <a:rPr lang="tr-TR" sz="1400" i="1" dirty="0">
                <a:latin typeface="Calibri" pitchFamily="32" charset="0"/>
              </a:rPr>
              <a:t> H. </a:t>
            </a:r>
          </a:p>
        </p:txBody>
      </p:sp>
      <p:pic>
        <p:nvPicPr>
          <p:cNvPr id="6" name="7 Resim" descr="kapama.jpg"/>
          <p:cNvPicPr>
            <a:picLocks noChangeAspect="1"/>
          </p:cNvPicPr>
          <p:nvPr/>
        </p:nvPicPr>
        <p:blipFill>
          <a:blip r:embed="rId2" cstate="print"/>
          <a:srcRect/>
          <a:stretch>
            <a:fillRect/>
          </a:stretch>
        </p:blipFill>
        <p:spPr bwMode="auto">
          <a:xfrm>
            <a:off x="5868144" y="3429000"/>
            <a:ext cx="3024336" cy="252028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72306"/>
            <a:ext cx="8229600" cy="4713387"/>
          </a:xfrm>
        </p:spPr>
        <p:txBody>
          <a:bodyPr>
            <a:normAutofit/>
          </a:bodyPr>
          <a:lstStyle/>
          <a:p>
            <a:pPr marL="0" indent="0">
              <a:lnSpc>
                <a:spcPct val="90000"/>
              </a:lnSpc>
              <a:buFontTx/>
              <a:buNone/>
              <a:defRPr/>
            </a:pPr>
            <a:endParaRPr lang="tr-TR" altLang="en-US" dirty="0" smtClean="0">
              <a:latin typeface="Comic Sans MS" pitchFamily="66" charset="0"/>
            </a:endParaRPr>
          </a:p>
          <a:p>
            <a:pPr marL="0" indent="0">
              <a:lnSpc>
                <a:spcPct val="90000"/>
              </a:lnSpc>
              <a:buFont typeface="Arial" pitchFamily="34" charset="0"/>
              <a:buChar char="•"/>
              <a:defRPr/>
            </a:pPr>
            <a:r>
              <a:rPr lang="tr-TR" altLang="en-US" sz="2800" dirty="0">
                <a:latin typeface="Times New Roman" pitchFamily="18" charset="0"/>
                <a:cs typeface="Times New Roman" pitchFamily="18" charset="0"/>
              </a:rPr>
              <a:t>N</a:t>
            </a:r>
            <a:r>
              <a:rPr lang="tr-TR" altLang="en-US" sz="2800" dirty="0" smtClean="0">
                <a:latin typeface="Times New Roman" pitchFamily="18" charset="0"/>
                <a:cs typeface="Times New Roman" pitchFamily="18" charset="0"/>
              </a:rPr>
              <a:t>ormal binoküler (iki gözün birlikteliği ile) görme gelişimi için 3 şey gerekli:</a:t>
            </a:r>
          </a:p>
          <a:p>
            <a:pPr>
              <a:lnSpc>
                <a:spcPct val="90000"/>
              </a:lnSpc>
              <a:defRPr/>
            </a:pPr>
            <a:r>
              <a:rPr lang="tr-TR" altLang="en-US" sz="2800" dirty="0" smtClean="0">
                <a:latin typeface="Times New Roman" pitchFamily="18" charset="0"/>
                <a:cs typeface="Times New Roman" pitchFamily="18" charset="0"/>
              </a:rPr>
              <a:t>		* </a:t>
            </a:r>
            <a:r>
              <a:rPr lang="tr-TR" altLang="en-US" sz="2400" dirty="0" smtClean="0">
                <a:latin typeface="Times New Roman" pitchFamily="18" charset="0"/>
                <a:cs typeface="Times New Roman" pitchFamily="18" charset="0"/>
              </a:rPr>
              <a:t>her iki gözde net retinal görüntü</a:t>
            </a:r>
          </a:p>
          <a:p>
            <a:pPr>
              <a:lnSpc>
                <a:spcPct val="90000"/>
              </a:lnSpc>
              <a:defRPr/>
            </a:pPr>
            <a:r>
              <a:rPr lang="tr-TR" altLang="en-US" sz="2400" dirty="0" smtClean="0">
                <a:latin typeface="Times New Roman" pitchFamily="18" charset="0"/>
                <a:cs typeface="Times New Roman" pitchFamily="18" charset="0"/>
              </a:rPr>
              <a:t>		* her iki gözde eşit görüntü netliği</a:t>
            </a:r>
          </a:p>
          <a:p>
            <a:pPr>
              <a:lnSpc>
                <a:spcPct val="90000"/>
              </a:lnSpc>
              <a:defRPr/>
            </a:pPr>
            <a:r>
              <a:rPr lang="tr-TR" altLang="en-US" sz="2400" dirty="0" smtClean="0">
                <a:latin typeface="Times New Roman" pitchFamily="18" charset="0"/>
                <a:cs typeface="Times New Roman" pitchFamily="18" charset="0"/>
              </a:rPr>
              <a:t>		* gözlerde kayma olmaması</a:t>
            </a:r>
          </a:p>
          <a:p>
            <a:pPr>
              <a:lnSpc>
                <a:spcPct val="90000"/>
              </a:lnSpc>
              <a:buFont typeface="Arial" pitchFamily="34" charset="0"/>
              <a:buChar char="•"/>
              <a:defRPr/>
            </a:pPr>
            <a:endParaRPr lang="tr-TR" altLang="en-US" sz="2800" dirty="0" smtClean="0">
              <a:latin typeface="Times New Roman" pitchFamily="18" charset="0"/>
              <a:cs typeface="Times New Roman" pitchFamily="18" charset="0"/>
            </a:endParaRPr>
          </a:p>
          <a:p>
            <a:pPr>
              <a:lnSpc>
                <a:spcPct val="90000"/>
              </a:lnSpc>
              <a:buFont typeface="Arial" pitchFamily="34" charset="0"/>
              <a:buChar char="•"/>
              <a:defRPr/>
            </a:pPr>
            <a:r>
              <a:rPr lang="tr-TR" altLang="en-US" sz="2800" dirty="0" smtClean="0">
                <a:latin typeface="Times New Roman" pitchFamily="18" charset="0"/>
                <a:cs typeface="Times New Roman" pitchFamily="18" charset="0"/>
              </a:rPr>
              <a:t>Bu bulgularla ilgili:</a:t>
            </a:r>
          </a:p>
          <a:p>
            <a:pPr algn="ctr">
              <a:lnSpc>
                <a:spcPct val="90000"/>
              </a:lnSpc>
              <a:defRPr/>
            </a:pPr>
            <a:r>
              <a:rPr lang="tr-TR" altLang="en-US" sz="2800" dirty="0">
                <a:latin typeface="Times New Roman" pitchFamily="18" charset="0"/>
                <a:cs typeface="Times New Roman" pitchFamily="18" charset="0"/>
              </a:rPr>
              <a:t> </a:t>
            </a:r>
            <a:r>
              <a:rPr lang="tr-TR" altLang="en-US" sz="2800" dirty="0" smtClean="0">
                <a:latin typeface="Times New Roman" pitchFamily="18" charset="0"/>
                <a:cs typeface="Times New Roman" pitchFamily="18" charset="0"/>
              </a:rPr>
              <a:t>  her iki göz arasında bir dengesizlik varsa    			AMBLİYOPİ (göz tembelliği) 						ortaya çıkıyor</a:t>
            </a:r>
            <a:endParaRPr lang="en-US" altLang="en-US" sz="2800" dirty="0" smtClean="0">
              <a:latin typeface="Times New Roman" pitchFamily="18" charset="0"/>
              <a:cs typeface="Times New Roman" pitchFamily="18" charset="0"/>
            </a:endParaRPr>
          </a:p>
          <a:p>
            <a:pPr>
              <a:buFont typeface="Arial" pitchFamily="34" charset="0"/>
              <a:buChar char="•"/>
              <a:defRPr/>
            </a:pPr>
            <a:endParaRPr lang="en-US" sz="2800" dirty="0">
              <a:latin typeface="Times New Roman" pitchFamily="18" charset="0"/>
              <a:cs typeface="Times New Roman" pitchFamily="18" charset="0"/>
            </a:endParaRPr>
          </a:p>
        </p:txBody>
      </p:sp>
      <p:sp>
        <p:nvSpPr>
          <p:cNvPr id="4" name="Content Placeholder 2"/>
          <p:cNvSpPr>
            <a:spLocks noGrp="1"/>
          </p:cNvSpPr>
          <p:nvPr>
            <p:ph type="title"/>
          </p:nvPr>
        </p:nvSpPr>
        <p:spPr>
          <a:xfrm>
            <a:off x="1331640" y="332656"/>
            <a:ext cx="7812360" cy="720080"/>
          </a:xfrm>
        </p:spPr>
        <p:txBody>
          <a:bodyPr/>
          <a:lstStyle/>
          <a:p>
            <a:pPr marL="0" indent="0" algn="l">
              <a:buFontTx/>
              <a:buNone/>
            </a:pPr>
            <a:r>
              <a:rPr lang="tr-TR" sz="3200" b="1" dirty="0" err="1" smtClean="0">
                <a:solidFill>
                  <a:srgbClr val="FF0000"/>
                </a:solidFill>
                <a:latin typeface="Times New Roman" pitchFamily="18" charset="0"/>
                <a:cs typeface="Times New Roman" pitchFamily="18" charset="0"/>
              </a:rPr>
              <a:t>Ambliyopi</a:t>
            </a:r>
            <a:r>
              <a:rPr lang="tr-TR" sz="3200" b="1" dirty="0" smtClean="0">
                <a:solidFill>
                  <a:srgbClr val="FF0000"/>
                </a:solidFill>
                <a:latin typeface="Times New Roman" pitchFamily="18" charset="0"/>
                <a:cs typeface="Times New Roman" pitchFamily="18" charset="0"/>
              </a:rPr>
              <a:t> (</a:t>
            </a:r>
            <a:r>
              <a:rPr lang="tr-TR" dirty="0" smtClean="0">
                <a:solidFill>
                  <a:srgbClr val="FF0000"/>
                </a:solidFill>
                <a:latin typeface="Times New Roman" pitchFamily="18" charset="0"/>
                <a:cs typeface="Times New Roman" pitchFamily="18" charset="0"/>
              </a:rPr>
              <a:t>G</a:t>
            </a:r>
            <a:r>
              <a:rPr lang="tr-TR" sz="3200" dirty="0" smtClean="0">
                <a:solidFill>
                  <a:srgbClr val="FF0000"/>
                </a:solidFill>
                <a:latin typeface="Times New Roman" pitchFamily="18" charset="0"/>
                <a:cs typeface="Times New Roman" pitchFamily="18" charset="0"/>
              </a:rPr>
              <a:t>öz Tembelliği</a:t>
            </a:r>
            <a:r>
              <a:rPr lang="tr-TR" sz="3200" b="1" dirty="0" smtClean="0">
                <a:solidFill>
                  <a:srgbClr val="FF0000"/>
                </a:solidFill>
                <a:latin typeface="Times New Roman" pitchFamily="18" charset="0"/>
                <a:cs typeface="Times New Roman" pitchFamily="18" charset="0"/>
              </a:rPr>
              <a:t>) Ne Demektir?</a:t>
            </a:r>
            <a:endParaRPr lang="en-US" sz="3200" b="1" dirty="0" smtClean="0">
              <a:solidFill>
                <a:srgbClr val="FF0000"/>
              </a:solidFill>
              <a:latin typeface="Times New Roman" pitchFamily="18" charset="0"/>
              <a:cs typeface="Times New Roman" pitchFamily="18" charset="0"/>
            </a:endParaRPr>
          </a:p>
        </p:txBody>
      </p:sp>
    </p:spTree>
  </p:cSld>
  <p:clrMapOvr>
    <a:masterClrMapping/>
  </p:clrMapOvr>
  <p:transition spd="med"/>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Başlık 1"/>
          <p:cNvSpPr>
            <a:spLocks noGrp="1"/>
          </p:cNvSpPr>
          <p:nvPr>
            <p:ph type="title"/>
          </p:nvPr>
        </p:nvSpPr>
        <p:spPr>
          <a:xfrm>
            <a:off x="1007604" y="692696"/>
            <a:ext cx="7128792" cy="720080"/>
          </a:xfrm>
        </p:spPr>
        <p:txBody>
          <a:bodyPr/>
          <a:lstStyle/>
          <a:p>
            <a:pPr eaLnBrk="1" hangingPunct="1"/>
            <a:r>
              <a:rPr lang="tr-TR" sz="3600" dirty="0" err="1" smtClean="0">
                <a:solidFill>
                  <a:srgbClr val="FF0000"/>
                </a:solidFill>
                <a:latin typeface="Times New Roman" pitchFamily="18" charset="0"/>
                <a:cs typeface="Times New Roman" pitchFamily="18" charset="0"/>
              </a:rPr>
              <a:t>Ambliyopi</a:t>
            </a:r>
            <a:r>
              <a:rPr lang="tr-TR" sz="3600" dirty="0" smtClean="0">
                <a:solidFill>
                  <a:srgbClr val="FF0000"/>
                </a:solidFill>
                <a:latin typeface="Times New Roman" pitchFamily="18" charset="0"/>
                <a:cs typeface="Times New Roman" pitchFamily="18" charset="0"/>
              </a:rPr>
              <a:t> (Göz Tembelliği)</a:t>
            </a:r>
          </a:p>
        </p:txBody>
      </p:sp>
      <p:sp>
        <p:nvSpPr>
          <p:cNvPr id="3" name="İçerik Yer Tutucusu 2"/>
          <p:cNvSpPr>
            <a:spLocks noGrp="1"/>
          </p:cNvSpPr>
          <p:nvPr>
            <p:ph idx="1"/>
          </p:nvPr>
        </p:nvSpPr>
        <p:spPr>
          <a:xfrm>
            <a:off x="457200" y="1844824"/>
            <a:ext cx="8229600" cy="4281339"/>
          </a:xfrm>
        </p:spPr>
        <p:txBody>
          <a:bodyPr rtlCol="0">
            <a:normAutofit/>
          </a:bodyPr>
          <a:lstStyle/>
          <a:p>
            <a:pPr eaLnBrk="1" fontAlgn="auto" hangingPunct="1">
              <a:spcAft>
                <a:spcPts val="0"/>
              </a:spcAft>
              <a:buFont typeface="Arial" panose="020B0604020202020204" pitchFamily="34" charset="0"/>
              <a:buChar char="•"/>
              <a:defRPr/>
            </a:pPr>
            <a:r>
              <a:rPr lang="tr-TR" dirty="0" smtClean="0">
                <a:latin typeface="Times New Roman" pitchFamily="18" charset="0"/>
                <a:cs typeface="Times New Roman" pitchFamily="18" charset="0"/>
              </a:rPr>
              <a:t>Gözde veya görme yollarında bilinen bir patoloji olmaksızın, net görmenin engellenmesi ve/veya anormal </a:t>
            </a:r>
            <a:r>
              <a:rPr lang="tr-TR" dirty="0" err="1" smtClean="0">
                <a:latin typeface="Times New Roman" pitchFamily="18" charset="0"/>
                <a:cs typeface="Times New Roman" pitchFamily="18" charset="0"/>
              </a:rPr>
              <a:t>bilateral</a:t>
            </a:r>
            <a:r>
              <a:rPr lang="tr-TR" dirty="0" smtClean="0">
                <a:latin typeface="Times New Roman" pitchFamily="18" charset="0"/>
                <a:cs typeface="Times New Roman" pitchFamily="18" charset="0"/>
              </a:rPr>
              <a:t> etkileşim sonucu ortaya çıkan, genellikle tek taraflı nadiren çift taraflı en iyi düzeltilmiş görme keskinliğindeki azalmadır.</a:t>
            </a:r>
          </a:p>
          <a:p>
            <a:pPr eaLnBrk="1" fontAlgn="auto" hangingPunct="1">
              <a:spcAft>
                <a:spcPts val="0"/>
              </a:spcAft>
              <a:buFont typeface="Arial" panose="020B0604020202020204" pitchFamily="34" charset="0"/>
              <a:buChar char="•"/>
              <a:defRPr/>
            </a:pPr>
            <a:endParaRPr lang="tr-TR" dirty="0" smtClean="0">
              <a:latin typeface="Times New Roman" pitchFamily="18" charset="0"/>
              <a:cs typeface="Times New Roman" pitchFamily="18" charset="0"/>
            </a:endParaRPr>
          </a:p>
          <a:p>
            <a:pPr eaLnBrk="1" fontAlgn="auto" hangingPunct="1">
              <a:spcAft>
                <a:spcPts val="0"/>
              </a:spcAft>
              <a:buFont typeface="Arial" panose="020B0604020202020204" pitchFamily="34" charset="0"/>
              <a:buChar char="•"/>
              <a:defRPr/>
            </a:pPr>
            <a:r>
              <a:rPr lang="tr-TR" dirty="0" smtClean="0">
                <a:latin typeface="Times New Roman" pitchFamily="18" charset="0"/>
                <a:cs typeface="Times New Roman" pitchFamily="18" charset="0"/>
              </a:rPr>
              <a:t>Görme azlığının önlenebilir bir nedenidir.</a:t>
            </a:r>
          </a:p>
          <a:p>
            <a:pPr eaLnBrk="1" fontAlgn="auto" hangingPunct="1">
              <a:spcAft>
                <a:spcPts val="0"/>
              </a:spcAft>
              <a:defRPr/>
            </a:pPr>
            <a:endParaRPr lang="tr-TR" dirty="0" smtClean="0">
              <a:latin typeface="Times New Roman" pitchFamily="18" charset="0"/>
              <a:cs typeface="Times New Roman" pitchFamily="18" charset="0"/>
            </a:endParaRPr>
          </a:p>
        </p:txBody>
      </p:sp>
    </p:spTree>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İçerik Yer Tutucusu"/>
          <p:cNvSpPr>
            <a:spLocks noGrp="1"/>
          </p:cNvSpPr>
          <p:nvPr>
            <p:ph idx="1"/>
          </p:nvPr>
        </p:nvSpPr>
        <p:spPr>
          <a:xfrm>
            <a:off x="1115616" y="1412776"/>
            <a:ext cx="5760640" cy="4968551"/>
          </a:xfrm>
        </p:spPr>
        <p:txBody>
          <a:bodyPr/>
          <a:lstStyle/>
          <a:p>
            <a:pPr>
              <a:buFont typeface="Arial" pitchFamily="34" charset="0"/>
              <a:buChar char="•"/>
            </a:pPr>
            <a:r>
              <a:rPr lang="tr-TR" dirty="0" err="1" smtClean="0">
                <a:latin typeface="Times New Roman" pitchFamily="18" charset="0"/>
                <a:cs typeface="Times New Roman" pitchFamily="18" charset="0"/>
              </a:rPr>
              <a:t>Pitozis</a:t>
            </a:r>
            <a:endParaRPr lang="tr-TR" dirty="0" smtClean="0">
              <a:latin typeface="Times New Roman" pitchFamily="18" charset="0"/>
              <a:cs typeface="Times New Roman" pitchFamily="18" charset="0"/>
            </a:endParaRPr>
          </a:p>
          <a:p>
            <a:endParaRPr lang="tr-TR" dirty="0" smtClean="0">
              <a:latin typeface="Times New Roman" pitchFamily="18" charset="0"/>
              <a:cs typeface="Times New Roman" pitchFamily="18" charset="0"/>
            </a:endParaRPr>
          </a:p>
          <a:p>
            <a:pPr>
              <a:buFont typeface="Arial" pitchFamily="34" charset="0"/>
              <a:buChar char="•"/>
            </a:pPr>
            <a:r>
              <a:rPr lang="tr-TR" dirty="0" smtClean="0">
                <a:latin typeface="Times New Roman" pitchFamily="18" charset="0"/>
                <a:cs typeface="Times New Roman" pitchFamily="18" charset="0"/>
              </a:rPr>
              <a:t>Ortam </a:t>
            </a:r>
            <a:r>
              <a:rPr lang="tr-TR" dirty="0" err="1" smtClean="0">
                <a:latin typeface="Times New Roman" pitchFamily="18" charset="0"/>
                <a:cs typeface="Times New Roman" pitchFamily="18" charset="0"/>
              </a:rPr>
              <a:t>opasiteleri</a:t>
            </a:r>
            <a:endParaRPr lang="tr-TR" dirty="0" smtClean="0">
              <a:latin typeface="Times New Roman" pitchFamily="18" charset="0"/>
              <a:cs typeface="Times New Roman" pitchFamily="18" charset="0"/>
            </a:endParaRPr>
          </a:p>
          <a:p>
            <a:endParaRPr lang="tr-TR" dirty="0" smtClean="0">
              <a:latin typeface="Times New Roman" pitchFamily="18" charset="0"/>
              <a:cs typeface="Times New Roman" pitchFamily="18" charset="0"/>
            </a:endParaRPr>
          </a:p>
          <a:p>
            <a:pPr>
              <a:buFont typeface="Arial" pitchFamily="34" charset="0"/>
              <a:buChar char="•"/>
            </a:pPr>
            <a:r>
              <a:rPr lang="tr-TR" dirty="0" err="1" smtClean="0">
                <a:latin typeface="Times New Roman" pitchFamily="18" charset="0"/>
                <a:cs typeface="Times New Roman" pitchFamily="18" charset="0"/>
              </a:rPr>
              <a:t>Fundus</a:t>
            </a:r>
            <a:r>
              <a:rPr lang="tr-TR" dirty="0" smtClean="0">
                <a:latin typeface="Times New Roman" pitchFamily="18" charset="0"/>
                <a:cs typeface="Times New Roman" pitchFamily="18" charset="0"/>
              </a:rPr>
              <a:t> patolojileri</a:t>
            </a:r>
          </a:p>
          <a:p>
            <a:endParaRPr lang="tr-TR" dirty="0" smtClean="0">
              <a:latin typeface="Times New Roman" pitchFamily="18" charset="0"/>
              <a:cs typeface="Times New Roman" pitchFamily="18" charset="0"/>
            </a:endParaRPr>
          </a:p>
          <a:p>
            <a:pPr>
              <a:buFont typeface="Arial" pitchFamily="34" charset="0"/>
              <a:buChar char="•"/>
            </a:pPr>
            <a:r>
              <a:rPr lang="tr-TR" dirty="0" smtClean="0">
                <a:latin typeface="Times New Roman" pitchFamily="18" charset="0"/>
                <a:cs typeface="Times New Roman" pitchFamily="18" charset="0"/>
              </a:rPr>
              <a:t>Şaşılık</a:t>
            </a:r>
          </a:p>
          <a:p>
            <a:endParaRPr lang="tr-TR" dirty="0" smtClean="0">
              <a:latin typeface="Times New Roman" pitchFamily="18" charset="0"/>
              <a:cs typeface="Times New Roman" pitchFamily="18" charset="0"/>
            </a:endParaRPr>
          </a:p>
          <a:p>
            <a:pPr>
              <a:buFont typeface="Arial" pitchFamily="34" charset="0"/>
              <a:buChar char="•"/>
            </a:pPr>
            <a:r>
              <a:rPr lang="tr-TR" dirty="0" smtClean="0">
                <a:latin typeface="Times New Roman" pitchFamily="18" charset="0"/>
                <a:cs typeface="Times New Roman" pitchFamily="18" charset="0"/>
              </a:rPr>
              <a:t>Kırma kusuru</a:t>
            </a:r>
          </a:p>
          <a:p>
            <a:pPr>
              <a:buFont typeface="Arial" pitchFamily="34" charset="0"/>
              <a:buChar char="•"/>
            </a:pPr>
            <a:endParaRPr lang="tr-TR" dirty="0" smtClean="0">
              <a:latin typeface="Times New Roman" pitchFamily="18" charset="0"/>
              <a:cs typeface="Times New Roman" pitchFamily="18" charset="0"/>
            </a:endParaRPr>
          </a:p>
          <a:p>
            <a:pPr>
              <a:buFont typeface="Arial" pitchFamily="34" charset="0"/>
              <a:buChar char="•"/>
            </a:pPr>
            <a:r>
              <a:rPr lang="tr-TR" dirty="0" err="1" smtClean="0">
                <a:latin typeface="Times New Roman" pitchFamily="18" charset="0"/>
                <a:cs typeface="Times New Roman" pitchFamily="18" charset="0"/>
              </a:rPr>
              <a:t>Anizometropi</a:t>
            </a:r>
            <a:endParaRPr lang="tr-TR" dirty="0" smtClean="0">
              <a:latin typeface="Times New Roman" pitchFamily="18" charset="0"/>
              <a:cs typeface="Times New Roman" pitchFamily="18" charset="0"/>
            </a:endParaRPr>
          </a:p>
          <a:p>
            <a:pPr>
              <a:buFont typeface="Arial" pitchFamily="34" charset="0"/>
              <a:buChar char="•"/>
            </a:pPr>
            <a:endParaRPr lang="tr-TR" dirty="0"/>
          </a:p>
        </p:txBody>
      </p:sp>
      <p:sp>
        <p:nvSpPr>
          <p:cNvPr id="3" name="2 Slayt Numarası Yer Tutucusu"/>
          <p:cNvSpPr>
            <a:spLocks noGrp="1"/>
          </p:cNvSpPr>
          <p:nvPr>
            <p:ph type="sldNum" sz="quarter" idx="11"/>
          </p:nvPr>
        </p:nvSpPr>
        <p:spPr/>
        <p:txBody>
          <a:bodyPr/>
          <a:lstStyle/>
          <a:p>
            <a:fld id="{B42519C3-FD92-42BA-99F1-05CFB5D255D1}" type="slidenum">
              <a:rPr lang="tr-TR" smtClean="0"/>
              <a:pPr/>
              <a:t>68</a:t>
            </a:fld>
            <a:endParaRPr lang="tr-TR"/>
          </a:p>
        </p:txBody>
      </p:sp>
      <p:sp>
        <p:nvSpPr>
          <p:cNvPr id="4" name="3 Başlık"/>
          <p:cNvSpPr>
            <a:spLocks noGrp="1"/>
          </p:cNvSpPr>
          <p:nvPr>
            <p:ph type="title"/>
          </p:nvPr>
        </p:nvSpPr>
        <p:spPr>
          <a:xfrm>
            <a:off x="1007604" y="476672"/>
            <a:ext cx="7128792" cy="720080"/>
          </a:xfrm>
        </p:spPr>
        <p:txBody>
          <a:bodyPr/>
          <a:lstStyle/>
          <a:p>
            <a:r>
              <a:rPr lang="tr-TR" dirty="0" err="1" smtClean="0">
                <a:solidFill>
                  <a:srgbClr val="FF0000"/>
                </a:solidFill>
                <a:latin typeface="Times New Roman" pitchFamily="18" charset="0"/>
                <a:cs typeface="Times New Roman" pitchFamily="18" charset="0"/>
              </a:rPr>
              <a:t>Ambliyopi</a:t>
            </a:r>
            <a:r>
              <a:rPr lang="tr-TR" dirty="0" smtClean="0">
                <a:solidFill>
                  <a:srgbClr val="FF0000"/>
                </a:solidFill>
                <a:latin typeface="Times New Roman" pitchFamily="18" charset="0"/>
                <a:cs typeface="Times New Roman" pitchFamily="18" charset="0"/>
              </a:rPr>
              <a:t>  Risk Faktörleri</a:t>
            </a:r>
            <a:endParaRPr lang="tr-TR" dirty="0"/>
          </a:p>
        </p:txBody>
      </p:sp>
    </p:spTree>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rrowheads="1"/>
          </p:cNvSpPr>
          <p:nvPr>
            <p:ph type="title"/>
          </p:nvPr>
        </p:nvSpPr>
        <p:spPr>
          <a:xfrm>
            <a:off x="1007604" y="332656"/>
            <a:ext cx="7128792" cy="720080"/>
          </a:xfrm>
        </p:spPr>
        <p:txBody>
          <a:bodyPr/>
          <a:lstStyle/>
          <a:p>
            <a:pPr>
              <a:defRPr/>
            </a:pPr>
            <a:r>
              <a:rPr lang="tr-TR" altLang="en-US" sz="3600" dirty="0" err="1">
                <a:solidFill>
                  <a:srgbClr val="FF0000"/>
                </a:solidFill>
                <a:latin typeface="Times New Roman" pitchFamily="18" charset="0"/>
                <a:cs typeface="Times New Roman" pitchFamily="18" charset="0"/>
              </a:rPr>
              <a:t>A</a:t>
            </a:r>
            <a:r>
              <a:rPr lang="tr-TR" altLang="en-US" sz="3600" dirty="0" err="1" smtClean="0">
                <a:solidFill>
                  <a:srgbClr val="FF0000"/>
                </a:solidFill>
                <a:latin typeface="Times New Roman" pitchFamily="18" charset="0"/>
                <a:cs typeface="Times New Roman" pitchFamily="18" charset="0"/>
              </a:rPr>
              <a:t>mbliyopi</a:t>
            </a:r>
            <a:r>
              <a:rPr lang="tr-TR" altLang="en-US" sz="3600" dirty="0" smtClean="0">
                <a:solidFill>
                  <a:srgbClr val="FF0000"/>
                </a:solidFill>
                <a:latin typeface="Times New Roman" pitchFamily="18" charset="0"/>
                <a:cs typeface="Times New Roman" pitchFamily="18" charset="0"/>
              </a:rPr>
              <a:t> </a:t>
            </a:r>
            <a:r>
              <a:rPr lang="tr-TR" altLang="en-US" sz="3200" dirty="0">
                <a:solidFill>
                  <a:srgbClr val="FF0000"/>
                </a:solidFill>
                <a:latin typeface="Times New Roman" pitchFamily="18" charset="0"/>
                <a:cs typeface="Times New Roman" pitchFamily="18" charset="0"/>
              </a:rPr>
              <a:t/>
            </a:r>
            <a:br>
              <a:rPr lang="tr-TR" altLang="en-US" sz="3200" dirty="0">
                <a:solidFill>
                  <a:srgbClr val="FF0000"/>
                </a:solidFill>
                <a:latin typeface="Times New Roman" pitchFamily="18" charset="0"/>
                <a:cs typeface="Times New Roman" pitchFamily="18" charset="0"/>
              </a:rPr>
            </a:br>
            <a:endParaRPr lang="en-US" altLang="en-US" sz="3200" dirty="0">
              <a:solidFill>
                <a:srgbClr val="FF0000"/>
              </a:solidFill>
              <a:latin typeface="Times New Roman" pitchFamily="18" charset="0"/>
              <a:cs typeface="Times New Roman" pitchFamily="18" charset="0"/>
            </a:endParaRPr>
          </a:p>
        </p:txBody>
      </p:sp>
      <p:sp>
        <p:nvSpPr>
          <p:cNvPr id="52227" name="Rectangle 3"/>
          <p:cNvSpPr>
            <a:spLocks noGrp="1" noChangeArrowheads="1"/>
          </p:cNvSpPr>
          <p:nvPr>
            <p:ph type="body" idx="1"/>
          </p:nvPr>
        </p:nvSpPr>
        <p:spPr/>
        <p:txBody>
          <a:bodyPr/>
          <a:lstStyle/>
          <a:p>
            <a:pPr>
              <a:lnSpc>
                <a:spcPct val="90000"/>
              </a:lnSpc>
              <a:buFont typeface="Arial" pitchFamily="34" charset="0"/>
              <a:buChar char="•"/>
            </a:pPr>
            <a:r>
              <a:rPr lang="tr-TR" altLang="en-US" sz="2400" dirty="0" smtClean="0">
                <a:latin typeface="Times New Roman" pitchFamily="18" charset="0"/>
                <a:cs typeface="Times New Roman" pitchFamily="18" charset="0"/>
              </a:rPr>
              <a:t>Görme verisinin beyinde“işlenmesi” (</a:t>
            </a:r>
            <a:r>
              <a:rPr lang="tr-TR" altLang="en-US" sz="2400" dirty="0" err="1" smtClean="0">
                <a:latin typeface="Times New Roman" pitchFamily="18" charset="0"/>
                <a:cs typeface="Times New Roman" pitchFamily="18" charset="0"/>
              </a:rPr>
              <a:t>visual</a:t>
            </a:r>
            <a:r>
              <a:rPr lang="tr-TR" altLang="en-US" sz="2400" dirty="0" smtClean="0">
                <a:latin typeface="Times New Roman" pitchFamily="18" charset="0"/>
                <a:cs typeface="Times New Roman" pitchFamily="18" charset="0"/>
              </a:rPr>
              <a:t> </a:t>
            </a:r>
            <a:r>
              <a:rPr lang="tr-TR" altLang="en-US" sz="2400" dirty="0" err="1" smtClean="0">
                <a:latin typeface="Times New Roman" pitchFamily="18" charset="0"/>
                <a:cs typeface="Times New Roman" pitchFamily="18" charset="0"/>
              </a:rPr>
              <a:t>processing</a:t>
            </a:r>
            <a:r>
              <a:rPr lang="tr-TR" altLang="en-US" sz="2400" dirty="0" smtClean="0">
                <a:latin typeface="Times New Roman" pitchFamily="18" charset="0"/>
                <a:cs typeface="Times New Roman" pitchFamily="18" charset="0"/>
              </a:rPr>
              <a:t>) bozukluğu</a:t>
            </a:r>
          </a:p>
          <a:p>
            <a:pPr>
              <a:lnSpc>
                <a:spcPct val="90000"/>
              </a:lnSpc>
            </a:pPr>
            <a:endParaRPr lang="tr-TR" altLang="en-US" sz="2400" dirty="0" smtClean="0">
              <a:latin typeface="Times New Roman" pitchFamily="18" charset="0"/>
              <a:cs typeface="Times New Roman" pitchFamily="18" charset="0"/>
            </a:endParaRPr>
          </a:p>
          <a:p>
            <a:pPr>
              <a:lnSpc>
                <a:spcPct val="90000"/>
              </a:lnSpc>
              <a:buFont typeface="Arial" pitchFamily="34" charset="0"/>
              <a:buChar char="•"/>
            </a:pPr>
            <a:r>
              <a:rPr lang="tr-TR" altLang="en-US" sz="2400" dirty="0" smtClean="0">
                <a:latin typeface="Times New Roman" pitchFamily="18" charset="0"/>
                <a:cs typeface="Times New Roman" pitchFamily="18" charset="0"/>
              </a:rPr>
              <a:t>Bu </a:t>
            </a:r>
            <a:r>
              <a:rPr lang="tr-TR" altLang="en-US" sz="2400" dirty="0" err="1" smtClean="0">
                <a:latin typeface="Times New Roman" pitchFamily="18" charset="0"/>
                <a:cs typeface="Times New Roman" pitchFamily="18" charset="0"/>
              </a:rPr>
              <a:t>disfonksiyon</a:t>
            </a:r>
            <a:r>
              <a:rPr lang="tr-TR" altLang="en-US" sz="2400" dirty="0" smtClean="0">
                <a:latin typeface="Times New Roman" pitchFamily="18" charset="0"/>
                <a:cs typeface="Times New Roman" pitchFamily="18" charset="0"/>
              </a:rPr>
              <a:t> görme azlığı olarak kendini gösterse de birçok farklı görme fonksiyonunda da bozukluk var</a:t>
            </a:r>
          </a:p>
          <a:p>
            <a:pPr>
              <a:lnSpc>
                <a:spcPct val="90000"/>
              </a:lnSpc>
              <a:buFont typeface="Arial" pitchFamily="34" charset="0"/>
              <a:buChar char="•"/>
            </a:pPr>
            <a:endParaRPr lang="tr-TR" altLang="en-US" sz="2400" dirty="0" smtClean="0">
              <a:latin typeface="Times New Roman" pitchFamily="18" charset="0"/>
              <a:cs typeface="Times New Roman" pitchFamily="18" charset="0"/>
            </a:endParaRPr>
          </a:p>
          <a:p>
            <a:pPr>
              <a:lnSpc>
                <a:spcPct val="90000"/>
              </a:lnSpc>
              <a:buFont typeface="Arial" pitchFamily="34" charset="0"/>
              <a:buChar char="•"/>
            </a:pPr>
            <a:r>
              <a:rPr lang="tr-TR" altLang="en-US" sz="2400" dirty="0" smtClean="0">
                <a:latin typeface="Times New Roman" pitchFamily="18" charset="0"/>
                <a:cs typeface="Times New Roman" pitchFamily="18" charset="0"/>
              </a:rPr>
              <a:t>Gelişme yaşı: Görme gelişiminin “DUYARLI” periyodu kabul edilen 0-7 yaşta gelişir</a:t>
            </a:r>
          </a:p>
          <a:p>
            <a:pPr>
              <a:lnSpc>
                <a:spcPct val="90000"/>
              </a:lnSpc>
              <a:buFont typeface="Arial" pitchFamily="34" charset="0"/>
              <a:buChar char="•"/>
            </a:pPr>
            <a:endParaRPr lang="tr-TR" altLang="en-US" sz="2400" dirty="0" smtClean="0">
              <a:latin typeface="Times New Roman" pitchFamily="18" charset="0"/>
              <a:cs typeface="Times New Roman" pitchFamily="18" charset="0"/>
            </a:endParaRPr>
          </a:p>
          <a:p>
            <a:pPr>
              <a:lnSpc>
                <a:spcPct val="90000"/>
              </a:lnSpc>
              <a:buFont typeface="Arial" pitchFamily="34" charset="0"/>
              <a:buChar char="•"/>
            </a:pPr>
            <a:r>
              <a:rPr lang="tr-TR" altLang="en-US" sz="2400" dirty="0" smtClean="0">
                <a:latin typeface="Times New Roman" pitchFamily="18" charset="0"/>
                <a:cs typeface="Times New Roman" pitchFamily="18" charset="0"/>
              </a:rPr>
              <a:t>Tedavi yaşı: Tedavi yaşının bu “duyarlı” gelişim </a:t>
            </a:r>
            <a:r>
              <a:rPr lang="tr-TR" altLang="en-US" sz="2400" dirty="0" err="1" smtClean="0">
                <a:latin typeface="Times New Roman" pitchFamily="18" charset="0"/>
                <a:cs typeface="Times New Roman" pitchFamily="18" charset="0"/>
              </a:rPr>
              <a:t>perioduyla</a:t>
            </a:r>
            <a:r>
              <a:rPr lang="tr-TR" altLang="en-US" sz="2400" dirty="0" smtClean="0">
                <a:latin typeface="Times New Roman" pitchFamily="18" charset="0"/>
                <a:cs typeface="Times New Roman" pitchFamily="18" charset="0"/>
              </a:rPr>
              <a:t> (0-7 yaş) sınırlı olmayabileceğini gösteren bulgular var </a:t>
            </a:r>
          </a:p>
          <a:p>
            <a:pPr>
              <a:lnSpc>
                <a:spcPct val="90000"/>
              </a:lnSpc>
              <a:buFont typeface="Arial" pitchFamily="34" charset="0"/>
              <a:buChar char="•"/>
            </a:pPr>
            <a:endParaRPr lang="en-US" altLang="en-US" sz="2400" dirty="0" smtClean="0">
              <a:latin typeface="Times New Roman" pitchFamily="18" charset="0"/>
              <a:cs typeface="Times New Roman" pitchFamily="18" charset="0"/>
            </a:endParaRP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2"/>
          <p:cNvSpPr>
            <a:spLocks noGrp="1" noChangeArrowheads="1"/>
          </p:cNvSpPr>
          <p:nvPr>
            <p:ph type="body" idx="4294967295"/>
          </p:nvPr>
        </p:nvSpPr>
        <p:spPr>
          <a:xfrm>
            <a:off x="457200" y="1600200"/>
            <a:ext cx="8229600" cy="4530725"/>
          </a:xfrm>
          <a:prstGeom prst="rect">
            <a:avLst/>
          </a:prstGeom>
        </p:spPr>
        <p:txBody>
          <a:bodyPr/>
          <a:lstStyle/>
          <a:p>
            <a:pPr marL="336550" indent="-336550" eaLnBrk="1" hangingPunct="1">
              <a:buClr>
                <a:schemeClr val="tx1"/>
              </a:buClr>
              <a:buSzPct val="90000"/>
              <a:buFont typeface="Arial"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tr-TR" sz="3200" dirty="0" smtClean="0">
                <a:latin typeface="Times New Roman" pitchFamily="18" charset="0"/>
                <a:cs typeface="Times New Roman" pitchFamily="18" charset="0"/>
              </a:rPr>
              <a:t>Erken teşhis ile etkili tedavi sağlanabilir</a:t>
            </a:r>
          </a:p>
          <a:p>
            <a:pPr marL="336550" indent="-336550" eaLnBrk="1" hangingPunct="1">
              <a:buClr>
                <a:schemeClr val="tx1"/>
              </a:buClr>
              <a:buSzPct val="90000"/>
              <a:buFont typeface="Arial"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tr-TR" sz="3200" dirty="0" smtClean="0">
                <a:latin typeface="Times New Roman" pitchFamily="18" charset="0"/>
                <a:cs typeface="Times New Roman" pitchFamily="18" charset="0"/>
              </a:rPr>
              <a:t>İzole göz problemi diğer sistem gelişimlerini olumsuz etkileyebilir</a:t>
            </a:r>
          </a:p>
          <a:p>
            <a:pPr marL="336550" indent="-336550" eaLnBrk="1" hangingPunct="1">
              <a:buClr>
                <a:schemeClr val="tx1"/>
              </a:buClr>
              <a:buSzPct val="90000"/>
              <a:buFont typeface="Arial"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tr-TR" sz="3200" dirty="0" smtClean="0">
                <a:latin typeface="Times New Roman" pitchFamily="18" charset="0"/>
                <a:cs typeface="Times New Roman" pitchFamily="18" charset="0"/>
              </a:rPr>
              <a:t>Gelecek nesillerde ortaya çıkması engellenebilir</a:t>
            </a:r>
          </a:p>
        </p:txBody>
      </p:sp>
      <p:sp>
        <p:nvSpPr>
          <p:cNvPr id="3" name="2 Metin kutusu"/>
          <p:cNvSpPr txBox="1"/>
          <p:nvPr/>
        </p:nvSpPr>
        <p:spPr>
          <a:xfrm>
            <a:off x="2660619" y="764704"/>
            <a:ext cx="3965637" cy="646331"/>
          </a:xfrm>
          <a:prstGeom prst="rect">
            <a:avLst/>
          </a:prstGeom>
          <a:noFill/>
        </p:spPr>
        <p:txBody>
          <a:bodyPr wrap="none" rtlCol="0">
            <a:spAutoFit/>
          </a:bodyPr>
          <a:lstStyle/>
          <a:p>
            <a:r>
              <a:rPr lang="tr-TR" sz="3600" dirty="0" smtClean="0">
                <a:solidFill>
                  <a:srgbClr val="FF0000"/>
                </a:solidFill>
                <a:latin typeface="Times New Roman" pitchFamily="18" charset="0"/>
                <a:cs typeface="Times New Roman" pitchFamily="18" charset="0"/>
              </a:rPr>
              <a:t>Görme Taraması ile;</a:t>
            </a:r>
            <a:endParaRPr lang="tr-TR" sz="3600" dirty="0">
              <a:solidFill>
                <a:srgbClr val="FF0000"/>
              </a:solidFill>
              <a:latin typeface="Times New Roman" pitchFamily="18" charset="0"/>
              <a:cs typeface="Times New Roman"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3"/>
          <p:cNvSpPr>
            <a:spLocks noGrp="1" noChangeArrowheads="1"/>
          </p:cNvSpPr>
          <p:nvPr>
            <p:ph type="body" idx="1"/>
          </p:nvPr>
        </p:nvSpPr>
        <p:spPr>
          <a:xfrm>
            <a:off x="457200" y="1412777"/>
            <a:ext cx="8229600" cy="3096344"/>
          </a:xfrm>
        </p:spPr>
        <p:txBody>
          <a:bodyPr lIns="90000" tIns="46800" rIns="90000" bIns="46800"/>
          <a:lstStyle/>
          <a:p>
            <a:pPr marL="336550" indent="-336550" defTabSz="449263" eaLnBrk="1" hangingPunct="1">
              <a:lnSpc>
                <a:spcPct val="90000"/>
              </a:lnSpc>
              <a:spcBef>
                <a:spcPts val="700"/>
              </a:spcBef>
              <a:buClr>
                <a:srgbClr val="86D1EC"/>
              </a:buClr>
              <a:buSzPct val="70000"/>
              <a:buFont typeface="Arial"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tr-TR" sz="2800" dirty="0" err="1" smtClean="0">
                <a:latin typeface="Times New Roman" pitchFamily="18" charset="0"/>
                <a:cs typeface="Times New Roman" pitchFamily="18" charset="0"/>
              </a:rPr>
              <a:t>Ambliyopi</a:t>
            </a:r>
            <a:r>
              <a:rPr lang="tr-TR" sz="2800" dirty="0" smtClean="0">
                <a:latin typeface="Times New Roman" pitchFamily="18" charset="0"/>
                <a:cs typeface="Times New Roman" pitchFamily="18" charset="0"/>
              </a:rPr>
              <a:t> </a:t>
            </a:r>
            <a:r>
              <a:rPr lang="tr-TR" sz="2800" dirty="0" err="1" smtClean="0">
                <a:latin typeface="Times New Roman" pitchFamily="18" charset="0"/>
                <a:cs typeface="Times New Roman" pitchFamily="18" charset="0"/>
              </a:rPr>
              <a:t>prevalansı</a:t>
            </a:r>
            <a:r>
              <a:rPr lang="tr-TR" sz="2800" dirty="0" smtClean="0">
                <a:latin typeface="Times New Roman" pitchFamily="18" charset="0"/>
                <a:cs typeface="Times New Roman" pitchFamily="18" charset="0"/>
              </a:rPr>
              <a:t> %2-5</a:t>
            </a:r>
          </a:p>
          <a:p>
            <a:pPr marL="336550" indent="-336550" defTabSz="449263" eaLnBrk="1" hangingPunct="1">
              <a:lnSpc>
                <a:spcPct val="90000"/>
              </a:lnSpc>
              <a:spcBef>
                <a:spcPts val="700"/>
              </a:spcBef>
              <a:buClr>
                <a:srgbClr val="86D1EC"/>
              </a:buClr>
              <a:buSzPct val="70000"/>
              <a:buFont typeface="Arial"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tr-TR" sz="2800" dirty="0" smtClean="0">
              <a:latin typeface="Times New Roman" pitchFamily="18" charset="0"/>
              <a:cs typeface="Times New Roman" pitchFamily="18" charset="0"/>
            </a:endParaRPr>
          </a:p>
          <a:p>
            <a:pPr marL="336550" indent="-336550" defTabSz="449263" eaLnBrk="1" hangingPunct="1">
              <a:lnSpc>
                <a:spcPct val="90000"/>
              </a:lnSpc>
              <a:spcBef>
                <a:spcPts val="700"/>
              </a:spcBef>
              <a:buClr>
                <a:srgbClr val="86D1EC"/>
              </a:buClr>
              <a:buSzPct val="70000"/>
              <a:buFont typeface="Arial"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tr-TR" sz="2800" dirty="0" smtClean="0">
                <a:latin typeface="Times New Roman" pitchFamily="18" charset="0"/>
                <a:cs typeface="Times New Roman" pitchFamily="18" charset="0"/>
              </a:rPr>
              <a:t>Esas göz tembelliği görme keskinliğindeki düşüklük</a:t>
            </a:r>
          </a:p>
          <a:p>
            <a:pPr marL="336550" indent="-336550" defTabSz="449263" eaLnBrk="1" hangingPunct="1">
              <a:lnSpc>
                <a:spcPct val="90000"/>
              </a:lnSpc>
              <a:spcBef>
                <a:spcPts val="700"/>
              </a:spcBef>
              <a:buClr>
                <a:srgbClr val="86D1EC"/>
              </a:buClr>
              <a:buSzPct val="70000"/>
              <a:buFont typeface="Arial"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tr-TR" sz="2800" dirty="0" smtClean="0">
              <a:latin typeface="Times New Roman" pitchFamily="18" charset="0"/>
              <a:cs typeface="Times New Roman" pitchFamily="18" charset="0"/>
            </a:endParaRPr>
          </a:p>
          <a:p>
            <a:pPr marL="336550" indent="-336550" defTabSz="449263" eaLnBrk="1" hangingPunct="1">
              <a:lnSpc>
                <a:spcPct val="90000"/>
              </a:lnSpc>
              <a:spcBef>
                <a:spcPts val="700"/>
              </a:spcBef>
              <a:buClr>
                <a:srgbClr val="86D1EC"/>
              </a:buClr>
              <a:buSzPct val="70000"/>
              <a:buFont typeface="Arial" pitchFamily="34" charset="0"/>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tr-TR" sz="2800" dirty="0" smtClean="0">
                <a:latin typeface="Times New Roman" pitchFamily="18" charset="0"/>
                <a:cs typeface="Times New Roman" pitchFamily="18" charset="0"/>
              </a:rPr>
              <a:t>Okul öncesi dönemde </a:t>
            </a:r>
            <a:r>
              <a:rPr lang="tr-TR" sz="2800" dirty="0" err="1" smtClean="0">
                <a:latin typeface="Times New Roman" pitchFamily="18" charset="0"/>
                <a:cs typeface="Times New Roman" pitchFamily="18" charset="0"/>
              </a:rPr>
              <a:t>populasyonun</a:t>
            </a:r>
            <a:r>
              <a:rPr lang="tr-TR" sz="2800" dirty="0" smtClean="0">
                <a:latin typeface="Times New Roman" pitchFamily="18" charset="0"/>
                <a:cs typeface="Times New Roman" pitchFamily="18" charset="0"/>
              </a:rPr>
              <a:t> %95’inde +3 hipermetrop, +1.5 </a:t>
            </a:r>
            <a:r>
              <a:rPr lang="tr-TR" sz="2800" dirty="0" err="1" smtClean="0">
                <a:latin typeface="Times New Roman" pitchFamily="18" charset="0"/>
                <a:cs typeface="Times New Roman" pitchFamily="18" charset="0"/>
              </a:rPr>
              <a:t>astigmatizma</a:t>
            </a:r>
            <a:r>
              <a:rPr lang="tr-TR" sz="2800" dirty="0" smtClean="0">
                <a:latin typeface="Times New Roman" pitchFamily="18" charset="0"/>
                <a:cs typeface="Times New Roman" pitchFamily="18" charset="0"/>
              </a:rPr>
              <a:t> ve 1.5 </a:t>
            </a:r>
            <a:r>
              <a:rPr lang="tr-TR" sz="2800" dirty="0" err="1" smtClean="0">
                <a:latin typeface="Times New Roman" pitchFamily="18" charset="0"/>
                <a:cs typeface="Times New Roman" pitchFamily="18" charset="0"/>
              </a:rPr>
              <a:t>anizometropinin</a:t>
            </a:r>
            <a:r>
              <a:rPr lang="tr-TR" sz="2800" dirty="0" smtClean="0">
                <a:latin typeface="Times New Roman" pitchFamily="18" charset="0"/>
                <a:cs typeface="Times New Roman" pitchFamily="18" charset="0"/>
              </a:rPr>
              <a:t> altında</a:t>
            </a:r>
          </a:p>
          <a:p>
            <a:pPr marL="336550" indent="-336550" defTabSz="449263" eaLnBrk="1" hangingPunct="1">
              <a:lnSpc>
                <a:spcPct val="90000"/>
              </a:lnSpc>
              <a:spcBef>
                <a:spcPts val="700"/>
              </a:spcBef>
              <a:buSzPct val="7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tr-TR" sz="2800" dirty="0" smtClean="0"/>
          </a:p>
        </p:txBody>
      </p:sp>
      <p:sp>
        <p:nvSpPr>
          <p:cNvPr id="106500" name="Rectangle 4"/>
          <p:cNvSpPr>
            <a:spLocks noChangeArrowheads="1"/>
          </p:cNvSpPr>
          <p:nvPr/>
        </p:nvSpPr>
        <p:spPr bwMode="auto">
          <a:xfrm>
            <a:off x="457200" y="404663"/>
            <a:ext cx="8229600" cy="1016149"/>
          </a:xfrm>
          <a:prstGeom prst="rect">
            <a:avLst/>
          </a:prstGeom>
          <a:noFill/>
          <a:ln w="9525">
            <a:noFill/>
            <a:round/>
            <a:headEnd/>
            <a:tailEnd/>
          </a:ln>
          <a:effectLst/>
        </p:spPr>
        <p:txBody>
          <a:bodyPr lIns="90000" tIns="46800" rIns="90000" bIns="46800" anchor="ctr"/>
          <a:lstStyle/>
          <a:p>
            <a:pPr algn="ct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tr-TR" sz="3600" b="1" dirty="0" err="1" smtClean="0">
                <a:solidFill>
                  <a:srgbClr val="FF0000"/>
                </a:solidFill>
                <a:latin typeface="Times New Roman" pitchFamily="18" charset="0"/>
                <a:cs typeface="Times New Roman" pitchFamily="18" charset="0"/>
              </a:rPr>
              <a:t>Ambliyopi</a:t>
            </a:r>
            <a:endParaRPr lang="tr-TR" sz="3600" b="1" dirty="0">
              <a:solidFill>
                <a:srgbClr val="FF0000"/>
              </a:solidFill>
              <a:latin typeface="Times New Roman" pitchFamily="18" charset="0"/>
              <a:cs typeface="Times New Roman" pitchFamily="18" charset="0"/>
            </a:endParaRPr>
          </a:p>
        </p:txBody>
      </p:sp>
      <p:graphicFrame>
        <p:nvGraphicFramePr>
          <p:cNvPr id="2050" name="Object 5"/>
          <p:cNvGraphicFramePr>
            <a:graphicFrameLocks noChangeAspect="1"/>
          </p:cNvGraphicFramePr>
          <p:nvPr/>
        </p:nvGraphicFramePr>
        <p:xfrm>
          <a:off x="372286" y="5013176"/>
          <a:ext cx="4199714" cy="1295078"/>
        </p:xfrm>
        <a:graphic>
          <a:graphicData uri="http://schemas.openxmlformats.org/presentationml/2006/ole">
            <mc:AlternateContent xmlns:mc="http://schemas.openxmlformats.org/markup-compatibility/2006">
              <mc:Choice xmlns:v="urn:schemas-microsoft-com:vml" Requires="v">
                <p:oleObj spid="_x0000_s2051" r:id="rId4" imgW="6582694" imgH="1800476" progId="PBrush">
                  <p:embed/>
                </p:oleObj>
              </mc:Choice>
              <mc:Fallback>
                <p:oleObj r:id="rId4" imgW="6582694" imgH="1800476" progId="PBrush">
                  <p:embed/>
                  <p:pic>
                    <p:nvPicPr>
                      <p:cNvPr id="0"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2286" y="5013176"/>
                        <a:ext cx="4199714" cy="1295078"/>
                      </a:xfrm>
                      <a:prstGeom prst="rect">
                        <a:avLst/>
                      </a:prstGeom>
                      <a:noFill/>
                      <a:extLst>
                        <a:ext uri="{909E8E84-426E-40DD-AFC4-6F175D3DCCD1}">
                          <a14:hiddenFill xmlns:a14="http://schemas.microsoft.com/office/drawing/2010/main">
                            <a:blipFill dpi="0" rotWithShape="0">
                              <a:blip/>
                              <a:srcRect/>
                              <a:stretch>
                                <a:fillRect/>
                              </a:stretch>
                            </a:blipFill>
                          </a14:hiddenFill>
                        </a:ext>
                      </a:extLst>
                    </p:spPr>
                  </p:pic>
                </p:oleObj>
              </mc:Fallback>
            </mc:AlternateContent>
          </a:graphicData>
        </a:graphic>
      </p:graphicFrame>
      <p:pic>
        <p:nvPicPr>
          <p:cNvPr id="2054" name="Picture 6"/>
          <p:cNvPicPr>
            <a:picLocks noChangeAspect="1" noChangeArrowheads="1"/>
          </p:cNvPicPr>
          <p:nvPr/>
        </p:nvPicPr>
        <p:blipFill>
          <a:blip r:embed="rId6" cstate="print">
            <a:lum contrast="12000"/>
          </a:blip>
          <a:srcRect l="27174" t="27942" r="18507" b="45811"/>
          <a:stretch>
            <a:fillRect/>
          </a:stretch>
        </p:blipFill>
        <p:spPr bwMode="auto">
          <a:xfrm>
            <a:off x="4572000" y="5013176"/>
            <a:ext cx="4104456" cy="1382712"/>
          </a:xfrm>
          <a:prstGeom prst="rect">
            <a:avLst/>
          </a:prstGeom>
          <a:noFill/>
          <a:ln w="9525">
            <a:noFill/>
            <a:round/>
            <a:headEnd/>
            <a:tailEnd/>
          </a:ln>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r>
              <a:rPr lang="tr-TR" smtClean="0"/>
              <a:t>  </a:t>
            </a:r>
            <a:endParaRPr lang="en-US" smtClean="0"/>
          </a:p>
        </p:txBody>
      </p:sp>
      <p:sp>
        <p:nvSpPr>
          <p:cNvPr id="3" name="Content Placeholder 2"/>
          <p:cNvSpPr>
            <a:spLocks noGrp="1"/>
          </p:cNvSpPr>
          <p:nvPr>
            <p:ph idx="1"/>
          </p:nvPr>
        </p:nvSpPr>
        <p:spPr>
          <a:xfrm>
            <a:off x="457200" y="1772816"/>
            <a:ext cx="8229600" cy="2592288"/>
          </a:xfrm>
        </p:spPr>
        <p:txBody>
          <a:bodyPr/>
          <a:lstStyle/>
          <a:p>
            <a:pPr>
              <a:buFont typeface="Arial" pitchFamily="34" charset="0"/>
              <a:buChar char="•"/>
              <a:defRPr/>
            </a:pPr>
            <a:r>
              <a:rPr lang="tr-TR" dirty="0" smtClean="0">
                <a:latin typeface="Times New Roman" pitchFamily="18" charset="0"/>
                <a:cs typeface="Times New Roman" pitchFamily="18" charset="0"/>
              </a:rPr>
              <a:t>Ambliyopi (göz tembelliği) tanı konulduğunda tedavisi mümkün bir görme problemidir.</a:t>
            </a:r>
          </a:p>
          <a:p>
            <a:pPr marL="0" indent="0">
              <a:buFont typeface="Arial" pitchFamily="34" charset="0"/>
              <a:buChar char="•"/>
              <a:defRPr/>
            </a:pPr>
            <a:endParaRPr lang="tr-TR" dirty="0" smtClean="0">
              <a:latin typeface="Times New Roman" pitchFamily="18" charset="0"/>
              <a:cs typeface="Times New Roman" pitchFamily="18" charset="0"/>
            </a:endParaRPr>
          </a:p>
          <a:p>
            <a:pPr>
              <a:buFont typeface="Arial" pitchFamily="34" charset="0"/>
              <a:buChar char="•"/>
              <a:defRPr/>
            </a:pPr>
            <a:r>
              <a:rPr lang="tr-TR" dirty="0" smtClean="0">
                <a:latin typeface="Times New Roman" pitchFamily="18" charset="0"/>
                <a:cs typeface="Times New Roman" pitchFamily="18" charset="0"/>
              </a:rPr>
              <a:t>Bu nedenle 3-7 yaşta </a:t>
            </a:r>
            <a:r>
              <a:rPr lang="tr-TR" b="1" dirty="0" smtClean="0">
                <a:latin typeface="Times New Roman" pitchFamily="18" charset="0"/>
                <a:cs typeface="Times New Roman" pitchFamily="18" charset="0"/>
              </a:rPr>
              <a:t>görme tarama programları </a:t>
            </a:r>
            <a:r>
              <a:rPr lang="tr-TR" dirty="0" smtClean="0">
                <a:latin typeface="Times New Roman" pitchFamily="18" charset="0"/>
                <a:cs typeface="Times New Roman" pitchFamily="18" charset="0"/>
              </a:rPr>
              <a:t>çok önemli!!</a:t>
            </a:r>
          </a:p>
          <a:p>
            <a:pPr>
              <a:defRPr/>
            </a:pPr>
            <a:endParaRPr lang="en-US" dirty="0">
              <a:latin typeface="Times New Roman" pitchFamily="18" charset="0"/>
              <a:cs typeface="Times New Roman" pitchFamily="18" charset="0"/>
            </a:endParaRPr>
          </a:p>
        </p:txBody>
      </p:sp>
    </p:spTree>
  </p:cSld>
  <p:clrMapOvr>
    <a:masterClrMapping/>
  </p:clrMapOvr>
  <p:transition spd="med"/>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Rot="1" noChangeArrowheads="1"/>
          </p:cNvSpPr>
          <p:nvPr>
            <p:ph type="title"/>
          </p:nvPr>
        </p:nvSpPr>
        <p:spPr>
          <a:xfrm>
            <a:off x="1007604" y="404664"/>
            <a:ext cx="7128792" cy="720080"/>
          </a:xfrm>
        </p:spPr>
        <p:txBody>
          <a:bodyPr/>
          <a:lstStyle/>
          <a:p>
            <a:pPr>
              <a:defRPr/>
            </a:pPr>
            <a:r>
              <a:rPr lang="tr-TR" altLang="en-US" sz="3600" dirty="0">
                <a:solidFill>
                  <a:srgbClr val="FF0000"/>
                </a:solidFill>
                <a:latin typeface="Times New Roman" pitchFamily="18" charset="0"/>
                <a:cs typeface="Times New Roman" pitchFamily="18" charset="0"/>
              </a:rPr>
              <a:t>Kimde </a:t>
            </a:r>
            <a:r>
              <a:rPr lang="tr-TR" altLang="en-US" sz="3600" dirty="0" err="1" smtClean="0">
                <a:solidFill>
                  <a:srgbClr val="FF0000"/>
                </a:solidFill>
                <a:latin typeface="Times New Roman" pitchFamily="18" charset="0"/>
                <a:cs typeface="Times New Roman" pitchFamily="18" charset="0"/>
              </a:rPr>
              <a:t>Ambliyopi</a:t>
            </a:r>
            <a:r>
              <a:rPr lang="tr-TR" altLang="en-US" sz="3600" dirty="0" smtClean="0">
                <a:solidFill>
                  <a:srgbClr val="FF0000"/>
                </a:solidFill>
                <a:latin typeface="Times New Roman" pitchFamily="18" charset="0"/>
                <a:cs typeface="Times New Roman" pitchFamily="18" charset="0"/>
              </a:rPr>
              <a:t> Var?</a:t>
            </a:r>
            <a:endParaRPr lang="en-US" altLang="en-US" sz="3600" dirty="0">
              <a:solidFill>
                <a:srgbClr val="FF0000"/>
              </a:solidFill>
              <a:latin typeface="Times New Roman" pitchFamily="18" charset="0"/>
              <a:cs typeface="Times New Roman" pitchFamily="18" charset="0"/>
            </a:endParaRPr>
          </a:p>
        </p:txBody>
      </p:sp>
      <p:sp>
        <p:nvSpPr>
          <p:cNvPr id="54275" name="Rectangle 3"/>
          <p:cNvSpPr>
            <a:spLocks noGrp="1" noChangeArrowheads="1"/>
          </p:cNvSpPr>
          <p:nvPr>
            <p:ph type="body" idx="1"/>
          </p:nvPr>
        </p:nvSpPr>
        <p:spPr/>
        <p:txBody>
          <a:bodyPr/>
          <a:lstStyle/>
          <a:p>
            <a:pPr>
              <a:lnSpc>
                <a:spcPct val="90000"/>
              </a:lnSpc>
              <a:buFont typeface="Wingdings" charset="2"/>
              <a:buNone/>
            </a:pPr>
            <a:r>
              <a:rPr lang="tr-TR" altLang="en-US" sz="2400" dirty="0" smtClean="0">
                <a:latin typeface="Times New Roman" pitchFamily="18" charset="0"/>
                <a:cs typeface="Times New Roman" pitchFamily="18" charset="0"/>
              </a:rPr>
              <a:t>NORMAL GÖRME değerleri:</a:t>
            </a:r>
          </a:p>
          <a:p>
            <a:pPr>
              <a:lnSpc>
                <a:spcPct val="90000"/>
              </a:lnSpc>
              <a:buFont typeface="Wingdings" charset="2"/>
              <a:buNone/>
            </a:pPr>
            <a:endParaRPr lang="tr-TR" altLang="en-US" sz="2400" dirty="0" smtClean="0">
              <a:latin typeface="Times New Roman" pitchFamily="18" charset="0"/>
              <a:cs typeface="Times New Roman" pitchFamily="18" charset="0"/>
            </a:endParaRPr>
          </a:p>
          <a:p>
            <a:pPr lvl="1">
              <a:lnSpc>
                <a:spcPct val="90000"/>
              </a:lnSpc>
              <a:buFont typeface="Wingdings" pitchFamily="2" charset="2"/>
              <a:buChar char="ü"/>
            </a:pPr>
            <a:r>
              <a:rPr lang="tr-TR" altLang="en-US" sz="2000" dirty="0" smtClean="0">
                <a:latin typeface="Times New Roman" pitchFamily="18" charset="0"/>
                <a:cs typeface="Times New Roman" pitchFamily="18" charset="0"/>
              </a:rPr>
              <a:t>3-4 yaş için : 0.3 </a:t>
            </a:r>
            <a:r>
              <a:rPr lang="tr-TR" altLang="en-US" sz="2000" dirty="0" err="1" smtClean="0">
                <a:latin typeface="Times New Roman" pitchFamily="18" charset="0"/>
                <a:cs typeface="Times New Roman" pitchFamily="18" charset="0"/>
              </a:rPr>
              <a:t>LogMAR</a:t>
            </a:r>
            <a:r>
              <a:rPr lang="tr-TR" altLang="en-US" sz="2000" dirty="0" smtClean="0">
                <a:latin typeface="Times New Roman" pitchFamily="18" charset="0"/>
                <a:cs typeface="Times New Roman" pitchFamily="18" charset="0"/>
              </a:rPr>
              <a:t> (0.5 </a:t>
            </a:r>
            <a:r>
              <a:rPr lang="tr-TR" altLang="en-US" sz="2000" dirty="0" err="1" smtClean="0">
                <a:latin typeface="Times New Roman" pitchFamily="18" charset="0"/>
                <a:cs typeface="Times New Roman" pitchFamily="18" charset="0"/>
              </a:rPr>
              <a:t>Snellen</a:t>
            </a:r>
            <a:r>
              <a:rPr lang="tr-TR" altLang="en-US" sz="2000" dirty="0" smtClean="0">
                <a:latin typeface="Times New Roman" pitchFamily="18" charset="0"/>
                <a:cs typeface="Times New Roman" pitchFamily="18" charset="0"/>
              </a:rPr>
              <a:t>)</a:t>
            </a:r>
          </a:p>
          <a:p>
            <a:pPr>
              <a:lnSpc>
                <a:spcPct val="90000"/>
              </a:lnSpc>
              <a:buFont typeface="Wingdings" pitchFamily="2" charset="2"/>
              <a:buChar char="ü"/>
            </a:pPr>
            <a:endParaRPr lang="tr-TR" altLang="en-US" sz="2400" dirty="0" smtClean="0">
              <a:latin typeface="Times New Roman" pitchFamily="18" charset="0"/>
              <a:cs typeface="Times New Roman" pitchFamily="18" charset="0"/>
            </a:endParaRPr>
          </a:p>
          <a:p>
            <a:pPr lvl="1">
              <a:lnSpc>
                <a:spcPct val="90000"/>
              </a:lnSpc>
              <a:buFont typeface="Wingdings" pitchFamily="2" charset="2"/>
              <a:buChar char="ü"/>
            </a:pPr>
            <a:r>
              <a:rPr lang="tr-TR" altLang="en-US" sz="2000" dirty="0" smtClean="0">
                <a:latin typeface="Times New Roman" pitchFamily="18" charset="0"/>
                <a:cs typeface="Times New Roman" pitchFamily="18" charset="0"/>
              </a:rPr>
              <a:t>Daha büyük yaş için: 0.0 </a:t>
            </a:r>
            <a:r>
              <a:rPr lang="tr-TR" altLang="en-US" sz="2000" dirty="0" err="1" smtClean="0">
                <a:latin typeface="Times New Roman" pitchFamily="18" charset="0"/>
                <a:cs typeface="Times New Roman" pitchFamily="18" charset="0"/>
              </a:rPr>
              <a:t>LogMAR</a:t>
            </a:r>
            <a:r>
              <a:rPr lang="tr-TR" altLang="en-US" sz="2000" dirty="0" smtClean="0">
                <a:latin typeface="Times New Roman" pitchFamily="18" charset="0"/>
                <a:cs typeface="Times New Roman" pitchFamily="18" charset="0"/>
              </a:rPr>
              <a:t> (1.0 </a:t>
            </a:r>
            <a:r>
              <a:rPr lang="tr-TR" altLang="en-US" sz="2000" dirty="0" err="1" smtClean="0">
                <a:latin typeface="Times New Roman" pitchFamily="18" charset="0"/>
                <a:cs typeface="Times New Roman" pitchFamily="18" charset="0"/>
              </a:rPr>
              <a:t>Snellen</a:t>
            </a:r>
            <a:r>
              <a:rPr lang="tr-TR" altLang="en-US" sz="2000" dirty="0" smtClean="0">
                <a:latin typeface="Times New Roman" pitchFamily="18" charset="0"/>
                <a:cs typeface="Times New Roman" pitchFamily="18" charset="0"/>
              </a:rPr>
              <a:t>) kabul edildiğinde</a:t>
            </a:r>
          </a:p>
          <a:p>
            <a:pPr>
              <a:lnSpc>
                <a:spcPct val="90000"/>
              </a:lnSpc>
              <a:buFont typeface="Wingdings" charset="2"/>
              <a:buNone/>
            </a:pPr>
            <a:endParaRPr lang="tr-TR" altLang="en-US" sz="2400" dirty="0" smtClean="0">
              <a:latin typeface="Times New Roman" pitchFamily="18" charset="0"/>
              <a:cs typeface="Times New Roman" pitchFamily="18" charset="0"/>
            </a:endParaRPr>
          </a:p>
          <a:p>
            <a:pPr algn="ctr">
              <a:lnSpc>
                <a:spcPct val="90000"/>
              </a:lnSpc>
              <a:buFont typeface="Wingdings" charset="2"/>
              <a:buNone/>
            </a:pPr>
            <a:r>
              <a:rPr lang="tr-TR" altLang="en-US" sz="2400" dirty="0" smtClean="0">
                <a:latin typeface="Times New Roman" pitchFamily="18" charset="0"/>
                <a:cs typeface="Times New Roman" pitchFamily="18" charset="0"/>
              </a:rPr>
              <a:t>    </a:t>
            </a:r>
            <a:r>
              <a:rPr lang="tr-TR" altLang="en-US" sz="2400" dirty="0" err="1" smtClean="0">
                <a:latin typeface="Times New Roman" pitchFamily="18" charset="0"/>
                <a:cs typeface="Times New Roman" pitchFamily="18" charset="0"/>
              </a:rPr>
              <a:t>Refraktif</a:t>
            </a:r>
            <a:r>
              <a:rPr lang="tr-TR" altLang="en-US" sz="2400" dirty="0" smtClean="0">
                <a:latin typeface="Times New Roman" pitchFamily="18" charset="0"/>
                <a:cs typeface="Times New Roman" pitchFamily="18" charset="0"/>
              </a:rPr>
              <a:t> düzeltme sonrası iki göz arasında </a:t>
            </a:r>
          </a:p>
          <a:p>
            <a:pPr algn="ctr">
              <a:lnSpc>
                <a:spcPct val="90000"/>
              </a:lnSpc>
              <a:buFont typeface="Wingdings" charset="2"/>
              <a:buNone/>
            </a:pPr>
            <a:r>
              <a:rPr lang="tr-TR" altLang="en-US" sz="2400" dirty="0" smtClean="0">
                <a:latin typeface="Times New Roman" pitchFamily="18" charset="0"/>
                <a:cs typeface="Times New Roman" pitchFamily="18" charset="0"/>
              </a:rPr>
              <a:t>    </a:t>
            </a:r>
            <a:r>
              <a:rPr lang="tr-TR" altLang="en-US" sz="2400" dirty="0" smtClean="0">
                <a:solidFill>
                  <a:srgbClr val="FF0000"/>
                </a:solidFill>
                <a:latin typeface="Times New Roman" pitchFamily="18" charset="0"/>
                <a:cs typeface="Times New Roman" pitchFamily="18" charset="0"/>
              </a:rPr>
              <a:t>2 </a:t>
            </a:r>
            <a:r>
              <a:rPr lang="tr-TR" altLang="en-US" sz="2400" dirty="0" err="1" smtClean="0">
                <a:solidFill>
                  <a:srgbClr val="FF0000"/>
                </a:solidFill>
                <a:latin typeface="Times New Roman" pitchFamily="18" charset="0"/>
                <a:cs typeface="Times New Roman" pitchFamily="18" charset="0"/>
              </a:rPr>
              <a:t>Snellen</a:t>
            </a:r>
            <a:r>
              <a:rPr lang="tr-TR" altLang="en-US" sz="2400" dirty="0" smtClean="0">
                <a:solidFill>
                  <a:srgbClr val="FF0000"/>
                </a:solidFill>
                <a:latin typeface="Times New Roman" pitchFamily="18" charset="0"/>
                <a:cs typeface="Times New Roman" pitchFamily="18" charset="0"/>
              </a:rPr>
              <a:t> ya da </a:t>
            </a:r>
            <a:r>
              <a:rPr lang="tr-TR" altLang="en-US" sz="2400" dirty="0" err="1" smtClean="0">
                <a:solidFill>
                  <a:srgbClr val="FF0000"/>
                </a:solidFill>
                <a:latin typeface="Times New Roman" pitchFamily="18" charset="0"/>
                <a:cs typeface="Times New Roman" pitchFamily="18" charset="0"/>
              </a:rPr>
              <a:t>LogMAR</a:t>
            </a:r>
            <a:r>
              <a:rPr lang="tr-TR" altLang="en-US" sz="2400" dirty="0" smtClean="0">
                <a:solidFill>
                  <a:srgbClr val="FF0000"/>
                </a:solidFill>
                <a:latin typeface="Times New Roman" pitchFamily="18" charset="0"/>
                <a:cs typeface="Times New Roman" pitchFamily="18" charset="0"/>
              </a:rPr>
              <a:t> sırası fark varsa</a:t>
            </a:r>
          </a:p>
          <a:p>
            <a:pPr algn="ctr">
              <a:lnSpc>
                <a:spcPct val="90000"/>
              </a:lnSpc>
              <a:buFont typeface="Wingdings" charset="2"/>
              <a:buNone/>
            </a:pPr>
            <a:r>
              <a:rPr lang="tr-TR" altLang="en-US" sz="2400" dirty="0" smtClean="0">
                <a:solidFill>
                  <a:srgbClr val="FF0000"/>
                </a:solidFill>
                <a:latin typeface="Times New Roman" pitchFamily="18" charset="0"/>
                <a:cs typeface="Times New Roman" pitchFamily="18" charset="0"/>
              </a:rPr>
              <a:t>    </a:t>
            </a:r>
            <a:r>
              <a:rPr lang="tr-TR" altLang="en-US" sz="3200" dirty="0" smtClean="0">
                <a:solidFill>
                  <a:srgbClr val="FF0000"/>
                </a:solidFill>
                <a:latin typeface="Times New Roman" pitchFamily="18" charset="0"/>
                <a:cs typeface="Times New Roman" pitchFamily="18" charset="0"/>
              </a:rPr>
              <a:t>AMBLİYOPİ (+)</a:t>
            </a:r>
            <a:endParaRPr lang="tr-TR" altLang="en-US" sz="2400" dirty="0" smtClean="0">
              <a:solidFill>
                <a:srgbClr val="FF0000"/>
              </a:solidFill>
              <a:latin typeface="Times New Roman" pitchFamily="18" charset="0"/>
              <a:cs typeface="Times New Roman" pitchFamily="18" charset="0"/>
            </a:endParaRPr>
          </a:p>
          <a:p>
            <a:pPr algn="ctr">
              <a:lnSpc>
                <a:spcPct val="90000"/>
              </a:lnSpc>
              <a:buFont typeface="Wingdings" charset="2"/>
              <a:buNone/>
            </a:pPr>
            <a:endParaRPr lang="tr-TR" altLang="en-US" sz="2400" dirty="0" smtClean="0">
              <a:solidFill>
                <a:srgbClr val="FF0000"/>
              </a:solidFill>
              <a:latin typeface="Times New Roman" pitchFamily="18" charset="0"/>
              <a:cs typeface="Times New Roman" pitchFamily="18" charset="0"/>
            </a:endParaRPr>
          </a:p>
          <a:p>
            <a:pPr algn="ctr">
              <a:lnSpc>
                <a:spcPct val="90000"/>
              </a:lnSpc>
              <a:buFont typeface="Wingdings" charset="2"/>
              <a:buNone/>
            </a:pPr>
            <a:r>
              <a:rPr lang="tr-TR" altLang="en-US" sz="2400" dirty="0" smtClean="0">
                <a:latin typeface="Times New Roman" pitchFamily="18" charset="0"/>
                <a:cs typeface="Times New Roman" pitchFamily="18" charset="0"/>
              </a:rPr>
              <a:t>(</a:t>
            </a:r>
            <a:r>
              <a:rPr lang="tr-TR" altLang="en-US" sz="2000" dirty="0" smtClean="0">
                <a:latin typeface="Times New Roman" pitchFamily="18" charset="0"/>
                <a:cs typeface="Times New Roman" pitchFamily="18" charset="0"/>
              </a:rPr>
              <a:t>1 sıra fark veya 0.2-0.3 lük görme azlığının </a:t>
            </a:r>
            <a:r>
              <a:rPr lang="tr-TR" altLang="en-US" sz="2000" dirty="0" err="1" smtClean="0">
                <a:latin typeface="Times New Roman" pitchFamily="18" charset="0"/>
                <a:cs typeface="Times New Roman" pitchFamily="18" charset="0"/>
              </a:rPr>
              <a:t>ambliyopi</a:t>
            </a:r>
            <a:r>
              <a:rPr lang="tr-TR" altLang="en-US" sz="2000" dirty="0" smtClean="0">
                <a:latin typeface="Times New Roman" pitchFamily="18" charset="0"/>
                <a:cs typeface="Times New Roman" pitchFamily="18" charset="0"/>
              </a:rPr>
              <a:t> değil muayeneler arası farklılıkları yansıttığı kabul ediliyor)</a:t>
            </a:r>
          </a:p>
          <a:p>
            <a:pPr>
              <a:lnSpc>
                <a:spcPct val="90000"/>
              </a:lnSpc>
              <a:buFont typeface="Wingdings" charset="2"/>
              <a:buNone/>
            </a:pPr>
            <a:endParaRPr lang="tr-TR" altLang="en-US" sz="2000" dirty="0" smtClean="0"/>
          </a:p>
          <a:p>
            <a:pPr>
              <a:lnSpc>
                <a:spcPct val="90000"/>
              </a:lnSpc>
              <a:buFont typeface="Wingdings" charset="2"/>
              <a:buNone/>
            </a:pPr>
            <a:endParaRPr lang="tr-TR" altLang="en-US" sz="2000" dirty="0" smtClean="0">
              <a:latin typeface="Comic Sans MS" pitchFamily="66" charset="0"/>
            </a:endParaRPr>
          </a:p>
          <a:p>
            <a:pPr>
              <a:lnSpc>
                <a:spcPct val="90000"/>
              </a:lnSpc>
              <a:buFont typeface="Wingdings" charset="2"/>
              <a:buNone/>
            </a:pPr>
            <a:endParaRPr lang="tr-TR" altLang="en-US" sz="2800" dirty="0" smtClean="0">
              <a:latin typeface="Comic Sans MS" pitchFamily="66" charset="0"/>
            </a:endParaRPr>
          </a:p>
          <a:p>
            <a:pPr>
              <a:lnSpc>
                <a:spcPct val="90000"/>
              </a:lnSpc>
              <a:buFont typeface="Wingdings" charset="2"/>
              <a:buNone/>
            </a:pPr>
            <a:endParaRPr lang="tr-TR" altLang="en-US" sz="2800" dirty="0" smtClean="0">
              <a:latin typeface="Comic Sans MS" pitchFamily="66" charset="0"/>
            </a:endParaRPr>
          </a:p>
          <a:p>
            <a:pPr>
              <a:lnSpc>
                <a:spcPct val="90000"/>
              </a:lnSpc>
              <a:buFont typeface="Wingdings" charset="2"/>
              <a:buNone/>
            </a:pPr>
            <a:endParaRPr lang="en-US" altLang="en-US" sz="2800" dirty="0" smtClean="0">
              <a:latin typeface="Comic Sans MS" pitchFamily="66" charset="0"/>
            </a:endParaRPr>
          </a:p>
        </p:txBody>
      </p:sp>
    </p:spTree>
  </p:cSld>
  <p:clrMapOvr>
    <a:masterClrMapping/>
  </p:clrMapOvr>
  <p:transition spd="med"/>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1 Başlık"/>
          <p:cNvSpPr>
            <a:spLocks noGrp="1"/>
          </p:cNvSpPr>
          <p:nvPr>
            <p:ph type="title"/>
          </p:nvPr>
        </p:nvSpPr>
        <p:spPr>
          <a:xfrm>
            <a:off x="1007604" y="476672"/>
            <a:ext cx="7128792" cy="720080"/>
          </a:xfrm>
        </p:spPr>
        <p:txBody>
          <a:bodyPr/>
          <a:lstStyle/>
          <a:p>
            <a:r>
              <a:rPr lang="tr-TR" sz="3600" dirty="0" smtClean="0">
                <a:solidFill>
                  <a:srgbClr val="FF0000"/>
                </a:solidFill>
                <a:latin typeface="Times New Roman" pitchFamily="18" charset="0"/>
                <a:cs typeface="Times New Roman" pitchFamily="18" charset="0"/>
              </a:rPr>
              <a:t>Görme Keskinliği Ölçümü</a:t>
            </a:r>
          </a:p>
        </p:txBody>
      </p:sp>
      <p:sp>
        <p:nvSpPr>
          <p:cNvPr id="55299" name="2 İçerik Yer Tutucusu"/>
          <p:cNvSpPr>
            <a:spLocks noGrp="1"/>
          </p:cNvSpPr>
          <p:nvPr>
            <p:ph idx="1"/>
          </p:nvPr>
        </p:nvSpPr>
        <p:spPr>
          <a:xfrm>
            <a:off x="457200" y="1412777"/>
            <a:ext cx="8229600" cy="2880320"/>
          </a:xfrm>
        </p:spPr>
        <p:txBody>
          <a:bodyPr/>
          <a:lstStyle/>
          <a:p>
            <a:pPr>
              <a:buFont typeface="Arial" pitchFamily="34" charset="0"/>
              <a:buChar char="•"/>
            </a:pPr>
            <a:r>
              <a:rPr lang="tr-TR" dirty="0" smtClean="0">
                <a:latin typeface="Times New Roman" pitchFamily="18" charset="0"/>
                <a:cs typeface="Times New Roman" pitchFamily="18" charset="0"/>
              </a:rPr>
              <a:t>Sözel iletişim kurulabilen çocuklarda (&gt;3yaş);</a:t>
            </a:r>
          </a:p>
          <a:p>
            <a:pPr lvl="1">
              <a:buFont typeface="Wingdings" pitchFamily="2" charset="2"/>
              <a:buChar char="ü"/>
            </a:pPr>
            <a:r>
              <a:rPr lang="tr-TR" dirty="0" smtClean="0">
                <a:latin typeface="Times New Roman" pitchFamily="18" charset="0"/>
                <a:cs typeface="Times New Roman" pitchFamily="18" charset="0"/>
              </a:rPr>
              <a:t>Tanıdık şekiller</a:t>
            </a:r>
          </a:p>
          <a:p>
            <a:pPr lvl="1">
              <a:buFont typeface="Wingdings" pitchFamily="2" charset="2"/>
              <a:buChar char="ü"/>
            </a:pPr>
            <a:r>
              <a:rPr lang="tr-TR" dirty="0" err="1" smtClean="0">
                <a:latin typeface="Times New Roman" pitchFamily="18" charset="0"/>
                <a:cs typeface="Times New Roman" pitchFamily="18" charset="0"/>
              </a:rPr>
              <a:t>Subjektif</a:t>
            </a:r>
            <a:r>
              <a:rPr lang="tr-TR" dirty="0" smtClean="0">
                <a:latin typeface="Times New Roman" pitchFamily="18" charset="0"/>
                <a:cs typeface="Times New Roman" pitchFamily="18" charset="0"/>
              </a:rPr>
              <a:t> görme testleri</a:t>
            </a:r>
          </a:p>
          <a:p>
            <a:pPr lvl="1">
              <a:buFont typeface="Wingdings" pitchFamily="2" charset="2"/>
              <a:buChar char="ü"/>
            </a:pPr>
            <a:r>
              <a:rPr lang="tr-TR" dirty="0" err="1" smtClean="0">
                <a:latin typeface="Times New Roman" pitchFamily="18" charset="0"/>
                <a:cs typeface="Times New Roman" pitchFamily="18" charset="0"/>
              </a:rPr>
              <a:t>Lea</a:t>
            </a:r>
            <a:r>
              <a:rPr lang="tr-TR" dirty="0" smtClean="0">
                <a:latin typeface="Times New Roman" pitchFamily="18" charset="0"/>
                <a:cs typeface="Times New Roman" pitchFamily="18" charset="0"/>
              </a:rPr>
              <a:t>, </a:t>
            </a:r>
            <a:r>
              <a:rPr lang="tr-TR" dirty="0" err="1" smtClean="0">
                <a:latin typeface="Times New Roman" pitchFamily="18" charset="0"/>
                <a:cs typeface="Times New Roman" pitchFamily="18" charset="0"/>
              </a:rPr>
              <a:t>Allen</a:t>
            </a:r>
            <a:r>
              <a:rPr lang="tr-TR" dirty="0" smtClean="0">
                <a:latin typeface="Times New Roman" pitchFamily="18" charset="0"/>
                <a:cs typeface="Times New Roman" pitchFamily="18" charset="0"/>
              </a:rPr>
              <a:t>, </a:t>
            </a:r>
            <a:r>
              <a:rPr lang="tr-TR" dirty="0" err="1" smtClean="0">
                <a:latin typeface="Times New Roman" pitchFamily="18" charset="0"/>
                <a:cs typeface="Times New Roman" pitchFamily="18" charset="0"/>
              </a:rPr>
              <a:t>Landolt</a:t>
            </a:r>
            <a:r>
              <a:rPr lang="tr-TR" dirty="0" smtClean="0">
                <a:latin typeface="Times New Roman" pitchFamily="18" charset="0"/>
                <a:cs typeface="Times New Roman" pitchFamily="18" charset="0"/>
              </a:rPr>
              <a:t> C, HOTV kartları en sık</a:t>
            </a:r>
          </a:p>
          <a:p>
            <a:pPr lvl="1"/>
            <a:endParaRPr lang="tr-TR" dirty="0" smtClean="0">
              <a:latin typeface="Times New Roman" pitchFamily="18" charset="0"/>
              <a:cs typeface="Times New Roman" pitchFamily="18" charset="0"/>
            </a:endParaRPr>
          </a:p>
          <a:p>
            <a:pPr>
              <a:buFont typeface="Arial" pitchFamily="34" charset="0"/>
              <a:buChar char="•"/>
            </a:pPr>
            <a:r>
              <a:rPr lang="tr-TR" dirty="0" smtClean="0">
                <a:latin typeface="Times New Roman" pitchFamily="18" charset="0"/>
                <a:cs typeface="Times New Roman" pitchFamily="18" charset="0"/>
              </a:rPr>
              <a:t>Büyük çocuklarda </a:t>
            </a:r>
            <a:r>
              <a:rPr lang="tr-TR" dirty="0" err="1" smtClean="0">
                <a:latin typeface="Times New Roman" pitchFamily="18" charset="0"/>
                <a:cs typeface="Times New Roman" pitchFamily="18" charset="0"/>
              </a:rPr>
              <a:t>Snellen</a:t>
            </a:r>
            <a:r>
              <a:rPr lang="tr-TR" dirty="0" smtClean="0">
                <a:latin typeface="Times New Roman" pitchFamily="18" charset="0"/>
                <a:cs typeface="Times New Roman" pitchFamily="18" charset="0"/>
              </a:rPr>
              <a:t> "E" eşeli</a:t>
            </a:r>
          </a:p>
          <a:p>
            <a:pPr>
              <a:buFontTx/>
              <a:buNone/>
            </a:pPr>
            <a:endParaRPr lang="tr-TR" dirty="0" smtClean="0"/>
          </a:p>
        </p:txBody>
      </p:sp>
      <p:pic>
        <p:nvPicPr>
          <p:cNvPr id="55300" name="3 Resim" descr="test.jpg"/>
          <p:cNvPicPr>
            <a:picLocks noChangeAspect="1"/>
          </p:cNvPicPr>
          <p:nvPr/>
        </p:nvPicPr>
        <p:blipFill>
          <a:blip r:embed="rId2" cstate="print"/>
          <a:srcRect/>
          <a:stretch>
            <a:fillRect/>
          </a:stretch>
        </p:blipFill>
        <p:spPr bwMode="auto">
          <a:xfrm>
            <a:off x="2860433" y="4365104"/>
            <a:ext cx="3423134" cy="227687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2 İçerik Yer Tutucusu"/>
          <p:cNvSpPr>
            <a:spLocks noGrp="1"/>
          </p:cNvSpPr>
          <p:nvPr>
            <p:ph idx="1"/>
          </p:nvPr>
        </p:nvSpPr>
        <p:spPr>
          <a:xfrm>
            <a:off x="539552" y="1196752"/>
            <a:ext cx="3754760" cy="1944216"/>
          </a:xfrm>
        </p:spPr>
        <p:txBody>
          <a:bodyPr/>
          <a:lstStyle/>
          <a:p>
            <a:pPr algn="l"/>
            <a:r>
              <a:rPr lang="tr-TR" sz="3200" dirty="0" err="1" smtClean="0">
                <a:solidFill>
                  <a:srgbClr val="FF0000"/>
                </a:solidFill>
                <a:latin typeface="Times New Roman" pitchFamily="18" charset="0"/>
                <a:cs typeface="Times New Roman" pitchFamily="18" charset="0"/>
              </a:rPr>
              <a:t>Allen</a:t>
            </a:r>
            <a:r>
              <a:rPr lang="tr-TR" sz="3200" dirty="0" smtClean="0">
                <a:solidFill>
                  <a:srgbClr val="FF0000"/>
                </a:solidFill>
                <a:latin typeface="Times New Roman" pitchFamily="18" charset="0"/>
                <a:cs typeface="Times New Roman" pitchFamily="18" charset="0"/>
              </a:rPr>
              <a:t> figürleri</a:t>
            </a:r>
          </a:p>
          <a:p>
            <a:pPr algn="l">
              <a:buFont typeface="Arial" pitchFamily="34" charset="0"/>
              <a:buChar char="•"/>
            </a:pPr>
            <a:r>
              <a:rPr lang="tr-TR" sz="2400" dirty="0" smtClean="0">
                <a:latin typeface="Times New Roman" pitchFamily="18" charset="0"/>
                <a:cs typeface="Times New Roman" pitchFamily="18" charset="0"/>
              </a:rPr>
              <a:t>Kısıtlı kullanım alanı</a:t>
            </a:r>
          </a:p>
          <a:p>
            <a:pPr algn="l">
              <a:buFont typeface="Arial" pitchFamily="34" charset="0"/>
              <a:buChar char="•"/>
            </a:pPr>
            <a:r>
              <a:rPr lang="tr-TR" sz="2400" dirty="0" smtClean="0">
                <a:latin typeface="Times New Roman" pitchFamily="18" charset="0"/>
                <a:cs typeface="Times New Roman" pitchFamily="18" charset="0"/>
              </a:rPr>
              <a:t>Sosyokültürel durum</a:t>
            </a:r>
          </a:p>
          <a:p>
            <a:pPr algn="l">
              <a:buFont typeface="Arial" pitchFamily="34" charset="0"/>
              <a:buChar char="•"/>
            </a:pPr>
            <a:r>
              <a:rPr lang="tr-TR" sz="2400" dirty="0" smtClean="0">
                <a:latin typeface="Times New Roman" pitchFamily="18" charset="0"/>
                <a:cs typeface="Times New Roman" pitchFamily="18" charset="0"/>
              </a:rPr>
              <a:t>Şekli tanımama</a:t>
            </a:r>
          </a:p>
          <a:p>
            <a:endParaRPr lang="tr-TR" dirty="0" smtClean="0"/>
          </a:p>
        </p:txBody>
      </p:sp>
      <p:pic>
        <p:nvPicPr>
          <p:cNvPr id="56323" name="3 Resim" descr="allen.jpg"/>
          <p:cNvPicPr>
            <a:picLocks noChangeAspect="1"/>
          </p:cNvPicPr>
          <p:nvPr/>
        </p:nvPicPr>
        <p:blipFill>
          <a:blip r:embed="rId2" cstate="print"/>
          <a:srcRect/>
          <a:stretch>
            <a:fillRect/>
          </a:stretch>
        </p:blipFill>
        <p:spPr bwMode="auto">
          <a:xfrm>
            <a:off x="467544" y="3068960"/>
            <a:ext cx="3384376" cy="2576314"/>
          </a:xfrm>
          <a:prstGeom prst="rect">
            <a:avLst/>
          </a:prstGeom>
          <a:noFill/>
          <a:ln w="9525">
            <a:noFill/>
            <a:miter lim="800000"/>
            <a:headEnd/>
            <a:tailEnd/>
          </a:ln>
        </p:spPr>
      </p:pic>
      <p:pic>
        <p:nvPicPr>
          <p:cNvPr id="56324" name="6 Resim" descr="landolt c.jpg"/>
          <p:cNvPicPr>
            <a:picLocks noChangeAspect="1"/>
          </p:cNvPicPr>
          <p:nvPr/>
        </p:nvPicPr>
        <p:blipFill>
          <a:blip r:embed="rId3" cstate="print"/>
          <a:srcRect/>
          <a:stretch>
            <a:fillRect/>
          </a:stretch>
        </p:blipFill>
        <p:spPr bwMode="auto">
          <a:xfrm>
            <a:off x="7020272" y="3429000"/>
            <a:ext cx="1724025" cy="2657475"/>
          </a:xfrm>
          <a:prstGeom prst="rect">
            <a:avLst/>
          </a:prstGeom>
          <a:noFill/>
          <a:ln w="9525">
            <a:noFill/>
            <a:miter lim="800000"/>
            <a:headEnd/>
            <a:tailEnd/>
          </a:ln>
        </p:spPr>
      </p:pic>
      <p:pic>
        <p:nvPicPr>
          <p:cNvPr id="56325" name="7 Resim" descr="e.jpg"/>
          <p:cNvPicPr>
            <a:picLocks noChangeAspect="1"/>
          </p:cNvPicPr>
          <p:nvPr/>
        </p:nvPicPr>
        <p:blipFill>
          <a:blip r:embed="rId4" cstate="print"/>
          <a:srcRect/>
          <a:stretch>
            <a:fillRect/>
          </a:stretch>
        </p:blipFill>
        <p:spPr bwMode="auto">
          <a:xfrm>
            <a:off x="4572000" y="3429000"/>
            <a:ext cx="1724025" cy="2657475"/>
          </a:xfrm>
          <a:prstGeom prst="rect">
            <a:avLst/>
          </a:prstGeom>
          <a:noFill/>
          <a:ln w="9525">
            <a:noFill/>
            <a:miter lim="800000"/>
            <a:headEnd/>
            <a:tailEnd/>
          </a:ln>
        </p:spPr>
      </p:pic>
      <p:sp>
        <p:nvSpPr>
          <p:cNvPr id="7" name="6 Metin kutusu"/>
          <p:cNvSpPr txBox="1"/>
          <p:nvPr/>
        </p:nvSpPr>
        <p:spPr>
          <a:xfrm>
            <a:off x="4572000" y="692696"/>
            <a:ext cx="4032448" cy="1877437"/>
          </a:xfrm>
          <a:prstGeom prst="rect">
            <a:avLst/>
          </a:prstGeom>
          <a:noFill/>
        </p:spPr>
        <p:txBody>
          <a:bodyPr wrap="square" rtlCol="0">
            <a:spAutoFit/>
          </a:bodyPr>
          <a:lstStyle/>
          <a:p>
            <a:pPr algn="ctr"/>
            <a:endParaRPr lang="tr-TR" dirty="0" smtClean="0"/>
          </a:p>
          <a:p>
            <a:pPr algn="ctr"/>
            <a:endParaRPr lang="tr-TR" dirty="0" smtClean="0"/>
          </a:p>
          <a:p>
            <a:r>
              <a:rPr lang="tr-TR" sz="3200" dirty="0" err="1" smtClean="0">
                <a:solidFill>
                  <a:srgbClr val="FF0000"/>
                </a:solidFill>
                <a:latin typeface="Times New Roman" pitchFamily="18" charset="0"/>
                <a:cs typeface="Times New Roman" pitchFamily="18" charset="0"/>
              </a:rPr>
              <a:t>Snellen</a:t>
            </a:r>
            <a:r>
              <a:rPr lang="tr-TR" sz="3200" dirty="0" smtClean="0">
                <a:solidFill>
                  <a:srgbClr val="FF0000"/>
                </a:solidFill>
                <a:latin typeface="Times New Roman" pitchFamily="18" charset="0"/>
                <a:cs typeface="Times New Roman" pitchFamily="18" charset="0"/>
              </a:rPr>
              <a:t> E ve </a:t>
            </a:r>
            <a:r>
              <a:rPr lang="tr-TR" sz="3200" dirty="0" err="1" smtClean="0">
                <a:solidFill>
                  <a:srgbClr val="FF0000"/>
                </a:solidFill>
                <a:latin typeface="Times New Roman" pitchFamily="18" charset="0"/>
                <a:cs typeface="Times New Roman" pitchFamily="18" charset="0"/>
              </a:rPr>
              <a:t>Landolt</a:t>
            </a:r>
            <a:r>
              <a:rPr lang="tr-TR" sz="3200" dirty="0" smtClean="0">
                <a:solidFill>
                  <a:srgbClr val="FF0000"/>
                </a:solidFill>
                <a:latin typeface="Times New Roman" pitchFamily="18" charset="0"/>
                <a:cs typeface="Times New Roman" pitchFamily="18" charset="0"/>
              </a:rPr>
              <a:t> C</a:t>
            </a:r>
            <a:endParaRPr lang="tr-TR" sz="2400" dirty="0" smtClean="0">
              <a:solidFill>
                <a:srgbClr val="FF0000"/>
              </a:solidFill>
              <a:latin typeface="Times New Roman" pitchFamily="18" charset="0"/>
              <a:cs typeface="Times New Roman" pitchFamily="18" charset="0"/>
            </a:endParaRPr>
          </a:p>
          <a:p>
            <a:pPr>
              <a:buFont typeface="Arial" pitchFamily="34" charset="0"/>
              <a:buChar char="•"/>
            </a:pPr>
            <a:r>
              <a:rPr lang="tr-TR" sz="2400" dirty="0" smtClean="0">
                <a:latin typeface="Times New Roman" pitchFamily="18" charset="0"/>
                <a:cs typeface="Times New Roman" pitchFamily="18" charset="0"/>
              </a:rPr>
              <a:t>Yüksek </a:t>
            </a:r>
            <a:r>
              <a:rPr lang="tr-TR" sz="2400" dirty="0" err="1" smtClean="0">
                <a:latin typeface="Times New Roman" pitchFamily="18" charset="0"/>
                <a:cs typeface="Times New Roman" pitchFamily="18" charset="0"/>
              </a:rPr>
              <a:t>kooperasyon</a:t>
            </a:r>
            <a:endParaRPr lang="tr-TR" sz="2400" dirty="0" smtClean="0">
              <a:latin typeface="Times New Roman" pitchFamily="18" charset="0"/>
              <a:cs typeface="Times New Roman" pitchFamily="18" charset="0"/>
            </a:endParaRPr>
          </a:p>
          <a:p>
            <a:pPr>
              <a:buFont typeface="Arial" pitchFamily="34" charset="0"/>
              <a:buChar char="•"/>
            </a:pPr>
            <a:r>
              <a:rPr lang="tr-TR" sz="2400" dirty="0" smtClean="0">
                <a:latin typeface="Times New Roman" pitchFamily="18" charset="0"/>
                <a:cs typeface="Times New Roman" pitchFamily="18" charset="0"/>
              </a:rPr>
              <a:t>Gelişmiş ifade yeteneği</a:t>
            </a:r>
          </a:p>
        </p:txBody>
      </p:sp>
    </p:spTree>
  </p:cSld>
  <p:clrMapOvr>
    <a:masterClrMapping/>
  </p:clrMapOvr>
  <p:transition spd="med"/>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3 Resim" descr="hotv.jpg"/>
          <p:cNvPicPr>
            <a:picLocks noChangeAspect="1"/>
          </p:cNvPicPr>
          <p:nvPr/>
        </p:nvPicPr>
        <p:blipFill>
          <a:blip r:embed="rId2" cstate="print"/>
          <a:srcRect l="50160"/>
          <a:stretch>
            <a:fillRect/>
          </a:stretch>
        </p:blipFill>
        <p:spPr bwMode="auto">
          <a:xfrm>
            <a:off x="7164288" y="620688"/>
            <a:ext cx="1763712" cy="3101975"/>
          </a:xfrm>
          <a:prstGeom prst="rect">
            <a:avLst/>
          </a:prstGeom>
          <a:noFill/>
          <a:ln w="9525">
            <a:noFill/>
            <a:miter lim="800000"/>
            <a:headEnd/>
            <a:tailEnd/>
          </a:ln>
        </p:spPr>
      </p:pic>
      <p:pic>
        <p:nvPicPr>
          <p:cNvPr id="57347" name="4 Resim" descr="lea.jpg"/>
          <p:cNvPicPr>
            <a:picLocks noChangeAspect="1"/>
          </p:cNvPicPr>
          <p:nvPr/>
        </p:nvPicPr>
        <p:blipFill>
          <a:blip r:embed="rId3" cstate="print"/>
          <a:srcRect/>
          <a:stretch>
            <a:fillRect/>
          </a:stretch>
        </p:blipFill>
        <p:spPr bwMode="auto">
          <a:xfrm>
            <a:off x="5513388" y="4005064"/>
            <a:ext cx="3630612" cy="2305050"/>
          </a:xfrm>
          <a:prstGeom prst="rect">
            <a:avLst/>
          </a:prstGeom>
          <a:noFill/>
          <a:ln w="9525">
            <a:noFill/>
            <a:miter lim="800000"/>
            <a:headEnd/>
            <a:tailEnd/>
          </a:ln>
        </p:spPr>
      </p:pic>
      <p:sp>
        <p:nvSpPr>
          <p:cNvPr id="57348" name="2 İçerik Yer Tutucusu"/>
          <p:cNvSpPr>
            <a:spLocks noGrp="1"/>
          </p:cNvSpPr>
          <p:nvPr>
            <p:ph idx="1"/>
          </p:nvPr>
        </p:nvSpPr>
        <p:spPr>
          <a:xfrm>
            <a:off x="457200" y="549275"/>
            <a:ext cx="8229600" cy="5576888"/>
          </a:xfrm>
        </p:spPr>
        <p:txBody>
          <a:bodyPr/>
          <a:lstStyle/>
          <a:p>
            <a:pPr>
              <a:buFontTx/>
              <a:buNone/>
            </a:pPr>
            <a:endParaRPr lang="tr-TR" dirty="0" smtClean="0">
              <a:cs typeface="Times New Roman" pitchFamily="18" charset="0"/>
            </a:endParaRPr>
          </a:p>
          <a:p>
            <a:pPr>
              <a:buFontTx/>
              <a:buNone/>
            </a:pPr>
            <a:r>
              <a:rPr lang="tr-TR" sz="3200" dirty="0" err="1" smtClean="0">
                <a:solidFill>
                  <a:srgbClr val="FF0000"/>
                </a:solidFill>
                <a:latin typeface="Times New Roman" pitchFamily="18" charset="0"/>
                <a:cs typeface="Times New Roman" pitchFamily="18" charset="0"/>
              </a:rPr>
              <a:t>Lea</a:t>
            </a:r>
            <a:r>
              <a:rPr lang="tr-TR" sz="3200" dirty="0" smtClean="0">
                <a:solidFill>
                  <a:srgbClr val="FF0000"/>
                </a:solidFill>
                <a:latin typeface="Times New Roman" pitchFamily="18" charset="0"/>
                <a:cs typeface="Times New Roman" pitchFamily="18" charset="0"/>
              </a:rPr>
              <a:t> ve HOTV testi</a:t>
            </a:r>
          </a:p>
          <a:p>
            <a:pPr>
              <a:buFont typeface="Arial" pitchFamily="34" charset="0"/>
              <a:buChar char="•"/>
            </a:pPr>
            <a:r>
              <a:rPr lang="tr-TR" sz="2400" dirty="0" smtClean="0">
                <a:latin typeface="Times New Roman" pitchFamily="18" charset="0"/>
                <a:cs typeface="Times New Roman" pitchFamily="18" charset="0"/>
              </a:rPr>
              <a:t>Eşleştirme prensibi</a:t>
            </a:r>
          </a:p>
          <a:p>
            <a:pPr>
              <a:buFont typeface="Arial" pitchFamily="34" charset="0"/>
              <a:buChar char="•"/>
            </a:pPr>
            <a:r>
              <a:rPr lang="tr-TR" sz="2400" dirty="0" smtClean="0">
                <a:latin typeface="Times New Roman" pitchFamily="18" charset="0"/>
                <a:cs typeface="Times New Roman" pitchFamily="18" charset="0"/>
              </a:rPr>
              <a:t>Test mesafesi 3 m (daha rahat konsantrasyon)</a:t>
            </a:r>
          </a:p>
          <a:p>
            <a:pPr>
              <a:buFont typeface="Arial" pitchFamily="34" charset="0"/>
              <a:buChar char="•"/>
            </a:pPr>
            <a:r>
              <a:rPr lang="tr-TR" sz="2400" dirty="0" smtClean="0">
                <a:latin typeface="Times New Roman" pitchFamily="18" charset="0"/>
                <a:cs typeface="Times New Roman" pitchFamily="18" charset="0"/>
              </a:rPr>
              <a:t>Yakın ve uzak görme için iki farklı form</a:t>
            </a:r>
          </a:p>
          <a:p>
            <a:pPr>
              <a:buFont typeface="Arial" pitchFamily="34" charset="0"/>
              <a:buChar char="•"/>
            </a:pPr>
            <a:r>
              <a:rPr lang="tr-TR" sz="2400" dirty="0" smtClean="0">
                <a:latin typeface="Times New Roman" pitchFamily="18" charset="0"/>
                <a:cs typeface="Times New Roman" pitchFamily="18" charset="0"/>
              </a:rPr>
              <a:t>3 yaş için </a:t>
            </a:r>
            <a:r>
              <a:rPr lang="tr-TR" sz="2400" dirty="0" err="1" smtClean="0">
                <a:latin typeface="Times New Roman" pitchFamily="18" charset="0"/>
                <a:cs typeface="Times New Roman" pitchFamily="18" charset="0"/>
              </a:rPr>
              <a:t>Lea</a:t>
            </a:r>
            <a:r>
              <a:rPr lang="tr-TR" sz="2400" dirty="0" smtClean="0">
                <a:latin typeface="Times New Roman" pitchFamily="18" charset="0"/>
                <a:cs typeface="Times New Roman" pitchFamily="18" charset="0"/>
              </a:rPr>
              <a:t> figürlerine adaptasyon daha kolay</a:t>
            </a:r>
          </a:p>
        </p:txBody>
      </p:sp>
      <p:sp>
        <p:nvSpPr>
          <p:cNvPr id="57349" name="5 Metin kutusu"/>
          <p:cNvSpPr txBox="1">
            <a:spLocks noChangeArrowheads="1"/>
          </p:cNvSpPr>
          <p:nvPr/>
        </p:nvSpPr>
        <p:spPr bwMode="auto">
          <a:xfrm>
            <a:off x="179388" y="6237311"/>
            <a:ext cx="8785225" cy="523220"/>
          </a:xfrm>
          <a:prstGeom prst="rect">
            <a:avLst/>
          </a:prstGeom>
          <a:noFill/>
          <a:ln w="9525">
            <a:noFill/>
            <a:miter lim="800000"/>
            <a:headEnd/>
            <a:tailEnd/>
          </a:ln>
        </p:spPr>
        <p:txBody>
          <a:bodyPr wrap="square">
            <a:spAutoFit/>
          </a:bodyPr>
          <a:lstStyle/>
          <a:p>
            <a:r>
              <a:rPr lang="en-US" sz="1400" i="1" dirty="0">
                <a:latin typeface="Calibri" pitchFamily="32" charset="0"/>
              </a:rPr>
              <a:t>Effect of age using Lea symbols or HOTV for preschool vision screening. </a:t>
            </a:r>
            <a:r>
              <a:rPr lang="en-US" sz="1400" i="1" dirty="0" err="1">
                <a:latin typeface="Calibri" pitchFamily="32" charset="0"/>
              </a:rPr>
              <a:t>Optom</a:t>
            </a:r>
            <a:r>
              <a:rPr lang="en-US" sz="1400" i="1" dirty="0">
                <a:latin typeface="Calibri" pitchFamily="32" charset="0"/>
              </a:rPr>
              <a:t> Vis</a:t>
            </a:r>
            <a:r>
              <a:rPr lang="tr-TR" sz="1400" i="1" dirty="0">
                <a:latin typeface="Calibri" pitchFamily="32" charset="0"/>
              </a:rPr>
              <a:t> </a:t>
            </a:r>
            <a:r>
              <a:rPr lang="en-US" sz="1400" i="1" dirty="0" err="1">
                <a:latin typeface="Calibri" pitchFamily="32" charset="0"/>
              </a:rPr>
              <a:t>Sci</a:t>
            </a:r>
            <a:r>
              <a:rPr lang="tr-TR" sz="1400" i="1" dirty="0">
                <a:latin typeface="Calibri" pitchFamily="32" charset="0"/>
              </a:rPr>
              <a:t> </a:t>
            </a:r>
            <a:r>
              <a:rPr lang="en-US" sz="1400" i="1" dirty="0">
                <a:latin typeface="Calibri" pitchFamily="32" charset="0"/>
              </a:rPr>
              <a:t>2010; 87: 87– 95</a:t>
            </a:r>
            <a:r>
              <a:rPr lang="tr-TR" sz="1400" i="1" dirty="0">
                <a:latin typeface="Calibri" pitchFamily="32" charset="0"/>
              </a:rPr>
              <a:t>. </a:t>
            </a:r>
            <a:r>
              <a:rPr lang="en-US" sz="1400" i="1" dirty="0">
                <a:latin typeface="Calibri" pitchFamily="32" charset="0"/>
              </a:rPr>
              <a:t>Vision in Preschoolers (VIP) Study Group. </a:t>
            </a:r>
            <a:endParaRPr lang="tr-TR" sz="1400" i="1" dirty="0">
              <a:latin typeface="Calibri" pitchFamily="32" charset="0"/>
            </a:endParaRPr>
          </a:p>
        </p:txBody>
      </p:sp>
      <p:pic>
        <p:nvPicPr>
          <p:cNvPr id="57350" name="7 Resim" descr="lea puzzle.jpg"/>
          <p:cNvPicPr>
            <a:picLocks noChangeAspect="1"/>
          </p:cNvPicPr>
          <p:nvPr/>
        </p:nvPicPr>
        <p:blipFill>
          <a:blip r:embed="rId4" cstate="print"/>
          <a:srcRect r="4823" b="14766"/>
          <a:stretch>
            <a:fillRect/>
          </a:stretch>
        </p:blipFill>
        <p:spPr bwMode="auto">
          <a:xfrm>
            <a:off x="179512" y="4365104"/>
            <a:ext cx="2376488" cy="1757363"/>
          </a:xfrm>
          <a:prstGeom prst="rect">
            <a:avLst/>
          </a:prstGeom>
          <a:noFill/>
          <a:ln w="9525">
            <a:noFill/>
            <a:miter lim="800000"/>
            <a:headEnd/>
            <a:tailEnd/>
          </a:ln>
        </p:spPr>
      </p:pic>
      <p:pic>
        <p:nvPicPr>
          <p:cNvPr id="57351" name="8 Resim" descr="lea-symbols-translucent-10-eye-chart-5.gif"/>
          <p:cNvPicPr>
            <a:picLocks noChangeAspect="1"/>
          </p:cNvPicPr>
          <p:nvPr/>
        </p:nvPicPr>
        <p:blipFill>
          <a:blip r:embed="rId5" cstate="print"/>
          <a:srcRect l="2284"/>
          <a:stretch>
            <a:fillRect/>
          </a:stretch>
        </p:blipFill>
        <p:spPr bwMode="auto">
          <a:xfrm>
            <a:off x="2627784" y="4437112"/>
            <a:ext cx="2520280" cy="1817687"/>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457200" y="620688"/>
            <a:ext cx="8229600" cy="720080"/>
          </a:xfrm>
        </p:spPr>
        <p:txBody>
          <a:bodyPr lIns="90000" tIns="46800" rIns="90000" bIns="46800"/>
          <a:lstStyle/>
          <a:p>
            <a:pPr algn="ctr" defTabSz="449263"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tr-TR" sz="3200" b="1" dirty="0" smtClean="0">
                <a:solidFill>
                  <a:srgbClr val="FF0000"/>
                </a:solidFill>
                <a:latin typeface="Times New Roman" pitchFamily="18" charset="0"/>
                <a:cs typeface="Times New Roman" pitchFamily="18" charset="0"/>
              </a:rPr>
              <a:t>Tarama Testleri Nasıl Uygulanır?(1)</a:t>
            </a:r>
          </a:p>
        </p:txBody>
      </p:sp>
      <p:sp>
        <p:nvSpPr>
          <p:cNvPr id="58371" name="Rectangle 3"/>
          <p:cNvSpPr>
            <a:spLocks noGrp="1" noChangeArrowheads="1"/>
          </p:cNvSpPr>
          <p:nvPr>
            <p:ph type="body" idx="1"/>
          </p:nvPr>
        </p:nvSpPr>
        <p:spPr>
          <a:xfrm>
            <a:off x="179512" y="1600200"/>
            <a:ext cx="4316288" cy="5029200"/>
          </a:xfrm>
        </p:spPr>
        <p:txBody>
          <a:bodyPr lIns="90000" tIns="46800" rIns="90000" bIns="46800"/>
          <a:lstStyle/>
          <a:p>
            <a:pPr marL="336550" indent="-336550" defTabSz="449263" eaLnBrk="1" hangingPunct="1">
              <a:lnSpc>
                <a:spcPct val="90000"/>
              </a:lnSpc>
              <a:spcBef>
                <a:spcPct val="0"/>
              </a:spcBef>
              <a:buClr>
                <a:srgbClr val="FFCC00"/>
              </a:buClr>
              <a:buSzPct val="7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tr-TR" sz="2400" dirty="0" smtClean="0">
                <a:latin typeface="Times New Roman" pitchFamily="18" charset="0"/>
                <a:cs typeface="Times New Roman" pitchFamily="18" charset="0"/>
              </a:rPr>
              <a:t>36-48 aylık ve ilköğretim 1. sınıf çocuklara Aile Sağlığı Merkezlerinde (ASM);</a:t>
            </a:r>
          </a:p>
          <a:p>
            <a:pPr marL="336550" indent="-336550" defTabSz="449263" eaLnBrk="1" hangingPunct="1">
              <a:lnSpc>
                <a:spcPct val="90000"/>
              </a:lnSpc>
              <a:spcBef>
                <a:spcPct val="0"/>
              </a:spcBef>
              <a:buClr>
                <a:srgbClr val="FFCC00"/>
              </a:buClr>
              <a:buSzPct val="70000"/>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tr-TR" sz="2400" dirty="0" smtClean="0">
              <a:latin typeface="Times New Roman" pitchFamily="18" charset="0"/>
              <a:cs typeface="Times New Roman" pitchFamily="18" charset="0"/>
            </a:endParaRPr>
          </a:p>
          <a:p>
            <a:pPr marL="336550" lvl="3" indent="26988" defTabSz="449263">
              <a:lnSpc>
                <a:spcPct val="90000"/>
              </a:lnSpc>
              <a:spcBef>
                <a:spcPct val="0"/>
              </a:spcBef>
              <a:buClr>
                <a:srgbClr val="FF0000"/>
              </a:buClr>
              <a:buSzPct val="70000"/>
              <a:buFont typeface="Wingdings" pitchFamily="2" charset="2"/>
              <a:buChar char="ü"/>
              <a:tabLst>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tr-TR" sz="2000" dirty="0" smtClean="0">
                <a:latin typeface="Times New Roman" pitchFamily="18" charset="0"/>
                <a:cs typeface="Times New Roman" pitchFamily="18" charset="0"/>
              </a:rPr>
              <a:t>Aile Hekimi tarafından kırmızı </a:t>
            </a:r>
            <a:r>
              <a:rPr lang="tr-TR" sz="2000" dirty="0" err="1" smtClean="0">
                <a:latin typeface="Times New Roman" pitchFamily="18" charset="0"/>
                <a:cs typeface="Times New Roman" pitchFamily="18" charset="0"/>
              </a:rPr>
              <a:t>refle</a:t>
            </a:r>
            <a:r>
              <a:rPr lang="tr-TR" sz="2000" dirty="0" smtClean="0">
                <a:latin typeface="Times New Roman" pitchFamily="18" charset="0"/>
                <a:cs typeface="Times New Roman" pitchFamily="18" charset="0"/>
              </a:rPr>
              <a:t> testi yapılması</a:t>
            </a:r>
          </a:p>
          <a:p>
            <a:pPr marL="336550" lvl="3" indent="26988" defTabSz="449263">
              <a:lnSpc>
                <a:spcPct val="90000"/>
              </a:lnSpc>
              <a:spcBef>
                <a:spcPct val="0"/>
              </a:spcBef>
              <a:buClr>
                <a:srgbClr val="FF0000"/>
              </a:buClr>
              <a:buSzPct val="70000"/>
              <a:buFont typeface="Wingdings" pitchFamily="2" charset="2"/>
              <a:buChar char="ü"/>
              <a:tabLst>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tr-TR" sz="2000" dirty="0" smtClean="0">
              <a:latin typeface="Times New Roman" pitchFamily="18" charset="0"/>
              <a:cs typeface="Times New Roman" pitchFamily="18" charset="0"/>
            </a:endParaRPr>
          </a:p>
          <a:p>
            <a:pPr marL="336550" lvl="3" indent="26988" defTabSz="449263">
              <a:lnSpc>
                <a:spcPct val="90000"/>
              </a:lnSpc>
              <a:spcBef>
                <a:spcPct val="0"/>
              </a:spcBef>
              <a:buClr>
                <a:srgbClr val="FF0000"/>
              </a:buClr>
              <a:buSzPct val="70000"/>
              <a:buFont typeface="Wingdings" pitchFamily="2" charset="2"/>
              <a:buChar char="ü"/>
              <a:tabLst>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tr-TR" sz="2000" dirty="0" smtClean="0">
                <a:latin typeface="Times New Roman" pitchFamily="18" charset="0"/>
                <a:cs typeface="Times New Roman" pitchFamily="18" charset="0"/>
              </a:rPr>
              <a:t>Aile Sağlığı Çalışanları </a:t>
            </a:r>
            <a:r>
              <a:rPr lang="tr-TR" sz="2000" dirty="0" err="1" smtClean="0">
                <a:latin typeface="Times New Roman" pitchFamily="18" charset="0"/>
                <a:cs typeface="Times New Roman" pitchFamily="18" charset="0"/>
              </a:rPr>
              <a:t>tarfından</a:t>
            </a:r>
            <a:r>
              <a:rPr lang="tr-TR" sz="2000" dirty="0" smtClean="0">
                <a:latin typeface="Times New Roman" pitchFamily="18" charset="0"/>
                <a:cs typeface="Times New Roman" pitchFamily="18" charset="0"/>
              </a:rPr>
              <a:t> (ASÇ) “</a:t>
            </a:r>
            <a:r>
              <a:rPr lang="tr-TR" sz="2000" dirty="0" err="1" smtClean="0">
                <a:latin typeface="Times New Roman" pitchFamily="18" charset="0"/>
                <a:cs typeface="Times New Roman" pitchFamily="18" charset="0"/>
              </a:rPr>
              <a:t>Lea</a:t>
            </a:r>
            <a:r>
              <a:rPr lang="tr-TR" sz="2000" dirty="0" smtClean="0">
                <a:latin typeface="Times New Roman" pitchFamily="18" charset="0"/>
                <a:cs typeface="Times New Roman" pitchFamily="18" charset="0"/>
              </a:rPr>
              <a:t> Sembol Testi” ile ilgili ailelere eğitim verilmesi</a:t>
            </a:r>
          </a:p>
          <a:p>
            <a:pPr marL="336550" lvl="3" indent="26988" defTabSz="449263">
              <a:lnSpc>
                <a:spcPct val="90000"/>
              </a:lnSpc>
              <a:spcBef>
                <a:spcPct val="0"/>
              </a:spcBef>
              <a:buClr>
                <a:srgbClr val="FF0000"/>
              </a:buClr>
              <a:buSzPct val="70000"/>
              <a:buFont typeface="Wingdings" pitchFamily="2" charset="2"/>
              <a:buChar char="ü"/>
              <a:tabLst>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tr-TR" sz="2000" dirty="0" smtClean="0">
              <a:latin typeface="Times New Roman" pitchFamily="18" charset="0"/>
              <a:cs typeface="Times New Roman" pitchFamily="18" charset="0"/>
            </a:endParaRPr>
          </a:p>
          <a:p>
            <a:pPr marL="336550" lvl="3" indent="26988" defTabSz="449263">
              <a:lnSpc>
                <a:spcPct val="90000"/>
              </a:lnSpc>
              <a:spcBef>
                <a:spcPct val="0"/>
              </a:spcBef>
              <a:buClr>
                <a:srgbClr val="FF0000"/>
              </a:buClr>
              <a:buSzPct val="70000"/>
              <a:buFont typeface="Wingdings" pitchFamily="2" charset="2"/>
              <a:buChar char="ü"/>
              <a:tabLst>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tr-TR" sz="2000" dirty="0" smtClean="0">
                <a:latin typeface="Times New Roman" pitchFamily="18" charset="0"/>
                <a:cs typeface="Times New Roman" pitchFamily="18" charset="0"/>
              </a:rPr>
              <a:t>ASÇ tarafından, annesinin kucağında, tek göz kapatılarak, 3 metre mesafeden “</a:t>
            </a:r>
            <a:r>
              <a:rPr lang="tr-TR" sz="2000" dirty="0" err="1" smtClean="0">
                <a:latin typeface="Times New Roman" pitchFamily="18" charset="0"/>
                <a:cs typeface="Times New Roman" pitchFamily="18" charset="0"/>
              </a:rPr>
              <a:t>Lea</a:t>
            </a:r>
            <a:r>
              <a:rPr lang="tr-TR" sz="2000" dirty="0" smtClean="0">
                <a:latin typeface="Times New Roman" pitchFamily="18" charset="0"/>
                <a:cs typeface="Times New Roman" pitchFamily="18" charset="0"/>
              </a:rPr>
              <a:t> Sembol Testi” ile görme keskinliği testi yapılması</a:t>
            </a:r>
          </a:p>
          <a:p>
            <a:pPr marL="336550" indent="-336550" defTabSz="449263" eaLnBrk="1" hangingPunct="1">
              <a:lnSpc>
                <a:spcPct val="90000"/>
              </a:lnSpc>
              <a:spcBef>
                <a:spcPct val="0"/>
              </a:spcBef>
              <a:buSzPct val="70000"/>
              <a:buFontTx/>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tr-TR" sz="2400" dirty="0" smtClean="0">
              <a:latin typeface="Times New Roman" pitchFamily="18" charset="0"/>
              <a:cs typeface="Times New Roman" pitchFamily="18" charset="0"/>
            </a:endParaRPr>
          </a:p>
        </p:txBody>
      </p:sp>
      <p:sp>
        <p:nvSpPr>
          <p:cNvPr id="98308" name="Text Box 4"/>
          <p:cNvSpPr txBox="1">
            <a:spLocks noChangeArrowheads="1"/>
          </p:cNvSpPr>
          <p:nvPr/>
        </p:nvSpPr>
        <p:spPr bwMode="auto">
          <a:xfrm>
            <a:off x="4648200" y="1600200"/>
            <a:ext cx="4038600" cy="4525963"/>
          </a:xfrm>
          <a:prstGeom prst="rect">
            <a:avLst/>
          </a:prstGeom>
          <a:noFill/>
          <a:ln w="9525">
            <a:noFill/>
            <a:round/>
            <a:headEnd/>
            <a:tailEnd/>
          </a:ln>
          <a:effectLst/>
        </p:spPr>
        <p:txBody>
          <a:bodyPr lIns="90000" tIns="46800" rIns="90000" bIns="46800"/>
          <a:lstStyle/>
          <a:p>
            <a:pPr marL="342900" indent="-336550" defTabSz="449263">
              <a:spcBef>
                <a:spcPts val="700"/>
              </a:spcBef>
              <a:buSzPct val="7000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pPr>
            <a:r>
              <a:rPr lang="tr-TR" sz="2800">
                <a:solidFill>
                  <a:srgbClr val="FFFFFF"/>
                </a:solidFill>
                <a:effectLst>
                  <a:outerShdw blurRad="38100" dist="38100" dir="2700000" algn="tl">
                    <a:srgbClr val="C0C0C0"/>
                  </a:outerShdw>
                </a:effectLst>
                <a:latin typeface="Garamond" pitchFamily="16" charset="0"/>
              </a:rPr>
              <a:t>  </a:t>
            </a:r>
          </a:p>
        </p:txBody>
      </p:sp>
      <p:pic>
        <p:nvPicPr>
          <p:cNvPr id="58373" name="Picture 5"/>
          <p:cNvPicPr>
            <a:picLocks noChangeAspect="1" noChangeArrowheads="1"/>
          </p:cNvPicPr>
          <p:nvPr/>
        </p:nvPicPr>
        <p:blipFill>
          <a:blip r:embed="rId3" cstate="print"/>
          <a:srcRect/>
          <a:stretch>
            <a:fillRect/>
          </a:stretch>
        </p:blipFill>
        <p:spPr bwMode="auto">
          <a:xfrm>
            <a:off x="4572000" y="1685924"/>
            <a:ext cx="4392488" cy="3902065"/>
          </a:xfrm>
          <a:prstGeom prst="rect">
            <a:avLst/>
          </a:prstGeom>
          <a:noFill/>
          <a:ln w="9525">
            <a:noFill/>
            <a:round/>
            <a:headEnd/>
            <a:tailEnd/>
          </a:ln>
        </p:spPr>
      </p:pic>
    </p:spTree>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007604" y="692696"/>
            <a:ext cx="7128792" cy="720080"/>
          </a:xfrm>
        </p:spPr>
        <p:txBody>
          <a:bodyPr lIns="90000" tIns="46800" rIns="90000" bIns="46800"/>
          <a:lstStyle/>
          <a:p>
            <a:pPr defTabSz="449263"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tr-TR" b="1" dirty="0" smtClean="0">
                <a:solidFill>
                  <a:srgbClr val="FF0000"/>
                </a:solidFill>
                <a:latin typeface="Times New Roman" pitchFamily="18" charset="0"/>
                <a:cs typeface="Times New Roman" pitchFamily="18" charset="0"/>
              </a:rPr>
              <a:t>Tarama Testleri Nasıl Uygulanır?(2)</a:t>
            </a:r>
          </a:p>
        </p:txBody>
      </p:sp>
      <p:sp>
        <p:nvSpPr>
          <p:cNvPr id="59395" name="Rectangle 3"/>
          <p:cNvSpPr>
            <a:spLocks noGrp="1" noChangeArrowheads="1"/>
          </p:cNvSpPr>
          <p:nvPr>
            <p:ph type="body" idx="1"/>
          </p:nvPr>
        </p:nvSpPr>
        <p:spPr>
          <a:xfrm>
            <a:off x="457200" y="1600200"/>
            <a:ext cx="8229600" cy="4421087"/>
          </a:xfrm>
        </p:spPr>
        <p:txBody>
          <a:bodyPr lIns="90000" tIns="46800" rIns="90000" bIns="46800"/>
          <a:lstStyle/>
          <a:p>
            <a:pPr marL="336550" indent="-336550" defTabSz="449263" eaLnBrk="1" hangingPunct="1">
              <a:spcAft>
                <a:spcPts val="1200"/>
              </a:spcAft>
              <a:buClr>
                <a:srgbClr val="FF0000"/>
              </a:buClr>
              <a:buSzPct val="70000"/>
              <a:buFont typeface="Wingdings" pitchFamily="2"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tr-TR" sz="2400" dirty="0" smtClean="0">
                <a:latin typeface="Times New Roman" pitchFamily="18" charset="0"/>
                <a:cs typeface="Times New Roman" pitchFamily="18" charset="0"/>
              </a:rPr>
              <a:t>Teste uyum göstermeyen çocuklar, aileleri tarafından evde “</a:t>
            </a:r>
            <a:r>
              <a:rPr lang="tr-TR" sz="2400" dirty="0" err="1" smtClean="0">
                <a:latin typeface="Times New Roman" pitchFamily="18" charset="0"/>
                <a:cs typeface="Times New Roman" pitchFamily="18" charset="0"/>
              </a:rPr>
              <a:t>Lea</a:t>
            </a:r>
            <a:r>
              <a:rPr lang="tr-TR" sz="2400" dirty="0" smtClean="0">
                <a:latin typeface="Times New Roman" pitchFamily="18" charset="0"/>
                <a:cs typeface="Times New Roman" pitchFamily="18" charset="0"/>
              </a:rPr>
              <a:t> Sembol Testi” çalıştırılarak tekrar test için 1 hafta içinde </a:t>
            </a:r>
            <a:r>
              <a:rPr lang="tr-TR" sz="2400" dirty="0" err="1" smtClean="0">
                <a:latin typeface="Times New Roman" pitchFamily="18" charset="0"/>
                <a:cs typeface="Times New Roman" pitchFamily="18" charset="0"/>
              </a:rPr>
              <a:t>ASM’ye</a:t>
            </a:r>
            <a:r>
              <a:rPr lang="tr-TR" sz="2400" dirty="0" smtClean="0">
                <a:latin typeface="Times New Roman" pitchFamily="18" charset="0"/>
                <a:cs typeface="Times New Roman" pitchFamily="18" charset="0"/>
              </a:rPr>
              <a:t> çağrılacaklar</a:t>
            </a:r>
          </a:p>
          <a:p>
            <a:pPr marL="336550" indent="-336550" defTabSz="449263" eaLnBrk="1" hangingPunct="1">
              <a:spcAft>
                <a:spcPts val="1200"/>
              </a:spcAft>
              <a:buClr>
                <a:srgbClr val="FF0000"/>
              </a:buClr>
              <a:buSzPct val="70000"/>
              <a:buFont typeface="Wingdings" pitchFamily="2"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tr-TR" sz="2400" dirty="0" smtClean="0">
                <a:latin typeface="Times New Roman" pitchFamily="18" charset="0"/>
                <a:cs typeface="Times New Roman" pitchFamily="18" charset="0"/>
              </a:rPr>
              <a:t>LEA eşeli ile görme keskinliği ölçümü tekrarlanacak</a:t>
            </a:r>
          </a:p>
          <a:p>
            <a:pPr marL="336550" indent="-336550" defTabSz="449263" eaLnBrk="1" hangingPunct="1">
              <a:spcAft>
                <a:spcPts val="1200"/>
              </a:spcAft>
              <a:buClr>
                <a:srgbClr val="FF0000"/>
              </a:buClr>
              <a:buSzPct val="70000"/>
              <a:buFont typeface="Wingdings" pitchFamily="2"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tr-TR" sz="2400" dirty="0" smtClean="0">
                <a:latin typeface="Times New Roman" pitchFamily="18" charset="0"/>
                <a:cs typeface="Times New Roman" pitchFamily="18" charset="0"/>
              </a:rPr>
              <a:t>36-48  aylık çocuklara; tek gözle 0.5’in altında görme keskinliği olduğunda veya iki göz arasında 2 sıra fark olduğunda göz hekimine sevk edilecek</a:t>
            </a:r>
          </a:p>
          <a:p>
            <a:pPr marL="336550" indent="-336550" defTabSz="449263" eaLnBrk="1" hangingPunct="1">
              <a:spcAft>
                <a:spcPts val="1200"/>
              </a:spcAft>
              <a:buClr>
                <a:srgbClr val="FF0000"/>
              </a:buClr>
              <a:buSzPct val="70000"/>
              <a:buFont typeface="Wingdings" pitchFamily="2" charset="2"/>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tr-TR" sz="2400" dirty="0" smtClean="0">
                <a:latin typeface="Times New Roman" pitchFamily="18" charset="0"/>
                <a:cs typeface="Times New Roman" pitchFamily="18" charset="0"/>
              </a:rPr>
              <a:t>İlköğretim 1. sınıf çocuklara; tek gözle 0.8’in altında görme keskinliği olduğunda veya iki göz arasında 2 sıra fark olduğunda göz hekimine sevk edilecek</a:t>
            </a:r>
          </a:p>
          <a:p>
            <a:pPr marL="336550" indent="-336550" defTabSz="449263" eaLnBrk="1" hangingPunct="1">
              <a:spcAft>
                <a:spcPts val="1200"/>
              </a:spcAft>
              <a:buSzPct val="70000"/>
              <a:buFontTx/>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tr-TR" sz="2400" dirty="0" smtClean="0">
              <a:latin typeface="Times New Roman" pitchFamily="18" charset="0"/>
              <a:cs typeface="Times New Roman" pitchFamily="18" charset="0"/>
            </a:endParaRPr>
          </a:p>
          <a:p>
            <a:pPr marL="336550" indent="-336550" defTabSz="449263" eaLnBrk="1" hangingPunct="1">
              <a:spcAft>
                <a:spcPts val="1200"/>
              </a:spcAft>
              <a:buSzPct val="70000"/>
              <a:buFontTx/>
              <a:buChar char=""/>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endParaRPr lang="tr-TR" sz="2400" dirty="0" smtClean="0">
              <a:latin typeface="Times New Roman" pitchFamily="18" charset="0"/>
              <a:cs typeface="Times New Roman"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ayt Numarası Yer Tutucusu"/>
          <p:cNvSpPr>
            <a:spLocks noGrp="1"/>
          </p:cNvSpPr>
          <p:nvPr>
            <p:ph type="sldNum" sz="quarter" idx="11"/>
          </p:nvPr>
        </p:nvSpPr>
        <p:spPr/>
        <p:txBody>
          <a:bodyPr/>
          <a:lstStyle/>
          <a:p>
            <a:fld id="{B42519C3-FD92-42BA-99F1-05CFB5D255D1}" type="slidenum">
              <a:rPr lang="tr-TR" smtClean="0"/>
              <a:pPr/>
              <a:t>78</a:t>
            </a:fld>
            <a:endParaRPr lang="tr-TR"/>
          </a:p>
        </p:txBody>
      </p:sp>
      <p:sp>
        <p:nvSpPr>
          <p:cNvPr id="4" name="3 Başlık"/>
          <p:cNvSpPr>
            <a:spLocks noGrp="1"/>
          </p:cNvSpPr>
          <p:nvPr>
            <p:ph type="title"/>
          </p:nvPr>
        </p:nvSpPr>
        <p:spPr/>
        <p:txBody>
          <a:bodyPr/>
          <a:lstStyle/>
          <a:p>
            <a:endParaRPr lang="tr-TR"/>
          </a:p>
        </p:txBody>
      </p:sp>
      <p:pic>
        <p:nvPicPr>
          <p:cNvPr id="125954" name="Picture 2"/>
          <p:cNvPicPr>
            <a:picLocks noGrp="1" noChangeAspect="1" noChangeArrowheads="1"/>
          </p:cNvPicPr>
          <p:nvPr>
            <p:ph idx="1"/>
          </p:nvPr>
        </p:nvPicPr>
        <p:blipFill>
          <a:blip r:embed="rId2" cstate="print"/>
          <a:srcRect/>
          <a:stretch>
            <a:fillRect/>
          </a:stretch>
        </p:blipFill>
        <p:spPr bwMode="auto">
          <a:xfrm>
            <a:off x="1896396" y="0"/>
            <a:ext cx="5494083" cy="6858000"/>
          </a:xfrm>
          <a:prstGeom prst="rect">
            <a:avLst/>
          </a:prstGeom>
          <a:noFill/>
          <a:ln w="9525">
            <a:noFill/>
            <a:miter lim="800000"/>
            <a:headEnd/>
            <a:tailEnd/>
          </a:ln>
        </p:spPr>
      </p:pic>
    </p:spTree>
  </p:cSld>
  <p:clrMapOvr>
    <a:masterClrMapping/>
  </p:clrMapOvr>
  <p:transition spd="med"/>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ayt Numarası Yer Tutucusu"/>
          <p:cNvSpPr>
            <a:spLocks noGrp="1"/>
          </p:cNvSpPr>
          <p:nvPr>
            <p:ph type="sldNum" sz="quarter" idx="11"/>
          </p:nvPr>
        </p:nvSpPr>
        <p:spPr/>
        <p:txBody>
          <a:bodyPr/>
          <a:lstStyle/>
          <a:p>
            <a:fld id="{B42519C3-FD92-42BA-99F1-05CFB5D255D1}" type="slidenum">
              <a:rPr lang="tr-TR" smtClean="0"/>
              <a:pPr/>
              <a:t>79</a:t>
            </a:fld>
            <a:endParaRPr lang="tr-TR"/>
          </a:p>
        </p:txBody>
      </p:sp>
      <p:sp>
        <p:nvSpPr>
          <p:cNvPr id="4" name="3 Başlık"/>
          <p:cNvSpPr>
            <a:spLocks noGrp="1"/>
          </p:cNvSpPr>
          <p:nvPr>
            <p:ph type="title"/>
          </p:nvPr>
        </p:nvSpPr>
        <p:spPr/>
        <p:txBody>
          <a:bodyPr/>
          <a:lstStyle/>
          <a:p>
            <a:endParaRPr lang="tr-TR"/>
          </a:p>
        </p:txBody>
      </p:sp>
      <p:pic>
        <p:nvPicPr>
          <p:cNvPr id="124932" name="Picture 4"/>
          <p:cNvPicPr>
            <a:picLocks noGrp="1" noChangeAspect="1" noChangeArrowheads="1"/>
          </p:cNvPicPr>
          <p:nvPr>
            <p:ph idx="1"/>
          </p:nvPr>
        </p:nvPicPr>
        <p:blipFill>
          <a:blip r:embed="rId2" cstate="print"/>
          <a:srcRect/>
          <a:stretch>
            <a:fillRect/>
          </a:stretch>
        </p:blipFill>
        <p:spPr bwMode="auto">
          <a:xfrm>
            <a:off x="1930345" y="69706"/>
            <a:ext cx="5426185" cy="6718587"/>
          </a:xfrm>
          <a:prstGeom prst="rect">
            <a:avLst/>
          </a:prstGeom>
          <a:noFill/>
          <a:ln w="9525">
            <a:noFill/>
            <a:miter lim="800000"/>
            <a:headEnd/>
            <a:tailEnd/>
          </a:ln>
        </p:spPr>
      </p:pic>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2 İçerik Yer Tutucusu"/>
          <p:cNvSpPr>
            <a:spLocks noGrp="1"/>
          </p:cNvSpPr>
          <p:nvPr>
            <p:ph idx="1"/>
          </p:nvPr>
        </p:nvSpPr>
        <p:spPr>
          <a:xfrm>
            <a:off x="457200" y="1052736"/>
            <a:ext cx="8229600" cy="4890864"/>
          </a:xfrm>
        </p:spPr>
        <p:txBody>
          <a:bodyPr/>
          <a:lstStyle/>
          <a:p>
            <a:pPr>
              <a:buClr>
                <a:srgbClr val="FF0000"/>
              </a:buClr>
            </a:pPr>
            <a:r>
              <a:rPr lang="tr-TR" sz="2400" dirty="0" smtClean="0">
                <a:latin typeface="Times New Roman" pitchFamily="18" charset="0"/>
                <a:cs typeface="Times New Roman" pitchFamily="18" charset="0"/>
              </a:rPr>
              <a:t>Erişkinle kıyaslandığında çocuktaki görme kaybının yol açtığı kayıp ve engel oranı çok daha fazla</a:t>
            </a:r>
          </a:p>
          <a:p>
            <a:pPr lvl="1">
              <a:buClr>
                <a:srgbClr val="FF0000"/>
              </a:buClr>
              <a:buFontTx/>
              <a:buNone/>
            </a:pPr>
            <a:r>
              <a:rPr lang="tr-TR" sz="2400" dirty="0" smtClean="0">
                <a:latin typeface="Times New Roman" pitchFamily="18" charset="0"/>
                <a:cs typeface="Times New Roman" pitchFamily="18" charset="0"/>
                <a:sym typeface="Wingdings" charset="2"/>
              </a:rPr>
              <a:t></a:t>
            </a:r>
            <a:r>
              <a:rPr lang="tr-TR" sz="2400" dirty="0" smtClean="0">
                <a:latin typeface="Times New Roman" pitchFamily="18" charset="0"/>
                <a:cs typeface="Times New Roman" pitchFamily="18" charset="0"/>
              </a:rPr>
              <a:t> uzun bir hayatın görme hissi olmadan yaşanması</a:t>
            </a:r>
          </a:p>
          <a:p>
            <a:pPr>
              <a:buClr>
                <a:srgbClr val="FF0000"/>
              </a:buClr>
            </a:pPr>
            <a:endParaRPr lang="tr-TR" sz="2400" dirty="0" smtClean="0">
              <a:latin typeface="Times New Roman" pitchFamily="18" charset="0"/>
              <a:cs typeface="Times New Roman" pitchFamily="18" charset="0"/>
            </a:endParaRPr>
          </a:p>
          <a:p>
            <a:pPr>
              <a:buClr>
                <a:srgbClr val="FF0000"/>
              </a:buClr>
            </a:pPr>
            <a:endParaRPr lang="tr-TR" sz="2400" dirty="0" smtClean="0">
              <a:latin typeface="Times New Roman" pitchFamily="18" charset="0"/>
              <a:cs typeface="Times New Roman" pitchFamily="18" charset="0"/>
            </a:endParaRPr>
          </a:p>
          <a:p>
            <a:pPr>
              <a:buClr>
                <a:srgbClr val="FF0000"/>
              </a:buClr>
            </a:pPr>
            <a:endParaRPr lang="tr-TR" sz="2400" dirty="0" smtClean="0">
              <a:latin typeface="Times New Roman" pitchFamily="18" charset="0"/>
              <a:cs typeface="Times New Roman" pitchFamily="18" charset="0"/>
            </a:endParaRPr>
          </a:p>
          <a:p>
            <a:pPr>
              <a:buClr>
                <a:srgbClr val="FF0000"/>
              </a:buClr>
            </a:pPr>
            <a:endParaRPr lang="tr-TR" sz="2400" dirty="0" smtClean="0">
              <a:latin typeface="Times New Roman" pitchFamily="18" charset="0"/>
              <a:cs typeface="Times New Roman" pitchFamily="18" charset="0"/>
            </a:endParaRPr>
          </a:p>
          <a:p>
            <a:pPr>
              <a:buClr>
                <a:srgbClr val="FF0000"/>
              </a:buClr>
            </a:pPr>
            <a:endParaRPr lang="tr-TR" sz="2400" dirty="0" smtClean="0">
              <a:latin typeface="Times New Roman" pitchFamily="18" charset="0"/>
              <a:cs typeface="Times New Roman" pitchFamily="18" charset="0"/>
            </a:endParaRPr>
          </a:p>
          <a:p>
            <a:pPr>
              <a:buClr>
                <a:srgbClr val="FF0000"/>
              </a:buClr>
            </a:pPr>
            <a:endParaRPr lang="tr-TR" sz="2400" dirty="0" smtClean="0">
              <a:latin typeface="Times New Roman" pitchFamily="18" charset="0"/>
              <a:cs typeface="Times New Roman" pitchFamily="18" charset="0"/>
            </a:endParaRPr>
          </a:p>
          <a:p>
            <a:pPr>
              <a:buClr>
                <a:srgbClr val="FF0000"/>
              </a:buClr>
            </a:pPr>
            <a:endParaRPr lang="tr-TR" sz="2400" dirty="0" smtClean="0">
              <a:latin typeface="Times New Roman" pitchFamily="18" charset="0"/>
              <a:cs typeface="Times New Roman" pitchFamily="18" charset="0"/>
            </a:endParaRPr>
          </a:p>
          <a:p>
            <a:pPr>
              <a:buClr>
                <a:srgbClr val="FF0000"/>
              </a:buClr>
            </a:pPr>
            <a:r>
              <a:rPr lang="tr-TR" sz="2400" dirty="0" smtClean="0">
                <a:latin typeface="Times New Roman" pitchFamily="18" charset="0"/>
                <a:cs typeface="Times New Roman" pitchFamily="18" charset="0"/>
              </a:rPr>
              <a:t>Ülkemizdeki çocukluk çağı görme kayıplarının %69.6 sı önlenebilir nedenlere bağlı (katarakt, ROP, kırma kusurları)</a:t>
            </a:r>
          </a:p>
        </p:txBody>
      </p:sp>
      <p:sp>
        <p:nvSpPr>
          <p:cNvPr id="11267" name="3 Metin kutusu"/>
          <p:cNvSpPr txBox="1">
            <a:spLocks noChangeArrowheads="1"/>
          </p:cNvSpPr>
          <p:nvPr/>
        </p:nvSpPr>
        <p:spPr bwMode="auto">
          <a:xfrm>
            <a:off x="179388" y="6034088"/>
            <a:ext cx="8785225" cy="646112"/>
          </a:xfrm>
          <a:prstGeom prst="rect">
            <a:avLst/>
          </a:prstGeom>
          <a:noFill/>
          <a:ln w="9525">
            <a:noFill/>
            <a:miter lim="800000"/>
            <a:headEnd/>
            <a:tailEnd/>
          </a:ln>
        </p:spPr>
        <p:txBody>
          <a:bodyPr>
            <a:spAutoFit/>
          </a:bodyPr>
          <a:lstStyle/>
          <a:p>
            <a:r>
              <a:rPr lang="en-US" i="1">
                <a:latin typeface="Calibri" pitchFamily="32" charset="0"/>
              </a:rPr>
              <a:t>Etiology of childhood blindness in Izmir, Turkey.</a:t>
            </a:r>
            <a:r>
              <a:rPr lang="tr-TR" i="1">
                <a:latin typeface="Calibri" pitchFamily="32" charset="0"/>
              </a:rPr>
              <a:t> Eur J Ophthalmol. 2004 Nov-Dec;14(6):531-7. Cetin E, Yaman A, Berk AT.</a:t>
            </a:r>
          </a:p>
        </p:txBody>
      </p:sp>
      <p:pic>
        <p:nvPicPr>
          <p:cNvPr id="11268" name="4 Resim" descr="kör çocuk.jpg"/>
          <p:cNvPicPr>
            <a:picLocks noChangeAspect="1"/>
          </p:cNvPicPr>
          <p:nvPr/>
        </p:nvPicPr>
        <p:blipFill>
          <a:blip r:embed="rId2" cstate="print"/>
          <a:srcRect/>
          <a:stretch>
            <a:fillRect/>
          </a:stretch>
        </p:blipFill>
        <p:spPr bwMode="auto">
          <a:xfrm>
            <a:off x="2057400" y="2286000"/>
            <a:ext cx="4576763" cy="220980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layt Numarası Yer Tutucusu"/>
          <p:cNvSpPr>
            <a:spLocks noGrp="1"/>
          </p:cNvSpPr>
          <p:nvPr>
            <p:ph type="sldNum" sz="quarter" idx="11"/>
          </p:nvPr>
        </p:nvSpPr>
        <p:spPr/>
        <p:txBody>
          <a:bodyPr/>
          <a:lstStyle/>
          <a:p>
            <a:fld id="{B42519C3-FD92-42BA-99F1-05CFB5D255D1}" type="slidenum">
              <a:rPr lang="tr-TR" smtClean="0"/>
              <a:pPr/>
              <a:t>80</a:t>
            </a:fld>
            <a:endParaRPr lang="tr-TR"/>
          </a:p>
        </p:txBody>
      </p:sp>
      <p:sp>
        <p:nvSpPr>
          <p:cNvPr id="4" name="3 Başlık"/>
          <p:cNvSpPr>
            <a:spLocks noGrp="1"/>
          </p:cNvSpPr>
          <p:nvPr>
            <p:ph type="title"/>
          </p:nvPr>
        </p:nvSpPr>
        <p:spPr>
          <a:xfrm>
            <a:off x="5724128" y="5445224"/>
            <a:ext cx="3240360" cy="792088"/>
          </a:xfrm>
        </p:spPr>
        <p:txBody>
          <a:bodyPr/>
          <a:lstStyle/>
          <a:p>
            <a:r>
              <a:rPr lang="tr-TR" dirty="0" smtClean="0"/>
              <a:t>Teşekkürler.</a:t>
            </a:r>
            <a:endParaRPr lang="tr-TR" dirty="0"/>
          </a:p>
        </p:txBody>
      </p:sp>
      <p:pic>
        <p:nvPicPr>
          <p:cNvPr id="2050" name="Picture 2" descr="http://im.hthayat.com/2013/09/02/1016142_298x298.jpg?1378127199"/>
          <p:cNvPicPr>
            <a:picLocks noChangeAspect="1" noChangeArrowheads="1"/>
          </p:cNvPicPr>
          <p:nvPr/>
        </p:nvPicPr>
        <p:blipFill>
          <a:blip r:embed="rId2" cstate="print"/>
          <a:srcRect/>
          <a:stretch>
            <a:fillRect/>
          </a:stretch>
        </p:blipFill>
        <p:spPr bwMode="auto">
          <a:xfrm>
            <a:off x="683568" y="1340768"/>
            <a:ext cx="4926682" cy="4926682"/>
          </a:xfrm>
          <a:prstGeom prst="rect">
            <a:avLst/>
          </a:prstGeom>
          <a:noFill/>
        </p:spPr>
      </p:pic>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5 Başlık"/>
          <p:cNvSpPr>
            <a:spLocks noGrp="1"/>
          </p:cNvSpPr>
          <p:nvPr>
            <p:ph type="title"/>
          </p:nvPr>
        </p:nvSpPr>
        <p:spPr>
          <a:xfrm>
            <a:off x="2915816" y="260648"/>
            <a:ext cx="3312368" cy="706090"/>
          </a:xfrm>
        </p:spPr>
        <p:txBody>
          <a:bodyPr/>
          <a:lstStyle/>
          <a:p>
            <a:pPr algn="ctr"/>
            <a:r>
              <a:rPr lang="tr-TR" sz="4000" dirty="0" err="1" smtClean="0">
                <a:solidFill>
                  <a:srgbClr val="FF0000"/>
                </a:solidFill>
                <a:latin typeface="Times New Roman" pitchFamily="18" charset="0"/>
                <a:cs typeface="Times New Roman" pitchFamily="18" charset="0"/>
              </a:rPr>
              <a:t>Prevalans</a:t>
            </a:r>
            <a:r>
              <a:rPr lang="tr-TR" sz="4000" dirty="0" smtClean="0">
                <a:solidFill>
                  <a:srgbClr val="FF0000"/>
                </a:solidFill>
                <a:latin typeface="Times New Roman" pitchFamily="18" charset="0"/>
                <a:cs typeface="Times New Roman" pitchFamily="18" charset="0"/>
              </a:rPr>
              <a:t> </a:t>
            </a:r>
            <a:endParaRPr lang="tr-TR" sz="4000" dirty="0">
              <a:solidFill>
                <a:srgbClr val="FF0000"/>
              </a:solidFill>
              <a:latin typeface="Times New Roman" pitchFamily="18" charset="0"/>
              <a:cs typeface="Times New Roman" pitchFamily="18" charset="0"/>
            </a:endParaRPr>
          </a:p>
        </p:txBody>
      </p:sp>
      <p:sp>
        <p:nvSpPr>
          <p:cNvPr id="3" name="2 Slayt Numarası Yer Tutucusu"/>
          <p:cNvSpPr>
            <a:spLocks noGrp="1"/>
          </p:cNvSpPr>
          <p:nvPr>
            <p:ph type="sldNum" sz="quarter" idx="12"/>
          </p:nvPr>
        </p:nvSpPr>
        <p:spPr/>
        <p:txBody>
          <a:bodyPr/>
          <a:lstStyle/>
          <a:p>
            <a:fld id="{B42519C3-FD92-42BA-99F1-05CFB5D255D1}" type="slidenum">
              <a:rPr lang="tr-TR" smtClean="0"/>
              <a:pPr/>
              <a:t>9</a:t>
            </a:fld>
            <a:endParaRPr lang="tr-TR"/>
          </a:p>
        </p:txBody>
      </p:sp>
      <p:pic>
        <p:nvPicPr>
          <p:cNvPr id="1028" name="Picture 4"/>
          <p:cNvPicPr>
            <a:picLocks noChangeAspect="1" noChangeArrowheads="1"/>
          </p:cNvPicPr>
          <p:nvPr/>
        </p:nvPicPr>
        <p:blipFill>
          <a:blip r:embed="rId2" cstate="print"/>
          <a:srcRect/>
          <a:stretch>
            <a:fillRect/>
          </a:stretch>
        </p:blipFill>
        <p:spPr bwMode="auto">
          <a:xfrm>
            <a:off x="4211960" y="5926026"/>
            <a:ext cx="4932040" cy="931974"/>
          </a:xfrm>
          <a:prstGeom prst="rect">
            <a:avLst/>
          </a:prstGeom>
          <a:noFill/>
          <a:ln w="9525">
            <a:noFill/>
            <a:miter lim="800000"/>
            <a:headEnd/>
            <a:tailEnd/>
          </a:ln>
        </p:spPr>
      </p:pic>
      <p:sp>
        <p:nvSpPr>
          <p:cNvPr id="7" name="6 Metin kutusu"/>
          <p:cNvSpPr txBox="1"/>
          <p:nvPr/>
        </p:nvSpPr>
        <p:spPr>
          <a:xfrm>
            <a:off x="467544" y="1052736"/>
            <a:ext cx="8280920" cy="4832092"/>
          </a:xfrm>
          <a:prstGeom prst="rect">
            <a:avLst/>
          </a:prstGeom>
          <a:noFill/>
        </p:spPr>
        <p:txBody>
          <a:bodyPr wrap="square" rtlCol="0">
            <a:spAutoFit/>
          </a:bodyPr>
          <a:lstStyle/>
          <a:p>
            <a:pPr marL="457200" indent="-457200">
              <a:buFont typeface="Arial" panose="020B0604020202020204" pitchFamily="34" charset="0"/>
              <a:buChar char="•"/>
            </a:pPr>
            <a:r>
              <a:rPr lang="tr-TR" sz="2800" dirty="0" smtClean="0">
                <a:latin typeface="Times New Roman" pitchFamily="18" charset="0"/>
                <a:cs typeface="Times New Roman" pitchFamily="18" charset="0"/>
              </a:rPr>
              <a:t>ABD’de </a:t>
            </a:r>
            <a:r>
              <a:rPr lang="tr-TR" sz="2400" dirty="0" smtClean="0">
                <a:latin typeface="Times New Roman" pitchFamily="18" charset="0"/>
                <a:cs typeface="Times New Roman" pitchFamily="18" charset="0"/>
              </a:rPr>
              <a:t>yapılan</a:t>
            </a:r>
            <a:r>
              <a:rPr lang="tr-TR" sz="2800" dirty="0" smtClean="0">
                <a:latin typeface="Times New Roman" pitchFamily="18" charset="0"/>
                <a:cs typeface="Times New Roman" pitchFamily="18" charset="0"/>
              </a:rPr>
              <a:t> çalışmalarda göz patolojileri </a:t>
            </a:r>
            <a:r>
              <a:rPr lang="tr-TR" sz="2800" dirty="0" err="1" smtClean="0">
                <a:latin typeface="Times New Roman" pitchFamily="18" charset="0"/>
                <a:cs typeface="Times New Roman" pitchFamily="18" charset="0"/>
              </a:rPr>
              <a:t>prevalansının</a:t>
            </a:r>
            <a:r>
              <a:rPr lang="tr-TR" sz="2800" dirty="0" smtClean="0">
                <a:latin typeface="Times New Roman" pitchFamily="18" charset="0"/>
                <a:cs typeface="Times New Roman" pitchFamily="18" charset="0"/>
              </a:rPr>
              <a:t>  %15 olduğu, bu değerin 14 yaşında %32’ye yükseldiği saptanmıştır.  </a:t>
            </a:r>
          </a:p>
          <a:p>
            <a:pPr marL="457200" indent="-457200">
              <a:buFont typeface="Arial" panose="020B0604020202020204" pitchFamily="34" charset="0"/>
              <a:buChar char="•"/>
            </a:pPr>
            <a:r>
              <a:rPr lang="tr-TR" sz="2800" dirty="0" smtClean="0">
                <a:latin typeface="Times New Roman" pitchFamily="18" charset="0"/>
                <a:cs typeface="Times New Roman" pitchFamily="18" charset="0"/>
              </a:rPr>
              <a:t>1970 ABD Ulusal Sağlık Araştırması’nda 12-54 yaş arasında tek gözde </a:t>
            </a:r>
            <a:r>
              <a:rPr lang="tr-TR" sz="2800" dirty="0" err="1" smtClean="0">
                <a:latin typeface="Times New Roman" pitchFamily="18" charset="0"/>
                <a:cs typeface="Times New Roman" pitchFamily="18" charset="0"/>
              </a:rPr>
              <a:t>myopi</a:t>
            </a:r>
            <a:r>
              <a:rPr lang="tr-TR" sz="2800" dirty="0" smtClean="0">
                <a:latin typeface="Times New Roman" pitchFamily="18" charset="0"/>
                <a:cs typeface="Times New Roman" pitchFamily="18" charset="0"/>
              </a:rPr>
              <a:t> </a:t>
            </a:r>
            <a:r>
              <a:rPr lang="tr-TR" sz="2800" dirty="0" err="1" smtClean="0">
                <a:latin typeface="Times New Roman" pitchFamily="18" charset="0"/>
                <a:cs typeface="Times New Roman" pitchFamily="18" charset="0"/>
              </a:rPr>
              <a:t>prevalansı</a:t>
            </a:r>
            <a:r>
              <a:rPr lang="tr-TR" sz="2800" dirty="0" smtClean="0">
                <a:latin typeface="Times New Roman" pitchFamily="18" charset="0"/>
                <a:cs typeface="Times New Roman" pitchFamily="18" charset="0"/>
              </a:rPr>
              <a:t>  %25 olarak bulunmuştur.</a:t>
            </a:r>
          </a:p>
          <a:p>
            <a:pPr marL="457200" indent="-457200">
              <a:buFont typeface="Arial" panose="020B0604020202020204" pitchFamily="34" charset="0"/>
              <a:buChar char="•"/>
            </a:pPr>
            <a:r>
              <a:rPr lang="tr-TR" sz="2800" dirty="0" smtClean="0">
                <a:latin typeface="Times New Roman" pitchFamily="18" charset="0"/>
                <a:cs typeface="Times New Roman" pitchFamily="18" charset="0"/>
              </a:rPr>
              <a:t>Türkiye’de Sağlık Bakanlığı tarafından 1990 yılında yapılan sağlık tarama sonucuna göre, Türkiye genelinde kırma kusuru </a:t>
            </a:r>
            <a:r>
              <a:rPr lang="tr-TR" sz="2800" dirty="0" err="1" smtClean="0">
                <a:latin typeface="Times New Roman" pitchFamily="18" charset="0"/>
                <a:cs typeface="Times New Roman" pitchFamily="18" charset="0"/>
              </a:rPr>
              <a:t>prevalansı</a:t>
            </a:r>
            <a:r>
              <a:rPr lang="tr-TR" sz="2800" dirty="0" smtClean="0">
                <a:latin typeface="Times New Roman" pitchFamily="18" charset="0"/>
                <a:cs typeface="Times New Roman" pitchFamily="18" charset="0"/>
              </a:rPr>
              <a:t> %3’tür. </a:t>
            </a:r>
          </a:p>
          <a:p>
            <a:pPr marL="457200" indent="-457200">
              <a:buFont typeface="Arial" panose="020B0604020202020204" pitchFamily="34" charset="0"/>
              <a:buChar char="•"/>
            </a:pPr>
            <a:r>
              <a:rPr lang="tr-TR" sz="2800" dirty="0" smtClean="0">
                <a:latin typeface="Times New Roman" pitchFamily="18" charset="0"/>
                <a:cs typeface="Times New Roman" pitchFamily="18" charset="0"/>
              </a:rPr>
              <a:t>Daha önce yapılan araştırmalarda ise sadece </a:t>
            </a:r>
            <a:r>
              <a:rPr lang="tr-TR" sz="2800" dirty="0" err="1" smtClean="0">
                <a:latin typeface="Times New Roman" pitchFamily="18" charset="0"/>
                <a:cs typeface="Times New Roman" pitchFamily="18" charset="0"/>
              </a:rPr>
              <a:t>ambliyopi</a:t>
            </a:r>
            <a:r>
              <a:rPr lang="tr-TR" sz="2800" dirty="0" smtClean="0">
                <a:latin typeface="Times New Roman" pitchFamily="18" charset="0"/>
                <a:cs typeface="Times New Roman" pitchFamily="18" charset="0"/>
              </a:rPr>
              <a:t>  </a:t>
            </a:r>
            <a:r>
              <a:rPr lang="tr-TR" sz="2800" dirty="0" err="1" smtClean="0">
                <a:latin typeface="Times New Roman" pitchFamily="18" charset="0"/>
                <a:cs typeface="Times New Roman" pitchFamily="18" charset="0"/>
              </a:rPr>
              <a:t>prevalansı</a:t>
            </a:r>
            <a:r>
              <a:rPr lang="tr-TR" sz="2800" dirty="0" smtClean="0">
                <a:latin typeface="Times New Roman" pitchFamily="18" charset="0"/>
                <a:cs typeface="Times New Roman" pitchFamily="18" charset="0"/>
              </a:rPr>
              <a:t> %1-4 arasında bulunmuştur. </a:t>
            </a:r>
            <a:endParaRPr lang="tr-TR" sz="2800" dirty="0">
              <a:latin typeface="Times New Roman" pitchFamily="18" charset="0"/>
              <a:cs typeface="Times New Roman" pitchFamily="18" charset="0"/>
            </a:endParaRPr>
          </a:p>
        </p:txBody>
      </p:sp>
    </p:spTree>
    <p:extLst>
      <p:ext uri="{BB962C8B-B14F-4D97-AF65-F5344CB8AC3E}">
        <p14:creationId xmlns:p14="http://schemas.microsoft.com/office/powerpoint/2010/main" val="1595633271"/>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6915</TotalTime>
  <Words>2646</Words>
  <Application>Microsoft Office PowerPoint</Application>
  <PresentationFormat>Ekran Gösterisi (4:3)</PresentationFormat>
  <Paragraphs>526</Paragraphs>
  <Slides>80</Slides>
  <Notes>17</Notes>
  <HiddenSlides>0</HiddenSlides>
  <MMClips>0</MMClips>
  <ScaleCrop>false</ScaleCrop>
  <HeadingPairs>
    <vt:vector size="6" baseType="variant">
      <vt:variant>
        <vt:lpstr>Tema</vt:lpstr>
      </vt:variant>
      <vt:variant>
        <vt:i4>1</vt:i4>
      </vt:variant>
      <vt:variant>
        <vt:lpstr>Katıştırılmış OLE Hizmet Programları</vt:lpstr>
      </vt:variant>
      <vt:variant>
        <vt:i4>1</vt:i4>
      </vt:variant>
      <vt:variant>
        <vt:lpstr>Slayt Başlıkları</vt:lpstr>
      </vt:variant>
      <vt:variant>
        <vt:i4>80</vt:i4>
      </vt:variant>
    </vt:vector>
  </HeadingPairs>
  <TitlesOfParts>
    <vt:vector size="82" baseType="lpstr">
      <vt:lpstr>Office Theme</vt:lpstr>
      <vt:lpstr>Bit Eşlem Resmi</vt:lpstr>
      <vt:lpstr>PowerPoint Sunusu</vt:lpstr>
      <vt:lpstr>Tarama</vt:lpstr>
      <vt:lpstr>Gerekli Kriterler</vt:lpstr>
      <vt:lpstr>Ülkemizde Çocukluk Döneminde Yapılan Taramalar</vt:lpstr>
      <vt:lpstr>Görme Taraması </vt:lpstr>
      <vt:lpstr>Görme Taraması Neden Yapılmalı ?</vt:lpstr>
      <vt:lpstr>PowerPoint Sunusu</vt:lpstr>
      <vt:lpstr>PowerPoint Sunusu</vt:lpstr>
      <vt:lpstr>Prevalans </vt:lpstr>
      <vt:lpstr>Sıklık (bebek/yıl)</vt:lpstr>
      <vt:lpstr>Çocukluk çağında sık görülen görme problemleri</vt:lpstr>
      <vt:lpstr>Kimlere uygulanır?  </vt:lpstr>
      <vt:lpstr>Kimler tarafından uygulanır? </vt:lpstr>
      <vt:lpstr>Test yapılan yerin özellikleri </vt:lpstr>
      <vt:lpstr>Tarama metodları </vt:lpstr>
      <vt:lpstr>Aile hekimlerinden:</vt:lpstr>
      <vt:lpstr>Okul öncesi çocuklar için;</vt:lpstr>
      <vt:lpstr>PowerPoint Sunusu</vt:lpstr>
      <vt:lpstr>0-3 AY BEBEKLER İÇİN GÖZ MUAYENESİ AKIŞ ŞEMASI</vt:lpstr>
      <vt:lpstr>36-48 AY ÇOCUKLAR İÇİN GÖRME TARAMASI AKIŞ ŞEMASI</vt:lpstr>
      <vt:lpstr>İLKÖĞRETİM 1. SINIF ÇOCUKLAR İÇİN GÖRME TARAMASI AKIŞ ŞEMASI</vt:lpstr>
      <vt:lpstr>Acil Sevk Gerekenler</vt:lpstr>
      <vt:lpstr>Nerelere sevk edilecek? </vt:lpstr>
      <vt:lpstr>SEVK BELGESİ</vt:lpstr>
      <vt:lpstr>Tarama Verileri Nereye Kaydedilecek?</vt:lpstr>
      <vt:lpstr>PowerPoint Sunusu</vt:lpstr>
      <vt:lpstr>Teşekkürler.</vt:lpstr>
      <vt:lpstr>GÖZ TARAMASI</vt:lpstr>
      <vt:lpstr>Duyu Sistem Gelişimi</vt:lpstr>
      <vt:lpstr>Görme Gelişimi</vt:lpstr>
      <vt:lpstr>Görme Gelişimi</vt:lpstr>
      <vt:lpstr>Görme Gelişimi</vt:lpstr>
      <vt:lpstr>Çocukluk Çağı Görme Kaybı Nedenleri</vt:lpstr>
      <vt:lpstr>Prematüre Retinopatisi</vt:lpstr>
      <vt:lpstr>PowerPoint Sunusu</vt:lpstr>
      <vt:lpstr>Konjenital Katarakt</vt:lpstr>
      <vt:lpstr>Konjenital Glokom</vt:lpstr>
      <vt:lpstr>Retinoblastom</vt:lpstr>
      <vt:lpstr>Tarama mı? / Muayene mi?</vt:lpstr>
      <vt:lpstr>Risk Grupları</vt:lpstr>
      <vt:lpstr>PowerPoint Sunusu</vt:lpstr>
      <vt:lpstr>Kırmızı Refle Testi</vt:lpstr>
      <vt:lpstr>Kırmızı Refle Testi</vt:lpstr>
      <vt:lpstr>Kırmızı Refle Testi</vt:lpstr>
      <vt:lpstr>Kırmızı Refle Testi</vt:lpstr>
      <vt:lpstr>Kırmızı Refle Testi</vt:lpstr>
      <vt:lpstr>Kırmızı Refle Testi</vt:lpstr>
      <vt:lpstr>Kırmızı Refle Testi</vt:lpstr>
      <vt:lpstr>Kırmızı Refle Testi</vt:lpstr>
      <vt:lpstr>Kırmızı Refle Testi</vt:lpstr>
      <vt:lpstr>Kırmızı Refle Testi</vt:lpstr>
      <vt:lpstr>Kırmızı Refle Testi</vt:lpstr>
      <vt:lpstr>Kırmızı Refle Testi</vt:lpstr>
      <vt:lpstr>Kırmızı Refle Testi</vt:lpstr>
      <vt:lpstr>Kırmızı Refle Testi</vt:lpstr>
      <vt:lpstr>Kırmızı Refle Patolojileri - Asimetri</vt:lpstr>
      <vt:lpstr>Ortam Opasitesi</vt:lpstr>
      <vt:lpstr>Kırmızı Refle – Kırma Kusuru</vt:lpstr>
      <vt:lpstr>Kırma Kusurları</vt:lpstr>
      <vt:lpstr>Kırmızı Refle Testi</vt:lpstr>
      <vt:lpstr>Fiksasyon Kontrolü</vt:lpstr>
      <vt:lpstr>PowerPoint Sunusu</vt:lpstr>
      <vt:lpstr>İLKÖĞRETİM 1. SINIF ÇOCUKLAR İÇİN GÖRME TARAMASI AKIŞ ŞEMASI</vt:lpstr>
      <vt:lpstr>Kırma Kusurları, Şaşılık,  Göz Tembelliği - Ambliyopi</vt:lpstr>
      <vt:lpstr>Ülkemizde Okul Öncesi/Okul Dönemi;  </vt:lpstr>
      <vt:lpstr>Ambliyopi (Göz Tembelliği) Ne Demektir?</vt:lpstr>
      <vt:lpstr>Ambliyopi (Göz Tembelliği)</vt:lpstr>
      <vt:lpstr>Ambliyopi  Risk Faktörleri</vt:lpstr>
      <vt:lpstr>Ambliyopi  </vt:lpstr>
      <vt:lpstr>PowerPoint Sunusu</vt:lpstr>
      <vt:lpstr>  </vt:lpstr>
      <vt:lpstr>Kimde Ambliyopi Var?</vt:lpstr>
      <vt:lpstr>Görme Keskinliği Ölçümü</vt:lpstr>
      <vt:lpstr>PowerPoint Sunusu</vt:lpstr>
      <vt:lpstr>PowerPoint Sunusu</vt:lpstr>
      <vt:lpstr>Tarama Testleri Nasıl Uygulanır?(1)</vt:lpstr>
      <vt:lpstr>Tarama Testleri Nasıl Uygulanır?(2)</vt:lpstr>
      <vt:lpstr>PowerPoint Sunusu</vt:lpstr>
      <vt:lpstr>PowerPoint Sunusu</vt:lpstr>
      <vt:lpstr>Teşekkürler.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E-posta, web, DNS gibi sunucu sistemlerinin kurulum, yönetim ve güvenliğini sağlamak, kullanıcı hesaplarını, yerel alan ağı ve internet erişim politikalarını yönetmek.  Türkiye Halk Sağlığı Kurumunun istediği verileri toplamak ve Kurum Başkanlığına göndermek.  ABirinci basamak sağlık hizmetlerinin yazılım sorunlarını incelemek, değerlendirmek ve giderilmesi için destek vermek.</dc:title>
  <dc:creator>Thsm</dc:creator>
  <cp:lastModifiedBy>MELİHA BABAYİĞİT</cp:lastModifiedBy>
  <cp:revision>881</cp:revision>
  <dcterms:created xsi:type="dcterms:W3CDTF">2012-03-14T15:40:07Z</dcterms:created>
  <dcterms:modified xsi:type="dcterms:W3CDTF">2018-09-06T12:28:04Z</dcterms:modified>
</cp:coreProperties>
</file>