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emf" ContentType="image/x-emf"/>
  <Default Extension="rels" ContentType="application/vnd.openxmlformats-package.relationships+xml"/>
  <Default Extension="bin" ContentType="application/vnd.openxmlformats-officedocument.oleObject"/>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5.xml" ContentType="application/vnd.openxmlformats-officedocument.presentationml.notesSlide+xml"/>
  <Override PartName="/ppt/slides/slide52.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notesSlides/notesSlide9.xml" ContentType="application/vnd.openxmlformats-officedocument.presentationml.notesSlide+xml"/>
  <Override PartName="/ppt/slides/slide43.xml" ContentType="application/vnd.openxmlformats-officedocument.presentationml.slide+xml"/>
  <Override PartName="/ppt/slides/slide39.xml" ContentType="application/vnd.openxmlformats-officedocument.presentationml.slide+xml"/>
  <Override PartName="/ppt/slides/slide37.xml" ContentType="application/vnd.openxmlformats-officedocument.presentationml.slide+xml"/>
  <Override PartName="/ppt/slides/slide51.xml" ContentType="application/vnd.openxmlformats-officedocument.presentationml.slide+xml"/>
  <Override PartName="/ppt/notesSlides/notesSlide28.xml" ContentType="application/vnd.openxmlformats-officedocument.presentationml.notesSlide+xml"/>
  <Override PartName="/ppt/slides/slide36.xml" ContentType="application/vnd.openxmlformats-officedocument.presentationml.slide+xml"/>
  <Override PartName="/ppt/slides/slide34.xml" ContentType="application/vnd.openxmlformats-officedocument.presentationml.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14.xml" ContentType="application/vnd.openxmlformats-officedocument.presentationml.notesSlide+xml"/>
  <Override PartName="/ppt/notesSlides/notesSlide41.xml" ContentType="application/vnd.openxmlformats-officedocument.presentationml.notesSlide+xml"/>
  <Override PartName="/ppt/slides/slide26.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42.xml" ContentType="application/vnd.openxmlformats-officedocument.presentationml.slide+xml"/>
  <Override PartName="/ppt/notesSlides/notesSlide19.xml" ContentType="application/vnd.openxmlformats-officedocument.presentationml.notes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4.xml" ContentType="application/vnd.openxmlformats-officedocument.presentationml.notesSlide+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s/slide21.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slideLayouts/slideLayout13.xml" ContentType="application/vnd.openxmlformats-officedocument.presentationml.slideLayout+xml"/>
  <Override PartName="/ppt/notesSlides/notesSlide29.xml" ContentType="application/vnd.openxmlformats-officedocument.presentationml.notesSlide+xml"/>
  <Override PartName="/ppt/slideLayouts/slideLayout9.xml" ContentType="application/vnd.openxmlformats-officedocument.presentationml.slideLayout+xml"/>
  <Override PartName="/ppt/slides/slide35.xml" ContentType="application/vnd.openxmlformats-officedocument.presentationml.slide+xml"/>
  <Override PartName="/ppt/slides/slide1.xml" ContentType="application/vnd.openxmlformats-officedocument.presentationml.slide+xml"/>
  <Override PartName="/ppt/slideLayouts/slideLayout14.xml" ContentType="application/vnd.openxmlformats-officedocument.presentationml.slideLayout+xml"/>
  <Override PartName="/ppt/notesSlides/notesSlide39.xml" ContentType="application/vnd.openxmlformats-officedocument.presentationml.notesSlide+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notesSlides/notesSlide22.xml" ContentType="application/vnd.openxmlformats-officedocument.presentationml.notesSlide+xml"/>
  <Override PartName="/ppt/slides/slide5.xml" ContentType="application/vnd.openxmlformats-officedocument.presentationml.slide+xml"/>
  <Override PartName="/ppt/slideLayouts/slideLayout2.xml" ContentType="application/vnd.openxmlformats-officedocument.presentationml.slideLayout+xml"/>
  <Override PartName="/ppt/slides/slide27.xml" ContentType="application/vnd.openxmlformats-officedocument.presentationml.slide+xml"/>
  <Override PartName="/ppt/slides/slide48.xml" ContentType="application/vnd.openxmlformats-officedocument.presentationml.slide+xml"/>
  <Override PartName="/ppt/slides/slide4.xml" ContentType="application/vnd.openxmlformats-officedocument.presentationml.slide+xml"/>
  <Override PartName="/ppt/slideLayouts/slideLayout12.xml" ContentType="application/vnd.openxmlformats-officedocument.presentationml.slideLayout+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slides/slide25.xml" ContentType="application/vnd.openxmlformats-officedocument.presentationml.slide+xml"/>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theme/theme5.xml" ContentType="application/vnd.openxmlformats-officedocument.theme+xml"/>
  <Override PartName="/ppt/slideLayouts/slideLayout3.xml" ContentType="application/vnd.openxmlformats-officedocument.presentationml.slideLayout+xml"/>
  <Override PartName="/ppt/theme/theme4.xml" ContentType="application/vnd.openxmlformats-officedocument.theme+xml"/>
  <Override PartName="/ppt/slides/slide22.xml" ContentType="application/vnd.openxmlformats-officedocument.presentationml.slide+xml"/>
  <Override PartName="/ppt/slideMasters/slideMaster4.xml" ContentType="application/vnd.openxmlformats-officedocument.presentationml.slideMaster+xml"/>
  <Override PartName="/ppt/slides/slide47.xml" ContentType="application/vnd.openxmlformats-officedocument.presentationml.slide+xml"/>
  <Override PartName="/ppt/theme/theme3.xml" ContentType="application/vnd.openxmlformats-officedocument.theme+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s/slide40.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slides/slide16.xml" ContentType="application/vnd.openxmlformats-officedocument.presentationml.slide+xml"/>
  <Override PartName="/ppt/slides/slide41.xml" ContentType="application/vnd.openxmlformats-officedocument.presentationml.slide+xml"/>
  <Override PartName="/ppt/slideLayouts/slideLayout23.xml" ContentType="application/vnd.openxmlformats-officedocument.presentationml.slideLayout+xml"/>
  <Override PartName="/ppt/slideLayouts/slideLayout1.xml" ContentType="application/vnd.openxmlformats-officedocument.presentationml.slideLayout+xml"/>
  <Override PartName="/ppt/slides/slide28.xml" ContentType="application/vnd.openxmlformats-officedocument.presentationml.slide+xml"/>
  <Override PartName="/ppt/theme/theme1.xml" ContentType="application/vnd.openxmlformats-officedocument.theme+xml"/>
  <Override PartName="/ppt/slides/slide2.xml" ContentType="application/vnd.openxmlformats-officedocument.presentationml.slide+xml"/>
  <Override PartName="/ppt/slideLayouts/slideLayout16.xml" ContentType="application/vnd.openxmlformats-officedocument.presentationml.slideLayout+xml"/>
  <Override PartName="/ppt/viewProps.xml" ContentType="application/vnd.openxmlformats-officedocument.presentationml.viewProps+xml"/>
  <Override PartName="/ppt/presProps.xml" ContentType="application/vnd.openxmlformats-officedocument.presentationml.presProps+xml"/>
  <Override PartName="/ppt/slides/slide49.xml" ContentType="application/vnd.openxmlformats-officedocument.presentationml.slide+xml"/>
  <Override PartName="/ppt/slideLayouts/slideLayout6.xml" ContentType="application/vnd.openxmlformats-officedocument.presentationml.slideLayout+xml"/>
  <Override PartName="/ppt/slides/slide38.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slideMasters/slideMaster3.xml" ContentType="application/vnd.openxmlformats-officedocument.presentationml.slideMaster+xml"/>
  <Override PartName="/ppt/notesSlides/notesSlide24.xml" ContentType="application/vnd.openxmlformats-officedocument.presentationml.notesSlide+xml"/>
  <Override PartName="/ppt/slideLayouts/slideLayout18.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 id="2147483655" r:id="rId2"/>
    <p:sldMasterId id="2147483663" r:id="rId3"/>
    <p:sldMasterId id="2147483668" r:id="rId4"/>
  </p:sldMasterIdLst>
  <p:notesMasterIdLst>
    <p:notesMasterId r:id="rId62"/>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Lst>
  <p:sldSz cx="9144000" cy="6858000" type="screen4x3"/>
  <p:notesSz cx="9144000" cy="6858000"/>
  <p:defaultTextStyle>
    <a:defPPr>
      <a:defRPr lang="tr-TR"/>
    </a:defPPr>
    <a:lvl1pPr algn="l">
      <a:spcBef>
        <a:spcPts val="0"/>
      </a:spcBef>
      <a:spcAft>
        <a:spcPts val="0"/>
      </a:spcAft>
      <a:defRPr>
        <a:solidFill>
          <a:schemeClr val="tx1"/>
        </a:solidFill>
        <a:latin typeface="Georgia"/>
        <a:ea typeface="+mn-ea"/>
        <a:cs typeface="Arial"/>
      </a:defRPr>
    </a:lvl1pPr>
    <a:lvl2pPr marL="457200" algn="l">
      <a:spcBef>
        <a:spcPts val="0"/>
      </a:spcBef>
      <a:spcAft>
        <a:spcPts val="0"/>
      </a:spcAft>
      <a:defRPr>
        <a:solidFill>
          <a:schemeClr val="tx1"/>
        </a:solidFill>
        <a:latin typeface="Georgia"/>
        <a:ea typeface="+mn-ea"/>
        <a:cs typeface="Arial"/>
      </a:defRPr>
    </a:lvl2pPr>
    <a:lvl3pPr marL="914400" algn="l">
      <a:spcBef>
        <a:spcPts val="0"/>
      </a:spcBef>
      <a:spcAft>
        <a:spcPts val="0"/>
      </a:spcAft>
      <a:defRPr>
        <a:solidFill>
          <a:schemeClr val="tx1"/>
        </a:solidFill>
        <a:latin typeface="Georgia"/>
        <a:ea typeface="+mn-ea"/>
        <a:cs typeface="Arial"/>
      </a:defRPr>
    </a:lvl3pPr>
    <a:lvl4pPr marL="1371600" algn="l">
      <a:spcBef>
        <a:spcPts val="0"/>
      </a:spcBef>
      <a:spcAft>
        <a:spcPts val="0"/>
      </a:spcAft>
      <a:defRPr>
        <a:solidFill>
          <a:schemeClr val="tx1"/>
        </a:solidFill>
        <a:latin typeface="Georgia"/>
        <a:ea typeface="+mn-ea"/>
        <a:cs typeface="Arial"/>
      </a:defRPr>
    </a:lvl4pPr>
    <a:lvl5pPr marL="1828800" algn="l">
      <a:spcBef>
        <a:spcPts val="0"/>
      </a:spcBef>
      <a:spcAft>
        <a:spcPts val="0"/>
      </a:spcAft>
      <a:defRPr>
        <a:solidFill>
          <a:schemeClr val="tx1"/>
        </a:solidFill>
        <a:latin typeface="Georgia"/>
        <a:ea typeface="+mn-ea"/>
        <a:cs typeface="Arial"/>
      </a:defRPr>
    </a:lvl5pPr>
    <a:lvl6pPr marL="2286000" algn="l" defTabSz="914400">
      <a:defRPr>
        <a:solidFill>
          <a:schemeClr val="tx1"/>
        </a:solidFill>
        <a:latin typeface="Georgia"/>
        <a:ea typeface="+mn-ea"/>
        <a:cs typeface="Arial"/>
      </a:defRPr>
    </a:lvl6pPr>
    <a:lvl7pPr marL="2743200" algn="l" defTabSz="914400">
      <a:defRPr>
        <a:solidFill>
          <a:schemeClr val="tx1"/>
        </a:solidFill>
        <a:latin typeface="Georgia"/>
        <a:ea typeface="+mn-ea"/>
        <a:cs typeface="Arial"/>
      </a:defRPr>
    </a:lvl7pPr>
    <a:lvl8pPr marL="3200400" algn="l" defTabSz="914400">
      <a:defRPr>
        <a:solidFill>
          <a:schemeClr val="tx1"/>
        </a:solidFill>
        <a:latin typeface="Georgia"/>
        <a:ea typeface="+mn-ea"/>
        <a:cs typeface="Arial"/>
      </a:defRPr>
    </a:lvl8pPr>
    <a:lvl9pPr marL="3657600" algn="l" defTabSz="914400">
      <a:defRPr>
        <a:solidFill>
          <a:schemeClr val="tx1"/>
        </a:solidFill>
        <a:latin typeface="Georgia"/>
        <a:ea typeface="+mn-ea"/>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varScale="1">
        <p:scale>
          <a:sx n="107" d="100"/>
          <a:sy n="107" d="100"/>
        </p:scale>
        <p:origin x="1746" y="114"/>
      </p:cViewPr>
      <p:guideLst>
        <p:guide pos="2160" orient="horz"/>
        <p:guide pos="2880"/>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theme" Target="theme/theme1.xml"/><Relationship Id="rId6" Type="http://schemas.openxmlformats.org/officeDocument/2006/relationships/theme" Target="theme/theme2.xml"/><Relationship Id="rId7" Type="http://schemas.openxmlformats.org/officeDocument/2006/relationships/theme" Target="theme/theme3.xml"/><Relationship Id="rId8" Type="http://schemas.openxmlformats.org/officeDocument/2006/relationships/theme" Target="theme/theme4.xml"/><Relationship Id="rId9" Type="http://schemas.openxmlformats.org/officeDocument/2006/relationships/theme" Target="theme/theme5.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notesMaster" Target="notesMasters/notesMaster1.xml"/><Relationship Id="rId63" Type="http://schemas.openxmlformats.org/officeDocument/2006/relationships/presProps" Target="presProps.xml" /><Relationship Id="rId64" Type="http://schemas.openxmlformats.org/officeDocument/2006/relationships/tableStyles" Target="tableStyles.xml" /><Relationship Id="rId65"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Pr shadeToTitle="0">
        <a:solidFill>
          <a:schemeClr val="bg1"/>
        </a:solidFill>
      </p:bgPr>
    </p:bg>
    <p:spTree>
      <p:nvGrpSpPr>
        <p:cNvPr id="1" name=""/>
        <p:cNvGrpSpPr/>
        <p:nvPr/>
      </p:nvGrpSpPr>
      <p:grpSpPr bwMode="auto">
        <a:xfrm>
          <a:off x="0" y="0"/>
          <a:ext cx="0" cy="0"/>
          <a:chOff x="0" y="0"/>
          <a:chExt cx="0" cy="0"/>
        </a:xfrm>
      </p:grpSpPr>
      <p:sp>
        <p:nvSpPr>
          <p:cNvPr id="2" name="Üstbilgi Yer Tutucusu 1"/>
          <p:cNvSpPr>
            <a:spLocks noGrp="1"/>
          </p:cNvSpPr>
          <p:nvPr>
            <p:ph type="hdr" sz="quarter"/>
          </p:nvPr>
        </p:nvSpPr>
        <p:spPr bwMode="auto">
          <a:xfrm>
            <a:off x="0" y="0"/>
            <a:ext cx="2971800" cy="457200"/>
          </a:xfrm>
          <a:prstGeom prst="rect">
            <a:avLst/>
          </a:prstGeom>
        </p:spPr>
        <p:txBody>
          <a:bodyPr vert="horz" lIns="91440" tIns="45720" rIns="91440" bIns="45720" rtlCol="0"/>
          <a:lstStyle>
            <a:lvl1pPr algn="l">
              <a:spcBef>
                <a:spcPts val="0"/>
              </a:spcBef>
              <a:spcAft>
                <a:spcPts val="0"/>
              </a:spcAft>
              <a:defRPr sz="1200">
                <a:latin typeface="+mn-lt"/>
                <a:cs typeface="+mn-cs"/>
              </a:defRPr>
            </a:lvl1pPr>
          </a:lstStyle>
          <a:p>
            <a:pPr>
              <a:defRPr/>
            </a:pPr>
            <a:endParaRPr lang="tr-TR"/>
          </a:p>
        </p:txBody>
      </p:sp>
      <p:sp>
        <p:nvSpPr>
          <p:cNvPr id="3" name="Veri Yer Tutucusu 2"/>
          <p:cNvSpPr>
            <a:spLocks noGrp="1"/>
          </p:cNvSpPr>
          <p:nvPr>
            <p:ph type="dt" idx="1"/>
          </p:nvPr>
        </p:nvSpPr>
        <p:spPr bwMode="auto">
          <a:xfrm>
            <a:off x="3884613" y="0"/>
            <a:ext cx="2971800" cy="457200"/>
          </a:xfrm>
          <a:prstGeom prst="rect">
            <a:avLst/>
          </a:prstGeom>
        </p:spPr>
        <p:txBody>
          <a:bodyPr vert="horz" lIns="91440" tIns="45720" rIns="91440" bIns="45720" rtlCol="0"/>
          <a:lstStyle>
            <a:lvl1pPr algn="r">
              <a:spcBef>
                <a:spcPts val="0"/>
              </a:spcBef>
              <a:spcAft>
                <a:spcPts val="0"/>
              </a:spcAft>
              <a:defRPr sz="1200">
                <a:latin typeface="+mn-lt"/>
                <a:cs typeface="+mn-cs"/>
              </a:defRPr>
            </a:lvl1pPr>
          </a:lstStyle>
          <a:p>
            <a:pPr>
              <a:defRPr/>
            </a:pPr>
            <a:fld id="{6B6BF2ED-665E-433C-8FEA-D392899C182E}" type="datetimeFigureOut">
              <a:rPr lang="tr-TR"/>
              <a:t/>
            </a:fld>
            <a:endParaRPr lang="tr-TR"/>
          </a:p>
        </p:txBody>
      </p:sp>
      <p:sp>
        <p:nvSpPr>
          <p:cNvPr id="4" name="Slayt Görüntüsü Yer Tutucusu 3"/>
          <p:cNvSpPr>
            <a:spLocks noChangeAspect="1" noGrp="1" noRot="1"/>
          </p:cNvSpPr>
          <p:nvPr>
            <p:ph type="sldImg" idx="2"/>
          </p:nvPr>
        </p:nvSpPr>
        <p:spPr bwMode="auto">
          <a:xfrm>
            <a:off x="1143000" y="685800"/>
            <a:ext cx="4572000" cy="3429000"/>
          </a:xfrm>
          <a:prstGeom prst="rect">
            <a:avLst/>
          </a:prstGeom>
          <a:noFill/>
          <a:ln w="12700">
            <a:solidFill>
              <a:prstClr val="black"/>
            </a:solidFill>
          </a:ln>
        </p:spPr>
        <p:txBody>
          <a:bodyPr vert="horz" lIns="91440" tIns="45720" rIns="91440" bIns="45720" rtlCol="0" anchor="ctr"/>
          <a:lstStyle/>
          <a:p>
            <a:pPr lvl="0">
              <a:defRPr/>
            </a:pPr>
            <a:endParaRPr lang="tr-TR"/>
          </a:p>
        </p:txBody>
      </p:sp>
      <p:sp>
        <p:nvSpPr>
          <p:cNvPr id="5" name="Not Yer Tutucusu 4"/>
          <p:cNvSpPr>
            <a:spLocks noGrp="1"/>
          </p:cNvSpPr>
          <p:nvPr>
            <p:ph type="body" sz="quarter" idx="3"/>
          </p:nvPr>
        </p:nvSpPr>
        <p:spPr bwMode="auto">
          <a:xfrm>
            <a:off x="685800" y="4343400"/>
            <a:ext cx="5486400" cy="4114800"/>
          </a:xfrm>
          <a:prstGeom prst="rect">
            <a:avLst/>
          </a:prstGeom>
        </p:spPr>
        <p:txBody>
          <a:bodyPr vert="horz" lIns="91440" tIns="45720" rIns="91440" bIns="45720" rtlCol="0"/>
          <a:lstStyle/>
          <a:p>
            <a:pPr lvl="0">
              <a:defRPr/>
            </a:pPr>
            <a:r>
              <a:rPr lang="tr-TR"/>
              <a:t>Asıl metin stillerini düzenlemek için tıklatın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a:p>
        </p:txBody>
      </p:sp>
      <p:sp>
        <p:nvSpPr>
          <p:cNvPr id="6" name="Altbilgi Yer Tutucusu 5"/>
          <p:cNvSpPr>
            <a:spLocks noGrp="1"/>
          </p:cNvSpPr>
          <p:nvPr>
            <p:ph type="ftr" sz="quarter" idx="4"/>
          </p:nvPr>
        </p:nvSpPr>
        <p:spPr bwMode="auto">
          <a:xfrm>
            <a:off x="0" y="8685213"/>
            <a:ext cx="2971800" cy="457200"/>
          </a:xfrm>
          <a:prstGeom prst="rect">
            <a:avLst/>
          </a:prstGeom>
        </p:spPr>
        <p:txBody>
          <a:bodyPr vert="horz" lIns="91440" tIns="45720" rIns="91440" bIns="45720" rtlCol="0" anchor="b"/>
          <a:lstStyle>
            <a:lvl1pPr algn="l">
              <a:spcBef>
                <a:spcPts val="0"/>
              </a:spcBef>
              <a:spcAft>
                <a:spcPts val="0"/>
              </a:spcAft>
              <a:defRPr sz="1200">
                <a:latin typeface="+mn-lt"/>
                <a:cs typeface="+mn-cs"/>
              </a:defRPr>
            </a:lvl1pPr>
          </a:lstStyle>
          <a:p>
            <a:pPr>
              <a:defRPr/>
            </a:pPr>
            <a:endParaRPr lang="tr-TR"/>
          </a:p>
        </p:txBody>
      </p:sp>
      <p:sp>
        <p:nvSpPr>
          <p:cNvPr id="7" name="Slayt Numarası Yer Tutucusu 6"/>
          <p:cNvSpPr>
            <a:spLocks noGrp="1"/>
          </p:cNvSpPr>
          <p:nvPr>
            <p:ph type="sldNum" sz="quarter" idx="5"/>
          </p:nvPr>
        </p:nvSpPr>
        <p:spPr bwMode="auto">
          <a:xfrm>
            <a:off x="3884613" y="8685213"/>
            <a:ext cx="2971800" cy="457200"/>
          </a:xfrm>
          <a:prstGeom prst="rect">
            <a:avLst/>
          </a:prstGeom>
        </p:spPr>
        <p:txBody>
          <a:bodyPr vert="horz" wrap="square" lIns="91440" tIns="45720" rIns="91440" bIns="45720" numCol="1" anchor="b" anchorCtr="0" compatLnSpc="1">
            <a:prstTxWarp prst="textNoShape"/>
          </a:bodyPr>
          <a:lstStyle>
            <a:lvl1pPr algn="r">
              <a:defRPr sz="1200">
                <a:latin typeface="Calibri"/>
              </a:defRPr>
            </a:lvl1pPr>
          </a:lstStyle>
          <a:p>
            <a:pPr>
              <a:defRPr/>
            </a:pPr>
            <a:fld id="{AE106DB1-EE58-4412-AB53-DF29D1D93226}" type="slidenum">
              <a:rPr lang="tr-TR"/>
              <a:t/>
            </a:fld>
            <a:endParaRPr lang="tr-TR"/>
          </a:p>
        </p:txBody>
      </p:sp>
    </p:spTree>
  </p:cSld>
  <p:clrMap bg1="lt1" tx1="dk1" bg2="lt2" tx2="dk2" accent1="accent1" accent2="accent2" accent3="accent3" accent4="accent4" accent5="accent5" accent6="accent6" hlink="hlink" folHlink="folHlink"/>
  <p:notesStyle>
    <a:lvl1pPr algn="l">
      <a:spcBef>
        <a:spcPts val="0"/>
      </a:spcBef>
      <a:spcAft>
        <a:spcPts val="0"/>
      </a:spcAft>
      <a:defRPr sz="1200">
        <a:solidFill>
          <a:schemeClr val="tx1"/>
        </a:solidFill>
        <a:latin typeface="+mn-lt"/>
        <a:ea typeface="+mn-ea"/>
        <a:cs typeface="+mn-cs"/>
      </a:defRPr>
    </a:lvl1pPr>
    <a:lvl2pPr marL="457200" algn="l">
      <a:spcBef>
        <a:spcPts val="0"/>
      </a:spcBef>
      <a:spcAft>
        <a:spcPts val="0"/>
      </a:spcAft>
      <a:defRPr sz="1200">
        <a:solidFill>
          <a:schemeClr val="tx1"/>
        </a:solidFill>
        <a:latin typeface="+mn-lt"/>
        <a:ea typeface="+mn-ea"/>
        <a:cs typeface="+mn-cs"/>
      </a:defRPr>
    </a:lvl2pPr>
    <a:lvl3pPr marL="914400" algn="l">
      <a:spcBef>
        <a:spcPts val="0"/>
      </a:spcBef>
      <a:spcAft>
        <a:spcPts val="0"/>
      </a:spcAft>
      <a:defRPr sz="1200">
        <a:solidFill>
          <a:schemeClr val="tx1"/>
        </a:solidFill>
        <a:latin typeface="+mn-lt"/>
        <a:ea typeface="+mn-ea"/>
        <a:cs typeface="+mn-cs"/>
      </a:defRPr>
    </a:lvl3pPr>
    <a:lvl4pPr marL="1371600" algn="l">
      <a:spcBef>
        <a:spcPts val="0"/>
      </a:spcBef>
      <a:spcAft>
        <a:spcPts val="0"/>
      </a:spcAft>
      <a:defRPr sz="1200">
        <a:solidFill>
          <a:schemeClr val="tx1"/>
        </a:solidFill>
        <a:latin typeface="+mn-lt"/>
        <a:ea typeface="+mn-ea"/>
        <a:cs typeface="+mn-cs"/>
      </a:defRPr>
    </a:lvl4pPr>
    <a:lvl5pPr marL="1828800" algn="l">
      <a:spcBef>
        <a:spcPts val="0"/>
      </a:spcBef>
      <a:spcAft>
        <a:spcPts val="0"/>
      </a:spcAft>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4818"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40963" name="2 Not Yer Tutucusu"/>
          <p:cNvSpPr>
            <a:spLocks noGrp="1"/>
          </p:cNvSpPr>
          <p:nvPr>
            <p:ph type="body" idx="1"/>
          </p:nvPr>
        </p:nvSpPr>
        <p:spPr bwMode="auto"/>
        <p:txBody>
          <a:bodyPr wrap="square" numCol="1" anchor="t" anchorCtr="0" compatLnSpc="1">
            <a:prstTxWarp prst="textNoShape"/>
          </a:bodyPr>
          <a:lstStyle/>
          <a:p>
            <a:pPr marL="365760" indent="-256032">
              <a:lnSpc>
                <a:spcPct val="90000"/>
              </a:lnSpc>
              <a:spcAft>
                <a:spcPts val="0"/>
              </a:spcAft>
              <a:buClr>
                <a:schemeClr val="accent3"/>
              </a:buClr>
              <a:buFont typeface="Georgia"/>
              <a:buChar char="•"/>
              <a:defRPr/>
            </a:pPr>
            <a:r>
              <a:rPr lang="es-ES" i="1"/>
              <a:t>Nicotiana tabacum</a:t>
            </a:r>
            <a:r>
              <a:rPr lang="es-ES"/>
              <a:t> (Tütün), Patlıcangiller ailesine bağlı </a:t>
            </a:r>
            <a:r>
              <a:rPr lang="tr-TR"/>
              <a:t>bir bitkidir. </a:t>
            </a:r>
            <a:r>
              <a:rPr lang="tr-TR">
                <a:solidFill>
                  <a:srgbClr val="000000"/>
                </a:solidFill>
                <a:latin typeface="Comic Sans MS"/>
              </a:rPr>
              <a:t>Tütün ürünü de tüttürme, emme, çiğneme ya da buruna çekerek kullanılmak üzere üretilmiş, ham madde olarak tamamen veya kısmen tütün yaprağından imal edilmiş maddeyi tanımlamaktadır. Tütün ürünleri arasında </a:t>
            </a:r>
            <a:r>
              <a:rPr lang="tr-TR">
                <a:latin typeface="Comic Sans MS"/>
              </a:rPr>
              <a:t>Sigara, nargile, pipo, puro, </a:t>
            </a:r>
            <a:r>
              <a:rPr lang="tr-TR">
                <a:latin typeface="Comic Sans MS"/>
              </a:rPr>
              <a:t>bidi</a:t>
            </a:r>
            <a:r>
              <a:rPr lang="tr-TR">
                <a:latin typeface="Comic Sans MS"/>
              </a:rPr>
              <a:t>, </a:t>
            </a:r>
            <a:r>
              <a:rPr lang="tr-TR">
                <a:latin typeface="Comic Sans MS"/>
              </a:rPr>
              <a:t>snus</a:t>
            </a:r>
            <a:r>
              <a:rPr lang="tr-TR">
                <a:latin typeface="Comic Sans MS"/>
              </a:rPr>
              <a:t>,, sarma tütün sayılabilir. </a:t>
            </a:r>
            <a:endParaRPr/>
          </a:p>
          <a:p>
            <a:pPr>
              <a:spcBef>
                <a:spcPts val="0"/>
              </a:spcBef>
              <a:defRPr/>
            </a:pPr>
            <a:endParaRPr lang="tr-TR">
              <a:solidFill>
                <a:srgbClr val="000000"/>
              </a:solidFill>
              <a:latin typeface="Comic Sans MS"/>
            </a:endParaRPr>
          </a:p>
          <a:p>
            <a:pPr>
              <a:spcBef>
                <a:spcPts val="0"/>
              </a:spcBef>
              <a:defRPr/>
            </a:pPr>
            <a:endParaRPr lang="tr-TR"/>
          </a:p>
        </p:txBody>
      </p:sp>
      <p:sp>
        <p:nvSpPr>
          <p:cNvPr id="34820" name="3 Slayt Numarası Yer Tutucusu"/>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7948A5B0-D038-4739-9F20-A3A5B52298F9}" type="slidenum">
              <a:rPr lang="tr-TR">
                <a:solidFill>
                  <a:srgbClr val="000000"/>
                </a:solidFill>
                <a:latin typeface="Comic Sans MS"/>
              </a:rPr>
              <a:t/>
            </a:fld>
            <a:endParaRPr lang="tr-TR">
              <a:solidFill>
                <a:srgbClr val="000000"/>
              </a:solidFill>
              <a:latin typeface="Comic Sans MS"/>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427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5427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latin typeface="Comic Sans MS"/>
              </a:rPr>
              <a:t>Yukarıdaki metnin tamamı söylenebilir.</a:t>
            </a:r>
            <a:endParaRPr/>
          </a:p>
        </p:txBody>
      </p:sp>
      <p:sp>
        <p:nvSpPr>
          <p:cNvPr id="5427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32D6BE08-DA9F-450B-8DFF-2A2B3C93AF1C}" type="slidenum">
              <a:rPr lang="tr-TR">
                <a:latin typeface="Calibri"/>
              </a:rPr>
              <a:t/>
            </a:fld>
            <a:endParaRPr lang="tr-TR">
              <a:latin typeface="Calibri"/>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632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56323"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Yukarıdaki notlar okunmalıdır.</a:t>
            </a:r>
            <a:endParaRPr/>
          </a:p>
        </p:txBody>
      </p:sp>
      <p:sp>
        <p:nvSpPr>
          <p:cNvPr id="5632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59B47F99-0DCC-478A-B508-C868908A7ED1}" type="slidenum">
              <a:rPr lang="tr-TR">
                <a:latin typeface="Calibri"/>
              </a:rPr>
              <a:t/>
            </a:fld>
            <a:endParaRPr lang="tr-TR">
              <a:latin typeface="Calibri"/>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8370"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58371"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Yukarıdaki notlar okunmalıdır.</a:t>
            </a:r>
            <a:endParaRPr/>
          </a:p>
        </p:txBody>
      </p:sp>
      <p:sp>
        <p:nvSpPr>
          <p:cNvPr id="58372"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DC33CF6F-0806-4A04-8F8B-12E83385576D}" type="slidenum">
              <a:rPr lang="tr-TR">
                <a:latin typeface="Calibri"/>
              </a:rPr>
              <a:t/>
            </a:fld>
            <a:endParaRPr lang="tr-TR">
              <a:latin typeface="Calibri"/>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041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60419"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Yukarıdaki notlar okunmalıdır.</a:t>
            </a:r>
            <a:endParaRPr/>
          </a:p>
        </p:txBody>
      </p:sp>
      <p:sp>
        <p:nvSpPr>
          <p:cNvPr id="60420"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C53E3864-9D30-4758-8FAA-DA438A16DF80}" type="slidenum">
              <a:rPr lang="tr-TR">
                <a:latin typeface="Calibri"/>
              </a:rPr>
              <a:t/>
            </a:fld>
            <a:endParaRPr lang="tr-TR">
              <a:latin typeface="Calibri"/>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2466"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62467"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Camel Filter firmasının açığa çıkan 1975 tarihli iç yazışmalarında Firmanın tütün pazarında uzun süre kalması için 14-24 yaş grubuna yani genç/ergen grubuna girmesi gerektiği belirtilmiştir. </a:t>
            </a:r>
            <a:endParaRPr/>
          </a:p>
        </p:txBody>
      </p:sp>
      <p:sp>
        <p:nvSpPr>
          <p:cNvPr id="62468"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05748972-8143-4002-AA93-CF27D1CF0912}" type="slidenum">
              <a:rPr lang="tr-TR">
                <a:latin typeface="Calibri"/>
              </a:rPr>
              <a:t/>
            </a:fld>
            <a:endParaRPr lang="tr-TR">
              <a:latin typeface="Calibri"/>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451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6451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Tütün endüstrisinin en çok kullandığı sektörlerden biri olan medya ve filmlere örnek ise tüm dünyada izlenme rekorları kıran 5 RAMBO filminde Silvester Stallone’ye 500.000 dolar ödenmiş olmasıdır.</a:t>
            </a:r>
            <a:endParaRPr/>
          </a:p>
        </p:txBody>
      </p:sp>
      <p:sp>
        <p:nvSpPr>
          <p:cNvPr id="6451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438A3ABB-409F-4E05-9D2C-AC06DF55C2C8}" type="slidenum">
              <a:rPr lang="tr-TR">
                <a:latin typeface="Calibri"/>
              </a:rPr>
              <a:t/>
            </a:fld>
            <a:endParaRPr lang="tr-TR">
              <a:latin typeface="Calibri"/>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6562" name="Rectangle 7"/>
          <p:cNvSpPr>
            <a:spLocks noChangeArrowheads="1"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6310A430-E476-4D13-8CE5-137D95D5C7A1}" type="slidenum">
              <a:rPr lang="tr-TR">
                <a:solidFill>
                  <a:srgbClr val="000000"/>
                </a:solidFill>
                <a:latin typeface="Arial"/>
              </a:rPr>
              <a:t/>
            </a:fld>
            <a:endParaRPr lang="tr-TR">
              <a:solidFill>
                <a:srgbClr val="000000"/>
              </a:solidFill>
              <a:latin typeface="Arial"/>
            </a:endParaRPr>
          </a:p>
        </p:txBody>
      </p:sp>
      <p:sp>
        <p:nvSpPr>
          <p:cNvPr id="66563"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66564"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latin typeface="Arial"/>
              </a:rPr>
              <a:t>Bağımlılık yapan madde olan nikotinin erken yaşta beyine alunmasıyla bağımlılık erken yaşlarda başlamaktadır. Beyindeki karar almaş merkezi olan prefrontal korteksin gelişimi de 21 yaşına kadar tamamlandığı için nikotinin erken yaşta alınması beynin gelişimini de etkilemekte ve daha kalıcı bağımlılığın oluşması hedeflenmektedir. </a:t>
            </a:r>
            <a:endParaRPr/>
          </a:p>
        </p:txBody>
      </p:sp>
      <p:sp>
        <p:nvSpPr>
          <p:cNvPr id="66565" name="3 Slayt Numarası Yer Tutucusu"/>
          <p:cNvSpPr txBox="1">
            <a:spLocks noGrp="1"/>
          </p:cNvSpPr>
          <p:nvPr/>
        </p:nvSpPr>
        <p:spPr bwMode="auto">
          <a:xfrm>
            <a:off x="3884613" y="8685213"/>
            <a:ext cx="2971800" cy="457200"/>
          </a:xfrm>
          <a:prstGeom prst="rect">
            <a:avLst/>
          </a:prstGeom>
          <a:noFill/>
          <a:ln>
            <a:noFill/>
          </a:ln>
        </p:spPr>
        <p:txBody>
          <a:bodyPr anchor="b"/>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lgn="r">
              <a:spcBef>
                <a:spcPts val="0"/>
              </a:spcBef>
              <a:defRPr/>
            </a:pPr>
            <a:fld id="{2853615B-2443-47B3-8816-FFC432EB18DD}" type="slidenum">
              <a:rPr lang="tr-TR">
                <a:solidFill>
                  <a:srgbClr val="000000"/>
                </a:solidFill>
              </a:rPr>
              <a:t/>
            </a:fld>
            <a:endParaRPr lang="tr-TR">
              <a:solidFill>
                <a:srgbClr val="000000"/>
              </a:solidFill>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68610" name="Rectangle 7"/>
          <p:cNvSpPr>
            <a:spLocks noChangeArrowheads="1"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AF0FF0E3-71DB-4D5B-8066-93A44340EADD}" type="slidenum">
              <a:rPr lang="tr-TR">
                <a:solidFill>
                  <a:srgbClr val="000000"/>
                </a:solidFill>
                <a:latin typeface="Arial"/>
              </a:rPr>
              <a:t/>
            </a:fld>
            <a:endParaRPr lang="tr-TR">
              <a:solidFill>
                <a:srgbClr val="000000"/>
              </a:solidFill>
              <a:latin typeface="Arial"/>
            </a:endParaRPr>
          </a:p>
        </p:txBody>
      </p:sp>
      <p:sp>
        <p:nvSpPr>
          <p:cNvPr id="68611"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68612"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latin typeface="Arial"/>
              </a:rPr>
              <a:t>Bağımlılık yapan madde olan nikotinin erken yaşta beyine alunmasıyla bağımlılık erken yaşlarda başlamaktadır. Beyindeki karar almaş merkezi olan prefrontal korteksin gelişimi de 21 yaşına kadar tamamlandığı için nikotinin erken yaşta alınması beynin gelişimini de etkilemekte ve daha kalıcı bağımlılığın oluşması hedeflenmektedir. </a:t>
            </a:r>
            <a:endParaRPr/>
          </a:p>
        </p:txBody>
      </p:sp>
      <p:sp>
        <p:nvSpPr>
          <p:cNvPr id="68613" name="3 Slayt Numarası Yer Tutucusu"/>
          <p:cNvSpPr txBox="1">
            <a:spLocks noGrp="1"/>
          </p:cNvSpPr>
          <p:nvPr/>
        </p:nvSpPr>
        <p:spPr bwMode="auto">
          <a:xfrm>
            <a:off x="3884613" y="8685213"/>
            <a:ext cx="2971800" cy="457200"/>
          </a:xfrm>
          <a:prstGeom prst="rect">
            <a:avLst/>
          </a:prstGeom>
          <a:noFill/>
          <a:ln>
            <a:noFill/>
          </a:ln>
        </p:spPr>
        <p:txBody>
          <a:bodyPr anchor="b"/>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lgn="r">
              <a:spcBef>
                <a:spcPts val="0"/>
              </a:spcBef>
              <a:defRPr/>
            </a:pPr>
            <a:fld id="{F0FE300E-123E-4A53-B15A-8965C48B8639}" type="slidenum">
              <a:rPr lang="tr-TR">
                <a:solidFill>
                  <a:srgbClr val="000000"/>
                </a:solidFill>
              </a:rPr>
              <a:t/>
            </a:fld>
            <a:endParaRPr lang="tr-TR">
              <a:solidFill>
                <a:srgbClr val="000000"/>
              </a:solidFill>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0658" name="Rectangle 7"/>
          <p:cNvSpPr>
            <a:spLocks noChangeArrowheads="1"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19ADC9E5-310A-4228-8E86-1A01E8D5A78A}" type="slidenum">
              <a:rPr lang="tr-TR">
                <a:solidFill>
                  <a:srgbClr val="000000"/>
                </a:solidFill>
                <a:latin typeface="Arial"/>
              </a:rPr>
              <a:t/>
            </a:fld>
            <a:endParaRPr lang="tr-TR">
              <a:solidFill>
                <a:srgbClr val="000000"/>
              </a:solidFill>
              <a:latin typeface="Arial"/>
            </a:endParaRPr>
          </a:p>
        </p:txBody>
      </p:sp>
      <p:sp>
        <p:nvSpPr>
          <p:cNvPr id="70659"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70660"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latin typeface="Arial"/>
              </a:rPr>
              <a:t>Bağımlılık yapan madde olan nikotinin erken yaşta beyine alunmasıyla bağımlılık erken yaşlarda başlamaktadır. Beyindeki karar almaş merkezi olan prefrontal korteksin gelişimi de 21 yaşına kadar tamamlandığı için nikotinin erken yaşta alınması beynin gelişimini de etkilemekte ve daha kalıcı bağımlılığın oluşması hedeflenmektedir. </a:t>
            </a:r>
            <a:endParaRPr/>
          </a:p>
        </p:txBody>
      </p:sp>
      <p:sp>
        <p:nvSpPr>
          <p:cNvPr id="70661" name="3 Slayt Numarası Yer Tutucusu"/>
          <p:cNvSpPr txBox="1">
            <a:spLocks noGrp="1"/>
          </p:cNvSpPr>
          <p:nvPr/>
        </p:nvSpPr>
        <p:spPr bwMode="auto">
          <a:xfrm>
            <a:off x="3884613" y="8685213"/>
            <a:ext cx="2971800" cy="457200"/>
          </a:xfrm>
          <a:prstGeom prst="rect">
            <a:avLst/>
          </a:prstGeom>
          <a:noFill/>
          <a:ln>
            <a:noFill/>
          </a:ln>
        </p:spPr>
        <p:txBody>
          <a:bodyPr anchor="b"/>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lgn="r">
              <a:spcBef>
                <a:spcPts val="0"/>
              </a:spcBef>
              <a:defRPr/>
            </a:pPr>
            <a:fld id="{BF5136FF-E80B-4F0C-987D-69F3226CABAB}" type="slidenum">
              <a:rPr lang="tr-TR">
                <a:solidFill>
                  <a:srgbClr val="000000"/>
                </a:solidFill>
              </a:rPr>
              <a:t/>
            </a:fld>
            <a:endParaRPr lang="tr-TR">
              <a:solidFill>
                <a:srgbClr val="000000"/>
              </a:solidFill>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2706" name="Rectangle 7"/>
          <p:cNvSpPr>
            <a:spLocks noChangeArrowheads="1"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76441D39-15F9-4DC3-A0D7-0897D7075D43}" type="slidenum">
              <a:rPr lang="tr-TR">
                <a:solidFill>
                  <a:srgbClr val="000000"/>
                </a:solidFill>
                <a:latin typeface="Arial"/>
              </a:rPr>
              <a:t/>
            </a:fld>
            <a:endParaRPr lang="tr-TR">
              <a:solidFill>
                <a:srgbClr val="000000"/>
              </a:solidFill>
              <a:latin typeface="Arial"/>
            </a:endParaRPr>
          </a:p>
        </p:txBody>
      </p:sp>
      <p:sp>
        <p:nvSpPr>
          <p:cNvPr id="72707"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72708"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latin typeface="Arial"/>
              </a:rPr>
              <a:t>Bağımlılık yapan madde olan nikotinin erken yaşta beyine alunmasıyla bağımlılık erken yaşlarda başlamaktadır. Beyindeki karar almaş merkezi olan prefrontal korteksin gelişimi de 21 yaşına kadar tamamlandığı için nikotinin erken yaşta alınması beynin gelişimini de etkilemekte ve daha kalıcı bağımlılığın oluşması hedeflenmektedir. </a:t>
            </a:r>
            <a:endParaRPr/>
          </a:p>
        </p:txBody>
      </p:sp>
      <p:sp>
        <p:nvSpPr>
          <p:cNvPr id="72709" name="3 Slayt Numarası Yer Tutucusu"/>
          <p:cNvSpPr txBox="1">
            <a:spLocks noGrp="1"/>
          </p:cNvSpPr>
          <p:nvPr/>
        </p:nvSpPr>
        <p:spPr bwMode="auto">
          <a:xfrm>
            <a:off x="3884613" y="8685213"/>
            <a:ext cx="2971800" cy="457200"/>
          </a:xfrm>
          <a:prstGeom prst="rect">
            <a:avLst/>
          </a:prstGeom>
          <a:noFill/>
          <a:ln>
            <a:noFill/>
          </a:ln>
        </p:spPr>
        <p:txBody>
          <a:bodyPr anchor="b"/>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lgn="r">
              <a:spcBef>
                <a:spcPts val="0"/>
              </a:spcBef>
              <a:defRPr/>
            </a:pPr>
            <a:fld id="{0A51A17C-C9DE-47F0-9387-9A1DDDFA5B7A}" type="slidenum">
              <a:rPr lang="tr-TR">
                <a:solidFill>
                  <a:srgbClr val="000000"/>
                </a:solidFill>
              </a:rPr>
              <a:t/>
            </a:fld>
            <a:endParaRPr lang="tr-TR">
              <a:solidFill>
                <a:srgbClr val="000000"/>
              </a:solidFill>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6866"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36867"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t>Yukarıdaki metnin tamamı okunabilir.</a:t>
            </a:r>
            <a:endParaRPr/>
          </a:p>
        </p:txBody>
      </p:sp>
      <p:sp>
        <p:nvSpPr>
          <p:cNvPr id="36868" name="3 Slayt Numarası Yer Tutucusu"/>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7CAD1080-8F6D-4275-88CB-E39501BACA86}" type="slidenum">
              <a:rPr lang="tr-TR">
                <a:solidFill>
                  <a:srgbClr val="000000"/>
                </a:solidFill>
                <a:latin typeface="Comic Sans MS"/>
              </a:rPr>
              <a:t/>
            </a:fld>
            <a:endParaRPr lang="tr-TR">
              <a:solidFill>
                <a:srgbClr val="000000"/>
              </a:solidFill>
              <a:latin typeface="Comic Sans MS"/>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475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7475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Tütün firmaları müşteri sayısını artırmak için ürün çeşitliliğini önemsemektedir. Bu kapsamda hiçbir bilimsel dayanağı olmayan </a:t>
            </a:r>
            <a:r>
              <a:rPr lang="tr-TR">
                <a:latin typeface="Comic Sans MS"/>
              </a:rPr>
              <a:t>elektronik nikotin dağıtım sistemi (ENDS) ve elektronik nikotin içermeyen dağıtım sistemleri (ENNDS) gibi elektronik sigaralar ile ısıtmalı tütün ürünleri (ITÜ) olarak adlandırılan ürünler dünyanın bazı ülkelerinde satışa açılmıştır. Ancak ülkemizde resmi olarak satışı yasaktır. </a:t>
            </a:r>
            <a:endParaRPr lang="tr-TR"/>
          </a:p>
        </p:txBody>
      </p:sp>
      <p:sp>
        <p:nvSpPr>
          <p:cNvPr id="7475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D5BEA23B-DCD1-4FFB-BDF6-4B36B4CA7DAD}" type="slidenum">
              <a:rPr lang="tr-TR">
                <a:latin typeface="Calibri"/>
              </a:rPr>
              <a:t/>
            </a:fld>
            <a:endParaRPr lang="tr-TR">
              <a:latin typeface="Calibri"/>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680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76803"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Ürün çeşitliliğini özellikle </a:t>
            </a:r>
            <a:r>
              <a:rPr lang="tr-TR">
                <a:latin typeface="Comic Sans MS"/>
              </a:rPr>
              <a:t>mentol, meyve, baharat, ot, tatlı ve çiçeksi olmak üzere e-sigaralara ve diğer ürünlere koyarak çeşitli aromalarla sağlayarak çekiciliğini artırmaktadırlar. </a:t>
            </a:r>
            <a:endParaRPr lang="tr-TR"/>
          </a:p>
        </p:txBody>
      </p:sp>
      <p:sp>
        <p:nvSpPr>
          <p:cNvPr id="7680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A21F2FC6-ABF4-45F3-970A-D395DC02A233}" type="slidenum">
              <a:rPr lang="tr-TR">
                <a:latin typeface="Calibri"/>
              </a:rPr>
              <a:t/>
            </a:fld>
            <a:endParaRPr lang="tr-TR">
              <a:latin typeface="Calibri"/>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78850"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78851"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t>Çekici konu ve renklerle reklamlarını ve algı yönetimini yapmaktadırlar. </a:t>
            </a:r>
            <a:endParaRPr/>
          </a:p>
        </p:txBody>
      </p:sp>
      <p:sp>
        <p:nvSpPr>
          <p:cNvPr id="78852" name="3 Slayt Numarası Yer Tutucusu"/>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1D288383-CE89-4925-ACF0-FF5CE2F73566}" type="slidenum">
              <a:rPr lang="tr-TR">
                <a:solidFill>
                  <a:srgbClr val="000000"/>
                </a:solidFill>
              </a:rPr>
              <a:t/>
            </a:fld>
            <a:endParaRPr lang="tr-TR">
              <a:solidFill>
                <a:srgbClr val="000000"/>
              </a:solidFill>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0898"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80899"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t>Yukarıdaki bilgilerin söylenmesi yeterlidir. </a:t>
            </a:r>
            <a:endParaRPr/>
          </a:p>
        </p:txBody>
      </p:sp>
      <p:sp>
        <p:nvSpPr>
          <p:cNvPr id="80900" name="3 Slayt Numarası Yer Tutucusu"/>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CEB26A12-9F37-4C44-B02F-CF405F0ECB19}" type="slidenum">
              <a:rPr lang="tr-TR">
                <a:solidFill>
                  <a:srgbClr val="000000"/>
                </a:solidFill>
              </a:rPr>
              <a:t/>
            </a:fld>
            <a:endParaRPr lang="tr-TR">
              <a:solidFill>
                <a:srgbClr val="000000"/>
              </a:solidFill>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3970" name="Rectangle 7"/>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65471F37-0201-4F04-813F-32D8FCAF89D7}" type="slidenum">
              <a:rPr lang="en-AU">
                <a:latin typeface="Calibri"/>
              </a:rPr>
              <a:t/>
            </a:fld>
            <a:endParaRPr lang="en-AU">
              <a:latin typeface="Calibri"/>
            </a:endParaRPr>
          </a:p>
        </p:txBody>
      </p:sp>
      <p:sp>
        <p:nvSpPr>
          <p:cNvPr id="83971" name="Rectangle 2"/>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83972" name="Rectangle 3"/>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1988 ABD Sağlık Bakanlığı raporuna göre nikotin bağımlılığı son derece güçlüdür.</a:t>
            </a:r>
            <a:endParaRPr/>
          </a:p>
          <a:p>
            <a:pPr>
              <a:defRPr/>
            </a:pPr>
            <a:r>
              <a:rPr lang="tr-TR"/>
              <a:t>Akciğer kanseri nedeniyle ameliyat edilenlerin yaklaşık yarısı tekrar sigara içmeye başlamıştır.</a:t>
            </a:r>
            <a:endParaRPr/>
          </a:p>
          <a:p>
            <a:pPr>
              <a:defRPr/>
            </a:pPr>
            <a:r>
              <a:rPr lang="tr-TR"/>
              <a:t>Kalp krizi geçirenlerin %38’i daha hastanedeyken yeniden sigara kullanmaya başlamıştır.</a:t>
            </a:r>
            <a:endParaRPr/>
          </a:p>
          <a:p>
            <a:pPr>
              <a:defRPr/>
            </a:pPr>
            <a:r>
              <a:rPr lang="tr-TR"/>
              <a:t>Gırtlak kanseri nedeniyle gırtlağı alınan hastaların %40’ı sigaraya tekrar başlama girişiminde bulunmuştur.</a:t>
            </a:r>
            <a:endParaRPr/>
          </a:p>
          <a:p>
            <a:pPr>
              <a:defRPr/>
            </a:pPr>
            <a:r>
              <a:rPr lang="tr-TR" b="1"/>
              <a:t>Genel sonuç:</a:t>
            </a:r>
            <a:r>
              <a:rPr lang="tr-TR"/>
              <a:t> Hastalığın ciddiyetine ve ağır tedavilere rağmen yüksek oranda yeniden başlama görülmesi, nikotinin güçlü bir bağımlılık yapıcı madde olduğunu göstermektedir.</a:t>
            </a:r>
            <a:endParaRPr/>
          </a:p>
          <a:p>
            <a:pPr>
              <a:defRPr/>
            </a:pPr>
            <a:endParaRPr lang="tr-T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601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86019"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Sigara bağımlılığı, bırakma ve yeniden başlama döngülerinin sık yaşandığı kronik ve ölümcül bir hastalıktır. Bu bağımlılıkta:</a:t>
            </a:r>
            <a:endParaRPr/>
          </a:p>
          <a:p>
            <a:pPr>
              <a:defRPr/>
            </a:pPr>
            <a:r>
              <a:rPr lang="tr-TR" b="1"/>
              <a:t>Kuvvetli içme isteği</a:t>
            </a:r>
            <a:r>
              <a:rPr lang="tr-TR"/>
              <a:t>,</a:t>
            </a:r>
            <a:endParaRPr/>
          </a:p>
          <a:p>
            <a:pPr>
              <a:defRPr/>
            </a:pPr>
            <a:r>
              <a:rPr lang="tr-TR" b="1"/>
              <a:t>Bu isteği kontrol edememe (kontrol kaybı)</a:t>
            </a:r>
            <a:r>
              <a:rPr lang="tr-TR"/>
              <a:t>,</a:t>
            </a:r>
            <a:endParaRPr/>
          </a:p>
          <a:p>
            <a:pPr>
              <a:defRPr/>
            </a:pPr>
            <a:r>
              <a:rPr lang="tr-TR" b="1"/>
              <a:t>Sigarasız kalınca ruh halinde bozulma</a:t>
            </a:r>
            <a:r>
              <a:rPr lang="tr-TR"/>
              <a:t> (çökme, huzursuzluk, kaygı) ve</a:t>
            </a:r>
            <a:endParaRPr/>
          </a:p>
          <a:p>
            <a:pPr>
              <a:defRPr/>
            </a:pPr>
            <a:r>
              <a:rPr lang="tr-TR" b="1"/>
              <a:t>Fiziksel yoksunluk belirtileri</a:t>
            </a:r>
            <a:r>
              <a:rPr lang="tr-TR"/>
              <a:t> (yavaş nabız, iştah artışı) görülür.</a:t>
            </a:r>
            <a:endParaRPr/>
          </a:p>
          <a:p>
            <a:pPr>
              <a:defRPr/>
            </a:pPr>
            <a:r>
              <a:rPr lang="tr-TR"/>
              <a:t>Her gün düzenli sigara kullananların büyük bölümü bu bağımlılık düzeyindedir.</a:t>
            </a:r>
            <a:endParaRPr/>
          </a:p>
          <a:p>
            <a:pPr>
              <a:defRPr/>
            </a:pPr>
            <a:endParaRPr lang="tr-TR"/>
          </a:p>
        </p:txBody>
      </p:sp>
      <p:sp>
        <p:nvSpPr>
          <p:cNvPr id="86020"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AAE61125-6328-4118-8E40-BD0BE3D50FD9}" type="slidenum">
              <a:rPr lang="en-AU">
                <a:latin typeface="Calibri"/>
              </a:rPr>
              <a:t/>
            </a:fld>
            <a:endParaRPr lang="en-AU">
              <a:latin typeface="Calibri"/>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88066"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88067"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Sigara kullanımı ile ilgili üç temel sorunlu kullanım biçimi vardır:</a:t>
            </a:r>
            <a:endParaRPr/>
          </a:p>
          <a:p>
            <a:pPr>
              <a:defRPr/>
            </a:pPr>
            <a:r>
              <a:rPr lang="tr-TR" b="1"/>
              <a:t>Kompulsif kullanım:</a:t>
            </a:r>
            <a:r>
              <a:rPr lang="tr-TR"/>
              <a:t> Kişinin istemeden, tekrar tekrar ve engelleyemeden kullanmaya devam etmesi.</a:t>
            </a:r>
            <a:endParaRPr/>
          </a:p>
          <a:p>
            <a:pPr>
              <a:defRPr/>
            </a:pPr>
            <a:r>
              <a:rPr lang="tr-TR" b="1"/>
              <a:t>İmpuls kontrol bozukluğu:</a:t>
            </a:r>
            <a:r>
              <a:rPr lang="tr-TR"/>
              <a:t> Anlık dürtülere direnememe ve sonuçlarını düşünmeden kullanma.</a:t>
            </a:r>
            <a:endParaRPr/>
          </a:p>
          <a:p>
            <a:pPr>
              <a:defRPr/>
            </a:pPr>
            <a:r>
              <a:rPr lang="tr-TR" b="1"/>
              <a:t>Kontrollü fakat zararlı kullanım:</a:t>
            </a:r>
            <a:r>
              <a:rPr lang="tr-TR"/>
              <a:t> Kullanımın kontrollü görünmesine rağmen kişinin sağlığına ve yaşamına zarar vermeye devam etmesi.</a:t>
            </a:r>
            <a:endParaRPr/>
          </a:p>
          <a:p>
            <a:pPr>
              <a:defRPr/>
            </a:pPr>
            <a:endParaRPr lang="tr-TR"/>
          </a:p>
        </p:txBody>
      </p:sp>
      <p:sp>
        <p:nvSpPr>
          <p:cNvPr id="88068"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95403B73-D766-47CE-9706-3F722258CAD6}" type="slidenum">
              <a:rPr lang="en-AU">
                <a:latin typeface="Calibri"/>
              </a:rPr>
              <a:t/>
            </a:fld>
            <a:endParaRPr lang="en-AU">
              <a:latin typeface="Calibri"/>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011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9011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Bağımlılık, kişinin bir madde (sigara, alkol, uyuşturucu) veya davranış üzerinde </a:t>
            </a:r>
            <a:r>
              <a:rPr lang="tr-TR" b="1"/>
              <a:t>kontrolünü kaybetmesidir</a:t>
            </a:r>
            <a:r>
              <a:rPr lang="tr-TR"/>
              <a:t>. Kontrolsüz kullanım her zaman bağımlılık riski taşır. Kullanım azaldığında veya kesildiğinde ise </a:t>
            </a:r>
            <a:r>
              <a:rPr lang="tr-TR" b="1"/>
              <a:t>huzursuzluk, uykusuzluk, öfke gibi yoksunluk belirtileri</a:t>
            </a:r>
            <a:r>
              <a:rPr lang="tr-TR"/>
              <a:t> ortaya çıkar.</a:t>
            </a:r>
            <a:endParaRPr/>
          </a:p>
          <a:p>
            <a:pPr>
              <a:defRPr/>
            </a:pPr>
            <a:endParaRPr lang="tr-TR"/>
          </a:p>
        </p:txBody>
      </p:sp>
      <p:sp>
        <p:nvSpPr>
          <p:cNvPr id="9011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E9188E0C-C2BB-4784-BF7E-CFFD9F5A0DAB}" type="slidenum">
              <a:rPr lang="en-AU">
                <a:latin typeface="Calibri"/>
              </a:rPr>
              <a:t/>
            </a:fld>
            <a:endParaRPr lang="en-AU">
              <a:latin typeface="Calibri"/>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216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92163"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Nikotin bağımlılığı nedeniyle çoğu sigara içeni düzenli olarak kullanır ve sağlık risklerine rağmen bırakmakta zorlanır. Her yıl yarısı bırakmayı denese de sadece </a:t>
            </a:r>
            <a:r>
              <a:rPr lang="tr-TR" b="1"/>
              <a:t>%6’sı kendiliğinden bırakabilir</a:t>
            </a:r>
            <a:r>
              <a:rPr lang="tr-TR"/>
              <a:t>; kalıcı bırakma genellikle </a:t>
            </a:r>
            <a:r>
              <a:rPr lang="tr-TR" b="1"/>
              <a:t>birden fazla deneme</a:t>
            </a:r>
            <a:r>
              <a:rPr lang="tr-TR"/>
              <a:t> gerektirir.</a:t>
            </a:r>
            <a:endParaRPr/>
          </a:p>
          <a:p>
            <a:pPr>
              <a:defRPr/>
            </a:pPr>
            <a:endParaRPr lang="tr-TR"/>
          </a:p>
        </p:txBody>
      </p:sp>
      <p:sp>
        <p:nvSpPr>
          <p:cNvPr id="9216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C5ECDBCB-CB1F-4B71-9516-48D8FD94D912}" type="slidenum">
              <a:rPr lang="en-AU">
                <a:latin typeface="Calibri"/>
              </a:rPr>
              <a:t/>
            </a:fld>
            <a:endParaRPr lang="en-AU">
              <a:latin typeface="Calibri"/>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4210"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94211"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Nikotin piridin ve pirolidin halkasından oluşmaktadır.renksiz uçucu bazik moleküldür.</a:t>
            </a:r>
            <a:endParaRPr/>
          </a:p>
        </p:txBody>
      </p:sp>
      <p:sp>
        <p:nvSpPr>
          <p:cNvPr id="94212"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08AE92D8-BE3F-4BA3-B773-068C9F235411}" type="slidenum">
              <a:rPr lang="en-AU">
                <a:latin typeface="Calibri"/>
              </a:rPr>
              <a:t/>
            </a:fld>
            <a:endParaRPr lang="en-AU">
              <a:latin typeface="Calibri"/>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7890" name="Rectangle 7"/>
          <p:cNvSpPr>
            <a:spLocks noChangeArrowheads="1"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433544A4-FF4B-4D96-B61D-3B63EA70086F}" type="slidenum">
              <a:rPr lang="tr-TR">
                <a:latin typeface="Arial"/>
              </a:rPr>
              <a:t/>
            </a:fld>
            <a:endParaRPr lang="tr-TR">
              <a:latin typeface="Arial"/>
            </a:endParaRPr>
          </a:p>
        </p:txBody>
      </p:sp>
      <p:sp>
        <p:nvSpPr>
          <p:cNvPr id="37891"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37892"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t>Sigaranın sağlığa ve ekonomiye olan zararları büyüktür. </a:t>
            </a:r>
            <a:endParaRPr/>
          </a:p>
        </p:txBody>
      </p:sp>
      <p:sp>
        <p:nvSpPr>
          <p:cNvPr id="37893" name="3 Slayt Numarası Yer Tutucusu"/>
          <p:cNvSpPr txBox="1">
            <a:spLocks noGrp="1"/>
          </p:cNvSpPr>
          <p:nvPr/>
        </p:nvSpPr>
        <p:spPr bwMode="auto">
          <a:xfrm>
            <a:off x="3884613" y="8685213"/>
            <a:ext cx="2971800" cy="457200"/>
          </a:xfrm>
          <a:prstGeom prst="rect">
            <a:avLst/>
          </a:prstGeom>
          <a:noFill/>
          <a:ln>
            <a:noFill/>
          </a:ln>
        </p:spPr>
        <p:txBody>
          <a:bodyPr anchor="b"/>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lgn="r">
              <a:spcBef>
                <a:spcPts val="0"/>
              </a:spcBef>
              <a:defRPr/>
            </a:pPr>
            <a:fld id="{BD8F5C11-F306-4BC1-88EC-5AE48B7D8659}" type="slidenum">
              <a:rPr lang="tr-TR"/>
              <a:t/>
            </a:fld>
            <a:endParaRPr lang="tr-T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625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96259"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Nikotin kan yoluyla beyne ulaşır ve </a:t>
            </a:r>
            <a:r>
              <a:rPr lang="tr-TR" b="1"/>
              <a:t>ventral tegmental alandaki </a:t>
            </a:r>
            <a:r>
              <a:rPr lang="el-GR" b="1"/>
              <a:t>α4β2 </a:t>
            </a:r>
            <a:r>
              <a:rPr lang="tr-TR" b="1"/>
              <a:t>nikotinik reseptörlere</a:t>
            </a:r>
            <a:r>
              <a:rPr lang="tr-TR"/>
              <a:t> bağlanır. Bu uyarı, </a:t>
            </a:r>
            <a:r>
              <a:rPr lang="tr-TR" b="1"/>
              <a:t>ödül merkezi N. Accumbens’i</a:t>
            </a:r>
            <a:r>
              <a:rPr lang="tr-TR"/>
              <a:t> aktive ederek </a:t>
            </a:r>
            <a:r>
              <a:rPr lang="tr-TR" b="1"/>
              <a:t>dopamin salınımını</a:t>
            </a:r>
            <a:r>
              <a:rPr lang="tr-TR"/>
              <a:t> tetikler.</a:t>
            </a:r>
            <a:endParaRPr/>
          </a:p>
          <a:p>
            <a:pPr>
              <a:defRPr/>
            </a:pPr>
            <a:endParaRPr lang="tr-TR"/>
          </a:p>
        </p:txBody>
      </p:sp>
      <p:sp>
        <p:nvSpPr>
          <p:cNvPr id="96260"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00BAEF1F-2255-468C-B6E4-BEEDEC9945EB}" type="slidenum">
              <a:rPr lang="en-AU">
                <a:latin typeface="Calibri"/>
              </a:rPr>
              <a:t/>
            </a:fld>
            <a:endParaRPr lang="en-AU">
              <a:latin typeface="Calibri"/>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98306"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98307"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solidFill>
                  <a:srgbClr val="000000"/>
                </a:solidFill>
              </a:rPr>
              <a:t>Prefrontal korteks yürütücü işlevler (planlama, karar verme), dürtü kontrolü, dikkat ve çalışma belleğinden sorumludur. Sigara yoluyla alınan nikotin, prefrontal kortekste kısa vadede uyarıcı, uzun vadede ise yürütücü işlevleri zayıflatıcı ve bağımlılığı pekiştirici etkilere sahiptir.</a:t>
            </a:r>
            <a:br>
              <a:rPr lang="tr-TR">
                <a:solidFill>
                  <a:srgbClr val="000000"/>
                </a:solidFill>
              </a:rPr>
            </a:br>
            <a:r>
              <a:rPr lang="tr-TR">
                <a:solidFill>
                  <a:srgbClr val="000000"/>
                </a:solidFill>
              </a:rPr>
              <a:t>Etkiler özellikle ergen beyin için daha kalıcı ve olumsuzdur</a:t>
            </a:r>
            <a:endParaRPr lang="tr-TR"/>
          </a:p>
          <a:p>
            <a:pPr>
              <a:defRPr/>
            </a:pPr>
            <a:endParaRPr lang="tr-TR"/>
          </a:p>
        </p:txBody>
      </p:sp>
      <p:sp>
        <p:nvSpPr>
          <p:cNvPr id="98308"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2E6E4E75-73E6-4231-B83D-EB4883261474}" type="slidenum">
              <a:rPr lang="en-AU">
                <a:latin typeface="Calibri"/>
              </a:rPr>
              <a:t/>
            </a:fld>
            <a:endParaRPr lang="en-AU">
              <a:latin typeface="Calibri"/>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240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02403"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Nikotin, </a:t>
            </a:r>
            <a:r>
              <a:rPr lang="tr-TR" b="1"/>
              <a:t>duygu durumu, zihinsel süreçler ve bedensel işlevleri</a:t>
            </a:r>
            <a:r>
              <a:rPr lang="tr-TR"/>
              <a:t>, beyindeki </a:t>
            </a:r>
            <a:r>
              <a:rPr lang="tr-TR" b="1"/>
              <a:t>nikotinik asetilkolin reseptörleri (nAChR)</a:t>
            </a:r>
            <a:r>
              <a:rPr lang="tr-TR"/>
              <a:t> aracılığıyla etkiler. </a:t>
            </a:r>
            <a:r>
              <a:rPr lang="tr-TR" b="1"/>
              <a:t>nAChR’ler</a:t>
            </a:r>
            <a:r>
              <a:rPr lang="tr-TR"/>
              <a:t> beş alt birimden oluşur ve </a:t>
            </a:r>
            <a:r>
              <a:rPr lang="el-GR" b="1"/>
              <a:t>α (α2–α10)</a:t>
            </a:r>
            <a:r>
              <a:rPr lang="el-GR"/>
              <a:t> </a:t>
            </a:r>
            <a:r>
              <a:rPr lang="tr-TR"/>
              <a:t>ile </a:t>
            </a:r>
            <a:r>
              <a:rPr lang="el-GR" b="1"/>
              <a:t>β (β2–β4)</a:t>
            </a:r>
            <a:r>
              <a:rPr lang="el-GR"/>
              <a:t> </a:t>
            </a:r>
            <a:r>
              <a:rPr lang="tr-TR"/>
              <a:t>tiplerinde alt çeşitlere sahiptir.</a:t>
            </a:r>
            <a:endParaRPr/>
          </a:p>
          <a:p>
            <a:pPr>
              <a:defRPr/>
            </a:pPr>
            <a:r>
              <a:rPr lang="tr-TR"/>
              <a:t>Nikotin bağımlılık yapıcı etkisini Nucleus Accumbens </a:t>
            </a:r>
            <a:r>
              <a:rPr lang="tr-TR" b="1"/>
              <a:t>üzerinde gösterir</a:t>
            </a:r>
            <a:endParaRPr lang="tr-TR"/>
          </a:p>
          <a:p>
            <a:pPr>
              <a:defRPr/>
            </a:pPr>
            <a:endParaRPr lang="tr-TR"/>
          </a:p>
          <a:p>
            <a:pPr>
              <a:defRPr/>
            </a:pPr>
            <a:endParaRPr lang="tr-TR"/>
          </a:p>
        </p:txBody>
      </p:sp>
      <p:sp>
        <p:nvSpPr>
          <p:cNvPr id="10240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7A6A0F7F-33C2-4558-9E66-A25B336F2151}" type="slidenum">
              <a:rPr lang="en-AU">
                <a:latin typeface="Calibri"/>
              </a:rPr>
              <a:t/>
            </a:fld>
            <a:endParaRPr lang="en-AU">
              <a:latin typeface="Calibri"/>
            </a:endParaRP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4450" name="Rectangle 7"/>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A724E874-C9D2-4CB0-911D-9F4DF77ABA52}" type="slidenum">
              <a:rPr lang="en-AU">
                <a:latin typeface="Calibri"/>
              </a:rPr>
              <a:t/>
            </a:fld>
            <a:endParaRPr lang="en-AU">
              <a:latin typeface="Calibri"/>
            </a:endParaRPr>
          </a:p>
        </p:txBody>
      </p:sp>
      <p:sp>
        <p:nvSpPr>
          <p:cNvPr id="104451" name="Rectangle 2"/>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04452" name="Rectangle 3"/>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Bu görsel, nikotinin beyindeki ödül sistemi üzerindeki biyolojik etkisini moleküler düzeyde anlatıyor. Özellikle Ventral Tegmental Alan (VTA) dopaminerjik nöronları üzerinde bulunan nikotinik asetilkolin reseptörlerinin (nAChR) nikotinle etkileşimini gösteriyor</a:t>
            </a:r>
            <a:endParaRP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649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06499"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latin typeface="Comic Sans MS"/>
              </a:rPr>
              <a:t>FAZİK DOPAMİN DALGASININ ETKİLERİ</a:t>
            </a:r>
            <a:br>
              <a:rPr lang="tr-TR" sz="1100">
                <a:solidFill>
                  <a:srgbClr val="FF0000"/>
                </a:solidFill>
              </a:rPr>
            </a:br>
            <a:endParaRPr lang="tr-TR"/>
          </a:p>
          <a:p>
            <a:pPr>
              <a:defRPr/>
            </a:pPr>
            <a:r>
              <a:rPr lang="tr-TR"/>
              <a:t>Nikotin ve benzeri bağımlılık yapan maddeler şunlara yol açar:</a:t>
            </a:r>
            <a:endParaRPr/>
          </a:p>
          <a:p>
            <a:pPr>
              <a:defRPr/>
            </a:pPr>
            <a:r>
              <a:rPr lang="tr-TR" b="1"/>
              <a:t>Hoşa gitme duygusu</a:t>
            </a:r>
            <a:r>
              <a:rPr lang="tr-TR"/>
              <a:t> oluşturur,</a:t>
            </a:r>
            <a:endParaRPr/>
          </a:p>
          <a:p>
            <a:pPr>
              <a:defRPr/>
            </a:pPr>
            <a:r>
              <a:rPr lang="tr-TR"/>
              <a:t>İlgili davranışa </a:t>
            </a:r>
            <a:r>
              <a:rPr lang="tr-TR" b="1"/>
              <a:t>motivasyonu ve önceliği artırır</a:t>
            </a:r>
            <a:r>
              <a:rPr lang="tr-TR"/>
              <a:t>,</a:t>
            </a:r>
            <a:endParaRPr/>
          </a:p>
          <a:p>
            <a:pPr>
              <a:defRPr/>
            </a:pPr>
            <a:r>
              <a:rPr lang="tr-TR" b="1"/>
              <a:t>Koşullu tepkiler</a:t>
            </a:r>
            <a:r>
              <a:rPr lang="tr-TR"/>
              <a:t> gelişir,</a:t>
            </a:r>
            <a:endParaRPr/>
          </a:p>
          <a:p>
            <a:pPr>
              <a:defRPr/>
            </a:pPr>
            <a:r>
              <a:rPr lang="tr-TR"/>
              <a:t>Tekrarlayan </a:t>
            </a:r>
            <a:r>
              <a:rPr lang="tr-TR" b="1"/>
              <a:t>fazik dopamin dalgaları</a:t>
            </a:r>
            <a:r>
              <a:rPr lang="tr-TR"/>
              <a:t>, bazal dopamin üretimini bozar ve </a:t>
            </a:r>
            <a:r>
              <a:rPr lang="tr-TR" b="1"/>
              <a:t>D2 reseptörlerini azaltır</a:t>
            </a:r>
            <a:r>
              <a:rPr lang="tr-TR"/>
              <a:t>,</a:t>
            </a:r>
            <a:endParaRPr/>
          </a:p>
          <a:p>
            <a:pPr>
              <a:defRPr/>
            </a:pPr>
            <a:r>
              <a:rPr lang="tr-TR"/>
              <a:t>Sonuç olarak </a:t>
            </a:r>
            <a:r>
              <a:rPr lang="tr-TR" b="1"/>
              <a:t>davranış kontrolü bozulur</a:t>
            </a:r>
            <a:r>
              <a:rPr lang="tr-TR"/>
              <a:t>.</a:t>
            </a:r>
            <a:endParaRPr/>
          </a:p>
          <a:p>
            <a:pPr>
              <a:defRPr/>
            </a:pPr>
            <a:endParaRPr lang="tr-TR"/>
          </a:p>
        </p:txBody>
      </p:sp>
      <p:sp>
        <p:nvSpPr>
          <p:cNvPr id="106500"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B1B13A5F-BB0D-44B2-AD93-E9B704D5C771}" type="slidenum">
              <a:rPr lang="en-AU">
                <a:latin typeface="Calibri"/>
              </a:rPr>
              <a:t/>
            </a:fld>
            <a:endParaRPr lang="en-AU">
              <a:latin typeface="Calibri"/>
            </a:endParaRP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08546" name="Rectangle 7"/>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CC954767-EF8E-4240-BA79-AE0B752E826C}" type="slidenum">
              <a:rPr lang="en-AU">
                <a:latin typeface="Calibri"/>
              </a:rPr>
              <a:t/>
            </a:fld>
            <a:endParaRPr lang="en-AU">
              <a:latin typeface="Calibri"/>
            </a:endParaRPr>
          </a:p>
        </p:txBody>
      </p:sp>
      <p:sp>
        <p:nvSpPr>
          <p:cNvPr id="108547" name="Rectangle 2"/>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08548" name="Rectangle 3"/>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solidFill>
                  <a:srgbClr val="0094AB"/>
                </a:solidFill>
                <a:latin typeface="Comic Sans MS"/>
              </a:rPr>
              <a:t>Koşullu uyaranla karşılaşmayı takiben nucleus accumbenste dopamin miktarı saniyeler içinde artmaktadır  bunu da biz pedala basma davranışı öncesi ve sonrası saniyeler deriz</a:t>
            </a:r>
            <a:endParaRPr/>
          </a:p>
          <a:p>
            <a:pPr>
              <a:defRPr/>
            </a:pPr>
            <a:endParaRPr lang="tr-TR"/>
          </a:p>
        </p:txBody>
      </p:sp>
    </p:spTree>
  </p:cSld>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059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1059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Sigara yoksunluğunda görülen belirtiler şunlardır:</a:t>
            </a:r>
            <a:endParaRPr/>
          </a:p>
          <a:p>
            <a:pPr>
              <a:defRPr/>
            </a:pPr>
            <a:r>
              <a:rPr lang="tr-TR" b="1"/>
              <a:t>Disfori veya depresif duygu durumu</a:t>
            </a:r>
            <a:r>
              <a:rPr lang="tr-TR"/>
              <a:t>,</a:t>
            </a:r>
            <a:endParaRPr/>
          </a:p>
          <a:p>
            <a:pPr>
              <a:defRPr/>
            </a:pPr>
            <a:r>
              <a:rPr lang="tr-TR" b="1"/>
              <a:t>Uykusuzluk</a:t>
            </a:r>
            <a:r>
              <a:rPr lang="tr-TR"/>
              <a:t>,</a:t>
            </a:r>
            <a:endParaRPr/>
          </a:p>
          <a:p>
            <a:pPr>
              <a:defRPr/>
            </a:pPr>
            <a:r>
              <a:rPr lang="tr-TR" b="1"/>
              <a:t>Huzursuzluk ve sinirlilik</a:t>
            </a:r>
            <a:r>
              <a:rPr lang="tr-TR"/>
              <a:t>,</a:t>
            </a:r>
            <a:endParaRPr/>
          </a:p>
          <a:p>
            <a:pPr>
              <a:defRPr/>
            </a:pPr>
            <a:r>
              <a:rPr lang="tr-TR" b="1"/>
              <a:t>Anksiyete</a:t>
            </a:r>
            <a:r>
              <a:rPr lang="tr-TR"/>
              <a:t>,</a:t>
            </a:r>
            <a:endParaRPr/>
          </a:p>
          <a:p>
            <a:pPr>
              <a:defRPr/>
            </a:pPr>
            <a:r>
              <a:rPr lang="tr-TR" b="1"/>
              <a:t>Konsantrasyon güçlüğü</a:t>
            </a:r>
            <a:r>
              <a:rPr lang="tr-TR"/>
              <a:t>,</a:t>
            </a:r>
            <a:endParaRPr/>
          </a:p>
          <a:p>
            <a:pPr>
              <a:defRPr/>
            </a:pPr>
            <a:r>
              <a:rPr lang="tr-TR" b="1"/>
              <a:t>Sakin duramama</a:t>
            </a:r>
            <a:r>
              <a:rPr lang="tr-TR"/>
              <a:t>,</a:t>
            </a:r>
            <a:endParaRPr/>
          </a:p>
          <a:p>
            <a:pPr>
              <a:defRPr/>
            </a:pPr>
            <a:r>
              <a:rPr lang="tr-TR" b="1"/>
              <a:t>Bradikardi (kalp atım hızında düşme)</a:t>
            </a:r>
            <a:r>
              <a:rPr lang="tr-TR"/>
              <a:t>,</a:t>
            </a:r>
            <a:endParaRPr/>
          </a:p>
          <a:p>
            <a:pPr>
              <a:defRPr/>
            </a:pPr>
            <a:r>
              <a:rPr lang="tr-TR" b="1"/>
              <a:t>İştah artışı</a:t>
            </a:r>
            <a:r>
              <a:rPr lang="tr-TR"/>
              <a:t>.</a:t>
            </a:r>
            <a:endParaRPr/>
          </a:p>
          <a:p>
            <a:pPr>
              <a:defRPr/>
            </a:pPr>
            <a:r>
              <a:rPr lang="tr-TR"/>
              <a:t>Bunlara eşlik eden </a:t>
            </a:r>
            <a:r>
              <a:rPr lang="tr-TR" b="1"/>
              <a:t>sürekli sigara kullanma isteği</a:t>
            </a:r>
            <a:r>
              <a:rPr lang="tr-TR"/>
              <a:t>, kişinin aklının sigaraya takılı kalması şeklinde kendini gösterir.</a:t>
            </a:r>
            <a:endParaRPr/>
          </a:p>
          <a:p>
            <a:pPr>
              <a:defRPr/>
            </a:pPr>
            <a:endParaRPr lang="tr-TR"/>
          </a:p>
        </p:txBody>
      </p:sp>
      <p:sp>
        <p:nvSpPr>
          <p:cNvPr id="11059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55150D79-19DF-4A7A-8791-69A617022CF8}" type="slidenum">
              <a:rPr lang="en-AU">
                <a:latin typeface="Calibri"/>
              </a:rPr>
              <a:t/>
            </a:fld>
            <a:endParaRPr lang="en-AU">
              <a:latin typeface="Calibri"/>
            </a:endParaRPr>
          </a:p>
        </p:txBody>
      </p:sp>
    </p:spTree>
  </p:cSld>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264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12643"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Kronik madde kullanımında ve nikotin yoksunluk, </a:t>
            </a:r>
            <a:r>
              <a:rPr lang="tr-TR" b="1"/>
              <a:t>amigdala merkez çekirdeğinde ve genişletilmiş amigdala bölgesinde CRF</a:t>
            </a:r>
            <a:r>
              <a:rPr lang="tr-TR"/>
              <a:t> (Kortikotropin Salma Faktörü) artar. Bu artış, </a:t>
            </a:r>
            <a:r>
              <a:rPr lang="tr-TR" b="1"/>
              <a:t>anksiyete benzeri belirtilere</a:t>
            </a:r>
            <a:r>
              <a:rPr lang="tr-TR"/>
              <a:t> yol açar ve </a:t>
            </a:r>
            <a:r>
              <a:rPr lang="tr-TR" b="1"/>
              <a:t>CRF antagonistleri</a:t>
            </a:r>
            <a:r>
              <a:rPr lang="tr-TR"/>
              <a:t> ile düzeltilir. Etki, özellikle </a:t>
            </a:r>
            <a:r>
              <a:rPr lang="tr-TR" b="1"/>
              <a:t>amigdala merkez çekirdeği</a:t>
            </a:r>
            <a:r>
              <a:rPr lang="tr-TR"/>
              <a:t> üzerinden gerçekleşir; benzer düzeltmeler </a:t>
            </a:r>
            <a:r>
              <a:rPr lang="tr-TR" b="1"/>
              <a:t>opioid ve alkol çekilmelerinde</a:t>
            </a:r>
            <a:r>
              <a:rPr lang="tr-TR"/>
              <a:t> de gözlemlenmiştir.</a:t>
            </a:r>
            <a:endParaRPr/>
          </a:p>
          <a:p>
            <a:pPr>
              <a:defRPr/>
            </a:pPr>
            <a:endParaRPr lang="tr-TR"/>
          </a:p>
        </p:txBody>
      </p:sp>
      <p:sp>
        <p:nvSpPr>
          <p:cNvPr id="11264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06B5DEE3-B808-4F46-AAD5-2E49A674D63C}" type="slidenum">
              <a:rPr lang="en-AU">
                <a:latin typeface="Calibri"/>
              </a:rPr>
              <a:t/>
            </a:fld>
            <a:endParaRPr lang="en-AU">
              <a:latin typeface="Calibri"/>
            </a:endParaRPr>
          </a:p>
        </p:txBody>
      </p:sp>
    </p:spTree>
  </p:cSld>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4690"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14691"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Bu görsel, nikotinin beyindeki nikotinik asetilkolin reseptörlerine ne kadar hızlı ve ne ölçüde bağlandığını gösteren PET görüntülerini içeriyor. Renkler, reseptörlerin doluluk oranını temsil ediyor:Kırmızı / sarı: Boş reseptörler (radyoaktif izleyici bağlanabiliyor)Mavi / yeşil: Reseptörler nikotinle dolu (izleyici artık bağlanamıyor)Dolayısıyla:➡️ Kırmızı ve sarı alanlar yüksek boş reseptör➡️ Mavi alanlar nikotin tarafından doldurulmuş reseptör</a:t>
            </a:r>
            <a:endParaRPr/>
          </a:p>
        </p:txBody>
      </p:sp>
      <p:sp>
        <p:nvSpPr>
          <p:cNvPr id="114692"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7BCB39EC-E9B7-4478-BF1C-7B40B75530DF}" type="slidenum">
              <a:rPr lang="en-AU">
                <a:latin typeface="Calibri"/>
              </a:rPr>
              <a:t/>
            </a:fld>
            <a:endParaRPr lang="en-AU">
              <a:latin typeface="Calibri"/>
            </a:endParaRPr>
          </a:p>
        </p:txBody>
      </p:sp>
    </p:spTree>
  </p:cSld>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673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16739"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Sigara içimiyle </a:t>
            </a:r>
            <a:r>
              <a:rPr lang="el-GR" b="1"/>
              <a:t>α4β2 </a:t>
            </a:r>
            <a:r>
              <a:rPr lang="tr-TR" b="1"/>
              <a:t>nAChR’lerinin doygunluk oranı</a:t>
            </a:r>
            <a:r>
              <a:rPr lang="tr-TR"/>
              <a:t> hızla artar:</a:t>
            </a:r>
            <a:endParaRPr/>
          </a:p>
          <a:p>
            <a:pPr>
              <a:defRPr/>
            </a:pPr>
            <a:r>
              <a:rPr lang="tr-TR"/>
              <a:t>1 nefes: %33,</a:t>
            </a:r>
            <a:endParaRPr/>
          </a:p>
          <a:p>
            <a:pPr>
              <a:defRPr/>
            </a:pPr>
            <a:r>
              <a:rPr lang="tr-TR"/>
              <a:t>3 nefes: %75,</a:t>
            </a:r>
            <a:endParaRPr/>
          </a:p>
          <a:p>
            <a:pPr>
              <a:defRPr/>
            </a:pPr>
            <a:r>
              <a:rPr lang="tr-TR"/>
              <a:t>1 sigara: %88,</a:t>
            </a:r>
            <a:endParaRPr/>
          </a:p>
          <a:p>
            <a:pPr>
              <a:defRPr/>
            </a:pPr>
            <a:r>
              <a:rPr lang="tr-TR"/>
              <a:t>2,5–3 sigara: %95 (bağımlının rahat hissettiği seviye).</a:t>
            </a:r>
            <a:endParaRPr/>
          </a:p>
          <a:p>
            <a:pPr>
              <a:defRPr/>
            </a:pPr>
            <a:r>
              <a:rPr lang="tr-TR"/>
              <a:t>Doygunluk arttıkça </a:t>
            </a:r>
            <a:r>
              <a:rPr lang="tr-TR" b="1"/>
              <a:t>sigara isteği ve yoksunluk belirtileri azalır</a:t>
            </a:r>
            <a:r>
              <a:rPr lang="tr-TR"/>
              <a:t>.</a:t>
            </a:r>
            <a:endParaRPr/>
          </a:p>
          <a:p>
            <a:pPr>
              <a:defRPr/>
            </a:pPr>
            <a:endParaRPr lang="tr-TR"/>
          </a:p>
        </p:txBody>
      </p:sp>
      <p:sp>
        <p:nvSpPr>
          <p:cNvPr id="116740"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9879FDC0-922A-4CDF-AC56-3AA501659E77}" type="slidenum">
              <a:rPr lang="en-AU">
                <a:latin typeface="Calibri"/>
              </a:rPr>
              <a:t/>
            </a:fld>
            <a:endParaRPr lang="en-AU">
              <a:latin typeface="Calibri"/>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3993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39939"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Tütün ürünü üretimi ve tüketiminin çevreye zararlı etkileri büyüktür. </a:t>
            </a:r>
            <a:r>
              <a:rPr lang="tr-TR">
                <a:solidFill>
                  <a:srgbClr val="444444"/>
                </a:solidFill>
                <a:latin typeface="Comic Sans MS"/>
              </a:rPr>
              <a:t>Sigaranın yapımında kullanılın kağıt ve paketlenmesi için kullanılan karton için binlerce ağaç kesiliyor, sigara filtrelerinde bulunan selüloz asetat ve plastik maddeler parçalanmadıkları için doğada uzun süre kalıyor ve her yıl 1 milyon kuş yere atılan izmaritleri yuttuğu için ölüyor. Diğer taraftan tütün tarımı sırasında kullanılan pestisitler nedeniyle 2 milyon ton CO2 (karbondioksit) ve 5 milyon ton CH4 (metan gazı) atmosfere karışmaktadır. Ülkemizde meydana gelen orman yangınlarının yaklaşık yarısına sigara izmariti sebep olduğunu da önemle vurgulamak gerekir.</a:t>
            </a:r>
            <a:endParaRPr/>
          </a:p>
          <a:p>
            <a:pPr>
              <a:defRPr/>
            </a:pPr>
            <a:endParaRPr lang="tr-TR">
              <a:solidFill>
                <a:srgbClr val="444444"/>
              </a:solidFill>
              <a:latin typeface="Comic Sans MS"/>
            </a:endParaRPr>
          </a:p>
          <a:p>
            <a:pPr>
              <a:defRPr/>
            </a:pPr>
            <a:endParaRPr lang="tr-TR">
              <a:solidFill>
                <a:srgbClr val="444444"/>
              </a:solidFill>
              <a:latin typeface="Comic Sans MS"/>
            </a:endParaRPr>
          </a:p>
        </p:txBody>
      </p:sp>
      <p:sp>
        <p:nvSpPr>
          <p:cNvPr id="39940"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373E4C02-3498-40B9-9C3C-2BBB8E725EA0}" type="slidenum">
              <a:rPr lang="tr-TR">
                <a:latin typeface="Calibri"/>
              </a:rPr>
              <a:t/>
            </a:fld>
            <a:endParaRPr lang="tr-TR">
              <a:latin typeface="Calibri"/>
            </a:endParaRPr>
          </a:p>
        </p:txBody>
      </p:sp>
    </p:spTree>
  </p:cSld>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18786"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18787"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Sigara içimi sonrası nikotin beyne arter yoluyla 10-20 sn içinde ulaşır.</a:t>
            </a:r>
            <a:endParaRPr/>
          </a:p>
        </p:txBody>
      </p:sp>
      <p:sp>
        <p:nvSpPr>
          <p:cNvPr id="118788"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94504634-5849-4ECB-AB92-AB976DD397AA}" type="slidenum">
              <a:rPr lang="en-AU">
                <a:latin typeface="Calibri"/>
              </a:rPr>
              <a:t/>
            </a:fld>
            <a:endParaRPr lang="en-AU">
              <a:latin typeface="Calibri"/>
            </a:endParaRPr>
          </a:p>
        </p:txBody>
      </p:sp>
    </p:spTree>
  </p:cSld>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083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2083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Nikotonin %10-20 si değişmeden idrarla atılır. %10 u metabolitlere ,%70-80ini kotinin dönşür ve en sonunda metabolize edilir ve idrarla atılır.</a:t>
            </a:r>
            <a:endParaRPr/>
          </a:p>
        </p:txBody>
      </p:sp>
      <p:sp>
        <p:nvSpPr>
          <p:cNvPr id="12083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1B9A21E0-D651-4261-BE87-F4A7D94F059A}" type="slidenum">
              <a:rPr lang="en-AU">
                <a:latin typeface="Calibri"/>
              </a:rPr>
              <a:t/>
            </a:fld>
            <a:endParaRPr lang="en-AU">
              <a:latin typeface="Calibri"/>
            </a:endParaRPr>
          </a:p>
        </p:txBody>
      </p:sp>
    </p:spTree>
  </p:cSld>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288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22883"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Sigara yoksunluğunda görülen temel güçlükler:</a:t>
            </a:r>
            <a:endParaRPr/>
          </a:p>
          <a:p>
            <a:pPr>
              <a:defRPr/>
            </a:pPr>
            <a:r>
              <a:rPr lang="tr-TR" b="1"/>
              <a:t>Rahatsız edici yoksunluk belirtileri</a:t>
            </a:r>
            <a:r>
              <a:rPr lang="tr-TR"/>
              <a:t> ve sürekli içme isteği,</a:t>
            </a:r>
            <a:endParaRPr/>
          </a:p>
          <a:p>
            <a:pPr>
              <a:defRPr/>
            </a:pPr>
            <a:r>
              <a:rPr lang="tr-TR"/>
              <a:t>Sigara ile ilişkili </a:t>
            </a:r>
            <a:r>
              <a:rPr lang="tr-TR" b="1"/>
              <a:t>görüntü, ses ve duyguların tetiklediği kısa içme dalgaları</a:t>
            </a:r>
            <a:r>
              <a:rPr lang="tr-TR"/>
              <a:t> (3–5 dk),</a:t>
            </a:r>
            <a:endParaRPr/>
          </a:p>
          <a:p>
            <a:pPr>
              <a:defRPr/>
            </a:pPr>
            <a:r>
              <a:rPr lang="tr-TR" b="1"/>
              <a:t>İçmeme kararını sürdürememe</a:t>
            </a:r>
            <a:r>
              <a:rPr lang="tr-TR"/>
              <a:t> (kontrol eksikliği),</a:t>
            </a:r>
            <a:endParaRPr/>
          </a:p>
          <a:p>
            <a:pPr>
              <a:defRPr/>
            </a:pPr>
            <a:r>
              <a:rPr lang="tr-TR" b="1"/>
              <a:t>Stresle artan zorluklar</a:t>
            </a:r>
            <a:r>
              <a:rPr lang="tr-TR"/>
              <a:t>,</a:t>
            </a:r>
            <a:endParaRPr/>
          </a:p>
          <a:p>
            <a:pPr>
              <a:defRPr/>
            </a:pPr>
            <a:r>
              <a:rPr lang="tr-TR" b="1"/>
              <a:t>Tek bir sigara içmenin yeniden başlatıcı etkisi</a:t>
            </a:r>
            <a:endParaRPr lang="tr-TR"/>
          </a:p>
          <a:p>
            <a:pPr>
              <a:defRPr/>
            </a:pPr>
            <a:endParaRPr lang="tr-TR"/>
          </a:p>
        </p:txBody>
      </p:sp>
      <p:sp>
        <p:nvSpPr>
          <p:cNvPr id="12288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7326EE0A-D719-445A-8022-2D66E0BB5CBE}" type="slidenum">
              <a:rPr lang="en-AU">
                <a:latin typeface="Calibri"/>
              </a:rPr>
              <a:t/>
            </a:fld>
            <a:endParaRPr lang="en-AU">
              <a:latin typeface="Calibri"/>
            </a:endParaRPr>
          </a:p>
        </p:txBody>
      </p:sp>
    </p:spTree>
  </p:cSld>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4930"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24931"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Y ekseni: Plazma nikotin konsantrasyonu (nikotinin kanda ne kadar hızlı yükseldiği)</a:t>
            </a:r>
            <a:endParaRPr/>
          </a:p>
          <a:p>
            <a:pPr>
              <a:defRPr/>
            </a:pPr>
            <a:r>
              <a:rPr lang="tr-TR"/>
              <a:t>X ekseni: Dakika (zaman)Grafikte, farklı nikotin alım yollarının kandaki nikotin düzeyini yükseltme hızları karşılaştırılıyor. Grafik, nikotin içeren ürünlerin hepsinin aynı olmadığını; veriliş hızının bağımlılık üzerinde kritik etkisi olduğunu gösteriyor. En hızlı etki eden ürün en yüksek bağımlılık riskine sahip.İstersen grafiği daha bilimsel, daha basit veya sunum formatında özetleyebilirim.</a:t>
            </a:r>
            <a:endParaRPr/>
          </a:p>
          <a:p>
            <a:pPr>
              <a:defRPr/>
            </a:pPr>
            <a:endParaRPr lang="tr-TR"/>
          </a:p>
        </p:txBody>
      </p:sp>
      <p:sp>
        <p:nvSpPr>
          <p:cNvPr id="124932"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F43315F5-28B2-468F-AA0D-B7CD40627863}" type="slidenum">
              <a:rPr lang="en-AU">
                <a:latin typeface="Calibri"/>
              </a:rPr>
              <a:t/>
            </a:fld>
            <a:endParaRPr lang="en-AU">
              <a:latin typeface="Calibri"/>
            </a:endParaRPr>
          </a:p>
        </p:txBody>
      </p:sp>
    </p:spTree>
  </p:cSld>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26978"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126979" name="Not Yer Tutucusu 2"/>
          <p:cNvSpPr>
            <a:spLocks noGrp="1"/>
          </p:cNvSpPr>
          <p:nvPr>
            <p:ph type="body" idx="1"/>
          </p:nvPr>
        </p:nvSpPr>
        <p:spPr bwMode="auto">
          <a:prstGeom prst="rect">
            <a:avLst/>
          </a:prstGeom>
          <a:noFill/>
        </p:spPr>
        <p:txBody>
          <a:bodyPr wrap="square" numCol="1" anchor="t" anchorCtr="0" compatLnSpc="1">
            <a:prstTxWarp prst="textNoShape"/>
          </a:bodyPr>
          <a:lstStyle/>
          <a:p>
            <a:pPr>
              <a:defRPr/>
            </a:pPr>
            <a:r>
              <a:rPr lang="tr-TR"/>
              <a:t>Bir sigaradan içen kişinin </a:t>
            </a:r>
            <a:r>
              <a:rPr lang="tr-TR" b="1"/>
              <a:t>1 mg nikotin</a:t>
            </a:r>
            <a:r>
              <a:rPr lang="tr-TR"/>
              <a:t> alırken, çevreye yaklaşık </a:t>
            </a:r>
            <a:r>
              <a:rPr lang="tr-TR" b="1"/>
              <a:t>8 mg nikotin</a:t>
            </a:r>
            <a:r>
              <a:rPr lang="tr-TR"/>
              <a:t> yayılır. 1991’de yapılan bir çalışma, </a:t>
            </a:r>
            <a:r>
              <a:rPr lang="tr-TR" b="1"/>
              <a:t>evde içilen sigara sayısı arttıkça tozlardaki nikotin miktarının da arttığını</a:t>
            </a:r>
            <a:r>
              <a:rPr lang="tr-TR"/>
              <a:t> göstermiştir.</a:t>
            </a:r>
            <a:endParaRPr/>
          </a:p>
          <a:p>
            <a:pPr>
              <a:defRPr/>
            </a:pPr>
            <a:r>
              <a:rPr lang="tr-TR"/>
              <a:t>Kapalı ortamda sigara içildiğinde, nikotin ve diğer organik gazlar </a:t>
            </a:r>
            <a:r>
              <a:rPr lang="tr-TR" b="1"/>
              <a:t>ortam yüzeylerine yapışır</a:t>
            </a:r>
            <a:r>
              <a:rPr lang="tr-TR"/>
              <a:t> ve zamanla </a:t>
            </a:r>
            <a:r>
              <a:rPr lang="tr-TR" b="1"/>
              <a:t>geri havaya salınır</a:t>
            </a:r>
            <a:r>
              <a:rPr lang="tr-TR"/>
              <a:t>; bu durum </a:t>
            </a:r>
            <a:r>
              <a:rPr lang="tr-TR" b="1"/>
              <a:t>Singer ve arkadaşlarının 2002–2003 çalışmalarıyla</a:t>
            </a:r>
            <a:r>
              <a:rPr lang="tr-TR"/>
              <a:t> gösterilmiştir.</a:t>
            </a:r>
            <a:endParaRPr/>
          </a:p>
          <a:p>
            <a:pPr>
              <a:defRPr/>
            </a:pPr>
            <a:endParaRPr lang="tr-TR"/>
          </a:p>
        </p:txBody>
      </p:sp>
      <p:sp>
        <p:nvSpPr>
          <p:cNvPr id="126980" name="Slayt Numarası Yer Tutucusu 3"/>
          <p:cNvSpPr>
            <a:spLocks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B4197CC5-C4D4-42E3-AAEB-1559E95B2250}" type="slidenum">
              <a:rPr lang="en-AU">
                <a:latin typeface="Calibri"/>
              </a:rPr>
              <a:t/>
            </a:fld>
            <a:endParaRPr lang="en-AU">
              <a:latin typeface="Calibri"/>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1986"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47107" name="2 Not Yer Tutucusu"/>
          <p:cNvSpPr>
            <a:spLocks noGrp="1"/>
          </p:cNvSpPr>
          <p:nvPr>
            <p:ph type="body" idx="1"/>
          </p:nvPr>
        </p:nvSpPr>
        <p:spPr bwMode="auto"/>
        <p:txBody>
          <a:bodyPr wrap="square" numCol="1" anchor="t" anchorCtr="0" compatLnSpc="1">
            <a:prstTxWarp prst="textNoShape"/>
          </a:bodyPr>
          <a:lstStyle/>
          <a:p>
            <a:pPr>
              <a:spcBef>
                <a:spcPts val="0"/>
              </a:spcBef>
              <a:defRPr/>
            </a:pPr>
            <a:r>
              <a:rPr lang="tr-TR">
                <a:latin typeface="Comic Sans MS"/>
              </a:rPr>
              <a:t>Tütün kontrolü stratejileri; toplumun tütün ürünleri tüketimini ve tütün dumanına maruz kalmasını önleyerek veya azaltarak sağlık düzeylerini yükseltmeyi amaçlayan arz, talep ve zararı azaltma stratejileridir.</a:t>
            </a:r>
            <a:endParaRPr/>
          </a:p>
          <a:p>
            <a:pPr>
              <a:spcAft>
                <a:spcPts val="0"/>
              </a:spcAft>
              <a:defRPr/>
            </a:pPr>
            <a:r>
              <a:rPr lang="tr-TR" b="1">
                <a:latin typeface="Comic Sans MS"/>
              </a:rPr>
              <a:t>Tütün kontrolünün amaçları ise</a:t>
            </a:r>
            <a:endParaRPr lang="tr-TR">
              <a:latin typeface="Comic Sans MS"/>
            </a:endParaRPr>
          </a:p>
          <a:p>
            <a:pPr marL="108000">
              <a:spcAft>
                <a:spcPts val="0"/>
              </a:spcAft>
              <a:buFont typeface="Arial"/>
              <a:buChar char="•"/>
              <a:defRPr/>
            </a:pPr>
            <a:r>
              <a:rPr lang="tr-TR">
                <a:latin typeface="Comic Sans MS"/>
              </a:rPr>
              <a:t> Sigara alışkanlığını edindirmeme, Sigara içenlerin bırakmasına yardım ve Pasif etkilenenleri korumadır.</a:t>
            </a:r>
            <a:endParaRPr/>
          </a:p>
          <a:p>
            <a:pPr>
              <a:spcBef>
                <a:spcPts val="0"/>
              </a:spcBef>
              <a:defRPr/>
            </a:pPr>
            <a:endParaRPr lang="tr-TR">
              <a:latin typeface="Comic Sans MS"/>
            </a:endParaRPr>
          </a:p>
          <a:p>
            <a:pPr>
              <a:spcBef>
                <a:spcPts val="0"/>
              </a:spcBef>
              <a:defRPr/>
            </a:pPr>
            <a:endParaRPr lang="tr-TR"/>
          </a:p>
        </p:txBody>
      </p:sp>
      <p:sp>
        <p:nvSpPr>
          <p:cNvPr id="41988" name="3 Slayt Numarası Yer Tutucusu"/>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35914AB0-9E9D-4265-A728-A2420F7DD101}" type="slidenum">
              <a:rPr lang="tr-TR"/>
              <a:t/>
            </a:fld>
            <a:endParaRPr lang="tr-T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4034"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44035"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t>Tütünle mücadelenin temelleri 1962’deki </a:t>
            </a:r>
            <a:r>
              <a:rPr lang="tr-TR">
                <a:latin typeface="Comic Sans MS"/>
              </a:rPr>
              <a:t>Birleşik Krallık Kraliyet Koleji Raporu  ile başlayıp 1964’deki ABD Sağlık Bakanlığı Danışman Kurulu Raporu ile sigara tüketimi ile akciğer kanseri arasındaki nedensellik ilişkisini ortaya koyulmuştur. 1980’de pasif etkilenimin ölüm ve hastalıklara neden olduğuna verilerin elde edilmesiyle tütün kontrol politikalarında </a:t>
            </a:r>
            <a:r>
              <a:rPr lang="tr-TR" i="1">
                <a:latin typeface="Comic Sans MS"/>
              </a:rPr>
              <a:t>sigara tüketmeyen bireylerin korunmasına yönelik</a:t>
            </a:r>
            <a:r>
              <a:rPr lang="tr-TR">
                <a:latin typeface="Comic Sans MS"/>
              </a:rPr>
              <a:t> tütün kontrol politikalarının uygulanmaya başlamasını işaret edilmiştir. ‘Tütün Kontrolü Çerçeve Sözleşmesinin (TKÇS)’ 2005’de kabulü ile küresel bir adım atılmıştır.</a:t>
            </a:r>
            <a:endParaRPr/>
          </a:p>
          <a:p>
            <a:pPr>
              <a:defRPr/>
            </a:pPr>
            <a:endParaRPr lang="tr-TR">
              <a:latin typeface="Comic Sans MS"/>
            </a:endParaRPr>
          </a:p>
          <a:p>
            <a:pPr>
              <a:defRPr/>
            </a:pPr>
            <a:endParaRPr lang="tr-TR">
              <a:latin typeface="Comic Sans MS"/>
            </a:endParaRPr>
          </a:p>
        </p:txBody>
      </p:sp>
      <p:sp>
        <p:nvSpPr>
          <p:cNvPr id="44036"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A2233EE4-B23D-4401-AA79-2363E07E4521}" type="slidenum">
              <a:rPr lang="tr-TR">
                <a:latin typeface="Calibri"/>
              </a:rPr>
              <a:t/>
            </a:fld>
            <a:endParaRPr lang="tr-TR">
              <a:latin typeface="Calibri"/>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46082"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3" name="Not Yer Tutucusu 2"/>
          <p:cNvSpPr>
            <a:spLocks noGrp="1"/>
          </p:cNvSpPr>
          <p:nvPr>
            <p:ph type="body" idx="1"/>
          </p:nvPr>
        </p:nvSpPr>
        <p:spPr bwMode="auto"/>
        <p:txBody>
          <a:bodyPr/>
          <a:lstStyle/>
          <a:p>
            <a:pPr marL="285750" indent="-285750">
              <a:buFont typeface="Arial"/>
              <a:buChar char="•"/>
              <a:defRPr/>
            </a:pPr>
            <a:r>
              <a:rPr lang="tr-TR">
                <a:latin typeface="Comic Sans MS"/>
              </a:rPr>
              <a:t>Tütün Kontrolü Çerçeve Sözleşmesi 2003 tarihindeki 56. Genel Kurulu toplantısında kabul edilmiş ve 40 ülkenin onayından 27 Şubat 2005 tarihinde yürürlüğe girmiştir.</a:t>
            </a:r>
            <a:endParaRPr/>
          </a:p>
          <a:p>
            <a:pPr marL="285750" indent="-285750">
              <a:buFont typeface="Arial"/>
              <a:buChar char="•"/>
              <a:defRPr/>
            </a:pPr>
            <a:r>
              <a:rPr lang="tr-TR">
                <a:latin typeface="Comic Sans MS"/>
              </a:rPr>
              <a:t>Ülkemiz bu Sözleşmeyi uygun bularak 28 Nisan 2004 tarihinde imzalamış ve 25 Kasım 2004’de TBMM tarafından onaylanmıştır.</a:t>
            </a:r>
            <a:endParaRPr/>
          </a:p>
          <a:p>
            <a:pPr>
              <a:defRPr/>
            </a:pPr>
            <a:endParaRPr lang="tr-TR"/>
          </a:p>
        </p:txBody>
      </p:sp>
      <p:sp>
        <p:nvSpPr>
          <p:cNvPr id="46084"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0AD44086-F03F-4BF0-992D-8BB1B33DAEAA}" type="slidenum">
              <a:rPr lang="tr-TR">
                <a:latin typeface="Calibri"/>
              </a:rPr>
              <a:t/>
            </a:fld>
            <a:endParaRPr lang="tr-TR">
              <a:latin typeface="Calibri"/>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0178" name="1 Slayt Görüntüsü Yer Tutucusu"/>
          <p:cNvSpPr>
            <a:spLocks noChangeAspect="1" noGrp="1" noRot="1" noTextEdit="1"/>
          </p:cNvSpPr>
          <p:nvPr>
            <p:ph type="sldImg"/>
          </p:nvPr>
        </p:nvSpPr>
        <p:spPr bwMode="auto">
          <a:prstGeom prst="rect">
            <a:avLst/>
          </a:prstGeom>
          <a:noFill/>
          <a:ln>
            <a:solidFill>
              <a:srgbClr val="000000"/>
            </a:solidFill>
            <a:miter lim="800000"/>
            <a:headEnd/>
            <a:tailEnd/>
          </a:ln>
        </p:spPr>
      </p:sp>
      <p:sp>
        <p:nvSpPr>
          <p:cNvPr id="50179" name="2 Not Yer Tutucusu"/>
          <p:cNvSpPr>
            <a:spLocks noGrp="1"/>
          </p:cNvSpPr>
          <p:nvPr>
            <p:ph type="body" idx="1"/>
          </p:nvPr>
        </p:nvSpPr>
        <p:spPr bwMode="auto">
          <a:prstGeom prst="rect">
            <a:avLst/>
          </a:prstGeom>
          <a:noFill/>
        </p:spPr>
        <p:txBody>
          <a:bodyPr wrap="square" numCol="1" anchor="t" anchorCtr="0" compatLnSpc="1">
            <a:prstTxWarp prst="textNoShape"/>
          </a:bodyPr>
          <a:lstStyle/>
          <a:p>
            <a:pPr>
              <a:spcBef>
                <a:spcPts val="0"/>
              </a:spcBef>
              <a:defRPr/>
            </a:pPr>
            <a:r>
              <a:rPr lang="tr-TR"/>
              <a:t>MPOWER DSÖ tarafından TKÇS’nin önemli 6 komponentini; İzleme, Pasif etkilenimin engellenmesi, sigarayı bırakma, zararları konusunda uyarılma, reklam-tanıtım ve sponsorluğun yasaklanması ile vergilerin artırılmasını  içeren bir uygulama paketidir.</a:t>
            </a:r>
            <a:endParaRPr/>
          </a:p>
        </p:txBody>
      </p:sp>
      <p:sp>
        <p:nvSpPr>
          <p:cNvPr id="50180" name="3 Slayt Numarası Yer Tutucusu"/>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849E65C9-2E9A-4D3F-9268-9F05FF85B0F7}" type="slidenum">
              <a:rPr lang="tr-TR"/>
              <a:t/>
            </a:fld>
            <a:endParaRPr lang="tr-T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52226" name="Slayt Resmi Yer Tutucusu 1"/>
          <p:cNvSpPr>
            <a:spLocks noChangeArrowheads="1" noChangeAspect="1" noGrp="1" noRot="1" noTextEdit="1"/>
          </p:cNvSpPr>
          <p:nvPr>
            <p:ph type="sldImg"/>
          </p:nvPr>
        </p:nvSpPr>
        <p:spPr bwMode="auto">
          <a:prstGeom prst="rect">
            <a:avLst/>
          </a:prstGeom>
          <a:noFill/>
          <a:ln>
            <a:solidFill>
              <a:srgbClr val="000000"/>
            </a:solidFill>
            <a:miter lim="800000"/>
            <a:headEnd/>
            <a:tailEnd/>
          </a:ln>
        </p:spPr>
      </p:sp>
      <p:sp>
        <p:nvSpPr>
          <p:cNvPr id="52227" name="Not Yer Tutucusu 2"/>
          <p:cNvSpPr>
            <a:spLocks noChangeArrowheads="1" noGrp="1"/>
          </p:cNvSpPr>
          <p:nvPr>
            <p:ph type="body" idx="1"/>
          </p:nvPr>
        </p:nvSpPr>
        <p:spPr bwMode="auto">
          <a:prstGeom prst="rect">
            <a:avLst/>
          </a:prstGeom>
          <a:noFill/>
        </p:spPr>
        <p:txBody>
          <a:bodyPr wrap="square" numCol="1" anchor="t" anchorCtr="0" compatLnSpc="1">
            <a:prstTxWarp prst="textNoShape"/>
          </a:bodyPr>
          <a:lstStyle/>
          <a:p>
            <a:pPr>
              <a:defRPr/>
            </a:pPr>
            <a:r>
              <a:rPr lang="tr-TR">
                <a:latin typeface="Comic Sans MS"/>
              </a:rPr>
              <a:t>Yukarıdaki metnin tamamı söylenebilir.</a:t>
            </a:r>
            <a:endParaRPr/>
          </a:p>
          <a:p>
            <a:pPr>
              <a:defRPr/>
            </a:pPr>
            <a:endParaRPr lang="tr-TR"/>
          </a:p>
        </p:txBody>
      </p:sp>
      <p:sp>
        <p:nvSpPr>
          <p:cNvPr id="52228" name="Slayt Numarası Yer Tutucusu 3"/>
          <p:cNvSpPr>
            <a:spLocks noChangeArrowheads="1" noGrp="1"/>
          </p:cNvSpPr>
          <p:nvPr>
            <p:ph type="sldNum" sz="quarter" idx="5"/>
          </p:nvPr>
        </p:nvSpPr>
        <p:spPr bwMode="auto">
          <a:prstGeom prst="rect">
            <a:avLst/>
          </a:prstGeom>
          <a:noFill/>
        </p:spPr>
        <p:txBody>
          <a:bodyPr/>
          <a:lstStyle>
            <a:lvl1pPr>
              <a:defRPr>
                <a:solidFill>
                  <a:schemeClr val="tx1"/>
                </a:solidFill>
                <a:latin typeface="Georgia"/>
                <a:cs typeface="Arial"/>
              </a:defRPr>
            </a:lvl1pPr>
            <a:lvl2pPr marL="742950" indent="-285750">
              <a:defRPr>
                <a:solidFill>
                  <a:schemeClr val="tx1"/>
                </a:solidFill>
                <a:latin typeface="Georgia"/>
                <a:cs typeface="Arial"/>
              </a:defRPr>
            </a:lvl2pPr>
            <a:lvl3pPr marL="1143000" indent="-228600">
              <a:defRPr>
                <a:solidFill>
                  <a:schemeClr val="tx1"/>
                </a:solidFill>
                <a:latin typeface="Georgia"/>
                <a:cs typeface="Arial"/>
              </a:defRPr>
            </a:lvl3pPr>
            <a:lvl4pPr marL="1600200" indent="-228600">
              <a:defRPr>
                <a:solidFill>
                  <a:schemeClr val="tx1"/>
                </a:solidFill>
                <a:latin typeface="Georgia"/>
                <a:cs typeface="Arial"/>
              </a:defRPr>
            </a:lvl4pPr>
            <a:lvl5pPr marL="2057400" indent="-228600">
              <a:defRPr>
                <a:solidFill>
                  <a:schemeClr val="tx1"/>
                </a:solidFill>
                <a:latin typeface="Georgia"/>
                <a:cs typeface="Arial"/>
              </a:defRPr>
            </a:lvl5pPr>
            <a:lvl6pPr marL="2514600" indent="-228600">
              <a:spcBef>
                <a:spcPts val="0"/>
              </a:spcBef>
              <a:spcAft>
                <a:spcPts val="0"/>
              </a:spcAft>
              <a:defRPr>
                <a:solidFill>
                  <a:schemeClr val="tx1"/>
                </a:solidFill>
                <a:latin typeface="Georgia"/>
                <a:cs typeface="Arial"/>
              </a:defRPr>
            </a:lvl6pPr>
            <a:lvl7pPr marL="2971800" indent="-228600">
              <a:spcBef>
                <a:spcPts val="0"/>
              </a:spcBef>
              <a:spcAft>
                <a:spcPts val="0"/>
              </a:spcAft>
              <a:defRPr>
                <a:solidFill>
                  <a:schemeClr val="tx1"/>
                </a:solidFill>
                <a:latin typeface="Georgia"/>
                <a:cs typeface="Arial"/>
              </a:defRPr>
            </a:lvl7pPr>
            <a:lvl8pPr marL="3429000" indent="-228600">
              <a:spcBef>
                <a:spcPts val="0"/>
              </a:spcBef>
              <a:spcAft>
                <a:spcPts val="0"/>
              </a:spcAft>
              <a:defRPr>
                <a:solidFill>
                  <a:schemeClr val="tx1"/>
                </a:solidFill>
                <a:latin typeface="Georgia"/>
                <a:cs typeface="Arial"/>
              </a:defRPr>
            </a:lvl8pPr>
            <a:lvl9pPr marL="3886200" indent="-228600">
              <a:spcBef>
                <a:spcPts val="0"/>
              </a:spcBef>
              <a:spcAft>
                <a:spcPts val="0"/>
              </a:spcAft>
              <a:defRPr>
                <a:solidFill>
                  <a:schemeClr val="tx1"/>
                </a:solidFill>
                <a:latin typeface="Georgia"/>
                <a:cs typeface="Arial"/>
              </a:defRPr>
            </a:lvl9pPr>
          </a:lstStyle>
          <a:p>
            <a:pPr>
              <a:defRPr/>
            </a:pPr>
            <a:fld id="{A6F6D606-A545-4504-9886-8365F2D82CB6}" type="slidenum">
              <a:rPr lang="tr-TR">
                <a:latin typeface="Calibri"/>
              </a:rPr>
              <a:t/>
            </a:fld>
            <a:endParaRPr lang="tr-TR">
              <a:latin typeface="Calibri"/>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emf"/></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2.emf"/></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 Id="rId3" Type="http://schemas.openxmlformats.org/officeDocument/2006/relationships/image" Target="../media/image2.emf"/></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emf"/></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emf"/><Relationship Id="rId4" Type="http://schemas.openxmlformats.org/officeDocument/2006/relationships/image" Target="../media/image6.emf"/></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emf"/></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emf"/></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Turkuaz">
    <p:spTree>
      <p:nvGrpSpPr>
        <p:cNvPr id="1" name=""/>
        <p:cNvGrpSpPr/>
        <p:nvPr/>
      </p:nvGrpSpPr>
      <p:grpSpPr bwMode="auto">
        <a:xfrm>
          <a:off x="0" y="0"/>
          <a:ext cx="0" cy="0"/>
          <a:chOff x="0" y="0"/>
          <a:chExt cx="0" cy="0"/>
        </a:xfrm>
      </p:grpSpPr>
      <p:pic>
        <p:nvPicPr>
          <p:cNvPr id="3" name="Resim 6"/>
          <p:cNvPicPr>
            <a:picLocks noChangeAspect="1"/>
          </p:cNvPicPr>
          <p:nvPr userDrawn="1"/>
        </p:nvPicPr>
        <p:blipFill>
          <a:blip r:embed="rId2"/>
          <a:stretch/>
        </p:blipFill>
        <p:spPr bwMode="auto">
          <a:xfrm>
            <a:off x="0" y="0"/>
            <a:ext cx="9144000" cy="6858000"/>
          </a:xfrm>
          <a:prstGeom prst="rect">
            <a:avLst/>
          </a:prstGeom>
          <a:noFill/>
          <a:ln>
            <a:noFill/>
          </a:ln>
        </p:spPr>
      </p:pic>
      <p:pic>
        <p:nvPicPr>
          <p:cNvPr id="4" name="Resim 7"/>
          <p:cNvPicPr>
            <a:picLocks noChangeAspect="1"/>
          </p:cNvPicPr>
          <p:nvPr userDrawn="1"/>
        </p:nvPicPr>
        <p:blipFill>
          <a:blip r:embed="rId3"/>
          <a:stretch/>
        </p:blipFill>
        <p:spPr bwMode="auto">
          <a:xfrm>
            <a:off x="2922588" y="865188"/>
            <a:ext cx="3298825" cy="1217612"/>
          </a:xfrm>
          <a:prstGeom prst="rect">
            <a:avLst/>
          </a:prstGeom>
          <a:noFill/>
          <a:ln>
            <a:noFill/>
          </a:ln>
        </p:spPr>
      </p:pic>
      <p:sp>
        <p:nvSpPr>
          <p:cNvPr id="10" name="Başlık 1"/>
          <p:cNvSpPr>
            <a:spLocks noGrp="1"/>
          </p:cNvSpPr>
          <p:nvPr>
            <p:ph type="title"/>
          </p:nvPr>
        </p:nvSpPr>
        <p:spPr bwMode="auto">
          <a:xfrm>
            <a:off x="628649" y="3144724"/>
            <a:ext cx="7886700" cy="1325563"/>
          </a:xfrm>
        </p:spPr>
        <p:txBody>
          <a:bodyPr/>
          <a:lstStyle>
            <a:lvl1pPr algn="ctr">
              <a:defRPr b="1">
                <a:solidFill>
                  <a:schemeClr val="bg1"/>
                </a:solidFill>
                <a:latin typeface="+mn-lt"/>
              </a:defRPr>
            </a:lvl1pPr>
          </a:lstStyle>
          <a:p>
            <a:pPr>
              <a:defRPr/>
            </a:pPr>
            <a:r>
              <a:rPr lang="tr-TR"/>
              <a:t>Asıl başlık stili için tıklatın</a:t>
            </a:r>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 - Turkuaz">
    <p:spTree>
      <p:nvGrpSpPr>
        <p:cNvPr id="1" name=""/>
        <p:cNvGrpSpPr/>
        <p:nvPr/>
      </p:nvGrpSpPr>
      <p:grpSpPr bwMode="auto">
        <a:xfrm>
          <a:off x="0" y="0"/>
          <a:ext cx="0" cy="0"/>
          <a:chOff x="0" y="0"/>
          <a:chExt cx="0" cy="0"/>
        </a:xfrm>
      </p:grpSpPr>
      <p:pic>
        <p:nvPicPr>
          <p:cNvPr id="4" name="Picture 22"/>
          <p:cNvPicPr>
            <a:picLocks noChangeAspect="1"/>
          </p:cNvPicPr>
          <p:nvPr userDrawn="1"/>
        </p:nvPicPr>
        <p:blipFill>
          <a:blip r:embed="rId2"/>
          <a:stretch/>
        </p:blipFill>
        <p:spPr bwMode="auto">
          <a:xfrm>
            <a:off x="0" y="-6350"/>
            <a:ext cx="9144000" cy="6858000"/>
          </a:xfrm>
          <a:prstGeom prst="rect">
            <a:avLst/>
          </a:prstGeom>
          <a:noFill/>
          <a:ln>
            <a:noFill/>
          </a:ln>
        </p:spPr>
      </p:pic>
      <p:cxnSp>
        <p:nvCxnSpPr>
          <p:cNvPr id="5" name="Straight Connector 5"/>
          <p:cNvCxnSpPr>
            <a:cxnSpLocks/>
          </p:cNvCxnSpPr>
          <p:nvPr userDrawn="1"/>
        </p:nvCxnSpPr>
        <p:spPr bwMode="auto">
          <a:xfrm>
            <a:off x="457200" y="1093788"/>
            <a:ext cx="0" cy="4783137"/>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7" name="Rectangle 4"/>
          <p:cNvSpPr/>
          <p:nvPr userDrawn="1"/>
        </p:nvSpPr>
        <p:spPr bwMode="auto">
          <a:xfrm>
            <a:off x="412750" y="6350"/>
            <a:ext cx="685800"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a:solidFill>
                <a:prstClr val="white"/>
              </a:solidFill>
            </a:endParaRPr>
          </a:p>
        </p:txBody>
      </p:sp>
      <p:pic>
        <p:nvPicPr>
          <p:cNvPr id="8" name="Resim 9"/>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6" name="Başlık 1"/>
          <p:cNvSpPr>
            <a:spLocks noGrp="1"/>
          </p:cNvSpPr>
          <p:nvPr>
            <p:ph type="title"/>
          </p:nvPr>
        </p:nvSpPr>
        <p:spPr bwMode="auto">
          <a:xfrm>
            <a:off x="413543" y="588621"/>
            <a:ext cx="8316919" cy="504497"/>
          </a:xfrm>
        </p:spPr>
        <p:txBody>
          <a:bodyPr>
            <a:normAutofit/>
          </a:bodyPr>
          <a:lstStyle>
            <a:lvl1pPr>
              <a:defRPr sz="2800" b="1">
                <a:solidFill>
                  <a:srgbClr val="0094AB"/>
                </a:solidFill>
                <a:latin typeface="+mn-lt"/>
              </a:defRPr>
            </a:lvl1pPr>
          </a:lstStyle>
          <a:p>
            <a:pPr>
              <a:defRPr/>
            </a:pPr>
            <a:r>
              <a:rPr lang="tr-TR"/>
              <a:t>Asıl başlık stili için tıklatın</a:t>
            </a:r>
            <a:endParaRPr lang="tr-TR"/>
          </a:p>
        </p:txBody>
      </p:sp>
      <p:sp>
        <p:nvSpPr>
          <p:cNvPr id="17" name="Metin Yer Tutucusu 3"/>
          <p:cNvSpPr>
            <a:spLocks noGrp="1"/>
          </p:cNvSpPr>
          <p:nvPr>
            <p:ph type="body" sz="half" idx="2"/>
          </p:nvPr>
        </p:nvSpPr>
        <p:spPr bwMode="auto">
          <a:xfrm>
            <a:off x="636774"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Asıl metin stillerini düzenlemek için tıklatın</a:t>
            </a:r>
            <a:endParaRP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0094AB"/>
                </a:solidFill>
                <a:latin typeface="Georgia"/>
              </a:defRPr>
            </a:lvl1pPr>
          </a:lstStyle>
          <a:p>
            <a:pPr>
              <a:defRPr/>
            </a:pPr>
            <a:fld id="{A0A510D5-C43F-4581-BB64-2C036F9FB5A8}" type="slidenum">
              <a:rPr lang="tr-TR"/>
              <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_İçerik - Turkuaz">
    <p:spTree>
      <p:nvGrpSpPr>
        <p:cNvPr id="1" name=""/>
        <p:cNvGrpSpPr/>
        <p:nvPr/>
      </p:nvGrpSpPr>
      <p:grpSpPr bwMode="auto">
        <a:xfrm>
          <a:off x="0" y="0"/>
          <a:ext cx="0" cy="0"/>
          <a:chOff x="0" y="0"/>
          <a:chExt cx="0" cy="0"/>
        </a:xfrm>
      </p:grpSpPr>
      <p:pic>
        <p:nvPicPr>
          <p:cNvPr id="3" name="Picture 22"/>
          <p:cNvPicPr>
            <a:picLocks noChangeAspect="1"/>
          </p:cNvPicPr>
          <p:nvPr userDrawn="1"/>
        </p:nvPicPr>
        <p:blipFill>
          <a:blip r:embed="rId2"/>
          <a:stretch/>
        </p:blipFill>
        <p:spPr bwMode="auto">
          <a:xfrm>
            <a:off x="0" y="0"/>
            <a:ext cx="9144000" cy="6858000"/>
          </a:xfrm>
          <a:prstGeom prst="rect">
            <a:avLst/>
          </a:prstGeom>
          <a:ln>
            <a:solidFill>
              <a:schemeClr val="bg1">
                <a:lumMod val="75000"/>
              </a:schemeClr>
            </a:solidFill>
          </a:ln>
        </p:spPr>
      </p:pic>
      <p:pic>
        <p:nvPicPr>
          <p:cNvPr id="4" name="Resim 7"/>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5" name="Oval 4"/>
          <p:cNvSpPr/>
          <p:nvPr userDrawn="1"/>
        </p:nvSpPr>
        <p:spPr bwMode="auto">
          <a:xfrm>
            <a:off x="412750" y="239713"/>
            <a:ext cx="692150" cy="922337"/>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prstClr val="white"/>
              </a:solidFill>
            </a:endParaRPr>
          </a:p>
        </p:txBody>
      </p:sp>
      <p:pic>
        <p:nvPicPr>
          <p:cNvPr id="6" name="Resim 9"/>
          <p:cNvPicPr>
            <a:picLocks noChangeAspect="1"/>
          </p:cNvPicPr>
          <p:nvPr userDrawn="1"/>
        </p:nvPicPr>
        <p:blipFill>
          <a:blip r:embed="rId4"/>
          <a:stretch/>
        </p:blipFill>
        <p:spPr bwMode="auto">
          <a:xfrm>
            <a:off x="465138" y="307975"/>
            <a:ext cx="588962" cy="785813"/>
          </a:xfrm>
          <a:prstGeom prst="rect">
            <a:avLst/>
          </a:prstGeom>
          <a:noFill/>
          <a:ln>
            <a:noFill/>
          </a:ln>
        </p:spPr>
      </p:pic>
      <p:sp>
        <p:nvSpPr>
          <p:cNvPr id="7" name="Yuvarlatılmış Dikdörtgen 10"/>
          <p:cNvSpPr/>
          <p:nvPr userDrawn="1"/>
        </p:nvSpPr>
        <p:spPr bwMode="auto">
          <a:xfrm>
            <a:off x="1225550" y="373063"/>
            <a:ext cx="7505700"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srgbClr val="DC2225"/>
              </a:solidFill>
            </a:endParaRPr>
          </a:p>
        </p:txBody>
      </p:sp>
      <p:sp>
        <p:nvSpPr>
          <p:cNvPr id="20" name="Başlık 1"/>
          <p:cNvSpPr>
            <a:spLocks noGrp="1"/>
          </p:cNvSpPr>
          <p:nvPr>
            <p:ph type="title"/>
          </p:nvPr>
        </p:nvSpPr>
        <p:spPr bwMode="auto">
          <a:xfrm>
            <a:off x="1377945" y="449019"/>
            <a:ext cx="7301450" cy="504497"/>
          </a:xfrm>
        </p:spPr>
        <p:txBody>
          <a:bodyPr>
            <a:normAutofit/>
          </a:bodyPr>
          <a:lstStyle>
            <a:lvl1pPr>
              <a:defRPr sz="2800" b="1">
                <a:solidFill>
                  <a:srgbClr val="0094AB"/>
                </a:solidFill>
                <a:latin typeface="+mn-lt"/>
              </a:defRPr>
            </a:lvl1pPr>
          </a:lstStyle>
          <a:p>
            <a:pPr>
              <a:defRPr/>
            </a:pPr>
            <a:r>
              <a:rPr lang="tr-TR"/>
              <a:t>Asıl başlık stili için tıklatın</a:t>
            </a:r>
            <a:endParaRPr lang="tr-TR"/>
          </a:p>
        </p:txBody>
      </p:sp>
      <p:sp>
        <p:nvSpPr>
          <p:cNvPr id="8" name="Slayt Numarası Yer Tutucusu 5"/>
          <p:cNvSpPr>
            <a:spLocks noGrp="1"/>
          </p:cNvSpPr>
          <p:nvPr>
            <p:ph type="sldNum" sz="quarter" idx="10"/>
          </p:nvPr>
        </p:nvSpPr>
        <p:spPr bwMode="auto">
          <a:xfrm>
            <a:off x="8455025" y="6122988"/>
            <a:ext cx="276225" cy="728662"/>
          </a:xfrm>
        </p:spPr>
        <p:txBody>
          <a:bodyPr/>
          <a:lstStyle>
            <a:lvl1pPr algn="ctr">
              <a:defRPr b="1">
                <a:solidFill>
                  <a:srgbClr val="0094AB"/>
                </a:solidFill>
                <a:latin typeface="Georgia"/>
              </a:defRPr>
            </a:lvl1pPr>
          </a:lstStyle>
          <a:p>
            <a:pPr>
              <a:defRPr/>
            </a:pPr>
            <a:fld id="{A18B77B8-2515-4B19-8F28-0E2DAAE6E245}" type="slidenum">
              <a:rPr lang="tr-TR"/>
              <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3_İçerik - Turkuaz">
    <p:spTree>
      <p:nvGrpSpPr>
        <p:cNvPr id="1" name=""/>
        <p:cNvGrpSpPr/>
        <p:nvPr/>
      </p:nvGrpSpPr>
      <p:grpSpPr bwMode="auto">
        <a:xfrm>
          <a:off x="0" y="0"/>
          <a:ext cx="0" cy="0"/>
          <a:chOff x="0" y="0"/>
          <a:chExt cx="0" cy="0"/>
        </a:xfrm>
      </p:grpSpPr>
      <p:pic>
        <p:nvPicPr>
          <p:cNvPr id="3" name="Picture 22"/>
          <p:cNvPicPr>
            <a:picLocks noChangeAspect="1"/>
          </p:cNvPicPr>
          <p:nvPr userDrawn="1"/>
        </p:nvPicPr>
        <p:blipFill>
          <a:blip r:embed="rId2"/>
          <a:stretch/>
        </p:blipFill>
        <p:spPr bwMode="auto">
          <a:xfrm>
            <a:off x="0" y="0"/>
            <a:ext cx="9144000" cy="6858000"/>
          </a:xfrm>
          <a:prstGeom prst="rect">
            <a:avLst/>
          </a:prstGeom>
          <a:ln>
            <a:solidFill>
              <a:schemeClr val="bg1">
                <a:lumMod val="75000"/>
              </a:schemeClr>
            </a:solidFill>
          </a:ln>
        </p:spPr>
      </p:pic>
      <p:pic>
        <p:nvPicPr>
          <p:cNvPr id="4" name="Resim 7"/>
          <p:cNvPicPr>
            <a:picLocks noChangeAspect="1"/>
          </p:cNvPicPr>
          <p:nvPr userDrawn="1"/>
        </p:nvPicPr>
        <p:blipFill>
          <a:blip r:embed="rId3"/>
          <a:stretch/>
        </p:blipFill>
        <p:spPr bwMode="auto">
          <a:xfrm>
            <a:off x="412750" y="6122988"/>
            <a:ext cx="1366838" cy="504825"/>
          </a:xfrm>
          <a:prstGeom prst="rect">
            <a:avLst/>
          </a:prstGeom>
          <a:noFill/>
          <a:ln>
            <a:noFill/>
          </a:ln>
        </p:spPr>
      </p:pic>
      <p:grpSp>
        <p:nvGrpSpPr>
          <p:cNvPr id="5" name="Grup 8"/>
          <p:cNvGrpSpPr/>
          <p:nvPr userDrawn="1"/>
        </p:nvGrpSpPr>
        <p:grpSpPr bwMode="auto">
          <a:xfrm>
            <a:off x="412750" y="239713"/>
            <a:ext cx="692150" cy="922337"/>
            <a:chOff x="2909455" y="2272146"/>
            <a:chExt cx="1865745" cy="1865745"/>
          </a:xfrm>
        </p:grpSpPr>
        <p:sp>
          <p:nvSpPr>
            <p:cNvPr id="6" name="Oval 5"/>
            <p:cNvSpPr/>
            <p:nvPr userDrawn="1"/>
          </p:nvSpPr>
          <p:spPr bwMode="auto">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prstClr val="white"/>
                </a:solidFill>
              </a:endParaRPr>
            </a:p>
          </p:txBody>
        </p:sp>
        <p:pic>
          <p:nvPicPr>
            <p:cNvPr id="7" name="Resim 10"/>
            <p:cNvPicPr>
              <a:picLocks noChangeAspect="1"/>
            </p:cNvPicPr>
            <p:nvPr userDrawn="1"/>
          </p:nvPicPr>
          <p:blipFill>
            <a:blip r:embed="rId4"/>
            <a:stretch/>
          </p:blipFill>
          <p:spPr bwMode="auto">
            <a:xfrm>
              <a:off x="3047206" y="2409896"/>
              <a:ext cx="1590243" cy="1590243"/>
            </a:xfrm>
            <a:prstGeom prst="rect">
              <a:avLst/>
            </a:prstGeom>
            <a:noFill/>
            <a:ln>
              <a:noFill/>
            </a:ln>
          </p:spPr>
        </p:pic>
      </p:grpSp>
      <p:sp>
        <p:nvSpPr>
          <p:cNvPr id="8" name="Yuvarlatılmış Dikdörtgen 11"/>
          <p:cNvSpPr/>
          <p:nvPr userDrawn="1"/>
        </p:nvSpPr>
        <p:spPr bwMode="auto">
          <a:xfrm>
            <a:off x="1225550" y="373063"/>
            <a:ext cx="7505700"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srgbClr val="DC2225"/>
              </a:solidFill>
            </a:endParaRPr>
          </a:p>
        </p:txBody>
      </p:sp>
      <p:sp>
        <p:nvSpPr>
          <p:cNvPr id="20" name="Başlık 1"/>
          <p:cNvSpPr>
            <a:spLocks noGrp="1"/>
          </p:cNvSpPr>
          <p:nvPr>
            <p:ph type="title"/>
          </p:nvPr>
        </p:nvSpPr>
        <p:spPr bwMode="auto">
          <a:xfrm>
            <a:off x="1377945" y="449019"/>
            <a:ext cx="7301450" cy="504497"/>
          </a:xfrm>
        </p:spPr>
        <p:txBody>
          <a:bodyPr>
            <a:normAutofit/>
          </a:bodyPr>
          <a:lstStyle>
            <a:lvl1pPr>
              <a:defRPr sz="2800" b="1">
                <a:solidFill>
                  <a:srgbClr val="DC2225"/>
                </a:solidFill>
                <a:latin typeface="+mn-lt"/>
              </a:defRPr>
            </a:lvl1pPr>
          </a:lstStyle>
          <a:p>
            <a:pPr>
              <a:defRPr/>
            </a:pPr>
            <a:r>
              <a:rPr lang="tr-TR"/>
              <a:t>Asıl başlık stili için tıklatın</a:t>
            </a:r>
            <a:endParaRPr lang="tr-T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DC2225"/>
                </a:solidFill>
                <a:latin typeface="Georgia"/>
              </a:defRPr>
            </a:lvl1pPr>
          </a:lstStyle>
          <a:p>
            <a:pPr>
              <a:defRPr/>
            </a:pPr>
            <a:fld id="{0B2EF2E3-8F44-474B-B828-F4EA74C925B7}" type="slidenum">
              <a:rPr lang="tr-TR"/>
              <a:t/>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 userDrawn="1">
  <p:cSld name="Başlık ve İçerik">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tr-TR"/>
              <a:t>Asıl başlık stilini düzenlemek için tıklayın</a:t>
            </a:r>
            <a:endParaRPr lang="en-US"/>
          </a:p>
        </p:txBody>
      </p:sp>
      <p:sp>
        <p:nvSpPr>
          <p:cNvPr id="3" name="Content Placeholder 2"/>
          <p:cNvSpPr>
            <a:spLocks noGrp="1"/>
          </p:cNvSpPr>
          <p:nvPr>
            <p:ph idx="1"/>
          </p:nvPr>
        </p:nvSpPr>
        <p:spPr bwMode="auto"/>
        <p:txBody>
          <a:bodyPr/>
          <a:lstStyle/>
          <a:p>
            <a:pPr lvl="0">
              <a:defRPr/>
            </a:pPr>
            <a:r>
              <a:rPr lang="tr-TR"/>
              <a:t>Asıl metin stillerini düzenlemek için tıklayın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lang="en-US"/>
          </a:p>
        </p:txBody>
      </p:sp>
      <p:sp>
        <p:nvSpPr>
          <p:cNvPr id="4" name="Date Placeholder 3"/>
          <p:cNvSpPr>
            <a:spLocks noGrp="1"/>
          </p:cNvSpPr>
          <p:nvPr>
            <p:ph type="dt" sz="half" idx="10"/>
          </p:nvPr>
        </p:nvSpPr>
        <p:spPr bwMode="auto"/>
        <p:txBody>
          <a:bodyPr/>
          <a:lstStyle>
            <a:lvl1pPr>
              <a:defRPr/>
            </a:lvl1pPr>
          </a:lstStyle>
          <a:p>
            <a:pPr>
              <a:defRPr/>
            </a:pPr>
            <a:endParaRPr lang="en-AU"/>
          </a:p>
        </p:txBody>
      </p:sp>
      <p:sp>
        <p:nvSpPr>
          <p:cNvPr id="5" name="Footer Placeholder 4"/>
          <p:cNvSpPr>
            <a:spLocks noGrp="1"/>
          </p:cNvSpPr>
          <p:nvPr>
            <p:ph type="ftr" sz="quarter" idx="11"/>
          </p:nvPr>
        </p:nvSpPr>
        <p:spPr bwMode="auto"/>
        <p:txBody>
          <a:bodyPr/>
          <a:lstStyle>
            <a:lvl1pPr>
              <a:defRPr/>
            </a:lvl1pPr>
          </a:lstStyle>
          <a:p>
            <a:pPr>
              <a:defRPr/>
            </a:pPr>
            <a:endParaRPr lang="en-AU"/>
          </a:p>
        </p:txBody>
      </p:sp>
      <p:sp>
        <p:nvSpPr>
          <p:cNvPr id="6" name="Slide Number Placeholder 5"/>
          <p:cNvSpPr>
            <a:spLocks noGrp="1"/>
          </p:cNvSpPr>
          <p:nvPr>
            <p:ph type="sldNum" sz="quarter" idx="12"/>
          </p:nvPr>
        </p:nvSpPr>
        <p:spPr bwMode="auto"/>
        <p:txBody>
          <a:bodyPr/>
          <a:lstStyle>
            <a:lvl1pPr>
              <a:defRPr/>
            </a:lvl1pPr>
          </a:lstStyle>
          <a:p>
            <a:pPr>
              <a:defRPr/>
            </a:pPr>
            <a:fld id="{A8E4FE7C-6D10-4E31-8224-6EF0DE8EE958}" type="slidenum">
              <a:rPr lang="en-AU"/>
              <a:t/>
            </a:fld>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obj" userDrawn="1">
  <p:cSld name="Başlık ve İçerik">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r>
              <a:rPr lang="tr-TR"/>
              <a:t>Asıl başlık stilini düzenlemek için tıklayın</a:t>
            </a:r>
            <a:endParaRPr/>
          </a:p>
        </p:txBody>
      </p:sp>
      <p:sp>
        <p:nvSpPr>
          <p:cNvPr id="3" name="İçerik Yer Tutucusu 2"/>
          <p:cNvSpPr>
            <a:spLocks noGrp="1"/>
          </p:cNvSpPr>
          <p:nvPr>
            <p:ph idx="1"/>
          </p:nvPr>
        </p:nvSpPr>
        <p:spPr bwMode="auto">
          <a:xfrm>
            <a:off x="283250" y="2459482"/>
            <a:ext cx="5098494" cy="1384995"/>
          </a:xfrm>
        </p:spPr>
        <p:txBody>
          <a:bodyPr/>
          <a:lstStyle/>
          <a:p>
            <a:pPr>
              <a:defRPr/>
            </a:pPr>
            <a:r>
              <a:rPr lang="tr-TR"/>
              <a:t>Asıl metin stillerini düzenle</a:t>
            </a:r>
            <a:br>
              <a:rPr lang="tr-TR"/>
            </a:br>
            <a:r>
              <a:rPr lang="tr-TR"/>
              <a:t>İkinci düzey</a:t>
            </a:r>
            <a:br>
              <a:rPr lang="tr-TR"/>
            </a:br>
            <a:r>
              <a:rPr lang="tr-TR"/>
              <a:t>Üçüncü düzey</a:t>
            </a:r>
            <a:br>
              <a:rPr lang="tr-TR"/>
            </a:br>
            <a:r>
              <a:rPr lang="tr-TR"/>
              <a:t>Dördüncü düzey</a:t>
            </a:r>
            <a:br>
              <a:rPr lang="tr-TR"/>
            </a:br>
            <a:r>
              <a:rPr lang="tr-TR"/>
              <a:t>Beşinci düzey</a:t>
            </a:r>
            <a:endParaRPr/>
          </a:p>
        </p:txBody>
      </p:sp>
      <p:sp>
        <p:nvSpPr>
          <p:cNvPr id="4" name="Veri Yer Tutucusu 3"/>
          <p:cNvSpPr>
            <a:spLocks noGrp="1"/>
          </p:cNvSpPr>
          <p:nvPr>
            <p:ph type="dt" sz="half" idx="10"/>
          </p:nvPr>
        </p:nvSpPr>
        <p:spPr bwMode="auto"/>
        <p:txBody>
          <a:bodyPr/>
          <a:lstStyle>
            <a:lvl1pPr>
              <a:defRPr/>
            </a:lvl1pPr>
          </a:lstStyle>
          <a:p>
            <a:pPr>
              <a:defRPr/>
            </a:pPr>
            <a:fld id="{391C0D78-CBB9-8641-B664-BA7833CE614B}" type="datetimeFigureOut">
              <a:rPr lang="tr-TR"/>
              <a:t/>
            </a:fld>
            <a:endParaRPr lang="tr-TR"/>
          </a:p>
        </p:txBody>
      </p:sp>
      <p:sp>
        <p:nvSpPr>
          <p:cNvPr id="5" name="Alt Bilgi Yer Tutucusu 4"/>
          <p:cNvSpPr>
            <a:spLocks noGrp="1"/>
          </p:cNvSpPr>
          <p:nvPr>
            <p:ph type="ftr" sz="quarter" idx="11"/>
          </p:nvPr>
        </p:nvSpPr>
        <p:spPr bwMode="auto"/>
        <p:txBody>
          <a:bodyPr/>
          <a:lstStyle>
            <a:lvl1pPr>
              <a:defRPr/>
            </a:lvl1pPr>
          </a:lstStyle>
          <a:p>
            <a:pPr>
              <a:defRPr/>
            </a:pPr>
            <a:endParaRPr lang="tr-TR"/>
          </a:p>
        </p:txBody>
      </p:sp>
      <p:sp>
        <p:nvSpPr>
          <p:cNvPr id="6" name="Slayt Numarası Yer Tutucusu 5"/>
          <p:cNvSpPr>
            <a:spLocks noGrp="1"/>
          </p:cNvSpPr>
          <p:nvPr>
            <p:ph type="sldNum" sz="quarter" idx="12"/>
          </p:nvPr>
        </p:nvSpPr>
        <p:spPr bwMode="auto"/>
        <p:txBody>
          <a:bodyPr/>
          <a:lstStyle>
            <a:lvl1pPr>
              <a:defRPr/>
            </a:lvl1pPr>
          </a:lstStyle>
          <a:p>
            <a:pPr>
              <a:defRPr/>
            </a:pPr>
            <a:fld id="{76C77B85-B75A-4E1A-950F-E82356D3FC3D}" type="slidenum">
              <a:rPr lang="tr-TR"/>
              <a:t/>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blank" userDrawn="1">
  <p:cSld name="Boş">
    <p:spTree>
      <p:nvGrpSpPr>
        <p:cNvPr id="1" name=""/>
        <p:cNvGrpSpPr/>
        <p:nvPr/>
      </p:nvGrpSpPr>
      <p:grpSpPr bwMode="auto">
        <a:xfrm>
          <a:off x="0" y="0"/>
          <a:ext cx="0" cy="0"/>
          <a:chOff x="0" y="0"/>
          <a:chExt cx="0" cy="0"/>
        </a:xfrm>
      </p:grpSpPr>
      <p:sp>
        <p:nvSpPr>
          <p:cNvPr id="2" name="Veri Yer Tutucusu 1"/>
          <p:cNvSpPr>
            <a:spLocks noGrp="1"/>
          </p:cNvSpPr>
          <p:nvPr>
            <p:ph type="dt" sz="half" idx="10"/>
          </p:nvPr>
        </p:nvSpPr>
        <p:spPr bwMode="auto"/>
        <p:txBody>
          <a:bodyPr/>
          <a:lstStyle>
            <a:lvl1pPr>
              <a:defRPr/>
            </a:lvl1pPr>
          </a:lstStyle>
          <a:p>
            <a:pPr>
              <a:defRPr/>
            </a:pPr>
            <a:fld id="{391C0D78-CBB9-8641-B664-BA7833CE614B}" type="datetimeFigureOut">
              <a:rPr lang="tr-TR"/>
              <a:t/>
            </a:fld>
            <a:endParaRPr lang="tr-TR"/>
          </a:p>
        </p:txBody>
      </p:sp>
      <p:sp>
        <p:nvSpPr>
          <p:cNvPr id="3" name="Alt Bilgi Yer Tutucusu 2"/>
          <p:cNvSpPr>
            <a:spLocks noGrp="1"/>
          </p:cNvSpPr>
          <p:nvPr>
            <p:ph type="ftr" sz="quarter" idx="11"/>
          </p:nvPr>
        </p:nvSpPr>
        <p:spPr bwMode="auto"/>
        <p:txBody>
          <a:bodyPr/>
          <a:lstStyle>
            <a:lvl1pPr>
              <a:defRPr/>
            </a:lvl1pPr>
          </a:lstStyle>
          <a:p>
            <a:pPr>
              <a:defRPr/>
            </a:pPr>
            <a:endParaRPr lang="tr-TR"/>
          </a:p>
        </p:txBody>
      </p:sp>
      <p:sp>
        <p:nvSpPr>
          <p:cNvPr id="4" name="Slayt Numarası Yer Tutucusu 3"/>
          <p:cNvSpPr>
            <a:spLocks noGrp="1"/>
          </p:cNvSpPr>
          <p:nvPr>
            <p:ph type="sldNum" sz="quarter" idx="12"/>
          </p:nvPr>
        </p:nvSpPr>
        <p:spPr bwMode="auto"/>
        <p:txBody>
          <a:bodyPr/>
          <a:lstStyle>
            <a:lvl1pPr>
              <a:defRPr/>
            </a:lvl1pPr>
          </a:lstStyle>
          <a:p>
            <a:pPr>
              <a:defRPr/>
            </a:pPr>
            <a:fld id="{D3CBF64A-75A4-42FC-A86E-A22F5C67BC97}" type="slidenum">
              <a:rPr lang="tr-TR"/>
              <a:t/>
            </a:fld>
            <a:endParaRPr 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Default - Blank">
    <p:spTree>
      <p:nvGrpSpPr>
        <p:cNvPr id="1" name=""/>
        <p:cNvGrpSpPr/>
        <p:nvPr/>
      </p:nvGrpSpPr>
      <p:grpSpPr bwMode="auto">
        <a:xfrm>
          <a:off x="0" y="0"/>
          <a:ext cx="0" cy="0"/>
          <a:chOff x="0" y="0"/>
          <a:chExt cx="0" cy="0"/>
        </a:xfrm>
      </p:grpSpPr>
      <p:sp>
        <p:nvSpPr>
          <p:cNvPr id="2" name="Shape 47"/>
          <p:cNvSpPr>
            <a:spLocks noGrp="1"/>
          </p:cNvSpPr>
          <p:nvPr>
            <p:ph type="sldNum" sz="quarter" idx="10"/>
          </p:nvPr>
        </p:nvSpPr>
        <p:spPr bwMode="auto">
          <a:xfrm>
            <a:off x="8294687" y="6503988"/>
            <a:ext cx="220662" cy="830262"/>
          </a:xfrm>
        </p:spPr>
        <p:txBody>
          <a:bodyPr/>
          <a:lstStyle>
            <a:lvl1pPr defTabSz="341313">
              <a:defRPr/>
            </a:lvl1pPr>
          </a:lstStyle>
          <a:p>
            <a:pPr>
              <a:defRPr/>
            </a:pPr>
            <a:fld id="{90231248-2E27-4395-980D-EC987EF14280}" type="slidenum">
              <a:rPr lang="tr-TR"/>
              <a:t/>
            </a:fld>
            <a:endParaRPr lang="tr-T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itleOnly" userDrawn="1">
  <p:cSld name="Yalnızca Başlık">
    <p:spTree>
      <p:nvGrpSpPr>
        <p:cNvPr id="1" name=""/>
        <p:cNvGrpSpPr/>
        <p:nvPr/>
      </p:nvGrpSpPr>
      <p:grpSpPr bwMode="auto">
        <a:xfrm>
          <a:off x="0" y="0"/>
          <a:ext cx="0" cy="0"/>
          <a:chOff x="0" y="0"/>
          <a:chExt cx="0" cy="0"/>
        </a:xfrm>
      </p:grpSpPr>
      <p:sp>
        <p:nvSpPr>
          <p:cNvPr id="2" name="1 Başlık"/>
          <p:cNvSpPr>
            <a:spLocks noGrp="1"/>
          </p:cNvSpPr>
          <p:nvPr>
            <p:ph type="title"/>
          </p:nvPr>
        </p:nvSpPr>
        <p:spPr bwMode="auto">
          <a:xfrm>
            <a:off x="457200" y="274638"/>
            <a:ext cx="8229600" cy="276999"/>
          </a:xfrm>
          <a:prstGeom prst="rect">
            <a:avLst/>
          </a:prstGeom>
        </p:spPr>
        <p:txBody>
          <a:bodyPr/>
          <a:lstStyle/>
          <a:p>
            <a:pPr>
              <a:defRPr/>
            </a:pPr>
            <a:r>
              <a:rPr lang="tr-TR"/>
              <a:t>Asıl başlık stili için tıklatın</a:t>
            </a:r>
            <a:endParaRPr/>
          </a:p>
        </p:txBody>
      </p:sp>
      <p:sp>
        <p:nvSpPr>
          <p:cNvPr id="3" name="2 Veri Yer Tutucusu"/>
          <p:cNvSpPr>
            <a:spLocks noGrp="1"/>
          </p:cNvSpPr>
          <p:nvPr>
            <p:ph type="dt" sz="half" idx="10"/>
          </p:nvPr>
        </p:nvSpPr>
        <p:spPr bwMode="auto">
          <a:xfrm>
            <a:off x="457200" y="6356350"/>
            <a:ext cx="2133600" cy="138113"/>
          </a:xfrm>
        </p:spPr>
        <p:txBody>
          <a:bodyPr/>
          <a:lstStyle>
            <a:lvl1pPr defTabSz="685800">
              <a:spcBef>
                <a:spcPts val="0"/>
              </a:spcBef>
              <a:spcAft>
                <a:spcPts val="0"/>
              </a:spcAft>
              <a:defRPr sz="900">
                <a:solidFill>
                  <a:prstClr val="black">
                    <a:tint val="75000"/>
                  </a:prstClr>
                </a:solidFill>
                <a:latin typeface="Calibri"/>
                <a:cs typeface="+mn-cs"/>
              </a:defRPr>
            </a:lvl1pPr>
          </a:lstStyle>
          <a:p>
            <a:pPr>
              <a:defRPr/>
            </a:pPr>
            <a:fld id="{6D3DCD77-685F-4DFD-95EC-38B4D6EFF49F}" type="datetime1">
              <a:rPr lang="tr-TR"/>
              <a:t/>
            </a:fld>
            <a:endParaRPr lang="tr-TR"/>
          </a:p>
        </p:txBody>
      </p:sp>
      <p:sp>
        <p:nvSpPr>
          <p:cNvPr id="4" name="3 Altbilgi Yer Tutucusu"/>
          <p:cNvSpPr>
            <a:spLocks noGrp="1"/>
          </p:cNvSpPr>
          <p:nvPr>
            <p:ph type="ftr" sz="quarter" idx="11"/>
          </p:nvPr>
        </p:nvSpPr>
        <p:spPr bwMode="auto">
          <a:xfrm>
            <a:off x="3124200" y="6356350"/>
            <a:ext cx="2895600" cy="276225"/>
          </a:xfrm>
        </p:spPr>
        <p:txBody>
          <a:bodyPr/>
          <a:lstStyle>
            <a:lvl1pPr defTabSz="685800">
              <a:spcBef>
                <a:spcPts val="0"/>
              </a:spcBef>
              <a:spcAft>
                <a:spcPts val="0"/>
              </a:spcAft>
              <a:defRPr sz="900">
                <a:solidFill>
                  <a:prstClr val="black">
                    <a:tint val="75000"/>
                  </a:prstClr>
                </a:solidFill>
                <a:latin typeface="Calibri"/>
                <a:cs typeface="+mn-cs"/>
              </a:defRPr>
            </a:lvl1pPr>
          </a:lstStyle>
          <a:p>
            <a:pPr>
              <a:defRPr/>
            </a:pPr>
            <a:r>
              <a:rPr lang="tr-TR"/>
              <a:t>2. Ulusal Klinik Mikrobiyoloji Kongresi,      12 Kasım 2013, Antalya</a:t>
            </a:r>
            <a:endParaRPr/>
          </a:p>
        </p:txBody>
      </p:sp>
      <p:sp>
        <p:nvSpPr>
          <p:cNvPr id="5" name="4 Slayt Numarası Yer Tutucusu"/>
          <p:cNvSpPr>
            <a:spLocks noGrp="1"/>
          </p:cNvSpPr>
          <p:nvPr>
            <p:ph type="sldNum" sz="quarter" idx="12"/>
          </p:nvPr>
        </p:nvSpPr>
        <p:spPr bwMode="auto">
          <a:xfrm>
            <a:off x="6553200" y="6356350"/>
            <a:ext cx="2133600" cy="138113"/>
          </a:xfrm>
        </p:spPr>
        <p:txBody>
          <a:bodyPr/>
          <a:lstStyle>
            <a:lvl1pPr defTabSz="685800">
              <a:defRPr sz="900">
                <a:latin typeface="Calibri"/>
              </a:defRPr>
            </a:lvl1pPr>
          </a:lstStyle>
          <a:p>
            <a:pPr>
              <a:defRPr/>
            </a:pPr>
            <a:fld id="{A981262D-213F-493E-A087-26753E2818FC}" type="slidenum">
              <a:rPr lang="tr-TR"/>
              <a:t/>
            </a:fld>
            <a:endParaRPr lang="tr-T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Turkuaz">
    <p:spTree>
      <p:nvGrpSpPr>
        <p:cNvPr id="1" name=""/>
        <p:cNvGrpSpPr/>
        <p:nvPr/>
      </p:nvGrpSpPr>
      <p:grpSpPr bwMode="auto">
        <a:xfrm>
          <a:off x="0" y="0"/>
          <a:ext cx="0" cy="0"/>
          <a:chOff x="0" y="0"/>
          <a:chExt cx="0" cy="0"/>
        </a:xfrm>
      </p:grpSpPr>
      <p:pic>
        <p:nvPicPr>
          <p:cNvPr id="3" name="Resim 6"/>
          <p:cNvPicPr>
            <a:picLocks noChangeAspect="1"/>
          </p:cNvPicPr>
          <p:nvPr userDrawn="1"/>
        </p:nvPicPr>
        <p:blipFill>
          <a:blip r:embed="rId2"/>
          <a:stretch/>
        </p:blipFill>
        <p:spPr bwMode="auto">
          <a:xfrm>
            <a:off x="0" y="0"/>
            <a:ext cx="9144000" cy="6858000"/>
          </a:xfrm>
          <a:prstGeom prst="rect">
            <a:avLst/>
          </a:prstGeom>
          <a:noFill/>
          <a:ln>
            <a:noFill/>
          </a:ln>
        </p:spPr>
      </p:pic>
      <p:pic>
        <p:nvPicPr>
          <p:cNvPr id="4" name="Resim 7"/>
          <p:cNvPicPr>
            <a:picLocks noChangeAspect="1"/>
          </p:cNvPicPr>
          <p:nvPr userDrawn="1"/>
        </p:nvPicPr>
        <p:blipFill>
          <a:blip r:embed="rId3"/>
          <a:stretch/>
        </p:blipFill>
        <p:spPr bwMode="auto">
          <a:xfrm>
            <a:off x="2922588" y="865188"/>
            <a:ext cx="3298825" cy="1217612"/>
          </a:xfrm>
          <a:prstGeom prst="rect">
            <a:avLst/>
          </a:prstGeom>
          <a:noFill/>
          <a:ln>
            <a:noFill/>
          </a:ln>
        </p:spPr>
      </p:pic>
      <p:sp>
        <p:nvSpPr>
          <p:cNvPr id="10" name="Başlık 1"/>
          <p:cNvSpPr>
            <a:spLocks noGrp="1"/>
          </p:cNvSpPr>
          <p:nvPr>
            <p:ph type="title"/>
          </p:nvPr>
        </p:nvSpPr>
        <p:spPr bwMode="auto">
          <a:xfrm>
            <a:off x="628649" y="3144724"/>
            <a:ext cx="7886700" cy="1325563"/>
          </a:xfrm>
        </p:spPr>
        <p:txBody>
          <a:bodyPr/>
          <a:lstStyle>
            <a:lvl1pPr algn="ctr">
              <a:defRPr b="1">
                <a:solidFill>
                  <a:schemeClr val="bg1"/>
                </a:solidFill>
                <a:latin typeface="+mn-lt"/>
              </a:defRPr>
            </a:lvl1pPr>
          </a:lstStyle>
          <a:p>
            <a:pPr>
              <a:defRPr/>
            </a:pPr>
            <a:r>
              <a:rPr lang="tr-TR"/>
              <a:t>Asıl başlık stili için tıklatın</a:t>
            </a:r>
            <a:endParaRPr lang="tr-T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Kırmızı">
    <p:spTree>
      <p:nvGrpSpPr>
        <p:cNvPr id="1" name=""/>
        <p:cNvGrpSpPr/>
        <p:nvPr/>
      </p:nvGrpSpPr>
      <p:grpSpPr bwMode="auto">
        <a:xfrm>
          <a:off x="0" y="0"/>
          <a:ext cx="0" cy="0"/>
          <a:chOff x="0" y="0"/>
          <a:chExt cx="0" cy="0"/>
        </a:xfrm>
      </p:grpSpPr>
      <p:pic>
        <p:nvPicPr>
          <p:cNvPr id="3" name="Resim 6"/>
          <p:cNvPicPr>
            <a:picLocks noChangeAspect="1"/>
          </p:cNvPicPr>
          <p:nvPr userDrawn="1"/>
        </p:nvPicPr>
        <p:blipFill>
          <a:blip r:embed="rId2"/>
          <a:stretch/>
        </p:blipFill>
        <p:spPr bwMode="auto">
          <a:xfrm>
            <a:off x="0" y="0"/>
            <a:ext cx="9144000" cy="6858000"/>
          </a:xfrm>
          <a:prstGeom prst="rect">
            <a:avLst/>
          </a:prstGeom>
          <a:noFill/>
          <a:ln>
            <a:noFill/>
          </a:ln>
        </p:spPr>
      </p:pic>
      <p:pic>
        <p:nvPicPr>
          <p:cNvPr id="4" name="Resim 7"/>
          <p:cNvPicPr>
            <a:picLocks noChangeAspect="1"/>
          </p:cNvPicPr>
          <p:nvPr userDrawn="1"/>
        </p:nvPicPr>
        <p:blipFill>
          <a:blip r:embed="rId3"/>
          <a:stretch/>
        </p:blipFill>
        <p:spPr bwMode="auto">
          <a:xfrm>
            <a:off x="2922588" y="865188"/>
            <a:ext cx="3298825" cy="1217612"/>
          </a:xfrm>
          <a:prstGeom prst="rect">
            <a:avLst/>
          </a:prstGeom>
          <a:noFill/>
          <a:ln>
            <a:noFill/>
          </a:ln>
        </p:spPr>
      </p:pic>
      <p:sp>
        <p:nvSpPr>
          <p:cNvPr id="10" name="Başlık 1"/>
          <p:cNvSpPr>
            <a:spLocks noGrp="1"/>
          </p:cNvSpPr>
          <p:nvPr>
            <p:ph type="title"/>
          </p:nvPr>
        </p:nvSpPr>
        <p:spPr bwMode="auto">
          <a:xfrm>
            <a:off x="628649" y="3144724"/>
            <a:ext cx="7886700" cy="1325563"/>
          </a:xfrm>
        </p:spPr>
        <p:txBody>
          <a:bodyPr/>
          <a:lstStyle>
            <a:lvl1pPr algn="ctr">
              <a:defRPr b="1">
                <a:solidFill>
                  <a:schemeClr val="bg1"/>
                </a:solidFill>
                <a:latin typeface="+mn-lt"/>
              </a:defRPr>
            </a:lvl1pPr>
          </a:lstStyle>
          <a:p>
            <a:pPr>
              <a:defRPr/>
            </a:pPr>
            <a:r>
              <a:rPr lang="tr-TR"/>
              <a:t>Asıl başlık stili için tıklatın</a:t>
            </a:r>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Kırmızı">
    <p:spTree>
      <p:nvGrpSpPr>
        <p:cNvPr id="1" name=""/>
        <p:cNvGrpSpPr/>
        <p:nvPr/>
      </p:nvGrpSpPr>
      <p:grpSpPr bwMode="auto">
        <a:xfrm>
          <a:off x="0" y="0"/>
          <a:ext cx="0" cy="0"/>
          <a:chOff x="0" y="0"/>
          <a:chExt cx="0" cy="0"/>
        </a:xfrm>
      </p:grpSpPr>
      <p:pic>
        <p:nvPicPr>
          <p:cNvPr id="3" name="Resim 6"/>
          <p:cNvPicPr>
            <a:picLocks noChangeAspect="1"/>
          </p:cNvPicPr>
          <p:nvPr userDrawn="1"/>
        </p:nvPicPr>
        <p:blipFill>
          <a:blip r:embed="rId2"/>
          <a:stretch/>
        </p:blipFill>
        <p:spPr bwMode="auto">
          <a:xfrm>
            <a:off x="0" y="0"/>
            <a:ext cx="9144000" cy="6858000"/>
          </a:xfrm>
          <a:prstGeom prst="rect">
            <a:avLst/>
          </a:prstGeom>
          <a:noFill/>
          <a:ln>
            <a:noFill/>
          </a:ln>
        </p:spPr>
      </p:pic>
      <p:pic>
        <p:nvPicPr>
          <p:cNvPr id="4" name="Resim 7"/>
          <p:cNvPicPr>
            <a:picLocks noChangeAspect="1"/>
          </p:cNvPicPr>
          <p:nvPr userDrawn="1"/>
        </p:nvPicPr>
        <p:blipFill>
          <a:blip r:embed="rId3"/>
          <a:stretch/>
        </p:blipFill>
        <p:spPr bwMode="auto">
          <a:xfrm>
            <a:off x="2922588" y="865188"/>
            <a:ext cx="3298825" cy="1217612"/>
          </a:xfrm>
          <a:prstGeom prst="rect">
            <a:avLst/>
          </a:prstGeom>
          <a:noFill/>
          <a:ln>
            <a:noFill/>
          </a:ln>
        </p:spPr>
      </p:pic>
      <p:sp>
        <p:nvSpPr>
          <p:cNvPr id="10" name="Başlık 1"/>
          <p:cNvSpPr>
            <a:spLocks noGrp="1"/>
          </p:cNvSpPr>
          <p:nvPr>
            <p:ph type="title"/>
          </p:nvPr>
        </p:nvSpPr>
        <p:spPr bwMode="auto">
          <a:xfrm>
            <a:off x="628649" y="3144724"/>
            <a:ext cx="7886700" cy="1325563"/>
          </a:xfrm>
        </p:spPr>
        <p:txBody>
          <a:bodyPr/>
          <a:lstStyle>
            <a:lvl1pPr algn="ctr">
              <a:defRPr b="1">
                <a:solidFill>
                  <a:schemeClr val="bg1"/>
                </a:solidFill>
                <a:latin typeface="+mn-lt"/>
              </a:defRPr>
            </a:lvl1pPr>
          </a:lstStyle>
          <a:p>
            <a:pPr>
              <a:defRPr/>
            </a:pPr>
            <a:r>
              <a:rPr lang="tr-TR"/>
              <a:t>Asıl başlık stili için tıklatın</a:t>
            </a:r>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Kırmızı">
    <p:spTree>
      <p:nvGrpSpPr>
        <p:cNvPr id="1" name=""/>
        <p:cNvGrpSpPr/>
        <p:nvPr/>
      </p:nvGrpSpPr>
      <p:grpSpPr bwMode="auto">
        <a:xfrm>
          <a:off x="0" y="0"/>
          <a:ext cx="0" cy="0"/>
          <a:chOff x="0" y="0"/>
          <a:chExt cx="0" cy="0"/>
        </a:xfrm>
      </p:grpSpPr>
      <p:pic>
        <p:nvPicPr>
          <p:cNvPr id="4" name="Picture 22"/>
          <p:cNvPicPr>
            <a:picLocks noChangeAspect="1"/>
          </p:cNvPicPr>
          <p:nvPr userDrawn="1"/>
        </p:nvPicPr>
        <p:blipFill>
          <a:blip r:embed="rId2"/>
          <a:stretch/>
        </p:blipFill>
        <p:spPr bwMode="auto">
          <a:xfrm>
            <a:off x="0" y="-6350"/>
            <a:ext cx="9144000" cy="6858000"/>
          </a:xfrm>
          <a:prstGeom prst="rect">
            <a:avLst/>
          </a:prstGeom>
          <a:noFill/>
          <a:ln>
            <a:noFill/>
          </a:ln>
        </p:spPr>
      </p:pic>
      <p:cxnSp>
        <p:nvCxnSpPr>
          <p:cNvPr id="5" name="Straight Connector 5"/>
          <p:cNvCxnSpPr>
            <a:cxnSpLocks/>
          </p:cNvCxnSpPr>
          <p:nvPr userDrawn="1"/>
        </p:nvCxnSpPr>
        <p:spPr bwMode="auto">
          <a:xfrm>
            <a:off x="457200" y="1093788"/>
            <a:ext cx="0" cy="4783137"/>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7" name="Rectangle 4"/>
          <p:cNvSpPr/>
          <p:nvPr userDrawn="1"/>
        </p:nvSpPr>
        <p:spPr bwMode="auto">
          <a:xfrm>
            <a:off x="412750" y="6350"/>
            <a:ext cx="685800"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a:solidFill>
                <a:srgbClr val="DC2225"/>
              </a:solidFill>
            </a:endParaRPr>
          </a:p>
        </p:txBody>
      </p:sp>
      <p:pic>
        <p:nvPicPr>
          <p:cNvPr id="8" name="Resim 9"/>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6" name="Başlık 1"/>
          <p:cNvSpPr>
            <a:spLocks noGrp="1"/>
          </p:cNvSpPr>
          <p:nvPr>
            <p:ph type="title"/>
          </p:nvPr>
        </p:nvSpPr>
        <p:spPr bwMode="auto">
          <a:xfrm>
            <a:off x="413538" y="588611"/>
            <a:ext cx="8316919" cy="504497"/>
          </a:xfrm>
        </p:spPr>
        <p:txBody>
          <a:bodyPr>
            <a:normAutofit/>
          </a:bodyPr>
          <a:lstStyle>
            <a:lvl1pPr>
              <a:defRPr sz="2800" b="1">
                <a:solidFill>
                  <a:srgbClr val="DC2225"/>
                </a:solidFill>
                <a:latin typeface="+mn-lt"/>
              </a:defRPr>
            </a:lvl1pPr>
          </a:lstStyle>
          <a:p>
            <a:pPr>
              <a:defRPr/>
            </a:pPr>
            <a:r>
              <a:rPr lang="tr-TR"/>
              <a:t>Asıl başlık stili için tıklatın</a:t>
            </a:r>
            <a:endParaRPr lang="tr-TR"/>
          </a:p>
        </p:txBody>
      </p:sp>
      <p:sp>
        <p:nvSpPr>
          <p:cNvPr id="17" name="Metin Yer Tutucusu 3"/>
          <p:cNvSpPr>
            <a:spLocks noGrp="1"/>
          </p:cNvSpPr>
          <p:nvPr>
            <p:ph type="body" sz="half" idx="2"/>
          </p:nvPr>
        </p:nvSpPr>
        <p:spPr bwMode="auto">
          <a:xfrm>
            <a:off x="636769"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Asıl metin stillerini düzenlemek için tıklatın</a:t>
            </a:r>
            <a:endParaRP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DC2225"/>
                </a:solidFill>
                <a:latin typeface="Georgia"/>
              </a:defRPr>
            </a:lvl1pPr>
          </a:lstStyle>
          <a:p>
            <a:pPr>
              <a:defRPr/>
            </a:pPr>
            <a:fld id="{A5E94F32-E649-4125-A653-8940DB31505F}" type="slidenum">
              <a:rPr lang="tr-TR"/>
              <a:t/>
            </a:fld>
            <a:endParaRPr lang="tr-T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 - Turkuaz">
    <p:spTree>
      <p:nvGrpSpPr>
        <p:cNvPr id="1" name=""/>
        <p:cNvGrpSpPr/>
        <p:nvPr/>
      </p:nvGrpSpPr>
      <p:grpSpPr bwMode="auto">
        <a:xfrm>
          <a:off x="0" y="0"/>
          <a:ext cx="0" cy="0"/>
          <a:chOff x="0" y="0"/>
          <a:chExt cx="0" cy="0"/>
        </a:xfrm>
      </p:grpSpPr>
      <p:pic>
        <p:nvPicPr>
          <p:cNvPr id="4" name="Picture 22"/>
          <p:cNvPicPr>
            <a:picLocks noChangeAspect="1"/>
          </p:cNvPicPr>
          <p:nvPr userDrawn="1"/>
        </p:nvPicPr>
        <p:blipFill>
          <a:blip r:embed="rId2"/>
          <a:stretch/>
        </p:blipFill>
        <p:spPr bwMode="auto">
          <a:xfrm>
            <a:off x="0" y="-6350"/>
            <a:ext cx="9144000" cy="6858000"/>
          </a:xfrm>
          <a:prstGeom prst="rect">
            <a:avLst/>
          </a:prstGeom>
          <a:noFill/>
          <a:ln>
            <a:noFill/>
          </a:ln>
        </p:spPr>
      </p:pic>
      <p:cxnSp>
        <p:nvCxnSpPr>
          <p:cNvPr id="5" name="Straight Connector 5"/>
          <p:cNvCxnSpPr>
            <a:cxnSpLocks/>
          </p:cNvCxnSpPr>
          <p:nvPr userDrawn="1"/>
        </p:nvCxnSpPr>
        <p:spPr bwMode="auto">
          <a:xfrm>
            <a:off x="457200" y="1093788"/>
            <a:ext cx="0" cy="4783137"/>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7" name="Rectangle 4"/>
          <p:cNvSpPr/>
          <p:nvPr userDrawn="1"/>
        </p:nvSpPr>
        <p:spPr bwMode="auto">
          <a:xfrm>
            <a:off x="412750" y="6350"/>
            <a:ext cx="685800"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a:solidFill>
                <a:prstClr val="white"/>
              </a:solidFill>
            </a:endParaRPr>
          </a:p>
        </p:txBody>
      </p:sp>
      <p:pic>
        <p:nvPicPr>
          <p:cNvPr id="8" name="Resim 9"/>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6" name="Başlık 1"/>
          <p:cNvSpPr>
            <a:spLocks noGrp="1"/>
          </p:cNvSpPr>
          <p:nvPr>
            <p:ph type="title"/>
          </p:nvPr>
        </p:nvSpPr>
        <p:spPr bwMode="auto">
          <a:xfrm>
            <a:off x="413538" y="588611"/>
            <a:ext cx="8316919" cy="504497"/>
          </a:xfrm>
        </p:spPr>
        <p:txBody>
          <a:bodyPr>
            <a:normAutofit/>
          </a:bodyPr>
          <a:lstStyle>
            <a:lvl1pPr>
              <a:defRPr sz="2800" b="1">
                <a:solidFill>
                  <a:srgbClr val="0094AB"/>
                </a:solidFill>
                <a:latin typeface="+mn-lt"/>
              </a:defRPr>
            </a:lvl1pPr>
          </a:lstStyle>
          <a:p>
            <a:pPr>
              <a:defRPr/>
            </a:pPr>
            <a:r>
              <a:rPr lang="tr-TR"/>
              <a:t>Asıl başlık stili için tıklatın</a:t>
            </a:r>
            <a:endParaRPr lang="tr-TR"/>
          </a:p>
        </p:txBody>
      </p:sp>
      <p:sp>
        <p:nvSpPr>
          <p:cNvPr id="17" name="Metin Yer Tutucusu 3"/>
          <p:cNvSpPr>
            <a:spLocks noGrp="1"/>
          </p:cNvSpPr>
          <p:nvPr>
            <p:ph type="body" sz="half" idx="2"/>
          </p:nvPr>
        </p:nvSpPr>
        <p:spPr bwMode="auto">
          <a:xfrm>
            <a:off x="636769"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Asıl metin stillerini düzenlemek için tıklatın</a:t>
            </a:r>
            <a:endParaRP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0094AB"/>
                </a:solidFill>
                <a:latin typeface="Georgia"/>
              </a:defRPr>
            </a:lvl1pPr>
          </a:lstStyle>
          <a:p>
            <a:pPr>
              <a:defRPr/>
            </a:pPr>
            <a:fld id="{CDD018C9-260D-4907-A70C-3AE130DF08AC}" type="slidenum">
              <a:rPr lang="tr-TR"/>
              <a:t/>
            </a:fld>
            <a:endParaRPr 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_İçerik - Turkuaz">
    <p:spTree>
      <p:nvGrpSpPr>
        <p:cNvPr id="1" name=""/>
        <p:cNvGrpSpPr/>
        <p:nvPr/>
      </p:nvGrpSpPr>
      <p:grpSpPr bwMode="auto">
        <a:xfrm>
          <a:off x="0" y="0"/>
          <a:ext cx="0" cy="0"/>
          <a:chOff x="0" y="0"/>
          <a:chExt cx="0" cy="0"/>
        </a:xfrm>
      </p:grpSpPr>
      <p:pic>
        <p:nvPicPr>
          <p:cNvPr id="3" name="Picture 22"/>
          <p:cNvPicPr>
            <a:picLocks noChangeAspect="1"/>
          </p:cNvPicPr>
          <p:nvPr userDrawn="1"/>
        </p:nvPicPr>
        <p:blipFill>
          <a:blip r:embed="rId2"/>
          <a:stretch/>
        </p:blipFill>
        <p:spPr bwMode="auto">
          <a:xfrm>
            <a:off x="0" y="0"/>
            <a:ext cx="9144000" cy="6858000"/>
          </a:xfrm>
          <a:prstGeom prst="rect">
            <a:avLst/>
          </a:prstGeom>
          <a:ln>
            <a:solidFill>
              <a:schemeClr val="bg1">
                <a:lumMod val="75000"/>
              </a:schemeClr>
            </a:solidFill>
          </a:ln>
        </p:spPr>
      </p:pic>
      <p:pic>
        <p:nvPicPr>
          <p:cNvPr id="4" name="Resim 7"/>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5" name="Oval 4"/>
          <p:cNvSpPr/>
          <p:nvPr userDrawn="1"/>
        </p:nvSpPr>
        <p:spPr bwMode="auto">
          <a:xfrm>
            <a:off x="412750" y="239713"/>
            <a:ext cx="692150" cy="922337"/>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prstClr val="white"/>
              </a:solidFill>
            </a:endParaRPr>
          </a:p>
        </p:txBody>
      </p:sp>
      <p:pic>
        <p:nvPicPr>
          <p:cNvPr id="6" name="Resim 9"/>
          <p:cNvPicPr>
            <a:picLocks noChangeAspect="1"/>
          </p:cNvPicPr>
          <p:nvPr userDrawn="1"/>
        </p:nvPicPr>
        <p:blipFill>
          <a:blip r:embed="rId4"/>
          <a:stretch/>
        </p:blipFill>
        <p:spPr bwMode="auto">
          <a:xfrm>
            <a:off x="465138" y="307975"/>
            <a:ext cx="588962" cy="785813"/>
          </a:xfrm>
          <a:prstGeom prst="rect">
            <a:avLst/>
          </a:prstGeom>
          <a:noFill/>
          <a:ln>
            <a:noFill/>
          </a:ln>
        </p:spPr>
      </p:pic>
      <p:sp>
        <p:nvSpPr>
          <p:cNvPr id="7" name="Yuvarlatılmış Dikdörtgen 10"/>
          <p:cNvSpPr/>
          <p:nvPr userDrawn="1"/>
        </p:nvSpPr>
        <p:spPr bwMode="auto">
          <a:xfrm>
            <a:off x="1225550" y="373063"/>
            <a:ext cx="7505700"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srgbClr val="DC2225"/>
              </a:solidFill>
            </a:endParaRPr>
          </a:p>
        </p:txBody>
      </p:sp>
      <p:sp>
        <p:nvSpPr>
          <p:cNvPr id="20" name="Başlık 1"/>
          <p:cNvSpPr>
            <a:spLocks noGrp="1"/>
          </p:cNvSpPr>
          <p:nvPr>
            <p:ph type="title"/>
          </p:nvPr>
        </p:nvSpPr>
        <p:spPr bwMode="auto">
          <a:xfrm>
            <a:off x="1377944" y="449009"/>
            <a:ext cx="7301450" cy="504497"/>
          </a:xfrm>
        </p:spPr>
        <p:txBody>
          <a:bodyPr>
            <a:normAutofit/>
          </a:bodyPr>
          <a:lstStyle>
            <a:lvl1pPr>
              <a:defRPr sz="2800" b="1">
                <a:solidFill>
                  <a:srgbClr val="0094AB"/>
                </a:solidFill>
                <a:latin typeface="+mn-lt"/>
              </a:defRPr>
            </a:lvl1pPr>
          </a:lstStyle>
          <a:p>
            <a:pPr>
              <a:defRPr/>
            </a:pPr>
            <a:r>
              <a:rPr lang="tr-TR"/>
              <a:t>Asıl başlık stili için tıklatın</a:t>
            </a:r>
            <a:endParaRPr lang="tr-TR"/>
          </a:p>
        </p:txBody>
      </p:sp>
      <p:sp>
        <p:nvSpPr>
          <p:cNvPr id="8" name="Slayt Numarası Yer Tutucusu 5"/>
          <p:cNvSpPr>
            <a:spLocks noGrp="1"/>
          </p:cNvSpPr>
          <p:nvPr>
            <p:ph type="sldNum" sz="quarter" idx="10"/>
          </p:nvPr>
        </p:nvSpPr>
        <p:spPr bwMode="auto">
          <a:xfrm>
            <a:off x="8455025" y="6122988"/>
            <a:ext cx="276225" cy="728662"/>
          </a:xfrm>
        </p:spPr>
        <p:txBody>
          <a:bodyPr/>
          <a:lstStyle>
            <a:lvl1pPr algn="ctr">
              <a:defRPr b="1">
                <a:solidFill>
                  <a:srgbClr val="0094AB"/>
                </a:solidFill>
                <a:latin typeface="Georgia"/>
              </a:defRPr>
            </a:lvl1pPr>
          </a:lstStyle>
          <a:p>
            <a:pPr>
              <a:defRPr/>
            </a:pPr>
            <a:fld id="{6845C03B-B73B-40D3-A62F-4BB62C2AB8C5}" type="slidenum">
              <a:rPr lang="tr-TR"/>
              <a:t/>
            </a:fld>
            <a:endParaRPr 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3_İçerik - Turkuaz">
    <p:spTree>
      <p:nvGrpSpPr>
        <p:cNvPr id="1" name=""/>
        <p:cNvGrpSpPr/>
        <p:nvPr/>
      </p:nvGrpSpPr>
      <p:grpSpPr bwMode="auto">
        <a:xfrm>
          <a:off x="0" y="0"/>
          <a:ext cx="0" cy="0"/>
          <a:chOff x="0" y="0"/>
          <a:chExt cx="0" cy="0"/>
        </a:xfrm>
      </p:grpSpPr>
      <p:pic>
        <p:nvPicPr>
          <p:cNvPr id="3" name="Picture 22"/>
          <p:cNvPicPr>
            <a:picLocks noChangeAspect="1"/>
          </p:cNvPicPr>
          <p:nvPr userDrawn="1"/>
        </p:nvPicPr>
        <p:blipFill>
          <a:blip r:embed="rId2"/>
          <a:stretch/>
        </p:blipFill>
        <p:spPr bwMode="auto">
          <a:xfrm>
            <a:off x="0" y="0"/>
            <a:ext cx="9144000" cy="6858000"/>
          </a:xfrm>
          <a:prstGeom prst="rect">
            <a:avLst/>
          </a:prstGeom>
          <a:ln>
            <a:solidFill>
              <a:schemeClr val="bg1">
                <a:lumMod val="75000"/>
              </a:schemeClr>
            </a:solidFill>
          </a:ln>
        </p:spPr>
      </p:pic>
      <p:pic>
        <p:nvPicPr>
          <p:cNvPr id="4" name="Resim 7"/>
          <p:cNvPicPr>
            <a:picLocks noChangeAspect="1"/>
          </p:cNvPicPr>
          <p:nvPr userDrawn="1"/>
        </p:nvPicPr>
        <p:blipFill>
          <a:blip r:embed="rId3"/>
          <a:stretch/>
        </p:blipFill>
        <p:spPr bwMode="auto">
          <a:xfrm>
            <a:off x="412750" y="6122988"/>
            <a:ext cx="1366838" cy="504825"/>
          </a:xfrm>
          <a:prstGeom prst="rect">
            <a:avLst/>
          </a:prstGeom>
          <a:noFill/>
          <a:ln>
            <a:noFill/>
          </a:ln>
        </p:spPr>
      </p:pic>
      <p:grpSp>
        <p:nvGrpSpPr>
          <p:cNvPr id="5" name="Grup 8"/>
          <p:cNvGrpSpPr/>
          <p:nvPr userDrawn="1"/>
        </p:nvGrpSpPr>
        <p:grpSpPr bwMode="auto">
          <a:xfrm>
            <a:off x="412750" y="239713"/>
            <a:ext cx="692150" cy="922337"/>
            <a:chOff x="2909455" y="2272146"/>
            <a:chExt cx="1865745" cy="1865745"/>
          </a:xfrm>
        </p:grpSpPr>
        <p:sp>
          <p:nvSpPr>
            <p:cNvPr id="6" name="Oval 5"/>
            <p:cNvSpPr/>
            <p:nvPr userDrawn="1"/>
          </p:nvSpPr>
          <p:spPr bwMode="auto">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prstClr val="white"/>
                </a:solidFill>
              </a:endParaRPr>
            </a:p>
          </p:txBody>
        </p:sp>
        <p:pic>
          <p:nvPicPr>
            <p:cNvPr id="7" name="Resim 10"/>
            <p:cNvPicPr>
              <a:picLocks noChangeAspect="1"/>
            </p:cNvPicPr>
            <p:nvPr userDrawn="1"/>
          </p:nvPicPr>
          <p:blipFill>
            <a:blip r:embed="rId4"/>
            <a:stretch/>
          </p:blipFill>
          <p:spPr bwMode="auto">
            <a:xfrm>
              <a:off x="3047206" y="2409896"/>
              <a:ext cx="1590243" cy="1590243"/>
            </a:xfrm>
            <a:prstGeom prst="rect">
              <a:avLst/>
            </a:prstGeom>
            <a:noFill/>
            <a:ln>
              <a:noFill/>
            </a:ln>
          </p:spPr>
        </p:pic>
      </p:grpSp>
      <p:sp>
        <p:nvSpPr>
          <p:cNvPr id="8" name="Yuvarlatılmış Dikdörtgen 11"/>
          <p:cNvSpPr/>
          <p:nvPr userDrawn="1"/>
        </p:nvSpPr>
        <p:spPr bwMode="auto">
          <a:xfrm>
            <a:off x="1225550" y="373063"/>
            <a:ext cx="7505700"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srgbClr val="DC2225"/>
              </a:solidFill>
            </a:endParaRPr>
          </a:p>
        </p:txBody>
      </p:sp>
      <p:sp>
        <p:nvSpPr>
          <p:cNvPr id="20" name="Başlık 1"/>
          <p:cNvSpPr>
            <a:spLocks noGrp="1"/>
          </p:cNvSpPr>
          <p:nvPr>
            <p:ph type="title"/>
          </p:nvPr>
        </p:nvSpPr>
        <p:spPr bwMode="auto">
          <a:xfrm>
            <a:off x="1377944" y="449009"/>
            <a:ext cx="7301450" cy="504497"/>
          </a:xfrm>
        </p:spPr>
        <p:txBody>
          <a:bodyPr>
            <a:normAutofit/>
          </a:bodyPr>
          <a:lstStyle>
            <a:lvl1pPr>
              <a:defRPr sz="2800" b="1">
                <a:solidFill>
                  <a:srgbClr val="DC2225"/>
                </a:solidFill>
                <a:latin typeface="+mn-lt"/>
              </a:defRPr>
            </a:lvl1pPr>
          </a:lstStyle>
          <a:p>
            <a:pPr>
              <a:defRPr/>
            </a:pPr>
            <a:r>
              <a:rPr lang="tr-TR"/>
              <a:t>Asıl başlık stili için tıklatın</a:t>
            </a:r>
            <a:endParaRPr lang="tr-T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DC2225"/>
                </a:solidFill>
                <a:latin typeface="Georgia"/>
              </a:defRPr>
            </a:lvl1pPr>
          </a:lstStyle>
          <a:p>
            <a:pPr>
              <a:defRPr/>
            </a:pPr>
            <a:fld id="{885C23C4-0AF7-4642-8053-83777C6E1E72}" type="slidenum">
              <a:rPr lang="tr-TR"/>
              <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Kırmızı">
    <p:spTree>
      <p:nvGrpSpPr>
        <p:cNvPr id="1" name=""/>
        <p:cNvGrpSpPr/>
        <p:nvPr/>
      </p:nvGrpSpPr>
      <p:grpSpPr bwMode="auto">
        <a:xfrm>
          <a:off x="0" y="0"/>
          <a:ext cx="0" cy="0"/>
          <a:chOff x="0" y="0"/>
          <a:chExt cx="0" cy="0"/>
        </a:xfrm>
      </p:grpSpPr>
      <p:pic>
        <p:nvPicPr>
          <p:cNvPr id="4" name="Picture 22"/>
          <p:cNvPicPr>
            <a:picLocks noChangeAspect="1"/>
          </p:cNvPicPr>
          <p:nvPr userDrawn="1"/>
        </p:nvPicPr>
        <p:blipFill>
          <a:blip r:embed="rId2"/>
          <a:stretch/>
        </p:blipFill>
        <p:spPr bwMode="auto">
          <a:xfrm>
            <a:off x="0" y="-6350"/>
            <a:ext cx="9144000" cy="6858000"/>
          </a:xfrm>
          <a:prstGeom prst="rect">
            <a:avLst/>
          </a:prstGeom>
          <a:noFill/>
          <a:ln>
            <a:noFill/>
          </a:ln>
        </p:spPr>
      </p:pic>
      <p:cxnSp>
        <p:nvCxnSpPr>
          <p:cNvPr id="5" name="Straight Connector 5"/>
          <p:cNvCxnSpPr>
            <a:cxnSpLocks/>
          </p:cNvCxnSpPr>
          <p:nvPr userDrawn="1"/>
        </p:nvCxnSpPr>
        <p:spPr bwMode="auto">
          <a:xfrm>
            <a:off x="457200" y="1093788"/>
            <a:ext cx="0" cy="4783137"/>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7" name="Rectangle 4"/>
          <p:cNvSpPr/>
          <p:nvPr userDrawn="1"/>
        </p:nvSpPr>
        <p:spPr bwMode="auto">
          <a:xfrm>
            <a:off x="412750" y="6350"/>
            <a:ext cx="685800"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a:solidFill>
                <a:srgbClr val="DC2225"/>
              </a:solidFill>
            </a:endParaRPr>
          </a:p>
        </p:txBody>
      </p:sp>
      <p:pic>
        <p:nvPicPr>
          <p:cNvPr id="8" name="Resim 9"/>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6" name="Başlık 1"/>
          <p:cNvSpPr>
            <a:spLocks noGrp="1"/>
          </p:cNvSpPr>
          <p:nvPr>
            <p:ph type="title"/>
          </p:nvPr>
        </p:nvSpPr>
        <p:spPr bwMode="auto">
          <a:xfrm>
            <a:off x="413541" y="588617"/>
            <a:ext cx="8316919" cy="504497"/>
          </a:xfrm>
        </p:spPr>
        <p:txBody>
          <a:bodyPr>
            <a:normAutofit/>
          </a:bodyPr>
          <a:lstStyle>
            <a:lvl1pPr>
              <a:defRPr sz="2800" b="1">
                <a:solidFill>
                  <a:srgbClr val="DC2225"/>
                </a:solidFill>
                <a:latin typeface="+mn-lt"/>
              </a:defRPr>
            </a:lvl1pPr>
          </a:lstStyle>
          <a:p>
            <a:pPr>
              <a:defRPr/>
            </a:pPr>
            <a:r>
              <a:rPr lang="tr-TR"/>
              <a:t>Asıl başlık stili için tıklatın</a:t>
            </a:r>
            <a:endParaRPr lang="tr-TR"/>
          </a:p>
        </p:txBody>
      </p:sp>
      <p:sp>
        <p:nvSpPr>
          <p:cNvPr id="17" name="Metin Yer Tutucusu 3"/>
          <p:cNvSpPr>
            <a:spLocks noGrp="1"/>
          </p:cNvSpPr>
          <p:nvPr>
            <p:ph type="body" sz="half" idx="2"/>
          </p:nvPr>
        </p:nvSpPr>
        <p:spPr bwMode="auto">
          <a:xfrm>
            <a:off x="636772"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Asıl metin stillerini düzenlemek için tıklatın</a:t>
            </a:r>
            <a:endParaRP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DC2225"/>
                </a:solidFill>
                <a:latin typeface="Georgia"/>
              </a:defRPr>
            </a:lvl1pPr>
          </a:lstStyle>
          <a:p>
            <a:pPr>
              <a:defRPr/>
            </a:pPr>
            <a:fld id="{DF857B74-4025-4D70-BAC8-B524D854C9F4}" type="slidenum">
              <a:rPr lang="tr-TR"/>
              <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 - Turkuaz">
    <p:spTree>
      <p:nvGrpSpPr>
        <p:cNvPr id="1" name=""/>
        <p:cNvGrpSpPr/>
        <p:nvPr/>
      </p:nvGrpSpPr>
      <p:grpSpPr bwMode="auto">
        <a:xfrm>
          <a:off x="0" y="0"/>
          <a:ext cx="0" cy="0"/>
          <a:chOff x="0" y="0"/>
          <a:chExt cx="0" cy="0"/>
        </a:xfrm>
      </p:grpSpPr>
      <p:pic>
        <p:nvPicPr>
          <p:cNvPr id="4" name="Picture 22"/>
          <p:cNvPicPr>
            <a:picLocks noChangeAspect="1"/>
          </p:cNvPicPr>
          <p:nvPr userDrawn="1"/>
        </p:nvPicPr>
        <p:blipFill>
          <a:blip r:embed="rId2"/>
          <a:stretch/>
        </p:blipFill>
        <p:spPr bwMode="auto">
          <a:xfrm>
            <a:off x="0" y="-6350"/>
            <a:ext cx="9144000" cy="6858000"/>
          </a:xfrm>
          <a:prstGeom prst="rect">
            <a:avLst/>
          </a:prstGeom>
          <a:noFill/>
          <a:ln>
            <a:noFill/>
          </a:ln>
        </p:spPr>
      </p:pic>
      <p:cxnSp>
        <p:nvCxnSpPr>
          <p:cNvPr id="5" name="Straight Connector 5"/>
          <p:cNvCxnSpPr>
            <a:cxnSpLocks/>
          </p:cNvCxnSpPr>
          <p:nvPr userDrawn="1"/>
        </p:nvCxnSpPr>
        <p:spPr bwMode="auto">
          <a:xfrm>
            <a:off x="457200" y="1093788"/>
            <a:ext cx="0" cy="4783137"/>
          </a:xfrm>
          <a:prstGeom prst="line">
            <a:avLst/>
          </a:prstGeom>
          <a:ln w="12700">
            <a:solidFill>
              <a:srgbClr val="0094AB"/>
            </a:solidFill>
          </a:ln>
        </p:spPr>
        <p:style>
          <a:lnRef idx="1">
            <a:schemeClr val="accent1"/>
          </a:lnRef>
          <a:fillRef idx="0">
            <a:schemeClr val="accent1"/>
          </a:fillRef>
          <a:effectRef idx="0">
            <a:schemeClr val="accent1"/>
          </a:effectRef>
          <a:fontRef idx="minor">
            <a:schemeClr val="tx1"/>
          </a:fontRef>
        </p:style>
      </p:cxnSp>
      <p:sp>
        <p:nvSpPr>
          <p:cNvPr id="7" name="Rectangle 4"/>
          <p:cNvSpPr/>
          <p:nvPr userDrawn="1"/>
        </p:nvSpPr>
        <p:spPr bwMode="auto">
          <a:xfrm>
            <a:off x="412750" y="6350"/>
            <a:ext cx="685800" cy="495300"/>
          </a:xfrm>
          <a:prstGeom prst="rect">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a:solidFill>
                <a:prstClr val="white"/>
              </a:solidFill>
            </a:endParaRPr>
          </a:p>
        </p:txBody>
      </p:sp>
      <p:pic>
        <p:nvPicPr>
          <p:cNvPr id="8" name="Resim 9"/>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6" name="Başlık 1"/>
          <p:cNvSpPr>
            <a:spLocks noGrp="1"/>
          </p:cNvSpPr>
          <p:nvPr>
            <p:ph type="title"/>
          </p:nvPr>
        </p:nvSpPr>
        <p:spPr bwMode="auto">
          <a:xfrm>
            <a:off x="413541" y="588617"/>
            <a:ext cx="8316919" cy="504497"/>
          </a:xfrm>
        </p:spPr>
        <p:txBody>
          <a:bodyPr>
            <a:normAutofit/>
          </a:bodyPr>
          <a:lstStyle>
            <a:lvl1pPr>
              <a:defRPr sz="2800" b="1">
                <a:solidFill>
                  <a:srgbClr val="0094AB"/>
                </a:solidFill>
                <a:latin typeface="+mn-lt"/>
              </a:defRPr>
            </a:lvl1pPr>
          </a:lstStyle>
          <a:p>
            <a:pPr>
              <a:defRPr/>
            </a:pPr>
            <a:r>
              <a:rPr lang="tr-TR"/>
              <a:t>Asıl başlık stili için tıklatın</a:t>
            </a:r>
            <a:endParaRPr lang="tr-TR"/>
          </a:p>
        </p:txBody>
      </p:sp>
      <p:sp>
        <p:nvSpPr>
          <p:cNvPr id="17" name="Metin Yer Tutucusu 3"/>
          <p:cNvSpPr>
            <a:spLocks noGrp="1"/>
          </p:cNvSpPr>
          <p:nvPr>
            <p:ph type="body" sz="half" idx="2"/>
          </p:nvPr>
        </p:nvSpPr>
        <p:spPr bwMode="auto">
          <a:xfrm>
            <a:off x="636772"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Asıl metin stillerini düzenlemek için tıklatın</a:t>
            </a:r>
            <a:endParaRP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0094AB"/>
                </a:solidFill>
                <a:latin typeface="Georgia"/>
              </a:defRPr>
            </a:lvl1pPr>
          </a:lstStyle>
          <a:p>
            <a:pPr>
              <a:defRPr/>
            </a:pPr>
            <a:fld id="{145FC759-02AF-48E3-83A0-AFAC50487DB8}" type="slidenum">
              <a:rPr lang="tr-TR"/>
              <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2_İçerik - Turkuaz">
    <p:spTree>
      <p:nvGrpSpPr>
        <p:cNvPr id="1" name=""/>
        <p:cNvGrpSpPr/>
        <p:nvPr/>
      </p:nvGrpSpPr>
      <p:grpSpPr bwMode="auto">
        <a:xfrm>
          <a:off x="0" y="0"/>
          <a:ext cx="0" cy="0"/>
          <a:chOff x="0" y="0"/>
          <a:chExt cx="0" cy="0"/>
        </a:xfrm>
      </p:grpSpPr>
      <p:pic>
        <p:nvPicPr>
          <p:cNvPr id="3" name="Picture 22"/>
          <p:cNvPicPr>
            <a:picLocks noChangeAspect="1"/>
          </p:cNvPicPr>
          <p:nvPr userDrawn="1"/>
        </p:nvPicPr>
        <p:blipFill>
          <a:blip r:embed="rId2"/>
          <a:stretch/>
        </p:blipFill>
        <p:spPr bwMode="auto">
          <a:xfrm>
            <a:off x="0" y="0"/>
            <a:ext cx="9144000" cy="6858000"/>
          </a:xfrm>
          <a:prstGeom prst="rect">
            <a:avLst/>
          </a:prstGeom>
          <a:ln>
            <a:solidFill>
              <a:schemeClr val="bg1">
                <a:lumMod val="75000"/>
              </a:schemeClr>
            </a:solidFill>
          </a:ln>
        </p:spPr>
      </p:pic>
      <p:pic>
        <p:nvPicPr>
          <p:cNvPr id="4" name="Resim 7"/>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5" name="Oval 4"/>
          <p:cNvSpPr/>
          <p:nvPr userDrawn="1"/>
        </p:nvSpPr>
        <p:spPr bwMode="auto">
          <a:xfrm>
            <a:off x="412750" y="239713"/>
            <a:ext cx="692150" cy="922337"/>
          </a:xfrm>
          <a:prstGeom prst="ellipse">
            <a:avLst/>
          </a:prstGeom>
          <a:solidFill>
            <a:srgbClr val="0094A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prstClr val="white"/>
              </a:solidFill>
            </a:endParaRPr>
          </a:p>
        </p:txBody>
      </p:sp>
      <p:pic>
        <p:nvPicPr>
          <p:cNvPr id="6" name="Resim 9"/>
          <p:cNvPicPr>
            <a:picLocks noChangeAspect="1"/>
          </p:cNvPicPr>
          <p:nvPr userDrawn="1"/>
        </p:nvPicPr>
        <p:blipFill>
          <a:blip r:embed="rId4"/>
          <a:stretch/>
        </p:blipFill>
        <p:spPr bwMode="auto">
          <a:xfrm>
            <a:off x="465138" y="307975"/>
            <a:ext cx="588962" cy="785813"/>
          </a:xfrm>
          <a:prstGeom prst="rect">
            <a:avLst/>
          </a:prstGeom>
          <a:noFill/>
          <a:ln>
            <a:noFill/>
          </a:ln>
        </p:spPr>
      </p:pic>
      <p:sp>
        <p:nvSpPr>
          <p:cNvPr id="7" name="Yuvarlatılmış Dikdörtgen 10"/>
          <p:cNvSpPr/>
          <p:nvPr userDrawn="1"/>
        </p:nvSpPr>
        <p:spPr bwMode="auto">
          <a:xfrm>
            <a:off x="1225550" y="373063"/>
            <a:ext cx="7505700"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srgbClr val="DC2225"/>
              </a:solidFill>
            </a:endParaRPr>
          </a:p>
        </p:txBody>
      </p:sp>
      <p:sp>
        <p:nvSpPr>
          <p:cNvPr id="20" name="Başlık 1"/>
          <p:cNvSpPr>
            <a:spLocks noGrp="1"/>
          </p:cNvSpPr>
          <p:nvPr>
            <p:ph type="title"/>
          </p:nvPr>
        </p:nvSpPr>
        <p:spPr bwMode="auto">
          <a:xfrm>
            <a:off x="1377945" y="449015"/>
            <a:ext cx="7301450" cy="504497"/>
          </a:xfrm>
        </p:spPr>
        <p:txBody>
          <a:bodyPr>
            <a:normAutofit/>
          </a:bodyPr>
          <a:lstStyle>
            <a:lvl1pPr>
              <a:defRPr sz="2800" b="1">
                <a:solidFill>
                  <a:srgbClr val="0094AB"/>
                </a:solidFill>
                <a:latin typeface="+mn-lt"/>
              </a:defRPr>
            </a:lvl1pPr>
          </a:lstStyle>
          <a:p>
            <a:pPr>
              <a:defRPr/>
            </a:pPr>
            <a:r>
              <a:rPr lang="tr-TR"/>
              <a:t>Asıl başlık stili için tıklatın</a:t>
            </a:r>
            <a:endParaRPr lang="tr-TR"/>
          </a:p>
        </p:txBody>
      </p:sp>
      <p:sp>
        <p:nvSpPr>
          <p:cNvPr id="8" name="Slayt Numarası Yer Tutucusu 5"/>
          <p:cNvSpPr>
            <a:spLocks noGrp="1"/>
          </p:cNvSpPr>
          <p:nvPr>
            <p:ph type="sldNum" sz="quarter" idx="10"/>
          </p:nvPr>
        </p:nvSpPr>
        <p:spPr bwMode="auto">
          <a:xfrm>
            <a:off x="8455025" y="6122988"/>
            <a:ext cx="276225" cy="728662"/>
          </a:xfrm>
        </p:spPr>
        <p:txBody>
          <a:bodyPr/>
          <a:lstStyle>
            <a:lvl1pPr algn="ctr">
              <a:defRPr b="1">
                <a:solidFill>
                  <a:srgbClr val="0094AB"/>
                </a:solidFill>
                <a:latin typeface="Georgia"/>
              </a:defRPr>
            </a:lvl1pPr>
          </a:lstStyle>
          <a:p>
            <a:pPr>
              <a:defRPr/>
            </a:pPr>
            <a:fld id="{C9B66F4B-113A-486D-A991-356F6BCDDD56}" type="slidenum">
              <a:rPr lang="tr-TR"/>
              <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3_İçerik - Turkuaz">
    <p:spTree>
      <p:nvGrpSpPr>
        <p:cNvPr id="1" name=""/>
        <p:cNvGrpSpPr/>
        <p:nvPr/>
      </p:nvGrpSpPr>
      <p:grpSpPr bwMode="auto">
        <a:xfrm>
          <a:off x="0" y="0"/>
          <a:ext cx="0" cy="0"/>
          <a:chOff x="0" y="0"/>
          <a:chExt cx="0" cy="0"/>
        </a:xfrm>
      </p:grpSpPr>
      <p:pic>
        <p:nvPicPr>
          <p:cNvPr id="3" name="Picture 22"/>
          <p:cNvPicPr>
            <a:picLocks noChangeAspect="1"/>
          </p:cNvPicPr>
          <p:nvPr userDrawn="1"/>
        </p:nvPicPr>
        <p:blipFill>
          <a:blip r:embed="rId2"/>
          <a:stretch/>
        </p:blipFill>
        <p:spPr bwMode="auto">
          <a:xfrm>
            <a:off x="0" y="0"/>
            <a:ext cx="9144000" cy="6858000"/>
          </a:xfrm>
          <a:prstGeom prst="rect">
            <a:avLst/>
          </a:prstGeom>
          <a:ln>
            <a:solidFill>
              <a:schemeClr val="bg1">
                <a:lumMod val="75000"/>
              </a:schemeClr>
            </a:solidFill>
          </a:ln>
        </p:spPr>
      </p:pic>
      <p:pic>
        <p:nvPicPr>
          <p:cNvPr id="4" name="Resim 7"/>
          <p:cNvPicPr>
            <a:picLocks noChangeAspect="1"/>
          </p:cNvPicPr>
          <p:nvPr userDrawn="1"/>
        </p:nvPicPr>
        <p:blipFill>
          <a:blip r:embed="rId3"/>
          <a:stretch/>
        </p:blipFill>
        <p:spPr bwMode="auto">
          <a:xfrm>
            <a:off x="412750" y="6122988"/>
            <a:ext cx="1366838" cy="504825"/>
          </a:xfrm>
          <a:prstGeom prst="rect">
            <a:avLst/>
          </a:prstGeom>
          <a:noFill/>
          <a:ln>
            <a:noFill/>
          </a:ln>
        </p:spPr>
      </p:pic>
      <p:grpSp>
        <p:nvGrpSpPr>
          <p:cNvPr id="5" name="Grup 8"/>
          <p:cNvGrpSpPr/>
          <p:nvPr userDrawn="1"/>
        </p:nvGrpSpPr>
        <p:grpSpPr bwMode="auto">
          <a:xfrm>
            <a:off x="412750" y="239713"/>
            <a:ext cx="692150" cy="922337"/>
            <a:chOff x="2909455" y="2272146"/>
            <a:chExt cx="1865745" cy="1865745"/>
          </a:xfrm>
        </p:grpSpPr>
        <p:sp>
          <p:nvSpPr>
            <p:cNvPr id="6" name="Oval 5"/>
            <p:cNvSpPr/>
            <p:nvPr userDrawn="1"/>
          </p:nvSpPr>
          <p:spPr bwMode="auto">
            <a:xfrm>
              <a:off x="2909455" y="2272146"/>
              <a:ext cx="1865745" cy="1865745"/>
            </a:xfrm>
            <a:prstGeom prst="ellipse">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prstClr val="white"/>
                </a:solidFill>
              </a:endParaRPr>
            </a:p>
          </p:txBody>
        </p:sp>
        <p:pic>
          <p:nvPicPr>
            <p:cNvPr id="7" name="Resim 10"/>
            <p:cNvPicPr>
              <a:picLocks noChangeAspect="1"/>
            </p:cNvPicPr>
            <p:nvPr userDrawn="1"/>
          </p:nvPicPr>
          <p:blipFill>
            <a:blip r:embed="rId4"/>
            <a:stretch/>
          </p:blipFill>
          <p:spPr bwMode="auto">
            <a:xfrm>
              <a:off x="3047206" y="2409896"/>
              <a:ext cx="1590243" cy="1590243"/>
            </a:xfrm>
            <a:prstGeom prst="rect">
              <a:avLst/>
            </a:prstGeom>
            <a:noFill/>
            <a:ln>
              <a:noFill/>
            </a:ln>
          </p:spPr>
        </p:pic>
      </p:grpSp>
      <p:sp>
        <p:nvSpPr>
          <p:cNvPr id="8" name="Yuvarlatılmış Dikdörtgen 11"/>
          <p:cNvSpPr/>
          <p:nvPr userDrawn="1"/>
        </p:nvSpPr>
        <p:spPr bwMode="auto">
          <a:xfrm>
            <a:off x="1225550" y="373063"/>
            <a:ext cx="7505700" cy="657225"/>
          </a:xfrm>
          <a:prstGeom prst="roundRect">
            <a:avLst>
              <a:gd name="adj" fmla="val 50000"/>
            </a:avLst>
          </a:pr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tr-TR">
              <a:solidFill>
                <a:srgbClr val="DC2225"/>
              </a:solidFill>
            </a:endParaRPr>
          </a:p>
        </p:txBody>
      </p:sp>
      <p:sp>
        <p:nvSpPr>
          <p:cNvPr id="20" name="Başlık 1"/>
          <p:cNvSpPr>
            <a:spLocks noGrp="1"/>
          </p:cNvSpPr>
          <p:nvPr>
            <p:ph type="title"/>
          </p:nvPr>
        </p:nvSpPr>
        <p:spPr bwMode="auto">
          <a:xfrm>
            <a:off x="1377945" y="449015"/>
            <a:ext cx="7301450" cy="504497"/>
          </a:xfrm>
        </p:spPr>
        <p:txBody>
          <a:bodyPr>
            <a:normAutofit/>
          </a:bodyPr>
          <a:lstStyle>
            <a:lvl1pPr>
              <a:defRPr sz="2800" b="1">
                <a:solidFill>
                  <a:srgbClr val="DC2225"/>
                </a:solidFill>
                <a:latin typeface="+mn-lt"/>
              </a:defRPr>
            </a:lvl1pPr>
          </a:lstStyle>
          <a:p>
            <a:pPr>
              <a:defRPr/>
            </a:pPr>
            <a:r>
              <a:rPr lang="tr-TR"/>
              <a:t>Asıl başlık stili için tıklatın</a:t>
            </a:r>
            <a:endParaRPr lang="tr-T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DC2225"/>
                </a:solidFill>
                <a:latin typeface="Georgia"/>
              </a:defRPr>
            </a:lvl1pPr>
          </a:lstStyle>
          <a:p>
            <a:pPr>
              <a:defRPr/>
            </a:pPr>
            <a:fld id="{BAF72F0C-5765-459E-AB66-AC23ADDA1104}" type="slidenum">
              <a:rPr lang="tr-TR"/>
              <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Turkuaz">
    <p:spTree>
      <p:nvGrpSpPr>
        <p:cNvPr id="1" name=""/>
        <p:cNvGrpSpPr/>
        <p:nvPr/>
      </p:nvGrpSpPr>
      <p:grpSpPr bwMode="auto">
        <a:xfrm>
          <a:off x="0" y="0"/>
          <a:ext cx="0" cy="0"/>
          <a:chOff x="0" y="0"/>
          <a:chExt cx="0" cy="0"/>
        </a:xfrm>
      </p:grpSpPr>
      <p:pic>
        <p:nvPicPr>
          <p:cNvPr id="3" name="Resim 6"/>
          <p:cNvPicPr>
            <a:picLocks noChangeAspect="1"/>
          </p:cNvPicPr>
          <p:nvPr userDrawn="1"/>
        </p:nvPicPr>
        <p:blipFill>
          <a:blip r:embed="rId2"/>
          <a:stretch/>
        </p:blipFill>
        <p:spPr bwMode="auto">
          <a:xfrm>
            <a:off x="0" y="0"/>
            <a:ext cx="9144000" cy="6858000"/>
          </a:xfrm>
          <a:prstGeom prst="rect">
            <a:avLst/>
          </a:prstGeom>
          <a:noFill/>
          <a:ln>
            <a:noFill/>
          </a:ln>
        </p:spPr>
      </p:pic>
      <p:pic>
        <p:nvPicPr>
          <p:cNvPr id="4" name="Resim 7"/>
          <p:cNvPicPr>
            <a:picLocks noChangeAspect="1"/>
          </p:cNvPicPr>
          <p:nvPr userDrawn="1"/>
        </p:nvPicPr>
        <p:blipFill>
          <a:blip r:embed="rId3"/>
          <a:stretch/>
        </p:blipFill>
        <p:spPr bwMode="auto">
          <a:xfrm>
            <a:off x="2922588" y="865188"/>
            <a:ext cx="3298825" cy="1217612"/>
          </a:xfrm>
          <a:prstGeom prst="rect">
            <a:avLst/>
          </a:prstGeom>
          <a:noFill/>
          <a:ln>
            <a:noFill/>
          </a:ln>
        </p:spPr>
      </p:pic>
      <p:sp>
        <p:nvSpPr>
          <p:cNvPr id="10" name="Başlık 1"/>
          <p:cNvSpPr>
            <a:spLocks noGrp="1"/>
          </p:cNvSpPr>
          <p:nvPr>
            <p:ph type="title"/>
          </p:nvPr>
        </p:nvSpPr>
        <p:spPr bwMode="auto">
          <a:xfrm>
            <a:off x="628649" y="3144724"/>
            <a:ext cx="7886700" cy="1325563"/>
          </a:xfrm>
        </p:spPr>
        <p:txBody>
          <a:bodyPr/>
          <a:lstStyle>
            <a:lvl1pPr algn="ctr">
              <a:defRPr b="1">
                <a:solidFill>
                  <a:schemeClr val="bg1"/>
                </a:solidFill>
                <a:latin typeface="+mn-lt"/>
              </a:defRPr>
            </a:lvl1pPr>
          </a:lstStyle>
          <a:p>
            <a:pPr>
              <a:defRPr/>
            </a:pPr>
            <a:r>
              <a:rPr lang="tr-TR"/>
              <a:t>Asıl başlık stili için tıklatın</a:t>
            </a:r>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Kapak-Kırmızı">
    <p:spTree>
      <p:nvGrpSpPr>
        <p:cNvPr id="1" name=""/>
        <p:cNvGrpSpPr/>
        <p:nvPr/>
      </p:nvGrpSpPr>
      <p:grpSpPr bwMode="auto">
        <a:xfrm>
          <a:off x="0" y="0"/>
          <a:ext cx="0" cy="0"/>
          <a:chOff x="0" y="0"/>
          <a:chExt cx="0" cy="0"/>
        </a:xfrm>
      </p:grpSpPr>
      <p:pic>
        <p:nvPicPr>
          <p:cNvPr id="3" name="Resim 6"/>
          <p:cNvPicPr>
            <a:picLocks noChangeAspect="1"/>
          </p:cNvPicPr>
          <p:nvPr userDrawn="1"/>
        </p:nvPicPr>
        <p:blipFill>
          <a:blip r:embed="rId2"/>
          <a:stretch/>
        </p:blipFill>
        <p:spPr bwMode="auto">
          <a:xfrm>
            <a:off x="0" y="0"/>
            <a:ext cx="9144000" cy="6858000"/>
          </a:xfrm>
          <a:prstGeom prst="rect">
            <a:avLst/>
          </a:prstGeom>
          <a:noFill/>
          <a:ln>
            <a:noFill/>
          </a:ln>
        </p:spPr>
      </p:pic>
      <p:pic>
        <p:nvPicPr>
          <p:cNvPr id="4" name="Resim 7"/>
          <p:cNvPicPr>
            <a:picLocks noChangeAspect="1"/>
          </p:cNvPicPr>
          <p:nvPr userDrawn="1"/>
        </p:nvPicPr>
        <p:blipFill>
          <a:blip r:embed="rId3"/>
          <a:stretch/>
        </p:blipFill>
        <p:spPr bwMode="auto">
          <a:xfrm>
            <a:off x="2922588" y="865188"/>
            <a:ext cx="3298825" cy="1217612"/>
          </a:xfrm>
          <a:prstGeom prst="rect">
            <a:avLst/>
          </a:prstGeom>
          <a:noFill/>
          <a:ln>
            <a:noFill/>
          </a:ln>
        </p:spPr>
      </p:pic>
      <p:sp>
        <p:nvSpPr>
          <p:cNvPr id="10" name="Başlık 1"/>
          <p:cNvSpPr>
            <a:spLocks noGrp="1"/>
          </p:cNvSpPr>
          <p:nvPr>
            <p:ph type="title"/>
          </p:nvPr>
        </p:nvSpPr>
        <p:spPr bwMode="auto">
          <a:xfrm>
            <a:off x="628649" y="3144724"/>
            <a:ext cx="7886700" cy="1325563"/>
          </a:xfrm>
        </p:spPr>
        <p:txBody>
          <a:bodyPr/>
          <a:lstStyle>
            <a:lvl1pPr algn="ctr">
              <a:defRPr b="1">
                <a:solidFill>
                  <a:schemeClr val="bg1"/>
                </a:solidFill>
                <a:latin typeface="+mn-lt"/>
              </a:defRPr>
            </a:lvl1pPr>
          </a:lstStyle>
          <a:p>
            <a:pPr>
              <a:defRPr/>
            </a:pPr>
            <a:r>
              <a:rPr lang="tr-TR"/>
              <a:t>Asıl başlık stili için tıklatın</a:t>
            </a:r>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userDrawn="1">
  <p:cSld name="İçerik-Kırmızı">
    <p:spTree>
      <p:nvGrpSpPr>
        <p:cNvPr id="1" name=""/>
        <p:cNvGrpSpPr/>
        <p:nvPr/>
      </p:nvGrpSpPr>
      <p:grpSpPr bwMode="auto">
        <a:xfrm>
          <a:off x="0" y="0"/>
          <a:ext cx="0" cy="0"/>
          <a:chOff x="0" y="0"/>
          <a:chExt cx="0" cy="0"/>
        </a:xfrm>
      </p:grpSpPr>
      <p:pic>
        <p:nvPicPr>
          <p:cNvPr id="4" name="Picture 22"/>
          <p:cNvPicPr>
            <a:picLocks noChangeAspect="1"/>
          </p:cNvPicPr>
          <p:nvPr userDrawn="1"/>
        </p:nvPicPr>
        <p:blipFill>
          <a:blip r:embed="rId2"/>
          <a:stretch/>
        </p:blipFill>
        <p:spPr bwMode="auto">
          <a:xfrm>
            <a:off x="0" y="-6350"/>
            <a:ext cx="9144000" cy="6858000"/>
          </a:xfrm>
          <a:prstGeom prst="rect">
            <a:avLst/>
          </a:prstGeom>
          <a:noFill/>
          <a:ln>
            <a:noFill/>
          </a:ln>
        </p:spPr>
      </p:pic>
      <p:cxnSp>
        <p:nvCxnSpPr>
          <p:cNvPr id="5" name="Straight Connector 5"/>
          <p:cNvCxnSpPr>
            <a:cxnSpLocks/>
          </p:cNvCxnSpPr>
          <p:nvPr userDrawn="1"/>
        </p:nvCxnSpPr>
        <p:spPr bwMode="auto">
          <a:xfrm>
            <a:off x="457200" y="1093788"/>
            <a:ext cx="0" cy="4783137"/>
          </a:xfrm>
          <a:prstGeom prst="line">
            <a:avLst/>
          </a:prstGeom>
          <a:ln w="12700">
            <a:solidFill>
              <a:srgbClr val="DC2225"/>
            </a:solidFill>
          </a:ln>
        </p:spPr>
        <p:style>
          <a:lnRef idx="1">
            <a:schemeClr val="accent1"/>
          </a:lnRef>
          <a:fillRef idx="0">
            <a:schemeClr val="accent1"/>
          </a:fillRef>
          <a:effectRef idx="0">
            <a:schemeClr val="accent1"/>
          </a:effectRef>
          <a:fontRef idx="minor">
            <a:schemeClr val="tx1"/>
          </a:fontRef>
        </p:style>
      </p:cxnSp>
      <p:sp>
        <p:nvSpPr>
          <p:cNvPr id="7" name="Rectangle 4"/>
          <p:cNvSpPr/>
          <p:nvPr userDrawn="1"/>
        </p:nvSpPr>
        <p:spPr bwMode="auto">
          <a:xfrm>
            <a:off x="412750" y="6350"/>
            <a:ext cx="685800" cy="495300"/>
          </a:xfrm>
          <a:prstGeom prst="rect">
            <a:avLst/>
          </a:prstGeom>
          <a:solidFill>
            <a:srgbClr val="DC222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a:solidFill>
                <a:srgbClr val="DC2225"/>
              </a:solidFill>
            </a:endParaRPr>
          </a:p>
        </p:txBody>
      </p:sp>
      <p:pic>
        <p:nvPicPr>
          <p:cNvPr id="8" name="Resim 9"/>
          <p:cNvPicPr>
            <a:picLocks noChangeAspect="1"/>
          </p:cNvPicPr>
          <p:nvPr userDrawn="1"/>
        </p:nvPicPr>
        <p:blipFill>
          <a:blip r:embed="rId3"/>
          <a:stretch/>
        </p:blipFill>
        <p:spPr bwMode="auto">
          <a:xfrm>
            <a:off x="412750" y="6122988"/>
            <a:ext cx="1366838" cy="504825"/>
          </a:xfrm>
          <a:prstGeom prst="rect">
            <a:avLst/>
          </a:prstGeom>
          <a:noFill/>
          <a:ln>
            <a:noFill/>
          </a:ln>
        </p:spPr>
      </p:pic>
      <p:sp>
        <p:nvSpPr>
          <p:cNvPr id="6" name="Başlık 1"/>
          <p:cNvSpPr>
            <a:spLocks noGrp="1"/>
          </p:cNvSpPr>
          <p:nvPr>
            <p:ph type="title"/>
          </p:nvPr>
        </p:nvSpPr>
        <p:spPr bwMode="auto">
          <a:xfrm>
            <a:off x="413543" y="588621"/>
            <a:ext cx="8316919" cy="504497"/>
          </a:xfrm>
        </p:spPr>
        <p:txBody>
          <a:bodyPr>
            <a:normAutofit/>
          </a:bodyPr>
          <a:lstStyle>
            <a:lvl1pPr>
              <a:defRPr sz="2800" b="1">
                <a:solidFill>
                  <a:srgbClr val="DC2225"/>
                </a:solidFill>
                <a:latin typeface="+mn-lt"/>
              </a:defRPr>
            </a:lvl1pPr>
          </a:lstStyle>
          <a:p>
            <a:pPr>
              <a:defRPr/>
            </a:pPr>
            <a:r>
              <a:rPr lang="tr-TR"/>
              <a:t>Asıl başlık stili için tıklatın</a:t>
            </a:r>
            <a:endParaRPr lang="tr-TR"/>
          </a:p>
        </p:txBody>
      </p:sp>
      <p:sp>
        <p:nvSpPr>
          <p:cNvPr id="17" name="Metin Yer Tutucusu 3"/>
          <p:cNvSpPr>
            <a:spLocks noGrp="1"/>
          </p:cNvSpPr>
          <p:nvPr>
            <p:ph type="body" sz="half" idx="2"/>
          </p:nvPr>
        </p:nvSpPr>
        <p:spPr bwMode="auto">
          <a:xfrm>
            <a:off x="636774" y="1355344"/>
            <a:ext cx="8093687" cy="452192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tr-TR"/>
              <a:t>Asıl metin stillerini düzenlemek için tıklatın</a:t>
            </a:r>
            <a:endParaRPr/>
          </a:p>
        </p:txBody>
      </p:sp>
      <p:sp>
        <p:nvSpPr>
          <p:cNvPr id="9" name="Slayt Numarası Yer Tutucusu 5"/>
          <p:cNvSpPr>
            <a:spLocks noGrp="1"/>
          </p:cNvSpPr>
          <p:nvPr>
            <p:ph type="sldNum" sz="quarter" idx="10"/>
          </p:nvPr>
        </p:nvSpPr>
        <p:spPr bwMode="auto">
          <a:xfrm>
            <a:off x="8455025" y="6122988"/>
            <a:ext cx="276225" cy="728662"/>
          </a:xfrm>
        </p:spPr>
        <p:txBody>
          <a:bodyPr/>
          <a:lstStyle>
            <a:lvl1pPr algn="ctr">
              <a:defRPr b="1">
                <a:solidFill>
                  <a:srgbClr val="DC2225"/>
                </a:solidFill>
                <a:latin typeface="Georgia"/>
              </a:defRPr>
            </a:lvl1pPr>
          </a:lstStyle>
          <a:p>
            <a:pPr>
              <a:defRPr/>
            </a:pPr>
            <a:fld id="{B801E950-B2AD-4AAE-A34E-F9CB81C518A7}" type="slidenum">
              <a:rPr lang="tr-TR"/>
              <a:t/>
            </a:fld>
            <a:endParaRPr lang="tr-T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theme" Target="../theme/theme2.xml"/></Relationships>
</file>

<file path=ppt/slideMasters/_rels/slideMaster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3.xml"/></Relationships>
</file>

<file path=ppt/slideMasters/_rels/slideMaster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3074" name="Başlık Yer Tutucusu 1"/>
          <p:cNvSpPr>
            <a:spLocks noGrp="1"/>
          </p:cNvSpPr>
          <p:nvPr>
            <p:ph type="title"/>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bodyPr>
          <a:lstStyle/>
          <a:p>
            <a:pPr lvl="0">
              <a:defRPr/>
            </a:pPr>
            <a:r>
              <a:rPr lang="tr-TR"/>
              <a:t>Asıl başlık stilini düzenlemek için tıklayın</a:t>
            </a:r>
            <a:endParaRPr/>
          </a:p>
        </p:txBody>
      </p:sp>
      <p:sp>
        <p:nvSpPr>
          <p:cNvPr id="3075" name="Metin Yer Tutucusu 2"/>
          <p:cNvSpPr>
            <a:spLocks noGrp="1"/>
          </p:cNvSpPr>
          <p:nvPr>
            <p:ph type="body" idx="1"/>
          </p:nvPr>
        </p:nvSpPr>
        <p:spPr bwMode="auto">
          <a:xfrm>
            <a:off x="628650" y="1825625"/>
            <a:ext cx="7886700" cy="4351338"/>
          </a:xfrm>
          <a:prstGeom prst="rect">
            <a:avLst/>
          </a:prstGeom>
          <a:noFill/>
          <a:ln>
            <a:noFill/>
          </a:ln>
        </p:spPr>
        <p:txBody>
          <a:bodyPr vert="horz" wrap="square" lIns="91440" tIns="45720" rIns="91440" bIns="45720" numCol="1" anchor="t" anchorCtr="0" compatLnSpc="1">
            <a:prstTxWarp prst="textNoShape"/>
          </a:bodyPr>
          <a:lstStyle/>
          <a:p>
            <a:pPr lvl="0">
              <a:defRPr/>
            </a:pPr>
            <a:r>
              <a:rPr lang="tr-TR"/>
              <a:t>Asıl metin stillerini düzenlemek için tıklayın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a:p>
        </p:txBody>
      </p:sp>
      <p:sp>
        <p:nvSpPr>
          <p:cNvPr id="4" name="Veri Yer Tutucusu 3"/>
          <p:cNvSpPr>
            <a:spLocks noGrp="1"/>
          </p:cNvSpPr>
          <p:nvPr>
            <p:ph type="dt" sz="half" idx="2"/>
          </p:nvPr>
        </p:nvSpPr>
        <p:spPr bwMode="auto">
          <a:xfrm>
            <a:off x="628650" y="6356350"/>
            <a:ext cx="2057400" cy="365125"/>
          </a:xfrm>
          <a:prstGeom prst="rect">
            <a:avLst/>
          </a:prstGeom>
        </p:spPr>
        <p:txBody>
          <a:bodyPr vert="horz" lIns="91440" tIns="45720" rIns="91440" bIns="45720" rtlCol="0" anchor="ctr"/>
          <a:lstStyle>
            <a:lvl1pPr algn="l">
              <a:spcBef>
                <a:spcPts val="0"/>
              </a:spcBef>
              <a:spcAft>
                <a:spcPts val="0"/>
              </a:spcAft>
              <a:defRPr sz="1200">
                <a:solidFill>
                  <a:prstClr val="black">
                    <a:tint val="75000"/>
                  </a:prstClr>
                </a:solidFill>
                <a:latin typeface="Calibri"/>
                <a:cs typeface="+mn-cs"/>
              </a:defRPr>
            </a:lvl1pPr>
          </a:lstStyle>
          <a:p>
            <a:pPr>
              <a:defRPr/>
            </a:pPr>
            <a:fld id="{995A5E67-05A3-42AD-B1C1-893AA3F38DF5}" type="datetime1">
              <a:rPr lang="tr-TR"/>
              <a:t/>
            </a:fld>
            <a:endParaRPr lang="tr-TR"/>
          </a:p>
        </p:txBody>
      </p:sp>
      <p:sp>
        <p:nvSpPr>
          <p:cNvPr id="5" name="Alt Bilgi Yer Tutucusu 4"/>
          <p:cNvSpPr>
            <a:spLocks noGrp="1"/>
          </p:cNvSpPr>
          <p:nvPr>
            <p:ph type="ftr" sz="quarter" idx="3"/>
          </p:nvPr>
        </p:nvSpPr>
        <p:spPr bwMode="auto">
          <a:xfrm>
            <a:off x="3028950" y="6356350"/>
            <a:ext cx="3086100" cy="365125"/>
          </a:xfrm>
          <a:prstGeom prst="rect">
            <a:avLst/>
          </a:prstGeom>
        </p:spPr>
        <p:txBody>
          <a:bodyPr vert="horz" lIns="91440" tIns="45720" rIns="91440" bIns="45720" rtlCol="0" anchor="ctr"/>
          <a:lstStyle>
            <a:lvl1pPr algn="ctr">
              <a:spcBef>
                <a:spcPts val="0"/>
              </a:spcBef>
              <a:spcAft>
                <a:spcPts val="0"/>
              </a:spcAft>
              <a:defRPr sz="1200">
                <a:solidFill>
                  <a:prstClr val="black">
                    <a:tint val="75000"/>
                  </a:prstClr>
                </a:solidFill>
                <a:latin typeface="Calibri"/>
                <a:cs typeface="+mn-cs"/>
              </a:defRPr>
            </a:lvl1pPr>
          </a:lstStyle>
          <a:p>
            <a:pPr>
              <a:defRPr/>
            </a:pPr>
            <a:endParaRPr lang="tr-TR"/>
          </a:p>
        </p:txBody>
      </p:sp>
      <p:sp>
        <p:nvSpPr>
          <p:cNvPr id="6" name="Slayt Numarası Yer Tutucusu 5"/>
          <p:cNvSpPr>
            <a:spLocks noGrp="1"/>
          </p:cNvSpPr>
          <p:nvPr>
            <p:ph type="sldNum" sz="quarter" idx="4"/>
          </p:nvPr>
        </p:nvSpPr>
        <p:spPr bwMode="auto">
          <a:xfrm>
            <a:off x="6457950" y="6356350"/>
            <a:ext cx="2057400" cy="365125"/>
          </a:xfrm>
          <a:prstGeom prst="rect">
            <a:avLst/>
          </a:prstGeom>
        </p:spPr>
        <p:txBody>
          <a:bodyPr vert="horz" wrap="square" lIns="91440" tIns="45720" rIns="91440" bIns="45720" numCol="1" anchor="ctr" anchorCtr="0" compatLnSpc="1">
            <a:prstTxWarp prst="textNoShape"/>
          </a:bodyPr>
          <a:lstStyle>
            <a:lvl1pPr algn="r">
              <a:defRPr sz="1200">
                <a:solidFill>
                  <a:srgbClr val="898989"/>
                </a:solidFill>
                <a:latin typeface="Calibri"/>
              </a:defRPr>
            </a:lvl1pPr>
          </a:lstStyle>
          <a:p>
            <a:pPr>
              <a:defRPr/>
            </a:pPr>
            <a:fld id="{DFB7D61F-E6DD-4033-BBEF-5F67AB8B39F7}" type="slidenum">
              <a:rPr lang="tr-TR"/>
              <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dt="0" ftr="0" hdr="0" sldNum="1"/>
  <p:txStyles>
    <p:title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p:titleStyle>
    <p:body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2050" name="Başlık Yer Tutucusu 1"/>
          <p:cNvSpPr>
            <a:spLocks noGrp="1"/>
          </p:cNvSpPr>
          <p:nvPr>
            <p:ph type="title"/>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bodyPr>
          <a:lstStyle/>
          <a:p>
            <a:pPr lvl="0">
              <a:defRPr/>
            </a:pPr>
            <a:r>
              <a:rPr lang="tr-TR"/>
              <a:t>Asıl başlık stilini düzenlemek için tıklayın</a:t>
            </a:r>
            <a:endParaRPr/>
          </a:p>
        </p:txBody>
      </p:sp>
      <p:sp>
        <p:nvSpPr>
          <p:cNvPr id="2051" name="Metin Yer Tutucusu 2"/>
          <p:cNvSpPr>
            <a:spLocks noGrp="1"/>
          </p:cNvSpPr>
          <p:nvPr>
            <p:ph type="body" idx="1"/>
          </p:nvPr>
        </p:nvSpPr>
        <p:spPr bwMode="auto">
          <a:xfrm>
            <a:off x="628650" y="1825625"/>
            <a:ext cx="7886700" cy="4351338"/>
          </a:xfrm>
          <a:prstGeom prst="rect">
            <a:avLst/>
          </a:prstGeom>
          <a:noFill/>
          <a:ln>
            <a:noFill/>
          </a:ln>
        </p:spPr>
        <p:txBody>
          <a:bodyPr vert="horz" wrap="square" lIns="91440" tIns="45720" rIns="91440" bIns="45720" numCol="1" anchor="t" anchorCtr="0" compatLnSpc="1">
            <a:prstTxWarp prst="textNoShape"/>
          </a:bodyPr>
          <a:lstStyle/>
          <a:p>
            <a:pPr lvl="0">
              <a:defRPr/>
            </a:pPr>
            <a:r>
              <a:rPr lang="tr-TR"/>
              <a:t>Asıl metin stillerini düzenlemek için tıklayın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a:p>
        </p:txBody>
      </p:sp>
      <p:sp>
        <p:nvSpPr>
          <p:cNvPr id="4" name="Veri Yer Tutucusu 3"/>
          <p:cNvSpPr>
            <a:spLocks noGrp="1"/>
          </p:cNvSpPr>
          <p:nvPr>
            <p:ph type="dt" sz="half" idx="2"/>
          </p:nvPr>
        </p:nvSpPr>
        <p:spPr bwMode="auto">
          <a:xfrm>
            <a:off x="628650" y="6356350"/>
            <a:ext cx="2057400" cy="365125"/>
          </a:xfrm>
          <a:prstGeom prst="rect">
            <a:avLst/>
          </a:prstGeom>
        </p:spPr>
        <p:txBody>
          <a:bodyPr vert="horz" lIns="91440" tIns="45720" rIns="91440" bIns="45720" rtlCol="0" anchor="ctr"/>
          <a:lstStyle>
            <a:lvl1pPr algn="l">
              <a:spcBef>
                <a:spcPts val="0"/>
              </a:spcBef>
              <a:spcAft>
                <a:spcPts val="0"/>
              </a:spcAft>
              <a:defRPr sz="1200">
                <a:solidFill>
                  <a:prstClr val="black">
                    <a:tint val="75000"/>
                  </a:prstClr>
                </a:solidFill>
                <a:latin typeface="Calibri"/>
                <a:cs typeface="+mn-cs"/>
              </a:defRPr>
            </a:lvl1pPr>
          </a:lstStyle>
          <a:p>
            <a:pPr>
              <a:defRPr/>
            </a:pPr>
            <a:fld id="{6043069F-257A-4726-AC9B-75A034E958A1}" type="datetime1">
              <a:rPr lang="tr-TR"/>
              <a:t/>
            </a:fld>
            <a:endParaRPr lang="tr-TR"/>
          </a:p>
        </p:txBody>
      </p:sp>
      <p:sp>
        <p:nvSpPr>
          <p:cNvPr id="5" name="Alt Bilgi Yer Tutucusu 4"/>
          <p:cNvSpPr>
            <a:spLocks noGrp="1"/>
          </p:cNvSpPr>
          <p:nvPr>
            <p:ph type="ftr" sz="quarter" idx="3"/>
          </p:nvPr>
        </p:nvSpPr>
        <p:spPr bwMode="auto">
          <a:xfrm>
            <a:off x="3028950" y="6356350"/>
            <a:ext cx="3086100" cy="365125"/>
          </a:xfrm>
          <a:prstGeom prst="rect">
            <a:avLst/>
          </a:prstGeom>
        </p:spPr>
        <p:txBody>
          <a:bodyPr vert="horz" lIns="91440" tIns="45720" rIns="91440" bIns="45720" rtlCol="0" anchor="ctr"/>
          <a:lstStyle>
            <a:lvl1pPr algn="ctr">
              <a:spcBef>
                <a:spcPts val="0"/>
              </a:spcBef>
              <a:spcAft>
                <a:spcPts val="0"/>
              </a:spcAft>
              <a:defRPr sz="1200">
                <a:solidFill>
                  <a:prstClr val="black">
                    <a:tint val="75000"/>
                  </a:prstClr>
                </a:solidFill>
                <a:latin typeface="Calibri"/>
                <a:cs typeface="+mn-cs"/>
              </a:defRPr>
            </a:lvl1pPr>
          </a:lstStyle>
          <a:p>
            <a:pPr>
              <a:defRPr/>
            </a:pPr>
            <a:endParaRPr lang="tr-TR"/>
          </a:p>
        </p:txBody>
      </p:sp>
      <p:sp>
        <p:nvSpPr>
          <p:cNvPr id="6" name="Slayt Numarası Yer Tutucusu 5"/>
          <p:cNvSpPr>
            <a:spLocks noGrp="1"/>
          </p:cNvSpPr>
          <p:nvPr>
            <p:ph type="sldNum" sz="quarter" idx="4"/>
          </p:nvPr>
        </p:nvSpPr>
        <p:spPr bwMode="auto">
          <a:xfrm>
            <a:off x="6457950" y="6356350"/>
            <a:ext cx="2057400" cy="365125"/>
          </a:xfrm>
          <a:prstGeom prst="rect">
            <a:avLst/>
          </a:prstGeom>
        </p:spPr>
        <p:txBody>
          <a:bodyPr vert="horz" wrap="square" lIns="91440" tIns="45720" rIns="91440" bIns="45720" numCol="1" anchor="ctr" anchorCtr="0" compatLnSpc="1">
            <a:prstTxWarp prst="textNoShape"/>
          </a:bodyPr>
          <a:lstStyle>
            <a:lvl1pPr algn="r">
              <a:defRPr sz="1200">
                <a:solidFill>
                  <a:srgbClr val="898989"/>
                </a:solidFill>
                <a:latin typeface="Calibri"/>
              </a:defRPr>
            </a:lvl1pPr>
          </a:lstStyle>
          <a:p>
            <a:pPr>
              <a:defRPr/>
            </a:pPr>
            <a:fld id="{E76066B7-B0D5-40C2-8720-5331E13FCE52}" type="slidenum">
              <a:rPr lang="tr-TR"/>
              <a:t/>
            </a:fld>
            <a:endParaRPr lang="tr-T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hf dt="0" ftr="0" hdr="0" sldNum="1"/>
  <p:txStyles>
    <p:title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p:titleStyle>
    <p:body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5122" name="Holder 2"/>
          <p:cNvSpPr>
            <a:spLocks noChangeArrowheads="1" noGrp="1"/>
          </p:cNvSpPr>
          <p:nvPr>
            <p:ph type="title"/>
          </p:nvPr>
        </p:nvSpPr>
        <p:spPr bwMode="auto">
          <a:xfrm>
            <a:off x="282575" y="427038"/>
            <a:ext cx="5099050" cy="277812"/>
          </a:xfrm>
          <a:prstGeom prst="rect">
            <a:avLst/>
          </a:prstGeom>
          <a:noFill/>
          <a:ln>
            <a:noFill/>
          </a:ln>
        </p:spPr>
        <p:txBody>
          <a:bodyPr vert="horz" wrap="square" lIns="0" tIns="0" rIns="0" bIns="0" numCol="1" anchor="t" anchorCtr="0" compatLnSpc="1">
            <a:prstTxWarp prst="textNoShape"/>
            <a:spAutoFit/>
          </a:bodyPr>
          <a:lstStyle/>
          <a:p>
            <a:pPr lvl="0">
              <a:defRPr/>
            </a:pPr>
            <a:endParaRPr lang="tr-TR"/>
          </a:p>
        </p:txBody>
      </p:sp>
      <p:sp>
        <p:nvSpPr>
          <p:cNvPr id="5123" name="Holder 3"/>
          <p:cNvSpPr>
            <a:spLocks noChangeArrowheads="1" noGrp="1"/>
          </p:cNvSpPr>
          <p:nvPr>
            <p:ph type="body" idx="1"/>
          </p:nvPr>
        </p:nvSpPr>
        <p:spPr bwMode="auto">
          <a:xfrm>
            <a:off x="282575" y="2459038"/>
            <a:ext cx="5099050" cy="277812"/>
          </a:xfrm>
          <a:prstGeom prst="rect">
            <a:avLst/>
          </a:prstGeom>
          <a:noFill/>
          <a:ln>
            <a:noFill/>
          </a:ln>
        </p:spPr>
        <p:txBody>
          <a:bodyPr vert="horz" wrap="square" lIns="0" tIns="0" rIns="0" bIns="0" numCol="1" anchor="t" anchorCtr="0" compatLnSpc="1">
            <a:prstTxWarp prst="textNoShape"/>
            <a:spAutoFit/>
          </a:bodyPr>
          <a:lstStyle/>
          <a:p>
            <a:pPr lvl="0">
              <a:defRPr/>
            </a:pPr>
            <a:endParaRPr lang="tr-TR"/>
          </a:p>
        </p:txBody>
      </p:sp>
      <p:sp>
        <p:nvSpPr>
          <p:cNvPr id="4" name="Holder 4"/>
          <p:cNvSpPr>
            <a:spLocks noGrp="1"/>
          </p:cNvSpPr>
          <p:nvPr>
            <p:ph type="ftr" sz="quarter" idx="5"/>
          </p:nvPr>
        </p:nvSpPr>
        <p:spPr bwMode="auto">
          <a:xfrm>
            <a:off x="1925638" y="9944100"/>
            <a:ext cx="1812925" cy="277813"/>
          </a:xfrm>
          <a:prstGeom prst="rect">
            <a:avLst/>
          </a:prstGeom>
        </p:spPr>
        <p:txBody>
          <a:bodyPr wrap="square" lIns="0" tIns="0" rIns="0" bIns="0">
            <a:spAutoFit/>
          </a:bodyPr>
          <a:lstStyle>
            <a:lvl1pPr algn="ctr">
              <a:defRPr>
                <a:solidFill>
                  <a:schemeClr val="tx1">
                    <a:tint val="75000"/>
                  </a:schemeClr>
                </a:solidFill>
                <a:cs typeface="Arial"/>
              </a:defRPr>
            </a:lvl1pPr>
          </a:lstStyle>
          <a:p>
            <a:pPr>
              <a:defRPr/>
            </a:pPr>
            <a:endParaRPr/>
          </a:p>
        </p:txBody>
      </p:sp>
      <p:sp>
        <p:nvSpPr>
          <p:cNvPr id="5" name="Holder 5"/>
          <p:cNvSpPr>
            <a:spLocks noGrp="1"/>
          </p:cNvSpPr>
          <p:nvPr>
            <p:ph type="dt" sz="half" idx="6"/>
          </p:nvPr>
        </p:nvSpPr>
        <p:spPr bwMode="auto">
          <a:xfrm>
            <a:off x="282575" y="9944100"/>
            <a:ext cx="1303338" cy="277813"/>
          </a:xfrm>
          <a:prstGeom prst="rect">
            <a:avLst/>
          </a:prstGeom>
        </p:spPr>
        <p:txBody>
          <a:bodyPr wrap="square" lIns="0" tIns="0" rIns="0" bIns="0">
            <a:spAutoFit/>
          </a:bodyPr>
          <a:lstStyle>
            <a:lvl1pPr algn="l">
              <a:defRPr>
                <a:solidFill>
                  <a:schemeClr val="tx1">
                    <a:tint val="75000"/>
                  </a:schemeClr>
                </a:solidFill>
                <a:cs typeface="Arial"/>
              </a:defRPr>
            </a:lvl1pPr>
          </a:lstStyle>
          <a:p>
            <a:pPr>
              <a:defRPr/>
            </a:pPr>
            <a:fld id="{1D8BD707-D9CF-40AE-B4C6-C98DA3205C09}" type="datetimeFigureOut">
              <a:rPr lang="en-US"/>
              <a:t/>
            </a:fld>
            <a:endParaRPr lang="en-US"/>
          </a:p>
        </p:txBody>
      </p:sp>
      <p:sp>
        <p:nvSpPr>
          <p:cNvPr id="6" name="Holder 6"/>
          <p:cNvSpPr>
            <a:spLocks noGrp="1"/>
          </p:cNvSpPr>
          <p:nvPr>
            <p:ph type="sldNum" sz="quarter" idx="7"/>
          </p:nvPr>
        </p:nvSpPr>
        <p:spPr bwMode="auto">
          <a:xfrm>
            <a:off x="4078288" y="9944100"/>
            <a:ext cx="1303337" cy="277813"/>
          </a:xfrm>
          <a:prstGeom prst="rect">
            <a:avLst/>
          </a:prstGeom>
        </p:spPr>
        <p:txBody>
          <a:bodyPr vert="horz" wrap="square" lIns="0" tIns="0" rIns="0" bIns="0" numCol="1" anchor="t" anchorCtr="0" compatLnSpc="1">
            <a:prstTxWarp prst="textNoShape"/>
            <a:spAutoFit/>
          </a:bodyPr>
          <a:lstStyle>
            <a:lvl1pPr algn="r">
              <a:defRPr>
                <a:solidFill>
                  <a:srgbClr val="898989"/>
                </a:solidFill>
              </a:defRPr>
            </a:lvl1pPr>
          </a:lstStyle>
          <a:p>
            <a:pPr>
              <a:defRPr/>
            </a:pPr>
            <a:fld id="{FE3FADDE-D79D-4B4B-A4F9-F5C6A8742A0C}" type="slidenum">
              <a:rPr lang="tr-TR"/>
              <a:t/>
            </a:fld>
            <a:endParaRPr lang="tr-T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ctr">
        <a:spcBef>
          <a:spcPts val="0"/>
        </a:spcBef>
        <a:spcAft>
          <a:spcPts val="0"/>
        </a:spcAft>
        <a:defRPr>
          <a:solidFill>
            <a:schemeClr val="tx2"/>
          </a:solidFill>
          <a:latin typeface="+mj-lt"/>
          <a:ea typeface="+mj-ea"/>
          <a:cs typeface="+mj-cs"/>
        </a:defRPr>
      </a:lvl1pPr>
      <a:lvl2pPr algn="ctr">
        <a:spcBef>
          <a:spcPts val="0"/>
        </a:spcBef>
        <a:spcAft>
          <a:spcPts val="0"/>
        </a:spcAft>
        <a:defRPr>
          <a:solidFill>
            <a:schemeClr val="tx2"/>
          </a:solidFill>
          <a:latin typeface="Calibri"/>
        </a:defRPr>
      </a:lvl2pPr>
      <a:lvl3pPr algn="ctr">
        <a:spcBef>
          <a:spcPts val="0"/>
        </a:spcBef>
        <a:spcAft>
          <a:spcPts val="0"/>
        </a:spcAft>
        <a:defRPr>
          <a:solidFill>
            <a:schemeClr val="tx2"/>
          </a:solidFill>
          <a:latin typeface="Calibri"/>
        </a:defRPr>
      </a:lvl3pPr>
      <a:lvl4pPr algn="ctr">
        <a:spcBef>
          <a:spcPts val="0"/>
        </a:spcBef>
        <a:spcAft>
          <a:spcPts val="0"/>
        </a:spcAft>
        <a:defRPr>
          <a:solidFill>
            <a:schemeClr val="tx2"/>
          </a:solidFill>
          <a:latin typeface="Calibri"/>
        </a:defRPr>
      </a:lvl4pPr>
      <a:lvl5pPr algn="ctr">
        <a:spcBef>
          <a:spcPts val="0"/>
        </a:spcBef>
        <a:spcAft>
          <a:spcPts val="0"/>
        </a:spcAft>
        <a:defRPr>
          <a:solidFill>
            <a:schemeClr val="tx2"/>
          </a:solidFill>
          <a:latin typeface="Calibri"/>
        </a:defRPr>
      </a:lvl5pPr>
      <a:lvl6pPr marL="457200" algn="ctr">
        <a:spcBef>
          <a:spcPts val="0"/>
        </a:spcBef>
        <a:spcAft>
          <a:spcPts val="0"/>
        </a:spcAft>
        <a:defRPr>
          <a:solidFill>
            <a:schemeClr val="tx2"/>
          </a:solidFill>
          <a:latin typeface="Calibri"/>
        </a:defRPr>
      </a:lvl6pPr>
      <a:lvl7pPr marL="914400" algn="ctr">
        <a:spcBef>
          <a:spcPts val="0"/>
        </a:spcBef>
        <a:spcAft>
          <a:spcPts val="0"/>
        </a:spcAft>
        <a:defRPr>
          <a:solidFill>
            <a:schemeClr val="tx2"/>
          </a:solidFill>
          <a:latin typeface="Calibri"/>
        </a:defRPr>
      </a:lvl7pPr>
      <a:lvl8pPr marL="1371600" algn="ctr">
        <a:spcBef>
          <a:spcPts val="0"/>
        </a:spcBef>
        <a:spcAft>
          <a:spcPts val="0"/>
        </a:spcAft>
        <a:defRPr>
          <a:solidFill>
            <a:schemeClr val="tx2"/>
          </a:solidFill>
          <a:latin typeface="Calibri"/>
        </a:defRPr>
      </a:lvl8pPr>
      <a:lvl9pPr marL="1828800" algn="ctr">
        <a:spcBef>
          <a:spcPts val="0"/>
        </a:spcBef>
        <a:spcAft>
          <a:spcPts val="0"/>
        </a:spcAft>
        <a:defRPr>
          <a:solidFill>
            <a:schemeClr val="tx2"/>
          </a:solidFill>
          <a:latin typeface="Calibri"/>
        </a:defRPr>
      </a:lvl9pPr>
    </p:titleStyle>
    <p:bodyStyle>
      <a:lvl1pPr algn="l">
        <a:spcBef>
          <a:spcPts val="0"/>
        </a:spcBef>
        <a:spcAft>
          <a:spcPts val="0"/>
        </a:spcAft>
        <a:defRPr>
          <a:solidFill>
            <a:schemeClr val="tx1"/>
          </a:solidFill>
          <a:latin typeface="+mn-lt"/>
          <a:ea typeface="+mn-ea"/>
          <a:cs typeface="+mn-cs"/>
        </a:defRPr>
      </a:lvl1pPr>
      <a:lvl2pPr marL="342900" algn="l">
        <a:spcBef>
          <a:spcPts val="0"/>
        </a:spcBef>
        <a:spcAft>
          <a:spcPts val="0"/>
        </a:spcAft>
        <a:defRPr>
          <a:solidFill>
            <a:schemeClr val="tx1"/>
          </a:solidFill>
          <a:latin typeface="+mn-lt"/>
          <a:ea typeface="+mn-ea"/>
          <a:cs typeface="+mn-cs"/>
        </a:defRPr>
      </a:lvl2pPr>
      <a:lvl3pPr marL="685800" algn="l">
        <a:spcBef>
          <a:spcPts val="0"/>
        </a:spcBef>
        <a:spcAft>
          <a:spcPts val="0"/>
        </a:spcAft>
        <a:defRPr>
          <a:solidFill>
            <a:schemeClr val="tx1"/>
          </a:solidFill>
          <a:latin typeface="+mn-lt"/>
          <a:ea typeface="+mn-ea"/>
          <a:cs typeface="+mn-cs"/>
        </a:defRPr>
      </a:lvl3pPr>
      <a:lvl4pPr marL="1028700" algn="l">
        <a:spcBef>
          <a:spcPts val="0"/>
        </a:spcBef>
        <a:spcAft>
          <a:spcPts val="0"/>
        </a:spcAft>
        <a:defRPr>
          <a:solidFill>
            <a:schemeClr val="tx1"/>
          </a:solidFill>
          <a:latin typeface="+mn-lt"/>
          <a:ea typeface="+mn-ea"/>
          <a:cs typeface="+mn-cs"/>
        </a:defRPr>
      </a:lvl4pPr>
      <a:lvl5pPr marL="1371600" algn="l">
        <a:spcBef>
          <a:spcPts val="0"/>
        </a:spcBef>
        <a:spcAft>
          <a:spcPts val="0"/>
        </a:spcAft>
        <a:defRPr>
          <a:solidFill>
            <a:schemeClr val="tx1"/>
          </a:solidFill>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sp>
        <p:nvSpPr>
          <p:cNvPr id="4098" name="Başlık Yer Tutucusu 1"/>
          <p:cNvSpPr>
            <a:spLocks noGrp="1"/>
          </p:cNvSpPr>
          <p:nvPr>
            <p:ph type="title"/>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bodyPr>
          <a:lstStyle/>
          <a:p>
            <a:pPr lvl="0">
              <a:defRPr/>
            </a:pPr>
            <a:r>
              <a:rPr lang="tr-TR"/>
              <a:t>Asıl başlık stilini düzenlemek için tıklayın</a:t>
            </a:r>
            <a:endParaRPr/>
          </a:p>
        </p:txBody>
      </p:sp>
      <p:sp>
        <p:nvSpPr>
          <p:cNvPr id="4099" name="Metin Yer Tutucusu 2"/>
          <p:cNvSpPr>
            <a:spLocks noGrp="1"/>
          </p:cNvSpPr>
          <p:nvPr>
            <p:ph type="body" idx="1"/>
          </p:nvPr>
        </p:nvSpPr>
        <p:spPr bwMode="auto">
          <a:xfrm>
            <a:off x="628650" y="1825625"/>
            <a:ext cx="7886700" cy="4351338"/>
          </a:xfrm>
          <a:prstGeom prst="rect">
            <a:avLst/>
          </a:prstGeom>
          <a:noFill/>
          <a:ln>
            <a:noFill/>
          </a:ln>
        </p:spPr>
        <p:txBody>
          <a:bodyPr vert="horz" wrap="square" lIns="91440" tIns="45720" rIns="91440" bIns="45720" numCol="1" anchor="t" anchorCtr="0" compatLnSpc="1">
            <a:prstTxWarp prst="textNoShape"/>
          </a:bodyPr>
          <a:lstStyle/>
          <a:p>
            <a:pPr lvl="0">
              <a:defRPr/>
            </a:pPr>
            <a:r>
              <a:rPr lang="tr-TR"/>
              <a:t>Asıl metin stillerini düzenlemek için tıklayın</a:t>
            </a:r>
            <a:endParaRPr/>
          </a:p>
          <a:p>
            <a:pPr lvl="1">
              <a:defRPr/>
            </a:pPr>
            <a:r>
              <a:rPr lang="tr-TR"/>
              <a:t>İkinci düzey</a:t>
            </a:r>
            <a:endParaRPr/>
          </a:p>
          <a:p>
            <a:pPr lvl="2">
              <a:defRPr/>
            </a:pPr>
            <a:r>
              <a:rPr lang="tr-TR"/>
              <a:t>Üçüncü düzey</a:t>
            </a:r>
            <a:endParaRPr/>
          </a:p>
          <a:p>
            <a:pPr lvl="3">
              <a:defRPr/>
            </a:pPr>
            <a:r>
              <a:rPr lang="tr-TR"/>
              <a:t>Dördüncü düzey</a:t>
            </a:r>
            <a:endParaRPr/>
          </a:p>
          <a:p>
            <a:pPr lvl="4">
              <a:defRPr/>
            </a:pPr>
            <a:r>
              <a:rPr lang="tr-TR"/>
              <a:t>Beşinci düzey</a:t>
            </a:r>
            <a:endParaRPr/>
          </a:p>
        </p:txBody>
      </p:sp>
      <p:sp>
        <p:nvSpPr>
          <p:cNvPr id="4" name="Veri Yer Tutucusu 3"/>
          <p:cNvSpPr>
            <a:spLocks noGrp="1"/>
          </p:cNvSpPr>
          <p:nvPr>
            <p:ph type="dt" sz="half" idx="2"/>
          </p:nvPr>
        </p:nvSpPr>
        <p:spPr bwMode="auto">
          <a:xfrm>
            <a:off x="628650" y="6356350"/>
            <a:ext cx="2057400" cy="365125"/>
          </a:xfrm>
          <a:prstGeom prst="rect">
            <a:avLst/>
          </a:prstGeom>
        </p:spPr>
        <p:txBody>
          <a:bodyPr vert="horz" lIns="91440" tIns="45720" rIns="91440" bIns="45720" rtlCol="0" anchor="ctr"/>
          <a:lstStyle>
            <a:lvl1pPr algn="l">
              <a:spcBef>
                <a:spcPts val="0"/>
              </a:spcBef>
              <a:spcAft>
                <a:spcPts val="0"/>
              </a:spcAft>
              <a:defRPr sz="1200">
                <a:solidFill>
                  <a:prstClr val="black">
                    <a:tint val="75000"/>
                  </a:prstClr>
                </a:solidFill>
                <a:latin typeface="Calibri"/>
                <a:cs typeface="+mn-cs"/>
              </a:defRPr>
            </a:lvl1pPr>
          </a:lstStyle>
          <a:p>
            <a:pPr>
              <a:defRPr/>
            </a:pPr>
            <a:fld id="{4B9045F6-C222-42E9-96F2-573F68470E37}" type="datetime1">
              <a:rPr lang="tr-TR"/>
              <a:t/>
            </a:fld>
            <a:endParaRPr lang="tr-TR"/>
          </a:p>
        </p:txBody>
      </p:sp>
      <p:sp>
        <p:nvSpPr>
          <p:cNvPr id="5" name="Alt Bilgi Yer Tutucusu 4"/>
          <p:cNvSpPr>
            <a:spLocks noGrp="1"/>
          </p:cNvSpPr>
          <p:nvPr>
            <p:ph type="ftr" sz="quarter" idx="3"/>
          </p:nvPr>
        </p:nvSpPr>
        <p:spPr bwMode="auto">
          <a:xfrm>
            <a:off x="3028950" y="6356350"/>
            <a:ext cx="3086100" cy="365125"/>
          </a:xfrm>
          <a:prstGeom prst="rect">
            <a:avLst/>
          </a:prstGeom>
        </p:spPr>
        <p:txBody>
          <a:bodyPr vert="horz" lIns="91440" tIns="45720" rIns="91440" bIns="45720" rtlCol="0" anchor="ctr"/>
          <a:lstStyle>
            <a:lvl1pPr algn="ctr">
              <a:spcBef>
                <a:spcPts val="0"/>
              </a:spcBef>
              <a:spcAft>
                <a:spcPts val="0"/>
              </a:spcAft>
              <a:defRPr sz="1200">
                <a:solidFill>
                  <a:prstClr val="black">
                    <a:tint val="75000"/>
                  </a:prstClr>
                </a:solidFill>
                <a:latin typeface="Calibri"/>
                <a:cs typeface="+mn-cs"/>
              </a:defRPr>
            </a:lvl1pPr>
          </a:lstStyle>
          <a:p>
            <a:pPr>
              <a:defRPr/>
            </a:pPr>
            <a:endParaRPr lang="tr-TR"/>
          </a:p>
        </p:txBody>
      </p:sp>
      <p:sp>
        <p:nvSpPr>
          <p:cNvPr id="6" name="Slayt Numarası Yer Tutucusu 5"/>
          <p:cNvSpPr>
            <a:spLocks noGrp="1"/>
          </p:cNvSpPr>
          <p:nvPr>
            <p:ph type="sldNum" sz="quarter" idx="4"/>
          </p:nvPr>
        </p:nvSpPr>
        <p:spPr bwMode="auto">
          <a:xfrm>
            <a:off x="6457950" y="6356350"/>
            <a:ext cx="2057400" cy="365125"/>
          </a:xfrm>
          <a:prstGeom prst="rect">
            <a:avLst/>
          </a:prstGeom>
        </p:spPr>
        <p:txBody>
          <a:bodyPr vert="horz" wrap="square" lIns="91440" tIns="45720" rIns="91440" bIns="45720" numCol="1" anchor="ctr" anchorCtr="0" compatLnSpc="1">
            <a:prstTxWarp prst="textNoShape"/>
          </a:bodyPr>
          <a:lstStyle>
            <a:lvl1pPr algn="r">
              <a:defRPr sz="1200">
                <a:solidFill>
                  <a:srgbClr val="898989"/>
                </a:solidFill>
                <a:latin typeface="Calibri"/>
              </a:defRPr>
            </a:lvl1pPr>
          </a:lstStyle>
          <a:p>
            <a:pPr>
              <a:defRPr/>
            </a:pPr>
            <a:fld id="{C890D285-7035-4171-B721-F49FC9766C5F}" type="slidenum">
              <a:rPr lang="tr-TR"/>
              <a:t/>
            </a:fld>
            <a:endParaRPr lang="tr-T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hf dt="0" ftr="0" hdr="0" sldNum="1"/>
  <p:txStyles>
    <p:titleStyle>
      <a:lvl1pPr algn="l">
        <a:lnSpc>
          <a:spcPct val="90000"/>
        </a:lnSpc>
        <a:spcBef>
          <a:spcPts val="0"/>
        </a:spcBef>
        <a:spcAft>
          <a:spcPts val="0"/>
        </a:spcAft>
        <a:defRPr sz="4400">
          <a:solidFill>
            <a:schemeClr val="tx1"/>
          </a:solidFill>
          <a:latin typeface="+mj-lt"/>
          <a:ea typeface="+mj-ea"/>
          <a:cs typeface="+mj-cs"/>
        </a:defRPr>
      </a:lvl1pPr>
      <a:lvl2pPr algn="l">
        <a:lnSpc>
          <a:spcPct val="90000"/>
        </a:lnSpc>
        <a:spcBef>
          <a:spcPts val="0"/>
        </a:spcBef>
        <a:spcAft>
          <a:spcPts val="0"/>
        </a:spcAft>
        <a:defRPr sz="4400">
          <a:solidFill>
            <a:schemeClr val="tx1"/>
          </a:solidFill>
          <a:latin typeface="Calibri Light"/>
        </a:defRPr>
      </a:lvl2pPr>
      <a:lvl3pPr algn="l">
        <a:lnSpc>
          <a:spcPct val="90000"/>
        </a:lnSpc>
        <a:spcBef>
          <a:spcPts val="0"/>
        </a:spcBef>
        <a:spcAft>
          <a:spcPts val="0"/>
        </a:spcAft>
        <a:defRPr sz="4400">
          <a:solidFill>
            <a:schemeClr val="tx1"/>
          </a:solidFill>
          <a:latin typeface="Calibri Light"/>
        </a:defRPr>
      </a:lvl3pPr>
      <a:lvl4pPr algn="l">
        <a:lnSpc>
          <a:spcPct val="90000"/>
        </a:lnSpc>
        <a:spcBef>
          <a:spcPts val="0"/>
        </a:spcBef>
        <a:spcAft>
          <a:spcPts val="0"/>
        </a:spcAft>
        <a:defRPr sz="4400">
          <a:solidFill>
            <a:schemeClr val="tx1"/>
          </a:solidFill>
          <a:latin typeface="Calibri Light"/>
        </a:defRPr>
      </a:lvl4pPr>
      <a:lvl5pPr algn="l">
        <a:lnSpc>
          <a:spcPct val="90000"/>
        </a:lnSpc>
        <a:spcBef>
          <a:spcPts val="0"/>
        </a:spcBef>
        <a:spcAft>
          <a:spcPts val="0"/>
        </a:spcAft>
        <a:defRPr sz="4400">
          <a:solidFill>
            <a:schemeClr val="tx1"/>
          </a:solidFill>
          <a:latin typeface="Calibri Light"/>
        </a:defRPr>
      </a:lvl5pPr>
      <a:lvl6pPr marL="457200" algn="l">
        <a:lnSpc>
          <a:spcPct val="90000"/>
        </a:lnSpc>
        <a:spcBef>
          <a:spcPts val="0"/>
        </a:spcBef>
        <a:spcAft>
          <a:spcPts val="0"/>
        </a:spcAft>
        <a:defRPr sz="4400">
          <a:solidFill>
            <a:schemeClr val="tx1"/>
          </a:solidFill>
          <a:latin typeface="Calibri Light"/>
        </a:defRPr>
      </a:lvl6pPr>
      <a:lvl7pPr marL="914400" algn="l">
        <a:lnSpc>
          <a:spcPct val="90000"/>
        </a:lnSpc>
        <a:spcBef>
          <a:spcPts val="0"/>
        </a:spcBef>
        <a:spcAft>
          <a:spcPts val="0"/>
        </a:spcAft>
        <a:defRPr sz="4400">
          <a:solidFill>
            <a:schemeClr val="tx1"/>
          </a:solidFill>
          <a:latin typeface="Calibri Light"/>
        </a:defRPr>
      </a:lvl7pPr>
      <a:lvl8pPr marL="1371600" algn="l">
        <a:lnSpc>
          <a:spcPct val="90000"/>
        </a:lnSpc>
        <a:spcBef>
          <a:spcPts val="0"/>
        </a:spcBef>
        <a:spcAft>
          <a:spcPts val="0"/>
        </a:spcAft>
        <a:defRPr sz="4400">
          <a:solidFill>
            <a:schemeClr val="tx1"/>
          </a:solidFill>
          <a:latin typeface="Calibri Light"/>
        </a:defRPr>
      </a:lvl8pPr>
      <a:lvl9pPr marL="1828800" algn="l">
        <a:lnSpc>
          <a:spcPct val="90000"/>
        </a:lnSpc>
        <a:spcBef>
          <a:spcPts val="0"/>
        </a:spcBef>
        <a:spcAft>
          <a:spcPts val="0"/>
        </a:spcAft>
        <a:defRPr sz="4400">
          <a:solidFill>
            <a:schemeClr val="tx1"/>
          </a:solidFill>
          <a:latin typeface="Calibri Light"/>
        </a:defRPr>
      </a:lvl9pPr>
    </p:titleStyle>
    <p:bodyStyle>
      <a:lvl1pPr marL="228600" indent="-228600" algn="l">
        <a:lnSpc>
          <a:spcPct val="90000"/>
        </a:lnSpc>
        <a:spcBef>
          <a:spcPts val="1000"/>
        </a:spcBef>
        <a:spcAft>
          <a:spcPts val="0"/>
        </a:spcAft>
        <a:buFont typeface="Arial"/>
        <a:buChar char="•"/>
        <a:defRPr sz="2800">
          <a:solidFill>
            <a:schemeClr val="tx1"/>
          </a:solidFill>
          <a:latin typeface="+mn-lt"/>
          <a:ea typeface="+mn-ea"/>
          <a:cs typeface="+mn-cs"/>
        </a:defRPr>
      </a:lvl1pPr>
      <a:lvl2pPr marL="685800" indent="-228600" algn="l">
        <a:lnSpc>
          <a:spcPct val="90000"/>
        </a:lnSpc>
        <a:spcBef>
          <a:spcPts val="500"/>
        </a:spcBef>
        <a:spcAft>
          <a:spcPts val="0"/>
        </a:spcAft>
        <a:buFont typeface="Arial"/>
        <a:buChar char="•"/>
        <a:defRPr sz="2400">
          <a:solidFill>
            <a:schemeClr val="tx1"/>
          </a:solidFill>
          <a:latin typeface="+mn-lt"/>
          <a:ea typeface="+mn-ea"/>
          <a:cs typeface="+mn-cs"/>
        </a:defRPr>
      </a:lvl2pPr>
      <a:lvl3pPr marL="1143000" indent="-228600" algn="l">
        <a:lnSpc>
          <a:spcPct val="90000"/>
        </a:lnSpc>
        <a:spcBef>
          <a:spcPts val="500"/>
        </a:spcBef>
        <a:spcAft>
          <a:spcPts val="0"/>
        </a:spcAft>
        <a:buFont typeface="Arial"/>
        <a:buChar char="•"/>
        <a:defRPr sz="2000">
          <a:solidFill>
            <a:schemeClr val="tx1"/>
          </a:solidFill>
          <a:latin typeface="+mn-lt"/>
          <a:ea typeface="+mn-ea"/>
          <a:cs typeface="+mn-cs"/>
        </a:defRPr>
      </a:lvl3pPr>
      <a:lvl4pPr marL="1600200" indent="-228600" algn="l">
        <a:lnSpc>
          <a:spcPct val="90000"/>
        </a:lnSpc>
        <a:spcBef>
          <a:spcPts val="500"/>
        </a:spcBef>
        <a:spcAft>
          <a:spcPts val="0"/>
        </a:spcAft>
        <a:buFont typeface="Arial"/>
        <a:buChar char="•"/>
        <a:defRPr>
          <a:solidFill>
            <a:schemeClr val="tx1"/>
          </a:solidFill>
          <a:latin typeface="+mn-lt"/>
          <a:ea typeface="+mn-ea"/>
          <a:cs typeface="+mn-cs"/>
        </a:defRPr>
      </a:lvl4pPr>
      <a:lvl5pPr marL="2057400" indent="-228600" algn="l">
        <a:lnSpc>
          <a:spcPct val="90000"/>
        </a:lnSpc>
        <a:spcBef>
          <a:spcPts val="500"/>
        </a:spcBef>
        <a:spcAft>
          <a:spcPts val="0"/>
        </a:spcAft>
        <a:buFont typeface="Arial"/>
        <a:buChar char="•"/>
        <a:defRPr>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tr-T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22.em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24.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27.wm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 Id="rId3" Type="http://schemas.openxmlformats.org/officeDocument/2006/relationships/image" Target="../media/image29.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30.wm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32.wm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34.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hyperlink" Target="https://doi.org/10.1080/00039896.1991.9937435" TargetMode="Externa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a:xfrm>
            <a:off x="-107949" y="3144838"/>
            <a:ext cx="9144000" cy="1325562"/>
          </a:xfrm>
        </p:spPr>
        <p:txBody>
          <a:bodyPr rtlCol="0">
            <a:normAutofit fontScale="90000"/>
          </a:bodyPr>
          <a:lstStyle/>
          <a:p>
            <a:pPr>
              <a:spcAft>
                <a:spcPts val="0"/>
              </a:spcAft>
              <a:defRPr/>
            </a:pPr>
            <a:r>
              <a:rPr lang="tr-TR" sz="4000">
                <a:cs typeface="Calibri"/>
              </a:rPr>
              <a:t>TÜTÜN KONTROLÜ GEREKÇESİ </a:t>
            </a:r>
            <a:br>
              <a:rPr lang="tr-TR" sz="4000">
                <a:cs typeface="Calibri"/>
              </a:rPr>
            </a:br>
            <a:r>
              <a:rPr lang="tr-TR" sz="4000">
                <a:cs typeface="Calibri"/>
              </a:rPr>
              <a:t>VE </a:t>
            </a:r>
            <a:br>
              <a:rPr lang="tr-TR" sz="4000">
                <a:cs typeface="Calibri"/>
              </a:rPr>
            </a:br>
            <a:r>
              <a:rPr lang="tr-TR" sz="4000">
                <a:cs typeface="Calibri"/>
              </a:rPr>
              <a:t>TÜTÜN ENDÜSTRİSİNİN STRATEJİLERİ</a:t>
            </a:r>
            <a:br>
              <a:rPr lang="tr-TR" sz="4000">
                <a:cs typeface="Calibri"/>
              </a:rPr>
            </a:br>
            <a:endParaRPr lang="tr-TR" sz="40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3010" name="Unvan 1"/>
          <p:cNvSpPr>
            <a:spLocks noGrp="1"/>
          </p:cNvSpPr>
          <p:nvPr>
            <p:ph type="title"/>
          </p:nvPr>
        </p:nvSpPr>
        <p:spPr bwMode="auto">
          <a:xfrm>
            <a:off x="412750" y="588963"/>
            <a:ext cx="8318500" cy="504825"/>
          </a:xfrm>
        </p:spPr>
        <p:txBody>
          <a:bodyPr>
            <a:normAutofit fontScale="90000"/>
          </a:bodyPr>
          <a:lstStyle/>
          <a:p>
            <a:pPr>
              <a:defRPr/>
            </a:pPr>
            <a:br>
              <a:rPr lang="tr-TR" sz="2400" b="0">
                <a:latin typeface="Comic Sans MS"/>
              </a:rPr>
            </a:br>
            <a:r>
              <a:rPr lang="tr-TR" sz="3100" b="0">
                <a:cs typeface="Calibri"/>
              </a:rPr>
              <a:t>Tütüne </a:t>
            </a:r>
            <a:r>
              <a:rPr lang="tr-TR" sz="3100">
                <a:solidFill>
                  <a:schemeClr val="tx1"/>
                </a:solidFill>
                <a:cs typeface="Calibri"/>
              </a:rPr>
              <a:t>Talebi</a:t>
            </a:r>
            <a:r>
              <a:rPr lang="tr-TR" sz="3100" b="0">
                <a:cs typeface="Calibri"/>
              </a:rPr>
              <a:t> Azaltmaya Yönelik Önlemler</a:t>
            </a:r>
            <a:br>
              <a:rPr lang="tr-TR" sz="2400" b="0">
                <a:latin typeface="Comic Sans MS"/>
              </a:rPr>
            </a:br>
            <a:endParaRPr lang="tr-TR" sz="2400" b="0">
              <a:latin typeface="Comic Sans MS"/>
            </a:endParaRPr>
          </a:p>
        </p:txBody>
      </p:sp>
      <p:sp>
        <p:nvSpPr>
          <p:cNvPr id="47107" name="İçerik Yer Tutucusu 2"/>
          <p:cNvSpPr>
            <a:spLocks noGrp="1"/>
          </p:cNvSpPr>
          <p:nvPr>
            <p:ph type="body" sz="half" idx="2"/>
          </p:nvPr>
        </p:nvSpPr>
        <p:spPr bwMode="auto">
          <a:xfrm>
            <a:off x="636588" y="1355725"/>
            <a:ext cx="8094662" cy="4521200"/>
          </a:xfrm>
        </p:spPr>
        <p:txBody>
          <a:bodyPr/>
          <a:lstStyle/>
          <a:p>
            <a:pPr marL="285750" indent="-285750">
              <a:buFont typeface="Arial"/>
              <a:buChar char="•"/>
              <a:defRPr/>
            </a:pPr>
            <a:r>
              <a:rPr lang="tr-TR" sz="2000">
                <a:cs typeface="Calibri"/>
              </a:rPr>
              <a:t>Fiyat ve vergi önlemleri</a:t>
            </a:r>
            <a:endParaRPr/>
          </a:p>
          <a:p>
            <a:pPr marL="285750" indent="-285750">
              <a:buFont typeface="Arial"/>
              <a:buChar char="•"/>
              <a:defRPr/>
            </a:pPr>
            <a:r>
              <a:rPr lang="tr-TR" sz="2000">
                <a:cs typeface="Calibri"/>
              </a:rPr>
              <a:t>Fiyat dışı </a:t>
            </a:r>
            <a:endParaRPr/>
          </a:p>
          <a:p>
            <a:pPr marL="285750" indent="-285750">
              <a:buFont typeface="Arial"/>
              <a:buChar char="•"/>
              <a:defRPr/>
            </a:pPr>
            <a:r>
              <a:rPr lang="tr-TR" sz="2000">
                <a:cs typeface="Calibri"/>
              </a:rPr>
              <a:t>Tütün dumanından korunma</a:t>
            </a:r>
            <a:endParaRPr/>
          </a:p>
          <a:p>
            <a:pPr marL="285750" indent="-285750">
              <a:buFont typeface="Arial"/>
              <a:buChar char="•"/>
              <a:defRPr/>
            </a:pPr>
            <a:r>
              <a:rPr lang="tr-TR" sz="2000">
                <a:cs typeface="Calibri"/>
              </a:rPr>
              <a:t>Tütün içerikleri ilgili düzenleme</a:t>
            </a:r>
            <a:endParaRPr/>
          </a:p>
          <a:p>
            <a:pPr marL="285750" indent="-285750">
              <a:buFont typeface="Arial"/>
              <a:buChar char="•"/>
              <a:defRPr/>
            </a:pPr>
            <a:r>
              <a:rPr lang="tr-TR" sz="2000">
                <a:cs typeface="Calibri"/>
              </a:rPr>
              <a:t>Tütün ürünlerinin İfşası ile ilgili düzenleme</a:t>
            </a:r>
            <a:endParaRPr/>
          </a:p>
          <a:p>
            <a:pPr marL="285750" indent="-285750">
              <a:buFont typeface="Arial"/>
              <a:buChar char="•"/>
              <a:defRPr/>
            </a:pPr>
            <a:r>
              <a:rPr lang="tr-TR" sz="2000">
                <a:cs typeface="Calibri"/>
              </a:rPr>
              <a:t>Paketleme ve etiketleme</a:t>
            </a:r>
            <a:endParaRPr/>
          </a:p>
          <a:p>
            <a:pPr marL="285750" indent="-285750">
              <a:buFont typeface="Arial"/>
              <a:buChar char="•"/>
              <a:defRPr/>
            </a:pPr>
            <a:r>
              <a:rPr lang="tr-TR" sz="2000">
                <a:cs typeface="Calibri"/>
              </a:rPr>
              <a:t>Eğitim öğretim iletişim ve toplumsal bilinç</a:t>
            </a:r>
            <a:endParaRPr/>
          </a:p>
          <a:p>
            <a:pPr marL="285750" indent="-285750">
              <a:buFont typeface="Arial"/>
              <a:buChar char="•"/>
              <a:defRPr/>
            </a:pPr>
            <a:r>
              <a:rPr lang="tr-TR" sz="2000">
                <a:cs typeface="Calibri"/>
              </a:rPr>
              <a:t>Reklam promosyon ve sponsorluklar</a:t>
            </a:r>
            <a:endParaRPr/>
          </a:p>
          <a:p>
            <a:pPr marL="285750" indent="-285750">
              <a:buFont typeface="Arial"/>
              <a:buChar char="•"/>
              <a:defRPr/>
            </a:pPr>
            <a:r>
              <a:rPr lang="tr-TR" sz="2000">
                <a:cs typeface="Calibri"/>
              </a:rPr>
              <a:t>Tedavi (Sigara bırakma)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412750" y="588963"/>
            <a:ext cx="8318500" cy="504825"/>
          </a:xfrm>
        </p:spPr>
        <p:txBody>
          <a:bodyPr rtlCol="0">
            <a:normAutofit fontScale="90000"/>
          </a:bodyPr>
          <a:lstStyle/>
          <a:p>
            <a:pPr>
              <a:spcAft>
                <a:spcPts val="0"/>
              </a:spcAft>
              <a:defRPr/>
            </a:pPr>
            <a:br>
              <a:rPr lang="tr-TR" sz="2700" b="0">
                <a:latin typeface="Comic Sans MS"/>
              </a:rPr>
            </a:br>
            <a:r>
              <a:rPr lang="tr-TR" sz="3100">
                <a:cs typeface="Calibri"/>
              </a:rPr>
              <a:t>Tütün</a:t>
            </a:r>
            <a:r>
              <a:rPr lang="tr-TR" sz="3600">
                <a:cs typeface="Calibri"/>
              </a:rPr>
              <a:t> </a:t>
            </a:r>
            <a:r>
              <a:rPr lang="tr-TR" sz="3100">
                <a:solidFill>
                  <a:schemeClr val="tx1"/>
                </a:solidFill>
                <a:cs typeface="Calibri"/>
              </a:rPr>
              <a:t>Arzının</a:t>
            </a:r>
            <a:r>
              <a:rPr lang="tr-TR" sz="3100" b="0">
                <a:cs typeface="Calibri"/>
              </a:rPr>
              <a:t> Azaltılmasına Yönelik Önlemler</a:t>
            </a:r>
            <a:br>
              <a:rPr lang="tr-TR" sz="3100">
                <a:cs typeface="Calibri"/>
              </a:rPr>
            </a:br>
            <a:endParaRPr lang="tr-TR">
              <a:cs typeface="Calibri"/>
            </a:endParaRPr>
          </a:p>
        </p:txBody>
      </p:sp>
      <p:sp>
        <p:nvSpPr>
          <p:cNvPr id="51203" name="İçerik Yer Tutucusu 2"/>
          <p:cNvSpPr>
            <a:spLocks noGrp="1"/>
          </p:cNvSpPr>
          <p:nvPr>
            <p:ph type="body" sz="half" idx="2"/>
          </p:nvPr>
        </p:nvSpPr>
        <p:spPr bwMode="auto">
          <a:xfrm>
            <a:off x="636588" y="1355725"/>
            <a:ext cx="8094662" cy="4521200"/>
          </a:xfrm>
        </p:spPr>
        <p:txBody>
          <a:bodyPr/>
          <a:lstStyle/>
          <a:p>
            <a:pPr marL="285750" indent="-285750">
              <a:buFont typeface="Arial"/>
              <a:buChar char="•"/>
              <a:defRPr/>
            </a:pPr>
            <a:r>
              <a:rPr lang="tr-TR" sz="2000">
                <a:cs typeface="Calibri"/>
              </a:rPr>
              <a:t>Yasadışı ticaretin engellenmesi</a:t>
            </a:r>
            <a:endParaRPr/>
          </a:p>
          <a:p>
            <a:pPr marL="285750" indent="-285750">
              <a:buFont typeface="Arial"/>
              <a:buChar char="•"/>
              <a:defRPr/>
            </a:pPr>
            <a:r>
              <a:rPr lang="tr-TR" sz="2000">
                <a:cs typeface="Calibri"/>
              </a:rPr>
              <a:t>Çocuklara veya çocuklar aracılığı ile satışların engellenmesi</a:t>
            </a:r>
            <a:endParaRPr/>
          </a:p>
          <a:p>
            <a:pPr marL="285750" indent="-285750">
              <a:buFont typeface="Arial"/>
              <a:buChar char="•"/>
              <a:defRPr/>
            </a:pPr>
            <a:r>
              <a:rPr lang="tr-TR" sz="2000">
                <a:cs typeface="Calibri"/>
              </a:rPr>
              <a:t>Ekonomik olarak alternatif girişimler için maddi destek</a:t>
            </a:r>
            <a:endParaRPr/>
          </a:p>
          <a:p>
            <a:pPr>
              <a:defRPr/>
            </a:pPr>
            <a:endParaRPr lang="tr-TR">
              <a:latin typeface="Comic Sans MS"/>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1202" name="Başlık 1"/>
          <p:cNvSpPr>
            <a:spLocks noGrp="1"/>
          </p:cNvSpPr>
          <p:nvPr>
            <p:ph type="title"/>
          </p:nvPr>
        </p:nvSpPr>
        <p:spPr bwMode="auto">
          <a:xfrm>
            <a:off x="1258888" y="188913"/>
            <a:ext cx="8318500" cy="504825"/>
          </a:xfrm>
        </p:spPr>
        <p:txBody>
          <a:bodyPr>
            <a:normAutofit fontScale="90000"/>
          </a:bodyPr>
          <a:lstStyle/>
          <a:p>
            <a:pPr>
              <a:defRPr/>
            </a:pPr>
            <a:r>
              <a:rPr lang="tr-TR" sz="3200">
                <a:cs typeface="Calibri"/>
              </a:rPr>
              <a:t>M-POWER</a:t>
            </a:r>
            <a:endParaRPr/>
          </a:p>
        </p:txBody>
      </p:sp>
      <p:sp>
        <p:nvSpPr>
          <p:cNvPr id="120835" name="Content Placeholder 2"/>
          <p:cNvSpPr>
            <a:spLocks noGrp="1"/>
          </p:cNvSpPr>
          <p:nvPr>
            <p:ph type="body" sz="half" idx="2"/>
          </p:nvPr>
        </p:nvSpPr>
        <p:spPr bwMode="auto">
          <a:xfrm>
            <a:off x="384175" y="981075"/>
            <a:ext cx="9072563" cy="4521200"/>
          </a:xfrm>
        </p:spPr>
        <p:txBody>
          <a:bodyPr rtlCol="0">
            <a:normAutofit fontScale="25000" lnSpcReduction="20000"/>
          </a:bodyPr>
          <a:lstStyle/>
          <a:p>
            <a:pPr>
              <a:lnSpc>
                <a:spcPct val="120000"/>
              </a:lnSpc>
              <a:spcAft>
                <a:spcPts val="0"/>
              </a:spcAft>
              <a:buFontTx/>
              <a:buNone/>
              <a:defRPr/>
            </a:pPr>
            <a:r>
              <a:rPr lang="tr-TR" sz="7200" b="1">
                <a:cs typeface="Calibri"/>
              </a:rPr>
              <a:t>M-</a:t>
            </a:r>
            <a:r>
              <a:rPr lang="tr-TR" sz="7200" b="1">
                <a:cs typeface="Calibri"/>
              </a:rPr>
              <a:t>Monitor</a:t>
            </a:r>
            <a:r>
              <a:rPr lang="tr-TR" sz="7200" b="1">
                <a:cs typeface="Calibri"/>
              </a:rPr>
              <a:t>, </a:t>
            </a:r>
            <a:r>
              <a:rPr lang="tr-TR" sz="7200" b="1">
                <a:cs typeface="Calibri"/>
              </a:rPr>
              <a:t>tobacco</a:t>
            </a:r>
            <a:r>
              <a:rPr lang="tr-TR" sz="7200" b="1">
                <a:cs typeface="Calibri"/>
              </a:rPr>
              <a:t> </a:t>
            </a:r>
            <a:r>
              <a:rPr lang="tr-TR" sz="7200" b="1">
                <a:cs typeface="Calibri"/>
              </a:rPr>
              <a:t>use</a:t>
            </a:r>
            <a:r>
              <a:rPr lang="tr-TR" sz="7200" b="1">
                <a:cs typeface="Calibri"/>
              </a:rPr>
              <a:t> </a:t>
            </a:r>
            <a:r>
              <a:rPr lang="tr-TR" sz="7200" b="1">
                <a:cs typeface="Calibri"/>
              </a:rPr>
              <a:t>and</a:t>
            </a:r>
            <a:r>
              <a:rPr lang="tr-TR" sz="7200" b="1">
                <a:cs typeface="Calibri"/>
              </a:rPr>
              <a:t> </a:t>
            </a:r>
            <a:r>
              <a:rPr lang="tr-TR" sz="7200" b="1">
                <a:cs typeface="Calibri"/>
              </a:rPr>
              <a:t>prevention</a:t>
            </a:r>
            <a:r>
              <a:rPr lang="tr-TR" sz="7200" b="1">
                <a:cs typeface="Calibri"/>
              </a:rPr>
              <a:t> </a:t>
            </a:r>
            <a:r>
              <a:rPr lang="tr-TR" sz="7200" b="1">
                <a:cs typeface="Calibri"/>
              </a:rPr>
              <a:t>policies</a:t>
            </a:r>
            <a:endParaRPr lang="tr-TR" sz="7200" b="1">
              <a:cs typeface="Calibri"/>
            </a:endParaRPr>
          </a:p>
          <a:p>
            <a:pPr>
              <a:lnSpc>
                <a:spcPct val="120000"/>
              </a:lnSpc>
              <a:spcAft>
                <a:spcPts val="0"/>
              </a:spcAft>
              <a:buFontTx/>
              <a:buNone/>
              <a:defRPr/>
            </a:pPr>
            <a:r>
              <a:rPr lang="tr-TR" sz="7200">
                <a:cs typeface="Calibri"/>
              </a:rPr>
              <a:t>	Tütün kullanımını ve önleme politikalarını izleme </a:t>
            </a:r>
            <a:endParaRPr lang="tr-TR" sz="7200" b="1">
              <a:cs typeface="Calibri"/>
            </a:endParaRPr>
          </a:p>
          <a:p>
            <a:pPr>
              <a:lnSpc>
                <a:spcPct val="120000"/>
              </a:lnSpc>
              <a:spcAft>
                <a:spcPts val="0"/>
              </a:spcAft>
              <a:buFontTx/>
              <a:buNone/>
              <a:defRPr/>
            </a:pPr>
            <a:r>
              <a:rPr lang="tr-TR" sz="7200" b="1">
                <a:cs typeface="Calibri"/>
              </a:rPr>
              <a:t>P -</a:t>
            </a:r>
            <a:r>
              <a:rPr lang="tr-TR" sz="7200" b="1">
                <a:cs typeface="Calibri"/>
              </a:rPr>
              <a:t>Protect</a:t>
            </a:r>
            <a:r>
              <a:rPr lang="tr-TR" sz="7200" b="1">
                <a:cs typeface="Calibri"/>
              </a:rPr>
              <a:t> </a:t>
            </a:r>
            <a:r>
              <a:rPr lang="tr-TR" sz="7200" b="1">
                <a:cs typeface="Calibri"/>
              </a:rPr>
              <a:t>people</a:t>
            </a:r>
            <a:r>
              <a:rPr lang="tr-TR" sz="7200" b="1">
                <a:cs typeface="Calibri"/>
              </a:rPr>
              <a:t> </a:t>
            </a:r>
            <a:r>
              <a:rPr lang="tr-TR" sz="7200" b="1">
                <a:cs typeface="Calibri"/>
              </a:rPr>
              <a:t>from</a:t>
            </a:r>
            <a:r>
              <a:rPr lang="tr-TR" sz="7200" b="1">
                <a:cs typeface="Calibri"/>
              </a:rPr>
              <a:t> </a:t>
            </a:r>
            <a:r>
              <a:rPr lang="tr-TR" sz="7200" b="1">
                <a:cs typeface="Calibri"/>
              </a:rPr>
              <a:t>tobacco</a:t>
            </a:r>
            <a:r>
              <a:rPr lang="tr-TR" sz="7200" b="1">
                <a:cs typeface="Calibri"/>
              </a:rPr>
              <a:t> </a:t>
            </a:r>
            <a:r>
              <a:rPr lang="tr-TR" sz="7200" b="1">
                <a:cs typeface="Calibri"/>
              </a:rPr>
              <a:t>smoke</a:t>
            </a:r>
            <a:r>
              <a:rPr lang="tr-TR" sz="7200" b="1">
                <a:cs typeface="Calibri"/>
              </a:rPr>
              <a:t>-</a:t>
            </a:r>
            <a:endParaRPr/>
          </a:p>
          <a:p>
            <a:pPr>
              <a:lnSpc>
                <a:spcPct val="120000"/>
              </a:lnSpc>
              <a:spcAft>
                <a:spcPts val="0"/>
              </a:spcAft>
              <a:buFontTx/>
              <a:buNone/>
              <a:defRPr/>
            </a:pPr>
            <a:r>
              <a:rPr lang="tr-TR" sz="7200">
                <a:cs typeface="Calibri"/>
              </a:rPr>
              <a:t>	Bireylerin sigara dumanından pasif etkilenimlerinin önlenmesi </a:t>
            </a:r>
            <a:endParaRPr/>
          </a:p>
          <a:p>
            <a:pPr>
              <a:lnSpc>
                <a:spcPct val="120000"/>
              </a:lnSpc>
              <a:spcAft>
                <a:spcPts val="0"/>
              </a:spcAft>
              <a:buFontTx/>
              <a:buNone/>
              <a:defRPr/>
            </a:pPr>
            <a:r>
              <a:rPr lang="tr-TR" sz="7200" b="1">
                <a:cs typeface="Calibri"/>
              </a:rPr>
              <a:t>O-</a:t>
            </a:r>
            <a:r>
              <a:rPr lang="tr-TR" sz="7200" b="1">
                <a:cs typeface="Calibri"/>
              </a:rPr>
              <a:t>Offer</a:t>
            </a:r>
            <a:r>
              <a:rPr lang="tr-TR" sz="7200" b="1">
                <a:cs typeface="Calibri"/>
              </a:rPr>
              <a:t> </a:t>
            </a:r>
            <a:r>
              <a:rPr lang="tr-TR" sz="7200" b="1">
                <a:cs typeface="Calibri"/>
              </a:rPr>
              <a:t>help</a:t>
            </a:r>
            <a:r>
              <a:rPr lang="tr-TR" sz="7200" b="1">
                <a:cs typeface="Calibri"/>
              </a:rPr>
              <a:t> </a:t>
            </a:r>
            <a:r>
              <a:rPr lang="tr-TR" sz="7200" b="1">
                <a:cs typeface="Calibri"/>
              </a:rPr>
              <a:t>to</a:t>
            </a:r>
            <a:r>
              <a:rPr lang="tr-TR" sz="7200" b="1">
                <a:cs typeface="Calibri"/>
              </a:rPr>
              <a:t> </a:t>
            </a:r>
            <a:r>
              <a:rPr lang="tr-TR" sz="7200" b="1">
                <a:cs typeface="Calibri"/>
              </a:rPr>
              <a:t>quit</a:t>
            </a:r>
            <a:r>
              <a:rPr lang="tr-TR" sz="7200" b="1">
                <a:cs typeface="Calibri"/>
              </a:rPr>
              <a:t> </a:t>
            </a:r>
            <a:r>
              <a:rPr lang="tr-TR" sz="7200" b="1">
                <a:cs typeface="Calibri"/>
              </a:rPr>
              <a:t>tobacco</a:t>
            </a:r>
            <a:r>
              <a:rPr lang="tr-TR" sz="7200" b="1">
                <a:cs typeface="Calibri"/>
              </a:rPr>
              <a:t> </a:t>
            </a:r>
            <a:r>
              <a:rPr lang="tr-TR" sz="7200" b="1">
                <a:cs typeface="Calibri"/>
              </a:rPr>
              <a:t>use</a:t>
            </a:r>
            <a:r>
              <a:rPr lang="tr-TR" sz="7200" b="1">
                <a:cs typeface="Calibri"/>
              </a:rPr>
              <a:t> –</a:t>
            </a:r>
            <a:endParaRPr/>
          </a:p>
          <a:p>
            <a:pPr>
              <a:lnSpc>
                <a:spcPct val="120000"/>
              </a:lnSpc>
              <a:spcAft>
                <a:spcPts val="0"/>
              </a:spcAft>
              <a:buFontTx/>
              <a:buNone/>
              <a:defRPr/>
            </a:pPr>
            <a:r>
              <a:rPr lang="tr-TR" sz="7200">
                <a:cs typeface="Calibri"/>
              </a:rPr>
              <a:t>	Sigara bırakmanın önerilmesi isteyenlere yardım edilmesi</a:t>
            </a:r>
            <a:endParaRPr lang="tr-TR" sz="7200" b="1">
              <a:cs typeface="Calibri"/>
            </a:endParaRPr>
          </a:p>
          <a:p>
            <a:pPr>
              <a:lnSpc>
                <a:spcPct val="120000"/>
              </a:lnSpc>
              <a:spcAft>
                <a:spcPts val="0"/>
              </a:spcAft>
              <a:buFontTx/>
              <a:buNone/>
              <a:defRPr/>
            </a:pPr>
            <a:r>
              <a:rPr lang="tr-TR" sz="7200" b="1">
                <a:cs typeface="Calibri"/>
              </a:rPr>
              <a:t>W-</a:t>
            </a:r>
            <a:r>
              <a:rPr lang="tr-TR" sz="7200" b="1">
                <a:cs typeface="Calibri"/>
              </a:rPr>
              <a:t>Warn</a:t>
            </a:r>
            <a:r>
              <a:rPr lang="tr-TR" sz="7200" b="1">
                <a:cs typeface="Calibri"/>
              </a:rPr>
              <a:t> </a:t>
            </a:r>
            <a:r>
              <a:rPr lang="tr-TR" sz="7200" b="1">
                <a:cs typeface="Calibri"/>
              </a:rPr>
              <a:t>about</a:t>
            </a:r>
            <a:r>
              <a:rPr lang="tr-TR" sz="7200" b="1">
                <a:cs typeface="Calibri"/>
              </a:rPr>
              <a:t> </a:t>
            </a:r>
            <a:r>
              <a:rPr lang="tr-TR" sz="7200" b="1">
                <a:cs typeface="Calibri"/>
              </a:rPr>
              <a:t>dangers</a:t>
            </a:r>
            <a:r>
              <a:rPr lang="tr-TR" sz="7200" b="1">
                <a:cs typeface="Calibri"/>
              </a:rPr>
              <a:t> of </a:t>
            </a:r>
            <a:r>
              <a:rPr lang="tr-TR" sz="7200" b="1">
                <a:cs typeface="Calibri"/>
              </a:rPr>
              <a:t>tobacco</a:t>
            </a:r>
            <a:r>
              <a:rPr lang="tr-TR" sz="7200" b="1">
                <a:cs typeface="Calibri"/>
              </a:rPr>
              <a:t>-</a:t>
            </a:r>
            <a:endParaRPr/>
          </a:p>
          <a:p>
            <a:pPr>
              <a:lnSpc>
                <a:spcPct val="120000"/>
              </a:lnSpc>
              <a:spcAft>
                <a:spcPts val="0"/>
              </a:spcAft>
              <a:buFontTx/>
              <a:buNone/>
              <a:defRPr/>
            </a:pPr>
            <a:r>
              <a:rPr lang="tr-TR" sz="7200">
                <a:cs typeface="Calibri"/>
              </a:rPr>
              <a:t>	Bireylerin sigaranın zararları konusunda uyarılması </a:t>
            </a:r>
            <a:endParaRPr lang="tr-TR" sz="7200" b="1">
              <a:cs typeface="Calibri"/>
            </a:endParaRPr>
          </a:p>
          <a:p>
            <a:pPr>
              <a:lnSpc>
                <a:spcPct val="120000"/>
              </a:lnSpc>
              <a:spcAft>
                <a:spcPts val="0"/>
              </a:spcAft>
              <a:buFontTx/>
              <a:buNone/>
              <a:defRPr/>
            </a:pPr>
            <a:r>
              <a:rPr lang="tr-TR" sz="7200" b="1">
                <a:cs typeface="Calibri"/>
              </a:rPr>
              <a:t>E-</a:t>
            </a:r>
            <a:r>
              <a:rPr lang="tr-TR" sz="7200" b="1">
                <a:cs typeface="Calibri"/>
              </a:rPr>
              <a:t>Enforce</a:t>
            </a:r>
            <a:r>
              <a:rPr lang="tr-TR" sz="7200" b="1">
                <a:cs typeface="Calibri"/>
              </a:rPr>
              <a:t> </a:t>
            </a:r>
            <a:r>
              <a:rPr lang="tr-TR" sz="7200" b="1">
                <a:cs typeface="Calibri"/>
              </a:rPr>
              <a:t>bans</a:t>
            </a:r>
            <a:r>
              <a:rPr lang="tr-TR" sz="7200" b="1">
                <a:cs typeface="Calibri"/>
              </a:rPr>
              <a:t> on </a:t>
            </a:r>
            <a:r>
              <a:rPr lang="tr-TR" sz="7200" b="1">
                <a:cs typeface="Calibri"/>
              </a:rPr>
              <a:t>tobacco</a:t>
            </a:r>
            <a:r>
              <a:rPr lang="tr-TR" sz="7200" b="1">
                <a:cs typeface="Calibri"/>
              </a:rPr>
              <a:t> </a:t>
            </a:r>
            <a:r>
              <a:rPr lang="tr-TR" sz="7200" b="1">
                <a:cs typeface="Calibri"/>
              </a:rPr>
              <a:t>advertising,promotion</a:t>
            </a:r>
            <a:r>
              <a:rPr lang="tr-TR" sz="7200" b="1">
                <a:cs typeface="Calibri"/>
              </a:rPr>
              <a:t> </a:t>
            </a:r>
            <a:r>
              <a:rPr lang="tr-TR" sz="7200" b="1">
                <a:cs typeface="Calibri"/>
              </a:rPr>
              <a:t>and</a:t>
            </a:r>
            <a:r>
              <a:rPr lang="tr-TR" sz="7200" b="1">
                <a:cs typeface="Calibri"/>
              </a:rPr>
              <a:t> </a:t>
            </a:r>
            <a:r>
              <a:rPr lang="tr-TR" sz="7200" b="1">
                <a:cs typeface="Calibri"/>
              </a:rPr>
              <a:t>sponsorship</a:t>
            </a:r>
            <a:endParaRPr lang="tr-TR" sz="7200" b="1">
              <a:cs typeface="Calibri"/>
            </a:endParaRPr>
          </a:p>
          <a:p>
            <a:pPr>
              <a:lnSpc>
                <a:spcPct val="120000"/>
              </a:lnSpc>
              <a:spcAft>
                <a:spcPts val="0"/>
              </a:spcAft>
              <a:buFontTx/>
              <a:buNone/>
              <a:defRPr/>
            </a:pPr>
            <a:r>
              <a:rPr lang="tr-TR" sz="7200">
                <a:cs typeface="Calibri"/>
              </a:rPr>
              <a:t>	Tütün reklamı, tanıtımı ve sponsorluğu ile ilgili yasakların desteklenmesi</a:t>
            </a:r>
            <a:endParaRPr lang="tr-TR" sz="7200" b="1">
              <a:cs typeface="Calibri"/>
            </a:endParaRPr>
          </a:p>
          <a:p>
            <a:pPr>
              <a:lnSpc>
                <a:spcPct val="120000"/>
              </a:lnSpc>
              <a:spcAft>
                <a:spcPts val="0"/>
              </a:spcAft>
              <a:buFontTx/>
              <a:buNone/>
              <a:defRPr/>
            </a:pPr>
            <a:r>
              <a:rPr lang="tr-TR" sz="7200" b="1">
                <a:cs typeface="Calibri"/>
              </a:rPr>
              <a:t>R-</a:t>
            </a:r>
            <a:r>
              <a:rPr lang="tr-TR" sz="7200" b="1">
                <a:cs typeface="Calibri"/>
              </a:rPr>
              <a:t>Raise</a:t>
            </a:r>
            <a:r>
              <a:rPr lang="tr-TR" sz="7200" b="1">
                <a:cs typeface="Calibri"/>
              </a:rPr>
              <a:t> </a:t>
            </a:r>
            <a:r>
              <a:rPr lang="tr-TR" sz="7200" b="1">
                <a:cs typeface="Calibri"/>
              </a:rPr>
              <a:t>taxes</a:t>
            </a:r>
            <a:r>
              <a:rPr lang="tr-TR" sz="7200" b="1">
                <a:cs typeface="Calibri"/>
              </a:rPr>
              <a:t> on </a:t>
            </a:r>
            <a:r>
              <a:rPr lang="tr-TR" sz="7200" b="1">
                <a:cs typeface="Calibri"/>
              </a:rPr>
              <a:t>tobacco</a:t>
            </a:r>
            <a:endParaRPr lang="tr-TR" sz="7200" b="1">
              <a:cs typeface="Calibri"/>
            </a:endParaRPr>
          </a:p>
          <a:p>
            <a:pPr>
              <a:lnSpc>
                <a:spcPct val="120000"/>
              </a:lnSpc>
              <a:spcAft>
                <a:spcPts val="0"/>
              </a:spcAft>
              <a:buFontTx/>
              <a:buNone/>
              <a:defRPr/>
            </a:pPr>
            <a:r>
              <a:rPr lang="tr-TR" sz="7200">
                <a:cs typeface="Calibri"/>
              </a:rPr>
              <a:t>	Tütüne uygulanan vergi miktarını artırılması </a:t>
            </a:r>
            <a:endParaRPr/>
          </a:p>
          <a:p>
            <a:pPr>
              <a:spcAft>
                <a:spcPts val="0"/>
              </a:spcAft>
              <a:defRPr/>
            </a:pPr>
            <a:endParaRPr lang="tr-TR">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3250" name="Başlık 1"/>
          <p:cNvSpPr>
            <a:spLocks noGrp="1"/>
          </p:cNvSpPr>
          <p:nvPr>
            <p:ph type="title"/>
          </p:nvPr>
        </p:nvSpPr>
        <p:spPr bwMode="auto">
          <a:xfrm>
            <a:off x="412750" y="588963"/>
            <a:ext cx="8318500" cy="504825"/>
          </a:xfrm>
        </p:spPr>
        <p:txBody>
          <a:bodyPr>
            <a:normAutofit fontScale="90000"/>
          </a:bodyPr>
          <a:lstStyle/>
          <a:p>
            <a:pPr>
              <a:defRPr/>
            </a:pPr>
            <a:r>
              <a:rPr lang="tr-TR" sz="3200">
                <a:cs typeface="Calibri"/>
              </a:rPr>
              <a:t>Tütün endüstrisi kimdir?</a:t>
            </a:r>
            <a:endParaRPr/>
          </a:p>
        </p:txBody>
      </p:sp>
      <p:sp>
        <p:nvSpPr>
          <p:cNvPr id="136195" name="İçerik Yer Tutucusu 2"/>
          <p:cNvSpPr>
            <a:spLocks noGrp="1"/>
          </p:cNvSpPr>
          <p:nvPr>
            <p:ph type="body" sz="half" idx="2"/>
          </p:nvPr>
        </p:nvSpPr>
        <p:spPr bwMode="auto">
          <a:xfrm>
            <a:off x="636588" y="1355725"/>
            <a:ext cx="8094662" cy="4521200"/>
          </a:xfrm>
        </p:spPr>
        <p:txBody>
          <a:bodyPr rtlCol="0">
            <a:normAutofit/>
          </a:bodyPr>
          <a:lstStyle/>
          <a:p>
            <a:pPr marL="285750" indent="-285750">
              <a:spcAft>
                <a:spcPts val="0"/>
              </a:spcAft>
              <a:buFont typeface="Arial"/>
              <a:buChar char="•"/>
              <a:defRPr/>
            </a:pPr>
            <a:r>
              <a:rPr lang="tr-TR" sz="2000">
                <a:cs typeface="Calibri"/>
              </a:rPr>
              <a:t>Tütün endüstrisi tütün ürünleri üretip satan, sürekli olarak başta gençler olmak üzere zarar verilebilir popülasyonu hedef alan  aldatıcı taktikler kullanan tütün şirketlerini ve tütün fonlu kuruluşlarını da kapsayan her türlü şirketlerdir.</a:t>
            </a:r>
            <a:endParaRPr/>
          </a:p>
          <a:p>
            <a:pPr marL="285750" indent="-285750">
              <a:spcAft>
                <a:spcPts val="0"/>
              </a:spcAft>
              <a:buFont typeface="Arial"/>
              <a:buChar char="•"/>
              <a:defRPr/>
            </a:pPr>
            <a:endParaRPr lang="tr-TR" sz="2000">
              <a:cs typeface="Calibri"/>
            </a:endParaRPr>
          </a:p>
          <a:p>
            <a:pPr marL="285750" indent="-285750" algn="just">
              <a:spcAft>
                <a:spcPts val="0"/>
              </a:spcAft>
              <a:buFont typeface="Arial"/>
              <a:buChar char="•"/>
              <a:defRPr/>
            </a:pPr>
            <a:r>
              <a:rPr lang="tr-TR" sz="2000" b="1">
                <a:solidFill>
                  <a:srgbClr val="0094AB"/>
                </a:solidFill>
                <a:ea typeface="+mj-ea"/>
                <a:cs typeface="Calibri"/>
              </a:rPr>
              <a:t>Tütün reklamı ve promosyonu;</a:t>
            </a:r>
            <a:r>
              <a:rPr lang="tr-TR" sz="2000">
                <a:cs typeface="Calibri"/>
              </a:rPr>
              <a:t> bir tütün ürününü veya tütün kullanımını özendirmeyi doğrudan veya dolaylı yoldan sağlamak amacıyla yapılan her türlü ticari iletişimi, tavsiyeyi veya eylemi ifade etmektedir.</a:t>
            </a:r>
            <a:endParaRPr/>
          </a:p>
          <a:p>
            <a:pPr marL="285750" indent="-285750" algn="just">
              <a:spcAft>
                <a:spcPts val="0"/>
              </a:spcAft>
              <a:buFont typeface="Arial"/>
              <a:buChar char="•"/>
              <a:defRPr/>
            </a:pPr>
            <a:endParaRPr lang="tr-TR" sz="2000" b="1">
              <a:solidFill>
                <a:srgbClr val="0094AB"/>
              </a:solidFill>
              <a:ea typeface="+mj-ea"/>
              <a:cs typeface="Calibri"/>
            </a:endParaRPr>
          </a:p>
          <a:p>
            <a:pPr marL="285750" indent="-285750" algn="just">
              <a:spcAft>
                <a:spcPts val="0"/>
              </a:spcAft>
              <a:buFont typeface="Arial"/>
              <a:buChar char="•"/>
              <a:defRPr/>
            </a:pPr>
            <a:r>
              <a:rPr lang="tr-TR" sz="2000" b="1">
                <a:solidFill>
                  <a:srgbClr val="0094AB"/>
                </a:solidFill>
                <a:ea typeface="+mj-ea"/>
                <a:cs typeface="Calibri"/>
              </a:rPr>
              <a:t>Tütün sponsorluğu; </a:t>
            </a:r>
            <a:r>
              <a:rPr lang="tr-TR" sz="2000">
                <a:cs typeface="Calibri"/>
              </a:rPr>
              <a:t>bir tütün ürünü veya tütün kullanımının doğrudan veya dolaylı yoldan tanıtımı amacı, etkisi veya benzer etkisi taşıyan her türlü olay, faaliyet ya da bireye katkıda bulunmak anlamına gelir.</a:t>
            </a:r>
            <a:endParaRPr/>
          </a:p>
          <a:p>
            <a:pPr>
              <a:spcAft>
                <a:spcPts val="0"/>
              </a:spcAft>
              <a:defRPr/>
            </a:pPr>
            <a:endParaRPr lang="tr-TR">
              <a:latin typeface="Comic Sans MS"/>
            </a:endParaRPr>
          </a:p>
          <a:p>
            <a:pPr>
              <a:spcAft>
                <a:spcPts val="0"/>
              </a:spcAft>
              <a:defRPr/>
            </a:pPr>
            <a:endParaRPr lang="tr-TR"/>
          </a:p>
          <a:p>
            <a:pPr>
              <a:spcAft>
                <a:spcPts val="0"/>
              </a:spcAft>
              <a:defRPr/>
            </a:pPr>
            <a:endParaRPr lang="tr-TR">
              <a:latin typeface="Comic Sans MS"/>
            </a:endParaRPr>
          </a:p>
          <a:p>
            <a:pPr>
              <a:spcAft>
                <a:spcPts val="0"/>
              </a:spcAft>
              <a:defRPr/>
            </a:pP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Başlık 1"/>
          <p:cNvSpPr>
            <a:spLocks noGrp="1"/>
          </p:cNvSpPr>
          <p:nvPr>
            <p:ph type="title"/>
          </p:nvPr>
        </p:nvSpPr>
        <p:spPr bwMode="auto">
          <a:xfrm>
            <a:off x="412750" y="588963"/>
            <a:ext cx="8318500" cy="504825"/>
          </a:xfrm>
        </p:spPr>
        <p:txBody>
          <a:bodyPr/>
          <a:lstStyle/>
          <a:p>
            <a:pPr>
              <a:defRPr/>
            </a:pPr>
            <a:endParaRPr lang="tr-TR"/>
          </a:p>
        </p:txBody>
      </p:sp>
      <p:sp>
        <p:nvSpPr>
          <p:cNvPr id="53251" name="Slayt Numarası Yer Tutucusu 3"/>
          <p:cNvSpPr>
            <a:spLocks noChangeArrowheads="1" noGrp="1"/>
          </p:cNvSpPr>
          <p:nvPr>
            <p:ph type="sldNum" sz="quarter" idx="10"/>
          </p:nvPr>
        </p:nvSpPr>
        <p:spPr bwMode="auto">
          <a:xfrm>
            <a:off x="8455025" y="6122988"/>
            <a:ext cx="654050" cy="728662"/>
          </a:xfrm>
          <a:prstGeom prst="rect">
            <a:avLst/>
          </a:prstGeom>
          <a:noFill/>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fld id="{1BAED723-9CBD-42F1-9001-C0D22844495F}" type="slidenum">
              <a:rPr lang="tr-TR" sz="1200">
                <a:solidFill>
                  <a:srgbClr val="0094AB"/>
                </a:solidFill>
                <a:latin typeface="Georgia"/>
              </a:rPr>
              <a:t/>
            </a:fld>
            <a:endParaRPr lang="tr-TR" sz="1200">
              <a:solidFill>
                <a:srgbClr val="0094AB"/>
              </a:solidFill>
              <a:latin typeface="Georgia"/>
            </a:endParaRPr>
          </a:p>
        </p:txBody>
      </p:sp>
      <p:sp>
        <p:nvSpPr>
          <p:cNvPr id="53252" name="Metin Yer Tutucusu 4"/>
          <p:cNvSpPr>
            <a:spLocks noGrp="1"/>
          </p:cNvSpPr>
          <p:nvPr>
            <p:ph type="body" sz="half" idx="2"/>
          </p:nvPr>
        </p:nvSpPr>
        <p:spPr bwMode="auto">
          <a:xfrm>
            <a:off x="1187450" y="1236663"/>
            <a:ext cx="6697663" cy="584200"/>
          </a:xfrm>
          <a:prstGeom prst="rect">
            <a:avLst/>
          </a:prstGeom>
          <a:ln>
            <a:solidFill>
              <a:schemeClr val="tx1"/>
            </a:solidFill>
            <a:miter lim="800000"/>
            <a:headEnd/>
            <a:tailEnd/>
          </a:ln>
        </p:spPr>
        <p:txBody>
          <a:bodyPr>
            <a:spAutoFit/>
          </a:bodyPr>
          <a:lstStyle/>
          <a:p>
            <a:pPr algn="ctr">
              <a:lnSpc>
                <a:spcPct val="100000"/>
              </a:lnSpc>
              <a:spcBef>
                <a:spcPts val="0"/>
              </a:spcBef>
              <a:buFontTx/>
              <a:buNone/>
              <a:defRPr/>
            </a:pPr>
            <a:r>
              <a:rPr lang="tr-TR" sz="3200" b="1">
                <a:solidFill>
                  <a:srgbClr val="009999"/>
                </a:solidFill>
                <a:ea typeface="MS PGothic"/>
              </a:rPr>
              <a:t>TÜTÜN ENDÜSTRİSİ TAKTİKLERİ</a:t>
            </a:r>
            <a:endParaRPr/>
          </a:p>
        </p:txBody>
      </p:sp>
      <p:sp>
        <p:nvSpPr>
          <p:cNvPr id="6" name="Dikdörtgen 5"/>
          <p:cNvSpPr/>
          <p:nvPr/>
        </p:nvSpPr>
        <p:spPr bwMode="auto">
          <a:xfrm>
            <a:off x="971550" y="2349500"/>
            <a:ext cx="1962150" cy="4603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n-GB" sz="2400" b="1">
                <a:solidFill>
                  <a:prstClr val="black"/>
                </a:solidFill>
                <a:ea typeface="ＭＳ Ｐゴシック"/>
              </a:rPr>
              <a:t>Halkla</a:t>
            </a:r>
            <a:r>
              <a:rPr lang="en-GB" sz="2400" b="1">
                <a:solidFill>
                  <a:prstClr val="black"/>
                </a:solidFill>
                <a:ea typeface="ＭＳ Ｐゴシック"/>
              </a:rPr>
              <a:t> </a:t>
            </a:r>
            <a:r>
              <a:rPr lang="en-GB" sz="2400" b="1">
                <a:solidFill>
                  <a:prstClr val="black"/>
                </a:solidFill>
                <a:ea typeface="ＭＳ Ｐゴシック"/>
              </a:rPr>
              <a:t>ilişkiler</a:t>
            </a:r>
            <a:endParaRPr lang="tr-TR">
              <a:solidFill>
                <a:prstClr val="black"/>
              </a:solidFill>
            </a:endParaRPr>
          </a:p>
        </p:txBody>
      </p:sp>
      <p:sp>
        <p:nvSpPr>
          <p:cNvPr id="7" name="Dikdörtgen 6"/>
          <p:cNvSpPr/>
          <p:nvPr/>
        </p:nvSpPr>
        <p:spPr bwMode="auto">
          <a:xfrm>
            <a:off x="1763713" y="3341688"/>
            <a:ext cx="2544762" cy="461962"/>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a:defRPr/>
            </a:pPr>
            <a:r>
              <a:rPr lang="en-GB" sz="2400" b="1">
                <a:solidFill>
                  <a:prstClr val="black"/>
                </a:solidFill>
                <a:ea typeface="ＭＳ Ｐゴシック"/>
              </a:rPr>
              <a:t>İstihbarat</a:t>
            </a:r>
            <a:r>
              <a:rPr lang="en-GB" sz="2400" b="1">
                <a:solidFill>
                  <a:prstClr val="black"/>
                </a:solidFill>
                <a:ea typeface="ＭＳ Ｐゴシック"/>
              </a:rPr>
              <a:t> </a:t>
            </a:r>
            <a:r>
              <a:rPr lang="en-GB" sz="2400" b="1">
                <a:solidFill>
                  <a:prstClr val="black"/>
                </a:solidFill>
                <a:ea typeface="ＭＳ Ｐゴシック"/>
              </a:rPr>
              <a:t>toplama</a:t>
            </a:r>
            <a:endParaRPr lang="tr-TR">
              <a:solidFill>
                <a:prstClr val="black"/>
              </a:solidFill>
            </a:endParaRPr>
          </a:p>
        </p:txBody>
      </p:sp>
      <p:sp>
        <p:nvSpPr>
          <p:cNvPr id="8" name="Dikdörtgen 7"/>
          <p:cNvSpPr/>
          <p:nvPr/>
        </p:nvSpPr>
        <p:spPr bwMode="auto">
          <a:xfrm>
            <a:off x="3028950" y="4221163"/>
            <a:ext cx="2970213" cy="461962"/>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tr-TR" sz="2400" b="1">
                <a:solidFill>
                  <a:prstClr val="black"/>
                </a:solidFill>
                <a:ea typeface="ＭＳ Ｐゴシック"/>
              </a:rPr>
              <a:t>Gazeteci sponsorluğu </a:t>
            </a:r>
            <a:endParaRPr lang="tr-TR">
              <a:solidFill>
                <a:prstClr val="black"/>
              </a:solidFill>
            </a:endParaRPr>
          </a:p>
        </p:txBody>
      </p:sp>
      <p:sp>
        <p:nvSpPr>
          <p:cNvPr id="9" name="Dikdörtgen 8"/>
          <p:cNvSpPr/>
          <p:nvPr/>
        </p:nvSpPr>
        <p:spPr bwMode="auto">
          <a:xfrm>
            <a:off x="4308475" y="5072063"/>
            <a:ext cx="2978150" cy="46196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defRPr/>
            </a:pPr>
            <a:r>
              <a:rPr lang="en-GB" sz="2400" b="1">
                <a:solidFill>
                  <a:prstClr val="black"/>
                </a:solidFill>
                <a:ea typeface="ＭＳ Ｐゴシック"/>
              </a:rPr>
              <a:t>Politikacı</a:t>
            </a:r>
            <a:r>
              <a:rPr lang="en-GB" sz="2400" b="1">
                <a:solidFill>
                  <a:prstClr val="black"/>
                </a:solidFill>
                <a:ea typeface="ＭＳ Ｐゴシック"/>
              </a:rPr>
              <a:t> </a:t>
            </a:r>
            <a:r>
              <a:rPr lang="en-GB" sz="2400" b="1">
                <a:solidFill>
                  <a:prstClr val="black"/>
                </a:solidFill>
                <a:ea typeface="ＭＳ Ｐゴシック"/>
              </a:rPr>
              <a:t>sponsorluğu</a:t>
            </a:r>
            <a:endParaRPr lang="tr-TR">
              <a:solidFill>
                <a:prstClr val="black"/>
              </a:solidFill>
            </a:endParaRPr>
          </a:p>
        </p:txBody>
      </p:sp>
      <p:sp>
        <p:nvSpPr>
          <p:cNvPr id="10" name="Dikdörtgen 9"/>
          <p:cNvSpPr/>
          <p:nvPr/>
        </p:nvSpPr>
        <p:spPr bwMode="auto">
          <a:xfrm>
            <a:off x="6175375" y="5892800"/>
            <a:ext cx="2220913" cy="460375"/>
          </a:xfrm>
          <a:prstGeom prst="rect">
            <a:avLst/>
          </a:prstGeom>
          <a:solidFill>
            <a:schemeClr val="accent3">
              <a:lumMod val="20000"/>
              <a:lumOff val="80000"/>
            </a:schemeClr>
          </a:solidFill>
        </p:spPr>
        <p:style>
          <a:lnRef idx="0">
            <a:schemeClr val="accent3"/>
          </a:lnRef>
          <a:fillRef idx="3">
            <a:schemeClr val="accent3"/>
          </a:fillRef>
          <a:effectRef idx="3">
            <a:schemeClr val="accent3"/>
          </a:effectRef>
          <a:fontRef idx="minor">
            <a:schemeClr val="lt1"/>
          </a:fontRef>
        </p:style>
        <p:txBody>
          <a:bodyPr wrap="none">
            <a:spAutoFit/>
          </a:bodyPr>
          <a:lstStyle/>
          <a:p>
            <a:pPr>
              <a:defRPr/>
            </a:pPr>
            <a:r>
              <a:rPr lang="en-GB" sz="2400" b="1">
                <a:solidFill>
                  <a:prstClr val="black"/>
                </a:solidFill>
                <a:ea typeface="ＭＳ Ｐゴシック"/>
              </a:rPr>
              <a:t>Lobi</a:t>
            </a:r>
            <a:r>
              <a:rPr lang="en-GB" sz="2400" b="1">
                <a:solidFill>
                  <a:prstClr val="black"/>
                </a:solidFill>
                <a:ea typeface="ＭＳ Ｐゴシック"/>
              </a:rPr>
              <a:t> </a:t>
            </a:r>
            <a:r>
              <a:rPr lang="en-GB" sz="2400" b="1">
                <a:solidFill>
                  <a:prstClr val="black"/>
                </a:solidFill>
                <a:ea typeface="ＭＳ Ｐゴシック"/>
              </a:rPr>
              <a:t>etkinlikleri</a:t>
            </a:r>
            <a:r>
              <a:rPr lang="en-GB" sz="2400">
                <a:solidFill>
                  <a:prstClr val="black"/>
                </a:solidFill>
                <a:ea typeface="ＭＳ Ｐゴシック"/>
              </a:rPr>
              <a:t> </a:t>
            </a:r>
            <a:endParaRPr lang="tr-TR">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412750" y="588963"/>
            <a:ext cx="8318500" cy="504825"/>
          </a:xfrm>
        </p:spPr>
        <p:txBody>
          <a:bodyPr/>
          <a:lstStyle/>
          <a:p>
            <a:pPr>
              <a:defRPr/>
            </a:pPr>
            <a:r>
              <a:rPr lang="tr-TR"/>
              <a:t>Endüstri Stratejileri </a:t>
            </a:r>
            <a:endParaRPr/>
          </a:p>
        </p:txBody>
      </p:sp>
      <p:sp>
        <p:nvSpPr>
          <p:cNvPr id="3" name="Metin Yer Tutucusu 2"/>
          <p:cNvSpPr>
            <a:spLocks noGrp="1"/>
          </p:cNvSpPr>
          <p:nvPr>
            <p:ph type="body" sz="half" idx="2"/>
          </p:nvPr>
        </p:nvSpPr>
        <p:spPr bwMode="auto">
          <a:xfrm>
            <a:off x="636588" y="1355725"/>
            <a:ext cx="8094662" cy="4521200"/>
          </a:xfrm>
        </p:spPr>
        <p:txBody>
          <a:bodyPr/>
          <a:lstStyle/>
          <a:p>
            <a:pPr marL="285750" indent="-285750">
              <a:buFont typeface="Arial"/>
              <a:buChar char="•"/>
              <a:defRPr/>
            </a:pPr>
            <a:r>
              <a:rPr lang="tr-TR" sz="1800"/>
              <a:t>Aktif ve pasif sigara içme konusundaki bilimsel gerçekleri çarpıtırlar</a:t>
            </a:r>
            <a:endParaRPr/>
          </a:p>
          <a:p>
            <a:pPr marL="285750" indent="-285750">
              <a:buFont typeface="Arial"/>
              <a:buChar char="•"/>
              <a:defRPr/>
            </a:pPr>
            <a:r>
              <a:rPr lang="tr-TR" sz="1800"/>
              <a:t>Sigaranın sağlığa zararlı etkilerini ve bağımlılık özelliğini bilerek inkar ederler</a:t>
            </a:r>
            <a:endParaRPr/>
          </a:p>
          <a:p>
            <a:pPr marL="285750" indent="-285750">
              <a:buFont typeface="Arial"/>
              <a:buChar char="•"/>
              <a:defRPr/>
            </a:pPr>
            <a:r>
              <a:rPr lang="tr-TR" sz="1800"/>
              <a:t>Olumlu imaj yaratmaya çalışır. (Reklam, sponsorluk...) </a:t>
            </a:r>
            <a:endParaRPr/>
          </a:p>
          <a:p>
            <a:pPr marL="285750" indent="-285750">
              <a:buFont typeface="Arial"/>
              <a:buChar char="•"/>
              <a:defRPr/>
            </a:pPr>
            <a:r>
              <a:rPr lang="tr-TR" sz="1800"/>
              <a:t>Toplumu yanlış bilgi ile kandırırlar.</a:t>
            </a:r>
            <a:endParaRPr/>
          </a:p>
          <a:p>
            <a:pPr marL="285750" indent="-285750">
              <a:buFont typeface="Arial"/>
              <a:buChar char="•"/>
              <a:defRPr/>
            </a:pPr>
            <a:r>
              <a:rPr lang="tr-TR" sz="1800"/>
              <a:t>Ürünün zannedildiği kadar zararlı olmadığını gösterecek sahte bilimsel çalışmalar yaptırır ve finanse eder.</a:t>
            </a:r>
            <a:endParaRPr/>
          </a:p>
          <a:p>
            <a:pPr marL="285750" indent="-285750">
              <a:buFont typeface="Arial"/>
              <a:buChar char="•"/>
              <a:defRPr/>
            </a:pPr>
            <a:r>
              <a:rPr lang="tr-TR" sz="1800"/>
              <a:t>Kanunlaşan yaptırımlara karşı dava açar.</a:t>
            </a:r>
            <a:endParaRPr/>
          </a:p>
          <a:p>
            <a:pPr marL="285750" indent="-285750">
              <a:buFont typeface="Arial"/>
              <a:buChar char="•"/>
              <a:defRPr/>
            </a:pPr>
            <a:r>
              <a:rPr lang="tr-TR" sz="1800"/>
              <a:t>“Rol model” kimlikler kullanırlar</a:t>
            </a:r>
            <a:endParaRPr/>
          </a:p>
          <a:p>
            <a:pPr marL="285750" indent="-285750">
              <a:buFont typeface="Arial"/>
              <a:buChar char="•"/>
              <a:defRPr/>
            </a:pPr>
            <a:r>
              <a:rPr lang="tr-TR" sz="1800"/>
              <a:t>“Yan yollar” geliştirir – özel ürünler üretir. (düşük katran ve ısıtılmış tütün ürünleri gibi sahte tanımlamalar gibi).</a:t>
            </a:r>
            <a:endParaRPr/>
          </a:p>
          <a:p>
            <a:pPr marL="285750" indent="-285750">
              <a:buFont typeface="Arial"/>
              <a:buChar char="•"/>
              <a:defRPr/>
            </a:pPr>
            <a:r>
              <a:rPr lang="tr-TR" sz="1800"/>
              <a:t>Kadın ve çocuklar  hedeftir.</a:t>
            </a:r>
            <a:endParaRPr/>
          </a:p>
          <a:p>
            <a:pPr>
              <a:defRPr/>
            </a:pPr>
            <a:endParaRPr lang="tr-TR"/>
          </a:p>
        </p:txBody>
      </p:sp>
      <p:sp>
        <p:nvSpPr>
          <p:cNvPr id="55300" name="Slayt Numarası Yer Tutucusu 3"/>
          <p:cNvSpPr>
            <a:spLocks noChangeArrowheads="1" noGrp="1"/>
          </p:cNvSpPr>
          <p:nvPr>
            <p:ph type="sldNum" sz="quarter" idx="10"/>
          </p:nvPr>
        </p:nvSpPr>
        <p:spPr bwMode="auto">
          <a:prstGeom prst="rect">
            <a:avLst/>
          </a:prstGeom>
          <a:noFill/>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fld id="{DE274EFD-2531-4D9A-A564-0B3F7813F464}" type="slidenum">
              <a:rPr lang="tr-TR" sz="1200">
                <a:solidFill>
                  <a:srgbClr val="0094AB"/>
                </a:solidFill>
                <a:latin typeface="Georgia"/>
              </a:rPr>
              <a:t/>
            </a:fld>
            <a:endParaRPr lang="tr-TR" sz="1200">
              <a:solidFill>
                <a:srgbClr val="0094AB"/>
              </a:solidFill>
              <a:latin typeface="Georgia"/>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2268538" y="588963"/>
            <a:ext cx="6462712" cy="504825"/>
          </a:xfrm>
        </p:spPr>
        <p:txBody>
          <a:bodyPr>
            <a:normAutofit fontScale="90000"/>
          </a:bodyPr>
          <a:lstStyle/>
          <a:p>
            <a:pPr>
              <a:defRPr/>
            </a:pPr>
            <a:r>
              <a:rPr lang="tr-TR"/>
              <a:t>Hedef kitle??</a:t>
            </a:r>
            <a:br>
              <a:rPr lang="tr-TR"/>
            </a:br>
            <a:endParaRPr lang="tr-TR"/>
          </a:p>
        </p:txBody>
      </p:sp>
      <p:sp>
        <p:nvSpPr>
          <p:cNvPr id="57347" name="Slayt Numarası Yer Tutucusu 3"/>
          <p:cNvSpPr>
            <a:spLocks noChangeArrowheads="1" noGrp="1"/>
          </p:cNvSpPr>
          <p:nvPr>
            <p:ph type="sldNum" sz="quarter" idx="10"/>
          </p:nvPr>
        </p:nvSpPr>
        <p:spPr bwMode="auto">
          <a:prstGeom prst="rect">
            <a:avLst/>
          </a:prstGeom>
          <a:noFill/>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fld id="{342A594D-DDB8-44BD-B282-1CAC151FD86A}" type="slidenum">
              <a:rPr lang="tr-TR" sz="1200">
                <a:solidFill>
                  <a:srgbClr val="0094AB"/>
                </a:solidFill>
                <a:latin typeface="Georgia"/>
              </a:rPr>
              <a:t/>
            </a:fld>
            <a:endParaRPr lang="tr-TR" sz="1200">
              <a:solidFill>
                <a:srgbClr val="0094AB"/>
              </a:solidFill>
              <a:latin typeface="Georgia"/>
            </a:endParaRPr>
          </a:p>
        </p:txBody>
      </p:sp>
      <p:pic>
        <p:nvPicPr>
          <p:cNvPr id="57348" name="Picture 2"/>
          <p:cNvPicPr>
            <a:picLocks noChangeAspect="1" noChangeArrowheads="1"/>
          </p:cNvPicPr>
          <p:nvPr/>
        </p:nvPicPr>
        <p:blipFill>
          <a:blip r:embed="rId3"/>
          <a:stretch/>
        </p:blipFill>
        <p:spPr bwMode="auto">
          <a:xfrm>
            <a:off x="1908175" y="1484313"/>
            <a:ext cx="5283200" cy="3878262"/>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a:xfrm>
            <a:off x="2268538" y="588963"/>
            <a:ext cx="6462712" cy="504825"/>
          </a:xfrm>
        </p:spPr>
        <p:txBody>
          <a:bodyPr>
            <a:normAutofit fontScale="90000"/>
          </a:bodyPr>
          <a:lstStyle/>
          <a:p>
            <a:pPr>
              <a:defRPr/>
            </a:pPr>
            <a:r>
              <a:rPr lang="tr-TR"/>
              <a:t>Hedef kitle??</a:t>
            </a:r>
            <a:br>
              <a:rPr lang="tr-TR"/>
            </a:br>
            <a:endParaRPr lang="tr-TR"/>
          </a:p>
        </p:txBody>
      </p:sp>
      <p:sp>
        <p:nvSpPr>
          <p:cNvPr id="59395" name="Slayt Numarası Yer Tutucusu 3"/>
          <p:cNvSpPr>
            <a:spLocks noChangeArrowheads="1" noGrp="1"/>
          </p:cNvSpPr>
          <p:nvPr>
            <p:ph type="sldNum" sz="quarter" idx="10"/>
          </p:nvPr>
        </p:nvSpPr>
        <p:spPr bwMode="auto">
          <a:prstGeom prst="rect">
            <a:avLst/>
          </a:prstGeom>
          <a:noFill/>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fld id="{1D2EB653-346A-40D7-A223-DE0A79568BD3}" type="slidenum">
              <a:rPr lang="tr-TR" sz="1200">
                <a:solidFill>
                  <a:srgbClr val="0094AB"/>
                </a:solidFill>
                <a:latin typeface="Georgia"/>
              </a:rPr>
              <a:t/>
            </a:fld>
            <a:endParaRPr lang="tr-TR" sz="1200">
              <a:solidFill>
                <a:srgbClr val="0094AB"/>
              </a:solidFill>
              <a:latin typeface="Georgia"/>
            </a:endParaRPr>
          </a:p>
        </p:txBody>
      </p:sp>
      <p:pic>
        <p:nvPicPr>
          <p:cNvPr id="59396" name="Picture 2"/>
          <p:cNvPicPr>
            <a:picLocks noChangeAspect="1" noChangeArrowheads="1"/>
          </p:cNvPicPr>
          <p:nvPr/>
        </p:nvPicPr>
        <p:blipFill>
          <a:blip r:embed="rId3"/>
          <a:stretch/>
        </p:blipFill>
        <p:spPr bwMode="auto">
          <a:xfrm>
            <a:off x="468313" y="1093788"/>
            <a:ext cx="8675687" cy="1908175"/>
          </a:xfrm>
          <a:prstGeom prst="rect">
            <a:avLst/>
          </a:prstGeom>
          <a:noFill/>
          <a:ln>
            <a:noFill/>
          </a:ln>
          <a:effectLst/>
        </p:spPr>
      </p:pic>
      <p:pic>
        <p:nvPicPr>
          <p:cNvPr id="59397" name="Picture 3"/>
          <p:cNvPicPr>
            <a:picLocks noChangeAspect="1" noChangeArrowheads="1"/>
          </p:cNvPicPr>
          <p:nvPr/>
        </p:nvPicPr>
        <p:blipFill>
          <a:blip r:embed="rId4"/>
          <a:stretch/>
        </p:blipFill>
        <p:spPr bwMode="auto">
          <a:xfrm>
            <a:off x="728663" y="3001963"/>
            <a:ext cx="4090987" cy="2755900"/>
          </a:xfrm>
          <a:prstGeom prst="rect">
            <a:avLst/>
          </a:prstGeom>
          <a:noFill/>
          <a:ln>
            <a:noFill/>
          </a:ln>
          <a:effectLst/>
        </p:spPr>
      </p:pic>
      <p:pic>
        <p:nvPicPr>
          <p:cNvPr id="59398" name="Picture 4"/>
          <p:cNvPicPr>
            <a:picLocks noChangeAspect="1" noChangeArrowheads="1"/>
          </p:cNvPicPr>
          <p:nvPr/>
        </p:nvPicPr>
        <p:blipFill>
          <a:blip r:embed="rId5"/>
          <a:stretch/>
        </p:blipFill>
        <p:spPr bwMode="auto">
          <a:xfrm>
            <a:off x="4805363" y="3001963"/>
            <a:ext cx="3798887" cy="2755900"/>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1442" name="Başlık 1"/>
          <p:cNvSpPr>
            <a:spLocks noChangeArrowheads="1" noGrp="1"/>
          </p:cNvSpPr>
          <p:nvPr>
            <p:ph type="title"/>
          </p:nvPr>
        </p:nvSpPr>
        <p:spPr bwMode="auto"/>
        <p:txBody>
          <a:bodyPr/>
          <a:lstStyle/>
          <a:p>
            <a:pPr>
              <a:defRPr/>
            </a:pPr>
            <a:endParaRPr lang="tr-TR">
              <a:solidFill>
                <a:srgbClr val="000000"/>
              </a:solidFill>
            </a:endParaRPr>
          </a:p>
        </p:txBody>
      </p:sp>
      <p:sp>
        <p:nvSpPr>
          <p:cNvPr id="61443" name="İçerik Yer Tutucusu 2"/>
          <p:cNvSpPr>
            <a:spLocks noChangeArrowheads="1" noGrp="1"/>
          </p:cNvSpPr>
          <p:nvPr>
            <p:ph idx="1"/>
          </p:nvPr>
        </p:nvSpPr>
        <p:spPr bwMode="auto">
          <a:xfrm>
            <a:off x="282575" y="2459038"/>
            <a:ext cx="5099050" cy="1385887"/>
          </a:xfrm>
        </p:spPr>
        <p:txBody>
          <a:bodyPr/>
          <a:lstStyle/>
          <a:p>
            <a:pPr>
              <a:spcBef>
                <a:spcPts val="0"/>
              </a:spcBef>
              <a:defRPr/>
            </a:pPr>
            <a:endParaRPr lang="tr-TR">
              <a:solidFill>
                <a:srgbClr val="000000"/>
              </a:solidFill>
            </a:endParaRPr>
          </a:p>
        </p:txBody>
      </p:sp>
      <p:pic>
        <p:nvPicPr>
          <p:cNvPr id="61444" name="Resim 7"/>
          <p:cNvPicPr>
            <a:picLocks noChangeAspect="1" noChangeArrowheads="1"/>
          </p:cNvPicPr>
          <p:nvPr/>
        </p:nvPicPr>
        <p:blipFill>
          <a:blip r:embed="rId3"/>
          <a:stretch/>
        </p:blipFill>
        <p:spPr bwMode="auto">
          <a:xfrm>
            <a:off x="-6350" y="17463"/>
            <a:ext cx="9150350" cy="679608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3490" name="Başlık 1"/>
          <p:cNvSpPr>
            <a:spLocks noChangeArrowheads="1" noGrp="1"/>
          </p:cNvSpPr>
          <p:nvPr>
            <p:ph type="title"/>
          </p:nvPr>
        </p:nvSpPr>
        <p:spPr bwMode="auto"/>
        <p:txBody>
          <a:bodyPr/>
          <a:lstStyle/>
          <a:p>
            <a:pPr>
              <a:defRPr/>
            </a:pPr>
            <a:endParaRPr lang="tr-TR">
              <a:solidFill>
                <a:srgbClr val="000000"/>
              </a:solidFill>
            </a:endParaRPr>
          </a:p>
        </p:txBody>
      </p:sp>
      <p:sp>
        <p:nvSpPr>
          <p:cNvPr id="63491" name="İçerik Yer Tutucusu 2"/>
          <p:cNvSpPr>
            <a:spLocks noChangeArrowheads="1" noGrp="1"/>
          </p:cNvSpPr>
          <p:nvPr>
            <p:ph idx="1"/>
          </p:nvPr>
        </p:nvSpPr>
        <p:spPr bwMode="auto">
          <a:xfrm>
            <a:off x="282575" y="2459038"/>
            <a:ext cx="5099050" cy="1385887"/>
          </a:xfrm>
        </p:spPr>
        <p:txBody>
          <a:bodyPr/>
          <a:lstStyle/>
          <a:p>
            <a:pPr>
              <a:spcBef>
                <a:spcPts val="0"/>
              </a:spcBef>
              <a:defRPr/>
            </a:pPr>
            <a:endParaRPr lang="tr-TR">
              <a:solidFill>
                <a:srgbClr val="000000"/>
              </a:solidFill>
            </a:endParaRPr>
          </a:p>
        </p:txBody>
      </p:sp>
      <p:pic>
        <p:nvPicPr>
          <p:cNvPr id="63492" name="Resim 3"/>
          <p:cNvPicPr>
            <a:picLocks noChangeAspect="1" noChangeArrowheads="1"/>
          </p:cNvPicPr>
          <p:nvPr/>
        </p:nvPicPr>
        <p:blipFill>
          <a:blip r:embed="rId3"/>
          <a:stretch/>
        </p:blipFill>
        <p:spPr bwMode="auto">
          <a:xfrm>
            <a:off x="0" y="-100013"/>
            <a:ext cx="9144000" cy="68421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1746" name="Başlık 1"/>
          <p:cNvSpPr>
            <a:spLocks noGrp="1"/>
          </p:cNvSpPr>
          <p:nvPr>
            <p:ph type="title"/>
          </p:nvPr>
        </p:nvSpPr>
        <p:spPr bwMode="auto">
          <a:xfrm>
            <a:off x="412750" y="588963"/>
            <a:ext cx="8318500" cy="504825"/>
          </a:xfrm>
        </p:spPr>
        <p:txBody>
          <a:bodyPr>
            <a:normAutofit fontScale="90000"/>
          </a:bodyPr>
          <a:lstStyle/>
          <a:p>
            <a:pPr>
              <a:defRPr/>
            </a:pPr>
            <a:r>
              <a:rPr lang="tr-TR" sz="3600">
                <a:cs typeface="Calibri"/>
              </a:rPr>
              <a:t>Sunum planı</a:t>
            </a:r>
            <a:endParaRPr/>
          </a:p>
        </p:txBody>
      </p:sp>
      <p:sp>
        <p:nvSpPr>
          <p:cNvPr id="31747" name="İçerik Yer Tutucusu 2"/>
          <p:cNvSpPr>
            <a:spLocks noGrp="1"/>
          </p:cNvSpPr>
          <p:nvPr>
            <p:ph type="body" sz="half" idx="2"/>
          </p:nvPr>
        </p:nvSpPr>
        <p:spPr bwMode="auto">
          <a:xfrm>
            <a:off x="636588" y="1428750"/>
            <a:ext cx="8094662" cy="4521200"/>
          </a:xfrm>
        </p:spPr>
        <p:txBody>
          <a:bodyPr/>
          <a:lstStyle/>
          <a:p>
            <a:pPr marL="342900" indent="-342900">
              <a:buFont typeface="Arial"/>
              <a:buChar char="•"/>
              <a:defRPr/>
            </a:pPr>
            <a:r>
              <a:rPr lang="tr-TR" sz="2000">
                <a:cs typeface="Calibri"/>
              </a:rPr>
              <a:t>Tütün kontrolü neden gerekli</a:t>
            </a:r>
            <a:endParaRPr/>
          </a:p>
          <a:p>
            <a:pPr marL="342900" indent="-342900">
              <a:buFont typeface="Arial"/>
              <a:buChar char="•"/>
              <a:defRPr/>
            </a:pPr>
            <a:endParaRPr lang="tr-TR" sz="2000">
              <a:cs typeface="Calibri"/>
            </a:endParaRPr>
          </a:p>
          <a:p>
            <a:pPr marL="342900" indent="-342900">
              <a:buFont typeface="Arial"/>
              <a:buChar char="•"/>
              <a:defRPr/>
            </a:pPr>
            <a:r>
              <a:rPr lang="tr-TR" sz="2000">
                <a:cs typeface="Calibri"/>
              </a:rPr>
              <a:t>Tütün kontrolü </a:t>
            </a:r>
            <a:endParaRPr/>
          </a:p>
          <a:p>
            <a:pPr marL="342900" indent="-342900">
              <a:buFont typeface="Arial"/>
              <a:buChar char="•"/>
              <a:defRPr/>
            </a:pPr>
            <a:endParaRPr lang="tr-TR" sz="2000">
              <a:cs typeface="Calibri"/>
            </a:endParaRPr>
          </a:p>
          <a:p>
            <a:pPr marL="342900" indent="-342900">
              <a:buFont typeface="Arial"/>
              <a:buChar char="•"/>
              <a:defRPr/>
            </a:pPr>
            <a:r>
              <a:rPr lang="tr-TR" sz="2000">
                <a:cs typeface="Calibri"/>
              </a:rPr>
              <a:t>Tütün endüstrisi taktikleri</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3362" name="Rectangle 2"/>
          <p:cNvSpPr>
            <a:spLocks noChangeArrowheads="1" noRot="1"/>
          </p:cNvSpPr>
          <p:nvPr/>
        </p:nvSpPr>
        <p:spPr bwMode="auto">
          <a:xfrm>
            <a:off x="457200" y="528638"/>
            <a:ext cx="8229600" cy="571500"/>
          </a:xfrm>
          <a:prstGeom prst="rect">
            <a:avLst/>
          </a:prstGeom>
          <a:noFill/>
          <a:ln>
            <a:noFill/>
          </a:ln>
        </p:spPr>
        <p:txBody>
          <a:bodyPr anchor="ctr"/>
          <a:lstStyle>
            <a:lvl1pPr>
              <a:spcBef>
                <a:spcPts val="300"/>
              </a:spcBef>
              <a:buClr>
                <a:srgbClr val="A04DA3"/>
              </a:buClr>
              <a:buFont typeface="Georgia"/>
              <a:buChar char="•"/>
              <a:defRPr sz="2800">
                <a:solidFill>
                  <a:schemeClr val="tx1"/>
                </a:solidFill>
                <a:latin typeface="Georgia"/>
              </a:defRPr>
            </a:lvl1pPr>
            <a:lvl2pPr marL="742950" indent="-285750">
              <a:spcBef>
                <a:spcPts val="300"/>
              </a:spcBef>
              <a:buClr>
                <a:schemeClr val="accent2"/>
              </a:buClr>
              <a:buFont typeface="Georgia"/>
              <a:buChar char="▫"/>
              <a:defRPr sz="2600">
                <a:solidFill>
                  <a:schemeClr val="accent2"/>
                </a:solidFill>
                <a:latin typeface="Georgia"/>
              </a:defRPr>
            </a:lvl2pPr>
            <a:lvl3pPr marL="1143000" indent="-228600">
              <a:spcBef>
                <a:spcPts val="300"/>
              </a:spcBef>
              <a:buClr>
                <a:schemeClr val="accent1"/>
              </a:buClr>
              <a:buFont typeface="Wingdings 2"/>
              <a:buChar char=""/>
              <a:defRPr sz="2400">
                <a:solidFill>
                  <a:schemeClr val="accent1"/>
                </a:solidFill>
                <a:latin typeface="Georgia"/>
              </a:defRPr>
            </a:lvl3pPr>
            <a:lvl4pPr marL="1600200" indent="-228600">
              <a:spcBef>
                <a:spcPts val="300"/>
              </a:spcBef>
              <a:buClr>
                <a:schemeClr val="accent1"/>
              </a:buClr>
              <a:buFont typeface="Wingdings 2"/>
              <a:buChar char=""/>
              <a:defRPr sz="2200">
                <a:solidFill>
                  <a:schemeClr val="accent1"/>
                </a:solidFill>
                <a:latin typeface="Georgia"/>
              </a:defRPr>
            </a:lvl4pPr>
            <a:lvl5pPr marL="2057400" indent="-228600">
              <a:spcBef>
                <a:spcPts val="300"/>
              </a:spcBef>
              <a:buClr>
                <a:srgbClr val="A04DA3"/>
              </a:buClr>
              <a:buFont typeface="Georgia"/>
              <a:buChar char="▫"/>
              <a:defRPr sz="2000">
                <a:solidFill>
                  <a:srgbClr val="A04DA3"/>
                </a:solidFill>
                <a:latin typeface="Georgia"/>
              </a:defRPr>
            </a:lvl5pPr>
            <a:lvl6pPr marL="2514600" indent="-228600">
              <a:spcBef>
                <a:spcPts val="300"/>
              </a:spcBef>
              <a:spcAft>
                <a:spcPts val="0"/>
              </a:spcAft>
              <a:buClr>
                <a:srgbClr val="A04DA3"/>
              </a:buClr>
              <a:buFont typeface="Georgia"/>
              <a:buChar char="▫"/>
              <a:defRPr sz="2000">
                <a:solidFill>
                  <a:srgbClr val="A04DA3"/>
                </a:solidFill>
                <a:latin typeface="Georgia"/>
              </a:defRPr>
            </a:lvl6pPr>
            <a:lvl7pPr marL="2971800" indent="-228600">
              <a:spcBef>
                <a:spcPts val="300"/>
              </a:spcBef>
              <a:spcAft>
                <a:spcPts val="0"/>
              </a:spcAft>
              <a:buClr>
                <a:srgbClr val="A04DA3"/>
              </a:buClr>
              <a:buFont typeface="Georgia"/>
              <a:buChar char="▫"/>
              <a:defRPr sz="2000">
                <a:solidFill>
                  <a:srgbClr val="A04DA3"/>
                </a:solidFill>
                <a:latin typeface="Georgia"/>
              </a:defRPr>
            </a:lvl7pPr>
            <a:lvl8pPr marL="3429000" indent="-228600">
              <a:spcBef>
                <a:spcPts val="300"/>
              </a:spcBef>
              <a:spcAft>
                <a:spcPts val="0"/>
              </a:spcAft>
              <a:buClr>
                <a:srgbClr val="A04DA3"/>
              </a:buClr>
              <a:buFont typeface="Georgia"/>
              <a:buChar char="▫"/>
              <a:defRPr sz="2000">
                <a:solidFill>
                  <a:srgbClr val="A04DA3"/>
                </a:solidFill>
                <a:latin typeface="Georgia"/>
              </a:defRPr>
            </a:lvl8pPr>
            <a:lvl9pPr marL="3886200" indent="-228600">
              <a:spcBef>
                <a:spcPts val="300"/>
              </a:spcBef>
              <a:spcAft>
                <a:spcPts val="0"/>
              </a:spcAft>
              <a:buClr>
                <a:srgbClr val="A04DA3"/>
              </a:buClr>
              <a:buFont typeface="Georgia"/>
              <a:buChar char="▫"/>
              <a:defRPr sz="2000">
                <a:solidFill>
                  <a:srgbClr val="A04DA3"/>
                </a:solidFill>
                <a:latin typeface="Georgia"/>
              </a:defRPr>
            </a:lvl9pPr>
          </a:lstStyle>
          <a:p>
            <a:pPr>
              <a:spcBef>
                <a:spcPts val="0"/>
              </a:spcBef>
              <a:buClrTx/>
              <a:buFontTx/>
              <a:buNone/>
              <a:defRPr/>
            </a:pPr>
            <a:r>
              <a:rPr lang="tr-TR" b="1">
                <a:solidFill>
                  <a:srgbClr val="0094AB"/>
                </a:solidFill>
                <a:latin typeface="Calibri"/>
                <a:ea typeface="+mj-ea"/>
                <a:cs typeface="Calibri"/>
              </a:rPr>
              <a:t>Sigara şirketleri neden gençleri hedef alırlar? </a:t>
            </a:r>
            <a:endParaRPr/>
          </a:p>
        </p:txBody>
      </p:sp>
      <p:sp>
        <p:nvSpPr>
          <p:cNvPr id="143363" name="Rectangle 3"/>
          <p:cNvSpPr>
            <a:spLocks noChangeArrowheads="1"/>
          </p:cNvSpPr>
          <p:nvPr/>
        </p:nvSpPr>
        <p:spPr bwMode="auto">
          <a:xfrm>
            <a:off x="709613" y="1200150"/>
            <a:ext cx="7777162" cy="5245100"/>
          </a:xfrm>
          <a:prstGeom prst="rect">
            <a:avLst/>
          </a:prstGeom>
          <a:noFill/>
          <a:ln>
            <a:noFill/>
          </a:ln>
        </p:spPr>
        <p:txBody>
          <a:bodyPr/>
          <a:lstStyle>
            <a:lvl1pPr marL="469900" indent="-469900">
              <a:spcBef>
                <a:spcPts val="300"/>
              </a:spcBef>
              <a:buClr>
                <a:srgbClr val="A04DA3"/>
              </a:buClr>
              <a:buFont typeface="Georgia"/>
              <a:buChar char="•"/>
              <a:defRPr sz="2800">
                <a:solidFill>
                  <a:schemeClr val="tx1"/>
                </a:solidFill>
                <a:latin typeface="Georgia"/>
              </a:defRPr>
            </a:lvl1pPr>
            <a:lvl2pPr marL="742950" indent="-285750">
              <a:spcBef>
                <a:spcPts val="300"/>
              </a:spcBef>
              <a:buClr>
                <a:schemeClr val="accent2"/>
              </a:buClr>
              <a:buFont typeface="Georgia"/>
              <a:buChar char="▫"/>
              <a:defRPr sz="2600">
                <a:solidFill>
                  <a:schemeClr val="accent2"/>
                </a:solidFill>
                <a:latin typeface="Georgia"/>
              </a:defRPr>
            </a:lvl2pPr>
            <a:lvl3pPr marL="1143000" indent="-228600">
              <a:spcBef>
                <a:spcPts val="300"/>
              </a:spcBef>
              <a:buClr>
                <a:schemeClr val="accent1"/>
              </a:buClr>
              <a:buFont typeface="Wingdings 2"/>
              <a:buChar char=""/>
              <a:defRPr sz="2400">
                <a:solidFill>
                  <a:schemeClr val="accent1"/>
                </a:solidFill>
                <a:latin typeface="Georgia"/>
              </a:defRPr>
            </a:lvl3pPr>
            <a:lvl4pPr marL="1600200" indent="-228600">
              <a:spcBef>
                <a:spcPts val="300"/>
              </a:spcBef>
              <a:buClr>
                <a:schemeClr val="accent1"/>
              </a:buClr>
              <a:buFont typeface="Wingdings 2"/>
              <a:buChar char=""/>
              <a:defRPr sz="2200">
                <a:solidFill>
                  <a:schemeClr val="accent1"/>
                </a:solidFill>
                <a:latin typeface="Georgia"/>
              </a:defRPr>
            </a:lvl4pPr>
            <a:lvl5pPr marL="2057400" indent="-228600">
              <a:spcBef>
                <a:spcPts val="300"/>
              </a:spcBef>
              <a:buClr>
                <a:srgbClr val="A04DA3"/>
              </a:buClr>
              <a:buFont typeface="Georgia"/>
              <a:buChar char="▫"/>
              <a:defRPr sz="2000">
                <a:solidFill>
                  <a:srgbClr val="A04DA3"/>
                </a:solidFill>
                <a:latin typeface="Georgia"/>
              </a:defRPr>
            </a:lvl5pPr>
            <a:lvl6pPr marL="2514600" indent="-228600">
              <a:spcBef>
                <a:spcPts val="300"/>
              </a:spcBef>
              <a:spcAft>
                <a:spcPts val="0"/>
              </a:spcAft>
              <a:buClr>
                <a:srgbClr val="A04DA3"/>
              </a:buClr>
              <a:buFont typeface="Georgia"/>
              <a:buChar char="▫"/>
              <a:defRPr sz="2000">
                <a:solidFill>
                  <a:srgbClr val="A04DA3"/>
                </a:solidFill>
                <a:latin typeface="Georgia"/>
              </a:defRPr>
            </a:lvl6pPr>
            <a:lvl7pPr marL="2971800" indent="-228600">
              <a:spcBef>
                <a:spcPts val="300"/>
              </a:spcBef>
              <a:spcAft>
                <a:spcPts val="0"/>
              </a:spcAft>
              <a:buClr>
                <a:srgbClr val="A04DA3"/>
              </a:buClr>
              <a:buFont typeface="Georgia"/>
              <a:buChar char="▫"/>
              <a:defRPr sz="2000">
                <a:solidFill>
                  <a:srgbClr val="A04DA3"/>
                </a:solidFill>
                <a:latin typeface="Georgia"/>
              </a:defRPr>
            </a:lvl7pPr>
            <a:lvl8pPr marL="3429000" indent="-228600">
              <a:spcBef>
                <a:spcPts val="300"/>
              </a:spcBef>
              <a:spcAft>
                <a:spcPts val="0"/>
              </a:spcAft>
              <a:buClr>
                <a:srgbClr val="A04DA3"/>
              </a:buClr>
              <a:buFont typeface="Georgia"/>
              <a:buChar char="▫"/>
              <a:defRPr sz="2000">
                <a:solidFill>
                  <a:srgbClr val="A04DA3"/>
                </a:solidFill>
                <a:latin typeface="Georgia"/>
              </a:defRPr>
            </a:lvl8pPr>
            <a:lvl9pPr marL="3886200" indent="-228600">
              <a:spcBef>
                <a:spcPts val="300"/>
              </a:spcBef>
              <a:spcAft>
                <a:spcPts val="0"/>
              </a:spcAft>
              <a:buClr>
                <a:srgbClr val="A04DA3"/>
              </a:buClr>
              <a:buFont typeface="Georgia"/>
              <a:buChar char="▫"/>
              <a:defRPr sz="2000">
                <a:solidFill>
                  <a:srgbClr val="A04DA3"/>
                </a:solidFill>
                <a:latin typeface="Georgia"/>
              </a:defRPr>
            </a:lvl9pPr>
          </a:lstStyle>
          <a:p>
            <a:pPr>
              <a:spcBef>
                <a:spcPts val="0"/>
              </a:spcBef>
              <a:buClr>
                <a:srgbClr val="438086"/>
              </a:buClr>
              <a:defRPr/>
            </a:pPr>
            <a:r>
              <a:rPr lang="tr-TR" sz="2000">
                <a:solidFill>
                  <a:srgbClr val="000000"/>
                </a:solidFill>
                <a:latin typeface="Calibri"/>
                <a:cs typeface="Calibri"/>
              </a:rPr>
              <a:t>Nikotin yüksek bağımlılık yapan bir maddedir </a:t>
            </a:r>
            <a:endParaRPr/>
          </a:p>
          <a:p>
            <a:pPr>
              <a:spcBef>
                <a:spcPts val="0"/>
              </a:spcBef>
              <a:buClr>
                <a:srgbClr val="438086"/>
              </a:buClr>
              <a:defRPr/>
            </a:pPr>
            <a:r>
              <a:rPr lang="tr-TR" sz="2000">
                <a:solidFill>
                  <a:srgbClr val="000000"/>
                </a:solidFill>
                <a:latin typeface="Calibri"/>
                <a:cs typeface="Calibri"/>
              </a:rPr>
              <a:t>Sigara şirketleri müşterilerinin 1/3’ünün 13 yaşına kadar, %90’nının 20 yaşından önce sigaraya başladıklarını bilirler</a:t>
            </a:r>
            <a:endParaRPr/>
          </a:p>
          <a:p>
            <a:pPr>
              <a:spcBef>
                <a:spcPts val="0"/>
              </a:spcBef>
              <a:buClr>
                <a:srgbClr val="438086"/>
              </a:buClr>
              <a:defRPr/>
            </a:pPr>
            <a:r>
              <a:rPr lang="tr-TR" sz="2000">
                <a:solidFill>
                  <a:srgbClr val="000000"/>
                </a:solidFill>
                <a:latin typeface="Calibri"/>
                <a:cs typeface="Calibri"/>
              </a:rPr>
              <a:t>Marka seçimleri çok erken yaşlarda belli olur</a:t>
            </a:r>
            <a:endParaRPr/>
          </a:p>
          <a:p>
            <a:pPr>
              <a:spcBef>
                <a:spcPts val="0"/>
              </a:spcBef>
              <a:buClr>
                <a:srgbClr val="438086"/>
              </a:buClr>
              <a:defRPr/>
            </a:pPr>
            <a:r>
              <a:rPr lang="tr-TR" sz="2000">
                <a:solidFill>
                  <a:srgbClr val="000000"/>
                </a:solidFill>
                <a:latin typeface="Calibri"/>
                <a:cs typeface="Calibri"/>
              </a:rPr>
              <a:t>Kazancın devamı ve sigara endüstrisinin ayakta kalması, 18 yaşın altındakilere sigara satış başarısına bağlıdır.</a:t>
            </a:r>
            <a:endParaRPr/>
          </a:p>
          <a:p>
            <a:pPr>
              <a:spcBef>
                <a:spcPts val="0"/>
              </a:spcBef>
              <a:defRPr/>
            </a:pPr>
            <a:r>
              <a:rPr lang="tr-TR" sz="2000">
                <a:latin typeface="Calibri"/>
                <a:cs typeface="Calibri"/>
              </a:rPr>
              <a:t>Özellikle 12-13 yaş grubunun görüşlerine önem verilmeli ve reklamlar yapılmalıdır</a:t>
            </a:r>
            <a:endParaRPr/>
          </a:p>
          <a:p>
            <a:pPr marL="0" indent="0">
              <a:spcBef>
                <a:spcPts val="0"/>
              </a:spcBef>
              <a:buClr>
                <a:srgbClr val="438086"/>
              </a:buClr>
              <a:buFont typeface="Georgia"/>
              <a:buNone/>
              <a:defRPr/>
            </a:pPr>
            <a:endParaRPr lang="tr-TR" sz="1600">
              <a:solidFill>
                <a:srgbClr val="000000"/>
              </a:solidFill>
              <a:latin typeface="Comic Sans MS"/>
            </a:endParaRPr>
          </a:p>
          <a:p>
            <a:pPr marL="0" indent="0">
              <a:spcBef>
                <a:spcPts val="0"/>
              </a:spcBef>
              <a:buClr>
                <a:srgbClr val="438086"/>
              </a:buClr>
              <a:buFont typeface="Georgia"/>
              <a:buNone/>
              <a:defRPr/>
            </a:pPr>
            <a:endParaRPr lang="tr-TR" sz="1600">
              <a:solidFill>
                <a:srgbClr val="000000"/>
              </a:solidFill>
              <a:latin typeface="Comic Sans MS"/>
            </a:endParaRPr>
          </a:p>
          <a:p>
            <a:pPr marL="0" indent="0">
              <a:spcBef>
                <a:spcPts val="0"/>
              </a:spcBef>
              <a:buClr>
                <a:srgbClr val="438086"/>
              </a:buClr>
              <a:buFont typeface="Georgia"/>
              <a:buNone/>
              <a:defRPr/>
            </a:pPr>
            <a:endParaRPr lang="tr-TR" sz="1600">
              <a:solidFill>
                <a:srgbClr val="000000"/>
              </a:solidFill>
              <a:latin typeface="Comic Sans MS"/>
            </a:endParaRPr>
          </a:p>
          <a:p>
            <a:pPr marL="0" indent="0">
              <a:spcBef>
                <a:spcPts val="0"/>
              </a:spcBef>
              <a:buClr>
                <a:srgbClr val="438086"/>
              </a:buClr>
              <a:buFont typeface="Georgia"/>
              <a:buNone/>
              <a:defRPr/>
            </a:pPr>
            <a:r>
              <a:rPr lang="tr-TR" sz="1600">
                <a:solidFill>
                  <a:srgbClr val="000000"/>
                </a:solidFill>
                <a:latin typeface="Comic Sans MS"/>
              </a:rPr>
              <a:t> </a:t>
            </a:r>
            <a:endParaRPr/>
          </a:p>
        </p:txBody>
      </p:sp>
      <p:pic>
        <p:nvPicPr>
          <p:cNvPr id="65540" name="Picture 2"/>
          <p:cNvPicPr>
            <a:picLocks noChangeAspect="1" noChangeArrowheads="1"/>
          </p:cNvPicPr>
          <p:nvPr/>
        </p:nvPicPr>
        <p:blipFill>
          <a:blip r:embed="rId3"/>
          <a:stretch/>
        </p:blipFill>
        <p:spPr bwMode="auto">
          <a:xfrm>
            <a:off x="323850" y="3935413"/>
            <a:ext cx="8640763" cy="2301875"/>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3362" name="Rectangle 2"/>
          <p:cNvSpPr>
            <a:spLocks noChangeArrowheads="1" noRot="1"/>
          </p:cNvSpPr>
          <p:nvPr/>
        </p:nvSpPr>
        <p:spPr bwMode="auto">
          <a:xfrm>
            <a:off x="457200" y="528638"/>
            <a:ext cx="8229600" cy="571500"/>
          </a:xfrm>
          <a:prstGeom prst="rect">
            <a:avLst/>
          </a:prstGeom>
          <a:noFill/>
          <a:ln>
            <a:noFill/>
          </a:ln>
        </p:spPr>
        <p:txBody>
          <a:bodyPr anchor="ctr"/>
          <a:lstStyle>
            <a:lvl1pPr>
              <a:spcBef>
                <a:spcPts val="300"/>
              </a:spcBef>
              <a:buClr>
                <a:srgbClr val="A04DA3"/>
              </a:buClr>
              <a:buFont typeface="Georgia"/>
              <a:buChar char="•"/>
              <a:defRPr sz="2800">
                <a:solidFill>
                  <a:schemeClr val="tx1"/>
                </a:solidFill>
                <a:latin typeface="Georgia"/>
              </a:defRPr>
            </a:lvl1pPr>
            <a:lvl2pPr marL="742950" indent="-285750">
              <a:spcBef>
                <a:spcPts val="300"/>
              </a:spcBef>
              <a:buClr>
                <a:schemeClr val="accent2"/>
              </a:buClr>
              <a:buFont typeface="Georgia"/>
              <a:buChar char="▫"/>
              <a:defRPr sz="2600">
                <a:solidFill>
                  <a:schemeClr val="accent2"/>
                </a:solidFill>
                <a:latin typeface="Georgia"/>
              </a:defRPr>
            </a:lvl2pPr>
            <a:lvl3pPr marL="1143000" indent="-228600">
              <a:spcBef>
                <a:spcPts val="300"/>
              </a:spcBef>
              <a:buClr>
                <a:schemeClr val="accent1"/>
              </a:buClr>
              <a:buFont typeface="Wingdings 2"/>
              <a:buChar char=""/>
              <a:defRPr sz="2400">
                <a:solidFill>
                  <a:schemeClr val="accent1"/>
                </a:solidFill>
                <a:latin typeface="Georgia"/>
              </a:defRPr>
            </a:lvl3pPr>
            <a:lvl4pPr marL="1600200" indent="-228600">
              <a:spcBef>
                <a:spcPts val="300"/>
              </a:spcBef>
              <a:buClr>
                <a:schemeClr val="accent1"/>
              </a:buClr>
              <a:buFont typeface="Wingdings 2"/>
              <a:buChar char=""/>
              <a:defRPr sz="2200">
                <a:solidFill>
                  <a:schemeClr val="accent1"/>
                </a:solidFill>
                <a:latin typeface="Georgia"/>
              </a:defRPr>
            </a:lvl4pPr>
            <a:lvl5pPr marL="2057400" indent="-228600">
              <a:spcBef>
                <a:spcPts val="300"/>
              </a:spcBef>
              <a:buClr>
                <a:srgbClr val="A04DA3"/>
              </a:buClr>
              <a:buFont typeface="Georgia"/>
              <a:buChar char="▫"/>
              <a:defRPr sz="2000">
                <a:solidFill>
                  <a:srgbClr val="A04DA3"/>
                </a:solidFill>
                <a:latin typeface="Georgia"/>
              </a:defRPr>
            </a:lvl5pPr>
            <a:lvl6pPr marL="2514600" indent="-228600">
              <a:spcBef>
                <a:spcPts val="300"/>
              </a:spcBef>
              <a:spcAft>
                <a:spcPts val="0"/>
              </a:spcAft>
              <a:buClr>
                <a:srgbClr val="A04DA3"/>
              </a:buClr>
              <a:buFont typeface="Georgia"/>
              <a:buChar char="▫"/>
              <a:defRPr sz="2000">
                <a:solidFill>
                  <a:srgbClr val="A04DA3"/>
                </a:solidFill>
                <a:latin typeface="Georgia"/>
              </a:defRPr>
            </a:lvl6pPr>
            <a:lvl7pPr marL="2971800" indent="-228600">
              <a:spcBef>
                <a:spcPts val="300"/>
              </a:spcBef>
              <a:spcAft>
                <a:spcPts val="0"/>
              </a:spcAft>
              <a:buClr>
                <a:srgbClr val="A04DA3"/>
              </a:buClr>
              <a:buFont typeface="Georgia"/>
              <a:buChar char="▫"/>
              <a:defRPr sz="2000">
                <a:solidFill>
                  <a:srgbClr val="A04DA3"/>
                </a:solidFill>
                <a:latin typeface="Georgia"/>
              </a:defRPr>
            </a:lvl7pPr>
            <a:lvl8pPr marL="3429000" indent="-228600">
              <a:spcBef>
                <a:spcPts val="300"/>
              </a:spcBef>
              <a:spcAft>
                <a:spcPts val="0"/>
              </a:spcAft>
              <a:buClr>
                <a:srgbClr val="A04DA3"/>
              </a:buClr>
              <a:buFont typeface="Georgia"/>
              <a:buChar char="▫"/>
              <a:defRPr sz="2000">
                <a:solidFill>
                  <a:srgbClr val="A04DA3"/>
                </a:solidFill>
                <a:latin typeface="Georgia"/>
              </a:defRPr>
            </a:lvl8pPr>
            <a:lvl9pPr marL="3886200" indent="-228600">
              <a:spcBef>
                <a:spcPts val="300"/>
              </a:spcBef>
              <a:spcAft>
                <a:spcPts val="0"/>
              </a:spcAft>
              <a:buClr>
                <a:srgbClr val="A04DA3"/>
              </a:buClr>
              <a:buFont typeface="Georgia"/>
              <a:buChar char="▫"/>
              <a:defRPr sz="2000">
                <a:solidFill>
                  <a:srgbClr val="A04DA3"/>
                </a:solidFill>
                <a:latin typeface="Georgia"/>
              </a:defRPr>
            </a:lvl9pPr>
          </a:lstStyle>
          <a:p>
            <a:pPr>
              <a:spcBef>
                <a:spcPts val="0"/>
              </a:spcBef>
              <a:buClrTx/>
              <a:buFontTx/>
              <a:buNone/>
              <a:defRPr/>
            </a:pPr>
            <a:r>
              <a:rPr lang="tr-TR" b="1">
                <a:solidFill>
                  <a:srgbClr val="0094AB"/>
                </a:solidFill>
                <a:latin typeface="Calibri"/>
                <a:ea typeface="+mj-ea"/>
                <a:cs typeface="Calibri"/>
              </a:rPr>
              <a:t>Sigara karizmadır.</a:t>
            </a:r>
            <a:endParaRPr/>
          </a:p>
        </p:txBody>
      </p:sp>
      <p:sp>
        <p:nvSpPr>
          <p:cNvPr id="67587" name="Rectangle 3"/>
          <p:cNvSpPr>
            <a:spLocks noChangeArrowheads="1"/>
          </p:cNvSpPr>
          <p:nvPr/>
        </p:nvSpPr>
        <p:spPr bwMode="auto">
          <a:xfrm>
            <a:off x="709613" y="1200150"/>
            <a:ext cx="7777162" cy="5245100"/>
          </a:xfrm>
          <a:prstGeom prst="rect">
            <a:avLst/>
          </a:prstGeom>
          <a:noFill/>
          <a:ln>
            <a:noFill/>
          </a:ln>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Clr>
                <a:srgbClr val="438086"/>
              </a:buClr>
              <a:buFont typeface="Georgia"/>
              <a:buNone/>
              <a:defRPr/>
            </a:pPr>
            <a:endParaRPr lang="tr-TR" sz="1600">
              <a:solidFill>
                <a:srgbClr val="000000"/>
              </a:solidFill>
              <a:latin typeface="Comic Sans MS"/>
            </a:endParaRPr>
          </a:p>
          <a:p>
            <a:pPr>
              <a:lnSpc>
                <a:spcPct val="100000"/>
              </a:lnSpc>
              <a:spcBef>
                <a:spcPts val="0"/>
              </a:spcBef>
              <a:buClr>
                <a:srgbClr val="438086"/>
              </a:buClr>
              <a:buFont typeface="Georgia"/>
              <a:buNone/>
              <a:defRPr/>
            </a:pPr>
            <a:endParaRPr lang="tr-TR" sz="1600">
              <a:solidFill>
                <a:srgbClr val="000000"/>
              </a:solidFill>
              <a:latin typeface="Comic Sans MS"/>
            </a:endParaRPr>
          </a:p>
          <a:p>
            <a:pPr>
              <a:lnSpc>
                <a:spcPct val="100000"/>
              </a:lnSpc>
              <a:spcBef>
                <a:spcPts val="0"/>
              </a:spcBef>
              <a:buClr>
                <a:srgbClr val="438086"/>
              </a:buClr>
              <a:buFont typeface="Georgia"/>
              <a:buNone/>
              <a:defRPr/>
            </a:pPr>
            <a:r>
              <a:rPr lang="tr-TR" sz="1600">
                <a:solidFill>
                  <a:srgbClr val="000000"/>
                </a:solidFill>
                <a:latin typeface="Comic Sans MS"/>
              </a:rPr>
              <a:t> </a:t>
            </a:r>
            <a:endParaRPr/>
          </a:p>
        </p:txBody>
      </p:sp>
      <p:pic>
        <p:nvPicPr>
          <p:cNvPr id="67588" name="Picture 2"/>
          <p:cNvPicPr>
            <a:picLocks noChangeAspect="1" noChangeArrowheads="1"/>
          </p:cNvPicPr>
          <p:nvPr/>
        </p:nvPicPr>
        <p:blipFill>
          <a:blip r:embed="rId3"/>
          <a:stretch/>
        </p:blipFill>
        <p:spPr bwMode="auto">
          <a:xfrm>
            <a:off x="1331913" y="1341438"/>
            <a:ext cx="6875462" cy="4232275"/>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3362" name="Rectangle 2"/>
          <p:cNvSpPr>
            <a:spLocks noChangeArrowheads="1" noRot="1"/>
          </p:cNvSpPr>
          <p:nvPr/>
        </p:nvSpPr>
        <p:spPr bwMode="auto">
          <a:xfrm>
            <a:off x="457200" y="528638"/>
            <a:ext cx="8229600" cy="571500"/>
          </a:xfrm>
          <a:prstGeom prst="rect">
            <a:avLst/>
          </a:prstGeom>
          <a:noFill/>
          <a:ln>
            <a:noFill/>
          </a:ln>
        </p:spPr>
        <p:txBody>
          <a:bodyPr anchor="ctr"/>
          <a:lstStyle>
            <a:lvl1pPr>
              <a:spcBef>
                <a:spcPts val="300"/>
              </a:spcBef>
              <a:buClr>
                <a:srgbClr val="A04DA3"/>
              </a:buClr>
              <a:buFont typeface="Georgia"/>
              <a:buChar char="•"/>
              <a:defRPr sz="2800">
                <a:solidFill>
                  <a:schemeClr val="tx1"/>
                </a:solidFill>
                <a:latin typeface="Georgia"/>
              </a:defRPr>
            </a:lvl1pPr>
            <a:lvl2pPr marL="742950" indent="-285750">
              <a:spcBef>
                <a:spcPts val="300"/>
              </a:spcBef>
              <a:buClr>
                <a:schemeClr val="accent2"/>
              </a:buClr>
              <a:buFont typeface="Georgia"/>
              <a:buChar char="▫"/>
              <a:defRPr sz="2600">
                <a:solidFill>
                  <a:schemeClr val="accent2"/>
                </a:solidFill>
                <a:latin typeface="Georgia"/>
              </a:defRPr>
            </a:lvl2pPr>
            <a:lvl3pPr marL="1143000" indent="-228600">
              <a:spcBef>
                <a:spcPts val="300"/>
              </a:spcBef>
              <a:buClr>
                <a:schemeClr val="accent1"/>
              </a:buClr>
              <a:buFont typeface="Wingdings 2"/>
              <a:buChar char=""/>
              <a:defRPr sz="2400">
                <a:solidFill>
                  <a:schemeClr val="accent1"/>
                </a:solidFill>
                <a:latin typeface="Georgia"/>
              </a:defRPr>
            </a:lvl3pPr>
            <a:lvl4pPr marL="1600200" indent="-228600">
              <a:spcBef>
                <a:spcPts val="300"/>
              </a:spcBef>
              <a:buClr>
                <a:schemeClr val="accent1"/>
              </a:buClr>
              <a:buFont typeface="Wingdings 2"/>
              <a:buChar char=""/>
              <a:defRPr sz="2200">
                <a:solidFill>
                  <a:schemeClr val="accent1"/>
                </a:solidFill>
                <a:latin typeface="Georgia"/>
              </a:defRPr>
            </a:lvl4pPr>
            <a:lvl5pPr marL="2057400" indent="-228600">
              <a:spcBef>
                <a:spcPts val="300"/>
              </a:spcBef>
              <a:buClr>
                <a:srgbClr val="A04DA3"/>
              </a:buClr>
              <a:buFont typeface="Georgia"/>
              <a:buChar char="▫"/>
              <a:defRPr sz="2000">
                <a:solidFill>
                  <a:srgbClr val="A04DA3"/>
                </a:solidFill>
                <a:latin typeface="Georgia"/>
              </a:defRPr>
            </a:lvl5pPr>
            <a:lvl6pPr marL="2514600" indent="-228600">
              <a:spcBef>
                <a:spcPts val="300"/>
              </a:spcBef>
              <a:spcAft>
                <a:spcPts val="0"/>
              </a:spcAft>
              <a:buClr>
                <a:srgbClr val="A04DA3"/>
              </a:buClr>
              <a:buFont typeface="Georgia"/>
              <a:buChar char="▫"/>
              <a:defRPr sz="2000">
                <a:solidFill>
                  <a:srgbClr val="A04DA3"/>
                </a:solidFill>
                <a:latin typeface="Georgia"/>
              </a:defRPr>
            </a:lvl6pPr>
            <a:lvl7pPr marL="2971800" indent="-228600">
              <a:spcBef>
                <a:spcPts val="300"/>
              </a:spcBef>
              <a:spcAft>
                <a:spcPts val="0"/>
              </a:spcAft>
              <a:buClr>
                <a:srgbClr val="A04DA3"/>
              </a:buClr>
              <a:buFont typeface="Georgia"/>
              <a:buChar char="▫"/>
              <a:defRPr sz="2000">
                <a:solidFill>
                  <a:srgbClr val="A04DA3"/>
                </a:solidFill>
                <a:latin typeface="Georgia"/>
              </a:defRPr>
            </a:lvl7pPr>
            <a:lvl8pPr marL="3429000" indent="-228600">
              <a:spcBef>
                <a:spcPts val="300"/>
              </a:spcBef>
              <a:spcAft>
                <a:spcPts val="0"/>
              </a:spcAft>
              <a:buClr>
                <a:srgbClr val="A04DA3"/>
              </a:buClr>
              <a:buFont typeface="Georgia"/>
              <a:buChar char="▫"/>
              <a:defRPr sz="2000">
                <a:solidFill>
                  <a:srgbClr val="A04DA3"/>
                </a:solidFill>
                <a:latin typeface="Georgia"/>
              </a:defRPr>
            </a:lvl8pPr>
            <a:lvl9pPr marL="3886200" indent="-228600">
              <a:spcBef>
                <a:spcPts val="300"/>
              </a:spcBef>
              <a:spcAft>
                <a:spcPts val="0"/>
              </a:spcAft>
              <a:buClr>
                <a:srgbClr val="A04DA3"/>
              </a:buClr>
              <a:buFont typeface="Georgia"/>
              <a:buChar char="▫"/>
              <a:defRPr sz="2000">
                <a:solidFill>
                  <a:srgbClr val="A04DA3"/>
                </a:solidFill>
                <a:latin typeface="Georgia"/>
              </a:defRPr>
            </a:lvl9pPr>
          </a:lstStyle>
          <a:p>
            <a:pPr>
              <a:spcBef>
                <a:spcPts val="0"/>
              </a:spcBef>
              <a:buClrTx/>
              <a:buFontTx/>
              <a:buNone/>
              <a:defRPr/>
            </a:pPr>
            <a:r>
              <a:rPr lang="tr-TR" b="1">
                <a:solidFill>
                  <a:srgbClr val="0094AB"/>
                </a:solidFill>
                <a:latin typeface="Calibri"/>
                <a:ea typeface="+mj-ea"/>
                <a:cs typeface="Calibri"/>
              </a:rPr>
              <a:t>Bebekler de reklamlarda kullanıldı.</a:t>
            </a:r>
            <a:endParaRPr/>
          </a:p>
        </p:txBody>
      </p:sp>
      <p:sp>
        <p:nvSpPr>
          <p:cNvPr id="69635" name="Rectangle 3"/>
          <p:cNvSpPr>
            <a:spLocks noChangeArrowheads="1"/>
          </p:cNvSpPr>
          <p:nvPr/>
        </p:nvSpPr>
        <p:spPr bwMode="auto">
          <a:xfrm>
            <a:off x="709613" y="1200150"/>
            <a:ext cx="7777162" cy="5245100"/>
          </a:xfrm>
          <a:prstGeom prst="rect">
            <a:avLst/>
          </a:prstGeom>
          <a:noFill/>
          <a:ln>
            <a:noFill/>
          </a:ln>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Clr>
                <a:srgbClr val="438086"/>
              </a:buClr>
              <a:buFont typeface="Georgia"/>
              <a:buNone/>
              <a:defRPr/>
            </a:pPr>
            <a:endParaRPr lang="tr-TR" sz="1600">
              <a:solidFill>
                <a:srgbClr val="000000"/>
              </a:solidFill>
              <a:latin typeface="Comic Sans MS"/>
            </a:endParaRPr>
          </a:p>
          <a:p>
            <a:pPr>
              <a:lnSpc>
                <a:spcPct val="100000"/>
              </a:lnSpc>
              <a:spcBef>
                <a:spcPts val="0"/>
              </a:spcBef>
              <a:buClr>
                <a:srgbClr val="438086"/>
              </a:buClr>
              <a:buFont typeface="Georgia"/>
              <a:buNone/>
              <a:defRPr/>
            </a:pPr>
            <a:endParaRPr lang="tr-TR" sz="1600">
              <a:solidFill>
                <a:srgbClr val="000000"/>
              </a:solidFill>
              <a:latin typeface="Comic Sans MS"/>
            </a:endParaRPr>
          </a:p>
          <a:p>
            <a:pPr>
              <a:lnSpc>
                <a:spcPct val="100000"/>
              </a:lnSpc>
              <a:spcBef>
                <a:spcPts val="0"/>
              </a:spcBef>
              <a:buClr>
                <a:srgbClr val="438086"/>
              </a:buClr>
              <a:buFont typeface="Georgia"/>
              <a:buNone/>
              <a:defRPr/>
            </a:pPr>
            <a:r>
              <a:rPr lang="tr-TR" sz="1600">
                <a:solidFill>
                  <a:srgbClr val="000000"/>
                </a:solidFill>
                <a:latin typeface="Comic Sans MS"/>
              </a:rPr>
              <a:t> </a:t>
            </a:r>
            <a:endParaRPr/>
          </a:p>
        </p:txBody>
      </p:sp>
      <p:pic>
        <p:nvPicPr>
          <p:cNvPr id="69636" name="Picture 2"/>
          <p:cNvPicPr>
            <a:picLocks noChangeAspect="1" noChangeArrowheads="1"/>
          </p:cNvPicPr>
          <p:nvPr/>
        </p:nvPicPr>
        <p:blipFill>
          <a:blip r:embed="rId3"/>
          <a:stretch/>
        </p:blipFill>
        <p:spPr bwMode="auto">
          <a:xfrm>
            <a:off x="709613" y="1143000"/>
            <a:ext cx="7977187" cy="4572000"/>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3362" name="Rectangle 2"/>
          <p:cNvSpPr>
            <a:spLocks noChangeArrowheads="1" noRot="1"/>
          </p:cNvSpPr>
          <p:nvPr/>
        </p:nvSpPr>
        <p:spPr bwMode="auto">
          <a:xfrm>
            <a:off x="457200" y="528638"/>
            <a:ext cx="8229600" cy="571500"/>
          </a:xfrm>
          <a:prstGeom prst="rect">
            <a:avLst/>
          </a:prstGeom>
          <a:noFill/>
          <a:ln>
            <a:noFill/>
          </a:ln>
        </p:spPr>
        <p:txBody>
          <a:bodyPr anchor="ctr"/>
          <a:lstStyle>
            <a:lvl1pPr>
              <a:spcBef>
                <a:spcPts val="300"/>
              </a:spcBef>
              <a:buClr>
                <a:srgbClr val="A04DA3"/>
              </a:buClr>
              <a:buFont typeface="Georgia"/>
              <a:buChar char="•"/>
              <a:defRPr sz="2800">
                <a:solidFill>
                  <a:schemeClr val="tx1"/>
                </a:solidFill>
                <a:latin typeface="Georgia"/>
              </a:defRPr>
            </a:lvl1pPr>
            <a:lvl2pPr marL="742950" indent="-285750">
              <a:spcBef>
                <a:spcPts val="300"/>
              </a:spcBef>
              <a:buClr>
                <a:schemeClr val="accent2"/>
              </a:buClr>
              <a:buFont typeface="Georgia"/>
              <a:buChar char="▫"/>
              <a:defRPr sz="2600">
                <a:solidFill>
                  <a:schemeClr val="accent2"/>
                </a:solidFill>
                <a:latin typeface="Georgia"/>
              </a:defRPr>
            </a:lvl2pPr>
            <a:lvl3pPr marL="1143000" indent="-228600">
              <a:spcBef>
                <a:spcPts val="300"/>
              </a:spcBef>
              <a:buClr>
                <a:schemeClr val="accent1"/>
              </a:buClr>
              <a:buFont typeface="Wingdings 2"/>
              <a:buChar char=""/>
              <a:defRPr sz="2400">
                <a:solidFill>
                  <a:schemeClr val="accent1"/>
                </a:solidFill>
                <a:latin typeface="Georgia"/>
              </a:defRPr>
            </a:lvl3pPr>
            <a:lvl4pPr marL="1600200" indent="-228600">
              <a:spcBef>
                <a:spcPts val="300"/>
              </a:spcBef>
              <a:buClr>
                <a:schemeClr val="accent1"/>
              </a:buClr>
              <a:buFont typeface="Wingdings 2"/>
              <a:buChar char=""/>
              <a:defRPr sz="2200">
                <a:solidFill>
                  <a:schemeClr val="accent1"/>
                </a:solidFill>
                <a:latin typeface="Georgia"/>
              </a:defRPr>
            </a:lvl4pPr>
            <a:lvl5pPr marL="2057400" indent="-228600">
              <a:spcBef>
                <a:spcPts val="300"/>
              </a:spcBef>
              <a:buClr>
                <a:srgbClr val="A04DA3"/>
              </a:buClr>
              <a:buFont typeface="Georgia"/>
              <a:buChar char="▫"/>
              <a:defRPr sz="2000">
                <a:solidFill>
                  <a:srgbClr val="A04DA3"/>
                </a:solidFill>
                <a:latin typeface="Georgia"/>
              </a:defRPr>
            </a:lvl5pPr>
            <a:lvl6pPr marL="2514600" indent="-228600">
              <a:spcBef>
                <a:spcPts val="300"/>
              </a:spcBef>
              <a:spcAft>
                <a:spcPts val="0"/>
              </a:spcAft>
              <a:buClr>
                <a:srgbClr val="A04DA3"/>
              </a:buClr>
              <a:buFont typeface="Georgia"/>
              <a:buChar char="▫"/>
              <a:defRPr sz="2000">
                <a:solidFill>
                  <a:srgbClr val="A04DA3"/>
                </a:solidFill>
                <a:latin typeface="Georgia"/>
              </a:defRPr>
            </a:lvl6pPr>
            <a:lvl7pPr marL="2971800" indent="-228600">
              <a:spcBef>
                <a:spcPts val="300"/>
              </a:spcBef>
              <a:spcAft>
                <a:spcPts val="0"/>
              </a:spcAft>
              <a:buClr>
                <a:srgbClr val="A04DA3"/>
              </a:buClr>
              <a:buFont typeface="Georgia"/>
              <a:buChar char="▫"/>
              <a:defRPr sz="2000">
                <a:solidFill>
                  <a:srgbClr val="A04DA3"/>
                </a:solidFill>
                <a:latin typeface="Georgia"/>
              </a:defRPr>
            </a:lvl7pPr>
            <a:lvl8pPr marL="3429000" indent="-228600">
              <a:spcBef>
                <a:spcPts val="300"/>
              </a:spcBef>
              <a:spcAft>
                <a:spcPts val="0"/>
              </a:spcAft>
              <a:buClr>
                <a:srgbClr val="A04DA3"/>
              </a:buClr>
              <a:buFont typeface="Georgia"/>
              <a:buChar char="▫"/>
              <a:defRPr sz="2000">
                <a:solidFill>
                  <a:srgbClr val="A04DA3"/>
                </a:solidFill>
                <a:latin typeface="Georgia"/>
              </a:defRPr>
            </a:lvl8pPr>
            <a:lvl9pPr marL="3886200" indent="-228600">
              <a:spcBef>
                <a:spcPts val="300"/>
              </a:spcBef>
              <a:spcAft>
                <a:spcPts val="0"/>
              </a:spcAft>
              <a:buClr>
                <a:srgbClr val="A04DA3"/>
              </a:buClr>
              <a:buFont typeface="Georgia"/>
              <a:buChar char="▫"/>
              <a:defRPr sz="2000">
                <a:solidFill>
                  <a:srgbClr val="A04DA3"/>
                </a:solidFill>
                <a:latin typeface="Georgia"/>
              </a:defRPr>
            </a:lvl9pPr>
          </a:lstStyle>
          <a:p>
            <a:pPr>
              <a:spcBef>
                <a:spcPts val="0"/>
              </a:spcBef>
              <a:buClrTx/>
              <a:buFontTx/>
              <a:buNone/>
              <a:defRPr/>
            </a:pPr>
            <a:r>
              <a:rPr lang="tr-TR" b="1">
                <a:solidFill>
                  <a:srgbClr val="0094AB"/>
                </a:solidFill>
                <a:latin typeface="Calibri"/>
                <a:ea typeface="+mj-ea"/>
                <a:cs typeface="Calibri"/>
              </a:rPr>
              <a:t>Doktorlar bile içiyor!</a:t>
            </a:r>
            <a:endParaRPr/>
          </a:p>
        </p:txBody>
      </p:sp>
      <p:sp>
        <p:nvSpPr>
          <p:cNvPr id="71683" name="Rectangle 3"/>
          <p:cNvSpPr>
            <a:spLocks noChangeArrowheads="1"/>
          </p:cNvSpPr>
          <p:nvPr/>
        </p:nvSpPr>
        <p:spPr bwMode="auto">
          <a:xfrm>
            <a:off x="709613" y="1200150"/>
            <a:ext cx="7777162" cy="5245100"/>
          </a:xfrm>
          <a:prstGeom prst="rect">
            <a:avLst/>
          </a:prstGeom>
          <a:noFill/>
          <a:ln>
            <a:noFill/>
          </a:ln>
        </p:spPr>
        <p:txBody>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Clr>
                <a:srgbClr val="438086"/>
              </a:buClr>
              <a:buFont typeface="Georgia"/>
              <a:buNone/>
              <a:defRPr/>
            </a:pPr>
            <a:endParaRPr lang="tr-TR" sz="1600">
              <a:solidFill>
                <a:srgbClr val="000000"/>
              </a:solidFill>
              <a:latin typeface="Comic Sans MS"/>
            </a:endParaRPr>
          </a:p>
          <a:p>
            <a:pPr>
              <a:lnSpc>
                <a:spcPct val="100000"/>
              </a:lnSpc>
              <a:spcBef>
                <a:spcPts val="0"/>
              </a:spcBef>
              <a:buClr>
                <a:srgbClr val="438086"/>
              </a:buClr>
              <a:buFont typeface="Georgia"/>
              <a:buNone/>
              <a:defRPr/>
            </a:pPr>
            <a:endParaRPr lang="tr-TR" sz="1600">
              <a:solidFill>
                <a:srgbClr val="000000"/>
              </a:solidFill>
              <a:latin typeface="Comic Sans MS"/>
            </a:endParaRPr>
          </a:p>
          <a:p>
            <a:pPr>
              <a:lnSpc>
                <a:spcPct val="100000"/>
              </a:lnSpc>
              <a:spcBef>
                <a:spcPts val="0"/>
              </a:spcBef>
              <a:buClr>
                <a:srgbClr val="438086"/>
              </a:buClr>
              <a:buFont typeface="Georgia"/>
              <a:buNone/>
              <a:defRPr/>
            </a:pPr>
            <a:r>
              <a:rPr lang="tr-TR" sz="1600">
                <a:solidFill>
                  <a:srgbClr val="000000"/>
                </a:solidFill>
                <a:latin typeface="Comic Sans MS"/>
              </a:rPr>
              <a:t> </a:t>
            </a:r>
            <a:endParaRPr/>
          </a:p>
        </p:txBody>
      </p:sp>
      <p:pic>
        <p:nvPicPr>
          <p:cNvPr id="71684" name="Picture 2"/>
          <p:cNvPicPr>
            <a:picLocks noChangeAspect="1" noChangeArrowheads="1"/>
          </p:cNvPicPr>
          <p:nvPr/>
        </p:nvPicPr>
        <p:blipFill>
          <a:blip r:embed="rId3"/>
          <a:stretch/>
        </p:blipFill>
        <p:spPr bwMode="auto">
          <a:xfrm>
            <a:off x="539750" y="1177925"/>
            <a:ext cx="3744913" cy="4699000"/>
          </a:xfrm>
          <a:prstGeom prst="rect">
            <a:avLst/>
          </a:prstGeom>
          <a:noFill/>
          <a:ln>
            <a:noFill/>
          </a:ln>
          <a:effectLst/>
        </p:spPr>
      </p:pic>
      <p:pic>
        <p:nvPicPr>
          <p:cNvPr id="71685" name="Picture 3"/>
          <p:cNvPicPr>
            <a:picLocks noChangeAspect="1" noChangeArrowheads="1"/>
          </p:cNvPicPr>
          <p:nvPr/>
        </p:nvPicPr>
        <p:blipFill>
          <a:blip r:embed="rId4"/>
          <a:stretch/>
        </p:blipFill>
        <p:spPr bwMode="auto">
          <a:xfrm>
            <a:off x="4314825" y="1231900"/>
            <a:ext cx="4572000" cy="4676775"/>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8611" name="İçerik Yer Tutucusu 2"/>
          <p:cNvSpPr>
            <a:spLocks noGrp="1"/>
          </p:cNvSpPr>
          <p:nvPr>
            <p:ph type="body" sz="half" idx="2"/>
          </p:nvPr>
        </p:nvSpPr>
        <p:spPr bwMode="auto">
          <a:xfrm>
            <a:off x="524669" y="1036637"/>
            <a:ext cx="8094662" cy="4679950"/>
          </a:xfrm>
        </p:spPr>
        <p:txBody>
          <a:bodyPr/>
          <a:lstStyle/>
          <a:p>
            <a:pPr>
              <a:defRPr/>
            </a:pPr>
            <a:r>
              <a:rPr lang="tr-TR" sz="1800">
                <a:cs typeface="Calibri"/>
              </a:rPr>
              <a:t>Günümüzde  tütün endüstrisi, zarar azaltma adı altında geleneksel tütün ürünlerine ek olarak </a:t>
            </a:r>
            <a:r>
              <a:rPr lang="tr-TR" sz="1800">
                <a:highlight>
                  <a:srgbClr val="FFFF00"/>
                </a:highlight>
                <a:cs typeface="Calibri"/>
              </a:rPr>
              <a:t>hiçbir bilimsel  dayanağı olmayan </a:t>
            </a:r>
            <a:r>
              <a:rPr lang="tr-TR" sz="1800">
                <a:cs typeface="Calibri"/>
              </a:rPr>
              <a:t>elektronik nikotin dağıtım sistemi (ENDS) ve elektronik nikotin içermeyen dağıtım sistemleri (ENNDS) gibi elektronik sigaralar ile ısıtmalı tütün ürünleri (ITÜ) olarak adlandırılan ürünler aracılığıyla piyasada kendini göstermektedir.</a:t>
            </a:r>
            <a:endParaRPr/>
          </a:p>
        </p:txBody>
      </p:sp>
      <p:pic>
        <p:nvPicPr>
          <p:cNvPr id="73731" name="Resim 2097188"/>
          <p:cNvPicPr/>
          <p:nvPr/>
        </p:nvPicPr>
        <p:blipFill>
          <a:blip r:embed="rId3"/>
          <a:stretch/>
        </p:blipFill>
        <p:spPr bwMode="auto">
          <a:xfrm>
            <a:off x="611188" y="2349500"/>
            <a:ext cx="3024187" cy="3471863"/>
          </a:xfrm>
          <a:prstGeom prst="rect">
            <a:avLst/>
          </a:prstGeom>
          <a:noFill/>
          <a:ln>
            <a:noFill/>
          </a:ln>
        </p:spPr>
      </p:pic>
      <p:pic>
        <p:nvPicPr>
          <p:cNvPr id="73732" name="İçerik Yer Tutucusu 3"/>
          <p:cNvPicPr>
            <a:picLocks noChangeAspect="1"/>
          </p:cNvPicPr>
          <p:nvPr/>
        </p:nvPicPr>
        <p:blipFill>
          <a:blip r:embed="rId4"/>
          <a:stretch/>
        </p:blipFill>
        <p:spPr bwMode="auto">
          <a:xfrm>
            <a:off x="4356100" y="2349500"/>
            <a:ext cx="3348038" cy="347186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3730" name="Başlık 1"/>
          <p:cNvSpPr>
            <a:spLocks noGrp="1"/>
          </p:cNvSpPr>
          <p:nvPr>
            <p:ph type="title"/>
          </p:nvPr>
        </p:nvSpPr>
        <p:spPr bwMode="auto">
          <a:xfrm>
            <a:off x="412750" y="588963"/>
            <a:ext cx="8318500" cy="504825"/>
          </a:xfrm>
        </p:spPr>
        <p:txBody>
          <a:bodyPr>
            <a:normAutofit fontScale="90000"/>
          </a:bodyPr>
          <a:lstStyle/>
          <a:p>
            <a:pPr>
              <a:defRPr/>
            </a:pPr>
            <a:r>
              <a:rPr lang="tr-TR" sz="3200">
                <a:cs typeface="Calibri"/>
              </a:rPr>
              <a:t>ÜRÜN ÇEŞİTLİLİĞİNİ ARTTIRMAK</a:t>
            </a:r>
            <a:endParaRPr/>
          </a:p>
        </p:txBody>
      </p:sp>
      <p:sp>
        <p:nvSpPr>
          <p:cNvPr id="75779" name="İçerik Yer Tutucusu 2"/>
          <p:cNvSpPr>
            <a:spLocks noGrp="1"/>
          </p:cNvSpPr>
          <p:nvPr>
            <p:ph type="body" sz="half" idx="2"/>
          </p:nvPr>
        </p:nvSpPr>
        <p:spPr bwMode="auto">
          <a:xfrm>
            <a:off x="525463" y="1200150"/>
            <a:ext cx="8093075" cy="4521200"/>
          </a:xfrm>
        </p:spPr>
        <p:txBody>
          <a:bodyPr/>
          <a:lstStyle/>
          <a:p>
            <a:pPr>
              <a:defRPr/>
            </a:pPr>
            <a:r>
              <a:rPr lang="tr-TR" sz="1800">
                <a:cs typeface="Calibri"/>
              </a:rPr>
              <a:t>Sigaralar mentol, meyve, baharat, ot, tatlı ve çiçeksi olmak üzere çeşitli aromalarla üretilip satılıyor.</a:t>
            </a:r>
            <a:endParaRPr/>
          </a:p>
          <a:p>
            <a:pPr>
              <a:defRPr/>
            </a:pPr>
            <a:endParaRPr lang="tr-TR"/>
          </a:p>
          <a:p>
            <a:pPr>
              <a:defRPr/>
            </a:pPr>
            <a:endParaRPr lang="tr-TR"/>
          </a:p>
          <a:p>
            <a:pPr>
              <a:defRPr/>
            </a:pPr>
            <a:endParaRPr lang="tr-TR"/>
          </a:p>
          <a:p>
            <a:pPr>
              <a:defRPr/>
            </a:pPr>
            <a:endParaRPr lang="tr-TR"/>
          </a:p>
          <a:p>
            <a:pPr>
              <a:defRPr/>
            </a:pPr>
            <a:endParaRPr lang="tr-TR"/>
          </a:p>
          <a:p>
            <a:pPr>
              <a:defRPr/>
            </a:pPr>
            <a:r>
              <a:rPr lang="tr-TR" sz="1800">
                <a:cs typeface="Calibri"/>
              </a:rPr>
              <a:t>Elektronik sigaralar normal sigaraya göre daha az zararlı bir alternatif olarak sunulmuştur. </a:t>
            </a:r>
            <a:endParaRPr/>
          </a:p>
        </p:txBody>
      </p:sp>
      <p:pic>
        <p:nvPicPr>
          <p:cNvPr id="75780" name="Picture 2" descr="C:\Users\DELL\Desktop\Mentol Sigaralar.jpg"/>
          <p:cNvPicPr>
            <a:picLocks noChangeAspect="1" noChangeArrowheads="1"/>
          </p:cNvPicPr>
          <p:nvPr/>
        </p:nvPicPr>
        <p:blipFill>
          <a:blip r:embed="rId3"/>
          <a:stretch/>
        </p:blipFill>
        <p:spPr bwMode="auto">
          <a:xfrm>
            <a:off x="1622425" y="1844675"/>
            <a:ext cx="5788025" cy="1627188"/>
          </a:xfrm>
          <a:prstGeom prst="rect">
            <a:avLst/>
          </a:prstGeom>
          <a:noFill/>
          <a:ln>
            <a:noFill/>
          </a:ln>
        </p:spPr>
      </p:pic>
      <p:pic>
        <p:nvPicPr>
          <p:cNvPr id="75781" name="Picture 3" descr="C:\Users\DELL\Desktop\5-550x550.jpg"/>
          <p:cNvPicPr>
            <a:picLocks noChangeAspect="1" noChangeArrowheads="1"/>
          </p:cNvPicPr>
          <p:nvPr/>
        </p:nvPicPr>
        <p:blipFill>
          <a:blip r:embed="rId4"/>
          <a:stretch/>
        </p:blipFill>
        <p:spPr bwMode="auto">
          <a:xfrm>
            <a:off x="1330325" y="4221163"/>
            <a:ext cx="6840538" cy="1511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77826" name="Picture 2" descr="photograph 1 puzzle"/>
          <p:cNvPicPr>
            <a:picLocks noChangeAspect="1" noChangeArrowheads="1"/>
          </p:cNvPicPr>
          <p:nvPr/>
        </p:nvPicPr>
        <p:blipFill>
          <a:blip r:embed="rId3"/>
          <a:stretch/>
        </p:blipFill>
        <p:spPr bwMode="auto">
          <a:xfrm>
            <a:off x="611188" y="1125538"/>
            <a:ext cx="8137525" cy="4824412"/>
          </a:xfrm>
          <a:prstGeom prst="rect">
            <a:avLst/>
          </a:prstGeom>
          <a:noFill/>
          <a:ln w="9525">
            <a:solidFill>
              <a:schemeClr val="tx2"/>
            </a:solid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9874" name="Dikdörtgen 1"/>
          <p:cNvSpPr>
            <a:spLocks noChangeArrowheads="1"/>
          </p:cNvSpPr>
          <p:nvPr/>
        </p:nvSpPr>
        <p:spPr bwMode="auto">
          <a:xfrm>
            <a:off x="574675" y="796925"/>
            <a:ext cx="8569325" cy="526415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spcAft>
                <a:spcPts val="1200"/>
              </a:spcAft>
              <a:buFontTx/>
              <a:buNone/>
              <a:defRPr/>
            </a:pPr>
            <a:r>
              <a:rPr lang="en-US" sz="1800">
                <a:solidFill>
                  <a:srgbClr val="000000"/>
                </a:solidFill>
                <a:cs typeface="Calibri"/>
              </a:rPr>
              <a:t>1.</a:t>
            </a:r>
            <a:r>
              <a:rPr lang="tr-TR" sz="1800">
                <a:solidFill>
                  <a:srgbClr val="000000"/>
                </a:solidFill>
                <a:cs typeface="Calibri"/>
              </a:rPr>
              <a:t> </a:t>
            </a:r>
            <a:r>
              <a:rPr lang="en-US" sz="1800">
                <a:solidFill>
                  <a:srgbClr val="000000"/>
                </a:solidFill>
                <a:cs typeface="Calibri"/>
              </a:rPr>
              <a:t>Deny</a:t>
            </a:r>
            <a:r>
              <a:rPr lang="tr-TR" sz="1800">
                <a:solidFill>
                  <a:srgbClr val="000000"/>
                </a:solidFill>
                <a:cs typeface="Calibri"/>
              </a:rPr>
              <a:t> </a:t>
            </a:r>
            <a:r>
              <a:rPr lang="tr-TR" sz="1800" b="1">
                <a:solidFill>
                  <a:srgbClr val="000000"/>
                </a:solidFill>
                <a:cs typeface="Calibri"/>
              </a:rPr>
              <a:t>(inkar</a:t>
            </a:r>
            <a:r>
              <a:rPr lang="tr-TR" sz="1800">
                <a:solidFill>
                  <a:srgbClr val="000000"/>
                </a:solidFill>
                <a:cs typeface="Calibri"/>
              </a:rPr>
              <a:t>); sağlığa verdiği zararları inkar etmek                                    </a:t>
            </a:r>
            <a:endParaRPr/>
          </a:p>
          <a:p>
            <a:pPr>
              <a:lnSpc>
                <a:spcPct val="100000"/>
              </a:lnSpc>
              <a:spcBef>
                <a:spcPts val="0"/>
              </a:spcBef>
              <a:spcAft>
                <a:spcPts val="1200"/>
              </a:spcAft>
              <a:buFontTx/>
              <a:buNone/>
              <a:defRPr/>
            </a:pPr>
            <a:r>
              <a:rPr lang="en-US" sz="1800">
                <a:solidFill>
                  <a:srgbClr val="000000"/>
                </a:solidFill>
                <a:cs typeface="Calibri"/>
              </a:rPr>
              <a:t>2.</a:t>
            </a:r>
            <a:r>
              <a:rPr lang="tr-TR" sz="1800">
                <a:solidFill>
                  <a:srgbClr val="000000"/>
                </a:solidFill>
                <a:cs typeface="Calibri"/>
              </a:rPr>
              <a:t> </a:t>
            </a:r>
            <a:r>
              <a:rPr lang="en-US" sz="1800">
                <a:solidFill>
                  <a:srgbClr val="000000"/>
                </a:solidFill>
                <a:cs typeface="Calibri"/>
              </a:rPr>
              <a:t>Deceive</a:t>
            </a:r>
            <a:r>
              <a:rPr lang="tr-TR" sz="1800">
                <a:solidFill>
                  <a:srgbClr val="000000"/>
                </a:solidFill>
                <a:cs typeface="Calibri"/>
              </a:rPr>
              <a:t> (</a:t>
            </a:r>
            <a:r>
              <a:rPr lang="tr-TR" sz="1800" b="1">
                <a:solidFill>
                  <a:srgbClr val="000000"/>
                </a:solidFill>
                <a:cs typeface="Calibri"/>
              </a:rPr>
              <a:t>aldatmak</a:t>
            </a:r>
            <a:r>
              <a:rPr lang="tr-TR" sz="1800">
                <a:solidFill>
                  <a:srgbClr val="000000"/>
                </a:solidFill>
                <a:cs typeface="Calibri"/>
              </a:rPr>
              <a:t>);</a:t>
            </a:r>
            <a:r>
              <a:rPr lang="en-US" sz="1800">
                <a:solidFill>
                  <a:srgbClr val="000000"/>
                </a:solidFill>
                <a:cs typeface="Calibri"/>
              </a:rPr>
              <a:t> </a:t>
            </a:r>
            <a:r>
              <a:rPr lang="tr-TR" sz="1800">
                <a:solidFill>
                  <a:srgbClr val="000000"/>
                </a:solidFill>
                <a:cs typeface="Calibri"/>
              </a:rPr>
              <a:t>pazarlama ve halkla ilişkiler yoluyla sigara konusunda tüketicileri aldatmak                        </a:t>
            </a:r>
            <a:endParaRPr/>
          </a:p>
          <a:p>
            <a:pPr>
              <a:lnSpc>
                <a:spcPct val="100000"/>
              </a:lnSpc>
              <a:spcBef>
                <a:spcPts val="0"/>
              </a:spcBef>
              <a:spcAft>
                <a:spcPts val="1200"/>
              </a:spcAft>
              <a:buFontTx/>
              <a:buNone/>
              <a:defRPr/>
            </a:pPr>
            <a:r>
              <a:rPr lang="en-US" sz="1800">
                <a:solidFill>
                  <a:srgbClr val="000000"/>
                </a:solidFill>
                <a:cs typeface="Calibri"/>
              </a:rPr>
              <a:t>3.</a:t>
            </a:r>
            <a:r>
              <a:rPr lang="tr-TR" sz="1800">
                <a:solidFill>
                  <a:srgbClr val="000000"/>
                </a:solidFill>
                <a:cs typeface="Calibri"/>
              </a:rPr>
              <a:t> </a:t>
            </a:r>
            <a:r>
              <a:rPr lang="en-US" sz="1800">
                <a:solidFill>
                  <a:srgbClr val="000000"/>
                </a:solidFill>
                <a:cs typeface="Calibri"/>
              </a:rPr>
              <a:t>Damage</a:t>
            </a:r>
            <a:r>
              <a:rPr lang="tr-TR" sz="1800">
                <a:solidFill>
                  <a:srgbClr val="000000"/>
                </a:solidFill>
                <a:cs typeface="Calibri"/>
              </a:rPr>
              <a:t> (</a:t>
            </a:r>
            <a:r>
              <a:rPr lang="tr-TR" sz="1800" b="1">
                <a:solidFill>
                  <a:srgbClr val="000000"/>
                </a:solidFill>
                <a:cs typeface="Calibri"/>
              </a:rPr>
              <a:t>zarar vermek</a:t>
            </a:r>
            <a:r>
              <a:rPr lang="tr-TR" sz="1800">
                <a:solidFill>
                  <a:srgbClr val="000000"/>
                </a:solidFill>
                <a:cs typeface="Calibri"/>
              </a:rPr>
              <a:t>);</a:t>
            </a:r>
            <a:r>
              <a:rPr lang="en-US" sz="1800">
                <a:solidFill>
                  <a:srgbClr val="000000"/>
                </a:solidFill>
                <a:cs typeface="Calibri"/>
              </a:rPr>
              <a:t> </a:t>
            </a:r>
            <a:r>
              <a:rPr lang="tr-TR" sz="1800">
                <a:solidFill>
                  <a:srgbClr val="000000"/>
                </a:solidFill>
                <a:cs typeface="Calibri"/>
              </a:rPr>
              <a:t>endüstri karşıtlarının güvenilirliğine zarar vermek                          </a:t>
            </a:r>
            <a:endParaRPr lang="en-US" sz="1800">
              <a:solidFill>
                <a:srgbClr val="000000"/>
              </a:solidFill>
              <a:cs typeface="Calibri"/>
            </a:endParaRPr>
          </a:p>
          <a:p>
            <a:pPr>
              <a:lnSpc>
                <a:spcPct val="100000"/>
              </a:lnSpc>
              <a:spcBef>
                <a:spcPts val="0"/>
              </a:spcBef>
              <a:spcAft>
                <a:spcPts val="1200"/>
              </a:spcAft>
              <a:buFontTx/>
              <a:buNone/>
              <a:defRPr/>
            </a:pPr>
            <a:r>
              <a:rPr lang="en-US" sz="1800">
                <a:solidFill>
                  <a:srgbClr val="000000"/>
                </a:solidFill>
                <a:cs typeface="Calibri"/>
              </a:rPr>
              <a:t>4.</a:t>
            </a:r>
            <a:r>
              <a:rPr lang="tr-TR" sz="1800">
                <a:solidFill>
                  <a:srgbClr val="000000"/>
                </a:solidFill>
                <a:cs typeface="Calibri"/>
              </a:rPr>
              <a:t> </a:t>
            </a:r>
            <a:r>
              <a:rPr lang="en-US" sz="1800">
                <a:solidFill>
                  <a:srgbClr val="000000"/>
                </a:solidFill>
                <a:cs typeface="Calibri"/>
              </a:rPr>
              <a:t>Direct advertising</a:t>
            </a:r>
            <a:r>
              <a:rPr lang="tr-TR" sz="1800">
                <a:solidFill>
                  <a:srgbClr val="000000"/>
                </a:solidFill>
                <a:cs typeface="Calibri"/>
              </a:rPr>
              <a:t> (</a:t>
            </a:r>
            <a:r>
              <a:rPr lang="tr-TR" sz="1800" b="1">
                <a:solidFill>
                  <a:srgbClr val="000000"/>
                </a:solidFill>
                <a:cs typeface="Calibri"/>
              </a:rPr>
              <a:t>Direkt reklam</a:t>
            </a:r>
            <a:r>
              <a:rPr lang="tr-TR" sz="1800">
                <a:solidFill>
                  <a:srgbClr val="000000"/>
                </a:solidFill>
                <a:cs typeface="Calibri"/>
              </a:rPr>
              <a:t>); daha çok satış-kazanç için kadın ve gençlere yönelik reklam satışı yapmak.                      </a:t>
            </a:r>
            <a:endParaRPr lang="en-US" sz="1800">
              <a:solidFill>
                <a:srgbClr val="000000"/>
              </a:solidFill>
              <a:cs typeface="Calibri"/>
            </a:endParaRPr>
          </a:p>
          <a:p>
            <a:pPr>
              <a:lnSpc>
                <a:spcPct val="100000"/>
              </a:lnSpc>
              <a:spcBef>
                <a:spcPts val="0"/>
              </a:spcBef>
              <a:spcAft>
                <a:spcPts val="1200"/>
              </a:spcAft>
              <a:buFontTx/>
              <a:buNone/>
              <a:defRPr/>
            </a:pPr>
            <a:r>
              <a:rPr lang="en-US" sz="1800">
                <a:solidFill>
                  <a:srgbClr val="000000"/>
                </a:solidFill>
                <a:cs typeface="Calibri"/>
              </a:rPr>
              <a:t>5.</a:t>
            </a:r>
            <a:r>
              <a:rPr lang="tr-TR" sz="1800">
                <a:solidFill>
                  <a:srgbClr val="000000"/>
                </a:solidFill>
                <a:cs typeface="Calibri"/>
              </a:rPr>
              <a:t> </a:t>
            </a:r>
            <a:r>
              <a:rPr lang="en-US" sz="1800">
                <a:solidFill>
                  <a:srgbClr val="000000"/>
                </a:solidFill>
                <a:cs typeface="Calibri"/>
              </a:rPr>
              <a:t>Defeat</a:t>
            </a:r>
            <a:r>
              <a:rPr lang="tr-TR" sz="1800">
                <a:solidFill>
                  <a:srgbClr val="000000"/>
                </a:solidFill>
                <a:cs typeface="Calibri"/>
              </a:rPr>
              <a:t> (</a:t>
            </a:r>
            <a:r>
              <a:rPr lang="tr-TR" sz="1800" b="1">
                <a:solidFill>
                  <a:srgbClr val="000000"/>
                </a:solidFill>
                <a:cs typeface="Calibri"/>
              </a:rPr>
              <a:t>engellemek, reddetmek</a:t>
            </a:r>
            <a:r>
              <a:rPr lang="tr-TR" sz="1800">
                <a:solidFill>
                  <a:srgbClr val="000000"/>
                </a:solidFill>
                <a:cs typeface="Calibri"/>
              </a:rPr>
              <a:t>);</a:t>
            </a:r>
            <a:r>
              <a:rPr lang="en-US" sz="1800">
                <a:solidFill>
                  <a:srgbClr val="000000"/>
                </a:solidFill>
                <a:cs typeface="Calibri"/>
              </a:rPr>
              <a:t> </a:t>
            </a:r>
            <a:r>
              <a:rPr lang="tr-TR" sz="1800">
                <a:solidFill>
                  <a:srgbClr val="000000"/>
                </a:solidFill>
                <a:cs typeface="Calibri"/>
              </a:rPr>
              <a:t>sigara kontrolü veya endüstri için yapılan düzenleme girişimlerini engellemek.   </a:t>
            </a:r>
            <a:endParaRPr/>
          </a:p>
          <a:p>
            <a:pPr>
              <a:lnSpc>
                <a:spcPct val="100000"/>
              </a:lnSpc>
              <a:spcBef>
                <a:spcPts val="0"/>
              </a:spcBef>
              <a:spcAft>
                <a:spcPts val="1200"/>
              </a:spcAft>
              <a:buFontTx/>
              <a:buNone/>
              <a:defRPr/>
            </a:pPr>
            <a:r>
              <a:rPr lang="en-US" sz="1800">
                <a:solidFill>
                  <a:srgbClr val="000000"/>
                </a:solidFill>
                <a:cs typeface="Calibri"/>
              </a:rPr>
              <a:t>6.</a:t>
            </a:r>
            <a:r>
              <a:rPr lang="tr-TR" sz="1800">
                <a:solidFill>
                  <a:srgbClr val="000000"/>
                </a:solidFill>
                <a:cs typeface="Calibri"/>
              </a:rPr>
              <a:t> </a:t>
            </a:r>
            <a:r>
              <a:rPr lang="en-US" sz="1800">
                <a:solidFill>
                  <a:srgbClr val="000000"/>
                </a:solidFill>
                <a:cs typeface="Calibri"/>
              </a:rPr>
              <a:t>Delay</a:t>
            </a:r>
            <a:r>
              <a:rPr lang="tr-TR" sz="1800">
                <a:solidFill>
                  <a:srgbClr val="000000"/>
                </a:solidFill>
                <a:cs typeface="Calibri"/>
              </a:rPr>
              <a:t> (</a:t>
            </a:r>
            <a:r>
              <a:rPr lang="tr-TR" sz="1800" b="1">
                <a:solidFill>
                  <a:srgbClr val="000000"/>
                </a:solidFill>
                <a:cs typeface="Calibri"/>
              </a:rPr>
              <a:t>geciktirmek</a:t>
            </a:r>
            <a:r>
              <a:rPr lang="tr-TR" sz="1800">
                <a:solidFill>
                  <a:srgbClr val="000000"/>
                </a:solidFill>
                <a:cs typeface="Calibri"/>
              </a:rPr>
              <a:t>);</a:t>
            </a:r>
            <a:r>
              <a:rPr lang="en-US" sz="1800">
                <a:solidFill>
                  <a:srgbClr val="000000"/>
                </a:solidFill>
                <a:cs typeface="Calibri"/>
              </a:rPr>
              <a:t> </a:t>
            </a:r>
            <a:r>
              <a:rPr lang="tr-TR" sz="1800">
                <a:solidFill>
                  <a:srgbClr val="000000"/>
                </a:solidFill>
                <a:cs typeface="Calibri"/>
              </a:rPr>
              <a:t>yapılan yasal girişimler engellenemiyorsa geciktirmek. </a:t>
            </a:r>
            <a:endParaRPr/>
          </a:p>
          <a:p>
            <a:pPr>
              <a:lnSpc>
                <a:spcPct val="100000"/>
              </a:lnSpc>
              <a:spcBef>
                <a:spcPts val="0"/>
              </a:spcBef>
              <a:spcAft>
                <a:spcPts val="1200"/>
              </a:spcAft>
              <a:buFontTx/>
              <a:buNone/>
              <a:defRPr/>
            </a:pPr>
            <a:r>
              <a:rPr lang="en-US" sz="1800">
                <a:solidFill>
                  <a:srgbClr val="000000"/>
                </a:solidFill>
                <a:cs typeface="Calibri"/>
              </a:rPr>
              <a:t>7.</a:t>
            </a:r>
            <a:r>
              <a:rPr lang="tr-TR" sz="1800">
                <a:solidFill>
                  <a:srgbClr val="000000"/>
                </a:solidFill>
                <a:cs typeface="Calibri"/>
              </a:rPr>
              <a:t>  </a:t>
            </a:r>
            <a:r>
              <a:rPr lang="en-US" sz="1800">
                <a:solidFill>
                  <a:srgbClr val="000000"/>
                </a:solidFill>
                <a:cs typeface="Calibri"/>
              </a:rPr>
              <a:t>Destroy </a:t>
            </a:r>
            <a:r>
              <a:rPr lang="tr-TR" sz="1800">
                <a:solidFill>
                  <a:srgbClr val="000000"/>
                </a:solidFill>
                <a:cs typeface="Calibri"/>
              </a:rPr>
              <a:t>(</a:t>
            </a:r>
            <a:r>
              <a:rPr lang="tr-TR" sz="1800" b="1">
                <a:solidFill>
                  <a:srgbClr val="000000"/>
                </a:solidFill>
                <a:cs typeface="Calibri"/>
              </a:rPr>
              <a:t>yıkmak</a:t>
            </a:r>
            <a:r>
              <a:rPr lang="tr-TR" sz="1800">
                <a:solidFill>
                  <a:srgbClr val="000000"/>
                </a:solidFill>
                <a:cs typeface="Calibri"/>
              </a:rPr>
              <a:t>); yasanın iptaline çalışmak,</a:t>
            </a:r>
            <a:r>
              <a:rPr lang="en-US" sz="1800">
                <a:solidFill>
                  <a:srgbClr val="000000"/>
                </a:solidFill>
                <a:cs typeface="Calibri"/>
              </a:rPr>
              <a:t> </a:t>
            </a:r>
            <a:r>
              <a:rPr lang="tr-TR" sz="1800">
                <a:solidFill>
                  <a:srgbClr val="000000"/>
                </a:solidFill>
                <a:cs typeface="Calibri"/>
              </a:rPr>
              <a:t>yasaya itaatsizlik,</a:t>
            </a:r>
            <a:r>
              <a:rPr lang="en-US" sz="1800">
                <a:solidFill>
                  <a:srgbClr val="000000"/>
                </a:solidFill>
                <a:cs typeface="Calibri"/>
              </a:rPr>
              <a:t> </a:t>
            </a:r>
            <a:r>
              <a:rPr lang="tr-TR" sz="1800">
                <a:solidFill>
                  <a:srgbClr val="000000"/>
                </a:solidFill>
                <a:cs typeface="Calibri"/>
              </a:rPr>
              <a:t>istismar gibi  yıkıcı çalışmalar yapmak.</a:t>
            </a:r>
            <a:endParaRPr/>
          </a:p>
          <a:p>
            <a:pPr>
              <a:lnSpc>
                <a:spcPct val="100000"/>
              </a:lnSpc>
              <a:spcBef>
                <a:spcPts val="0"/>
              </a:spcBef>
              <a:spcAft>
                <a:spcPts val="1200"/>
              </a:spcAft>
              <a:buFontTx/>
              <a:buNone/>
              <a:defRPr/>
            </a:pPr>
            <a:r>
              <a:rPr lang="en-US" sz="1800">
                <a:solidFill>
                  <a:srgbClr val="000000"/>
                </a:solidFill>
                <a:cs typeface="Calibri"/>
              </a:rPr>
              <a:t>8.</a:t>
            </a:r>
            <a:r>
              <a:rPr lang="tr-TR" sz="1800">
                <a:solidFill>
                  <a:srgbClr val="000000"/>
                </a:solidFill>
                <a:cs typeface="Calibri"/>
              </a:rPr>
              <a:t> </a:t>
            </a:r>
            <a:r>
              <a:rPr lang="en-US" sz="1800">
                <a:solidFill>
                  <a:srgbClr val="000000"/>
                </a:solidFill>
                <a:cs typeface="Calibri"/>
              </a:rPr>
              <a:t>Defend </a:t>
            </a:r>
            <a:r>
              <a:rPr lang="tr-TR" sz="1800">
                <a:solidFill>
                  <a:srgbClr val="000000"/>
                </a:solidFill>
                <a:cs typeface="Calibri"/>
              </a:rPr>
              <a:t>(</a:t>
            </a:r>
            <a:r>
              <a:rPr lang="tr-TR" sz="1800" b="1">
                <a:solidFill>
                  <a:srgbClr val="000000"/>
                </a:solidFill>
                <a:cs typeface="Calibri"/>
              </a:rPr>
              <a:t>savunmak</a:t>
            </a:r>
            <a:r>
              <a:rPr lang="tr-TR" sz="1800">
                <a:solidFill>
                  <a:srgbClr val="000000"/>
                </a:solidFill>
                <a:cs typeface="Calibri"/>
              </a:rPr>
              <a:t>);  endüstriye karşı açılmış davaların savunuculuğunu yapmak.</a:t>
            </a:r>
            <a:endParaRPr lang="en-US" sz="1800">
              <a:solidFill>
                <a:srgbClr val="000000"/>
              </a:solidFill>
              <a:cs typeface="Calibri"/>
            </a:endParaRPr>
          </a:p>
          <a:p>
            <a:pPr>
              <a:lnSpc>
                <a:spcPct val="100000"/>
              </a:lnSpc>
              <a:spcBef>
                <a:spcPts val="0"/>
              </a:spcBef>
              <a:spcAft>
                <a:spcPts val="1200"/>
              </a:spcAft>
              <a:buFontTx/>
              <a:buNone/>
              <a:defRPr/>
            </a:pPr>
            <a:r>
              <a:rPr lang="en-US" sz="1800">
                <a:solidFill>
                  <a:srgbClr val="000000"/>
                </a:solidFill>
                <a:cs typeface="Calibri"/>
              </a:rPr>
              <a:t>9.</a:t>
            </a:r>
            <a:r>
              <a:rPr lang="tr-TR" sz="1800">
                <a:solidFill>
                  <a:srgbClr val="000000"/>
                </a:solidFill>
                <a:cs typeface="Calibri"/>
              </a:rPr>
              <a:t> </a:t>
            </a:r>
            <a:r>
              <a:rPr lang="en-US" sz="1800">
                <a:solidFill>
                  <a:srgbClr val="000000"/>
                </a:solidFill>
                <a:cs typeface="Calibri"/>
              </a:rPr>
              <a:t>Develop </a:t>
            </a:r>
            <a:r>
              <a:rPr lang="tr-TR" sz="1800">
                <a:solidFill>
                  <a:srgbClr val="000000"/>
                </a:solidFill>
                <a:cs typeface="Calibri"/>
              </a:rPr>
              <a:t>(</a:t>
            </a:r>
            <a:r>
              <a:rPr lang="tr-TR" sz="1800" b="1">
                <a:solidFill>
                  <a:srgbClr val="000000"/>
                </a:solidFill>
                <a:cs typeface="Calibri"/>
              </a:rPr>
              <a:t>geliştirme</a:t>
            </a:r>
            <a:r>
              <a:rPr lang="tr-TR" sz="1800">
                <a:solidFill>
                  <a:srgbClr val="000000"/>
                </a:solidFill>
                <a:cs typeface="Calibri"/>
              </a:rPr>
              <a:t>); dünyada yeni pazarlar geliştirmek.</a:t>
            </a:r>
            <a:endParaRPr lang="en-US" sz="1800">
              <a:solidFill>
                <a:srgbClr val="000000"/>
              </a:solidFill>
              <a:cs typeface="Calibri"/>
            </a:endParaRPr>
          </a:p>
          <a:p>
            <a:pPr>
              <a:lnSpc>
                <a:spcPct val="100000"/>
              </a:lnSpc>
              <a:spcBef>
                <a:spcPts val="0"/>
              </a:spcBef>
              <a:buFontTx/>
              <a:buNone/>
              <a:defRPr/>
            </a:pPr>
            <a:endParaRPr lang="en-US" sz="1200">
              <a:solidFill>
                <a:srgbClr val="000000"/>
              </a:solidFill>
              <a:latin typeface="Times New Roman"/>
              <a:cs typeface="Times New Roman"/>
            </a:endParaRPr>
          </a:p>
        </p:txBody>
      </p:sp>
      <p:sp>
        <p:nvSpPr>
          <p:cNvPr id="2" name="Başlık 1"/>
          <p:cNvSpPr>
            <a:spLocks noGrp="1"/>
          </p:cNvSpPr>
          <p:nvPr>
            <p:ph type="title"/>
          </p:nvPr>
        </p:nvSpPr>
        <p:spPr bwMode="auto">
          <a:xfrm>
            <a:off x="1187450" y="77788"/>
            <a:ext cx="8318500" cy="504825"/>
          </a:xfrm>
        </p:spPr>
        <p:txBody>
          <a:bodyPr rtlCol="0">
            <a:normAutofit fontScale="90000"/>
          </a:bodyPr>
          <a:lstStyle/>
          <a:p>
            <a:pPr>
              <a:spcAft>
                <a:spcPts val="0"/>
              </a:spcAft>
              <a:defRPr/>
            </a:pPr>
            <a:br>
              <a:rPr lang="tr-TR">
                <a:latin typeface="Comic Sans MS"/>
              </a:rPr>
            </a:br>
            <a:r>
              <a:rPr lang="tr-TR" sz="3100">
                <a:cs typeface="Calibri"/>
              </a:rPr>
              <a:t>Endüstrinin yaşama stratejisi 9 D ile özetlenebilir; </a:t>
            </a:r>
            <a:br>
              <a:rPr lang="en-US">
                <a:latin typeface="Comic Sans MS"/>
              </a:rPr>
            </a:b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1922" name="Dikdörtgen 2"/>
          <p:cNvSpPr>
            <a:spLocks noChangeArrowheads="1"/>
          </p:cNvSpPr>
          <p:nvPr/>
        </p:nvSpPr>
        <p:spPr bwMode="auto">
          <a:xfrm>
            <a:off x="685800" y="2182813"/>
            <a:ext cx="7391400" cy="1570037"/>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ctr">
              <a:lnSpc>
                <a:spcPct val="100000"/>
              </a:lnSpc>
              <a:spcBef>
                <a:spcPts val="0"/>
              </a:spcBef>
              <a:buFontTx/>
              <a:buNone/>
              <a:defRPr/>
            </a:pPr>
            <a:r>
              <a:rPr lang="tr-TR" sz="3200" b="1">
                <a:solidFill>
                  <a:schemeClr val="bg1"/>
                </a:solidFill>
                <a:cs typeface="Calibri"/>
              </a:rPr>
              <a:t>BAĞIMLILIK; </a:t>
            </a:r>
            <a:endParaRPr/>
          </a:p>
          <a:p>
            <a:pPr algn="ctr">
              <a:lnSpc>
                <a:spcPct val="100000"/>
              </a:lnSpc>
              <a:spcBef>
                <a:spcPts val="0"/>
              </a:spcBef>
              <a:buFontTx/>
              <a:buNone/>
              <a:defRPr/>
            </a:pPr>
            <a:r>
              <a:rPr lang="tr-TR" sz="3200" b="1">
                <a:solidFill>
                  <a:schemeClr val="bg1"/>
                </a:solidFill>
                <a:cs typeface="Calibri"/>
              </a:rPr>
              <a:t>TÜTÜN BAĞIMLILIĞININ NÖROBİYOLOJİSİ VE TÜTÜN BAĞIMLILIĞININ PSİKOLOJİSİ</a:t>
            </a:r>
            <a:endParaRPr/>
          </a:p>
        </p:txBody>
      </p:sp>
      <p:sp>
        <p:nvSpPr>
          <p:cNvPr id="4" name="Unvan 3"/>
          <p:cNvSpPr>
            <a:spLocks noGrp="1"/>
          </p:cNvSpPr>
          <p:nvPr>
            <p:ph type="title"/>
          </p:nvPr>
        </p:nvSpPr>
        <p:spPr bwMode="auto">
          <a:xfrm>
            <a:off x="539750" y="4437063"/>
            <a:ext cx="7886700" cy="1325562"/>
          </a:xfrm>
        </p:spPr>
        <p:txBody>
          <a:bodyPr/>
          <a:lstStyle/>
          <a:p>
            <a:pPr>
              <a:defRPr/>
            </a:pP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2946" name="Text Box 1027"/>
          <p:cNvSpPr txBox="1">
            <a:spLocks noChangeArrowheads="1"/>
          </p:cNvSpPr>
          <p:nvPr/>
        </p:nvSpPr>
        <p:spPr bwMode="auto">
          <a:xfrm>
            <a:off x="631825" y="762000"/>
            <a:ext cx="7239000" cy="83026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b="1">
                <a:solidFill>
                  <a:srgbClr val="0094AB"/>
                </a:solidFill>
                <a:cs typeface="Calibri"/>
              </a:rPr>
              <a:t>Sigara kullanımının bilimsel raporlarda, eroin ve alkol gibi bağımlılık yapıcı olduğunun kabulü:</a:t>
            </a:r>
            <a:endParaRPr/>
          </a:p>
        </p:txBody>
      </p:sp>
      <p:sp>
        <p:nvSpPr>
          <p:cNvPr id="82947" name="Dikdörtgen 3"/>
          <p:cNvSpPr>
            <a:spLocks noChangeArrowheads="1"/>
          </p:cNvSpPr>
          <p:nvPr/>
        </p:nvSpPr>
        <p:spPr bwMode="auto">
          <a:xfrm>
            <a:off x="631825" y="1981200"/>
            <a:ext cx="8001000" cy="243205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just">
              <a:lnSpc>
                <a:spcPct val="100000"/>
              </a:lnSpc>
              <a:spcBef>
                <a:spcPts val="0"/>
              </a:spcBef>
              <a:buFontTx/>
              <a:buNone/>
              <a:defRPr/>
            </a:pPr>
            <a:endParaRPr lang="tr-TR" sz="1600">
              <a:solidFill>
                <a:srgbClr val="000000"/>
              </a:solidFill>
              <a:latin typeface="Comic Sans MS"/>
            </a:endParaRPr>
          </a:p>
          <a:p>
            <a:pPr algn="just">
              <a:lnSpc>
                <a:spcPct val="100000"/>
              </a:lnSpc>
              <a:spcBef>
                <a:spcPts val="0"/>
              </a:spcBef>
              <a:buFontTx/>
              <a:buNone/>
              <a:defRPr/>
            </a:pPr>
            <a:r>
              <a:rPr lang="tr-TR" sz="1600">
                <a:solidFill>
                  <a:srgbClr val="000000"/>
                </a:solidFill>
                <a:cs typeface="Calibri"/>
              </a:rPr>
              <a:t>Nicotine Addiction-Nikotin Bağımlılığı ABD Sağlık Bakanlığı Raporu,1988</a:t>
            </a:r>
            <a:endParaRPr/>
          </a:p>
          <a:p>
            <a:pPr algn="just">
              <a:lnSpc>
                <a:spcPct val="100000"/>
              </a:lnSpc>
              <a:spcBef>
                <a:spcPts val="0"/>
              </a:spcBef>
              <a:buFontTx/>
              <a:buNone/>
              <a:defRPr/>
            </a:pPr>
            <a:endParaRPr lang="tr-TR" sz="1600">
              <a:solidFill>
                <a:srgbClr val="000000"/>
              </a:solidFill>
              <a:cs typeface="Calibri"/>
            </a:endParaRPr>
          </a:p>
          <a:p>
            <a:pPr algn="just">
              <a:lnSpc>
                <a:spcPct val="100000"/>
              </a:lnSpc>
              <a:spcBef>
                <a:spcPts val="0"/>
              </a:spcBef>
              <a:buFontTx/>
              <a:buNone/>
              <a:defRPr/>
            </a:pPr>
            <a:r>
              <a:rPr lang="tr-TR" sz="1600">
                <a:solidFill>
                  <a:srgbClr val="000000"/>
                </a:solidFill>
                <a:cs typeface="Calibri"/>
              </a:rPr>
              <a:t>-Akciğer kanseri nedeniyle ameliyat olanların yaklaşık yarısı tekrar sigara kullanmaya başlamışlar.</a:t>
            </a:r>
            <a:endParaRPr/>
          </a:p>
          <a:p>
            <a:pPr algn="just">
              <a:lnSpc>
                <a:spcPct val="100000"/>
              </a:lnSpc>
              <a:spcBef>
                <a:spcPts val="0"/>
              </a:spcBef>
              <a:buFontTx/>
              <a:buNone/>
              <a:defRPr/>
            </a:pPr>
            <a:r>
              <a:rPr lang="tr-TR" sz="1600">
                <a:solidFill>
                  <a:srgbClr val="000000"/>
                </a:solidFill>
                <a:cs typeface="Calibri"/>
              </a:rPr>
              <a:t>-Kalp krizi geçirenlerin % 38’i daha hastanedeyken  yeniden kullanmaya başlamışlar.</a:t>
            </a:r>
            <a:endParaRPr/>
          </a:p>
          <a:p>
            <a:pPr algn="just">
              <a:lnSpc>
                <a:spcPct val="100000"/>
              </a:lnSpc>
              <a:spcBef>
                <a:spcPts val="0"/>
              </a:spcBef>
              <a:buFontTx/>
              <a:buNone/>
              <a:defRPr/>
            </a:pPr>
            <a:r>
              <a:rPr lang="tr-TR" sz="1600">
                <a:solidFill>
                  <a:srgbClr val="000000"/>
                </a:solidFill>
                <a:cs typeface="Calibri"/>
              </a:rPr>
              <a:t>-Gırtlak kanseri nedeniyle gırtlağı alınanların % 40’ı sigara kullanımını  bağlıdenemiştir.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5842" name="Rectangle 2"/>
          <p:cNvSpPr>
            <a:spLocks noGrp="1"/>
          </p:cNvSpPr>
          <p:nvPr>
            <p:ph type="title"/>
          </p:nvPr>
        </p:nvSpPr>
        <p:spPr bwMode="auto">
          <a:xfrm>
            <a:off x="412750" y="588963"/>
            <a:ext cx="8318500" cy="504825"/>
          </a:xfrm>
        </p:spPr>
        <p:txBody>
          <a:bodyPr>
            <a:normAutofit fontScale="90000"/>
          </a:bodyPr>
          <a:lstStyle/>
          <a:p>
            <a:pPr>
              <a:defRPr/>
            </a:pPr>
            <a:r>
              <a:rPr lang="tr-TR" sz="3200">
                <a:cs typeface="Calibri Light"/>
              </a:rPr>
              <a:t>TÜTÜN ÜRÜNLERİ</a:t>
            </a:r>
            <a:endParaRPr/>
          </a:p>
        </p:txBody>
      </p:sp>
      <p:sp>
        <p:nvSpPr>
          <p:cNvPr id="80900" name="Metin kutusu 1"/>
          <p:cNvSpPr txBox="1">
            <a:spLocks noChangeArrowheads="1"/>
          </p:cNvSpPr>
          <p:nvPr/>
        </p:nvSpPr>
        <p:spPr bwMode="auto">
          <a:xfrm>
            <a:off x="684213" y="1196975"/>
            <a:ext cx="7704137" cy="4540250"/>
          </a:xfrm>
          <a:prstGeom prst="rect">
            <a:avLst/>
          </a:prstGeom>
          <a:noFill/>
          <a:ln>
            <a:noFill/>
          </a:ln>
        </p:spPr>
        <p:txBody>
          <a:bodyPr>
            <a:spAutoFit/>
          </a:bodyPr>
          <a:lstStyle>
            <a:lvl1pPr>
              <a:spcBef>
                <a:spcPts val="300"/>
              </a:spcBef>
              <a:buClr>
                <a:srgbClr val="A04DA3"/>
              </a:buClr>
              <a:buFont typeface="Georgia"/>
              <a:buChar char="•"/>
              <a:defRPr sz="2800">
                <a:solidFill>
                  <a:schemeClr val="tx1"/>
                </a:solidFill>
                <a:latin typeface="Georgia"/>
              </a:defRPr>
            </a:lvl1pPr>
            <a:lvl2pPr marL="742950" indent="-285750">
              <a:spcBef>
                <a:spcPts val="300"/>
              </a:spcBef>
              <a:buClr>
                <a:schemeClr val="accent2"/>
              </a:buClr>
              <a:buFont typeface="Georgia"/>
              <a:buChar char="▫"/>
              <a:defRPr sz="2600">
                <a:solidFill>
                  <a:schemeClr val="accent2"/>
                </a:solidFill>
                <a:latin typeface="Georgia"/>
              </a:defRPr>
            </a:lvl2pPr>
            <a:lvl3pPr marL="1143000" indent="-228600">
              <a:spcBef>
                <a:spcPts val="300"/>
              </a:spcBef>
              <a:buClr>
                <a:schemeClr val="accent1"/>
              </a:buClr>
              <a:buFont typeface="Wingdings 2"/>
              <a:buChar char=""/>
              <a:defRPr sz="2400">
                <a:solidFill>
                  <a:schemeClr val="accent1"/>
                </a:solidFill>
                <a:latin typeface="Georgia"/>
              </a:defRPr>
            </a:lvl3pPr>
            <a:lvl4pPr marL="1600200" indent="-228600">
              <a:spcBef>
                <a:spcPts val="300"/>
              </a:spcBef>
              <a:buClr>
                <a:schemeClr val="accent1"/>
              </a:buClr>
              <a:buFont typeface="Wingdings 2"/>
              <a:buChar char=""/>
              <a:defRPr sz="2200">
                <a:solidFill>
                  <a:schemeClr val="accent1"/>
                </a:solidFill>
                <a:latin typeface="Georgia"/>
              </a:defRPr>
            </a:lvl4pPr>
            <a:lvl5pPr marL="2057400" indent="-228600">
              <a:spcBef>
                <a:spcPts val="300"/>
              </a:spcBef>
              <a:buClr>
                <a:srgbClr val="A04DA3"/>
              </a:buClr>
              <a:buFont typeface="Georgia"/>
              <a:buChar char="▫"/>
              <a:defRPr sz="2000">
                <a:solidFill>
                  <a:srgbClr val="A04DA3"/>
                </a:solidFill>
                <a:latin typeface="Georgia"/>
              </a:defRPr>
            </a:lvl5pPr>
            <a:lvl6pPr marL="2514600" indent="-228600">
              <a:spcBef>
                <a:spcPts val="300"/>
              </a:spcBef>
              <a:spcAft>
                <a:spcPts val="0"/>
              </a:spcAft>
              <a:buClr>
                <a:srgbClr val="A04DA3"/>
              </a:buClr>
              <a:buFont typeface="Georgia"/>
              <a:buChar char="▫"/>
              <a:defRPr sz="2000">
                <a:solidFill>
                  <a:srgbClr val="A04DA3"/>
                </a:solidFill>
                <a:latin typeface="Georgia"/>
              </a:defRPr>
            </a:lvl6pPr>
            <a:lvl7pPr marL="2971800" indent="-228600">
              <a:spcBef>
                <a:spcPts val="300"/>
              </a:spcBef>
              <a:spcAft>
                <a:spcPts val="0"/>
              </a:spcAft>
              <a:buClr>
                <a:srgbClr val="A04DA3"/>
              </a:buClr>
              <a:buFont typeface="Georgia"/>
              <a:buChar char="▫"/>
              <a:defRPr sz="2000">
                <a:solidFill>
                  <a:srgbClr val="A04DA3"/>
                </a:solidFill>
                <a:latin typeface="Georgia"/>
              </a:defRPr>
            </a:lvl7pPr>
            <a:lvl8pPr marL="3429000" indent="-228600">
              <a:spcBef>
                <a:spcPts val="300"/>
              </a:spcBef>
              <a:spcAft>
                <a:spcPts val="0"/>
              </a:spcAft>
              <a:buClr>
                <a:srgbClr val="A04DA3"/>
              </a:buClr>
              <a:buFont typeface="Georgia"/>
              <a:buChar char="▫"/>
              <a:defRPr sz="2000">
                <a:solidFill>
                  <a:srgbClr val="A04DA3"/>
                </a:solidFill>
                <a:latin typeface="Georgia"/>
              </a:defRPr>
            </a:lvl8pPr>
            <a:lvl9pPr marL="3886200" indent="-228600">
              <a:spcBef>
                <a:spcPts val="300"/>
              </a:spcBef>
              <a:spcAft>
                <a:spcPts val="0"/>
              </a:spcAft>
              <a:buClr>
                <a:srgbClr val="A04DA3"/>
              </a:buClr>
              <a:buFont typeface="Georgia"/>
              <a:buChar char="▫"/>
              <a:defRPr sz="2000">
                <a:solidFill>
                  <a:srgbClr val="A04DA3"/>
                </a:solidFill>
                <a:latin typeface="Georgia"/>
              </a:defRPr>
            </a:lvl9pPr>
          </a:lstStyle>
          <a:p>
            <a:pPr algn="just">
              <a:spcBef>
                <a:spcPts val="0"/>
              </a:spcBef>
              <a:buClrTx/>
              <a:buFontTx/>
              <a:buNone/>
              <a:defRPr/>
            </a:pPr>
            <a:r>
              <a:rPr lang="tr-TR" sz="2000">
                <a:solidFill>
                  <a:srgbClr val="000000"/>
                </a:solidFill>
                <a:latin typeface="Calibri"/>
                <a:cs typeface="Calibri"/>
              </a:rPr>
              <a:t>Tütün ürünü; tüttürme, emme, çiğneme ya da buruna çekerek kullanılmak üzere üretilmiş, ham madde olarak tamamen veya kısmen tütün yaprağından imal edilmiş maddeyi tanımlamaktadır.</a:t>
            </a:r>
            <a:endParaRPr/>
          </a:p>
          <a:p>
            <a:pPr marL="365760" indent="-256032">
              <a:lnSpc>
                <a:spcPct val="90000"/>
              </a:lnSpc>
              <a:spcAft>
                <a:spcPts val="0"/>
              </a:spcAft>
              <a:buClr>
                <a:schemeClr val="accent3"/>
              </a:buClr>
              <a:buFont typeface="Georgia"/>
              <a:buChar char="•"/>
              <a:defRPr/>
            </a:pPr>
            <a:r>
              <a:rPr lang="tr-TR" sz="2000">
                <a:latin typeface="Calibri"/>
                <a:cs typeface="Calibri"/>
              </a:rPr>
              <a:t>Sigara</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tr-TR" sz="2000">
                <a:latin typeface="Calibri"/>
                <a:cs typeface="Calibri"/>
              </a:rPr>
              <a:t>Nargile</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tr-TR" sz="2000">
                <a:latin typeface="Calibri"/>
                <a:cs typeface="Calibri"/>
              </a:rPr>
              <a:t>Pipo</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en-US" sz="2000">
                <a:latin typeface="Calibri"/>
                <a:cs typeface="Calibri"/>
              </a:rPr>
              <a:t>P</a:t>
            </a:r>
            <a:r>
              <a:rPr lang="tr-TR" sz="2000">
                <a:latin typeface="Calibri"/>
                <a:cs typeface="Calibri"/>
              </a:rPr>
              <a:t>uro</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en-US" sz="2000">
                <a:latin typeface="Calibri"/>
                <a:cs typeface="Calibri"/>
              </a:rPr>
              <a:t>B</a:t>
            </a:r>
            <a:r>
              <a:rPr lang="tr-TR" sz="2000">
                <a:latin typeface="Calibri"/>
                <a:cs typeface="Calibri"/>
              </a:rPr>
              <a:t>idi</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en-US" sz="2000">
                <a:latin typeface="Calibri"/>
                <a:cs typeface="Calibri"/>
              </a:rPr>
              <a:t>S</a:t>
            </a:r>
            <a:r>
              <a:rPr lang="tr-TR" sz="2000">
                <a:latin typeface="Calibri"/>
                <a:cs typeface="Calibri"/>
              </a:rPr>
              <a:t>nuf</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en-US" sz="2000">
                <a:latin typeface="Calibri"/>
                <a:cs typeface="Calibri"/>
              </a:rPr>
              <a:t>S</a:t>
            </a:r>
            <a:r>
              <a:rPr lang="tr-TR" sz="2000">
                <a:latin typeface="Calibri"/>
                <a:cs typeface="Calibri"/>
              </a:rPr>
              <a:t>nus</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en-US" sz="2000">
                <a:latin typeface="Calibri"/>
                <a:cs typeface="Calibri"/>
              </a:rPr>
              <a:t>G</a:t>
            </a:r>
            <a:r>
              <a:rPr lang="tr-TR" sz="2000">
                <a:latin typeface="Calibri"/>
                <a:cs typeface="Calibri"/>
              </a:rPr>
              <a:t>uthka</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en-US" sz="2000">
                <a:latin typeface="Calibri"/>
                <a:cs typeface="Calibri"/>
              </a:rPr>
              <a:t>S</a:t>
            </a:r>
            <a:r>
              <a:rPr lang="tr-TR" sz="2000">
                <a:latin typeface="Calibri"/>
                <a:cs typeface="Calibri"/>
              </a:rPr>
              <a:t>arma tütün</a:t>
            </a:r>
            <a:endParaRPr lang="en-US" sz="2000">
              <a:latin typeface="Calibri"/>
              <a:cs typeface="Calibri"/>
            </a:endParaRPr>
          </a:p>
          <a:p>
            <a:pPr marL="365760" indent="-256032">
              <a:lnSpc>
                <a:spcPct val="90000"/>
              </a:lnSpc>
              <a:spcAft>
                <a:spcPts val="0"/>
              </a:spcAft>
              <a:buClr>
                <a:schemeClr val="accent3"/>
              </a:buClr>
              <a:buFont typeface="Georgia"/>
              <a:buChar char="•"/>
              <a:defRPr/>
            </a:pPr>
            <a:r>
              <a:rPr lang="tr-TR" sz="2000">
                <a:latin typeface="Calibri"/>
                <a:cs typeface="Calibri"/>
              </a:rPr>
              <a:t>Maraş otu</a:t>
            </a:r>
            <a:endParaRPr/>
          </a:p>
          <a:p>
            <a:pPr algn="just">
              <a:spcBef>
                <a:spcPts val="0"/>
              </a:spcBef>
              <a:buClrTx/>
              <a:buFontTx/>
              <a:buNone/>
              <a:defRPr/>
            </a:pPr>
            <a:endParaRPr lang="tr-TR" sz="2400">
              <a:solidFill>
                <a:srgbClr val="000000"/>
              </a:solidFill>
              <a:latin typeface="Arial Rounded MT Bold"/>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4994" name="Rectangle 4"/>
          <p:cNvSpPr>
            <a:spLocks noChangeArrowheads="1"/>
          </p:cNvSpPr>
          <p:nvPr/>
        </p:nvSpPr>
        <p:spPr bwMode="auto">
          <a:xfrm>
            <a:off x="761999" y="1828800"/>
            <a:ext cx="7347014" cy="1640183"/>
          </a:xfrm>
          <a:prstGeom prst="rect">
            <a:avLst/>
          </a:prstGeom>
          <a:noFill/>
          <a:ln>
            <a:noFill/>
          </a:ln>
        </p:spPr>
        <p:txBody>
          <a:bodyPr>
            <a:spAutoFit/>
          </a:bodyPr>
          <a:lstStyle>
            <a:lvl1pPr marL="285750" indent="-285750">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just">
              <a:lnSpc>
                <a:spcPct val="80000"/>
              </a:lnSpc>
              <a:spcBef>
                <a:spcPts val="0"/>
              </a:spcBef>
              <a:defRPr/>
            </a:pPr>
            <a:r>
              <a:rPr lang="tr-TR" sz="1600">
                <a:cs typeface="Calibri"/>
              </a:rPr>
              <a:t>Bırakma ve yeniden başlama dönemlerinin sıklıkla yaşanabildiği kronik öldürücü bir hastalık: </a:t>
            </a:r>
            <a:endParaRPr/>
          </a:p>
          <a:p>
            <a:pPr algn="just">
              <a:lnSpc>
                <a:spcPct val="95000"/>
              </a:lnSpc>
              <a:spcBef>
                <a:spcPts val="0"/>
              </a:spcBef>
              <a:defRPr/>
            </a:pPr>
            <a:r>
              <a:rPr lang="tr-TR" sz="1600">
                <a:cs typeface="Calibri"/>
              </a:rPr>
              <a:t>Kuvvetli içme isteği </a:t>
            </a:r>
            <a:endParaRPr/>
          </a:p>
          <a:p>
            <a:pPr algn="just">
              <a:lnSpc>
                <a:spcPct val="95000"/>
              </a:lnSpc>
              <a:spcBef>
                <a:spcPts val="0"/>
              </a:spcBef>
              <a:defRPr/>
            </a:pPr>
            <a:r>
              <a:rPr lang="tr-TR" sz="1600">
                <a:cs typeface="Calibri"/>
              </a:rPr>
              <a:t>İçme isteğini kontrol edememe (kontrol kaybı)</a:t>
            </a:r>
            <a:endParaRPr/>
          </a:p>
          <a:p>
            <a:pPr algn="just">
              <a:lnSpc>
                <a:spcPct val="95000"/>
              </a:lnSpc>
              <a:spcBef>
                <a:spcPts val="0"/>
              </a:spcBef>
              <a:defRPr/>
            </a:pPr>
            <a:r>
              <a:rPr lang="tr-TR" sz="1600">
                <a:cs typeface="Calibri"/>
              </a:rPr>
              <a:t>Sigarasız kalınca duygu durumunun  bozulması (duygu durumunda çökme, disfori, anksiyete) ve bazı bedensel (somatik) belirtilerin ortaya çıkması (taşikardi, iştah artışı). Her gün düzenli kullananların çoğunun bu gruba girdiği söylenebilir.</a:t>
            </a:r>
            <a:endParaRPr/>
          </a:p>
        </p:txBody>
      </p:sp>
      <p:sp>
        <p:nvSpPr>
          <p:cNvPr id="2" name="Unvan 1"/>
          <p:cNvSpPr>
            <a:spLocks noGrp="1"/>
          </p:cNvSpPr>
          <p:nvPr>
            <p:ph type="title"/>
          </p:nvPr>
        </p:nvSpPr>
        <p:spPr bwMode="auto">
          <a:xfrm>
            <a:off x="811212" y="1323974"/>
            <a:ext cx="8318500" cy="504825"/>
          </a:xfrm>
        </p:spPr>
        <p:txBody>
          <a:bodyPr>
            <a:normAutofit fontScale="90000"/>
          </a:bodyPr>
          <a:lstStyle/>
          <a:p>
            <a:pPr>
              <a:defRPr/>
            </a:pPr>
            <a:r>
              <a:rPr lang="tr-TR" sz="2400">
                <a:cs typeface="Calibri"/>
              </a:rPr>
              <a:t>Sigara Bağımlılığı</a:t>
            </a:r>
            <a:br>
              <a:rPr lang="tr-TR" sz="2200">
                <a:cs typeface="Calibri"/>
              </a:rPr>
            </a:br>
            <a:endParaRPr lang="tr-TR" sz="2200">
              <a:cs typeface="Calibri"/>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7042" name="Rectangle 4"/>
          <p:cNvSpPr>
            <a:spLocks noChangeArrowheads="1"/>
          </p:cNvSpPr>
          <p:nvPr/>
        </p:nvSpPr>
        <p:spPr bwMode="auto">
          <a:xfrm>
            <a:off x="533400" y="1403350"/>
            <a:ext cx="7926388" cy="1970088"/>
          </a:xfrm>
          <a:prstGeom prst="rect">
            <a:avLst/>
          </a:prstGeom>
          <a:noFill/>
          <a:ln>
            <a:noFill/>
          </a:ln>
        </p:spPr>
        <p:txBody>
          <a:bodyPr anchor="ct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endParaRPr lang="tr-TR" sz="1800" b="1"/>
          </a:p>
          <a:p>
            <a:pPr>
              <a:lnSpc>
                <a:spcPct val="100000"/>
              </a:lnSpc>
              <a:spcBef>
                <a:spcPts val="0"/>
              </a:spcBef>
              <a:buFont typeface="Arial"/>
              <a:buNone/>
              <a:defRPr/>
            </a:pPr>
            <a:r>
              <a:rPr lang="tr-TR" sz="1600">
                <a:latin typeface="Comic Sans MS"/>
              </a:rPr>
              <a:t>*</a:t>
            </a:r>
            <a:r>
              <a:rPr lang="tr-TR" sz="1600">
                <a:cs typeface="Calibri"/>
              </a:rPr>
              <a:t>Kompulsif kullanım</a:t>
            </a:r>
            <a:endParaRPr/>
          </a:p>
          <a:p>
            <a:pPr>
              <a:lnSpc>
                <a:spcPct val="100000"/>
              </a:lnSpc>
              <a:spcBef>
                <a:spcPts val="0"/>
              </a:spcBef>
              <a:buFontTx/>
              <a:buNone/>
              <a:defRPr/>
            </a:pPr>
            <a:endParaRPr lang="tr-TR" sz="1600">
              <a:solidFill>
                <a:srgbClr val="0070C0"/>
              </a:solidFill>
              <a:cs typeface="Calibri"/>
            </a:endParaRPr>
          </a:p>
          <a:p>
            <a:pPr>
              <a:lnSpc>
                <a:spcPct val="100000"/>
              </a:lnSpc>
              <a:spcBef>
                <a:spcPts val="0"/>
              </a:spcBef>
              <a:buFont typeface="Arial"/>
              <a:buNone/>
              <a:defRPr/>
            </a:pPr>
            <a:r>
              <a:rPr lang="tr-TR" sz="1600">
                <a:cs typeface="Calibri"/>
              </a:rPr>
              <a:t>*İmpuls kontrol bozukluğu</a:t>
            </a:r>
            <a:endParaRPr/>
          </a:p>
          <a:p>
            <a:pPr>
              <a:lnSpc>
                <a:spcPct val="100000"/>
              </a:lnSpc>
              <a:spcBef>
                <a:spcPts val="0"/>
              </a:spcBef>
              <a:buFontTx/>
              <a:buNone/>
              <a:defRPr/>
            </a:pPr>
            <a:endParaRPr lang="tr-TR" sz="1600">
              <a:cs typeface="Calibri"/>
            </a:endParaRPr>
          </a:p>
          <a:p>
            <a:pPr>
              <a:lnSpc>
                <a:spcPct val="100000"/>
              </a:lnSpc>
              <a:spcBef>
                <a:spcPts val="0"/>
              </a:spcBef>
              <a:buFont typeface="Arial"/>
              <a:buNone/>
              <a:defRPr/>
            </a:pPr>
            <a:r>
              <a:rPr lang="tr-TR" sz="1600">
                <a:cs typeface="Calibri"/>
              </a:rPr>
              <a:t>*Kontrollü fakat zararlı kullanım</a:t>
            </a:r>
            <a:endParaRPr/>
          </a:p>
          <a:p>
            <a:pPr>
              <a:lnSpc>
                <a:spcPct val="100000"/>
              </a:lnSpc>
              <a:spcBef>
                <a:spcPts val="0"/>
              </a:spcBef>
              <a:buFontTx/>
              <a:buNone/>
              <a:defRPr/>
            </a:pPr>
            <a:endParaRPr lang="tr-TR" sz="2400">
              <a:cs typeface="Calibri"/>
            </a:endParaRPr>
          </a:p>
        </p:txBody>
      </p:sp>
      <p:sp>
        <p:nvSpPr>
          <p:cNvPr id="2" name="Unvan 1"/>
          <p:cNvSpPr>
            <a:spLocks noGrp="1"/>
          </p:cNvSpPr>
          <p:nvPr>
            <p:ph type="title"/>
          </p:nvPr>
        </p:nvSpPr>
        <p:spPr bwMode="auto">
          <a:xfrm>
            <a:off x="609600" y="914400"/>
            <a:ext cx="8350250" cy="533400"/>
          </a:xfrm>
        </p:spPr>
        <p:txBody>
          <a:bodyPr>
            <a:normAutofit fontScale="90000"/>
          </a:bodyPr>
          <a:lstStyle/>
          <a:p>
            <a:pPr>
              <a:defRPr/>
            </a:pPr>
            <a:r>
              <a:rPr lang="tr-TR" sz="2700"/>
              <a:t>Sigara kullanım kalıpları</a:t>
            </a:r>
            <a:br>
              <a:rPr lang="tr-TR" sz="2400">
                <a:solidFill>
                  <a:srgbClr val="FF0000"/>
                </a:solidFill>
              </a:rPr>
            </a:br>
            <a:endParaRPr lang="tr-TR" sz="24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5362" name="Title 1"/>
          <p:cNvSpPr>
            <a:spLocks noGrp="1"/>
          </p:cNvSpPr>
          <p:nvPr>
            <p:ph type="title"/>
          </p:nvPr>
        </p:nvSpPr>
        <p:spPr bwMode="auto">
          <a:xfrm>
            <a:off x="636588" y="850900"/>
            <a:ext cx="8318500" cy="504825"/>
          </a:xfrm>
        </p:spPr>
        <p:txBody>
          <a:bodyPr lIns="68580" tIns="34290" rIns="68580" bIns="34290" anchor="t"/>
          <a:lstStyle/>
          <a:p>
            <a:pPr defTabSz="342900">
              <a:defRPr/>
            </a:pPr>
            <a:r>
              <a:rPr lang="tr-TR" sz="2400">
                <a:cs typeface="Calibri"/>
              </a:rPr>
              <a:t>Bağımlılık Nedir?</a:t>
            </a:r>
            <a:endParaRPr/>
          </a:p>
        </p:txBody>
      </p:sp>
      <p:sp>
        <p:nvSpPr>
          <p:cNvPr id="89091" name="Content Placeholder 2"/>
          <p:cNvSpPr>
            <a:spLocks noGrp="1"/>
          </p:cNvSpPr>
          <p:nvPr>
            <p:ph type="body" sz="half" idx="2"/>
          </p:nvPr>
        </p:nvSpPr>
        <p:spPr bwMode="auto">
          <a:xfrm>
            <a:off x="636588" y="1355725"/>
            <a:ext cx="8093075" cy="4521200"/>
          </a:xfrm>
        </p:spPr>
        <p:txBody>
          <a:bodyPr/>
          <a:lstStyle/>
          <a:p>
            <a:pPr>
              <a:defRPr/>
            </a:pPr>
            <a:endParaRPr lang="tr-TR" sz="1800"/>
          </a:p>
          <a:p>
            <a:pPr>
              <a:defRPr/>
            </a:pPr>
            <a:r>
              <a:rPr lang="tr-TR" sz="2400">
                <a:cs typeface="Calibri"/>
              </a:rPr>
              <a:t>-“</a:t>
            </a:r>
            <a:r>
              <a:rPr lang="tr-TR" sz="2000">
                <a:cs typeface="Calibri"/>
              </a:rPr>
              <a:t>Bağımlılık; kişinin kullandığı bir madde, sigara, alkol, uyuşturucu ve nesne veya yaptığı bir davranış (eylem) üzerinde kontrolünü kaybetmesidir. </a:t>
            </a:r>
            <a:endParaRPr/>
          </a:p>
          <a:p>
            <a:pPr>
              <a:defRPr/>
            </a:pPr>
            <a:r>
              <a:rPr lang="tr-TR" sz="2000">
                <a:cs typeface="Calibri"/>
              </a:rPr>
              <a:t>-Kontrolsüzce kullanılan her madde ya da gerçekleştirilen her davranış bağımlılık oluşturma riski taşır. </a:t>
            </a:r>
            <a:endParaRPr/>
          </a:p>
          <a:p>
            <a:pPr>
              <a:defRPr/>
            </a:pPr>
            <a:r>
              <a:rPr lang="tr-TR" sz="2000">
                <a:cs typeface="Calibri"/>
              </a:rPr>
              <a:t>-Türkiye Bağımlılıkla Mücadele (TBM) Eğitim Programı’na göre ise </a:t>
            </a:r>
            <a:r>
              <a:rPr lang="tr-TR" sz="2000" i="1">
                <a:cs typeface="Calibri"/>
              </a:rPr>
              <a:t>bağımlılık, </a:t>
            </a:r>
            <a:r>
              <a:rPr lang="tr-TR" sz="2000">
                <a:cs typeface="Calibri"/>
              </a:rPr>
              <a:t>kişinin kullandığı bir nesne veya yaptığı bir eylem üzerinde kontrolünü kaybetmesidir.</a:t>
            </a:r>
            <a:endParaRPr/>
          </a:p>
          <a:p>
            <a:pPr>
              <a:defRPr/>
            </a:pPr>
            <a:r>
              <a:rPr lang="tr-TR" sz="2000">
                <a:cs typeface="Calibri"/>
              </a:rPr>
              <a:t> -Kullanım/davranış sıklığı azaldığında veya kesildiğinde huzursuzluk, uykusuzluk, öfke gibi yoksunluk belirtileri görülür."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386" name="Unvan 1"/>
          <p:cNvSpPr>
            <a:spLocks noGrp="1"/>
          </p:cNvSpPr>
          <p:nvPr>
            <p:ph type="title"/>
          </p:nvPr>
        </p:nvSpPr>
        <p:spPr bwMode="auto">
          <a:xfrm>
            <a:off x="636588" y="823912"/>
            <a:ext cx="8318500" cy="504825"/>
          </a:xfrm>
        </p:spPr>
        <p:txBody>
          <a:bodyPr/>
          <a:lstStyle/>
          <a:p>
            <a:pPr>
              <a:defRPr/>
            </a:pPr>
            <a:r>
              <a:rPr lang="tr-TR" sz="2400">
                <a:cs typeface="Calibri"/>
              </a:rPr>
              <a:t>Nikotin bağımlılık yapar mı?</a:t>
            </a:r>
            <a:endParaRPr/>
          </a:p>
        </p:txBody>
      </p:sp>
      <p:sp>
        <p:nvSpPr>
          <p:cNvPr id="91139" name="İçerik Yer Tutucusu 2"/>
          <p:cNvSpPr>
            <a:spLocks noGrp="1"/>
          </p:cNvSpPr>
          <p:nvPr>
            <p:ph type="body" sz="half" idx="2"/>
          </p:nvPr>
        </p:nvSpPr>
        <p:spPr bwMode="auto">
          <a:xfrm>
            <a:off x="636588" y="1355725"/>
            <a:ext cx="8093075" cy="4521200"/>
          </a:xfrm>
        </p:spPr>
        <p:txBody>
          <a:bodyPr/>
          <a:lstStyle/>
          <a:p>
            <a:pPr>
              <a:defRPr/>
            </a:pPr>
            <a:endParaRPr lang="tr-TR" b="1">
              <a:solidFill>
                <a:srgbClr val="0094AB"/>
              </a:solidFill>
              <a:latin typeface="Comic Sans MS"/>
            </a:endParaRPr>
          </a:p>
          <a:p>
            <a:pPr>
              <a:buFont typeface="Arial"/>
              <a:buChar char="•"/>
              <a:defRPr/>
            </a:pPr>
            <a:r>
              <a:rPr lang="tr-TR" sz="2000" b="1">
                <a:solidFill>
                  <a:srgbClr val="0094AB"/>
                </a:solidFill>
                <a:cs typeface="Calibri"/>
              </a:rPr>
              <a:t>Evet</a:t>
            </a:r>
            <a:r>
              <a:rPr lang="tr-TR" sz="2000">
                <a:cs typeface="Calibri"/>
              </a:rPr>
              <a:t>. Sigara içenlerin çoğu, nikotin bağımlısı oldukları için düzenli olarak tütün kullanırlar. Bağımlılık, olumsuz sağlık sonuçları karşısında bile, zorunlu madde arama ve kullanma ile karakterizedir. </a:t>
            </a:r>
            <a:endParaRPr/>
          </a:p>
          <a:p>
            <a:pPr>
              <a:buFont typeface="Arial"/>
              <a:buChar char="•"/>
              <a:defRPr/>
            </a:pPr>
            <a:r>
              <a:rPr lang="tr-TR" sz="2000">
                <a:cs typeface="Calibri"/>
              </a:rPr>
              <a:t>Sigara içenlerin çoğu sigarayı bırakmak ister ve her yıl yaklaşık yarısı kalıcı olarak bırakmaya çalışır. Ancak, sigara içenlerin sadece yüzde 6'sı kendiliğinden bırakabiliyor. </a:t>
            </a:r>
            <a:endParaRPr/>
          </a:p>
          <a:p>
            <a:pPr>
              <a:buFont typeface="Arial"/>
              <a:buChar char="•"/>
              <a:defRPr/>
            </a:pPr>
            <a:r>
              <a:rPr lang="tr-TR" sz="2000">
                <a:cs typeface="Calibri"/>
              </a:rPr>
              <a:t>Sigara içenlerin çoğu, kalıcı olarak bırakabilmek için birden fazla deneme yapmak zorunda kalır.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85800" y="1495425"/>
            <a:ext cx="8229600" cy="168275"/>
          </a:xfrm>
        </p:spPr>
        <p:txBody>
          <a:bodyPr>
            <a:normAutofit fontScale="90000"/>
          </a:bodyPr>
          <a:lstStyle/>
          <a:p>
            <a:pPr>
              <a:defRPr/>
            </a:pPr>
            <a:r>
              <a:rPr lang="tr-TR" sz="2400">
                <a:cs typeface="Calibri"/>
              </a:rPr>
              <a:t>Tütün Ürünlerinin Fiziksel Bağımlılık Yapmasının Nedeni Nikotindir</a:t>
            </a:r>
            <a:br>
              <a:rPr lang="tr-TR" sz="1900">
                <a:cs typeface="Calibri"/>
              </a:rPr>
            </a:br>
            <a:endParaRPr lang="tr-TR" sz="1900">
              <a:cs typeface="Calibri"/>
            </a:endParaRPr>
          </a:p>
        </p:txBody>
      </p:sp>
      <p:pic>
        <p:nvPicPr>
          <p:cNvPr id="93187" name="Content Placeholder 3" descr="nicotine.jpg"/>
          <p:cNvPicPr>
            <a:picLocks noChangeAspect="1" noChangeArrowheads="1" noGrp="1"/>
          </p:cNvPicPr>
          <p:nvPr>
            <p:ph idx="4294967295"/>
          </p:nvPr>
        </p:nvPicPr>
        <p:blipFill>
          <a:blip r:embed="rId3">
            <a:clrChange>
              <a:clrFrom>
                <a:srgbClr val="FFFFFF"/>
              </a:clrFrom>
              <a:clrTo>
                <a:srgbClr val="FFFFFF">
                  <a:alpha val="0"/>
                </a:srgbClr>
              </a:clrTo>
            </a:clrChange>
          </a:blip>
          <a:stretch/>
        </p:blipFill>
        <p:spPr bwMode="auto">
          <a:xfrm>
            <a:off x="2894013" y="1944688"/>
            <a:ext cx="3362324" cy="2546350"/>
          </a:xfrm>
          <a:prstGeom prst="rect">
            <a:avLst/>
          </a:prstGeom>
        </p:spPr>
      </p:pic>
      <p:sp>
        <p:nvSpPr>
          <p:cNvPr id="93188" name="TextBox 4"/>
          <p:cNvSpPr txBox="1">
            <a:spLocks noChangeArrowheads="1"/>
          </p:cNvSpPr>
          <p:nvPr/>
        </p:nvSpPr>
        <p:spPr bwMode="auto">
          <a:xfrm>
            <a:off x="3060700" y="4694238"/>
            <a:ext cx="3111500" cy="338137"/>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b="1">
                <a:latin typeface="Comic Sans MS"/>
              </a:rPr>
              <a:t>Nicotiana  tabacum</a:t>
            </a:r>
            <a:endParaRPr/>
          </a:p>
        </p:txBody>
      </p:sp>
      <p:sp>
        <p:nvSpPr>
          <p:cNvPr id="93189" name="TextBox 5"/>
          <p:cNvSpPr txBox="1">
            <a:spLocks noChangeArrowheads="1"/>
          </p:cNvSpPr>
          <p:nvPr/>
        </p:nvSpPr>
        <p:spPr bwMode="auto">
          <a:xfrm>
            <a:off x="1371600" y="3133725"/>
            <a:ext cx="1554163" cy="338138"/>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latin typeface="Comic Sans MS"/>
              </a:rPr>
              <a:t>Piridin halkası</a:t>
            </a:r>
            <a:endParaRPr/>
          </a:p>
        </p:txBody>
      </p:sp>
      <p:sp>
        <p:nvSpPr>
          <p:cNvPr id="93190" name="TextBox 6"/>
          <p:cNvSpPr txBox="1">
            <a:spLocks noChangeArrowheads="1"/>
          </p:cNvSpPr>
          <p:nvPr/>
        </p:nvSpPr>
        <p:spPr bwMode="auto">
          <a:xfrm>
            <a:off x="6235700" y="4013200"/>
            <a:ext cx="1670050" cy="338138"/>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latin typeface="Comic Sans MS"/>
              </a:rPr>
              <a:t>Pirolidin halkası</a:t>
            </a:r>
            <a:endParaRPr/>
          </a:p>
        </p:txBody>
      </p:sp>
      <p:sp>
        <p:nvSpPr>
          <p:cNvPr id="93191" name="TextBox 7"/>
          <p:cNvSpPr txBox="1">
            <a:spLocks noChangeArrowheads="1"/>
          </p:cNvSpPr>
          <p:nvPr/>
        </p:nvSpPr>
        <p:spPr bwMode="auto">
          <a:xfrm>
            <a:off x="2732088" y="5221288"/>
            <a:ext cx="3932237" cy="338137"/>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latin typeface="Comic Sans MS"/>
              </a:rPr>
              <a:t>Renksiz, Uçucu bazik molekül, pKa=8.0</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7650" name="Title 1"/>
          <p:cNvSpPr>
            <a:spLocks noGrp="1"/>
          </p:cNvSpPr>
          <p:nvPr>
            <p:ph type="title"/>
          </p:nvPr>
        </p:nvSpPr>
        <p:spPr bwMode="auto">
          <a:xfrm>
            <a:off x="649448" y="476672"/>
            <a:ext cx="8318500" cy="504825"/>
          </a:xfrm>
        </p:spPr>
        <p:txBody>
          <a:bodyPr/>
          <a:lstStyle/>
          <a:p>
            <a:pPr>
              <a:defRPr/>
            </a:pPr>
            <a:r>
              <a:rPr lang="tr-TR" sz="2400">
                <a:cs typeface="Calibri"/>
              </a:rPr>
              <a:t>Nikotin Bağımlılığı Nasıl Oluşur? -1</a:t>
            </a:r>
            <a:endParaRPr/>
          </a:p>
        </p:txBody>
      </p:sp>
      <p:sp>
        <p:nvSpPr>
          <p:cNvPr id="95235" name="Content Placeholder 2"/>
          <p:cNvSpPr>
            <a:spLocks noGrp="1"/>
          </p:cNvSpPr>
          <p:nvPr>
            <p:ph type="body" sz="half" idx="2"/>
          </p:nvPr>
        </p:nvSpPr>
        <p:spPr bwMode="auto">
          <a:xfrm>
            <a:off x="525462" y="1052736"/>
            <a:ext cx="8093075" cy="4968875"/>
          </a:xfrm>
        </p:spPr>
        <p:txBody>
          <a:bodyPr/>
          <a:lstStyle/>
          <a:p>
            <a:pPr marL="342900" indent="-342900">
              <a:buFont typeface="Arial"/>
              <a:buChar char="•"/>
              <a:defRPr/>
            </a:pPr>
            <a:r>
              <a:rPr lang="tr-TR">
                <a:cs typeface="Calibri"/>
              </a:rPr>
              <a:t>Organizmaya giren nikotin kan yoluyla beyine ulaşır ve beyindeki </a:t>
            </a:r>
            <a:r>
              <a:rPr lang="tr-TR">
                <a:cs typeface="Calibri"/>
              </a:rPr>
              <a:t>Ventral</a:t>
            </a:r>
            <a:r>
              <a:rPr lang="tr-TR">
                <a:cs typeface="Calibri"/>
              </a:rPr>
              <a:t> </a:t>
            </a:r>
            <a:r>
              <a:rPr lang="tr-TR">
                <a:cs typeface="Calibri"/>
              </a:rPr>
              <a:t>Tegmental</a:t>
            </a:r>
            <a:r>
              <a:rPr lang="tr-TR">
                <a:cs typeface="Calibri"/>
              </a:rPr>
              <a:t> Alandaki (VTA) </a:t>
            </a:r>
            <a:r>
              <a:rPr lang="tr-TR" b="1">
                <a:cs typeface="Calibri"/>
              </a:rPr>
              <a:t>a4b2 </a:t>
            </a:r>
            <a:r>
              <a:rPr lang="tr-TR" b="1">
                <a:cs typeface="Calibri"/>
              </a:rPr>
              <a:t>nikotinik</a:t>
            </a:r>
            <a:r>
              <a:rPr lang="tr-TR" b="1">
                <a:cs typeface="Calibri"/>
              </a:rPr>
              <a:t> reseptöre</a:t>
            </a:r>
            <a:r>
              <a:rPr lang="tr-TR">
                <a:cs typeface="Calibri"/>
              </a:rPr>
              <a:t> bağlanır.</a:t>
            </a:r>
            <a:endParaRPr/>
          </a:p>
          <a:p>
            <a:pPr marL="342900" indent="-342900">
              <a:buFont typeface="Arial"/>
              <a:buChar char="•"/>
              <a:defRPr/>
            </a:pPr>
            <a:r>
              <a:rPr lang="tr-TR">
                <a:cs typeface="Calibri"/>
              </a:rPr>
              <a:t>Buradan çıkan </a:t>
            </a:r>
            <a:r>
              <a:rPr lang="tr-TR">
                <a:cs typeface="Calibri"/>
              </a:rPr>
              <a:t>impulslar</a:t>
            </a:r>
            <a:r>
              <a:rPr lang="tr-TR">
                <a:cs typeface="Calibri"/>
              </a:rPr>
              <a:t>, beynin ödül merkezi olarak bilinen N. </a:t>
            </a:r>
            <a:r>
              <a:rPr lang="tr-TR">
                <a:cs typeface="Calibri"/>
              </a:rPr>
              <a:t>Accumbens’i</a:t>
            </a:r>
            <a:r>
              <a:rPr lang="tr-TR">
                <a:cs typeface="Calibri"/>
              </a:rPr>
              <a:t> uyararak </a:t>
            </a:r>
            <a:r>
              <a:rPr lang="tr-TR">
                <a:cs typeface="Calibri"/>
              </a:rPr>
              <a:t>Dopamin</a:t>
            </a:r>
            <a:r>
              <a:rPr lang="tr-TR">
                <a:cs typeface="Calibri"/>
              </a:rPr>
              <a:t> salınımına yol açar.</a:t>
            </a:r>
            <a:endParaRPr/>
          </a:p>
          <a:p>
            <a:pPr marL="342900" indent="-342900">
              <a:buFont typeface="Arial"/>
              <a:buChar char="•"/>
              <a:defRPr/>
            </a:pPr>
            <a:r>
              <a:rPr lang="tr-TR">
                <a:cs typeface="Calibri"/>
              </a:rPr>
              <a:t>Sigara ve diğer tütün türlerinin tümü (Nargile, Puro, Pipo, </a:t>
            </a:r>
            <a:r>
              <a:rPr lang="tr-TR">
                <a:cs typeface="Calibri"/>
              </a:rPr>
              <a:t>Snus</a:t>
            </a:r>
            <a:r>
              <a:rPr lang="tr-TR">
                <a:cs typeface="Calibri"/>
              </a:rPr>
              <a:t>, Maraş otu </a:t>
            </a:r>
            <a:r>
              <a:rPr lang="tr-TR">
                <a:cs typeface="Calibri"/>
              </a:rPr>
              <a:t>v.s</a:t>
            </a:r>
            <a:r>
              <a:rPr lang="tr-TR">
                <a:cs typeface="Calibri"/>
              </a:rPr>
              <a:t>.) bağımlılık yapar.</a:t>
            </a:r>
            <a:endParaRPr/>
          </a:p>
          <a:p>
            <a:pPr marL="342900" indent="-342900">
              <a:buFont typeface="Arial"/>
              <a:buChar char="•"/>
              <a:defRPr/>
            </a:pPr>
            <a:r>
              <a:rPr lang="tr-TR">
                <a:cs typeface="Calibri"/>
              </a:rPr>
              <a:t>Nikotin, tütünde fiziksel bağımlılığa neden olan maddedir. </a:t>
            </a:r>
            <a:endParaRPr/>
          </a:p>
          <a:p>
            <a:pPr marL="342900" indent="-342900">
              <a:buFont typeface="Arial"/>
              <a:buChar char="•"/>
              <a:defRPr/>
            </a:pPr>
            <a:r>
              <a:rPr lang="tr-TR">
                <a:cs typeface="Calibri"/>
              </a:rPr>
              <a:t>Tütün bağımlılığını belirleyen farmakolojik ve davranışsal süreçler, eroin ve kokain gibi uyuşturucu bağımlılığını belirleyen süreçlere çok benzemektedir.</a:t>
            </a:r>
            <a:endParaRPr/>
          </a:p>
          <a:p>
            <a:pPr marL="342900" indent="-342900">
              <a:buFont typeface="Arial"/>
              <a:buChar char="•"/>
              <a:defRPr/>
            </a:pPr>
            <a:r>
              <a:rPr lang="tr-TR">
                <a:cs typeface="Calibri"/>
              </a:rPr>
              <a:t>Dopamin</a:t>
            </a:r>
            <a:r>
              <a:rPr lang="tr-TR">
                <a:cs typeface="Calibri"/>
              </a:rPr>
              <a:t> salınması kişide tatmin duygusu oluşturur ve kişi kendini iyi ve mutlu hisseder.</a:t>
            </a:r>
            <a:endParaRPr/>
          </a:p>
          <a:p>
            <a:pPr marL="342900" indent="-342900">
              <a:buFont typeface="Arial"/>
              <a:buChar char="•"/>
              <a:defRPr/>
            </a:pPr>
            <a:endParaRPr lang="tr-TR" sz="2400">
              <a:cs typeface="Calibri"/>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 name="Unvan 1"/>
          <p:cNvSpPr>
            <a:spLocks noGrp="1"/>
          </p:cNvSpPr>
          <p:nvPr>
            <p:ph type="title"/>
          </p:nvPr>
        </p:nvSpPr>
        <p:spPr bwMode="auto"/>
        <p:txBody>
          <a:bodyPr/>
          <a:lstStyle/>
          <a:p>
            <a:pPr>
              <a:defRPr/>
            </a:pPr>
            <a:endParaRPr lang="tr-TR"/>
          </a:p>
        </p:txBody>
      </p:sp>
      <p:sp>
        <p:nvSpPr>
          <p:cNvPr id="3" name="Metin Yer Tutucusu 2"/>
          <p:cNvSpPr>
            <a:spLocks noGrp="1"/>
          </p:cNvSpPr>
          <p:nvPr>
            <p:ph type="body" sz="half" idx="2"/>
          </p:nvPr>
        </p:nvSpPr>
        <p:spPr bwMode="auto"/>
        <p:txBody>
          <a:bodyPr/>
          <a:lstStyle/>
          <a:p>
            <a:pPr marL="342900" indent="-342900">
              <a:buFont typeface="Arial"/>
              <a:buChar char="•"/>
              <a:defRPr/>
            </a:pPr>
            <a:r>
              <a:rPr lang="tr-TR">
                <a:cs typeface="Calibri"/>
              </a:rPr>
              <a:t>Bu olay şartlı refleks yoluyla kişide tekrarlama isteği ve eğilimi oluşturur.</a:t>
            </a:r>
            <a:endParaRPr/>
          </a:p>
          <a:p>
            <a:pPr marL="342900" indent="-342900">
              <a:buFont typeface="Arial"/>
              <a:buChar char="•"/>
              <a:defRPr/>
            </a:pPr>
            <a:r>
              <a:rPr lang="tr-TR">
                <a:cs typeface="Calibri"/>
              </a:rPr>
              <a:t>Kişi aynı hazzı alabilmek için yeniden ve yeniden sigara içme isteği duyar.</a:t>
            </a:r>
            <a:endParaRPr/>
          </a:p>
          <a:p>
            <a:pPr marL="342900" indent="-342900">
              <a:buFont typeface="Arial"/>
              <a:buChar char="•"/>
              <a:defRPr/>
            </a:pPr>
            <a:r>
              <a:rPr lang="tr-TR">
                <a:cs typeface="Calibri"/>
              </a:rPr>
              <a:t>Vücut, bağımlılık yapıcı maddenin sistemde olmasına alıştığında, bağımlılığın bir sonucu olarak eksikliğini duyduğu maddeyi arama ve huzursuzluk duygusu meydana gelir. </a:t>
            </a:r>
            <a:endParaRPr/>
          </a:p>
          <a:p>
            <a:pPr marL="342900" indent="-342900">
              <a:buFont typeface="Arial"/>
              <a:buChar char="•"/>
              <a:defRPr/>
            </a:pPr>
            <a:r>
              <a:rPr lang="tr-TR">
                <a:cs typeface="Calibri"/>
              </a:rPr>
              <a:t>Çok uzun süre nikotinsiz kalmak, düzenli bir kullanıcının sinirlilik, aşerme, depresyon, kaygı, bilişsel ve dikkat eksikliği, uyku bozuklukları ve iştah artışı yaşamasına neden olabilir. </a:t>
            </a:r>
            <a:endParaRPr/>
          </a:p>
          <a:p>
            <a:pPr marL="342900" indent="-342900">
              <a:buFont typeface="Arial"/>
              <a:buChar char="•"/>
              <a:defRPr/>
            </a:pPr>
            <a:r>
              <a:rPr lang="tr-TR">
                <a:cs typeface="Calibri"/>
              </a:rPr>
              <a:t>Bu yoksunluk belirtileri, son sigaradan birkaç saat sonra başlayabilir ve insanları hızla tütün kullanımına geri döndürebilir.</a:t>
            </a:r>
            <a:endParaRPr/>
          </a:p>
          <a:p>
            <a:pPr marL="342900" indent="-342900">
              <a:buFont typeface="Arial"/>
              <a:buChar char="•"/>
              <a:defRPr/>
            </a:pPr>
            <a:r>
              <a:rPr lang="tr-TR">
                <a:cs typeface="Calibri"/>
              </a:rPr>
              <a:t>Kişi sigarayı bıraktığında, yoksunluk belirtileri içilen son sigaranın ilk birkaç günü içinde zirveye ulaşır ve genellikle birkaç hafta içinde giderek azalır. </a:t>
            </a:r>
            <a:endParaRPr/>
          </a:p>
          <a:p>
            <a:pPr marL="342900" indent="-342900">
              <a:buFont typeface="Arial"/>
              <a:buChar char="•"/>
              <a:defRPr/>
            </a:pPr>
            <a:r>
              <a:rPr lang="tr-TR">
                <a:cs typeface="Calibri"/>
              </a:rPr>
              <a:t>Ancak bazı kişilerde semptomlar aylarca sürebilir. </a:t>
            </a:r>
            <a:endParaRPr/>
          </a:p>
          <a:p>
            <a:pPr marL="342900" indent="-342900">
              <a:buFont typeface="Arial"/>
              <a:buChar char="•"/>
              <a:defRPr/>
            </a:pPr>
            <a:r>
              <a:rPr lang="tr-TR">
                <a:cs typeface="Calibri"/>
              </a:rPr>
              <a:t>Yoksunluk semptomlarını şiddetli yaşamak kişinin genetik yapısı ile ilgili gibi görünmektedir.</a:t>
            </a:r>
            <a:endParaRPr/>
          </a:p>
          <a:p>
            <a:pPr>
              <a:defRPr/>
            </a:pP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97282" name="Picture 4"/>
          <p:cNvPicPr>
            <a:picLocks noChangeAspect="1" noChangeArrowheads="1"/>
          </p:cNvPicPr>
          <p:nvPr/>
        </p:nvPicPr>
        <p:blipFill>
          <a:blip r:embed="rId3"/>
          <a:stretch/>
        </p:blipFill>
        <p:spPr bwMode="auto">
          <a:xfrm>
            <a:off x="4284663" y="576263"/>
            <a:ext cx="4244975" cy="5489575"/>
          </a:xfrm>
          <a:prstGeom prst="rect">
            <a:avLst/>
          </a:prstGeom>
          <a:noFill/>
          <a:ln>
            <a:noFill/>
          </a:ln>
        </p:spPr>
      </p:pic>
      <p:sp>
        <p:nvSpPr>
          <p:cNvPr id="97283" name="Text Box 6"/>
          <p:cNvSpPr txBox="1">
            <a:spLocks noChangeArrowheads="1"/>
          </p:cNvSpPr>
          <p:nvPr/>
        </p:nvSpPr>
        <p:spPr bwMode="auto">
          <a:xfrm>
            <a:off x="4465638" y="3500438"/>
            <a:ext cx="1762125" cy="396875"/>
          </a:xfrm>
          <a:prstGeom prst="rect">
            <a:avLst/>
          </a:prstGeom>
          <a:solidFill>
            <a:srgbClr val="00B050"/>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Normal</a:t>
            </a:r>
            <a:endParaRPr/>
          </a:p>
        </p:txBody>
      </p:sp>
      <p:sp>
        <p:nvSpPr>
          <p:cNvPr id="97284" name="Text Box 7"/>
          <p:cNvSpPr txBox="1">
            <a:spLocks noChangeArrowheads="1"/>
          </p:cNvSpPr>
          <p:nvPr/>
        </p:nvSpPr>
        <p:spPr bwMode="auto">
          <a:xfrm>
            <a:off x="6804025" y="3500438"/>
            <a:ext cx="1582738" cy="396875"/>
          </a:xfrm>
          <a:prstGeom prst="rect">
            <a:avLst/>
          </a:prstGeom>
          <a:solidFill>
            <a:srgbClr val="00B050"/>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Bağımlı</a:t>
            </a:r>
            <a:endParaRPr/>
          </a:p>
        </p:txBody>
      </p:sp>
      <p:sp>
        <p:nvSpPr>
          <p:cNvPr id="97285" name="Text Box 10"/>
          <p:cNvSpPr txBox="1">
            <a:spLocks noChangeArrowheads="1"/>
          </p:cNvSpPr>
          <p:nvPr/>
        </p:nvSpPr>
        <p:spPr bwMode="auto">
          <a:xfrm>
            <a:off x="5578475" y="4352925"/>
            <a:ext cx="936625" cy="396875"/>
          </a:xfrm>
          <a:prstGeom prst="rect">
            <a:avLst/>
          </a:prstGeom>
          <a:solidFill>
            <a:srgbClr val="00B050"/>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Yapma</a:t>
            </a:r>
            <a:endParaRPr/>
          </a:p>
        </p:txBody>
      </p:sp>
      <p:sp>
        <p:nvSpPr>
          <p:cNvPr id="97286" name="Text Box 11"/>
          <p:cNvSpPr txBox="1">
            <a:spLocks noChangeArrowheads="1"/>
          </p:cNvSpPr>
          <p:nvPr/>
        </p:nvSpPr>
        <p:spPr bwMode="auto">
          <a:xfrm>
            <a:off x="7567613" y="5562600"/>
            <a:ext cx="719137" cy="396875"/>
          </a:xfrm>
          <a:prstGeom prst="rect">
            <a:avLst/>
          </a:prstGeom>
          <a:solidFill>
            <a:srgbClr val="00B050"/>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Yap</a:t>
            </a:r>
            <a:endParaRPr/>
          </a:p>
        </p:txBody>
      </p:sp>
      <p:sp>
        <p:nvSpPr>
          <p:cNvPr id="97287" name="Text Box 12"/>
          <p:cNvSpPr txBox="1">
            <a:spLocks noChangeArrowheads="1"/>
          </p:cNvSpPr>
          <p:nvPr/>
        </p:nvSpPr>
        <p:spPr bwMode="auto">
          <a:xfrm>
            <a:off x="517525" y="1163638"/>
            <a:ext cx="3841750" cy="3886200"/>
          </a:xfrm>
          <a:prstGeom prst="rect">
            <a:avLst/>
          </a:prstGeom>
          <a:solidFill>
            <a:srgbClr val="00B050"/>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en-US" sz="1400">
                <a:latin typeface="Comic Sans MS"/>
              </a:rPr>
              <a:t>PFC: </a:t>
            </a:r>
            <a:r>
              <a:rPr lang="tr-TR" sz="1400">
                <a:latin typeface="Comic Sans MS"/>
              </a:rPr>
              <a:t>(Dorsolateral)        </a:t>
            </a:r>
            <a:r>
              <a:rPr lang="en-US" sz="1400">
                <a:latin typeface="Comic Sans MS"/>
              </a:rPr>
              <a:t>Pre</a:t>
            </a:r>
            <a:r>
              <a:rPr lang="tr-TR" sz="1400">
                <a:latin typeface="Comic Sans MS"/>
              </a:rPr>
              <a:t>-</a:t>
            </a:r>
            <a:r>
              <a:rPr lang="en-US" sz="1400">
                <a:latin typeface="Comic Sans MS"/>
              </a:rPr>
              <a:t>frontal korteks</a:t>
            </a:r>
            <a:endParaRPr/>
          </a:p>
          <a:p>
            <a:pPr>
              <a:lnSpc>
                <a:spcPct val="100000"/>
              </a:lnSpc>
              <a:spcBef>
                <a:spcPts val="0"/>
              </a:spcBef>
              <a:buFontTx/>
              <a:buNone/>
              <a:defRPr/>
            </a:pPr>
            <a:r>
              <a:rPr lang="en-US" sz="1400">
                <a:latin typeface="Comic Sans MS"/>
              </a:rPr>
              <a:t>ACG: </a:t>
            </a:r>
            <a:r>
              <a:rPr lang="tr-TR" sz="1400">
                <a:latin typeface="Comic Sans MS"/>
              </a:rPr>
              <a:t>(Dorsal)</a:t>
            </a:r>
            <a:r>
              <a:rPr lang="en-US" sz="1400">
                <a:latin typeface="Comic Sans MS"/>
              </a:rPr>
              <a:t>Anterior Cingula</a:t>
            </a:r>
            <a:r>
              <a:rPr lang="tr-TR" sz="1400">
                <a:latin typeface="Comic Sans MS"/>
              </a:rPr>
              <a:t>t</a:t>
            </a:r>
            <a:r>
              <a:rPr lang="en-US" sz="1400">
                <a:latin typeface="Comic Sans MS"/>
              </a:rPr>
              <a:t>e Gyrus</a:t>
            </a:r>
            <a:endParaRPr/>
          </a:p>
          <a:p>
            <a:pPr>
              <a:lnSpc>
                <a:spcPct val="100000"/>
              </a:lnSpc>
              <a:spcBef>
                <a:spcPts val="0"/>
              </a:spcBef>
              <a:buFontTx/>
              <a:buNone/>
              <a:defRPr/>
            </a:pPr>
            <a:r>
              <a:rPr lang="en-US" sz="1400">
                <a:latin typeface="Comic Sans MS"/>
              </a:rPr>
              <a:t>OFC: </a:t>
            </a:r>
            <a:r>
              <a:rPr lang="tr-TR" sz="1400">
                <a:latin typeface="Comic Sans MS"/>
              </a:rPr>
              <a:t>Insula, </a:t>
            </a:r>
            <a:r>
              <a:rPr lang="en-US" sz="1400">
                <a:latin typeface="Comic Sans MS"/>
              </a:rPr>
              <a:t>Orbitofrontal cortex</a:t>
            </a:r>
            <a:endParaRPr/>
          </a:p>
          <a:p>
            <a:pPr>
              <a:lnSpc>
                <a:spcPct val="100000"/>
              </a:lnSpc>
              <a:spcBef>
                <a:spcPts val="0"/>
              </a:spcBef>
              <a:buFontTx/>
              <a:buNone/>
              <a:defRPr/>
            </a:pPr>
            <a:r>
              <a:rPr lang="en-US" sz="1400">
                <a:latin typeface="Comic Sans MS"/>
              </a:rPr>
              <a:t>N</a:t>
            </a:r>
            <a:r>
              <a:rPr lang="tr-TR" sz="1400">
                <a:latin typeface="Comic Sans MS"/>
              </a:rPr>
              <a:t>A</a:t>
            </a:r>
            <a:r>
              <a:rPr lang="en-US" sz="1400">
                <a:latin typeface="Comic Sans MS"/>
              </a:rPr>
              <a:t>cc: Nucleus Accumbens</a:t>
            </a:r>
            <a:endParaRPr/>
          </a:p>
          <a:p>
            <a:pPr>
              <a:lnSpc>
                <a:spcPct val="100000"/>
              </a:lnSpc>
              <a:spcBef>
                <a:spcPts val="0"/>
              </a:spcBef>
              <a:buFontTx/>
              <a:buNone/>
              <a:defRPr/>
            </a:pPr>
            <a:r>
              <a:rPr lang="en-US" sz="1400">
                <a:latin typeface="Comic Sans MS"/>
              </a:rPr>
              <a:t>VP: Ventral Pallidum</a:t>
            </a:r>
            <a:endParaRPr/>
          </a:p>
          <a:p>
            <a:pPr>
              <a:lnSpc>
                <a:spcPct val="100000"/>
              </a:lnSpc>
              <a:spcBef>
                <a:spcPts val="0"/>
              </a:spcBef>
              <a:buFontTx/>
              <a:buNone/>
              <a:defRPr/>
            </a:pPr>
            <a:r>
              <a:rPr lang="en-US" sz="1400">
                <a:latin typeface="Comic Sans MS"/>
              </a:rPr>
              <a:t>Amyg: Amygdala</a:t>
            </a:r>
            <a:endParaRPr/>
          </a:p>
          <a:p>
            <a:pPr>
              <a:lnSpc>
                <a:spcPct val="100000"/>
              </a:lnSpc>
              <a:spcBef>
                <a:spcPts val="0"/>
              </a:spcBef>
              <a:buFontTx/>
              <a:buNone/>
              <a:defRPr/>
            </a:pPr>
            <a:r>
              <a:rPr lang="en-US" sz="1400">
                <a:latin typeface="Comic Sans MS"/>
              </a:rPr>
              <a:t>HIP: Hippocampus</a:t>
            </a:r>
            <a:endParaRPr lang="tr-TR" sz="1400">
              <a:latin typeface="Comic Sans MS"/>
            </a:endParaRPr>
          </a:p>
          <a:p>
            <a:pPr>
              <a:lnSpc>
                <a:spcPct val="100000"/>
              </a:lnSpc>
              <a:spcBef>
                <a:spcPts val="0"/>
              </a:spcBef>
              <a:buFontTx/>
              <a:buNone/>
              <a:defRPr/>
            </a:pPr>
            <a:endParaRPr lang="en-US" sz="2400"/>
          </a:p>
          <a:p>
            <a:pPr>
              <a:lnSpc>
                <a:spcPct val="100000"/>
              </a:lnSpc>
              <a:spcBef>
                <a:spcPts val="0"/>
              </a:spcBef>
              <a:buFontTx/>
              <a:buNone/>
              <a:defRPr/>
            </a:pPr>
            <a:endParaRPr lang="en-US" sz="2400"/>
          </a:p>
          <a:p>
            <a:pPr>
              <a:lnSpc>
                <a:spcPct val="100000"/>
              </a:lnSpc>
              <a:spcBef>
                <a:spcPts val="0"/>
              </a:spcBef>
              <a:buFontTx/>
              <a:buNone/>
              <a:defRPr/>
            </a:pPr>
            <a:endParaRPr lang="tr-TR" sz="2400"/>
          </a:p>
        </p:txBody>
      </p:sp>
      <p:sp>
        <p:nvSpPr>
          <p:cNvPr id="97288" name="Text Box 13"/>
          <p:cNvSpPr txBox="1">
            <a:spLocks noChangeArrowheads="1"/>
          </p:cNvSpPr>
          <p:nvPr/>
        </p:nvSpPr>
        <p:spPr bwMode="auto">
          <a:xfrm>
            <a:off x="1419225" y="3751263"/>
            <a:ext cx="3082925" cy="58420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800" b="1"/>
              <a:t>Kaynak: 1-Baler RD, Volkow ND. Drug addiction: The neurobiology of disrupted self-control. Trends in Molecular Medicine 2006; 12(12):559-566. 2- Volkow ND, Baler RD.</a:t>
            </a:r>
            <a:r>
              <a:rPr lang="tr-TR" sz="800"/>
              <a:t> </a:t>
            </a:r>
            <a:r>
              <a:rPr lang="tr-TR" sz="800" b="1"/>
              <a:t>The Neural Substrates of  Addiction. Psychiatric Times 2007;24(13).</a:t>
            </a:r>
            <a:endParaRPr lang="tr-TR" sz="800"/>
          </a:p>
        </p:txBody>
      </p:sp>
      <p:sp>
        <p:nvSpPr>
          <p:cNvPr id="97289" name="Text Box 14"/>
          <p:cNvSpPr txBox="1">
            <a:spLocks noChangeArrowheads="1"/>
          </p:cNvSpPr>
          <p:nvPr/>
        </p:nvSpPr>
        <p:spPr bwMode="auto">
          <a:xfrm>
            <a:off x="4140200" y="476250"/>
            <a:ext cx="287338" cy="579438"/>
          </a:xfrm>
          <a:prstGeom prst="rect">
            <a:avLst/>
          </a:prstGeom>
          <a:solidFill>
            <a:schemeClr val="bg1"/>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endParaRPr lang="tr-TR" sz="18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99330" name="Google Shape;478;p44"/>
          <p:cNvPicPr>
            <a:picLocks noChangeAspect="1" noChangeArrowheads="1"/>
          </p:cNvPicPr>
          <p:nvPr/>
        </p:nvPicPr>
        <p:blipFill>
          <a:blip r:embed="rId2"/>
          <a:stretch/>
        </p:blipFill>
        <p:spPr bwMode="auto">
          <a:xfrm>
            <a:off x="1371600" y="1809750"/>
            <a:ext cx="2776538" cy="3035300"/>
          </a:xfrm>
          <a:prstGeom prst="rect">
            <a:avLst/>
          </a:prstGeom>
          <a:noFill/>
          <a:ln w="12700">
            <a:solidFill>
              <a:schemeClr val="tx1"/>
            </a:solidFill>
            <a:miter lim="800000"/>
            <a:headEnd type="none" w="sm" len="sm"/>
            <a:tailEnd type="none" w="sm" len="sm"/>
          </a:ln>
        </p:spPr>
      </p:pic>
      <p:pic>
        <p:nvPicPr>
          <p:cNvPr id="99331" name="Google Shape;479;p44"/>
          <p:cNvPicPr>
            <a:picLocks noChangeAspect="1" noChangeArrowheads="1"/>
          </p:cNvPicPr>
          <p:nvPr/>
        </p:nvPicPr>
        <p:blipFill>
          <a:blip r:embed="rId3"/>
          <a:stretch/>
        </p:blipFill>
        <p:spPr bwMode="auto">
          <a:xfrm>
            <a:off x="5010149" y="1809750"/>
            <a:ext cx="2609850" cy="3035300"/>
          </a:xfrm>
          <a:prstGeom prst="rect">
            <a:avLst/>
          </a:prstGeom>
          <a:noFill/>
          <a:ln w="12700">
            <a:solidFill>
              <a:schemeClr val="tx1"/>
            </a:solidFill>
            <a:miter lim="800000"/>
            <a:headEnd type="none" w="sm" len="sm"/>
            <a:tailEnd type="none" w="sm" len="sm"/>
          </a:ln>
        </p:spPr>
      </p:pic>
      <p:sp>
        <p:nvSpPr>
          <p:cNvPr id="99332" name="Google Shape;480;p44"/>
          <p:cNvSpPr>
            <a:spLocks noChangeArrowheads="1"/>
          </p:cNvSpPr>
          <p:nvPr/>
        </p:nvSpPr>
        <p:spPr bwMode="auto">
          <a:xfrm>
            <a:off x="3563938" y="762000"/>
            <a:ext cx="2455862" cy="776288"/>
          </a:xfrm>
          <a:prstGeom prst="rect">
            <a:avLst/>
          </a:prstGeom>
          <a:solidFill>
            <a:srgbClr val="E1FFE1"/>
          </a:solidFill>
          <a:ln>
            <a:noFill/>
          </a:ln>
        </p:spPr>
        <p:txBody>
          <a:bodyPr lIns="68590" tIns="34286" rIns="68590" bIns="34286"/>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3200" baseline="30000">
                <a:solidFill>
                  <a:srgbClr val="000000"/>
                </a:solidFill>
                <a:latin typeface="Arial"/>
              </a:rPr>
              <a:t>C-11</a:t>
            </a:r>
            <a:r>
              <a:rPr lang="tr-TR" sz="3200">
                <a:solidFill>
                  <a:srgbClr val="000000"/>
                </a:solidFill>
                <a:latin typeface="Arial"/>
              </a:rPr>
              <a:t>Nikotin</a:t>
            </a:r>
            <a:endParaRPr/>
          </a:p>
        </p:txBody>
      </p:sp>
      <p:sp>
        <p:nvSpPr>
          <p:cNvPr id="99333" name="Google Shape;481;p44"/>
          <p:cNvSpPr>
            <a:spLocks noChangeArrowheads="1"/>
          </p:cNvSpPr>
          <p:nvPr/>
        </p:nvSpPr>
        <p:spPr bwMode="auto">
          <a:xfrm>
            <a:off x="2051050" y="5048250"/>
            <a:ext cx="1912938" cy="271463"/>
          </a:xfrm>
          <a:prstGeom prst="rect">
            <a:avLst/>
          </a:prstGeom>
          <a:noFill/>
          <a:ln>
            <a:noFill/>
          </a:ln>
        </p:spPr>
        <p:txBody>
          <a:bodyPr lIns="67877" tIns="33348" rIns="67877" bIns="33348"/>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ctr">
              <a:spcBef>
                <a:spcPts val="0"/>
              </a:spcBef>
              <a:buFontTx/>
              <a:buNone/>
              <a:defRPr/>
            </a:pPr>
            <a:r>
              <a:rPr lang="tr-TR" sz="1500" b="1">
                <a:solidFill>
                  <a:srgbClr val="000000"/>
                </a:solidFill>
                <a:latin typeface="Arial"/>
              </a:rPr>
              <a:t>Sigara içici</a:t>
            </a:r>
            <a:endParaRPr/>
          </a:p>
        </p:txBody>
      </p:sp>
      <p:sp>
        <p:nvSpPr>
          <p:cNvPr id="99334" name="Google Shape;482;p44"/>
          <p:cNvSpPr>
            <a:spLocks noChangeArrowheads="1"/>
          </p:cNvSpPr>
          <p:nvPr/>
        </p:nvSpPr>
        <p:spPr bwMode="auto">
          <a:xfrm>
            <a:off x="5227638" y="5048250"/>
            <a:ext cx="1911350" cy="271463"/>
          </a:xfrm>
          <a:prstGeom prst="rect">
            <a:avLst/>
          </a:prstGeom>
          <a:noFill/>
          <a:ln>
            <a:noFill/>
          </a:ln>
        </p:spPr>
        <p:txBody>
          <a:bodyPr lIns="67877" tIns="33348" rIns="67877" bIns="33348"/>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ctr">
              <a:spcBef>
                <a:spcPts val="0"/>
              </a:spcBef>
              <a:buFontTx/>
              <a:buNone/>
              <a:defRPr/>
            </a:pPr>
            <a:r>
              <a:rPr lang="tr-TR" sz="1500" b="1">
                <a:solidFill>
                  <a:srgbClr val="000000"/>
                </a:solidFill>
                <a:latin typeface="Arial"/>
              </a:rPr>
              <a:t>Sigara içmeyen</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1378" name="1 Metin kutusu"/>
          <p:cNvSpPr txBox="1">
            <a:spLocks noChangeArrowheads="1"/>
          </p:cNvSpPr>
          <p:nvPr/>
        </p:nvSpPr>
        <p:spPr bwMode="auto">
          <a:xfrm>
            <a:off x="358775" y="838200"/>
            <a:ext cx="8426450" cy="489426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just">
              <a:lnSpc>
                <a:spcPct val="100000"/>
              </a:lnSpc>
              <a:spcBef>
                <a:spcPts val="0"/>
              </a:spcBef>
              <a:buFontTx/>
              <a:buNone/>
              <a:defRPr/>
            </a:pPr>
            <a:r>
              <a:rPr lang="tr-TR" sz="2400" b="1">
                <a:latin typeface="Comic Sans MS"/>
              </a:rPr>
              <a:t> </a:t>
            </a:r>
            <a:r>
              <a:rPr lang="tr-TR" sz="2400" b="1">
                <a:cs typeface="Calibri"/>
              </a:rPr>
              <a:t>Nikotin</a:t>
            </a:r>
            <a:r>
              <a:rPr lang="tr-TR" sz="2400">
                <a:cs typeface="Calibri"/>
              </a:rPr>
              <a:t>, </a:t>
            </a:r>
            <a:endParaRPr/>
          </a:p>
          <a:p>
            <a:pPr algn="just">
              <a:lnSpc>
                <a:spcPct val="100000"/>
              </a:lnSpc>
              <a:spcBef>
                <a:spcPts val="0"/>
              </a:spcBef>
              <a:buFontTx/>
              <a:buNone/>
              <a:defRPr/>
            </a:pPr>
            <a:endParaRPr lang="tr-TR" sz="2400">
              <a:latin typeface="Comic Sans MS"/>
            </a:endParaRPr>
          </a:p>
          <a:p>
            <a:pPr algn="just">
              <a:lnSpc>
                <a:spcPct val="100000"/>
              </a:lnSpc>
              <a:spcBef>
                <a:spcPts val="0"/>
              </a:spcBef>
              <a:buFont typeface="Arial"/>
              <a:buNone/>
              <a:defRPr/>
            </a:pPr>
            <a:r>
              <a:rPr lang="tr-TR" sz="1600">
                <a:latin typeface="Comic Sans MS"/>
              </a:rPr>
              <a:t>*</a:t>
            </a:r>
            <a:r>
              <a:rPr lang="tr-TR" sz="1600">
                <a:cs typeface="Calibri"/>
              </a:rPr>
              <a:t>duygu durumunu (emotion), </a:t>
            </a:r>
            <a:endParaRPr/>
          </a:p>
          <a:p>
            <a:pPr algn="just">
              <a:lnSpc>
                <a:spcPct val="100000"/>
              </a:lnSpc>
              <a:spcBef>
                <a:spcPts val="0"/>
              </a:spcBef>
              <a:buFont typeface="Arial"/>
              <a:buNone/>
              <a:defRPr/>
            </a:pPr>
            <a:r>
              <a:rPr lang="tr-TR" sz="1600">
                <a:cs typeface="Calibri"/>
              </a:rPr>
              <a:t>*zihinsel süreçleri (cognition), </a:t>
            </a:r>
            <a:endParaRPr/>
          </a:p>
          <a:p>
            <a:pPr algn="just">
              <a:lnSpc>
                <a:spcPct val="100000"/>
              </a:lnSpc>
              <a:spcBef>
                <a:spcPts val="0"/>
              </a:spcBef>
              <a:buFont typeface="Arial"/>
              <a:buNone/>
              <a:defRPr/>
            </a:pPr>
            <a:r>
              <a:rPr lang="tr-TR" sz="1600">
                <a:cs typeface="Calibri"/>
              </a:rPr>
              <a:t>*bedensel  işlevleri, </a:t>
            </a:r>
            <a:endParaRPr/>
          </a:p>
          <a:p>
            <a:pPr algn="just">
              <a:lnSpc>
                <a:spcPct val="100000"/>
              </a:lnSpc>
              <a:spcBef>
                <a:spcPts val="0"/>
              </a:spcBef>
              <a:buFont typeface="Arial"/>
              <a:buNone/>
              <a:defRPr/>
            </a:pPr>
            <a:r>
              <a:rPr lang="tr-TR" sz="1600">
                <a:cs typeface="Calibri"/>
              </a:rPr>
              <a:t>*beyindeki nöronlarda bulunan </a:t>
            </a:r>
            <a:r>
              <a:rPr lang="tr-TR" sz="1600" u="sng">
                <a:cs typeface="Calibri"/>
              </a:rPr>
              <a:t>nikotinik asetil kolin reseptörleri (nAChR) </a:t>
            </a:r>
            <a:r>
              <a:rPr lang="tr-TR" sz="1600">
                <a:cs typeface="Calibri"/>
              </a:rPr>
              <a:t>aracılığıyla etkileyen bir maddedir. </a:t>
            </a:r>
            <a:endParaRPr/>
          </a:p>
          <a:p>
            <a:pPr algn="just">
              <a:lnSpc>
                <a:spcPct val="100000"/>
              </a:lnSpc>
              <a:spcBef>
                <a:spcPts val="0"/>
              </a:spcBef>
              <a:buFontTx/>
              <a:buNone/>
              <a:defRPr/>
            </a:pPr>
            <a:endParaRPr lang="tr-TR" sz="1600">
              <a:cs typeface="Calibri"/>
            </a:endParaRPr>
          </a:p>
          <a:p>
            <a:pPr algn="just">
              <a:lnSpc>
                <a:spcPct val="100000"/>
              </a:lnSpc>
              <a:spcBef>
                <a:spcPts val="0"/>
              </a:spcBef>
              <a:buFontTx/>
              <a:buNone/>
              <a:defRPr/>
            </a:pPr>
            <a:r>
              <a:rPr lang="tr-TR" sz="1600">
                <a:cs typeface="Calibri"/>
              </a:rPr>
              <a:t>-</a:t>
            </a:r>
            <a:r>
              <a:rPr lang="tr-TR">
                <a:cs typeface="Calibri"/>
              </a:rPr>
              <a:t> </a:t>
            </a:r>
            <a:r>
              <a:rPr lang="tr-TR" sz="2400">
                <a:cs typeface="Calibri"/>
              </a:rPr>
              <a:t>Nikotin bağımlılık yapıcı etkisini Nucleus Accumbens </a:t>
            </a:r>
            <a:r>
              <a:rPr lang="tr-TR" sz="2400" b="1">
                <a:cs typeface="Calibri"/>
              </a:rPr>
              <a:t>üzerinde gösterir</a:t>
            </a:r>
            <a:r>
              <a:rPr lang="tr-TR" sz="1600">
                <a:cs typeface="Calibri"/>
              </a:rPr>
              <a:t>.</a:t>
            </a:r>
            <a:endParaRPr/>
          </a:p>
          <a:p>
            <a:pPr algn="just">
              <a:lnSpc>
                <a:spcPct val="100000"/>
              </a:lnSpc>
              <a:spcBef>
                <a:spcPts val="0"/>
              </a:spcBef>
              <a:buFontTx/>
              <a:buNone/>
              <a:defRPr/>
            </a:pPr>
            <a:endParaRPr lang="tr-TR" sz="1600">
              <a:cs typeface="Calibri"/>
            </a:endParaRPr>
          </a:p>
          <a:p>
            <a:pPr algn="just">
              <a:lnSpc>
                <a:spcPct val="100000"/>
              </a:lnSpc>
              <a:spcBef>
                <a:spcPts val="0"/>
              </a:spcBef>
              <a:buFont typeface="Arial"/>
              <a:buNone/>
              <a:defRPr/>
            </a:pPr>
            <a:r>
              <a:rPr lang="tr-TR" sz="1600">
                <a:cs typeface="Calibri"/>
              </a:rPr>
              <a:t>-nAChR’ler,  </a:t>
            </a:r>
            <a:r>
              <a:rPr lang="el-GR" sz="1600">
                <a:cs typeface="Calibri"/>
              </a:rPr>
              <a:t>α</a:t>
            </a:r>
            <a:r>
              <a:rPr lang="tr-TR" sz="1600">
                <a:cs typeface="Calibri"/>
              </a:rPr>
              <a:t> ve ß tiplerinde olmak üzere  beş ögelidir (moleküllüdür). </a:t>
            </a:r>
            <a:r>
              <a:rPr lang="el-GR" sz="1600">
                <a:cs typeface="Calibri"/>
              </a:rPr>
              <a:t>α</a:t>
            </a:r>
            <a:r>
              <a:rPr lang="tr-TR" sz="1600">
                <a:cs typeface="Calibri"/>
              </a:rPr>
              <a:t>’lar: </a:t>
            </a:r>
            <a:r>
              <a:rPr lang="el-GR" sz="1600">
                <a:cs typeface="Calibri"/>
              </a:rPr>
              <a:t>α</a:t>
            </a:r>
            <a:r>
              <a:rPr lang="tr-TR" sz="1600" baseline="-25000">
                <a:cs typeface="Calibri"/>
              </a:rPr>
              <a:t>2</a:t>
            </a:r>
            <a:r>
              <a:rPr lang="tr-TR" sz="1600">
                <a:cs typeface="Calibri"/>
              </a:rPr>
              <a:t>-</a:t>
            </a:r>
            <a:r>
              <a:rPr lang="el-GR" sz="1600">
                <a:cs typeface="Calibri"/>
              </a:rPr>
              <a:t> α</a:t>
            </a:r>
            <a:r>
              <a:rPr lang="tr-TR" sz="1600" baseline="-25000">
                <a:cs typeface="Calibri"/>
              </a:rPr>
              <a:t>10</a:t>
            </a:r>
            <a:r>
              <a:rPr lang="tr-TR" sz="1600">
                <a:cs typeface="Calibri"/>
              </a:rPr>
              <a:t>, ß’lar: ß</a:t>
            </a:r>
            <a:r>
              <a:rPr lang="tr-TR" sz="1600" baseline="-25000">
                <a:cs typeface="Calibri"/>
              </a:rPr>
              <a:t>2</a:t>
            </a:r>
            <a:r>
              <a:rPr lang="tr-TR" sz="1600">
                <a:cs typeface="Calibri"/>
              </a:rPr>
              <a:t>- ß</a:t>
            </a:r>
            <a:r>
              <a:rPr lang="tr-TR" sz="1600" baseline="-25000">
                <a:cs typeface="Calibri"/>
              </a:rPr>
              <a:t>4</a:t>
            </a:r>
            <a:r>
              <a:rPr lang="tr-TR" sz="1600">
                <a:cs typeface="Calibri"/>
              </a:rPr>
              <a:t> alt tiplerinde olabilir. </a:t>
            </a:r>
            <a:endParaRPr/>
          </a:p>
          <a:p>
            <a:pPr algn="just">
              <a:lnSpc>
                <a:spcPct val="100000"/>
              </a:lnSpc>
              <a:spcBef>
                <a:spcPts val="0"/>
              </a:spcBef>
              <a:buFontTx/>
              <a:buNone/>
              <a:defRPr/>
            </a:pPr>
            <a:endParaRPr lang="tr-TR" sz="1600">
              <a:cs typeface="Calibri"/>
            </a:endParaRPr>
          </a:p>
          <a:p>
            <a:pPr>
              <a:lnSpc>
                <a:spcPct val="100000"/>
              </a:lnSpc>
              <a:spcBef>
                <a:spcPts val="0"/>
              </a:spcBef>
              <a:buFontTx/>
              <a:buNone/>
              <a:defRPr/>
            </a:pPr>
            <a:endParaRPr lang="tr-TR" sz="1600">
              <a:cs typeface="Calibri"/>
            </a:endParaRPr>
          </a:p>
          <a:p>
            <a:pPr>
              <a:lnSpc>
                <a:spcPct val="100000"/>
              </a:lnSpc>
              <a:spcBef>
                <a:spcPts val="0"/>
              </a:spcBef>
              <a:buFontTx/>
              <a:buNone/>
              <a:defRPr/>
            </a:pPr>
            <a:endParaRPr lang="tr-TR" sz="1200"/>
          </a:p>
          <a:p>
            <a:pPr>
              <a:lnSpc>
                <a:spcPct val="100000"/>
              </a:lnSpc>
              <a:spcBef>
                <a:spcPts val="0"/>
              </a:spcBef>
              <a:buFontTx/>
              <a:buNone/>
              <a:defRPr/>
            </a:pPr>
            <a:r>
              <a:rPr lang="tr-TR" sz="1200">
                <a:latin typeface="Comic Sans MS"/>
              </a:rPr>
              <a:t>D’Souza M, Markau A. </a:t>
            </a:r>
            <a:r>
              <a:rPr lang="en-US" sz="1200">
                <a:latin typeface="Comic Sans MS"/>
              </a:rPr>
              <a:t>Neuronal Mechanisms Underlying Development of Nicotine Dependence: Implications for Novel Smoking-Cessation Treatments</a:t>
            </a:r>
            <a:r>
              <a:rPr lang="tr-TR" sz="1200">
                <a:latin typeface="Comic Sans MS"/>
              </a:rPr>
              <a:t>.Addiction Science &amp; Clinical Medicine July 2011:4-15</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7890" name="Rectangle 2"/>
          <p:cNvSpPr>
            <a:spLocks noGrp="1"/>
          </p:cNvSpPr>
          <p:nvPr>
            <p:ph type="title"/>
          </p:nvPr>
        </p:nvSpPr>
        <p:spPr bwMode="auto">
          <a:xfrm>
            <a:off x="412750" y="588963"/>
            <a:ext cx="8318500" cy="504825"/>
          </a:xfrm>
        </p:spPr>
        <p:txBody>
          <a:bodyPr>
            <a:normAutofit fontScale="90000"/>
          </a:bodyPr>
          <a:lstStyle/>
          <a:p>
            <a:pPr>
              <a:defRPr/>
            </a:pPr>
            <a:r>
              <a:rPr lang="tr-TR" sz="3200">
                <a:cs typeface="Calibri"/>
              </a:rPr>
              <a:t>Sigara ve Gerçekler</a:t>
            </a:r>
            <a:endParaRPr/>
          </a:p>
        </p:txBody>
      </p:sp>
      <p:sp>
        <p:nvSpPr>
          <p:cNvPr id="41987" name="Metin Yer Tutucusu 2"/>
          <p:cNvSpPr>
            <a:spLocks noGrp="1"/>
          </p:cNvSpPr>
          <p:nvPr>
            <p:ph type="body" sz="half" idx="2"/>
          </p:nvPr>
        </p:nvSpPr>
        <p:spPr bwMode="auto">
          <a:xfrm>
            <a:off x="442913" y="1484313"/>
            <a:ext cx="8094662" cy="4521200"/>
          </a:xfrm>
        </p:spPr>
        <p:txBody>
          <a:bodyPr/>
          <a:lstStyle/>
          <a:p>
            <a:pPr marL="285750" indent="-285750">
              <a:buFont typeface="Arial"/>
              <a:buChar char="•"/>
              <a:defRPr/>
            </a:pPr>
            <a:r>
              <a:rPr lang="tr-TR" sz="2400">
                <a:cs typeface="Calibri"/>
              </a:rPr>
              <a:t>Dünyanın karşılaştığı gelmiş geçmiş en büyük sağlık  tehditlerinden biri</a:t>
            </a:r>
            <a:endParaRPr/>
          </a:p>
          <a:p>
            <a:pPr marL="285750" indent="-285750">
              <a:buFont typeface="Arial"/>
              <a:buChar char="•"/>
              <a:defRPr/>
            </a:pPr>
            <a:r>
              <a:rPr lang="tr-TR" sz="2400">
                <a:cs typeface="Calibri"/>
              </a:rPr>
              <a:t>Bulaşıcı ve öldürücü bir bağımlılıktır</a:t>
            </a:r>
            <a:endParaRPr/>
          </a:p>
          <a:p>
            <a:pPr marL="285750" indent="-285750">
              <a:buFont typeface="Arial"/>
              <a:buChar char="•"/>
              <a:defRPr/>
            </a:pPr>
            <a:r>
              <a:rPr lang="tr-TR" sz="2400">
                <a:cs typeface="Calibri"/>
              </a:rPr>
              <a:t>Önlenebilir en önemli hastalık ve ölüm nedenidir</a:t>
            </a:r>
            <a:endParaRPr/>
          </a:p>
          <a:p>
            <a:pPr marL="285750" indent="-285750">
              <a:buFont typeface="Arial"/>
              <a:buChar char="•"/>
              <a:defRPr/>
            </a:pPr>
            <a:r>
              <a:rPr lang="tr-TR" sz="2400">
                <a:cs typeface="Calibri"/>
              </a:rPr>
              <a:t>Sigara içenlerin %80’i düşük ve orta gelirli ülkelerde</a:t>
            </a:r>
            <a:endParaRPr/>
          </a:p>
          <a:p>
            <a:pPr marL="285750" indent="-285750">
              <a:buFont typeface="Arial"/>
              <a:buChar char="•"/>
              <a:defRPr/>
            </a:pPr>
            <a:r>
              <a:rPr lang="tr-TR" sz="2400">
                <a:cs typeface="Calibri"/>
              </a:rPr>
              <a:t>Gelişmiş ülkelerdeki tüketimi özellikle başarılı tütün kontrolü çalışmaları ile azalmaktadır.</a:t>
            </a:r>
            <a:endParaRPr/>
          </a:p>
          <a:p>
            <a:pPr marL="285750" indent="-285750">
              <a:buFont typeface="Arial"/>
              <a:buChar char="•"/>
              <a:defRPr/>
            </a:pPr>
            <a:r>
              <a:rPr lang="tr-TR" sz="2400">
                <a:cs typeface="Calibri"/>
              </a:rPr>
              <a:t>Sigaraya bağlı ölümlerin yaklaşık %15’i pasif etkilenenlerden oluşmaktadır.</a:t>
            </a:r>
            <a:endParaRPr/>
          </a:p>
          <a:p>
            <a:pPr marL="285750" indent="-285750">
              <a:buFont typeface="Arial"/>
              <a:buChar char="•"/>
              <a:defRPr/>
            </a:pPr>
            <a:endParaRPr lang="tr-TR" sz="1800"/>
          </a:p>
          <a:p>
            <a:pPr>
              <a:defRPr/>
            </a:pPr>
            <a:endParaRPr lang="tr-TR"/>
          </a:p>
          <a:p>
            <a:pPr>
              <a:defRPr/>
            </a:pPr>
            <a:endParaRPr lang="tr-TR"/>
          </a:p>
          <a:p>
            <a:pPr>
              <a:defRPr/>
            </a:pPr>
            <a:endParaRPr lang="tr-TR"/>
          </a:p>
          <a:p>
            <a:pPr>
              <a:defRPr/>
            </a:pPr>
            <a:endParaRPr lang="tr-TR"/>
          </a:p>
          <a:p>
            <a:pPr>
              <a:defRPr/>
            </a:pP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03426" name="Picture 4"/>
          <p:cNvPicPr>
            <a:picLocks noChangeAspect="1" noChangeArrowheads="1"/>
          </p:cNvPicPr>
          <p:nvPr/>
        </p:nvPicPr>
        <p:blipFill>
          <a:blip r:embed="rId3"/>
          <a:srcRect l="5307" t="26598" r="5307" b="4156"/>
          <a:stretch/>
        </p:blipFill>
        <p:spPr bwMode="auto">
          <a:xfrm>
            <a:off x="1116013" y="1484313"/>
            <a:ext cx="7088187" cy="3911600"/>
          </a:xfrm>
          <a:prstGeom prst="rect">
            <a:avLst/>
          </a:prstGeom>
          <a:noFill/>
          <a:ln>
            <a:noFill/>
          </a:ln>
        </p:spPr>
      </p:pic>
      <p:sp>
        <p:nvSpPr>
          <p:cNvPr id="103427" name="Text Box 5"/>
          <p:cNvSpPr txBox="1">
            <a:spLocks noChangeArrowheads="1"/>
          </p:cNvSpPr>
          <p:nvPr/>
        </p:nvSpPr>
        <p:spPr bwMode="auto">
          <a:xfrm>
            <a:off x="447675" y="588963"/>
            <a:ext cx="7823200" cy="830262"/>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b="1">
                <a:solidFill>
                  <a:srgbClr val="0094AB"/>
                </a:solidFill>
                <a:cs typeface="Calibri"/>
              </a:rPr>
              <a:t>Nikotinin Ventral Tegmental Bölge Dopaminerjik Nöronlarını Uyarması</a:t>
            </a:r>
            <a:endParaRPr/>
          </a:p>
        </p:txBody>
      </p:sp>
      <p:sp>
        <p:nvSpPr>
          <p:cNvPr id="103428" name="Text Box 6"/>
          <p:cNvSpPr txBox="1">
            <a:spLocks noChangeArrowheads="1"/>
          </p:cNvSpPr>
          <p:nvPr/>
        </p:nvSpPr>
        <p:spPr bwMode="auto">
          <a:xfrm>
            <a:off x="588963" y="2185988"/>
            <a:ext cx="1500187" cy="1570037"/>
          </a:xfrm>
          <a:prstGeom prst="rect">
            <a:avLst/>
          </a:prstGeom>
          <a:solidFill>
            <a:srgbClr val="FFFF66"/>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t>NikotinikAsetilKolin Reseptör ögesi</a:t>
            </a:r>
            <a:endParaRPr/>
          </a:p>
        </p:txBody>
      </p:sp>
      <p:sp>
        <p:nvSpPr>
          <p:cNvPr id="103429" name="Text Box 7"/>
          <p:cNvSpPr txBox="1">
            <a:spLocks noChangeArrowheads="1"/>
          </p:cNvSpPr>
          <p:nvPr/>
        </p:nvSpPr>
        <p:spPr bwMode="auto">
          <a:xfrm>
            <a:off x="620713" y="3876675"/>
            <a:ext cx="1089025" cy="1754188"/>
          </a:xfrm>
          <a:prstGeom prst="rect">
            <a:avLst/>
          </a:prstGeom>
          <a:solidFill>
            <a:srgbClr val="FFFF66"/>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t>Nöron membranı</a:t>
            </a:r>
            <a:endParaRPr/>
          </a:p>
          <a:p>
            <a:pPr>
              <a:lnSpc>
                <a:spcPct val="100000"/>
              </a:lnSpc>
              <a:spcBef>
                <a:spcPts val="0"/>
              </a:spcBef>
              <a:buFontTx/>
              <a:buNone/>
              <a:defRPr/>
            </a:pPr>
            <a:endParaRPr lang="tr-TR" sz="2400"/>
          </a:p>
        </p:txBody>
      </p:sp>
      <p:sp>
        <p:nvSpPr>
          <p:cNvPr id="103430" name="Line 8"/>
          <p:cNvSpPr>
            <a:spLocks noChangeShapeType="1"/>
          </p:cNvSpPr>
          <p:nvPr/>
        </p:nvSpPr>
        <p:spPr bwMode="auto">
          <a:xfrm>
            <a:off x="1692275" y="4581525"/>
            <a:ext cx="360363" cy="0"/>
          </a:xfrm>
          <a:prstGeom prst="line">
            <a:avLst/>
          </a:prstGeom>
          <a:noFill/>
          <a:ln w="9525">
            <a:solidFill>
              <a:schemeClr val="tx1"/>
            </a:solidFill>
            <a:round/>
            <a:headEnd/>
            <a:tailEnd type="triangle" w="med" len="med"/>
          </a:ln>
        </p:spPr>
        <p:txBody>
          <a:bodyPr/>
          <a:lstStyle/>
          <a:p>
            <a:pPr>
              <a:defRPr/>
            </a:pPr>
            <a:endParaRPr lang="tr-TR"/>
          </a:p>
        </p:txBody>
      </p:sp>
      <p:sp>
        <p:nvSpPr>
          <p:cNvPr id="103431" name="Text Box 9"/>
          <p:cNvSpPr txBox="1">
            <a:spLocks noChangeArrowheads="1"/>
          </p:cNvSpPr>
          <p:nvPr/>
        </p:nvSpPr>
        <p:spPr bwMode="auto">
          <a:xfrm>
            <a:off x="3492500" y="1700212"/>
            <a:ext cx="1008063" cy="396875"/>
          </a:xfrm>
          <a:prstGeom prst="rect">
            <a:avLst/>
          </a:prstGeom>
          <a:solidFill>
            <a:srgbClr val="FFFF66"/>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Nikotin</a:t>
            </a:r>
            <a:endParaRPr/>
          </a:p>
        </p:txBody>
      </p:sp>
      <p:sp>
        <p:nvSpPr>
          <p:cNvPr id="103432" name="Text Box 10"/>
          <p:cNvSpPr txBox="1">
            <a:spLocks noChangeArrowheads="1"/>
          </p:cNvSpPr>
          <p:nvPr/>
        </p:nvSpPr>
        <p:spPr bwMode="auto">
          <a:xfrm>
            <a:off x="6588125" y="2133600"/>
            <a:ext cx="1871663" cy="701675"/>
          </a:xfrm>
          <a:prstGeom prst="rect">
            <a:avLst/>
          </a:prstGeom>
          <a:solidFill>
            <a:srgbClr val="FFFF66"/>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İyon kanalı açılır</a:t>
            </a:r>
            <a:endParaRPr/>
          </a:p>
        </p:txBody>
      </p:sp>
      <p:sp>
        <p:nvSpPr>
          <p:cNvPr id="103433" name="Text Box 11"/>
          <p:cNvSpPr txBox="1">
            <a:spLocks noChangeArrowheads="1"/>
          </p:cNvSpPr>
          <p:nvPr/>
        </p:nvSpPr>
        <p:spPr bwMode="auto">
          <a:xfrm>
            <a:off x="762000" y="5516563"/>
            <a:ext cx="7194549" cy="306387"/>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400"/>
              <a:t>NIDA Notes. Cilt 20, Sayı:2, 2005.</a:t>
            </a:r>
            <a:endParaRPr/>
          </a:p>
        </p:txBody>
      </p:sp>
      <p:sp>
        <p:nvSpPr>
          <p:cNvPr id="103434" name="Metin Yer Tutucusu 2"/>
          <p:cNvSpPr>
            <a:spLocks noGrp="1"/>
          </p:cNvSpPr>
          <p:nvPr>
            <p:ph type="body" sz="half" idx="2"/>
          </p:nvPr>
        </p:nvSpPr>
        <p:spPr bwMode="auto">
          <a:xfrm>
            <a:off x="539750" y="1355725"/>
            <a:ext cx="8191500" cy="4432300"/>
          </a:xfrm>
        </p:spPr>
        <p:txBody>
          <a:bodyPr/>
          <a:lstStyle/>
          <a:p>
            <a:pPr>
              <a:defRPr/>
            </a:pPr>
            <a:r>
              <a:rPr lang="tr-TR"/>
              <a:t>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5474" name="Text Box 4"/>
          <p:cNvSpPr txBox="1">
            <a:spLocks noChangeArrowheads="1"/>
          </p:cNvSpPr>
          <p:nvPr/>
        </p:nvSpPr>
        <p:spPr bwMode="auto">
          <a:xfrm>
            <a:off x="539750" y="1600200"/>
            <a:ext cx="8064500" cy="2308225"/>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just">
              <a:lnSpc>
                <a:spcPct val="100000"/>
              </a:lnSpc>
              <a:spcBef>
                <a:spcPts val="0"/>
              </a:spcBef>
              <a:buFont typeface="Arial"/>
              <a:buNone/>
              <a:defRPr/>
            </a:pPr>
            <a:r>
              <a:rPr lang="tr-TR" sz="1600">
                <a:latin typeface="Comic Sans MS"/>
              </a:rPr>
              <a:t>*</a:t>
            </a:r>
            <a:r>
              <a:rPr lang="tr-TR" sz="1600">
                <a:cs typeface="Calibri"/>
              </a:rPr>
              <a:t>Hoşa gitme duygusu,</a:t>
            </a:r>
            <a:endParaRPr/>
          </a:p>
          <a:p>
            <a:pPr algn="just">
              <a:lnSpc>
                <a:spcPct val="100000"/>
              </a:lnSpc>
              <a:spcBef>
                <a:spcPts val="0"/>
              </a:spcBef>
              <a:buFont typeface="Arial"/>
              <a:buNone/>
              <a:defRPr/>
            </a:pPr>
            <a:r>
              <a:rPr lang="tr-TR" sz="1600">
                <a:cs typeface="Calibri"/>
              </a:rPr>
              <a:t>*İlgili davranışla ilgili motivasyonun (yapma isteğinin) kuvvetlenmesi (İlgili davranışın öncelik kazanması),</a:t>
            </a:r>
            <a:endParaRPr/>
          </a:p>
          <a:p>
            <a:pPr algn="just">
              <a:lnSpc>
                <a:spcPct val="100000"/>
              </a:lnSpc>
              <a:spcBef>
                <a:spcPts val="0"/>
              </a:spcBef>
              <a:buFont typeface="Arial"/>
              <a:buNone/>
              <a:defRPr/>
            </a:pPr>
            <a:r>
              <a:rPr lang="tr-TR" sz="1600">
                <a:cs typeface="Calibri"/>
              </a:rPr>
              <a:t>*Koşullu tepkilerin oluşması</a:t>
            </a:r>
            <a:endParaRPr/>
          </a:p>
          <a:p>
            <a:pPr algn="just">
              <a:lnSpc>
                <a:spcPct val="100000"/>
              </a:lnSpc>
              <a:spcBef>
                <a:spcPts val="0"/>
              </a:spcBef>
              <a:buFont typeface="Arial"/>
              <a:buNone/>
              <a:defRPr/>
            </a:pPr>
            <a:r>
              <a:rPr lang="tr-TR" sz="1600">
                <a:cs typeface="Calibri"/>
              </a:rPr>
              <a:t>*Aşırı yüksek ve tekrarlayan fazik dopamin dalgaları, hem bazal dopamin yapımını bozar hem de striatumda D2 reseptör miktarının azalmasına yol açar.</a:t>
            </a:r>
            <a:endParaRPr/>
          </a:p>
          <a:p>
            <a:pPr algn="just">
              <a:lnSpc>
                <a:spcPct val="100000"/>
              </a:lnSpc>
              <a:spcBef>
                <a:spcPts val="0"/>
              </a:spcBef>
              <a:buFont typeface="Arial"/>
              <a:buNone/>
              <a:defRPr/>
            </a:pPr>
            <a:r>
              <a:rPr lang="tr-TR" sz="1600">
                <a:cs typeface="Calibri"/>
              </a:rPr>
              <a:t>*Davranışın kontrolünun bozulması</a:t>
            </a:r>
            <a:endParaRPr/>
          </a:p>
        </p:txBody>
      </p:sp>
      <p:sp>
        <p:nvSpPr>
          <p:cNvPr id="2" name="Unvan 1"/>
          <p:cNvSpPr>
            <a:spLocks noGrp="1"/>
          </p:cNvSpPr>
          <p:nvPr>
            <p:ph type="title"/>
          </p:nvPr>
        </p:nvSpPr>
        <p:spPr bwMode="auto">
          <a:xfrm>
            <a:off x="434975" y="990600"/>
            <a:ext cx="8272463" cy="438149"/>
          </a:xfrm>
        </p:spPr>
        <p:txBody>
          <a:bodyPr>
            <a:normAutofit fontScale="90000"/>
          </a:bodyPr>
          <a:lstStyle/>
          <a:p>
            <a:pPr>
              <a:defRPr/>
            </a:pPr>
            <a:r>
              <a:rPr lang="tr-TR" sz="2400">
                <a:cs typeface="Calibri"/>
              </a:rPr>
              <a:t>FAZİK DOPAMİN DALGASININ ETKİLERİ</a:t>
            </a:r>
            <a:br>
              <a:rPr lang="tr-TR" sz="2200">
                <a:solidFill>
                  <a:srgbClr val="FF0000"/>
                </a:solidFill>
                <a:cs typeface="Calibri"/>
              </a:rPr>
            </a:br>
            <a:endParaRPr lang="tr-TR" sz="2200">
              <a:cs typeface="Calibri"/>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07522" name="Picture 4" descr="Anticipation"/>
          <p:cNvPicPr>
            <a:picLocks noChangeAspect="1" noChangeArrowheads="1"/>
          </p:cNvPicPr>
          <p:nvPr/>
        </p:nvPicPr>
        <p:blipFill>
          <a:blip r:embed="rId3"/>
          <a:stretch/>
        </p:blipFill>
        <p:spPr bwMode="auto">
          <a:xfrm>
            <a:off x="503238" y="1255713"/>
            <a:ext cx="7956550" cy="4002087"/>
          </a:xfrm>
          <a:prstGeom prst="rect">
            <a:avLst/>
          </a:prstGeom>
          <a:noFill/>
          <a:ln>
            <a:noFill/>
          </a:ln>
        </p:spPr>
      </p:pic>
      <p:sp>
        <p:nvSpPr>
          <p:cNvPr id="107523" name="Text Box 5"/>
          <p:cNvSpPr txBox="1">
            <a:spLocks noChangeArrowheads="1"/>
          </p:cNvSpPr>
          <p:nvPr/>
        </p:nvSpPr>
        <p:spPr bwMode="auto">
          <a:xfrm>
            <a:off x="463550" y="425450"/>
            <a:ext cx="8215313" cy="83026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just">
              <a:lnSpc>
                <a:spcPct val="100000"/>
              </a:lnSpc>
              <a:spcBef>
                <a:spcPts val="0"/>
              </a:spcBef>
              <a:buFontTx/>
              <a:buNone/>
              <a:defRPr/>
            </a:pPr>
            <a:r>
              <a:rPr lang="tr-TR" sz="2400" b="1">
                <a:solidFill>
                  <a:srgbClr val="0094AB"/>
                </a:solidFill>
                <a:cs typeface="Calibri"/>
              </a:rPr>
              <a:t>KOŞULLU UYARANLA KARŞILAŞMAYI TAKİBEN NUCLEUS ACCUMBENSTE DOPAMİN MİKTARI </a:t>
            </a:r>
            <a:endParaRPr/>
          </a:p>
        </p:txBody>
      </p:sp>
      <p:sp>
        <p:nvSpPr>
          <p:cNvPr id="107524" name="Text Box 7"/>
          <p:cNvSpPr txBox="1">
            <a:spLocks noChangeArrowheads="1"/>
          </p:cNvSpPr>
          <p:nvPr/>
        </p:nvSpPr>
        <p:spPr bwMode="auto">
          <a:xfrm>
            <a:off x="762000" y="5602288"/>
            <a:ext cx="7856538" cy="461962"/>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200">
                <a:latin typeface="Comic Sans MS"/>
              </a:rPr>
              <a:t>Kaynak: Philips PEM et al. Subsecond dopamine release promotes cocaine seeking. </a:t>
            </a:r>
            <a:r>
              <a:rPr lang="tr-TR" sz="1200" b="1" i="1" u="sng">
                <a:latin typeface="Comic Sans MS"/>
              </a:rPr>
              <a:t>Nature</a:t>
            </a:r>
            <a:r>
              <a:rPr lang="tr-TR" sz="1200">
                <a:latin typeface="Comic Sans MS"/>
              </a:rPr>
              <a:t> 422(6932):614-618, 2003.</a:t>
            </a:r>
            <a:endParaRPr/>
          </a:p>
        </p:txBody>
      </p:sp>
      <p:sp>
        <p:nvSpPr>
          <p:cNvPr id="107525" name="Text Box 8"/>
          <p:cNvSpPr txBox="1">
            <a:spLocks noChangeArrowheads="1"/>
          </p:cNvSpPr>
          <p:nvPr/>
        </p:nvSpPr>
        <p:spPr bwMode="auto">
          <a:xfrm>
            <a:off x="3048000" y="5181600"/>
            <a:ext cx="5268913" cy="338138"/>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latin typeface="Comic Sans MS"/>
              </a:rPr>
              <a:t>Pedala  basma davranışı öncesi ve sonrası saniyeler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8610" name="Text Box 4"/>
          <p:cNvSpPr txBox="1">
            <a:spLocks noChangeArrowheads="1"/>
          </p:cNvSpPr>
          <p:nvPr/>
        </p:nvSpPr>
        <p:spPr bwMode="auto">
          <a:xfrm>
            <a:off x="558799" y="1447799"/>
            <a:ext cx="8177637" cy="1717702"/>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50000"/>
              </a:lnSpc>
              <a:spcBef>
                <a:spcPts val="0"/>
              </a:spcBef>
              <a:buFontTx/>
              <a:buNone/>
              <a:defRPr/>
            </a:pPr>
            <a:endParaRPr lang="tr-TR" sz="1800" b="1">
              <a:solidFill>
                <a:srgbClr val="FF0000"/>
              </a:solidFill>
            </a:endParaRPr>
          </a:p>
          <a:p>
            <a:pPr>
              <a:lnSpc>
                <a:spcPct val="50000"/>
              </a:lnSpc>
              <a:spcBef>
                <a:spcPts val="0"/>
              </a:spcBef>
              <a:buFontTx/>
              <a:buNone/>
              <a:defRPr/>
            </a:pPr>
            <a:r>
              <a:rPr lang="tr-TR" sz="1600">
                <a:latin typeface="Comic Sans MS"/>
              </a:rPr>
              <a:t>*</a:t>
            </a:r>
            <a:r>
              <a:rPr lang="tr-TR" sz="1600">
                <a:latin typeface="+mn-lt"/>
              </a:rPr>
              <a:t>Disforik</a:t>
            </a:r>
            <a:r>
              <a:rPr lang="tr-TR" sz="1600">
                <a:latin typeface="+mn-lt"/>
              </a:rPr>
              <a:t> veya </a:t>
            </a:r>
            <a:r>
              <a:rPr lang="tr-TR" sz="1600">
                <a:latin typeface="+mn-lt"/>
              </a:rPr>
              <a:t>depressif</a:t>
            </a:r>
            <a:r>
              <a:rPr lang="tr-TR" sz="1600">
                <a:latin typeface="+mn-lt"/>
              </a:rPr>
              <a:t> duygu durumu, </a:t>
            </a:r>
            <a:endParaRPr/>
          </a:p>
          <a:p>
            <a:pPr>
              <a:lnSpc>
                <a:spcPct val="50000"/>
              </a:lnSpc>
              <a:spcBef>
                <a:spcPts val="0"/>
              </a:spcBef>
              <a:buFontTx/>
              <a:buNone/>
              <a:defRPr/>
            </a:pPr>
            <a:r>
              <a:rPr lang="tr-TR" sz="1600">
                <a:latin typeface="+mn-lt"/>
              </a:rPr>
              <a:t>*Uykusuzluk, </a:t>
            </a:r>
            <a:endParaRPr/>
          </a:p>
          <a:p>
            <a:pPr>
              <a:lnSpc>
                <a:spcPct val="50000"/>
              </a:lnSpc>
              <a:spcBef>
                <a:spcPts val="0"/>
              </a:spcBef>
              <a:buFontTx/>
              <a:buNone/>
              <a:defRPr/>
            </a:pPr>
            <a:r>
              <a:rPr lang="tr-TR" sz="1600">
                <a:latin typeface="+mn-lt"/>
              </a:rPr>
              <a:t>*Çabuk sinirlenme, huzursuzluk, </a:t>
            </a:r>
            <a:endParaRPr/>
          </a:p>
          <a:p>
            <a:pPr>
              <a:lnSpc>
                <a:spcPct val="50000"/>
              </a:lnSpc>
              <a:spcBef>
                <a:spcPts val="0"/>
              </a:spcBef>
              <a:buFontTx/>
              <a:buNone/>
              <a:defRPr/>
            </a:pPr>
            <a:r>
              <a:rPr lang="tr-TR" sz="1600">
                <a:latin typeface="+mn-lt"/>
              </a:rPr>
              <a:t>*Anksiyete, </a:t>
            </a:r>
            <a:endParaRPr/>
          </a:p>
          <a:p>
            <a:pPr>
              <a:lnSpc>
                <a:spcPct val="50000"/>
              </a:lnSpc>
              <a:spcBef>
                <a:spcPts val="0"/>
              </a:spcBef>
              <a:buFontTx/>
              <a:buNone/>
              <a:defRPr/>
            </a:pPr>
            <a:r>
              <a:rPr lang="tr-TR" sz="1600">
                <a:latin typeface="+mn-lt"/>
              </a:rPr>
              <a:t>*Konsantrasyon zorluğu, </a:t>
            </a:r>
            <a:endParaRPr/>
          </a:p>
          <a:p>
            <a:pPr>
              <a:lnSpc>
                <a:spcPct val="50000"/>
              </a:lnSpc>
              <a:spcBef>
                <a:spcPts val="0"/>
              </a:spcBef>
              <a:buFontTx/>
              <a:buNone/>
              <a:defRPr/>
            </a:pPr>
            <a:r>
              <a:rPr lang="tr-TR" sz="1600">
                <a:latin typeface="+mn-lt"/>
              </a:rPr>
              <a:t>*</a:t>
            </a:r>
            <a:r>
              <a:rPr lang="tr-TR" sz="1600">
                <a:latin typeface="+mn-lt"/>
                <a:cs typeface="Calibri"/>
              </a:rPr>
              <a:t>Sakin</a:t>
            </a:r>
            <a:r>
              <a:rPr lang="tr-TR" sz="1600">
                <a:latin typeface="+mn-lt"/>
              </a:rPr>
              <a:t> duramama, </a:t>
            </a:r>
            <a:endParaRPr/>
          </a:p>
          <a:p>
            <a:pPr>
              <a:lnSpc>
                <a:spcPct val="50000"/>
              </a:lnSpc>
              <a:spcBef>
                <a:spcPts val="0"/>
              </a:spcBef>
              <a:buFontTx/>
              <a:buNone/>
              <a:defRPr/>
            </a:pPr>
            <a:r>
              <a:rPr lang="tr-TR" sz="1600">
                <a:latin typeface="+mn-lt"/>
              </a:rPr>
              <a:t>*Kalp atım hızında artma, </a:t>
            </a:r>
            <a:endParaRPr/>
          </a:p>
          <a:p>
            <a:pPr>
              <a:lnSpc>
                <a:spcPct val="50000"/>
              </a:lnSpc>
              <a:spcBef>
                <a:spcPts val="0"/>
              </a:spcBef>
              <a:buFontTx/>
              <a:buNone/>
              <a:defRPr/>
            </a:pPr>
            <a:r>
              <a:rPr lang="tr-TR" sz="1600">
                <a:latin typeface="+mn-lt"/>
              </a:rPr>
              <a:t>*İştahta artış </a:t>
            </a:r>
            <a:endParaRPr/>
          </a:p>
          <a:p>
            <a:pPr>
              <a:lnSpc>
                <a:spcPct val="50000"/>
              </a:lnSpc>
              <a:spcBef>
                <a:spcPts val="0"/>
              </a:spcBef>
              <a:buFontTx/>
              <a:buNone/>
              <a:defRPr/>
            </a:pPr>
            <a:endParaRPr lang="tr-TR" sz="1600">
              <a:latin typeface="+mn-lt"/>
            </a:endParaRPr>
          </a:p>
          <a:p>
            <a:pPr>
              <a:lnSpc>
                <a:spcPct val="80000"/>
              </a:lnSpc>
              <a:spcBef>
                <a:spcPts val="0"/>
              </a:spcBef>
              <a:buFontTx/>
              <a:buNone/>
              <a:defRPr/>
            </a:pPr>
            <a:r>
              <a:rPr lang="tr-TR" sz="1600">
                <a:solidFill>
                  <a:srgbClr val="000000"/>
                </a:solidFill>
                <a:latin typeface="+mn-lt"/>
              </a:rPr>
              <a:t>Bu belirtilere maddeyi kullanma isteği eşlik eder. Bu istek, aklın sigaraya takılı kalması şeklinde sürekli bir istektir. </a:t>
            </a:r>
            <a:endParaRPr/>
          </a:p>
        </p:txBody>
      </p:sp>
      <p:sp>
        <p:nvSpPr>
          <p:cNvPr id="2" name="Unvan 1"/>
          <p:cNvSpPr>
            <a:spLocks noGrp="1"/>
          </p:cNvSpPr>
          <p:nvPr>
            <p:ph type="title"/>
          </p:nvPr>
        </p:nvSpPr>
        <p:spPr bwMode="auto">
          <a:xfrm>
            <a:off x="457200" y="1143000"/>
            <a:ext cx="8497888" cy="142875"/>
          </a:xfrm>
        </p:spPr>
        <p:txBody>
          <a:bodyPr>
            <a:noAutofit/>
          </a:bodyPr>
          <a:lstStyle/>
          <a:p>
            <a:pPr>
              <a:defRPr/>
            </a:pPr>
            <a:r>
              <a:rPr lang="tr-TR" sz="2400"/>
              <a:t>NİKOTİN YOKSUNLUĞU SENDROMU</a:t>
            </a:r>
            <a:br>
              <a:rPr lang="tr-TR">
                <a:solidFill>
                  <a:srgbClr val="FF0000"/>
                </a:solidFill>
              </a:rPr>
            </a:br>
            <a:endParaRPr lang="tr-T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6082" name="Text Box 4"/>
          <p:cNvSpPr txBox="1">
            <a:spLocks noChangeArrowheads="1"/>
          </p:cNvSpPr>
          <p:nvPr/>
        </p:nvSpPr>
        <p:spPr bwMode="auto">
          <a:xfrm>
            <a:off x="495300" y="1258888"/>
            <a:ext cx="8153399" cy="4554537"/>
          </a:xfrm>
          <a:prstGeom prst="rect">
            <a:avLst/>
          </a:prstGeom>
          <a:noFill/>
          <a:ln>
            <a:noFill/>
          </a:ln>
        </p:spPr>
        <p:txBody>
          <a:bodyPr>
            <a:spAutoFit/>
          </a:bodyPr>
          <a:lstStyle>
            <a:lvl1pPr marL="342900" indent="-342900">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marL="0" indent="0" algn="just">
              <a:lnSpc>
                <a:spcPct val="100000"/>
              </a:lnSpc>
              <a:spcBef>
                <a:spcPts val="0"/>
              </a:spcBef>
              <a:buFont typeface="Arial"/>
              <a:buNone/>
              <a:defRPr/>
            </a:pPr>
            <a:endParaRPr lang="tr-TR" sz="1600">
              <a:latin typeface="Comic Sans MS"/>
            </a:endParaRPr>
          </a:p>
          <a:p>
            <a:pPr marL="0" indent="0" algn="just">
              <a:lnSpc>
                <a:spcPct val="100000"/>
              </a:lnSpc>
              <a:spcBef>
                <a:spcPts val="0"/>
              </a:spcBef>
              <a:buFont typeface="Arial"/>
              <a:buNone/>
              <a:defRPr/>
            </a:pPr>
            <a:r>
              <a:rPr lang="tr-TR" sz="1600">
                <a:latin typeface="Comic Sans MS"/>
              </a:rPr>
              <a:t>*</a:t>
            </a:r>
            <a:r>
              <a:rPr lang="tr-TR" sz="1600">
                <a:latin typeface="+mn-lt"/>
              </a:rPr>
              <a:t>Kronik madde kullanımından </a:t>
            </a:r>
            <a:r>
              <a:rPr lang="tr-TR" sz="1600" u="sng">
                <a:latin typeface="+mn-lt"/>
              </a:rPr>
              <a:t>akut yoksunluk durumunda </a:t>
            </a:r>
            <a:r>
              <a:rPr lang="tr-TR" sz="1600">
                <a:latin typeface="+mn-lt"/>
              </a:rPr>
              <a:t>amigdalanın</a:t>
            </a:r>
            <a:r>
              <a:rPr lang="tr-TR" sz="1600">
                <a:latin typeface="+mn-lt"/>
              </a:rPr>
              <a:t> merkez çekirdeğinde ve genişletilmiş </a:t>
            </a:r>
            <a:r>
              <a:rPr lang="tr-TR" sz="1600">
                <a:latin typeface="+mn-lt"/>
              </a:rPr>
              <a:t>amigdala</a:t>
            </a:r>
            <a:r>
              <a:rPr lang="tr-TR" sz="1600">
                <a:latin typeface="+mn-lt"/>
              </a:rPr>
              <a:t> bölgesinde </a:t>
            </a:r>
            <a:r>
              <a:rPr lang="tr-TR" sz="1600">
                <a:latin typeface="+mn-lt"/>
              </a:rPr>
              <a:t>ekstrasellüler</a:t>
            </a:r>
            <a:r>
              <a:rPr lang="tr-TR" sz="1600">
                <a:latin typeface="+mn-lt"/>
              </a:rPr>
              <a:t> sıvıda </a:t>
            </a:r>
            <a:r>
              <a:rPr lang="tr-TR" sz="1600">
                <a:latin typeface="+mn-lt"/>
              </a:rPr>
              <a:t>Kortikotropin</a:t>
            </a:r>
            <a:r>
              <a:rPr lang="tr-TR" sz="1600">
                <a:latin typeface="+mn-lt"/>
              </a:rPr>
              <a:t> salma faktörü (CRF) artar. </a:t>
            </a:r>
            <a:endParaRPr/>
          </a:p>
          <a:p>
            <a:pPr marL="0" indent="0" algn="just">
              <a:lnSpc>
                <a:spcPct val="100000"/>
              </a:lnSpc>
              <a:spcBef>
                <a:spcPts val="0"/>
              </a:spcBef>
              <a:buFont typeface="Arial"/>
              <a:buNone/>
              <a:defRPr/>
            </a:pPr>
            <a:endParaRPr lang="tr-TR" sz="1600">
              <a:latin typeface="+mn-lt"/>
            </a:endParaRPr>
          </a:p>
          <a:p>
            <a:pPr marL="0" indent="0" algn="just">
              <a:lnSpc>
                <a:spcPct val="100000"/>
              </a:lnSpc>
              <a:spcBef>
                <a:spcPts val="0"/>
              </a:spcBef>
              <a:buFont typeface="Arial"/>
              <a:buNone/>
              <a:defRPr/>
            </a:pPr>
            <a:r>
              <a:rPr lang="tr-TR" sz="1600" u="sng">
                <a:latin typeface="+mn-lt"/>
              </a:rPr>
              <a:t>*Nikotin yoksunluğunda da</a:t>
            </a:r>
            <a:r>
              <a:rPr lang="tr-TR" sz="1600">
                <a:latin typeface="+mn-lt"/>
              </a:rPr>
              <a:t> </a:t>
            </a:r>
            <a:r>
              <a:rPr lang="tr-TR" sz="1600">
                <a:latin typeface="+mn-lt"/>
              </a:rPr>
              <a:t>Amigdalanın</a:t>
            </a:r>
            <a:r>
              <a:rPr lang="tr-TR" sz="1600">
                <a:latin typeface="+mn-lt"/>
              </a:rPr>
              <a:t> merkez çekirdeğinde </a:t>
            </a:r>
            <a:r>
              <a:rPr lang="tr-TR" sz="1600">
                <a:latin typeface="+mn-lt"/>
              </a:rPr>
              <a:t>ekstrasellüler</a:t>
            </a:r>
            <a:r>
              <a:rPr lang="tr-TR" sz="1600">
                <a:latin typeface="+mn-lt"/>
              </a:rPr>
              <a:t> sıvıda CRF artışı gösterilmiştir. Nikotin yoksunluğunda oluşan anksiyete  benzeri belirtiler CRF antagonistleri ile düzelir. </a:t>
            </a:r>
            <a:endParaRPr/>
          </a:p>
          <a:p>
            <a:pPr marL="0" indent="0" algn="just">
              <a:lnSpc>
                <a:spcPct val="100000"/>
              </a:lnSpc>
              <a:spcBef>
                <a:spcPts val="0"/>
              </a:spcBef>
              <a:buFont typeface="Arial"/>
              <a:buNone/>
              <a:defRPr/>
            </a:pPr>
            <a:endParaRPr lang="tr-TR" sz="1600">
              <a:latin typeface="+mn-lt"/>
            </a:endParaRPr>
          </a:p>
          <a:p>
            <a:pPr marL="0" indent="0" algn="just">
              <a:lnSpc>
                <a:spcPct val="100000"/>
              </a:lnSpc>
              <a:spcBef>
                <a:spcPts val="0"/>
              </a:spcBef>
              <a:buFont typeface="Arial"/>
              <a:buNone/>
              <a:defRPr/>
            </a:pPr>
            <a:r>
              <a:rPr lang="tr-TR" sz="1600">
                <a:latin typeface="+mn-lt"/>
              </a:rPr>
              <a:t>*Madde yoksunluk durumlarında oluşan anksiyete benzeri belirtilerin CRF antagonistleriyle düzelmesi </a:t>
            </a:r>
            <a:r>
              <a:rPr lang="tr-TR" sz="1600">
                <a:latin typeface="+mn-lt"/>
              </a:rPr>
              <a:t>opioid</a:t>
            </a:r>
            <a:r>
              <a:rPr lang="tr-TR" sz="1600">
                <a:latin typeface="+mn-lt"/>
              </a:rPr>
              <a:t> ve alkol çekilmelerinde de gösterilmiştir. </a:t>
            </a:r>
            <a:endParaRPr/>
          </a:p>
          <a:p>
            <a:pPr marL="0" indent="0" algn="just">
              <a:lnSpc>
                <a:spcPct val="100000"/>
              </a:lnSpc>
              <a:spcBef>
                <a:spcPts val="0"/>
              </a:spcBef>
              <a:buFont typeface="Arial"/>
              <a:buNone/>
              <a:defRPr/>
            </a:pPr>
            <a:r>
              <a:rPr lang="tr-TR" sz="1600">
                <a:latin typeface="+mn-lt"/>
              </a:rPr>
              <a:t>*CRF antagonistleri bu düzeltmeyi </a:t>
            </a:r>
            <a:r>
              <a:rPr lang="tr-TR" sz="1600">
                <a:latin typeface="+mn-lt"/>
              </a:rPr>
              <a:t>Amigdala’nın</a:t>
            </a:r>
            <a:r>
              <a:rPr lang="tr-TR" sz="1600">
                <a:latin typeface="+mn-lt"/>
              </a:rPr>
              <a:t> merkez çekirdeğini etkileyerek yapar. </a:t>
            </a:r>
            <a:endParaRPr/>
          </a:p>
          <a:p>
            <a:pPr marL="0" indent="0" algn="just">
              <a:lnSpc>
                <a:spcPct val="100000"/>
              </a:lnSpc>
              <a:spcBef>
                <a:spcPts val="0"/>
              </a:spcBef>
              <a:buFont typeface="Arial"/>
              <a:buNone/>
              <a:defRPr/>
            </a:pPr>
            <a:endParaRPr lang="tr-TR" sz="1600">
              <a:latin typeface="+mn-lt"/>
            </a:endParaRPr>
          </a:p>
          <a:p>
            <a:pPr marL="0" indent="0" algn="just">
              <a:lnSpc>
                <a:spcPct val="100000"/>
              </a:lnSpc>
              <a:spcBef>
                <a:spcPts val="0"/>
              </a:spcBef>
              <a:buFont typeface="Arial"/>
              <a:buNone/>
              <a:defRPr/>
            </a:pPr>
            <a:endParaRPr lang="tr-TR" sz="1600">
              <a:latin typeface="+mn-lt"/>
            </a:endParaRPr>
          </a:p>
          <a:p>
            <a:pPr marL="0" indent="0" algn="just">
              <a:lnSpc>
                <a:spcPct val="100000"/>
              </a:lnSpc>
              <a:spcBef>
                <a:spcPts val="0"/>
              </a:spcBef>
              <a:buFont typeface="Arial"/>
              <a:buNone/>
              <a:defRPr/>
            </a:pPr>
            <a:endParaRPr lang="tr-TR" sz="1600">
              <a:latin typeface="+mn-lt"/>
            </a:endParaRPr>
          </a:p>
          <a:p>
            <a:pPr marL="0" indent="0" algn="just">
              <a:lnSpc>
                <a:spcPct val="100000"/>
              </a:lnSpc>
              <a:spcBef>
                <a:spcPts val="0"/>
              </a:spcBef>
              <a:buFont typeface="Arial"/>
              <a:buNone/>
              <a:defRPr/>
            </a:pPr>
            <a:endParaRPr lang="tr-TR" sz="1600">
              <a:latin typeface="+mn-lt"/>
            </a:endParaRPr>
          </a:p>
          <a:p>
            <a:pPr>
              <a:lnSpc>
                <a:spcPct val="100000"/>
              </a:lnSpc>
              <a:spcBef>
                <a:spcPts val="0"/>
              </a:spcBef>
              <a:buFontTx/>
              <a:buNone/>
              <a:defRPr/>
            </a:pPr>
            <a:endParaRPr lang="tr-TR" sz="1000">
              <a:solidFill>
                <a:srgbClr val="FF3300"/>
              </a:solidFill>
              <a:latin typeface="+mn-lt"/>
            </a:endParaRPr>
          </a:p>
          <a:p>
            <a:pPr>
              <a:lnSpc>
                <a:spcPct val="100000"/>
              </a:lnSpc>
              <a:spcBef>
                <a:spcPts val="0"/>
              </a:spcBef>
              <a:buFontTx/>
              <a:buNone/>
              <a:defRPr/>
            </a:pPr>
            <a:r>
              <a:rPr lang="tr-TR" sz="800">
                <a:latin typeface="+mn-lt"/>
              </a:rPr>
              <a:t>1. </a:t>
            </a:r>
            <a:r>
              <a:rPr lang="tr-TR" sz="800">
                <a:latin typeface="+mn-lt"/>
              </a:rPr>
              <a:t>Koob</a:t>
            </a:r>
            <a:r>
              <a:rPr lang="tr-TR" sz="800">
                <a:latin typeface="+mn-lt"/>
              </a:rPr>
              <a:t> GF., Brain </a:t>
            </a:r>
            <a:r>
              <a:rPr lang="tr-TR" sz="800">
                <a:latin typeface="+mn-lt"/>
              </a:rPr>
              <a:t>stress</a:t>
            </a:r>
            <a:r>
              <a:rPr lang="tr-TR" sz="800">
                <a:latin typeface="+mn-lt"/>
              </a:rPr>
              <a:t> </a:t>
            </a:r>
            <a:r>
              <a:rPr lang="tr-TR" sz="800">
                <a:latin typeface="+mn-lt"/>
              </a:rPr>
              <a:t>systems</a:t>
            </a:r>
            <a:r>
              <a:rPr lang="tr-TR" sz="800">
                <a:latin typeface="+mn-lt"/>
              </a:rPr>
              <a:t> in </a:t>
            </a:r>
            <a:r>
              <a:rPr lang="tr-TR" sz="800">
                <a:latin typeface="+mn-lt"/>
              </a:rPr>
              <a:t>the</a:t>
            </a:r>
            <a:r>
              <a:rPr lang="tr-TR" sz="800">
                <a:latin typeface="+mn-lt"/>
              </a:rPr>
              <a:t> </a:t>
            </a:r>
            <a:r>
              <a:rPr lang="tr-TR" sz="800">
                <a:latin typeface="+mn-lt"/>
              </a:rPr>
              <a:t>amygdala</a:t>
            </a:r>
            <a:r>
              <a:rPr lang="tr-TR" sz="800">
                <a:latin typeface="+mn-lt"/>
              </a:rPr>
              <a:t> </a:t>
            </a:r>
            <a:r>
              <a:rPr lang="tr-TR" sz="800">
                <a:latin typeface="+mn-lt"/>
              </a:rPr>
              <a:t>and</a:t>
            </a:r>
            <a:r>
              <a:rPr lang="tr-TR" sz="800">
                <a:latin typeface="+mn-lt"/>
              </a:rPr>
              <a:t> </a:t>
            </a:r>
            <a:r>
              <a:rPr lang="tr-TR" sz="800">
                <a:latin typeface="+mn-lt"/>
              </a:rPr>
              <a:t>addiction</a:t>
            </a:r>
            <a:r>
              <a:rPr lang="tr-TR" sz="800">
                <a:latin typeface="+mn-lt"/>
              </a:rPr>
              <a:t>. Brain </a:t>
            </a:r>
            <a:r>
              <a:rPr lang="tr-TR" sz="800">
                <a:latin typeface="+mn-lt"/>
              </a:rPr>
              <a:t>Res</a:t>
            </a:r>
            <a:r>
              <a:rPr lang="tr-TR" sz="800">
                <a:latin typeface="+mn-lt"/>
              </a:rPr>
              <a:t>. (2009), doi:10.1016/j.brainres.2009.03.038). 2. George, O., </a:t>
            </a:r>
            <a:r>
              <a:rPr lang="tr-TR" sz="800">
                <a:latin typeface="+mn-lt"/>
              </a:rPr>
              <a:t>Ghozland</a:t>
            </a:r>
            <a:r>
              <a:rPr lang="tr-TR" sz="800">
                <a:latin typeface="+mn-lt"/>
              </a:rPr>
              <a:t>, S., Azar, M.R., </a:t>
            </a:r>
            <a:r>
              <a:rPr lang="tr-TR" sz="800">
                <a:latin typeface="+mn-lt"/>
              </a:rPr>
              <a:t>Cottone</a:t>
            </a:r>
            <a:r>
              <a:rPr lang="tr-TR" sz="800">
                <a:latin typeface="+mn-lt"/>
              </a:rPr>
              <a:t>, P., </a:t>
            </a:r>
            <a:r>
              <a:rPr lang="tr-TR" sz="800">
                <a:latin typeface="+mn-lt"/>
              </a:rPr>
              <a:t>Zorrilla</a:t>
            </a:r>
            <a:r>
              <a:rPr lang="tr-TR" sz="800">
                <a:latin typeface="+mn-lt"/>
              </a:rPr>
              <a:t>, E.P., </a:t>
            </a:r>
            <a:r>
              <a:rPr lang="tr-TR" sz="800">
                <a:latin typeface="+mn-lt"/>
              </a:rPr>
              <a:t>Parsons</a:t>
            </a:r>
            <a:r>
              <a:rPr lang="tr-TR" sz="800">
                <a:latin typeface="+mn-lt"/>
              </a:rPr>
              <a:t>, L.H., </a:t>
            </a:r>
            <a:r>
              <a:rPr lang="tr-TR" sz="800">
                <a:latin typeface="+mn-lt"/>
              </a:rPr>
              <a:t>O'Dell</a:t>
            </a:r>
            <a:r>
              <a:rPr lang="tr-TR" sz="800">
                <a:latin typeface="+mn-lt"/>
              </a:rPr>
              <a:t>, L.E., </a:t>
            </a:r>
            <a:r>
              <a:rPr lang="tr-TR" sz="800">
                <a:latin typeface="+mn-lt"/>
              </a:rPr>
              <a:t>Richardson</a:t>
            </a:r>
            <a:r>
              <a:rPr lang="tr-TR" sz="800">
                <a:latin typeface="+mn-lt"/>
              </a:rPr>
              <a:t>, H.N., </a:t>
            </a:r>
            <a:r>
              <a:rPr lang="tr-TR" sz="800">
                <a:latin typeface="+mn-lt"/>
              </a:rPr>
              <a:t>Koob</a:t>
            </a:r>
            <a:r>
              <a:rPr lang="tr-TR" sz="800">
                <a:latin typeface="+mn-lt"/>
              </a:rPr>
              <a:t>, G.F., 2007</a:t>
            </a:r>
            <a:r>
              <a:rPr lang="tr-TR" sz="800">
                <a:latin typeface="Comic Sans MS"/>
              </a:rPr>
              <a:t>. CRF–CRF1 </a:t>
            </a:r>
            <a:r>
              <a:rPr lang="tr-TR" sz="800">
                <a:latin typeface="Comic Sans MS"/>
              </a:rPr>
              <a:t>system</a:t>
            </a:r>
            <a:r>
              <a:rPr lang="tr-TR" sz="800">
                <a:latin typeface="Comic Sans MS"/>
              </a:rPr>
              <a:t> </a:t>
            </a:r>
            <a:r>
              <a:rPr lang="tr-TR" sz="800">
                <a:latin typeface="Comic Sans MS"/>
              </a:rPr>
              <a:t>activation</a:t>
            </a:r>
            <a:r>
              <a:rPr lang="tr-TR" sz="800">
                <a:latin typeface="Comic Sans MS"/>
              </a:rPr>
              <a:t> </a:t>
            </a:r>
            <a:r>
              <a:rPr lang="tr-TR" sz="800">
                <a:latin typeface="Comic Sans MS"/>
              </a:rPr>
              <a:t>mediates</a:t>
            </a:r>
            <a:r>
              <a:rPr lang="tr-TR" sz="800">
                <a:latin typeface="Comic Sans MS"/>
              </a:rPr>
              <a:t> </a:t>
            </a:r>
            <a:r>
              <a:rPr lang="tr-TR" sz="800">
                <a:latin typeface="Comic Sans MS"/>
              </a:rPr>
              <a:t>withdrawal-induced</a:t>
            </a:r>
            <a:r>
              <a:rPr lang="tr-TR" sz="800">
                <a:latin typeface="Comic Sans MS"/>
              </a:rPr>
              <a:t> </a:t>
            </a:r>
            <a:r>
              <a:rPr lang="tr-TR" sz="800">
                <a:latin typeface="Comic Sans MS"/>
              </a:rPr>
              <a:t>increases</a:t>
            </a:r>
            <a:r>
              <a:rPr lang="tr-TR" sz="800">
                <a:latin typeface="Comic Sans MS"/>
              </a:rPr>
              <a:t> in </a:t>
            </a:r>
            <a:r>
              <a:rPr lang="tr-TR" sz="800">
                <a:latin typeface="Comic Sans MS"/>
              </a:rPr>
              <a:t>nicotine</a:t>
            </a:r>
            <a:r>
              <a:rPr lang="tr-TR" sz="800">
                <a:latin typeface="Comic Sans MS"/>
              </a:rPr>
              <a:t> self-</a:t>
            </a:r>
            <a:r>
              <a:rPr lang="tr-TR" sz="800">
                <a:latin typeface="Comic Sans MS"/>
              </a:rPr>
              <a:t>administration</a:t>
            </a:r>
            <a:r>
              <a:rPr lang="tr-TR" sz="800">
                <a:latin typeface="Comic Sans MS"/>
              </a:rPr>
              <a:t> in </a:t>
            </a:r>
            <a:r>
              <a:rPr lang="tr-TR" sz="800">
                <a:latin typeface="Comic Sans MS"/>
              </a:rPr>
              <a:t>nicotine-dependent</a:t>
            </a:r>
            <a:r>
              <a:rPr lang="tr-TR" sz="800">
                <a:latin typeface="Comic Sans MS"/>
              </a:rPr>
              <a:t> </a:t>
            </a:r>
            <a:r>
              <a:rPr lang="tr-TR" sz="800">
                <a:latin typeface="Comic Sans MS"/>
              </a:rPr>
              <a:t>rats</a:t>
            </a:r>
            <a:r>
              <a:rPr lang="tr-TR" sz="800">
                <a:latin typeface="Comic Sans MS"/>
              </a:rPr>
              <a:t>. </a:t>
            </a:r>
            <a:r>
              <a:rPr lang="tr-TR" sz="800">
                <a:latin typeface="Comic Sans MS"/>
              </a:rPr>
              <a:t>Proc</a:t>
            </a:r>
            <a:r>
              <a:rPr lang="tr-TR" sz="800">
                <a:latin typeface="Comic Sans MS"/>
              </a:rPr>
              <a:t>. </a:t>
            </a:r>
            <a:r>
              <a:rPr lang="tr-TR" sz="800">
                <a:latin typeface="Comic Sans MS"/>
              </a:rPr>
              <a:t>Natl</a:t>
            </a:r>
            <a:r>
              <a:rPr lang="tr-TR" sz="800">
                <a:latin typeface="Comic Sans MS"/>
              </a:rPr>
              <a:t>. </a:t>
            </a:r>
            <a:r>
              <a:rPr lang="tr-TR" sz="800">
                <a:latin typeface="Comic Sans MS"/>
              </a:rPr>
              <a:t>Acad</a:t>
            </a:r>
            <a:r>
              <a:rPr lang="tr-TR" sz="800">
                <a:latin typeface="Comic Sans MS"/>
              </a:rPr>
              <a:t>, </a:t>
            </a:r>
            <a:r>
              <a:rPr lang="tr-TR" sz="800">
                <a:latin typeface="Comic Sans MS"/>
              </a:rPr>
              <a:t>Sci</a:t>
            </a:r>
            <a:r>
              <a:rPr lang="tr-TR" sz="800">
                <a:latin typeface="Comic Sans MS"/>
              </a:rPr>
              <a:t>. U. S. A. 104, 17198–17203. 3. </a:t>
            </a:r>
            <a:r>
              <a:rPr lang="tr-TR" sz="800">
                <a:latin typeface="Comic Sans MS"/>
              </a:rPr>
              <a:t>Tucci</a:t>
            </a:r>
            <a:r>
              <a:rPr lang="tr-TR" sz="800">
                <a:latin typeface="Comic Sans MS"/>
              </a:rPr>
              <a:t>, S., </a:t>
            </a:r>
            <a:r>
              <a:rPr lang="tr-TR" sz="800">
                <a:latin typeface="Comic Sans MS"/>
              </a:rPr>
              <a:t>Cheeta</a:t>
            </a:r>
            <a:r>
              <a:rPr lang="tr-TR" sz="800">
                <a:latin typeface="Comic Sans MS"/>
              </a:rPr>
              <a:t>, S., </a:t>
            </a:r>
            <a:r>
              <a:rPr lang="tr-TR" sz="800">
                <a:latin typeface="Comic Sans MS"/>
              </a:rPr>
              <a:t>Seth</a:t>
            </a:r>
            <a:r>
              <a:rPr lang="tr-TR" sz="800">
                <a:latin typeface="Comic Sans MS"/>
              </a:rPr>
              <a:t>, P., File, S.E., 2003. </a:t>
            </a:r>
            <a:r>
              <a:rPr lang="tr-TR" sz="800">
                <a:latin typeface="Comic Sans MS"/>
              </a:rPr>
              <a:t>Corticotropin</a:t>
            </a:r>
            <a:r>
              <a:rPr lang="tr-TR" sz="800">
                <a:latin typeface="Comic Sans MS"/>
              </a:rPr>
              <a:t> </a:t>
            </a:r>
            <a:r>
              <a:rPr lang="tr-TR" sz="800">
                <a:latin typeface="Comic Sans MS"/>
              </a:rPr>
              <a:t>releasing</a:t>
            </a:r>
            <a:r>
              <a:rPr lang="tr-TR" sz="800">
                <a:latin typeface="Comic Sans MS"/>
              </a:rPr>
              <a:t> </a:t>
            </a:r>
            <a:r>
              <a:rPr lang="tr-TR" sz="800">
                <a:latin typeface="Comic Sans MS"/>
              </a:rPr>
              <a:t>factor</a:t>
            </a:r>
            <a:r>
              <a:rPr lang="tr-TR" sz="800">
                <a:latin typeface="Comic Sans MS"/>
              </a:rPr>
              <a:t> antagonist, α-</a:t>
            </a:r>
            <a:r>
              <a:rPr lang="tr-TR" sz="800">
                <a:latin typeface="Comic Sans MS"/>
              </a:rPr>
              <a:t>helical</a:t>
            </a:r>
            <a:r>
              <a:rPr lang="tr-TR" sz="800">
                <a:latin typeface="Comic Sans MS"/>
              </a:rPr>
              <a:t> CRF9–41, </a:t>
            </a:r>
            <a:r>
              <a:rPr lang="tr-TR" sz="800">
                <a:latin typeface="Comic Sans MS"/>
              </a:rPr>
              <a:t>reverses</a:t>
            </a:r>
            <a:r>
              <a:rPr lang="tr-TR" sz="800">
                <a:latin typeface="Comic Sans MS"/>
              </a:rPr>
              <a:t> </a:t>
            </a:r>
            <a:r>
              <a:rPr lang="tr-TR" sz="800">
                <a:latin typeface="Comic Sans MS"/>
              </a:rPr>
              <a:t>nicotine-induced</a:t>
            </a:r>
            <a:r>
              <a:rPr lang="tr-TR" sz="800">
                <a:latin typeface="Comic Sans MS"/>
              </a:rPr>
              <a:t> </a:t>
            </a:r>
            <a:r>
              <a:rPr lang="tr-TR" sz="800">
                <a:latin typeface="Comic Sans MS"/>
              </a:rPr>
              <a:t>conditioned</a:t>
            </a:r>
            <a:r>
              <a:rPr lang="tr-TR" sz="800">
                <a:latin typeface="Comic Sans MS"/>
              </a:rPr>
              <a:t>, but not </a:t>
            </a:r>
            <a:r>
              <a:rPr lang="tr-TR" sz="800">
                <a:latin typeface="Comic Sans MS"/>
              </a:rPr>
              <a:t>unconditioned</a:t>
            </a:r>
            <a:r>
              <a:rPr lang="tr-TR" sz="800">
                <a:latin typeface="Comic Sans MS"/>
              </a:rPr>
              <a:t>, </a:t>
            </a:r>
            <a:r>
              <a:rPr lang="tr-TR" sz="800">
                <a:latin typeface="Comic Sans MS"/>
              </a:rPr>
              <a:t>anxiety</a:t>
            </a:r>
            <a:r>
              <a:rPr lang="tr-TR" sz="800">
                <a:latin typeface="Comic Sans MS"/>
              </a:rPr>
              <a:t>.</a:t>
            </a:r>
            <a:endParaRPr/>
          </a:p>
          <a:p>
            <a:pPr>
              <a:lnSpc>
                <a:spcPct val="100000"/>
              </a:lnSpc>
              <a:spcBef>
                <a:spcPts val="0"/>
              </a:spcBef>
              <a:buFontTx/>
              <a:buNone/>
              <a:defRPr/>
            </a:pPr>
            <a:r>
              <a:rPr lang="tr-TR" sz="800">
                <a:latin typeface="Comic Sans MS"/>
              </a:rPr>
              <a:t>Psychopharmacology</a:t>
            </a:r>
            <a:r>
              <a:rPr lang="tr-TR" sz="800">
                <a:latin typeface="Comic Sans MS"/>
              </a:rPr>
              <a:t> 167, 251–256.</a:t>
            </a:r>
            <a:endParaRPr/>
          </a:p>
        </p:txBody>
      </p:sp>
      <p:sp>
        <p:nvSpPr>
          <p:cNvPr id="111619" name="Metin kutusu 1"/>
          <p:cNvSpPr txBox="1">
            <a:spLocks noChangeArrowheads="1"/>
          </p:cNvSpPr>
          <p:nvPr/>
        </p:nvSpPr>
        <p:spPr bwMode="auto">
          <a:xfrm>
            <a:off x="495300" y="692150"/>
            <a:ext cx="8153399" cy="46196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b="1">
                <a:solidFill>
                  <a:srgbClr val="0094AB"/>
                </a:solidFill>
                <a:cs typeface="Calibri"/>
              </a:rPr>
              <a:t>YOKSUNLUK DURUMUNDA</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113666" name="Picture 4"/>
          <p:cNvPicPr>
            <a:picLocks noChangeAspect="1" noChangeArrowheads="1"/>
          </p:cNvPicPr>
          <p:nvPr/>
        </p:nvPicPr>
        <p:blipFill>
          <a:blip r:embed="rId3"/>
          <a:stretch/>
        </p:blipFill>
        <p:spPr bwMode="auto">
          <a:xfrm>
            <a:off x="473075" y="960438"/>
            <a:ext cx="8307388" cy="3632200"/>
          </a:xfrm>
          <a:prstGeom prst="rect">
            <a:avLst/>
          </a:prstGeom>
          <a:noFill/>
          <a:ln>
            <a:noFill/>
          </a:ln>
        </p:spPr>
      </p:pic>
      <p:sp>
        <p:nvSpPr>
          <p:cNvPr id="113667" name="Text Box 5"/>
          <p:cNvSpPr txBox="1">
            <a:spLocks noChangeArrowheads="1"/>
          </p:cNvSpPr>
          <p:nvPr/>
        </p:nvSpPr>
        <p:spPr bwMode="auto">
          <a:xfrm>
            <a:off x="838200" y="211138"/>
            <a:ext cx="8308975" cy="708025"/>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000"/>
              <a:t>Radyoaktif izleyici ile görünür kılınmış nikotinik asetil kolin reseptörlerinin içilen sigaralar ile nikotine doyuşu (kırmızı ve sarı rengin kayboluşu)</a:t>
            </a:r>
            <a:endParaRPr/>
          </a:p>
        </p:txBody>
      </p:sp>
      <p:sp>
        <p:nvSpPr>
          <p:cNvPr id="113668" name="Text Box 6"/>
          <p:cNvSpPr txBox="1">
            <a:spLocks noChangeArrowheads="1"/>
          </p:cNvSpPr>
          <p:nvPr/>
        </p:nvSpPr>
        <p:spPr bwMode="auto">
          <a:xfrm>
            <a:off x="725488" y="5316538"/>
            <a:ext cx="8054975" cy="630236"/>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400"/>
              <a:t>Kırmızı: İzleyici ile bağlanmış reseptörler çok yoğun</a:t>
            </a:r>
            <a:endParaRPr/>
          </a:p>
          <a:p>
            <a:pPr>
              <a:lnSpc>
                <a:spcPct val="100000"/>
              </a:lnSpc>
              <a:spcBef>
                <a:spcPts val="0"/>
              </a:spcBef>
              <a:buFontTx/>
              <a:buNone/>
              <a:defRPr/>
            </a:pPr>
            <a:r>
              <a:rPr lang="tr-TR" sz="1400"/>
              <a:t>Sarı: İzleyiciyle bağlanmış reseptörler, yoğunluk kırmızı bölgeden daha az</a:t>
            </a:r>
            <a:endParaRPr/>
          </a:p>
        </p:txBody>
      </p:sp>
      <p:sp>
        <p:nvSpPr>
          <p:cNvPr id="113669" name="Text Box 7"/>
          <p:cNvSpPr txBox="1">
            <a:spLocks noChangeArrowheads="1"/>
          </p:cNvSpPr>
          <p:nvPr/>
        </p:nvSpPr>
        <p:spPr bwMode="auto">
          <a:xfrm>
            <a:off x="468313" y="4005263"/>
            <a:ext cx="8135937" cy="579437"/>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endParaRPr lang="tr-TR" sz="1800"/>
          </a:p>
        </p:txBody>
      </p:sp>
      <p:sp>
        <p:nvSpPr>
          <p:cNvPr id="113670" name="Text Box 8"/>
          <p:cNvSpPr txBox="1">
            <a:spLocks noChangeArrowheads="1"/>
          </p:cNvSpPr>
          <p:nvPr/>
        </p:nvSpPr>
        <p:spPr bwMode="auto">
          <a:xfrm>
            <a:off x="623888" y="4548188"/>
            <a:ext cx="1655762" cy="58420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solidFill>
                  <a:srgbClr val="000000"/>
                </a:solidFill>
                <a:latin typeface="Comic Sans MS"/>
              </a:rPr>
              <a:t>Sigara yoksunluğu</a:t>
            </a:r>
            <a:endParaRPr/>
          </a:p>
        </p:txBody>
      </p:sp>
      <p:sp>
        <p:nvSpPr>
          <p:cNvPr id="113671" name="Text Box 9"/>
          <p:cNvSpPr txBox="1">
            <a:spLocks noChangeArrowheads="1"/>
          </p:cNvSpPr>
          <p:nvPr/>
        </p:nvSpPr>
        <p:spPr bwMode="auto">
          <a:xfrm>
            <a:off x="2205038" y="4525963"/>
            <a:ext cx="1587500" cy="58420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solidFill>
                  <a:srgbClr val="000000"/>
                </a:solidFill>
                <a:latin typeface="Comic Sans MS"/>
              </a:rPr>
              <a:t>Bir duman çekişi</a:t>
            </a:r>
            <a:endParaRPr/>
          </a:p>
        </p:txBody>
      </p:sp>
      <p:sp>
        <p:nvSpPr>
          <p:cNvPr id="113672" name="Text Box 10"/>
          <p:cNvSpPr txBox="1">
            <a:spLocks noChangeArrowheads="1"/>
          </p:cNvSpPr>
          <p:nvPr/>
        </p:nvSpPr>
        <p:spPr bwMode="auto">
          <a:xfrm>
            <a:off x="3822700" y="4525963"/>
            <a:ext cx="1511300" cy="58420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solidFill>
                  <a:srgbClr val="000000"/>
                </a:solidFill>
                <a:latin typeface="Comic Sans MS"/>
              </a:rPr>
              <a:t>Üç duman çekişi</a:t>
            </a:r>
            <a:endParaRPr/>
          </a:p>
        </p:txBody>
      </p:sp>
      <p:sp>
        <p:nvSpPr>
          <p:cNvPr id="113673" name="Text Box 11"/>
          <p:cNvSpPr txBox="1">
            <a:spLocks noChangeArrowheads="1"/>
          </p:cNvSpPr>
          <p:nvPr/>
        </p:nvSpPr>
        <p:spPr bwMode="auto">
          <a:xfrm>
            <a:off x="5330825" y="4548188"/>
            <a:ext cx="1727199" cy="338137"/>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solidFill>
                  <a:srgbClr val="000000"/>
                </a:solidFill>
                <a:latin typeface="Comic Sans MS"/>
              </a:rPr>
              <a:t>Bir sigara içimi</a:t>
            </a:r>
            <a:endParaRPr/>
          </a:p>
        </p:txBody>
      </p:sp>
      <p:sp>
        <p:nvSpPr>
          <p:cNvPr id="113674" name="Text Box 12"/>
          <p:cNvSpPr txBox="1">
            <a:spLocks noChangeArrowheads="1"/>
          </p:cNvSpPr>
          <p:nvPr/>
        </p:nvSpPr>
        <p:spPr bwMode="auto">
          <a:xfrm>
            <a:off x="7107238" y="4525963"/>
            <a:ext cx="1497012" cy="584200"/>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a:solidFill>
                  <a:srgbClr val="000000"/>
                </a:solidFill>
                <a:latin typeface="Comic Sans MS"/>
              </a:rPr>
              <a:t>Üç sigara içimi</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15714" name="1 Metin kutusu"/>
          <p:cNvSpPr txBox="1">
            <a:spLocks noChangeArrowheads="1"/>
          </p:cNvSpPr>
          <p:nvPr/>
        </p:nvSpPr>
        <p:spPr bwMode="auto">
          <a:xfrm>
            <a:off x="457200" y="1219200"/>
            <a:ext cx="8102600" cy="427831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just">
              <a:lnSpc>
                <a:spcPct val="100000"/>
              </a:lnSpc>
              <a:spcBef>
                <a:spcPts val="0"/>
              </a:spcBef>
              <a:buFont typeface="Arial"/>
              <a:buNone/>
              <a:defRPr/>
            </a:pPr>
            <a:r>
              <a:rPr lang="tr-TR" sz="1600">
                <a:latin typeface="Comic Sans MS"/>
              </a:rPr>
              <a:t>*</a:t>
            </a:r>
            <a:r>
              <a:rPr lang="tr-TR" sz="1600">
                <a:cs typeface="Calibri"/>
              </a:rPr>
              <a:t>Sigaradan; bir nefeslik çekiş ile </a:t>
            </a:r>
            <a:r>
              <a:rPr lang="el-GR" sz="1600">
                <a:cs typeface="Calibri"/>
              </a:rPr>
              <a:t>α</a:t>
            </a:r>
            <a:r>
              <a:rPr lang="tr-TR" sz="1600" baseline="-25000">
                <a:cs typeface="Calibri"/>
              </a:rPr>
              <a:t>4</a:t>
            </a:r>
            <a:r>
              <a:rPr lang="tr-TR" sz="1600">
                <a:cs typeface="Calibri"/>
              </a:rPr>
              <a:t>ß</a:t>
            </a:r>
            <a:r>
              <a:rPr lang="tr-TR" sz="1600" baseline="-25000">
                <a:cs typeface="Calibri"/>
              </a:rPr>
              <a:t>2</a:t>
            </a:r>
            <a:r>
              <a:rPr lang="tr-TR" sz="1600">
                <a:cs typeface="Calibri"/>
              </a:rPr>
              <a:t>NAChR’lerinin %33’ü, üç çekişin sonunda %75’i, bir tam sigara içimi sonunda %88’i satüre olur. </a:t>
            </a:r>
            <a:endParaRPr/>
          </a:p>
          <a:p>
            <a:pPr algn="just">
              <a:lnSpc>
                <a:spcPct val="100000"/>
              </a:lnSpc>
              <a:spcBef>
                <a:spcPts val="0"/>
              </a:spcBef>
              <a:buFont typeface="Arial"/>
              <a:buNone/>
              <a:defRPr/>
            </a:pPr>
            <a:r>
              <a:rPr lang="tr-TR" sz="1600">
                <a:cs typeface="Calibri"/>
              </a:rPr>
              <a:t>*Satürasyon oranı arttıkça sigara içme isteği ve arama davranışı  hafifler, yoksunluk belirtilerinin şiddeti azalır. </a:t>
            </a:r>
            <a:endParaRPr/>
          </a:p>
          <a:p>
            <a:pPr algn="just">
              <a:lnSpc>
                <a:spcPct val="100000"/>
              </a:lnSpc>
              <a:spcBef>
                <a:spcPts val="0"/>
              </a:spcBef>
              <a:buFont typeface="Arial"/>
              <a:buNone/>
              <a:defRPr/>
            </a:pPr>
            <a:r>
              <a:rPr lang="tr-TR" sz="1600">
                <a:cs typeface="Calibri"/>
              </a:rPr>
              <a:t>*2.5-3 sigara içimi %95’lik satürasyonu sağlar. </a:t>
            </a:r>
            <a:endParaRPr/>
          </a:p>
          <a:p>
            <a:pPr algn="just">
              <a:lnSpc>
                <a:spcPct val="100000"/>
              </a:lnSpc>
              <a:spcBef>
                <a:spcPts val="0"/>
              </a:spcBef>
              <a:buFont typeface="Arial"/>
              <a:buNone/>
              <a:defRPr/>
            </a:pPr>
            <a:r>
              <a:rPr lang="tr-TR" sz="1600">
                <a:cs typeface="Calibri"/>
              </a:rPr>
              <a:t>*Bağımlı Kişinin kendini rahat hissettiği satürasyon düzeyi budur.</a:t>
            </a:r>
            <a:endParaRPr/>
          </a:p>
          <a:p>
            <a:pPr algn="just">
              <a:lnSpc>
                <a:spcPct val="100000"/>
              </a:lnSpc>
              <a:spcBef>
                <a:spcPts val="0"/>
              </a:spcBef>
              <a:buFont typeface="Arial"/>
              <a:buNone/>
              <a:defRPr/>
            </a:pPr>
            <a:r>
              <a:rPr lang="tr-TR" sz="1600">
                <a:cs typeface="Calibri"/>
              </a:rPr>
              <a:t>*Yoksunluğa giren kişilerde, kronik sigara kullanımı nedeniyle  nAChR sayısı 2-4 kat artmış durumdadır.</a:t>
            </a:r>
            <a:endParaRPr/>
          </a:p>
          <a:p>
            <a:pPr algn="just">
              <a:lnSpc>
                <a:spcPct val="100000"/>
              </a:lnSpc>
              <a:spcBef>
                <a:spcPts val="0"/>
              </a:spcBef>
              <a:buFont typeface="Arial"/>
              <a:buNone/>
              <a:defRPr/>
            </a:pPr>
            <a:r>
              <a:rPr lang="tr-TR" sz="1600">
                <a:cs typeface="Calibri"/>
              </a:rPr>
              <a:t>*Artmış nAChR sayısı sigarayı bırakmayı izleyen 10 gün değişmez, sonra giderek azalmaya başlar.</a:t>
            </a:r>
            <a:endParaRPr/>
          </a:p>
          <a:p>
            <a:pPr algn="just">
              <a:lnSpc>
                <a:spcPct val="100000"/>
              </a:lnSpc>
              <a:spcBef>
                <a:spcPts val="0"/>
              </a:spcBef>
              <a:buFont typeface="Arial"/>
              <a:buNone/>
              <a:defRPr/>
            </a:pPr>
            <a:r>
              <a:rPr lang="tr-TR" sz="1600">
                <a:cs typeface="Calibri"/>
              </a:rPr>
              <a:t>*nAChR sayısının başlangıç düzeyine düşmesi 3 hafta ile 2 ay arasında sigarasız geçen bir sürede olur.</a:t>
            </a:r>
            <a:endParaRPr/>
          </a:p>
          <a:p>
            <a:pPr algn="just">
              <a:lnSpc>
                <a:spcPct val="100000"/>
              </a:lnSpc>
              <a:spcBef>
                <a:spcPts val="0"/>
              </a:spcBef>
              <a:buFont typeface="Arial"/>
              <a:buNone/>
              <a:defRPr/>
            </a:pPr>
            <a:endParaRPr lang="tr-TR" sz="1600">
              <a:cs typeface="Calibri"/>
            </a:endParaRPr>
          </a:p>
          <a:p>
            <a:pPr>
              <a:lnSpc>
                <a:spcPct val="100000"/>
              </a:lnSpc>
              <a:spcBef>
                <a:spcPts val="0"/>
              </a:spcBef>
              <a:buFontTx/>
              <a:buNone/>
              <a:defRPr/>
            </a:pPr>
            <a:endParaRPr lang="tr-TR" sz="1200">
              <a:latin typeface="Comic Sans MS"/>
            </a:endParaRPr>
          </a:p>
          <a:p>
            <a:pPr>
              <a:lnSpc>
                <a:spcPct val="100000"/>
              </a:lnSpc>
              <a:spcBef>
                <a:spcPts val="0"/>
              </a:spcBef>
              <a:buFontTx/>
              <a:buNone/>
              <a:defRPr/>
            </a:pPr>
            <a:endParaRPr lang="tr-TR" sz="1200">
              <a:latin typeface="Comic Sans MS"/>
            </a:endParaRPr>
          </a:p>
          <a:p>
            <a:pPr>
              <a:lnSpc>
                <a:spcPct val="100000"/>
              </a:lnSpc>
              <a:spcBef>
                <a:spcPts val="0"/>
              </a:spcBef>
              <a:buFontTx/>
              <a:buNone/>
              <a:defRPr/>
            </a:pPr>
            <a:endParaRPr lang="tr-TR" sz="800">
              <a:latin typeface="Comic Sans MS"/>
            </a:endParaRPr>
          </a:p>
          <a:p>
            <a:pPr>
              <a:lnSpc>
                <a:spcPct val="100000"/>
              </a:lnSpc>
              <a:spcBef>
                <a:spcPts val="0"/>
              </a:spcBef>
              <a:buFontTx/>
              <a:buNone/>
              <a:defRPr/>
            </a:pPr>
            <a:r>
              <a:rPr lang="tr-TR" sz="800">
                <a:latin typeface="Comic Sans MS"/>
              </a:rPr>
              <a:t>Brody, A.L., et al. Cigarette smoking saturates brain alpha 4 beta 2 nicotinic acetylcholine receptors. </a:t>
            </a:r>
            <a:r>
              <a:rPr lang="en-US" sz="800" i="1">
                <a:latin typeface="Comic Sans MS"/>
              </a:rPr>
              <a:t>Archives of General Psychiatry 63(8):907-915, 2006.</a:t>
            </a:r>
            <a:endParaRPr lang="tr-TR" sz="800" i="1">
              <a:latin typeface="Comic Sans MS"/>
            </a:endParaRPr>
          </a:p>
          <a:p>
            <a:pPr>
              <a:lnSpc>
                <a:spcPct val="100000"/>
              </a:lnSpc>
              <a:spcBef>
                <a:spcPts val="0"/>
              </a:spcBef>
              <a:buFontTx/>
              <a:buNone/>
              <a:defRPr/>
            </a:pPr>
            <a:r>
              <a:rPr lang="tr-TR" sz="800">
                <a:latin typeface="Comic Sans MS"/>
              </a:rPr>
              <a:t>Perry et al. Increased nicotinic reseptors in brains from smokers: membrane binding and autoradiography studies. J Pharmacol Exp Ther. 1999; 289:1545-1552</a:t>
            </a:r>
            <a:endParaRPr/>
          </a:p>
          <a:p>
            <a:pPr>
              <a:lnSpc>
                <a:spcPct val="100000"/>
              </a:lnSpc>
              <a:spcBef>
                <a:spcPts val="0"/>
              </a:spcBef>
              <a:buFontTx/>
              <a:buNone/>
              <a:defRPr/>
            </a:pPr>
            <a:r>
              <a:rPr lang="tr-TR" sz="800">
                <a:latin typeface="Comic Sans MS"/>
              </a:rPr>
              <a:t>Mamede et al 2007, Breese et al 1997.</a:t>
            </a:r>
            <a:endParaRPr/>
          </a:p>
          <a:p>
            <a:pPr>
              <a:lnSpc>
                <a:spcPct val="100000"/>
              </a:lnSpc>
              <a:spcBef>
                <a:spcPts val="0"/>
              </a:spcBef>
              <a:buFontTx/>
              <a:buNone/>
              <a:defRPr/>
            </a:pPr>
            <a:endParaRPr lang="tr-TR" sz="1200">
              <a:latin typeface="Comic Sans MS"/>
            </a:endParaRPr>
          </a:p>
          <a:p>
            <a:pPr>
              <a:lnSpc>
                <a:spcPct val="100000"/>
              </a:lnSpc>
              <a:spcBef>
                <a:spcPts val="0"/>
              </a:spcBef>
              <a:buFontTx/>
              <a:buNone/>
              <a:defRPr/>
            </a:pPr>
            <a:endParaRPr lang="tr-TR" sz="1200">
              <a:latin typeface="Comic Sans MS"/>
            </a:endParaRPr>
          </a:p>
        </p:txBody>
      </p:sp>
      <p:sp>
        <p:nvSpPr>
          <p:cNvPr id="2" name="Unvan 1"/>
          <p:cNvSpPr>
            <a:spLocks noGrp="1"/>
          </p:cNvSpPr>
          <p:nvPr>
            <p:ph type="title"/>
          </p:nvPr>
        </p:nvSpPr>
        <p:spPr bwMode="auto">
          <a:xfrm>
            <a:off x="474663" y="762000"/>
            <a:ext cx="8274050" cy="304800"/>
          </a:xfrm>
        </p:spPr>
        <p:txBody>
          <a:bodyPr>
            <a:normAutofit fontScale="90000"/>
          </a:bodyPr>
          <a:lstStyle/>
          <a:p>
            <a:pPr>
              <a:defRPr/>
            </a:pPr>
            <a:r>
              <a:rPr lang="tr-TR" sz="1800">
                <a:cs typeface="Calibri"/>
              </a:rPr>
              <a:t>YOKSUNLUKTA BULUNAN BİR KİŞİDE SİGARA İÇİMİ İLE NACHR’LERİNİN SATURASYON DURUMU</a:t>
            </a:r>
            <a:br>
              <a:rPr lang="tr-TR" sz="1800">
                <a:cs typeface="Calibri"/>
              </a:rPr>
            </a:br>
            <a:endParaRPr lang="tr-TR" sz="1900">
              <a:cs typeface="Calibri"/>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3794" name="Title 1"/>
          <p:cNvSpPr>
            <a:spLocks noGrp="1"/>
          </p:cNvSpPr>
          <p:nvPr>
            <p:ph type="title"/>
          </p:nvPr>
        </p:nvSpPr>
        <p:spPr bwMode="auto">
          <a:xfrm>
            <a:off x="636588" y="728663"/>
            <a:ext cx="8318500" cy="504825"/>
          </a:xfrm>
        </p:spPr>
        <p:txBody>
          <a:bodyPr/>
          <a:lstStyle/>
          <a:p>
            <a:pPr>
              <a:defRPr/>
            </a:pPr>
            <a:r>
              <a:rPr lang="tr-TR" sz="2400">
                <a:cs typeface="Calibri"/>
              </a:rPr>
              <a:t>Nikotinin Vücutta Dağılımı</a:t>
            </a:r>
            <a:endParaRPr/>
          </a:p>
        </p:txBody>
      </p:sp>
      <p:pic>
        <p:nvPicPr>
          <p:cNvPr id="117763" name="Picture 1"/>
          <p:cNvPicPr>
            <a:picLocks noChangeAspect="1" noChangeArrowheads="1" noGrp="1"/>
          </p:cNvPicPr>
          <p:nvPr>
            <p:ph idx="4294967295"/>
          </p:nvPr>
        </p:nvPicPr>
        <p:blipFill>
          <a:blip r:embed="rId3"/>
          <a:stretch/>
        </p:blipFill>
        <p:spPr bwMode="auto">
          <a:xfrm>
            <a:off x="1473200" y="1600200"/>
            <a:ext cx="5453063" cy="3435350"/>
          </a:xfrm>
          <a:prstGeom prst="rect">
            <a:avLst/>
          </a:prstGeom>
        </p:spPr>
      </p:pic>
      <p:sp>
        <p:nvSpPr>
          <p:cNvPr id="117764" name="Rectangle 4"/>
          <p:cNvSpPr>
            <a:spLocks noChangeArrowheads="1"/>
          </p:cNvSpPr>
          <p:nvPr/>
        </p:nvSpPr>
        <p:spPr bwMode="auto">
          <a:xfrm>
            <a:off x="2328863" y="5511800"/>
            <a:ext cx="3241675" cy="338138"/>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1600" b="1">
                <a:solidFill>
                  <a:srgbClr val="000000"/>
                </a:solidFill>
                <a:cs typeface="Calibri"/>
              </a:rPr>
              <a:t>Nikotin beyne 10-20 sn içinde ulaşır.</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4818" name="Title 1"/>
          <p:cNvSpPr>
            <a:spLocks noGrp="1"/>
          </p:cNvSpPr>
          <p:nvPr>
            <p:ph type="title"/>
          </p:nvPr>
        </p:nvSpPr>
        <p:spPr bwMode="auto">
          <a:xfrm>
            <a:off x="457200" y="685800"/>
            <a:ext cx="8318500" cy="504825"/>
          </a:xfrm>
        </p:spPr>
        <p:txBody>
          <a:bodyPr/>
          <a:lstStyle/>
          <a:p>
            <a:pPr>
              <a:defRPr/>
            </a:pPr>
            <a:r>
              <a:rPr lang="tr-TR" sz="2400">
                <a:cs typeface="Calibri"/>
              </a:rPr>
              <a:t>Nikotinin Metabolizması</a:t>
            </a:r>
            <a:endParaRPr/>
          </a:p>
        </p:txBody>
      </p:sp>
      <p:pic>
        <p:nvPicPr>
          <p:cNvPr id="119811" name="Picture 1"/>
          <p:cNvPicPr>
            <a:picLocks noChangeAspect="1" noChangeArrowheads="1" noGrp="1"/>
          </p:cNvPicPr>
          <p:nvPr>
            <p:ph idx="4294967295"/>
          </p:nvPr>
        </p:nvPicPr>
        <p:blipFill>
          <a:blip r:embed="rId3"/>
          <a:stretch/>
        </p:blipFill>
        <p:spPr bwMode="auto">
          <a:xfrm>
            <a:off x="990600" y="1536700"/>
            <a:ext cx="6157913" cy="3873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1858" name="Text Box 4"/>
          <p:cNvSpPr txBox="1">
            <a:spLocks noChangeArrowheads="1"/>
          </p:cNvSpPr>
          <p:nvPr/>
        </p:nvSpPr>
        <p:spPr bwMode="auto">
          <a:xfrm>
            <a:off x="636588" y="1524000"/>
            <a:ext cx="7680325" cy="206216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 typeface="Arial"/>
              <a:buNone/>
              <a:defRPr/>
            </a:pPr>
            <a:r>
              <a:rPr lang="tr-TR" sz="1600">
                <a:latin typeface="Comic Sans MS"/>
              </a:rPr>
              <a:t>*</a:t>
            </a:r>
            <a:r>
              <a:rPr lang="tr-TR" sz="1600">
                <a:cs typeface="Calibri"/>
              </a:rPr>
              <a:t>Rahatsız edici yoksunluk belirtileri ve bunlara eşlik eden sürekli içme isteği</a:t>
            </a:r>
            <a:endParaRPr/>
          </a:p>
          <a:p>
            <a:pPr>
              <a:lnSpc>
                <a:spcPct val="100000"/>
              </a:lnSpc>
              <a:spcBef>
                <a:spcPts val="0"/>
              </a:spcBef>
              <a:buFont typeface="Arial"/>
              <a:buNone/>
              <a:defRPr/>
            </a:pPr>
            <a:r>
              <a:rPr lang="tr-TR" sz="1600">
                <a:cs typeface="Calibri"/>
              </a:rPr>
              <a:t>*Sigara içilmiş yerlere ait görüntü ses ve duygu durumlarının  harekete geçirdiği 3-5 dakikalık içme isteği dalgaları</a:t>
            </a:r>
            <a:endParaRPr/>
          </a:p>
          <a:p>
            <a:pPr>
              <a:lnSpc>
                <a:spcPct val="100000"/>
              </a:lnSpc>
              <a:spcBef>
                <a:spcPts val="0"/>
              </a:spcBef>
              <a:buFont typeface="Arial"/>
              <a:buNone/>
              <a:defRPr/>
            </a:pPr>
            <a:r>
              <a:rPr lang="tr-TR" sz="1600">
                <a:cs typeface="Calibri"/>
              </a:rPr>
              <a:t>*İçmeme kararına karşın kişinin kendini frenleyebilme gücünün yetersizliği</a:t>
            </a:r>
            <a:endParaRPr/>
          </a:p>
          <a:p>
            <a:pPr>
              <a:lnSpc>
                <a:spcPct val="100000"/>
              </a:lnSpc>
              <a:spcBef>
                <a:spcPts val="0"/>
              </a:spcBef>
              <a:buFont typeface="Arial"/>
              <a:buNone/>
              <a:defRPr/>
            </a:pPr>
            <a:r>
              <a:rPr lang="tr-TR" sz="1600">
                <a:cs typeface="Calibri"/>
              </a:rPr>
              <a:t>*Bu zorlukların stres sırasında artışı</a:t>
            </a:r>
            <a:endParaRPr/>
          </a:p>
          <a:p>
            <a:pPr>
              <a:lnSpc>
                <a:spcPct val="100000"/>
              </a:lnSpc>
              <a:spcBef>
                <a:spcPts val="0"/>
              </a:spcBef>
              <a:buFont typeface="Arial"/>
              <a:buNone/>
              <a:defRPr/>
            </a:pPr>
            <a:r>
              <a:rPr lang="tr-TR" sz="1600">
                <a:cs typeface="Calibri"/>
              </a:rPr>
              <a:t>*İçilecek bir sigaranın yeniden başlatıcı etkisi</a:t>
            </a:r>
            <a:endParaRPr/>
          </a:p>
        </p:txBody>
      </p:sp>
      <p:sp>
        <p:nvSpPr>
          <p:cNvPr id="2" name="Unvan 1"/>
          <p:cNvSpPr>
            <a:spLocks noGrp="1"/>
          </p:cNvSpPr>
          <p:nvPr>
            <p:ph type="title"/>
          </p:nvPr>
        </p:nvSpPr>
        <p:spPr bwMode="auto">
          <a:xfrm>
            <a:off x="630238" y="931863"/>
            <a:ext cx="8197850" cy="560387"/>
          </a:xfrm>
        </p:spPr>
        <p:txBody>
          <a:bodyPr>
            <a:normAutofit fontScale="90000"/>
          </a:bodyPr>
          <a:lstStyle/>
          <a:p>
            <a:pPr defTabSz="457200">
              <a:lnSpc>
                <a:spcPct val="100000"/>
              </a:lnSpc>
              <a:spcBef>
                <a:spcPts val="0"/>
              </a:spcBef>
              <a:defRPr/>
            </a:pPr>
            <a:r>
              <a:rPr lang="tr-TR" sz="2700">
                <a:ea typeface="Calibri"/>
                <a:cs typeface="Calibri"/>
              </a:rPr>
              <a:t>BIRAKMANIN ZORLUKLARI</a:t>
            </a:r>
            <a:br>
              <a:rPr lang="tr-TR" sz="1800">
                <a:solidFill>
                  <a:srgbClr val="FF0000"/>
                </a:solidFill>
                <a:ea typeface="Calibri"/>
                <a:cs typeface="Calibri"/>
              </a:rPr>
            </a:br>
            <a:endParaRPr lang="tr-TR" sz="2400">
              <a:ea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grpSp>
        <p:nvGrpSpPr>
          <p:cNvPr id="2" name="Organization Chart 3"/>
          <p:cNvGrpSpPr/>
          <p:nvPr/>
        </p:nvGrpSpPr>
        <p:grpSpPr bwMode="auto">
          <a:xfrm>
            <a:off x="539750" y="981075"/>
            <a:ext cx="8064500" cy="4876800"/>
            <a:chOff x="311" y="-3523"/>
            <a:chExt cx="22929" cy="4376"/>
          </a:xfrm>
        </p:grpSpPr>
        <p:cxnSp>
          <p:nvCxnSpPr>
            <p:cNvPr id="1028" name="_s1028"/>
            <p:cNvCxnSpPr>
              <a:cxnSpLocks noChangeShapeType="1"/>
              <a:stCxn id="18" idx="1"/>
              <a:endCxn id="11" idx="2"/>
            </p:cNvCxnSpPr>
            <p:nvPr/>
          </p:nvCxnSpPr>
          <p:spPr bwMode="auto">
            <a:xfrm rot="10800000" flipH="1">
              <a:off x="8205" y="-595"/>
              <a:ext cx="647" cy="431"/>
            </a:xfrm>
            <a:prstGeom prst="bentConnector4">
              <a:avLst>
                <a:gd name="adj1" fmla="val -46153"/>
                <a:gd name="adj2" fmla="val 76708"/>
              </a:avLst>
            </a:prstGeom>
            <a:noFill/>
            <a:ln w="28575">
              <a:solidFill>
                <a:schemeClr val="tx1"/>
              </a:solidFill>
              <a:miter lim="800000"/>
              <a:headEnd/>
              <a:tailEnd/>
            </a:ln>
          </p:spPr>
        </p:cxnSp>
        <p:cxnSp>
          <p:nvCxnSpPr>
            <p:cNvPr id="1029" name="_s1029"/>
            <p:cNvCxnSpPr>
              <a:cxnSpLocks noChangeShapeType="1"/>
              <a:stCxn id="17" idx="1"/>
              <a:endCxn id="9" idx="2"/>
            </p:cNvCxnSpPr>
            <p:nvPr/>
          </p:nvCxnSpPr>
          <p:spPr bwMode="auto">
            <a:xfrm rot="10800000" flipH="1">
              <a:off x="18930" y="-1268"/>
              <a:ext cx="216" cy="1896"/>
            </a:xfrm>
            <a:prstGeom prst="bentConnector4">
              <a:avLst>
                <a:gd name="adj1" fmla="val -138463"/>
                <a:gd name="adj2" fmla="val 55759"/>
              </a:avLst>
            </a:prstGeom>
            <a:noFill/>
            <a:ln w="28575">
              <a:solidFill>
                <a:schemeClr val="tx1"/>
              </a:solidFill>
              <a:miter lim="800000"/>
              <a:headEnd/>
              <a:tailEnd/>
            </a:ln>
          </p:spPr>
        </p:cxnSp>
        <p:cxnSp>
          <p:nvCxnSpPr>
            <p:cNvPr id="1030" name="_s1030"/>
            <p:cNvCxnSpPr>
              <a:cxnSpLocks noChangeShapeType="1"/>
              <a:stCxn id="16" idx="1"/>
              <a:endCxn id="9" idx="2"/>
            </p:cNvCxnSpPr>
            <p:nvPr/>
          </p:nvCxnSpPr>
          <p:spPr bwMode="auto">
            <a:xfrm rot="10800000" flipH="1">
              <a:off x="18930" y="-1268"/>
              <a:ext cx="216" cy="1167"/>
            </a:xfrm>
            <a:prstGeom prst="bentConnector4">
              <a:avLst>
                <a:gd name="adj1" fmla="val -138463"/>
                <a:gd name="adj2" fmla="val 59356"/>
              </a:avLst>
            </a:prstGeom>
            <a:noFill/>
            <a:ln w="28575">
              <a:solidFill>
                <a:schemeClr val="tx1"/>
              </a:solidFill>
              <a:miter lim="800000"/>
              <a:headEnd/>
              <a:tailEnd/>
            </a:ln>
          </p:spPr>
        </p:cxnSp>
        <p:cxnSp>
          <p:nvCxnSpPr>
            <p:cNvPr id="1031" name="_s1031"/>
            <p:cNvCxnSpPr>
              <a:cxnSpLocks noChangeShapeType="1"/>
              <a:stCxn id="15" idx="1"/>
              <a:endCxn id="8" idx="2"/>
            </p:cNvCxnSpPr>
            <p:nvPr/>
          </p:nvCxnSpPr>
          <p:spPr bwMode="auto">
            <a:xfrm rot="10800000">
              <a:off x="13750" y="-1268"/>
              <a:ext cx="282" cy="1896"/>
            </a:xfrm>
            <a:prstGeom prst="bentConnector2">
              <a:avLst/>
            </a:prstGeom>
            <a:noFill/>
            <a:ln w="28575">
              <a:solidFill>
                <a:schemeClr val="tx1"/>
              </a:solidFill>
              <a:miter lim="800000"/>
              <a:headEnd/>
              <a:tailEnd/>
            </a:ln>
          </p:spPr>
        </p:cxnSp>
        <p:cxnSp>
          <p:nvCxnSpPr>
            <p:cNvPr id="1032" name="_s1032"/>
            <p:cNvCxnSpPr>
              <a:cxnSpLocks noChangeShapeType="1"/>
              <a:stCxn id="14" idx="1"/>
              <a:endCxn id="8" idx="2"/>
            </p:cNvCxnSpPr>
            <p:nvPr/>
          </p:nvCxnSpPr>
          <p:spPr bwMode="auto">
            <a:xfrm rot="10800000">
              <a:off x="13752" y="-1268"/>
              <a:ext cx="293" cy="1169"/>
            </a:xfrm>
            <a:prstGeom prst="bentConnector2">
              <a:avLst/>
            </a:prstGeom>
            <a:noFill/>
            <a:ln w="28575">
              <a:solidFill>
                <a:schemeClr val="tx1"/>
              </a:solidFill>
              <a:miter lim="800000"/>
              <a:headEnd/>
              <a:tailEnd/>
            </a:ln>
          </p:spPr>
        </p:cxnSp>
        <p:cxnSp>
          <p:nvCxnSpPr>
            <p:cNvPr id="1033" name="_s1033"/>
            <p:cNvCxnSpPr>
              <a:cxnSpLocks noChangeShapeType="1"/>
              <a:stCxn id="13" idx="1"/>
              <a:endCxn id="8" idx="2"/>
            </p:cNvCxnSpPr>
            <p:nvPr/>
          </p:nvCxnSpPr>
          <p:spPr bwMode="auto">
            <a:xfrm rot="10800000">
              <a:off x="13750" y="-1268"/>
              <a:ext cx="282" cy="456"/>
            </a:xfrm>
            <a:prstGeom prst="bentConnector2">
              <a:avLst/>
            </a:prstGeom>
            <a:noFill/>
            <a:ln w="28575">
              <a:solidFill>
                <a:schemeClr val="tx1"/>
              </a:solidFill>
              <a:miter lim="800000"/>
              <a:headEnd/>
              <a:tailEnd/>
            </a:ln>
          </p:spPr>
        </p:cxnSp>
        <p:cxnSp>
          <p:nvCxnSpPr>
            <p:cNvPr id="1034" name="_s1034"/>
            <p:cNvCxnSpPr>
              <a:cxnSpLocks noChangeShapeType="1"/>
              <a:stCxn id="12" idx="1"/>
              <a:endCxn id="9" idx="2"/>
            </p:cNvCxnSpPr>
            <p:nvPr/>
          </p:nvCxnSpPr>
          <p:spPr bwMode="auto">
            <a:xfrm rot="10800000" flipH="1">
              <a:off x="18930" y="-1268"/>
              <a:ext cx="216" cy="437"/>
            </a:xfrm>
            <a:prstGeom prst="bentConnector4">
              <a:avLst>
                <a:gd name="adj1" fmla="val -138463"/>
                <a:gd name="adj2" fmla="val 74847"/>
              </a:avLst>
            </a:prstGeom>
            <a:noFill/>
            <a:ln w="28575">
              <a:solidFill>
                <a:schemeClr val="tx1"/>
              </a:solidFill>
              <a:miter lim="800000"/>
              <a:headEnd/>
              <a:tailEnd/>
            </a:ln>
          </p:spPr>
        </p:cxnSp>
        <p:cxnSp>
          <p:nvCxnSpPr>
            <p:cNvPr id="1035" name="_s1035"/>
            <p:cNvCxnSpPr>
              <a:cxnSpLocks noChangeShapeType="1"/>
              <a:stCxn id="11" idx="1"/>
              <a:endCxn id="7" idx="2"/>
            </p:cNvCxnSpPr>
            <p:nvPr/>
          </p:nvCxnSpPr>
          <p:spPr bwMode="auto">
            <a:xfrm rot="10800000">
              <a:off x="6614" y="-1268"/>
              <a:ext cx="87" cy="456"/>
            </a:xfrm>
            <a:prstGeom prst="bentConnector2">
              <a:avLst/>
            </a:prstGeom>
            <a:noFill/>
            <a:ln w="28575">
              <a:solidFill>
                <a:schemeClr val="tx1"/>
              </a:solidFill>
              <a:miter lim="800000"/>
              <a:headEnd/>
              <a:tailEnd/>
            </a:ln>
          </p:spPr>
        </p:cxnSp>
        <p:cxnSp>
          <p:nvCxnSpPr>
            <p:cNvPr id="1036" name="_s1036"/>
            <p:cNvCxnSpPr>
              <a:cxnSpLocks noChangeShapeType="1"/>
              <a:stCxn id="10" idx="1"/>
              <a:endCxn id="6" idx="2"/>
            </p:cNvCxnSpPr>
            <p:nvPr/>
          </p:nvCxnSpPr>
          <p:spPr bwMode="auto">
            <a:xfrm rot="10800000">
              <a:off x="1472" y="-1268"/>
              <a:ext cx="293" cy="438"/>
            </a:xfrm>
            <a:prstGeom prst="bentConnector2">
              <a:avLst/>
            </a:prstGeom>
            <a:noFill/>
            <a:ln w="28575">
              <a:solidFill>
                <a:schemeClr val="tx1"/>
              </a:solidFill>
              <a:miter lim="800000"/>
              <a:headEnd/>
              <a:tailEnd/>
            </a:ln>
          </p:spPr>
        </p:cxnSp>
        <p:cxnSp>
          <p:nvCxnSpPr>
            <p:cNvPr id="1037" name="_s1037"/>
            <p:cNvCxnSpPr>
              <a:cxnSpLocks noChangeShapeType="1"/>
              <a:stCxn id="9" idx="0"/>
              <a:endCxn id="5" idx="2"/>
            </p:cNvCxnSpPr>
            <p:nvPr/>
          </p:nvCxnSpPr>
          <p:spPr bwMode="auto">
            <a:xfrm rot="16199999">
              <a:off x="19153" y="-2239"/>
              <a:ext cx="227" cy="244"/>
            </a:xfrm>
            <a:prstGeom prst="bentConnector3">
              <a:avLst>
                <a:gd name="adj1" fmla="val 42352"/>
              </a:avLst>
            </a:prstGeom>
            <a:noFill/>
            <a:ln w="28575">
              <a:solidFill>
                <a:schemeClr val="tx1"/>
              </a:solidFill>
              <a:miter lim="800000"/>
              <a:headEnd/>
              <a:tailEnd/>
            </a:ln>
          </p:spPr>
        </p:cxnSp>
        <p:cxnSp>
          <p:nvCxnSpPr>
            <p:cNvPr id="1038" name="_s1038"/>
            <p:cNvCxnSpPr>
              <a:cxnSpLocks noChangeShapeType="1"/>
              <a:stCxn id="8" idx="0"/>
              <a:endCxn id="5" idx="2"/>
            </p:cNvCxnSpPr>
            <p:nvPr/>
          </p:nvCxnSpPr>
          <p:spPr bwMode="auto">
            <a:xfrm rot="16199999">
              <a:off x="16456" y="-4937"/>
              <a:ext cx="227" cy="5640"/>
            </a:xfrm>
            <a:prstGeom prst="bentConnector3">
              <a:avLst>
                <a:gd name="adj1" fmla="val 42352"/>
              </a:avLst>
            </a:prstGeom>
            <a:noFill/>
            <a:ln w="28575">
              <a:solidFill>
                <a:schemeClr val="tx1"/>
              </a:solidFill>
              <a:miter lim="800000"/>
              <a:headEnd/>
              <a:tailEnd/>
            </a:ln>
          </p:spPr>
        </p:cxnSp>
        <p:cxnSp>
          <p:nvCxnSpPr>
            <p:cNvPr id="1039" name="_s1039"/>
            <p:cNvCxnSpPr>
              <a:cxnSpLocks noChangeShapeType="1"/>
              <a:stCxn id="7" idx="0"/>
              <a:endCxn id="4" idx="2"/>
            </p:cNvCxnSpPr>
            <p:nvPr/>
          </p:nvCxnSpPr>
          <p:spPr bwMode="auto">
            <a:xfrm rot="5400000" flipH="1">
              <a:off x="6100" y="-2517"/>
              <a:ext cx="227" cy="800"/>
            </a:xfrm>
            <a:prstGeom prst="bentConnector3">
              <a:avLst>
                <a:gd name="adj1" fmla="val 42352"/>
              </a:avLst>
            </a:prstGeom>
            <a:noFill/>
            <a:ln w="28575">
              <a:solidFill>
                <a:schemeClr val="tx1"/>
              </a:solidFill>
              <a:miter lim="800000"/>
              <a:headEnd/>
              <a:tailEnd/>
            </a:ln>
          </p:spPr>
        </p:cxnSp>
        <p:cxnSp>
          <p:nvCxnSpPr>
            <p:cNvPr id="1040" name="_s1040"/>
            <p:cNvCxnSpPr>
              <a:cxnSpLocks noChangeShapeType="1"/>
              <a:stCxn id="6" idx="0"/>
              <a:endCxn id="4" idx="2"/>
            </p:cNvCxnSpPr>
            <p:nvPr/>
          </p:nvCxnSpPr>
          <p:spPr bwMode="auto">
            <a:xfrm rot="16199999">
              <a:off x="3529" y="-4289"/>
              <a:ext cx="227" cy="4343"/>
            </a:xfrm>
            <a:prstGeom prst="bentConnector3">
              <a:avLst>
                <a:gd name="adj1" fmla="val 42352"/>
              </a:avLst>
            </a:prstGeom>
            <a:noFill/>
            <a:ln w="28575">
              <a:solidFill>
                <a:schemeClr val="tx1"/>
              </a:solidFill>
              <a:miter lim="800000"/>
              <a:headEnd/>
              <a:tailEnd/>
            </a:ln>
          </p:spPr>
        </p:cxnSp>
        <p:cxnSp>
          <p:nvCxnSpPr>
            <p:cNvPr id="1041" name="_s1041"/>
            <p:cNvCxnSpPr>
              <a:cxnSpLocks noChangeShapeType="1"/>
              <a:stCxn id="5" idx="0"/>
              <a:endCxn id="3" idx="2"/>
            </p:cNvCxnSpPr>
            <p:nvPr/>
          </p:nvCxnSpPr>
          <p:spPr bwMode="auto">
            <a:xfrm rot="5400000" flipH="1">
              <a:off x="15425" y="-6819"/>
              <a:ext cx="235" cy="7695"/>
            </a:xfrm>
            <a:prstGeom prst="bentConnector3">
              <a:avLst>
                <a:gd name="adj1" fmla="val 41144"/>
              </a:avLst>
            </a:prstGeom>
            <a:noFill/>
            <a:ln w="28575">
              <a:solidFill>
                <a:schemeClr val="tx1"/>
              </a:solidFill>
              <a:miter lim="800000"/>
              <a:headEnd/>
              <a:tailEnd/>
            </a:ln>
          </p:spPr>
        </p:cxnSp>
        <p:cxnSp>
          <p:nvCxnSpPr>
            <p:cNvPr id="1042" name="_s1042"/>
            <p:cNvCxnSpPr>
              <a:cxnSpLocks noChangeShapeType="1"/>
              <a:stCxn id="4" idx="0"/>
              <a:endCxn id="3" idx="2"/>
            </p:cNvCxnSpPr>
            <p:nvPr/>
          </p:nvCxnSpPr>
          <p:spPr bwMode="auto">
            <a:xfrm rot="16199999">
              <a:off x="8637" y="-5912"/>
              <a:ext cx="235" cy="5881"/>
            </a:xfrm>
            <a:prstGeom prst="bentConnector3">
              <a:avLst>
                <a:gd name="adj1" fmla="val 41144"/>
              </a:avLst>
            </a:prstGeom>
            <a:noFill/>
            <a:ln w="28575">
              <a:solidFill>
                <a:schemeClr val="tx1"/>
              </a:solidFill>
              <a:miter lim="800000"/>
              <a:headEnd/>
              <a:tailEnd/>
            </a:ln>
          </p:spPr>
        </p:cxnSp>
        <p:sp>
          <p:nvSpPr>
            <p:cNvPr id="3" name="_s1043"/>
            <p:cNvSpPr>
              <a:spLocks noChangeArrowheads="1"/>
            </p:cNvSpPr>
            <p:nvPr/>
          </p:nvSpPr>
          <p:spPr bwMode="auto">
            <a:xfrm>
              <a:off x="8583" y="-3523"/>
              <a:ext cx="6220" cy="434"/>
            </a:xfrm>
            <a:prstGeom prst="roundRect">
              <a:avLst>
                <a:gd name="adj" fmla="val 16667"/>
              </a:avLst>
            </a:prstGeom>
            <a:solidFill>
              <a:srgbClr val="FFCCFF"/>
            </a:solidFill>
            <a:ln w="9525">
              <a:solidFill>
                <a:schemeClr val="tx1"/>
              </a:solidFill>
              <a:round/>
              <a:headEnd/>
              <a:tailEnd/>
            </a:ln>
          </p:spPr>
          <p:txBody>
            <a:bodyPr vert="horz" wrap="none" lIns="3992" tIns="1998" rIns="3992" bIns="1998"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SİGARANIN ZARARLARI</a:t>
              </a:r>
              <a:endParaRPr/>
            </a:p>
          </p:txBody>
        </p:sp>
        <p:sp>
          <p:nvSpPr>
            <p:cNvPr id="4" name="_s1044"/>
            <p:cNvSpPr>
              <a:spLocks noChangeArrowheads="1"/>
            </p:cNvSpPr>
            <p:nvPr/>
          </p:nvSpPr>
          <p:spPr bwMode="auto">
            <a:xfrm>
              <a:off x="3506" y="-2854"/>
              <a:ext cx="4617" cy="623"/>
            </a:xfrm>
            <a:prstGeom prst="roundRect">
              <a:avLst>
                <a:gd name="adj" fmla="val 16667"/>
              </a:avLst>
            </a:prstGeom>
            <a:solidFill>
              <a:srgbClr val="FFCCFF"/>
            </a:solidFill>
            <a:ln w="9525">
              <a:solidFill>
                <a:schemeClr val="tx1"/>
              </a:solidFill>
              <a:round/>
              <a:headEnd/>
              <a:tailEnd/>
            </a:ln>
          </p:spPr>
          <p:txBody>
            <a:bodyPr vert="horz" wrap="none" lIns="3992" tIns="1998" rIns="3992" bIns="1998"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SAĞLIK </a:t>
              </a:r>
              <a:endParaRPr/>
            </a:p>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ZARARLARI</a:t>
              </a:r>
              <a:endParaRPr/>
            </a:p>
          </p:txBody>
        </p:sp>
        <p:sp>
          <p:nvSpPr>
            <p:cNvPr id="5" name="_s1045"/>
            <p:cNvSpPr>
              <a:spLocks noChangeArrowheads="1"/>
            </p:cNvSpPr>
            <p:nvPr/>
          </p:nvSpPr>
          <p:spPr bwMode="auto">
            <a:xfrm>
              <a:off x="16663" y="-2854"/>
              <a:ext cx="5450" cy="623"/>
            </a:xfrm>
            <a:prstGeom prst="roundRect">
              <a:avLst>
                <a:gd name="adj" fmla="val 16667"/>
              </a:avLst>
            </a:prstGeom>
            <a:solidFill>
              <a:srgbClr val="66FFFF"/>
            </a:solidFill>
            <a:ln w="9525">
              <a:solidFill>
                <a:schemeClr val="tx1"/>
              </a:solidFill>
              <a:round/>
              <a:headEnd/>
              <a:tailEnd/>
            </a:ln>
          </p:spPr>
          <p:txBody>
            <a:bodyPr vert="horz" wrap="none" lIns="3992" tIns="1998" rIns="3992" bIns="1998"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EKONOMİK</a:t>
              </a:r>
              <a:endParaRPr/>
            </a:p>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 ZARARLARI</a:t>
              </a:r>
              <a:endParaRPr/>
            </a:p>
          </p:txBody>
        </p:sp>
        <p:sp>
          <p:nvSpPr>
            <p:cNvPr id="6" name="_s1046"/>
            <p:cNvSpPr>
              <a:spLocks noChangeArrowheads="1"/>
            </p:cNvSpPr>
            <p:nvPr/>
          </p:nvSpPr>
          <p:spPr bwMode="auto">
            <a:xfrm>
              <a:off x="324" y="-2004"/>
              <a:ext cx="2296" cy="736"/>
            </a:xfrm>
            <a:prstGeom prst="roundRect">
              <a:avLst>
                <a:gd name="adj" fmla="val 16667"/>
              </a:avLst>
            </a:prstGeom>
            <a:solidFill>
              <a:srgbClr val="FFCCFF"/>
            </a:solidFill>
            <a:ln w="9525">
              <a:solidFill>
                <a:schemeClr val="tx1"/>
              </a:solidFill>
              <a:round/>
              <a:headEnd/>
              <a:tailEnd/>
            </a:ln>
          </p:spPr>
          <p:txBody>
            <a:bodyPr vert="horz" wrap="none" lIns="3992" tIns="1998" rIns="3992" bIns="1998"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KİŞİYE</a:t>
              </a:r>
              <a:endParaRPr/>
            </a:p>
          </p:txBody>
        </p:sp>
        <p:sp>
          <p:nvSpPr>
            <p:cNvPr id="7" name="_s1047"/>
            <p:cNvSpPr>
              <a:spLocks noChangeArrowheads="1"/>
            </p:cNvSpPr>
            <p:nvPr/>
          </p:nvSpPr>
          <p:spPr bwMode="auto">
            <a:xfrm>
              <a:off x="5208" y="-2004"/>
              <a:ext cx="2810" cy="736"/>
            </a:xfrm>
            <a:prstGeom prst="roundRect">
              <a:avLst>
                <a:gd name="adj" fmla="val 16667"/>
              </a:avLst>
            </a:prstGeom>
            <a:solidFill>
              <a:srgbClr val="FFCCFF"/>
            </a:solidFill>
            <a:ln w="9525">
              <a:solidFill>
                <a:schemeClr val="tx1"/>
              </a:solidFill>
              <a:round/>
              <a:headEnd/>
              <a:tailEnd/>
            </a:ln>
          </p:spPr>
          <p:txBody>
            <a:bodyPr vert="horz" wrap="none" lIns="3992" tIns="1998" rIns="3992" bIns="1998"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Georgia"/>
                  <a:cs typeface="Arial"/>
                </a:rPr>
                <a:t>Ç</a:t>
              </a:r>
              <a:r>
                <a:rPr lang="tr-TR" sz="1400" b="0" i="0" u="none" strike="noStrike" cap="none">
                  <a:ln>
                    <a:noFill/>
                  </a:ln>
                  <a:solidFill>
                    <a:schemeClr val="tx1"/>
                  </a:solidFill>
                  <a:latin typeface="Calibri"/>
                  <a:cs typeface="Arial"/>
                </a:rPr>
                <a:t>EVRESİNE</a:t>
              </a:r>
              <a:endParaRPr/>
            </a:p>
          </p:txBody>
        </p:sp>
        <p:sp>
          <p:nvSpPr>
            <p:cNvPr id="8" name="_s1048"/>
            <p:cNvSpPr>
              <a:spLocks noChangeArrowheads="1"/>
            </p:cNvSpPr>
            <p:nvPr/>
          </p:nvSpPr>
          <p:spPr bwMode="auto">
            <a:xfrm>
              <a:off x="12603" y="-2004"/>
              <a:ext cx="2296" cy="736"/>
            </a:xfrm>
            <a:prstGeom prst="roundRect">
              <a:avLst>
                <a:gd name="adj" fmla="val 16667"/>
              </a:avLst>
            </a:prstGeom>
            <a:solidFill>
              <a:srgbClr val="66FFFF"/>
            </a:solidFill>
            <a:ln w="9525">
              <a:solidFill>
                <a:schemeClr val="tx1"/>
              </a:solidFill>
              <a:round/>
              <a:headEnd/>
              <a:tailEnd/>
            </a:ln>
          </p:spPr>
          <p:txBody>
            <a:bodyPr vert="horz" wrap="none" lIns="3992" tIns="1998" rIns="3992" bIns="1998"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endParaRPr lang="tr-TR" sz="200" b="0" i="0" u="none" strike="noStrike" cap="none">
                <a:ln>
                  <a:noFill/>
                </a:ln>
                <a:solidFill>
                  <a:schemeClr val="tx1"/>
                </a:solidFill>
                <a:latin typeface="Calibri"/>
                <a:cs typeface="Arial"/>
              </a:endParaRPr>
            </a:p>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KİŞİYE</a:t>
              </a:r>
              <a:endParaRPr/>
            </a:p>
            <a:p>
              <a:pPr marL="342900" marR="0" lvl="0" indent="-342900" algn="ctr" defTabSz="914400">
                <a:lnSpc>
                  <a:spcPct val="100000"/>
                </a:lnSpc>
                <a:spcBef>
                  <a:spcPts val="0"/>
                </a:spcBef>
                <a:spcAft>
                  <a:spcPts val="0"/>
                </a:spcAft>
                <a:buClr>
                  <a:schemeClr val="hlink"/>
                </a:buClr>
                <a:buSzPct val="80000"/>
                <a:buFontTx/>
                <a:buNone/>
                <a:defRPr/>
              </a:pPr>
              <a:endParaRPr lang="tr-TR" sz="900" b="0" i="0" u="none" strike="noStrike" cap="none">
                <a:ln>
                  <a:noFill/>
                </a:ln>
                <a:solidFill>
                  <a:srgbClr val="CC0000"/>
                </a:solidFill>
                <a:latin typeface="Calibri"/>
                <a:cs typeface="Arial"/>
              </a:endParaRPr>
            </a:p>
          </p:txBody>
        </p:sp>
        <p:sp>
          <p:nvSpPr>
            <p:cNvPr id="9" name="_s1049"/>
            <p:cNvSpPr>
              <a:spLocks noChangeArrowheads="1"/>
            </p:cNvSpPr>
            <p:nvPr/>
          </p:nvSpPr>
          <p:spPr bwMode="auto">
            <a:xfrm>
              <a:off x="17488" y="-2004"/>
              <a:ext cx="3311" cy="736"/>
            </a:xfrm>
            <a:prstGeom prst="roundRect">
              <a:avLst>
                <a:gd name="adj" fmla="val 16667"/>
              </a:avLst>
            </a:prstGeom>
            <a:solidFill>
              <a:srgbClr val="66FFFF"/>
            </a:solidFill>
            <a:ln w="9525">
              <a:solidFill>
                <a:schemeClr val="tx1"/>
              </a:solidFill>
              <a:round/>
              <a:headEnd/>
              <a:tailEnd/>
            </a:ln>
          </p:spPr>
          <p:txBody>
            <a:bodyPr vert="horz" wrap="none" lIns="4813" tIns="2406" rIns="4813" bIns="2406"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Georgia"/>
                  <a:cs typeface="Arial"/>
                </a:rPr>
                <a:t>Ü</a:t>
              </a:r>
              <a:r>
                <a:rPr lang="tr-TR" sz="1400" b="0" i="0" u="none" strike="noStrike" cap="none">
                  <a:ln>
                    <a:noFill/>
                  </a:ln>
                  <a:solidFill>
                    <a:schemeClr val="tx1"/>
                  </a:solidFill>
                  <a:latin typeface="Calibri"/>
                  <a:cs typeface="Arial"/>
                </a:rPr>
                <a:t>LKEYE</a:t>
              </a:r>
              <a:endParaRPr/>
            </a:p>
          </p:txBody>
        </p:sp>
        <p:sp>
          <p:nvSpPr>
            <p:cNvPr id="10" name="_s1050"/>
            <p:cNvSpPr>
              <a:spLocks noChangeArrowheads="1"/>
            </p:cNvSpPr>
            <p:nvPr/>
          </p:nvSpPr>
          <p:spPr bwMode="auto">
            <a:xfrm>
              <a:off x="1766" y="-1050"/>
              <a:ext cx="4297" cy="436"/>
            </a:xfrm>
            <a:prstGeom prst="roundRect">
              <a:avLst>
                <a:gd name="adj" fmla="val 16667"/>
              </a:avLst>
            </a:prstGeom>
            <a:solidFill>
              <a:srgbClr val="FFCCFF"/>
            </a:solidFill>
            <a:ln w="9525">
              <a:solidFill>
                <a:schemeClr val="tx1"/>
              </a:solidFill>
              <a:round/>
              <a:headEnd/>
              <a:tailEnd/>
            </a:ln>
          </p:spPr>
          <p:txBody>
            <a:bodyPr vert="horz" wrap="none" lIns="6993" tIns="3496" rIns="6993" bIns="3496"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HASTALIKLAR</a:t>
              </a:r>
              <a:endParaRPr/>
            </a:p>
          </p:txBody>
        </p:sp>
        <p:sp>
          <p:nvSpPr>
            <p:cNvPr id="11" name="_s1051"/>
            <p:cNvSpPr>
              <a:spLocks noChangeArrowheads="1"/>
            </p:cNvSpPr>
            <p:nvPr/>
          </p:nvSpPr>
          <p:spPr bwMode="auto">
            <a:xfrm>
              <a:off x="6701" y="-1031"/>
              <a:ext cx="4297" cy="436"/>
            </a:xfrm>
            <a:prstGeom prst="roundRect">
              <a:avLst>
                <a:gd name="adj" fmla="val 16667"/>
              </a:avLst>
            </a:prstGeom>
            <a:solidFill>
              <a:srgbClr val="FFCCFF"/>
            </a:solidFill>
            <a:ln w="9525">
              <a:solidFill>
                <a:schemeClr val="tx1"/>
              </a:solidFill>
              <a:round/>
              <a:headEnd/>
              <a:tailEnd/>
            </a:ln>
          </p:spPr>
          <p:txBody>
            <a:bodyPr vert="horz" wrap="none" lIns="6993" tIns="3496" rIns="6993" bIns="3496"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Georgia"/>
                  <a:cs typeface="Arial"/>
                </a:rPr>
                <a:t>Ç</a:t>
              </a:r>
              <a:r>
                <a:rPr lang="tr-TR" sz="1400" b="0" i="0" u="none" strike="noStrike" cap="none">
                  <a:ln>
                    <a:noFill/>
                  </a:ln>
                  <a:solidFill>
                    <a:schemeClr val="tx1"/>
                  </a:solidFill>
                  <a:latin typeface="Calibri"/>
                  <a:cs typeface="Arial"/>
                </a:rPr>
                <a:t>EVRE KİRLİLİĞİ</a:t>
              </a:r>
              <a:endParaRPr/>
            </a:p>
          </p:txBody>
        </p:sp>
        <p:sp>
          <p:nvSpPr>
            <p:cNvPr id="12" name="_s1052"/>
            <p:cNvSpPr>
              <a:spLocks noChangeArrowheads="1"/>
            </p:cNvSpPr>
            <p:nvPr/>
          </p:nvSpPr>
          <p:spPr bwMode="auto">
            <a:xfrm>
              <a:off x="18930" y="-1050"/>
              <a:ext cx="4297" cy="436"/>
            </a:xfrm>
            <a:prstGeom prst="roundRect">
              <a:avLst>
                <a:gd name="adj" fmla="val 16667"/>
              </a:avLst>
            </a:prstGeom>
            <a:solidFill>
              <a:srgbClr val="66FFFF"/>
            </a:solidFill>
            <a:ln w="9525">
              <a:solidFill>
                <a:schemeClr val="tx1"/>
              </a:solidFill>
              <a:round/>
              <a:headEnd/>
              <a:tailEnd/>
            </a:ln>
          </p:spPr>
          <p:txBody>
            <a:bodyPr vert="horz" wrap="none" lIns="10612" tIns="5307" rIns="10612" bIns="5307"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YANGINLAR</a:t>
              </a:r>
              <a:endParaRPr/>
            </a:p>
          </p:txBody>
        </p:sp>
        <p:sp>
          <p:nvSpPr>
            <p:cNvPr id="13" name="_s1053"/>
            <p:cNvSpPr>
              <a:spLocks noChangeArrowheads="1"/>
            </p:cNvSpPr>
            <p:nvPr/>
          </p:nvSpPr>
          <p:spPr bwMode="auto">
            <a:xfrm>
              <a:off x="14032" y="-1031"/>
              <a:ext cx="4297" cy="436"/>
            </a:xfrm>
            <a:prstGeom prst="roundRect">
              <a:avLst>
                <a:gd name="adj" fmla="val 16667"/>
              </a:avLst>
            </a:prstGeom>
            <a:solidFill>
              <a:srgbClr val="66FFFF"/>
            </a:solidFill>
            <a:ln w="9525">
              <a:solidFill>
                <a:schemeClr val="tx1"/>
              </a:solidFill>
              <a:round/>
              <a:headEnd/>
              <a:tailEnd/>
            </a:ln>
          </p:spPr>
          <p:txBody>
            <a:bodyPr vert="horz" wrap="none" lIns="14340" tIns="7172" rIns="14340" bIns="7172"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Georgia"/>
                  <a:cs typeface="Arial"/>
                </a:rPr>
                <a:t>Ü</a:t>
              </a:r>
              <a:r>
                <a:rPr lang="tr-TR" sz="1400" b="0" i="0" u="none" strike="noStrike" cap="none">
                  <a:ln>
                    <a:noFill/>
                  </a:ln>
                  <a:solidFill>
                    <a:schemeClr val="tx1"/>
                  </a:solidFill>
                  <a:latin typeface="Calibri"/>
                  <a:cs typeface="Arial"/>
                </a:rPr>
                <a:t>R</a:t>
              </a:r>
              <a:r>
                <a:rPr lang="tr-TR" sz="1400" b="0" i="0" u="none" strike="noStrike" cap="none">
                  <a:ln>
                    <a:noFill/>
                  </a:ln>
                  <a:solidFill>
                    <a:schemeClr val="tx1"/>
                  </a:solidFill>
                  <a:latin typeface="Georgia"/>
                  <a:cs typeface="Arial"/>
                </a:rPr>
                <a:t>Ü</a:t>
              </a:r>
              <a:r>
                <a:rPr lang="tr-TR" sz="1400" b="0" i="0" u="none" strike="noStrike" cap="none">
                  <a:ln>
                    <a:noFill/>
                  </a:ln>
                  <a:solidFill>
                    <a:schemeClr val="tx1"/>
                  </a:solidFill>
                  <a:latin typeface="Calibri"/>
                  <a:cs typeface="Arial"/>
                </a:rPr>
                <a:t>N</a:t>
              </a:r>
              <a:r>
                <a:rPr lang="tr-TR" sz="1400" b="0" i="0" u="none" strike="noStrike" cap="none">
                  <a:ln>
                    <a:noFill/>
                  </a:ln>
                  <a:solidFill>
                    <a:schemeClr val="tx1"/>
                  </a:solidFill>
                  <a:latin typeface="Georgia"/>
                  <a:cs typeface="Arial"/>
                </a:rPr>
                <a:t>Ü</a:t>
              </a:r>
              <a:r>
                <a:rPr lang="tr-TR" sz="1400" b="0" i="0" u="none" strike="noStrike" cap="none">
                  <a:ln>
                    <a:noFill/>
                  </a:ln>
                  <a:solidFill>
                    <a:schemeClr val="tx1"/>
                  </a:solidFill>
                  <a:latin typeface="Calibri"/>
                  <a:cs typeface="Arial"/>
                </a:rPr>
                <a:t>N BEDELİ</a:t>
              </a:r>
              <a:endParaRPr/>
            </a:p>
          </p:txBody>
        </p:sp>
        <p:sp>
          <p:nvSpPr>
            <p:cNvPr id="14" name="_s1054"/>
            <p:cNvSpPr>
              <a:spLocks noChangeArrowheads="1"/>
            </p:cNvSpPr>
            <p:nvPr/>
          </p:nvSpPr>
          <p:spPr bwMode="auto">
            <a:xfrm>
              <a:off x="14045" y="-320"/>
              <a:ext cx="4297" cy="436"/>
            </a:xfrm>
            <a:prstGeom prst="roundRect">
              <a:avLst>
                <a:gd name="adj" fmla="val 16667"/>
              </a:avLst>
            </a:prstGeom>
            <a:solidFill>
              <a:srgbClr val="66FFFF"/>
            </a:solidFill>
            <a:ln w="9525">
              <a:solidFill>
                <a:schemeClr val="tx1"/>
              </a:solidFill>
              <a:round/>
              <a:headEnd/>
              <a:tailEnd/>
            </a:ln>
          </p:spPr>
          <p:txBody>
            <a:bodyPr vert="horz" wrap="none" lIns="18871" tIns="9434" rIns="18871" bIns="9434"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EV KAZALARI</a:t>
              </a:r>
              <a:endParaRPr/>
            </a:p>
          </p:txBody>
        </p:sp>
        <p:sp>
          <p:nvSpPr>
            <p:cNvPr id="15" name="_s1055"/>
            <p:cNvSpPr>
              <a:spLocks noChangeArrowheads="1"/>
            </p:cNvSpPr>
            <p:nvPr/>
          </p:nvSpPr>
          <p:spPr bwMode="auto">
            <a:xfrm>
              <a:off x="14032" y="410"/>
              <a:ext cx="4310" cy="436"/>
            </a:xfrm>
            <a:prstGeom prst="roundRect">
              <a:avLst>
                <a:gd name="adj" fmla="val 16667"/>
              </a:avLst>
            </a:prstGeom>
            <a:solidFill>
              <a:srgbClr val="66FFFF"/>
            </a:solidFill>
            <a:ln w="9525">
              <a:solidFill>
                <a:schemeClr val="tx1"/>
              </a:solidFill>
              <a:round/>
              <a:headEnd/>
              <a:tailEnd/>
            </a:ln>
          </p:spPr>
          <p:txBody>
            <a:bodyPr vert="horz" wrap="none" lIns="18871" tIns="9434" rIns="18871" bIns="9434"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TEMİZLİK MASRAFI</a:t>
              </a:r>
              <a:endParaRPr/>
            </a:p>
          </p:txBody>
        </p:sp>
        <p:sp>
          <p:nvSpPr>
            <p:cNvPr id="16" name="_s1056"/>
            <p:cNvSpPr>
              <a:spLocks noChangeArrowheads="1"/>
            </p:cNvSpPr>
            <p:nvPr/>
          </p:nvSpPr>
          <p:spPr bwMode="auto">
            <a:xfrm>
              <a:off x="18930" y="-320"/>
              <a:ext cx="4297" cy="436"/>
            </a:xfrm>
            <a:prstGeom prst="roundRect">
              <a:avLst>
                <a:gd name="adj" fmla="val 16667"/>
              </a:avLst>
            </a:prstGeom>
            <a:solidFill>
              <a:srgbClr val="66FFFF"/>
            </a:solidFill>
            <a:ln w="9525">
              <a:solidFill>
                <a:schemeClr val="tx1"/>
              </a:solidFill>
              <a:round/>
              <a:headEnd/>
              <a:tailEnd/>
            </a:ln>
          </p:spPr>
          <p:txBody>
            <a:bodyPr vert="horz" wrap="none" lIns="29018" tIns="14509" rIns="29018" bIns="14509"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TEDAVİ MASRAFI</a:t>
              </a:r>
              <a:endParaRPr/>
            </a:p>
          </p:txBody>
        </p:sp>
        <p:sp>
          <p:nvSpPr>
            <p:cNvPr id="17" name="_s1057"/>
            <p:cNvSpPr>
              <a:spLocks noChangeArrowheads="1"/>
            </p:cNvSpPr>
            <p:nvPr/>
          </p:nvSpPr>
          <p:spPr bwMode="auto">
            <a:xfrm>
              <a:off x="18930" y="410"/>
              <a:ext cx="4297" cy="436"/>
            </a:xfrm>
            <a:prstGeom prst="roundRect">
              <a:avLst>
                <a:gd name="adj" fmla="val 16667"/>
              </a:avLst>
            </a:prstGeom>
            <a:solidFill>
              <a:srgbClr val="66FFFF"/>
            </a:solidFill>
            <a:ln w="9525">
              <a:solidFill>
                <a:schemeClr val="tx1"/>
              </a:solidFill>
              <a:round/>
              <a:headEnd/>
              <a:tailEnd/>
            </a:ln>
          </p:spPr>
          <p:txBody>
            <a:bodyPr vert="horz" wrap="none" lIns="29018" tIns="14509" rIns="29018" bIns="14509"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İŞG</a:t>
              </a:r>
              <a:r>
                <a:rPr lang="tr-TR" sz="1400" b="0" i="0" u="none" strike="noStrike" cap="none">
                  <a:ln>
                    <a:noFill/>
                  </a:ln>
                  <a:solidFill>
                    <a:schemeClr val="tx1"/>
                  </a:solidFill>
                  <a:latin typeface="Georgia"/>
                  <a:cs typeface="Arial"/>
                </a:rPr>
                <a:t>Ü</a:t>
              </a:r>
              <a:r>
                <a:rPr lang="tr-TR" sz="1400" b="0" i="0" u="none" strike="noStrike" cap="none">
                  <a:ln>
                    <a:noFill/>
                  </a:ln>
                  <a:solidFill>
                    <a:schemeClr val="tx1"/>
                  </a:solidFill>
                  <a:latin typeface="Calibri"/>
                  <a:cs typeface="Arial"/>
                </a:rPr>
                <a:t>C</a:t>
              </a:r>
              <a:r>
                <a:rPr lang="tr-TR" sz="1400" b="0" i="0" u="none" strike="noStrike" cap="none">
                  <a:ln>
                    <a:noFill/>
                  </a:ln>
                  <a:solidFill>
                    <a:schemeClr val="tx1"/>
                  </a:solidFill>
                  <a:latin typeface="Georgia"/>
                  <a:cs typeface="Arial"/>
                </a:rPr>
                <a:t>Ü</a:t>
              </a:r>
              <a:r>
                <a:rPr lang="tr-TR" sz="1400" b="0" i="0" u="none" strike="noStrike" cap="none">
                  <a:ln>
                    <a:noFill/>
                  </a:ln>
                  <a:solidFill>
                    <a:schemeClr val="tx1"/>
                  </a:solidFill>
                  <a:latin typeface="Calibri"/>
                  <a:cs typeface="Arial"/>
                </a:rPr>
                <a:t> KAYBI</a:t>
              </a:r>
              <a:endParaRPr/>
            </a:p>
          </p:txBody>
        </p:sp>
        <p:sp>
          <p:nvSpPr>
            <p:cNvPr id="18" name="_s1058"/>
            <p:cNvSpPr>
              <a:spLocks noChangeArrowheads="1"/>
            </p:cNvSpPr>
            <p:nvPr/>
          </p:nvSpPr>
          <p:spPr bwMode="auto">
            <a:xfrm>
              <a:off x="8205" y="-396"/>
              <a:ext cx="5251" cy="462"/>
            </a:xfrm>
            <a:prstGeom prst="roundRect">
              <a:avLst>
                <a:gd name="adj" fmla="val 16667"/>
              </a:avLst>
            </a:prstGeom>
            <a:solidFill>
              <a:srgbClr val="FFCCFF"/>
            </a:solidFill>
            <a:ln w="9525">
              <a:solidFill>
                <a:schemeClr val="tx1"/>
              </a:solidFill>
              <a:round/>
              <a:headEnd/>
              <a:tailEnd/>
            </a:ln>
          </p:spPr>
          <p:txBody>
            <a:bodyPr vert="horz" wrap="none" lIns="39470" tIns="19735" rIns="39470" bIns="19735" numCol="1" anchor="ctr" anchorCtr="0" compatLnSpc="1">
              <a:prstTxWarp prst="textNoShape"/>
            </a:bodyPr>
            <a:lstStyle>
              <a:lvl1pPr marL="342900" indent="-342900">
                <a:defRPr>
                  <a:solidFill>
                    <a:schemeClr val="tx1"/>
                  </a:solidFill>
                  <a:latin typeface="Georgia"/>
                  <a:cs typeface="Arial"/>
                </a:defRPr>
              </a:lvl1pPr>
              <a:lvl2pPr>
                <a:defRPr>
                  <a:solidFill>
                    <a:schemeClr val="tx1"/>
                  </a:solidFill>
                  <a:latin typeface="Georgia"/>
                  <a:cs typeface="Arial"/>
                </a:defRPr>
              </a:lvl2pPr>
              <a:lvl3pPr>
                <a:defRPr>
                  <a:solidFill>
                    <a:schemeClr val="tx1"/>
                  </a:solidFill>
                  <a:latin typeface="Georgia"/>
                  <a:cs typeface="Arial"/>
                </a:defRPr>
              </a:lvl3pPr>
              <a:lvl4pPr>
                <a:defRPr>
                  <a:solidFill>
                    <a:schemeClr val="tx1"/>
                  </a:solidFill>
                  <a:latin typeface="Georgia"/>
                  <a:cs typeface="Arial"/>
                </a:defRPr>
              </a:lvl4pPr>
              <a:lvl5pPr>
                <a:defRPr>
                  <a:solidFill>
                    <a:schemeClr val="tx1"/>
                  </a:solidFill>
                  <a:latin typeface="Georgia"/>
                  <a:cs typeface="Arial"/>
                </a:defRPr>
              </a:lvl5pPr>
              <a:lvl6pPr>
                <a:spcBef>
                  <a:spcPts val="0"/>
                </a:spcBef>
                <a:spcAft>
                  <a:spcPts val="0"/>
                </a:spcAft>
                <a:defRPr>
                  <a:solidFill>
                    <a:schemeClr val="tx1"/>
                  </a:solidFill>
                  <a:latin typeface="Georgia"/>
                  <a:cs typeface="Arial"/>
                </a:defRPr>
              </a:lvl6pPr>
              <a:lvl7pPr>
                <a:spcBef>
                  <a:spcPts val="0"/>
                </a:spcBef>
                <a:spcAft>
                  <a:spcPts val="0"/>
                </a:spcAft>
                <a:defRPr>
                  <a:solidFill>
                    <a:schemeClr val="tx1"/>
                  </a:solidFill>
                  <a:latin typeface="Georgia"/>
                  <a:cs typeface="Arial"/>
                </a:defRPr>
              </a:lvl7pPr>
              <a:lvl8pPr>
                <a:spcBef>
                  <a:spcPts val="0"/>
                </a:spcBef>
                <a:spcAft>
                  <a:spcPts val="0"/>
                </a:spcAft>
                <a:defRPr>
                  <a:solidFill>
                    <a:schemeClr val="tx1"/>
                  </a:solidFill>
                  <a:latin typeface="Georgia"/>
                  <a:cs typeface="Arial"/>
                </a:defRPr>
              </a:lvl8pPr>
              <a:lvl9pPr>
                <a:spcBef>
                  <a:spcPts val="0"/>
                </a:spcBef>
                <a:spcAft>
                  <a:spcPts val="0"/>
                </a:spcAft>
                <a:defRPr>
                  <a:solidFill>
                    <a:schemeClr val="tx1"/>
                  </a:solidFill>
                  <a:latin typeface="Georgia"/>
                  <a:cs typeface="Arial"/>
                </a:defRPr>
              </a:lvl9pPr>
            </a:lstStyle>
            <a:p>
              <a:pPr marL="342900" marR="0" lvl="0" indent="-342900" algn="ctr" defTabSz="914400">
                <a:lnSpc>
                  <a:spcPct val="100000"/>
                </a:lnSpc>
                <a:spcBef>
                  <a:spcPts val="0"/>
                </a:spcBef>
                <a:spcAft>
                  <a:spcPts val="0"/>
                </a:spcAft>
                <a:buClr>
                  <a:schemeClr val="hlink"/>
                </a:buClr>
                <a:buSzPct val="80000"/>
                <a:buFontTx/>
                <a:buNone/>
                <a:defRPr/>
              </a:pPr>
              <a:r>
                <a:rPr lang="tr-TR" sz="1400" b="0" i="0" u="none" strike="noStrike" cap="none">
                  <a:ln>
                    <a:noFill/>
                  </a:ln>
                  <a:solidFill>
                    <a:schemeClr val="tx1"/>
                  </a:solidFill>
                  <a:latin typeface="Calibri"/>
                  <a:cs typeface="Arial"/>
                </a:rPr>
                <a:t>PASİF SİGARA İ</a:t>
              </a:r>
              <a:r>
                <a:rPr lang="tr-TR" sz="1400" b="0" i="0" u="none" strike="noStrike" cap="none">
                  <a:ln>
                    <a:noFill/>
                  </a:ln>
                  <a:solidFill>
                    <a:schemeClr val="tx1"/>
                  </a:solidFill>
                  <a:latin typeface="Georgia"/>
                  <a:cs typeface="Arial"/>
                </a:rPr>
                <a:t>Ç</a:t>
              </a:r>
              <a:r>
                <a:rPr lang="tr-TR" sz="1400" b="0" i="0" u="none" strike="noStrike" cap="none">
                  <a:ln>
                    <a:noFill/>
                  </a:ln>
                  <a:solidFill>
                    <a:schemeClr val="tx1"/>
                  </a:solidFill>
                  <a:latin typeface="Calibri"/>
                  <a:cs typeface="Arial"/>
                </a:rPr>
                <a:t>İMİ</a:t>
              </a:r>
              <a:endParaRPr/>
            </a:p>
            <a:p>
              <a:pPr marL="342900" marR="0" lvl="0" indent="-342900" algn="ctr" defTabSz="914400">
                <a:lnSpc>
                  <a:spcPct val="100000"/>
                </a:lnSpc>
                <a:spcBef>
                  <a:spcPts val="0"/>
                </a:spcBef>
                <a:spcAft>
                  <a:spcPts val="0"/>
                </a:spcAft>
                <a:buClr>
                  <a:schemeClr val="hlink"/>
                </a:buClr>
                <a:buSzPct val="80000"/>
                <a:buFontTx/>
                <a:buChar char="l"/>
                <a:defRPr/>
              </a:pPr>
              <a:endParaRPr lang="tr-TR" sz="200" b="0" i="0" u="none" strike="noStrike" cap="none">
                <a:ln>
                  <a:noFill/>
                </a:ln>
                <a:solidFill>
                  <a:srgbClr val="CC0000"/>
                </a:solidFill>
                <a:latin typeface="Calibri"/>
                <a:cs typeface="Arial"/>
              </a:endParaRPr>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6866" name="Text Box 6"/>
          <p:cNvSpPr txBox="1">
            <a:spLocks noChangeArrowheads="1"/>
          </p:cNvSpPr>
          <p:nvPr/>
        </p:nvSpPr>
        <p:spPr bwMode="auto">
          <a:xfrm>
            <a:off x="4906962" y="3124200"/>
            <a:ext cx="2447925" cy="457200"/>
          </a:xfrm>
          <a:prstGeom prst="rect">
            <a:avLst/>
          </a:prstGeom>
          <a:solidFill>
            <a:schemeClr val="bg1"/>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latin typeface="+mn-lt"/>
                <a:cs typeface="Arial"/>
              </a:rPr>
              <a:t>Sakız</a:t>
            </a:r>
            <a:endParaRPr/>
          </a:p>
        </p:txBody>
      </p:sp>
      <p:sp>
        <p:nvSpPr>
          <p:cNvPr id="36867" name="Text Box 7"/>
          <p:cNvSpPr txBox="1">
            <a:spLocks noChangeArrowheads="1"/>
          </p:cNvSpPr>
          <p:nvPr/>
        </p:nvSpPr>
        <p:spPr bwMode="auto">
          <a:xfrm>
            <a:off x="3505199" y="2438400"/>
            <a:ext cx="2868613" cy="461963"/>
          </a:xfrm>
          <a:prstGeom prst="rect">
            <a:avLst/>
          </a:prstGeom>
          <a:solidFill>
            <a:schemeClr val="bg1"/>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latin typeface="+mn-lt"/>
                <a:cs typeface="Arial"/>
              </a:rPr>
              <a:t>Burun spreyi</a:t>
            </a:r>
            <a:endParaRPr/>
          </a:p>
        </p:txBody>
      </p:sp>
      <p:sp>
        <p:nvSpPr>
          <p:cNvPr id="36868" name="Text Box 8"/>
          <p:cNvSpPr txBox="1">
            <a:spLocks noChangeArrowheads="1"/>
          </p:cNvSpPr>
          <p:nvPr/>
        </p:nvSpPr>
        <p:spPr bwMode="auto">
          <a:xfrm>
            <a:off x="2597149" y="1752599"/>
            <a:ext cx="2341563" cy="461963"/>
          </a:xfrm>
          <a:prstGeom prst="rect">
            <a:avLst/>
          </a:prstGeom>
          <a:solidFill>
            <a:schemeClr val="bg1"/>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latin typeface="+mn-lt"/>
                <a:cs typeface="Arial"/>
              </a:rPr>
              <a:t>Sigara</a:t>
            </a:r>
            <a:endParaRPr/>
          </a:p>
        </p:txBody>
      </p:sp>
      <p:sp>
        <p:nvSpPr>
          <p:cNvPr id="36869" name="Text Box 9"/>
          <p:cNvSpPr txBox="1">
            <a:spLocks noChangeArrowheads="1"/>
          </p:cNvSpPr>
          <p:nvPr/>
        </p:nvSpPr>
        <p:spPr bwMode="auto">
          <a:xfrm rot="-5400000">
            <a:off x="-1448592" y="2931318"/>
            <a:ext cx="4953000" cy="461963"/>
          </a:xfrm>
          <a:prstGeom prst="rect">
            <a:avLst/>
          </a:prstGeom>
          <a:solidFill>
            <a:schemeClr val="bg1"/>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latin typeface="+mn-lt"/>
                <a:cs typeface="Arial"/>
              </a:rPr>
              <a:t>Plazma nikotin konsantrasyonu</a:t>
            </a:r>
            <a:endParaRPr/>
          </a:p>
        </p:txBody>
      </p:sp>
      <p:sp>
        <p:nvSpPr>
          <p:cNvPr id="36870" name="Text Box 10"/>
          <p:cNvSpPr txBox="1">
            <a:spLocks noChangeArrowheads="1"/>
          </p:cNvSpPr>
          <p:nvPr/>
        </p:nvSpPr>
        <p:spPr bwMode="auto">
          <a:xfrm>
            <a:off x="5715000" y="3886200"/>
            <a:ext cx="1081088" cy="461963"/>
          </a:xfrm>
          <a:prstGeom prst="rect">
            <a:avLst/>
          </a:prstGeom>
          <a:solidFill>
            <a:schemeClr val="bg1"/>
          </a:solid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latin typeface="+mn-lt"/>
                <a:cs typeface="Arial"/>
              </a:rPr>
              <a:t>Bant</a:t>
            </a:r>
            <a:endParaRPr/>
          </a:p>
        </p:txBody>
      </p:sp>
      <p:sp>
        <p:nvSpPr>
          <p:cNvPr id="36871" name="8 Metin kutusu"/>
          <p:cNvSpPr txBox="1">
            <a:spLocks noChangeArrowheads="1"/>
          </p:cNvSpPr>
          <p:nvPr/>
        </p:nvSpPr>
        <p:spPr bwMode="auto">
          <a:xfrm>
            <a:off x="6981825" y="5029200"/>
            <a:ext cx="1012825" cy="461963"/>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defTabSz="457200">
              <a:lnSpc>
                <a:spcPct val="90000"/>
              </a:lnSpc>
              <a:spcBef>
                <a:spcPts val="500"/>
              </a:spcBef>
              <a:spcAft>
                <a:spcPts val="0"/>
              </a:spcAft>
              <a:buFont typeface="Arial"/>
              <a:buChar char="•"/>
              <a:defRPr>
                <a:solidFill>
                  <a:schemeClr val="tx1"/>
                </a:solidFill>
                <a:latin typeface="Calibri"/>
              </a:defRPr>
            </a:lvl6pPr>
            <a:lvl7pPr marL="2971800" indent="-228600" defTabSz="457200">
              <a:lnSpc>
                <a:spcPct val="90000"/>
              </a:lnSpc>
              <a:spcBef>
                <a:spcPts val="500"/>
              </a:spcBef>
              <a:spcAft>
                <a:spcPts val="0"/>
              </a:spcAft>
              <a:buFont typeface="Arial"/>
              <a:buChar char="•"/>
              <a:defRPr>
                <a:solidFill>
                  <a:schemeClr val="tx1"/>
                </a:solidFill>
                <a:latin typeface="Calibri"/>
              </a:defRPr>
            </a:lvl7pPr>
            <a:lvl8pPr marL="3429000" indent="-228600" defTabSz="457200">
              <a:lnSpc>
                <a:spcPct val="90000"/>
              </a:lnSpc>
              <a:spcBef>
                <a:spcPts val="500"/>
              </a:spcBef>
              <a:spcAft>
                <a:spcPts val="0"/>
              </a:spcAft>
              <a:buFont typeface="Arial"/>
              <a:buChar char="•"/>
              <a:defRPr>
                <a:solidFill>
                  <a:schemeClr val="tx1"/>
                </a:solidFill>
                <a:latin typeface="Calibri"/>
              </a:defRPr>
            </a:lvl8pPr>
            <a:lvl9pPr marL="3886200" indent="-228600" defTabSz="4572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2400">
                <a:latin typeface="+mn-lt"/>
                <a:cs typeface="Arial"/>
              </a:rPr>
              <a:t>Dakika</a:t>
            </a:r>
            <a:endParaRPr/>
          </a:p>
        </p:txBody>
      </p:sp>
      <p:sp>
        <p:nvSpPr>
          <p:cNvPr id="2" name="Unvan 1"/>
          <p:cNvSpPr>
            <a:spLocks noGrp="1"/>
          </p:cNvSpPr>
          <p:nvPr>
            <p:ph type="title"/>
          </p:nvPr>
        </p:nvSpPr>
        <p:spPr bwMode="auto">
          <a:xfrm>
            <a:off x="533400" y="1127125"/>
            <a:ext cx="8355013" cy="401638"/>
          </a:xfrm>
        </p:spPr>
        <p:txBody>
          <a:bodyPr>
            <a:normAutofit fontScale="90000"/>
          </a:bodyPr>
          <a:lstStyle/>
          <a:p>
            <a:pPr>
              <a:defRPr/>
            </a:pPr>
            <a:r>
              <a:rPr lang="tr-TR" sz="2700"/>
              <a:t>SİGARA VE NİKOTİN İÇEREN İLAÇLARIN SAĞLADIĞI VENÖZ KAN NİKOTİN DÜZEYİ</a:t>
            </a:r>
            <a:br>
              <a:rPr lang="tr-TR" sz="2400">
                <a:solidFill>
                  <a:srgbClr val="FF0000"/>
                </a:solidFill>
              </a:rPr>
            </a:br>
            <a:endParaRPr lang="tr-TR" sz="2400"/>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5954" name="Rectangle 1"/>
          <p:cNvSpPr>
            <a:spLocks noChangeArrowheads="1"/>
          </p:cNvSpPr>
          <p:nvPr/>
        </p:nvSpPr>
        <p:spPr bwMode="auto">
          <a:xfrm>
            <a:off x="533400" y="1219200"/>
            <a:ext cx="7794625" cy="4494213"/>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endParaRPr lang="tr-TR" sz="1600" b="1">
              <a:solidFill>
                <a:srgbClr val="222222"/>
              </a:solidFill>
              <a:latin typeface="Times New Roman"/>
              <a:cs typeface="Times New Roman"/>
            </a:endParaRPr>
          </a:p>
          <a:p>
            <a:pPr>
              <a:lnSpc>
                <a:spcPct val="100000"/>
              </a:lnSpc>
              <a:spcBef>
                <a:spcPts val="0"/>
              </a:spcBef>
              <a:defRPr/>
            </a:pPr>
            <a:r>
              <a:rPr lang="tr-TR" sz="1600">
                <a:solidFill>
                  <a:srgbClr val="222222"/>
                </a:solidFill>
                <a:cs typeface="Calibri"/>
              </a:rPr>
              <a:t>Bir sigaradan ortalama 1 mg nikotin alan kişinin çevreye saçtığı nikotin miktarı yaklaşık 8 mg’dır. </a:t>
            </a:r>
            <a:endParaRPr/>
          </a:p>
          <a:p>
            <a:pPr>
              <a:lnSpc>
                <a:spcPct val="100000"/>
              </a:lnSpc>
              <a:spcBef>
                <a:spcPts val="0"/>
              </a:spcBef>
              <a:defRPr/>
            </a:pPr>
            <a:endParaRPr lang="tr-TR" sz="1600">
              <a:solidFill>
                <a:srgbClr val="222222"/>
              </a:solidFill>
              <a:cs typeface="Calibri"/>
            </a:endParaRPr>
          </a:p>
          <a:p>
            <a:pPr>
              <a:lnSpc>
                <a:spcPct val="100000"/>
              </a:lnSpc>
              <a:spcBef>
                <a:spcPts val="0"/>
              </a:spcBef>
              <a:defRPr/>
            </a:pPr>
            <a:r>
              <a:rPr lang="tr-TR" sz="1600">
                <a:solidFill>
                  <a:srgbClr val="222222"/>
                </a:solidFill>
                <a:cs typeface="Calibri"/>
              </a:rPr>
              <a:t>Çevreye saçılan nikotinin tozlarda varlığını sürdürdüğü ilk kez 1991 yılında bildirilmiştir. </a:t>
            </a:r>
            <a:r>
              <a:rPr lang="tr-TR" sz="1600">
                <a:cs typeface="Calibri"/>
              </a:rPr>
              <a:t>Bu çalışma, ayrıca, evde içilen sigara miktarı arttıkça, tozlardaki nikotinin miktarının da arttığını göstermiştir.</a:t>
            </a:r>
            <a:endParaRPr/>
          </a:p>
          <a:p>
            <a:pPr>
              <a:lnSpc>
                <a:spcPct val="100000"/>
              </a:lnSpc>
              <a:spcBef>
                <a:spcPts val="0"/>
              </a:spcBef>
              <a:defRPr/>
            </a:pPr>
            <a:endParaRPr lang="tr-TR" sz="1600">
              <a:cs typeface="Calibri"/>
            </a:endParaRPr>
          </a:p>
          <a:p>
            <a:pPr>
              <a:lnSpc>
                <a:spcPct val="100000"/>
              </a:lnSpc>
              <a:spcBef>
                <a:spcPts val="0"/>
              </a:spcBef>
              <a:defRPr/>
            </a:pPr>
            <a:r>
              <a:rPr lang="tr-TR" sz="1600">
                <a:solidFill>
                  <a:srgbClr val="222222"/>
                </a:solidFill>
                <a:cs typeface="Calibri"/>
              </a:rPr>
              <a:t>Kapalı ortamda sigara içildiğinde nikotinin ve diğer organik gazların, dumanın dağılması sonrasında yok olmadıkları, ortamdaki yüzeylere sızdıkları ve oralardan yine ortam havasına geriye çıktıkları ilk kez Singer BC ve arkadaşlarının 2002 ve 2003 yılları makaleleriyle gösterilmiştir</a:t>
            </a:r>
            <a:r>
              <a:rPr lang="tr-TR" sz="1600">
                <a:solidFill>
                  <a:srgbClr val="222222"/>
                </a:solidFill>
                <a:latin typeface="Comic Sans MS"/>
                <a:cs typeface="Times New Roman"/>
              </a:rPr>
              <a:t>.</a:t>
            </a:r>
            <a:endParaRPr/>
          </a:p>
          <a:p>
            <a:pPr>
              <a:lnSpc>
                <a:spcPct val="100000"/>
              </a:lnSpc>
              <a:spcBef>
                <a:spcPts val="0"/>
              </a:spcBef>
              <a:buFont typeface="Arial"/>
              <a:buNone/>
              <a:defRPr/>
            </a:pPr>
            <a:endParaRPr lang="tr-TR" sz="2000">
              <a:solidFill>
                <a:srgbClr val="222222"/>
              </a:solidFill>
              <a:latin typeface="Comic Sans MS"/>
              <a:cs typeface="Times New Roman"/>
            </a:endParaRPr>
          </a:p>
          <a:p>
            <a:pPr>
              <a:lnSpc>
                <a:spcPct val="100000"/>
              </a:lnSpc>
              <a:spcBef>
                <a:spcPts val="0"/>
              </a:spcBef>
              <a:buFont typeface="Arial"/>
              <a:buNone/>
              <a:defRPr/>
            </a:pPr>
            <a:endParaRPr lang="tr-TR" sz="2000">
              <a:solidFill>
                <a:srgbClr val="222222"/>
              </a:solidFill>
              <a:latin typeface="Comic Sans MS"/>
              <a:cs typeface="Times New Roman"/>
            </a:endParaRPr>
          </a:p>
          <a:p>
            <a:pPr>
              <a:lnSpc>
                <a:spcPct val="100000"/>
              </a:lnSpc>
              <a:spcBef>
                <a:spcPts val="0"/>
              </a:spcBef>
              <a:buFont typeface="Arial"/>
              <a:buNone/>
              <a:defRPr/>
            </a:pPr>
            <a:endParaRPr lang="tr-TR" sz="2000">
              <a:solidFill>
                <a:srgbClr val="222222"/>
              </a:solidFill>
              <a:latin typeface="Comic Sans MS"/>
              <a:cs typeface="Times New Roman"/>
            </a:endParaRPr>
          </a:p>
          <a:p>
            <a:pPr>
              <a:lnSpc>
                <a:spcPct val="100000"/>
              </a:lnSpc>
              <a:spcBef>
                <a:spcPts val="0"/>
              </a:spcBef>
              <a:buFontTx/>
              <a:buNone/>
              <a:defRPr/>
            </a:pPr>
            <a:r>
              <a:rPr lang="en-US" sz="800">
                <a:latin typeface="Comic Sans MS"/>
              </a:rPr>
              <a:t>Hein HO, Suadicani P, Skov P, Gyntelberg F. Indoor Dust Exposure: An Unnoticed Aspect of Involuntary Smoking. Archives of Environmental Health, 1991; 46:2, 98-101 DOI: </a:t>
            </a:r>
            <a:r>
              <a:rPr lang="en-US" sz="800" u="sng">
                <a:latin typeface="Comic Sans MS"/>
                <a:hlinkClick r:id="rId3" tooltip="https://doi.org/10.1080/00039896.1991.9937435"/>
              </a:rPr>
              <a:t>10.1080/00039896.1991.9937435</a:t>
            </a:r>
            <a:endParaRPr lang="tr-TR" sz="800">
              <a:latin typeface="Comic Sans MS"/>
            </a:endParaRPr>
          </a:p>
          <a:p>
            <a:pPr>
              <a:lnSpc>
                <a:spcPct val="100000"/>
              </a:lnSpc>
              <a:spcBef>
                <a:spcPts val="0"/>
              </a:spcBef>
              <a:buFontTx/>
              <a:buNone/>
              <a:defRPr/>
            </a:pPr>
            <a:endParaRPr lang="tr-TR" sz="1800">
              <a:solidFill>
                <a:srgbClr val="222222"/>
              </a:solidFill>
              <a:latin typeface="Times New Roman"/>
              <a:cs typeface="Times New Roman"/>
            </a:endParaRPr>
          </a:p>
        </p:txBody>
      </p:sp>
      <p:sp>
        <p:nvSpPr>
          <p:cNvPr id="63491" name="Unvan 1"/>
          <p:cNvSpPr>
            <a:spLocks noGrp="1"/>
          </p:cNvSpPr>
          <p:nvPr>
            <p:ph type="title"/>
          </p:nvPr>
        </p:nvSpPr>
        <p:spPr bwMode="auto">
          <a:xfrm>
            <a:off x="609600" y="1255713"/>
            <a:ext cx="8197850" cy="179387"/>
          </a:xfrm>
        </p:spPr>
        <p:txBody>
          <a:bodyPr>
            <a:normAutofit fontScale="90000"/>
          </a:bodyPr>
          <a:lstStyle/>
          <a:p>
            <a:pPr>
              <a:defRPr/>
            </a:pPr>
            <a:r>
              <a:rPr lang="tr-TR" sz="2200">
                <a:cs typeface="Calibri"/>
              </a:rPr>
              <a:t>Sigara içilen kapalı alanlar (iç ortamlar) nikotin ve </a:t>
            </a:r>
            <a:r>
              <a:rPr lang="tr-TR" sz="2200">
                <a:cs typeface="Calibri"/>
              </a:rPr>
              <a:t>toksik</a:t>
            </a:r>
            <a:r>
              <a:rPr lang="tr-TR" sz="2200">
                <a:cs typeface="Calibri"/>
              </a:rPr>
              <a:t> madde deposuna dönüşüyor: </a:t>
            </a:r>
            <a:br>
              <a:rPr lang="tr-TR" sz="2200">
                <a:cs typeface="Calibri"/>
              </a:rPr>
            </a:br>
            <a:br>
              <a:rPr lang="tr-TR" sz="2200">
                <a:solidFill>
                  <a:srgbClr val="222222"/>
                </a:solidFill>
                <a:latin typeface="Comic Sans MS"/>
                <a:cs typeface="Times New Roman"/>
              </a:rPr>
            </a:br>
            <a:endParaRPr lang="tr-TR" sz="2200">
              <a:latin typeface="Comic Sans MS"/>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8002" name="Dikdörtgen 1"/>
          <p:cNvSpPr>
            <a:spLocks noChangeArrowheads="1"/>
          </p:cNvSpPr>
          <p:nvPr/>
        </p:nvSpPr>
        <p:spPr bwMode="auto">
          <a:xfrm>
            <a:off x="3013075" y="2965450"/>
            <a:ext cx="3278188" cy="646113"/>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tr-TR" sz="3600" b="1">
                <a:solidFill>
                  <a:srgbClr val="0094AB"/>
                </a:solidFill>
                <a:cs typeface="Calibri"/>
              </a:rPr>
              <a:t>Teşekkür ederiz.</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5058" name="Dikdörtgen 1"/>
          <p:cNvSpPr>
            <a:spLocks noChangeArrowheads="1"/>
          </p:cNvSpPr>
          <p:nvPr/>
        </p:nvSpPr>
        <p:spPr bwMode="auto">
          <a:xfrm>
            <a:off x="412750" y="1093788"/>
            <a:ext cx="8064500" cy="5108575"/>
          </a:xfrm>
          <a:prstGeom prst="rect">
            <a:avLst/>
          </a:prstGeom>
          <a:noFill/>
          <a:ln>
            <a:noFill/>
          </a:ln>
        </p:spPr>
        <p:txBody>
          <a:bodyPr>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marL="285750" indent="-285750">
              <a:lnSpc>
                <a:spcPct val="100000"/>
              </a:lnSpc>
              <a:spcBef>
                <a:spcPts val="0"/>
              </a:spcBef>
              <a:spcAft>
                <a:spcPts val="600"/>
              </a:spcAft>
              <a:defRPr/>
            </a:pPr>
            <a:r>
              <a:rPr lang="tr-TR" sz="2000">
                <a:solidFill>
                  <a:srgbClr val="444444"/>
                </a:solidFill>
                <a:cs typeface="Calibri"/>
              </a:rPr>
              <a:t>Tütün tarımı sırasında kullanılan </a:t>
            </a:r>
            <a:r>
              <a:rPr lang="tr-TR" sz="2000" b="1">
                <a:solidFill>
                  <a:srgbClr val="444444"/>
                </a:solidFill>
                <a:cs typeface="Calibri"/>
              </a:rPr>
              <a:t>pestisitler</a:t>
            </a:r>
            <a:r>
              <a:rPr lang="tr-TR" sz="2000">
                <a:solidFill>
                  <a:srgbClr val="444444"/>
                </a:solidFill>
                <a:cs typeface="Calibri"/>
              </a:rPr>
              <a:t> nedeniyle;</a:t>
            </a:r>
            <a:endParaRPr/>
          </a:p>
          <a:p>
            <a:pPr>
              <a:lnSpc>
                <a:spcPct val="100000"/>
              </a:lnSpc>
              <a:spcBef>
                <a:spcPts val="0"/>
              </a:spcBef>
              <a:spcAft>
                <a:spcPts val="600"/>
              </a:spcAft>
              <a:buFont typeface="Arial"/>
              <a:buNone/>
              <a:defRPr/>
            </a:pPr>
            <a:r>
              <a:rPr lang="tr-TR" sz="2000">
                <a:solidFill>
                  <a:srgbClr val="444444"/>
                </a:solidFill>
                <a:cs typeface="Calibri"/>
              </a:rPr>
              <a:t>	2 milyon ton CO2 (karbondioksit) ve 5 milyon ton CH4 (metan gazı) atmosfere karışıyor</a:t>
            </a:r>
            <a:endParaRPr/>
          </a:p>
          <a:p>
            <a:pPr marL="285750" indent="-285750">
              <a:lnSpc>
                <a:spcPct val="100000"/>
              </a:lnSpc>
              <a:spcBef>
                <a:spcPts val="0"/>
              </a:spcBef>
              <a:spcAft>
                <a:spcPts val="600"/>
              </a:spcAft>
              <a:defRPr/>
            </a:pPr>
            <a:r>
              <a:rPr lang="tr-TR" sz="2000">
                <a:solidFill>
                  <a:srgbClr val="444444"/>
                </a:solidFill>
                <a:cs typeface="Calibri"/>
              </a:rPr>
              <a:t>Sigaranın yapımında kullanılın kağıt ve paketlenmesi için kullanılan karton için </a:t>
            </a:r>
            <a:r>
              <a:rPr lang="tr-TR" sz="2000" b="1">
                <a:solidFill>
                  <a:srgbClr val="444444"/>
                </a:solidFill>
                <a:cs typeface="Calibri"/>
              </a:rPr>
              <a:t>binlerce ağaç kesiliyor</a:t>
            </a:r>
            <a:endParaRPr/>
          </a:p>
          <a:p>
            <a:pPr marL="285750" indent="-285750">
              <a:lnSpc>
                <a:spcPct val="100000"/>
              </a:lnSpc>
              <a:spcBef>
                <a:spcPts val="0"/>
              </a:spcBef>
              <a:spcAft>
                <a:spcPts val="600"/>
              </a:spcAft>
              <a:defRPr/>
            </a:pPr>
            <a:r>
              <a:rPr lang="tr-TR" sz="2000">
                <a:solidFill>
                  <a:srgbClr val="444444"/>
                </a:solidFill>
                <a:cs typeface="Calibri"/>
              </a:rPr>
              <a:t>Her yıl 1 milyon kuş yere atılan </a:t>
            </a:r>
            <a:r>
              <a:rPr lang="tr-TR" sz="2000" b="1">
                <a:solidFill>
                  <a:srgbClr val="444444"/>
                </a:solidFill>
                <a:cs typeface="Calibri"/>
              </a:rPr>
              <a:t>izmariti yuttuğu için ölüyor</a:t>
            </a:r>
            <a:endParaRPr/>
          </a:p>
          <a:p>
            <a:pPr marL="285750" indent="-285750">
              <a:lnSpc>
                <a:spcPct val="100000"/>
              </a:lnSpc>
              <a:spcBef>
                <a:spcPts val="0"/>
              </a:spcBef>
              <a:spcAft>
                <a:spcPts val="600"/>
              </a:spcAft>
              <a:defRPr/>
            </a:pPr>
            <a:r>
              <a:rPr lang="tr-TR" sz="2000">
                <a:solidFill>
                  <a:srgbClr val="444444"/>
                </a:solidFill>
                <a:cs typeface="Calibri"/>
              </a:rPr>
              <a:t>Sigara filtrelerinde bulunan selüloz asetat ve plastik maddeler parçalanmadıkları için doğada uzun süre kalıyor</a:t>
            </a:r>
            <a:endParaRPr/>
          </a:p>
          <a:p>
            <a:pPr marL="285750" indent="-285750">
              <a:lnSpc>
                <a:spcPct val="100000"/>
              </a:lnSpc>
              <a:spcBef>
                <a:spcPts val="0"/>
              </a:spcBef>
              <a:spcAft>
                <a:spcPts val="600"/>
              </a:spcAft>
              <a:defRPr/>
            </a:pPr>
            <a:r>
              <a:rPr lang="tr-TR" sz="2000">
                <a:solidFill>
                  <a:srgbClr val="444444"/>
                </a:solidFill>
                <a:cs typeface="Calibri"/>
              </a:rPr>
              <a:t>Ülkemizde meydana gelen </a:t>
            </a:r>
            <a:r>
              <a:rPr lang="tr-TR" sz="2000" b="1">
                <a:solidFill>
                  <a:srgbClr val="444444"/>
                </a:solidFill>
                <a:cs typeface="Calibri"/>
              </a:rPr>
              <a:t>orman yangınlarının </a:t>
            </a:r>
            <a:r>
              <a:rPr lang="tr-TR" sz="2000">
                <a:solidFill>
                  <a:srgbClr val="444444"/>
                </a:solidFill>
                <a:cs typeface="Calibri"/>
              </a:rPr>
              <a:t>yaklaşık yarısına sigara izmariti sebep oluyor!!!</a:t>
            </a:r>
            <a:endParaRPr/>
          </a:p>
          <a:p>
            <a:pPr>
              <a:lnSpc>
                <a:spcPct val="100000"/>
              </a:lnSpc>
              <a:spcBef>
                <a:spcPts val="0"/>
              </a:spcBef>
              <a:buFontTx/>
              <a:buNone/>
              <a:defRPr/>
            </a:pPr>
            <a:endParaRPr lang="tr-TR" sz="1600">
              <a:solidFill>
                <a:srgbClr val="444444"/>
              </a:solidFill>
              <a:latin typeface="Comic Sans MS"/>
            </a:endParaRPr>
          </a:p>
          <a:p>
            <a:pPr>
              <a:lnSpc>
                <a:spcPct val="100000"/>
              </a:lnSpc>
              <a:spcBef>
                <a:spcPts val="0"/>
              </a:spcBef>
              <a:buFontTx/>
              <a:buNone/>
              <a:defRPr/>
            </a:pPr>
            <a:endParaRPr lang="tr-TR" sz="1600">
              <a:solidFill>
                <a:srgbClr val="444444"/>
              </a:solidFill>
              <a:latin typeface="Comic Sans MS"/>
            </a:endParaRPr>
          </a:p>
          <a:p>
            <a:pPr>
              <a:lnSpc>
                <a:spcPct val="100000"/>
              </a:lnSpc>
              <a:spcBef>
                <a:spcPts val="0"/>
              </a:spcBef>
              <a:buFontTx/>
              <a:buNone/>
              <a:defRPr/>
            </a:pPr>
            <a:endParaRPr lang="tr-TR" sz="1600">
              <a:solidFill>
                <a:srgbClr val="444444"/>
              </a:solidFill>
              <a:latin typeface="Comic Sans MS"/>
            </a:endParaRPr>
          </a:p>
          <a:p>
            <a:pPr>
              <a:lnSpc>
                <a:spcPct val="100000"/>
              </a:lnSpc>
              <a:spcBef>
                <a:spcPts val="0"/>
              </a:spcBef>
              <a:buFontTx/>
              <a:buNone/>
              <a:defRPr/>
            </a:pPr>
            <a:endParaRPr lang="tr-TR" sz="1600">
              <a:solidFill>
                <a:srgbClr val="444444"/>
              </a:solidFill>
              <a:latin typeface="Comic Sans MS"/>
            </a:endParaRPr>
          </a:p>
          <a:p>
            <a:pPr>
              <a:lnSpc>
                <a:spcPct val="100000"/>
              </a:lnSpc>
              <a:spcBef>
                <a:spcPts val="0"/>
              </a:spcBef>
              <a:buFontTx/>
              <a:buNone/>
              <a:defRPr/>
            </a:pPr>
            <a:endParaRPr lang="tr-TR" sz="1600">
              <a:solidFill>
                <a:srgbClr val="444444"/>
              </a:solidFill>
              <a:latin typeface="Comic Sans MS"/>
            </a:endParaRPr>
          </a:p>
          <a:p>
            <a:pPr>
              <a:lnSpc>
                <a:spcPct val="100000"/>
              </a:lnSpc>
              <a:spcBef>
                <a:spcPts val="0"/>
              </a:spcBef>
              <a:buFontTx/>
              <a:buNone/>
              <a:defRPr/>
            </a:pPr>
            <a:endParaRPr lang="tr-TR" sz="1600">
              <a:solidFill>
                <a:srgbClr val="444444"/>
              </a:solidFill>
              <a:latin typeface="Comic Sans MS"/>
            </a:endParaRPr>
          </a:p>
        </p:txBody>
      </p:sp>
      <p:sp>
        <p:nvSpPr>
          <p:cNvPr id="2" name="Başlık 1"/>
          <p:cNvSpPr>
            <a:spLocks noGrp="1"/>
          </p:cNvSpPr>
          <p:nvPr>
            <p:ph type="title"/>
          </p:nvPr>
        </p:nvSpPr>
        <p:spPr bwMode="auto">
          <a:xfrm>
            <a:off x="412750" y="588963"/>
            <a:ext cx="8318500" cy="504825"/>
          </a:xfrm>
        </p:spPr>
        <p:txBody>
          <a:bodyPr rtlCol="0">
            <a:normAutofit fontScale="90000"/>
          </a:bodyPr>
          <a:lstStyle/>
          <a:p>
            <a:pPr>
              <a:spcAft>
                <a:spcPts val="0"/>
              </a:spcAft>
              <a:defRPr/>
            </a:pPr>
            <a:r>
              <a:rPr lang="tr-TR" sz="3200"/>
              <a:t>Çevreye etkileri</a:t>
            </a:r>
            <a:endParaRPr/>
          </a:p>
        </p:txBody>
      </p:sp>
      <p:pic>
        <p:nvPicPr>
          <p:cNvPr id="38916" name="Picture 2" descr="Sigara insana izmariti doğaya zarar veriyor"/>
          <p:cNvPicPr>
            <a:picLocks noChangeAspect="1" noChangeArrowheads="1"/>
          </p:cNvPicPr>
          <p:nvPr/>
        </p:nvPicPr>
        <p:blipFill>
          <a:blip r:embed="rId3"/>
          <a:stretch/>
        </p:blipFill>
        <p:spPr bwMode="auto">
          <a:xfrm>
            <a:off x="4427538" y="4365625"/>
            <a:ext cx="3600450" cy="16732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3010" name="Başlık 1"/>
          <p:cNvSpPr>
            <a:spLocks noGrp="1"/>
          </p:cNvSpPr>
          <p:nvPr>
            <p:ph type="title"/>
          </p:nvPr>
        </p:nvSpPr>
        <p:spPr bwMode="auto">
          <a:xfrm>
            <a:off x="412750" y="588963"/>
            <a:ext cx="8318500" cy="504825"/>
          </a:xfrm>
        </p:spPr>
        <p:txBody>
          <a:bodyPr>
            <a:normAutofit fontScale="90000"/>
          </a:bodyPr>
          <a:lstStyle/>
          <a:p>
            <a:pPr>
              <a:defRPr/>
            </a:pPr>
            <a:r>
              <a:rPr lang="tr-TR" sz="3200">
                <a:cs typeface="Calibri"/>
              </a:rPr>
              <a:t>TÜTÜN KONTROLÜ</a:t>
            </a:r>
            <a:endParaRPr/>
          </a:p>
        </p:txBody>
      </p:sp>
      <p:sp>
        <p:nvSpPr>
          <p:cNvPr id="2" name="Metin Yer Tutucusu 1"/>
          <p:cNvSpPr>
            <a:spLocks noGrp="1"/>
          </p:cNvSpPr>
          <p:nvPr>
            <p:ph type="body" sz="half" idx="2"/>
          </p:nvPr>
        </p:nvSpPr>
        <p:spPr bwMode="auto">
          <a:xfrm>
            <a:off x="636588" y="1355725"/>
            <a:ext cx="8094662" cy="4521200"/>
          </a:xfrm>
        </p:spPr>
        <p:txBody>
          <a:bodyPr rtlCol="0">
            <a:normAutofit/>
          </a:bodyPr>
          <a:lstStyle/>
          <a:p>
            <a:pPr>
              <a:spcAft>
                <a:spcPts val="0"/>
              </a:spcAft>
              <a:defRPr/>
            </a:pPr>
            <a:r>
              <a:rPr lang="tr-TR" sz="2000" b="1">
                <a:cs typeface="Calibri"/>
              </a:rPr>
              <a:t>Tütün kontrolü,</a:t>
            </a:r>
            <a:endParaRPr/>
          </a:p>
          <a:p>
            <a:pPr>
              <a:spcAft>
                <a:spcPts val="0"/>
              </a:spcAft>
              <a:defRPr/>
            </a:pPr>
            <a:r>
              <a:rPr lang="tr-TR" sz="2000">
                <a:cs typeface="Calibri"/>
              </a:rPr>
              <a:t>Toplumun tütün ürünleri tüketimini ve tütün dumanına maruz kalmasını önleyerek veya azaltarak sağlık düzeylerini yükseltmeyi amaçlayan arz, talep ve zararı azaltma stratejileridir.</a:t>
            </a:r>
            <a:endParaRPr/>
          </a:p>
          <a:p>
            <a:pPr>
              <a:spcAft>
                <a:spcPts val="0"/>
              </a:spcAft>
              <a:defRPr/>
            </a:pPr>
            <a:endParaRPr lang="tr-TR" sz="2000">
              <a:cs typeface="Calibri"/>
            </a:endParaRPr>
          </a:p>
          <a:p>
            <a:pPr>
              <a:spcAft>
                <a:spcPts val="0"/>
              </a:spcAft>
              <a:defRPr/>
            </a:pPr>
            <a:r>
              <a:rPr lang="tr-TR" sz="2000" b="1">
                <a:cs typeface="Calibri"/>
              </a:rPr>
              <a:t>Tütün kontrolünün amaçları </a:t>
            </a:r>
            <a:endParaRPr lang="tr-TR" sz="2000">
              <a:cs typeface="Calibri"/>
            </a:endParaRPr>
          </a:p>
          <a:p>
            <a:pPr marL="108000">
              <a:spcAft>
                <a:spcPts val="0"/>
              </a:spcAft>
              <a:buFont typeface="Arial"/>
              <a:buChar char="•"/>
              <a:defRPr/>
            </a:pPr>
            <a:r>
              <a:rPr lang="tr-TR" sz="2000">
                <a:cs typeface="Calibri"/>
              </a:rPr>
              <a:t> Sigara alışkanlığını edindirmeme</a:t>
            </a:r>
            <a:endParaRPr/>
          </a:p>
          <a:p>
            <a:pPr marL="108000">
              <a:spcAft>
                <a:spcPts val="0"/>
              </a:spcAft>
              <a:buFont typeface="Arial"/>
              <a:buChar char="•"/>
              <a:defRPr/>
            </a:pPr>
            <a:r>
              <a:rPr lang="tr-TR" sz="2000">
                <a:cs typeface="Calibri"/>
              </a:rPr>
              <a:t> Sigara içenlerin bırakmasına yardım </a:t>
            </a:r>
            <a:endParaRPr/>
          </a:p>
          <a:p>
            <a:pPr marL="108000">
              <a:spcAft>
                <a:spcPts val="0"/>
              </a:spcAft>
              <a:buFont typeface="Arial"/>
              <a:buChar char="•"/>
              <a:defRPr/>
            </a:pPr>
            <a:r>
              <a:rPr lang="tr-TR" sz="2000">
                <a:cs typeface="Calibri"/>
              </a:rPr>
              <a:t> Pasif etkilenenleri koruma</a:t>
            </a:r>
            <a:endParaRPr/>
          </a:p>
          <a:p>
            <a:pPr>
              <a:spcAft>
                <a:spcPts val="0"/>
              </a:spcAft>
              <a:defRPr/>
            </a:pPr>
            <a:endParaRPr lang="tr-TR">
              <a:latin typeface="Comic Sans MS"/>
            </a:endParaRPr>
          </a:p>
        </p:txBody>
      </p:sp>
      <p:pic>
        <p:nvPicPr>
          <p:cNvPr id="40964" name="Picture 2"/>
          <p:cNvPicPr>
            <a:picLocks noChangeAspect="1" noChangeArrowheads="1"/>
          </p:cNvPicPr>
          <p:nvPr/>
        </p:nvPicPr>
        <p:blipFill>
          <a:blip r:embed="rId3"/>
          <a:srcRect l="7739" t="0" r="0" b="0"/>
          <a:stretch/>
        </p:blipFill>
        <p:spPr bwMode="auto">
          <a:xfrm>
            <a:off x="5532438" y="3213100"/>
            <a:ext cx="2773362" cy="2376488"/>
          </a:xfrm>
          <a:prstGeom prst="rect">
            <a:avLst/>
          </a:prstGeom>
          <a:noFill/>
          <a:ln>
            <a:noFill/>
          </a:ln>
          <a:effectLst/>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3010" name="İçerik Yer Tutucusu 2"/>
          <p:cNvSpPr>
            <a:spLocks noGrp="1"/>
          </p:cNvSpPr>
          <p:nvPr>
            <p:ph type="body" sz="half" idx="2"/>
          </p:nvPr>
        </p:nvSpPr>
        <p:spPr bwMode="auto">
          <a:xfrm>
            <a:off x="412750" y="827088"/>
            <a:ext cx="8094663" cy="4521200"/>
          </a:xfrm>
        </p:spPr>
        <p:txBody>
          <a:bodyPr/>
          <a:lstStyle/>
          <a:p>
            <a:pPr>
              <a:defRPr/>
            </a:pPr>
            <a:r>
              <a:rPr lang="tr-TR" sz="2000">
                <a:cs typeface="Calibri"/>
              </a:rPr>
              <a:t>1962- Birleşik Krallık Kraliyet Koleji Raporu (Royal College Report) </a:t>
            </a:r>
            <a:endParaRPr/>
          </a:p>
          <a:p>
            <a:pPr>
              <a:defRPr/>
            </a:pPr>
            <a:r>
              <a:rPr lang="tr-TR" sz="2000">
                <a:cs typeface="Calibri"/>
              </a:rPr>
              <a:t>1964- ABD Sağlık Bakanlığı Danışman Kurulu Raporu (Surgeon General’s Report)</a:t>
            </a:r>
            <a:endParaRPr/>
          </a:p>
          <a:p>
            <a:pPr>
              <a:buFont typeface="Georgia"/>
              <a:buNone/>
              <a:defRPr/>
            </a:pPr>
            <a:r>
              <a:rPr lang="tr-TR" sz="2000">
                <a:cs typeface="Calibri"/>
              </a:rPr>
              <a:t>sigara tüketimi ile akciğer kanseri arasındaki nedensellik ilişkisini ortaya koymasıyla</a:t>
            </a:r>
            <a:endParaRPr/>
          </a:p>
          <a:p>
            <a:pPr>
              <a:buFont typeface="Georgia"/>
              <a:buNone/>
              <a:defRPr/>
            </a:pPr>
            <a:r>
              <a:rPr lang="tr-TR" sz="2000" i="1">
                <a:cs typeface="Calibri"/>
              </a:rPr>
              <a:t>tütün kontrolünün gerekliliğine işaret edilmiştir</a:t>
            </a:r>
            <a:endParaRPr/>
          </a:p>
          <a:p>
            <a:pPr>
              <a:defRPr/>
            </a:pPr>
            <a:r>
              <a:rPr lang="tr-TR" sz="2000">
                <a:cs typeface="Calibri"/>
              </a:rPr>
              <a:t>1980 - tütün tüketiminden pasif etkilenimin ölüm ve hastalıklara neden olduğuna verilerin elde edilmesiyle</a:t>
            </a:r>
            <a:endParaRPr/>
          </a:p>
          <a:p>
            <a:pPr>
              <a:buFont typeface="Georgia"/>
              <a:buNone/>
              <a:defRPr/>
            </a:pPr>
            <a:r>
              <a:rPr lang="tr-TR" sz="2000">
                <a:cs typeface="Calibri"/>
              </a:rPr>
              <a:t>tütün kontrol politikalarında </a:t>
            </a:r>
            <a:r>
              <a:rPr lang="tr-TR" sz="2000" i="1">
                <a:cs typeface="Calibri"/>
              </a:rPr>
              <a:t>sigara tüketmeyen bireylerin korunmasına yönelik</a:t>
            </a:r>
            <a:r>
              <a:rPr lang="tr-TR" sz="2000">
                <a:cs typeface="Calibri"/>
              </a:rPr>
              <a:t> tütün kontrol politikalarının uygulanmaya başlamasını işaret etmiştir.</a:t>
            </a:r>
            <a:endParaRPr/>
          </a:p>
          <a:p>
            <a:pPr>
              <a:defRPr/>
            </a:pPr>
            <a:endParaRPr lang="tr-TR" sz="2000" b="1">
              <a:cs typeface="Calibri"/>
            </a:endParaRPr>
          </a:p>
          <a:p>
            <a:pPr>
              <a:defRPr/>
            </a:pPr>
            <a:r>
              <a:rPr lang="tr-TR" sz="2000" b="1">
                <a:cs typeface="Calibri"/>
              </a:rPr>
              <a:t>DSÖ tarafından;</a:t>
            </a:r>
            <a:endParaRPr/>
          </a:p>
          <a:p>
            <a:pPr>
              <a:defRPr/>
            </a:pPr>
            <a:r>
              <a:rPr lang="tr-TR" sz="2000">
                <a:cs typeface="Calibri"/>
              </a:rPr>
              <a:t>‘mevcut ve gelecek nesillerin tütün tüketiminden ve tütün dumanına maruz kalmaktan korunması’ amacını taşıyan ‘Tütün Kontrolü Çerçeve Sözleşmesinin (TKÇS)’ 2005’de kabulü ile küresel bir adım atılmıştır.</a:t>
            </a:r>
            <a:endParaRPr/>
          </a:p>
          <a:p>
            <a:pPr>
              <a:defRPr/>
            </a:pPr>
            <a:endParaRPr lang="tr-TR"/>
          </a:p>
          <a:p>
            <a:pPr>
              <a:defRPr/>
            </a:pPr>
            <a:endParaRPr lang="tr-TR"/>
          </a:p>
          <a:p>
            <a:pPr>
              <a:defRPr/>
            </a:pPr>
            <a:endParaRPr lang="tr-TR"/>
          </a:p>
        </p:txBody>
      </p:sp>
      <p:sp>
        <p:nvSpPr>
          <p:cNvPr id="3" name="Başlık 1"/>
          <p:cNvSpPr>
            <a:spLocks noGrp="1"/>
          </p:cNvSpPr>
          <p:nvPr>
            <p:ph type="title"/>
          </p:nvPr>
        </p:nvSpPr>
        <p:spPr bwMode="auto">
          <a:xfrm>
            <a:off x="1042988" y="322263"/>
            <a:ext cx="8318500" cy="504825"/>
          </a:xfrm>
        </p:spPr>
        <p:txBody>
          <a:bodyPr>
            <a:normAutofit fontScale="90000"/>
          </a:bodyPr>
          <a:lstStyle/>
          <a:p>
            <a:pPr>
              <a:defRPr/>
            </a:pPr>
            <a:r>
              <a:rPr lang="tr-TR" sz="3200">
                <a:cs typeface="Calibri"/>
              </a:rPr>
              <a:t>TÜTÜN KONTROLÜ</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5058" name="İçerik Yer Tutucusu 2"/>
          <p:cNvSpPr>
            <a:spLocks noGrp="1"/>
          </p:cNvSpPr>
          <p:nvPr>
            <p:ph type="body" sz="half" idx="2"/>
          </p:nvPr>
        </p:nvSpPr>
        <p:spPr bwMode="auto">
          <a:xfrm>
            <a:off x="611188" y="1773238"/>
            <a:ext cx="8094662" cy="4521200"/>
          </a:xfrm>
        </p:spPr>
        <p:txBody>
          <a:bodyPr/>
          <a:lstStyle/>
          <a:p>
            <a:pPr marL="285750" indent="-285750">
              <a:buFont typeface="Arial"/>
              <a:buChar char="•"/>
              <a:defRPr/>
            </a:pPr>
            <a:r>
              <a:rPr lang="tr-TR" sz="2000">
                <a:cs typeface="Calibri"/>
              </a:rPr>
              <a:t>Tütün Kontrolü Çerçeve Sözleşmesi (Framework Convention of Tobacco Control, TKÇS) 21 Mayıs 2003 tarihindeki 56. Genel Kurulu toplantısında kabul edilmiş ve 40 ülkenin onayından 27 Şubat 2005 tarihinde yürürlüğe girmiştir.</a:t>
            </a:r>
            <a:endParaRPr/>
          </a:p>
          <a:p>
            <a:pPr marL="285750" indent="-285750">
              <a:buFont typeface="Arial"/>
              <a:buChar char="•"/>
              <a:defRPr/>
            </a:pPr>
            <a:r>
              <a:rPr lang="tr-TR" sz="2000">
                <a:cs typeface="Calibri"/>
              </a:rPr>
              <a:t>Türkiye bu Sözleşmeyi uygun bularak 28 Nisan 2004 tarihinde imzalamış 25 Kasım 2004’de TBMM tarafından onaylanmıştır.</a:t>
            </a:r>
            <a:endParaRPr/>
          </a:p>
        </p:txBody>
      </p:sp>
      <p:sp>
        <p:nvSpPr>
          <p:cNvPr id="3" name="Başlık 1"/>
          <p:cNvSpPr>
            <a:spLocks noGrp="1"/>
          </p:cNvSpPr>
          <p:nvPr>
            <p:ph type="title"/>
          </p:nvPr>
        </p:nvSpPr>
        <p:spPr bwMode="auto">
          <a:xfrm>
            <a:off x="412750" y="588963"/>
            <a:ext cx="8318500" cy="504825"/>
          </a:xfrm>
        </p:spPr>
        <p:txBody>
          <a:bodyPr>
            <a:normAutofit fontScale="90000"/>
          </a:bodyPr>
          <a:lstStyle/>
          <a:p>
            <a:pPr>
              <a:defRPr/>
            </a:pPr>
            <a:r>
              <a:rPr lang="tr-TR" sz="3200">
                <a:cs typeface="Calibri"/>
              </a:rPr>
              <a:t>TÜTÜN KONTROLÜ</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_rels/theme4.xml.rels><?xml version="1.0" encoding="UTF-8" standalone="yes"?><Relationships xmlns="http://schemas.openxmlformats.org/package/2006/relationships"></Relationships>
</file>

<file path=ppt/theme/_rels/theme5.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majorFont>
      <a:minorFont>
        <a:latin typeface="Calibri"/>
        <a:ea typeface="Arial"/>
        <a:cs typeface="Arial"/>
      </a:minorFont>
    </a:fontScheme>
    <a:fmtScheme name="Standard">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4.xml><?xml version="1.0" encoding="utf-8"?>
<a:theme xmlns:a="http://schemas.openxmlformats.org/drawingml/2006/main" xmlns:r="http://schemas.openxmlformats.org/officeDocument/2006/relationships" xmlns:p="http://schemas.openxmlformats.org/presentation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5.xml><?xml version="1.0" encoding="utf-8"?>
<a:theme xmlns:a="http://schemas.openxmlformats.org/drawingml/2006/main" xmlns:r="http://schemas.openxmlformats.org/officeDocument/2006/relationships" xmlns:p="http://schemas.openxmlformats.org/presentation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Arial"/>
        <a:cs typeface="Arial"/>
      </a:majorFont>
      <a:minorFont>
        <a:latin typeface="Calibri"/>
        <a:ea typeface="Arial"/>
        <a:cs typeface="Arial"/>
      </a:minorFont>
    </a:fontScheme>
    <a:fmtScheme name="Ofis">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çorluPP 97-33</Template>
  <TotalTime>0</TotalTime>
  <Words>0</Words>
  <Application>ONLYOFFICE/7.4.1.36</Application>
  <DocSecurity>0</DocSecurity>
  <PresentationFormat>Ekran Gösterisi (4:3)</PresentationFormat>
  <Paragraphs>0</Paragraphs>
  <Slides>52</Slides>
  <Notes>52</Notes>
  <HiddenSlides>0</HiddenSlides>
  <MMClips>2</MMClips>
  <ScaleCrop>0</ScaleCrop>
  <HeadingPairs>
    <vt:vector size="4" baseType="variant">
      <vt:variant>
        <vt:lpstr>Theme</vt:lpstr>
      </vt:variant>
      <vt:variant>
        <vt:i4>4</vt:i4>
      </vt:variant>
      <vt:variant>
        <vt:lpstr>Slide Titles</vt:lpstr>
      </vt:variant>
      <vt:variant>
        <vt:i4>52</vt:i4>
      </vt:variant>
    </vt:vector>
  </HeadingPairs>
  <TitlesOfParts>
    <vt:vector size="56" baseType="lpstr">
      <vt:lpstr>Theme 1</vt:lpstr>
      <vt:lpstr>Theme 2</vt:lpstr>
      <vt:lpstr>Theme 3</vt:lpstr>
      <vt:lpstr>Theme 4</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Tütün Kontrolü  ve  Tütün Endüstrisinin Karşı Stratejileri</dc:title>
  <dc:subject/>
  <dc:creator>User</dc:creator>
  <cp:keywords/>
  <dc:description/>
  <dc:identifier/>
  <dc:language/>
  <cp:lastModifiedBy>yasemin (Ziyaretçi)</cp:lastModifiedBy>
  <cp:revision>124</cp:revision>
  <dcterms:created xsi:type="dcterms:W3CDTF">2013-06-14T09:33:23Z</dcterms:created>
  <dcterms:modified xsi:type="dcterms:W3CDTF">2025-12-31T12:32:54Z</dcterms:modified>
  <cp:category/>
  <cp:contentStatus/>
  <cp:version/>
</cp:coreProperties>
</file>