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8" r:id="rId2"/>
    <p:sldId id="316" r:id="rId3"/>
    <p:sldId id="262" r:id="rId4"/>
    <p:sldId id="263" r:id="rId5"/>
    <p:sldId id="264" r:id="rId6"/>
    <p:sldId id="265" r:id="rId7"/>
    <p:sldId id="266" r:id="rId8"/>
    <p:sldId id="267" r:id="rId9"/>
  </p:sldIdLst>
  <p:sldSz cx="12192000" cy="6858000"/>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E7AD4"/>
    <a:srgbClr val="FF9933"/>
    <a:srgbClr val="9148C8"/>
    <a:srgbClr val="F47264"/>
    <a:srgbClr val="ED7D31"/>
    <a:srgbClr val="F5C24C"/>
    <a:srgbClr val="E74E3E"/>
    <a:srgbClr val="7155CA"/>
    <a:srgbClr val="7CC8EC"/>
    <a:srgbClr val="7BBB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8889" autoAdjust="0"/>
  </p:normalViewPr>
  <p:slideViewPr>
    <p:cSldViewPr snapToGrid="0">
      <p:cViewPr varScale="1">
        <p:scale>
          <a:sx n="103" d="100"/>
          <a:sy n="103" d="100"/>
        </p:scale>
        <p:origin x="-96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0692D9-B8AC-414B-80AE-55C852658CA0}" type="datetimeFigureOut">
              <a:rPr lang="tr-TR" smtClean="0"/>
              <a:pPr/>
              <a:t>22.12.2015</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664319-A65A-4BAD-9A9E-4F9A93D750B5}" type="slidenum">
              <a:rPr lang="tr-TR" smtClean="0"/>
              <a:pPr/>
              <a:t>‹#›</a:t>
            </a:fld>
            <a:endParaRPr lang="tr-TR"/>
          </a:p>
        </p:txBody>
      </p:sp>
    </p:spTree>
    <p:extLst>
      <p:ext uri="{BB962C8B-B14F-4D97-AF65-F5344CB8AC3E}">
        <p14:creationId xmlns:p14="http://schemas.microsoft.com/office/powerpoint/2010/main" xmlns="" val="249599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9CFADAA-8E49-FE40-BF79-73C6A48E16A8}" type="datetimeFigureOut">
              <a:rPr lang="en-GB"/>
              <a:pPr>
                <a:defRPr/>
              </a:pPr>
              <a:t>22/12/2015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BE31BAA-FDEA-0B44-9171-CC8E21A6A60C}" type="slidenum">
              <a:rPr lang="en-GB"/>
              <a:pPr>
                <a:defRPr/>
              </a:pPr>
              <a:t>‹#›</a:t>
            </a:fld>
            <a:endParaRPr lang="en-GB"/>
          </a:p>
        </p:txBody>
      </p:sp>
    </p:spTree>
    <p:extLst>
      <p:ext uri="{BB962C8B-B14F-4D97-AF65-F5344CB8AC3E}">
        <p14:creationId xmlns:p14="http://schemas.microsoft.com/office/powerpoint/2010/main" xmlns="" val="41492698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1</a:t>
            </a:fld>
            <a:endParaRPr lang="en-GB"/>
          </a:p>
        </p:txBody>
      </p:sp>
    </p:spTree>
    <p:extLst>
      <p:ext uri="{BB962C8B-B14F-4D97-AF65-F5344CB8AC3E}">
        <p14:creationId xmlns:p14="http://schemas.microsoft.com/office/powerpoint/2010/main" xmlns="" val="290510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2</a:t>
            </a:fld>
            <a:endParaRPr lang="en-GB"/>
          </a:p>
        </p:txBody>
      </p:sp>
    </p:spTree>
    <p:extLst>
      <p:ext uri="{BB962C8B-B14F-4D97-AF65-F5344CB8AC3E}">
        <p14:creationId xmlns:p14="http://schemas.microsoft.com/office/powerpoint/2010/main" xmlns="" val="42522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ＭＳ Ｐゴシック" charset="0"/>
                <a:cs typeface="ＭＳ Ｐゴシック" charset="0"/>
              </a:rPr>
              <a:t>Astım ve özellikle KOAH’ta kritik bir öneme sahip olan solunum fonksiyon testinden, kısaca SFT’den, bahsetmeden önce obstrüksiyon ve restriksiyonu açıklamak gerekir.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Solunum sistemi eğitiminde de bahsettiğimiz gibi obstrüksiyon tam anlamı ile tıkanma demektir. Astım ve KOAH obstrüktif hastalıklardır ve hava yollarındaki tam veya kısmi tıkanma ile ilişkilidirler.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Restriksiyon ise sınırlanma demektir. Bu hastalıklarda (mesela akciğerin elastikiyetini kaybedip genişleyemez hale gelmesi gibi bir nedenle) ventilasyon kapasitesi sınırlanmıştır. </a:t>
            </a:r>
            <a:endParaRPr lang="en-US" sz="1200" kern="1200" dirty="0" smtClean="0">
              <a:solidFill>
                <a:schemeClr val="tx1"/>
              </a:solidFill>
              <a:effectLst/>
              <a:latin typeface="+mn-lt"/>
              <a:ea typeface="ＭＳ Ｐゴシック" charset="0"/>
              <a:cs typeface="ＭＳ Ｐゴシック" charset="0"/>
            </a:endParaRPr>
          </a:p>
          <a:p>
            <a:endParaRPr lang="en-US" dirty="0" smtClean="0"/>
          </a:p>
          <a:p>
            <a:endParaRPr lang="tr-TR"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3</a:t>
            </a:fld>
            <a:endParaRPr lang="en-GB"/>
          </a:p>
        </p:txBody>
      </p:sp>
    </p:spTree>
    <p:extLst>
      <p:ext uri="{BB962C8B-B14F-4D97-AF65-F5344CB8AC3E}">
        <p14:creationId xmlns:p14="http://schemas.microsoft.com/office/powerpoint/2010/main" xmlns="" val="80889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ＭＳ Ｐゴシック" charset="0"/>
                <a:cs typeface="ＭＳ Ｐゴシック" charset="0"/>
              </a:rPr>
              <a:t>Spirometre, solunum hacmini ölçmek için kullanılan cihazdır. Solunum fonksiyonlarının durumunu takip etmek için kullanılır. Bir ameliyat öncesi hastayı kontrol etmek için kullanılabileceği gibi, KOAH’ta olduğu gibi tanı ve takipte de kullanılabilir.</a:t>
            </a: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4</a:t>
            </a:fld>
            <a:endParaRPr lang="en-GB"/>
          </a:p>
        </p:txBody>
      </p:sp>
    </p:spTree>
    <p:extLst>
      <p:ext uri="{BB962C8B-B14F-4D97-AF65-F5344CB8AC3E}">
        <p14:creationId xmlns:p14="http://schemas.microsoft.com/office/powerpoint/2010/main" xmlns="" val="347825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ＭＳ Ｐゴシック" charset="0"/>
                <a:cs typeface="ＭＳ Ｐゴシック" charset="0"/>
              </a:rPr>
              <a:t>Bu şemada solunum hacimlerini görüyorsunuz. Tidal volüm normal nefes hacmidir, TV olarak kısaltılır.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Buradaki değerlerin isimlerini bilmek hem pratikte hem de ileride göreceğimiz klinik çalışmaları anlarken önemli olacaktır.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İnspiratuvar rezerv volüm, kendimizi zorlarsak çekebileceğimiz ekstra nefesin hacmidir ve IRV olarak kısaltılır. Ekspiratuvar rezerv volümü ise, kendimizi zorlarsak verebileceğimiz ekstra nefesin hacmidir, kısaltması ERV dir. Rezidual volüm ise hiçbir zaman akciğerlerimizden çıkaramayacağımız hava hacmidir, akciğerlerin kollabe olmasına engel olacak basıncı yaratır, RV olarak kısaltılır. Zorlu ekspiratuvar volüm, tidal volüm ile ekspiratuvar rezerv volümün toplamına eşittir, FEV olarak kısaltılır ve önemli bir ölçüttür. Vital kapasite veya klinik olarak eşdeğeri zorlu vital kapasite tidal volüm, ekspiratuvar rezerv volüm ve inspiratuvar rezerv volümün toplamıdır ve FVC olarak kısaltılır.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FVC ve FEV  astım ile KOAH’ın tanı ve takibinde önemlidir. </a:t>
            </a: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5</a:t>
            </a:fld>
            <a:endParaRPr lang="en-GB"/>
          </a:p>
        </p:txBody>
      </p:sp>
    </p:spTree>
    <p:extLst>
      <p:ext uri="{BB962C8B-B14F-4D97-AF65-F5344CB8AC3E}">
        <p14:creationId xmlns:p14="http://schemas.microsoft.com/office/powerpoint/2010/main" xmlns="" val="253847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ＭＳ Ｐゴシック" charset="0"/>
                <a:cs typeface="ＭＳ Ｐゴシック" charset="0"/>
              </a:rPr>
              <a:t>FEV1, bir kişinin 1 saniye içinde zorla verebileceği nefesin hacmini ifade eder.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FEV1 ölçütü obstrüktif hastalıkların tanısında kritiktir.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Hastalar aşağı yukarı benzer ölçüde nefes alabilir ve verebilirler ancak havayollarındaki tıkanma daha yavaş hava verebilmelerine neden olur ve FEV1’i düşürür.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FVC ise restriktif hastalıklarda tipik olarak düşer çünkü akciğerin genişleme kapasitesi sınırlanmıştır, oysa 1 saniyede çıkarılan havada bir sorun yoktur.</a:t>
            </a:r>
            <a:endParaRPr lang="en-US" sz="1200" kern="1200" dirty="0" smtClean="0">
              <a:solidFill>
                <a:schemeClr val="tx1"/>
              </a:solidFill>
              <a:effectLst/>
              <a:latin typeface="+mn-lt"/>
              <a:ea typeface="ＭＳ Ｐゴシック" charset="0"/>
              <a:cs typeface="ＭＳ Ｐゴシック" charset="0"/>
            </a:endParaRPr>
          </a:p>
          <a:p>
            <a:r>
              <a:rPr lang="tr-TR"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6</a:t>
            </a:fld>
            <a:endParaRPr lang="en-GB"/>
          </a:p>
        </p:txBody>
      </p:sp>
    </p:spTree>
    <p:extLst>
      <p:ext uri="{BB962C8B-B14F-4D97-AF65-F5344CB8AC3E}">
        <p14:creationId xmlns:p14="http://schemas.microsoft.com/office/powerpoint/2010/main" xmlns="" val="352675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ＭＳ Ｐゴシック" charset="0"/>
                <a:cs typeface="ＭＳ Ｐゴシック" charset="0"/>
              </a:rPr>
              <a:t>Burada bir akım volüm eğrisi görüyorsunuz. Spirometri cihazı buna benzer bir rapor çıkarır. İnspirasyon aşağıda ekspirasyon yukarıda gözükür. İnspirasyon simetrik bir eğri çizerken, gördüğünüz gibi ekspirasyon ilk saniyelerde daha hızlıdır. Bunun nedeni ekspirasyonun pasif bir işlem olması ve basınç farkı sayesinde gerçekleşmesidir. </a:t>
            </a:r>
            <a:endParaRPr lang="en-US"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7</a:t>
            </a:fld>
            <a:endParaRPr lang="en-GB"/>
          </a:p>
        </p:txBody>
      </p:sp>
    </p:spTree>
    <p:extLst>
      <p:ext uri="{BB962C8B-B14F-4D97-AF65-F5344CB8AC3E}">
        <p14:creationId xmlns:p14="http://schemas.microsoft.com/office/powerpoint/2010/main" xmlns="" val="100548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ＭＳ Ｐゴシック" charset="0"/>
                <a:cs typeface="ＭＳ Ｐゴシック" charset="0"/>
              </a:rPr>
              <a:t>Ortada gördüğünüz akım volüm eğrisi obstrüktif bir hastalığa aittir. FVC azalmamıştır ama tepe akım düşmüş ve FEV1 azalmıştır.  Soldaki normal eğri ile farkına, </a:t>
            </a:r>
            <a:r>
              <a:rPr lang="tr-TR" sz="1200" i="1" kern="1200" dirty="0" smtClean="0">
                <a:solidFill>
                  <a:schemeClr val="tx1"/>
                </a:solidFill>
                <a:effectLst/>
                <a:latin typeface="+mn-lt"/>
                <a:ea typeface="ＭＳ Ｐゴシック" charset="0"/>
                <a:cs typeface="ＭＳ Ｐゴシック" charset="0"/>
              </a:rPr>
              <a:t>özellikle üst soldaki tepe akımından sağ aşağıya doğru giden eğrinin yapısındaki farka</a:t>
            </a:r>
            <a:r>
              <a:rPr lang="tr-TR" sz="1200" kern="1200" dirty="0" smtClean="0">
                <a:solidFill>
                  <a:schemeClr val="tx1"/>
                </a:solidFill>
                <a:effectLst/>
                <a:latin typeface="+mn-lt"/>
                <a:ea typeface="ＭＳ Ｐゴシック" charset="0"/>
                <a:cs typeface="ＭＳ Ｐゴシック" charset="0"/>
              </a:rPr>
              <a:t> dikkat çekmek isterim. En sağdaki restriktif eğride ise FVC azalmıştır.</a:t>
            </a: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BE31BAA-FDEA-0B44-9171-CC8E21A6A60C}" type="slidenum">
              <a:rPr lang="en-GB" smtClean="0"/>
              <a:pPr>
                <a:defRPr/>
              </a:pPr>
              <a:t>8</a:t>
            </a:fld>
            <a:endParaRPr lang="en-GB"/>
          </a:p>
        </p:txBody>
      </p:sp>
    </p:spTree>
    <p:extLst>
      <p:ext uri="{BB962C8B-B14F-4D97-AF65-F5344CB8AC3E}">
        <p14:creationId xmlns:p14="http://schemas.microsoft.com/office/powerpoint/2010/main" xmlns="" val="536149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ak">
    <p:spTree>
      <p:nvGrpSpPr>
        <p:cNvPr id="1" name=""/>
        <p:cNvGrpSpPr/>
        <p:nvPr/>
      </p:nvGrpSpPr>
      <p:grpSpPr>
        <a:xfrm>
          <a:off x="0" y="0"/>
          <a:ext cx="0" cy="0"/>
          <a:chOff x="0" y="0"/>
          <a:chExt cx="0" cy="0"/>
        </a:xfrm>
      </p:grpSpPr>
      <p:pic>
        <p:nvPicPr>
          <p:cNvPr id="6" name="Picture 9"/>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4401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janda">
    <p:spTree>
      <p:nvGrpSpPr>
        <p:cNvPr id="1" name=""/>
        <p:cNvGrpSpPr/>
        <p:nvPr/>
      </p:nvGrpSpPr>
      <p:grpSpPr>
        <a:xfrm>
          <a:off x="0" y="0"/>
          <a:ext cx="0" cy="0"/>
          <a:chOff x="0" y="0"/>
          <a:chExt cx="0" cy="0"/>
        </a:xfrm>
      </p:grpSpPr>
      <p:sp>
        <p:nvSpPr>
          <p:cNvPr id="13" name="Rectangle 12"/>
          <p:cNvSpPr/>
          <p:nvPr userDrawn="1"/>
        </p:nvSpPr>
        <p:spPr>
          <a:xfrm>
            <a:off x="0" y="0"/>
            <a:ext cx="3898900" cy="6858000"/>
          </a:xfrm>
          <a:prstGeom prst="rect">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hape 23"/>
          <p:cNvSpPr/>
          <p:nvPr userDrawn="1"/>
        </p:nvSpPr>
        <p:spPr>
          <a:xfrm flipH="1">
            <a:off x="4789488" y="3368675"/>
            <a:ext cx="4040187" cy="9525"/>
          </a:xfrm>
          <a:prstGeom prst="line">
            <a:avLst/>
          </a:prstGeom>
          <a:ln w="9525" cap="rnd">
            <a:solidFill>
              <a:srgbClr val="A9AEB3"/>
            </a:solidFill>
            <a:prstDash val="solid"/>
            <a:roun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B0F0"/>
              </a:solidFill>
              <a:effectLst/>
              <a:uLnTx/>
              <a:uFillTx/>
              <a:latin typeface="Calibri"/>
              <a:cs typeface="+mn-cs"/>
            </a:endParaRPr>
          </a:p>
        </p:txBody>
      </p:sp>
      <p:sp>
        <p:nvSpPr>
          <p:cNvPr id="17" name="Text Placeholder 16"/>
          <p:cNvSpPr>
            <a:spLocks noGrp="1"/>
          </p:cNvSpPr>
          <p:nvPr>
            <p:ph type="body" sz="quarter" idx="10"/>
          </p:nvPr>
        </p:nvSpPr>
        <p:spPr>
          <a:xfrm>
            <a:off x="4789487" y="3622694"/>
            <a:ext cx="6561137" cy="2709862"/>
          </a:xfrm>
          <a:prstGeom prst="rect">
            <a:avLst/>
          </a:prstGeom>
        </p:spPr>
        <p:txBody>
          <a:bodyPr>
            <a:normAutofit/>
          </a:bodyPr>
          <a:lstStyle>
            <a:lvl1pPr marL="228600" indent="-228600">
              <a:buFontTx/>
              <a:buBlip>
                <a:blip r:embed="rId2"/>
              </a:buBlip>
              <a:defRPr sz="3600">
                <a:solidFill>
                  <a:schemeClr val="tx1">
                    <a:lumMod val="50000"/>
                    <a:lumOff val="50000"/>
                  </a:schemeClr>
                </a:solidFill>
                <a:latin typeface="+mn-lt"/>
              </a:defRPr>
            </a:lvl1pPr>
            <a:lvl2pPr marL="685800" indent="-228600">
              <a:buFontTx/>
              <a:buBlip>
                <a:blip r:embed="rId2"/>
              </a:buBlip>
              <a:defRPr sz="3200">
                <a:solidFill>
                  <a:schemeClr val="tx1">
                    <a:lumMod val="50000"/>
                    <a:lumOff val="50000"/>
                  </a:schemeClr>
                </a:solidFill>
                <a:latin typeface="+mn-lt"/>
              </a:defRPr>
            </a:lvl2pPr>
            <a:lvl3pPr marL="1143000" indent="-228600">
              <a:buFontTx/>
              <a:buBlip>
                <a:blip r:embed="rId2"/>
              </a:buBlip>
              <a:defRPr sz="2800">
                <a:solidFill>
                  <a:schemeClr val="tx1">
                    <a:lumMod val="50000"/>
                    <a:lumOff val="50000"/>
                  </a:schemeClr>
                </a:solidFill>
                <a:latin typeface="+mn-lt"/>
              </a:defRPr>
            </a:lvl3pPr>
            <a:lvl4pPr marL="1600200" indent="-228600">
              <a:buFontTx/>
              <a:buBlip>
                <a:blip r:embed="rId2"/>
              </a:buBlip>
              <a:defRPr sz="2400">
                <a:solidFill>
                  <a:schemeClr val="tx1">
                    <a:lumMod val="50000"/>
                    <a:lumOff val="50000"/>
                  </a:schemeClr>
                </a:solidFill>
                <a:latin typeface="+mn-lt"/>
              </a:defRPr>
            </a:lvl4pPr>
            <a:lvl5pPr marL="2057400" indent="-228600">
              <a:buFontTx/>
              <a:buBlip>
                <a:blip r:embed="rId2"/>
              </a:buBlip>
              <a:defRPr sz="2400">
                <a:solidFill>
                  <a:schemeClr val="tx1">
                    <a:lumMod val="50000"/>
                    <a:lumOff val="50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21" name="Title 20"/>
          <p:cNvSpPr>
            <a:spLocks noGrp="1"/>
          </p:cNvSpPr>
          <p:nvPr>
            <p:ph type="title" hasCustomPrompt="1"/>
          </p:nvPr>
        </p:nvSpPr>
        <p:spPr>
          <a:xfrm>
            <a:off x="4789488" y="1552151"/>
            <a:ext cx="6564312" cy="950894"/>
          </a:xfrm>
          <a:prstGeom prst="rect">
            <a:avLst/>
          </a:prstGeom>
        </p:spPr>
        <p:txBody>
          <a:bodyPr>
            <a:noAutofit/>
          </a:bodyPr>
          <a:lstStyle>
            <a:lvl1pPr>
              <a:defRPr sz="6600">
                <a:solidFill>
                  <a:schemeClr val="tx1">
                    <a:lumMod val="50000"/>
                    <a:lumOff val="50000"/>
                  </a:schemeClr>
                </a:solidFill>
                <a:latin typeface="+mn-lt"/>
              </a:defRPr>
            </a:lvl1pPr>
          </a:lstStyle>
          <a:p>
            <a:r>
              <a:rPr lang="en-US" dirty="0" smtClean="0"/>
              <a:t>CLICK TO EDIT</a:t>
            </a:r>
            <a:endParaRPr lang="tr-TR" dirty="0"/>
          </a:p>
        </p:txBody>
      </p:sp>
      <p:sp>
        <p:nvSpPr>
          <p:cNvPr id="23" name="Text Placeholder 22"/>
          <p:cNvSpPr>
            <a:spLocks noGrp="1"/>
          </p:cNvSpPr>
          <p:nvPr>
            <p:ph type="body" sz="quarter" idx="11" hasCustomPrompt="1"/>
          </p:nvPr>
        </p:nvSpPr>
        <p:spPr>
          <a:xfrm>
            <a:off x="4789488" y="2747538"/>
            <a:ext cx="6564312" cy="467426"/>
          </a:xfrm>
          <a:prstGeom prst="rect">
            <a:avLst/>
          </a:prstGeom>
        </p:spPr>
        <p:txBody>
          <a:bodyPr/>
          <a:lstStyle>
            <a:lvl1pPr marL="0" indent="0">
              <a:buFontTx/>
              <a:buNone/>
              <a:defRPr baseline="0">
                <a:solidFill>
                  <a:schemeClr val="tx1">
                    <a:lumMod val="50000"/>
                    <a:lumOff val="50000"/>
                  </a:schemeClr>
                </a:solidFill>
                <a:latin typeface="+mn-lt"/>
              </a:defRPr>
            </a:lvl1pPr>
          </a:lstStyle>
          <a:p>
            <a:r>
              <a:rPr lang="tr-TR" dirty="0" smtClean="0"/>
              <a:t>Solunum – Astım Tanım, Tanı ve Kılavuzlar</a:t>
            </a:r>
            <a:endParaRPr lang="tr-TR" dirty="0"/>
          </a:p>
        </p:txBody>
      </p:sp>
    </p:spTree>
    <p:extLst>
      <p:ext uri="{BB962C8B-B14F-4D97-AF65-F5344CB8AC3E}">
        <p14:creationId xmlns:p14="http://schemas.microsoft.com/office/powerpoint/2010/main" xmlns="" val="3841291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left)">
                                      <p:cBhvr>
                                        <p:cTn id="15" dur="500"/>
                                        <p:tgtEl>
                                          <p:spTgt spid="2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ül Başlı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itle 7"/>
          <p:cNvSpPr>
            <a:spLocks noGrp="1"/>
          </p:cNvSpPr>
          <p:nvPr>
            <p:ph type="title" hasCustomPrompt="1"/>
          </p:nvPr>
        </p:nvSpPr>
        <p:spPr>
          <a:xfrm>
            <a:off x="838200" y="513982"/>
            <a:ext cx="10515600" cy="1936105"/>
          </a:xfrm>
          <a:prstGeom prst="rect">
            <a:avLst/>
          </a:prstGeom>
        </p:spPr>
        <p:txBody>
          <a:bodyPr anchor="t">
            <a:noAutofit/>
          </a:bodyPr>
          <a:lstStyle>
            <a:lvl1pPr>
              <a:defRPr sz="6600">
                <a:solidFill>
                  <a:schemeClr val="bg1"/>
                </a:solidFill>
                <a:latin typeface="+mn-lt"/>
              </a:defRPr>
            </a:lvl1pPr>
          </a:lstStyle>
          <a:p>
            <a:r>
              <a:rPr lang="en-US" dirty="0" smtClean="0"/>
              <a:t>CLICK TO EDIT MASTER TITLE</a:t>
            </a:r>
            <a:endParaRPr lang="tr-TR" dirty="0"/>
          </a:p>
        </p:txBody>
      </p:sp>
      <p:sp>
        <p:nvSpPr>
          <p:cNvPr id="10" name="Text Placeholder 9"/>
          <p:cNvSpPr>
            <a:spLocks noGrp="1"/>
          </p:cNvSpPr>
          <p:nvPr>
            <p:ph type="body" sz="quarter" idx="10"/>
          </p:nvPr>
        </p:nvSpPr>
        <p:spPr>
          <a:xfrm>
            <a:off x="838200" y="2636838"/>
            <a:ext cx="10515600" cy="542297"/>
          </a:xfrm>
          <a:prstGeom prst="rect">
            <a:avLst/>
          </a:prstGeom>
        </p:spPr>
        <p:txBody>
          <a:bodyPr>
            <a:noAutofit/>
          </a:bodyPr>
          <a:lstStyle>
            <a:lvl1pPr marL="0" indent="0">
              <a:buFontTx/>
              <a:buNone/>
              <a:defRPr sz="360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1214003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ül Alt Başlık">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8200" y="513982"/>
            <a:ext cx="10515600" cy="1936105"/>
          </a:xfrm>
          <a:prstGeom prst="rect">
            <a:avLst/>
          </a:prstGeom>
        </p:spPr>
        <p:txBody>
          <a:bodyPr anchor="t">
            <a:noAutofit/>
          </a:bodyPr>
          <a:lstStyle>
            <a:lvl1pPr>
              <a:defRPr sz="6600">
                <a:solidFill>
                  <a:schemeClr val="accent2"/>
                </a:solidFill>
                <a:latin typeface="+mn-lt"/>
              </a:defRPr>
            </a:lvl1pPr>
          </a:lstStyle>
          <a:p>
            <a:r>
              <a:rPr lang="en-US" dirty="0" smtClean="0"/>
              <a:t>CLICK TO EDIT MASTER TITLE</a:t>
            </a:r>
            <a:endParaRPr lang="tr-TR" dirty="0"/>
          </a:p>
        </p:txBody>
      </p:sp>
      <p:sp>
        <p:nvSpPr>
          <p:cNvPr id="10" name="Text Placeholder 9"/>
          <p:cNvSpPr>
            <a:spLocks noGrp="1"/>
          </p:cNvSpPr>
          <p:nvPr>
            <p:ph type="body" sz="quarter" idx="10"/>
          </p:nvPr>
        </p:nvSpPr>
        <p:spPr>
          <a:xfrm>
            <a:off x="838200" y="2636838"/>
            <a:ext cx="10515600" cy="542297"/>
          </a:xfrm>
          <a:prstGeom prst="rect">
            <a:avLst/>
          </a:prstGeom>
        </p:spPr>
        <p:txBody>
          <a:bodyPr>
            <a:noAutofit/>
          </a:bodyPr>
          <a:lstStyle>
            <a:lvl1pPr marL="0" indent="0">
              <a:buFontTx/>
              <a:buNone/>
              <a:defRPr sz="3600">
                <a:solidFill>
                  <a:schemeClr val="accent2"/>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2593182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i Başlık + Text">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838200" y="513983"/>
            <a:ext cx="10515600" cy="648067"/>
          </a:xfrm>
          <a:prstGeom prst="rect">
            <a:avLst/>
          </a:prstGeom>
        </p:spPr>
        <p:txBody>
          <a:bodyPr anchor="t">
            <a:noAutofit/>
          </a:bodyPr>
          <a:lstStyle>
            <a:lvl1pPr>
              <a:defRPr sz="4000">
                <a:solidFill>
                  <a:schemeClr val="tx1">
                    <a:lumMod val="50000"/>
                    <a:lumOff val="50000"/>
                  </a:schemeClr>
                </a:solidFill>
                <a:latin typeface="+mn-lt"/>
              </a:defRPr>
            </a:lvl1pPr>
          </a:lstStyle>
          <a:p>
            <a:r>
              <a:rPr lang="en-US" dirty="0" smtClean="0"/>
              <a:t>CLICK TO EDIT MASTER TITLE</a:t>
            </a:r>
            <a:endParaRPr lang="tr-TR" dirty="0"/>
          </a:p>
        </p:txBody>
      </p:sp>
      <p:sp>
        <p:nvSpPr>
          <p:cNvPr id="7" name="Shape 23"/>
          <p:cNvSpPr/>
          <p:nvPr userDrawn="1"/>
        </p:nvSpPr>
        <p:spPr>
          <a:xfrm flipH="1" flipV="1">
            <a:off x="838200" y="1844675"/>
            <a:ext cx="5568950" cy="0"/>
          </a:xfrm>
          <a:prstGeom prst="line">
            <a:avLst/>
          </a:prstGeom>
          <a:ln w="9525" cap="rnd">
            <a:solidFill>
              <a:schemeClr val="bg1">
                <a:lumMod val="65000"/>
              </a:schemeClr>
            </a:solidFill>
            <a:prstDash val="solid"/>
            <a:round/>
          </a:ln>
        </p:spPr>
        <p:txBody>
          <a:bodyPr lIns="0" tIns="0" rIns="0" bIns="0" anchor="ctr"/>
          <a:lstStyle/>
          <a:p>
            <a:pPr fontAlgn="auto">
              <a:spcBef>
                <a:spcPts val="0"/>
              </a:spcBef>
              <a:spcAft>
                <a:spcPts val="0"/>
              </a:spcAft>
              <a:defRPr/>
            </a:pPr>
            <a:endParaRPr>
              <a:solidFill>
                <a:schemeClr val="bg1">
                  <a:lumMod val="65000"/>
                </a:schemeClr>
              </a:solidFill>
              <a:latin typeface="+mn-lt"/>
              <a:ea typeface="+mn-ea"/>
              <a:cs typeface="+mn-cs"/>
            </a:endParaRPr>
          </a:p>
        </p:txBody>
      </p:sp>
      <p:sp>
        <p:nvSpPr>
          <p:cNvPr id="9" name="Text Placeholder 8"/>
          <p:cNvSpPr>
            <a:spLocks noGrp="1"/>
          </p:cNvSpPr>
          <p:nvPr>
            <p:ph type="body" sz="quarter" idx="10" hasCustomPrompt="1"/>
          </p:nvPr>
        </p:nvSpPr>
        <p:spPr>
          <a:xfrm>
            <a:off x="838200" y="1323975"/>
            <a:ext cx="10515600" cy="390526"/>
          </a:xfrm>
          <a:prstGeom prst="rect">
            <a:avLst/>
          </a:prstGeom>
        </p:spPr>
        <p:txBody>
          <a:bodyPr>
            <a:noAutofit/>
          </a:bodyPr>
          <a:lstStyle>
            <a:lvl1pPr marL="0" indent="0">
              <a:buNone/>
              <a:defRPr sz="2100">
                <a:solidFill>
                  <a:schemeClr val="tx1">
                    <a:lumMod val="50000"/>
                    <a:lumOff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r>
              <a:rPr lang="tr-TR" dirty="0" smtClean="0"/>
              <a:t>Solunum – Astım Tanım, Tanı ve Kılavuzlar</a:t>
            </a:r>
            <a:endParaRPr lang="tr-TR" dirty="0"/>
          </a:p>
        </p:txBody>
      </p:sp>
      <p:sp>
        <p:nvSpPr>
          <p:cNvPr id="11" name="Text Placeholder 10"/>
          <p:cNvSpPr>
            <a:spLocks noGrp="1"/>
          </p:cNvSpPr>
          <p:nvPr>
            <p:ph type="body" sz="quarter" idx="11"/>
          </p:nvPr>
        </p:nvSpPr>
        <p:spPr>
          <a:xfrm>
            <a:off x="838199" y="1968501"/>
            <a:ext cx="10515129" cy="4270374"/>
          </a:xfrm>
          <a:prstGeom prst="rect">
            <a:avLst/>
          </a:prstGeom>
        </p:spPr>
        <p:txBody>
          <a:bodyPr>
            <a:normAutofit/>
          </a:bodyPr>
          <a:lstStyle>
            <a:lvl1pPr marL="228600" indent="-228600">
              <a:buFontTx/>
              <a:buBlip>
                <a:blip r:embed="rId2"/>
              </a:buBlip>
              <a:defRPr sz="2800">
                <a:solidFill>
                  <a:schemeClr val="tx1">
                    <a:lumMod val="50000"/>
                    <a:lumOff val="50000"/>
                  </a:schemeClr>
                </a:solidFill>
                <a:latin typeface="+mn-lt"/>
              </a:defRPr>
            </a:lvl1pPr>
            <a:lvl2pPr marL="685800" indent="-228600">
              <a:buFontTx/>
              <a:buBlip>
                <a:blip r:embed="rId2"/>
              </a:buBlip>
              <a:defRPr sz="2800">
                <a:solidFill>
                  <a:schemeClr val="tx1">
                    <a:lumMod val="50000"/>
                    <a:lumOff val="50000"/>
                  </a:schemeClr>
                </a:solidFill>
                <a:latin typeface="+mn-lt"/>
              </a:defRPr>
            </a:lvl2pPr>
            <a:lvl3pPr marL="1143000" indent="-228600">
              <a:buFontTx/>
              <a:buBlip>
                <a:blip r:embed="rId2"/>
              </a:buBlip>
              <a:defRPr sz="2800">
                <a:solidFill>
                  <a:schemeClr val="tx1">
                    <a:lumMod val="50000"/>
                    <a:lumOff val="50000"/>
                  </a:schemeClr>
                </a:solidFill>
                <a:latin typeface="+mn-lt"/>
              </a:defRPr>
            </a:lvl3pPr>
            <a:lvl4pPr marL="1600200" indent="-228600">
              <a:buFontTx/>
              <a:buBlip>
                <a:blip r:embed="rId2"/>
              </a:buBlip>
              <a:defRPr sz="2800">
                <a:solidFill>
                  <a:schemeClr val="tx1">
                    <a:lumMod val="50000"/>
                    <a:lumOff val="50000"/>
                  </a:schemeClr>
                </a:solidFill>
                <a:latin typeface="+mn-lt"/>
              </a:defRPr>
            </a:lvl4pPr>
            <a:lvl5pPr marL="2057400" indent="-228600">
              <a:buFontTx/>
              <a:buBlip>
                <a:blip r:embed="rId2"/>
              </a:buBlip>
              <a:defRPr sz="2800">
                <a:solidFill>
                  <a:schemeClr val="tx1">
                    <a:lumMod val="50000"/>
                    <a:lumOff val="50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xmlns="" val="1390509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i Başlık + Text">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833566" y="2000250"/>
            <a:ext cx="5003800" cy="4238625"/>
          </a:xfrm>
          <a:prstGeom prst="rect">
            <a:avLst/>
          </a:prstGeom>
        </p:spPr>
        <p:txBody>
          <a:bodyPr vert="horz"/>
          <a:lstStyle>
            <a:lvl1pPr marL="228600" indent="-228600">
              <a:buFontTx/>
              <a:buBlip>
                <a:blip r:embed="rId2"/>
              </a:buBlip>
              <a:defRPr sz="3200">
                <a:solidFill>
                  <a:schemeClr val="tx1">
                    <a:lumMod val="50000"/>
                    <a:lumOff val="50000"/>
                  </a:schemeClr>
                </a:solidFill>
                <a:latin typeface="+mn-lt"/>
              </a:defRPr>
            </a:lvl1pPr>
            <a:lvl2pPr marL="685800" indent="-228600">
              <a:buFontTx/>
              <a:buBlip>
                <a:blip r:embed="rId2"/>
              </a:buBlip>
              <a:defRPr sz="2800">
                <a:solidFill>
                  <a:schemeClr val="tx1">
                    <a:lumMod val="50000"/>
                    <a:lumOff val="50000"/>
                  </a:schemeClr>
                </a:solidFill>
                <a:latin typeface="+mn-lt"/>
              </a:defRPr>
            </a:lvl2pPr>
            <a:lvl3pPr marL="1143000" indent="-228600">
              <a:buFontTx/>
              <a:buBlip>
                <a:blip r:embed="rId2"/>
              </a:buBlip>
              <a:defRPr sz="2400">
                <a:solidFill>
                  <a:schemeClr val="tx1">
                    <a:lumMod val="50000"/>
                    <a:lumOff val="50000"/>
                  </a:schemeClr>
                </a:solidFill>
                <a:latin typeface="+mn-lt"/>
              </a:defRPr>
            </a:lvl3pPr>
            <a:lvl4pPr marL="1600200" indent="-228600">
              <a:buFontTx/>
              <a:buBlip>
                <a:blip r:embed="rId2"/>
              </a:buBlip>
              <a:defRPr sz="2000">
                <a:solidFill>
                  <a:schemeClr val="tx1">
                    <a:lumMod val="50000"/>
                    <a:lumOff val="50000"/>
                  </a:schemeClr>
                </a:solidFill>
                <a:latin typeface="+mn-lt"/>
              </a:defRPr>
            </a:lvl4pPr>
            <a:lvl5pPr marL="2057400" indent="-228600">
              <a:buFontTx/>
              <a:buBlip>
                <a:blip r:embed="rId2"/>
              </a:buBlip>
              <a:defRPr sz="2000">
                <a:solidFill>
                  <a:schemeClr val="tx1">
                    <a:lumMod val="50000"/>
                    <a:lumOff val="50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6196224" y="1998718"/>
            <a:ext cx="5155906" cy="4238625"/>
          </a:xfrm>
          <a:prstGeom prst="rect">
            <a:avLst/>
          </a:prstGeom>
        </p:spPr>
        <p:txBody>
          <a:bodyPr vert="horz"/>
          <a:lstStyle>
            <a:lvl1pPr marL="228600" indent="-228600">
              <a:buFontTx/>
              <a:buBlip>
                <a:blip r:embed="rId2"/>
              </a:buBlip>
              <a:defRPr sz="3200">
                <a:solidFill>
                  <a:schemeClr val="tx1">
                    <a:lumMod val="50000"/>
                    <a:lumOff val="50000"/>
                  </a:schemeClr>
                </a:solidFill>
                <a:latin typeface="+mn-lt"/>
              </a:defRPr>
            </a:lvl1pPr>
            <a:lvl2pPr marL="685800" indent="-228600">
              <a:buFontTx/>
              <a:buBlip>
                <a:blip r:embed="rId2"/>
              </a:buBlip>
              <a:defRPr sz="2800">
                <a:solidFill>
                  <a:schemeClr val="tx1">
                    <a:lumMod val="50000"/>
                    <a:lumOff val="50000"/>
                  </a:schemeClr>
                </a:solidFill>
                <a:latin typeface="+mn-lt"/>
              </a:defRPr>
            </a:lvl2pPr>
            <a:lvl3pPr marL="1143000" indent="-228600">
              <a:buFontTx/>
              <a:buBlip>
                <a:blip r:embed="rId2"/>
              </a:buBlip>
              <a:defRPr sz="2400">
                <a:solidFill>
                  <a:schemeClr val="tx1">
                    <a:lumMod val="50000"/>
                    <a:lumOff val="50000"/>
                  </a:schemeClr>
                </a:solidFill>
                <a:latin typeface="+mn-lt"/>
              </a:defRPr>
            </a:lvl3pPr>
            <a:lvl4pPr marL="1600200" indent="-228600">
              <a:buFontTx/>
              <a:buBlip>
                <a:blip r:embed="rId2"/>
              </a:buBlip>
              <a:defRPr sz="2000">
                <a:solidFill>
                  <a:schemeClr val="tx1">
                    <a:lumMod val="50000"/>
                    <a:lumOff val="50000"/>
                  </a:schemeClr>
                </a:solidFill>
                <a:latin typeface="+mn-lt"/>
              </a:defRPr>
            </a:lvl4pPr>
            <a:lvl5pPr marL="2057400" indent="-228600">
              <a:buFontTx/>
              <a:buBlip>
                <a:blip r:embed="rId2"/>
              </a:buBlip>
              <a:defRPr sz="2000">
                <a:solidFill>
                  <a:schemeClr val="tx1">
                    <a:lumMod val="50000"/>
                    <a:lumOff val="50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838200" y="513983"/>
            <a:ext cx="10515600" cy="648067"/>
          </a:xfrm>
          <a:prstGeom prst="rect">
            <a:avLst/>
          </a:prstGeom>
        </p:spPr>
        <p:txBody>
          <a:bodyPr anchor="t">
            <a:noAutofit/>
          </a:bodyPr>
          <a:lstStyle>
            <a:lvl1pPr>
              <a:defRPr sz="4000">
                <a:solidFill>
                  <a:schemeClr val="tx1">
                    <a:lumMod val="50000"/>
                    <a:lumOff val="50000"/>
                  </a:schemeClr>
                </a:solidFill>
                <a:latin typeface="+mn-lt"/>
              </a:defRPr>
            </a:lvl1pPr>
          </a:lstStyle>
          <a:p>
            <a:r>
              <a:rPr lang="en-US" dirty="0" smtClean="0"/>
              <a:t>CLICK TO EDIT MASTER TITLE</a:t>
            </a:r>
            <a:endParaRPr lang="tr-TR" dirty="0"/>
          </a:p>
        </p:txBody>
      </p:sp>
      <p:sp>
        <p:nvSpPr>
          <p:cNvPr id="10" name="Shape 23"/>
          <p:cNvSpPr/>
          <p:nvPr userDrawn="1"/>
        </p:nvSpPr>
        <p:spPr>
          <a:xfrm flipH="1" flipV="1">
            <a:off x="838200" y="1844675"/>
            <a:ext cx="5568950" cy="0"/>
          </a:xfrm>
          <a:prstGeom prst="line">
            <a:avLst/>
          </a:prstGeom>
          <a:ln w="9525" cap="rnd">
            <a:solidFill>
              <a:schemeClr val="bg1">
                <a:lumMod val="65000"/>
              </a:schemeClr>
            </a:solidFill>
            <a:prstDash val="solid"/>
            <a:round/>
          </a:ln>
        </p:spPr>
        <p:txBody>
          <a:bodyPr lIns="0" tIns="0" rIns="0" bIns="0" anchor="ctr"/>
          <a:lstStyle/>
          <a:p>
            <a:pPr fontAlgn="auto">
              <a:spcBef>
                <a:spcPts val="0"/>
              </a:spcBef>
              <a:spcAft>
                <a:spcPts val="0"/>
              </a:spcAft>
              <a:defRPr/>
            </a:pPr>
            <a:endParaRPr>
              <a:solidFill>
                <a:schemeClr val="bg1">
                  <a:lumMod val="65000"/>
                </a:schemeClr>
              </a:solidFill>
              <a:latin typeface="+mn-lt"/>
              <a:ea typeface="+mn-ea"/>
              <a:cs typeface="+mn-cs"/>
            </a:endParaRPr>
          </a:p>
        </p:txBody>
      </p:sp>
      <p:sp>
        <p:nvSpPr>
          <p:cNvPr id="11" name="Text Placeholder 8"/>
          <p:cNvSpPr>
            <a:spLocks noGrp="1"/>
          </p:cNvSpPr>
          <p:nvPr>
            <p:ph type="body" sz="quarter" idx="10" hasCustomPrompt="1"/>
          </p:nvPr>
        </p:nvSpPr>
        <p:spPr>
          <a:xfrm>
            <a:off x="838200" y="1323975"/>
            <a:ext cx="10515600" cy="390526"/>
          </a:xfrm>
          <a:prstGeom prst="rect">
            <a:avLst/>
          </a:prstGeom>
        </p:spPr>
        <p:txBody>
          <a:bodyPr>
            <a:noAutofit/>
          </a:bodyPr>
          <a:lstStyle>
            <a:lvl1pPr marL="0" indent="0">
              <a:buNone/>
              <a:defRPr sz="2100">
                <a:solidFill>
                  <a:schemeClr val="tx1">
                    <a:lumMod val="50000"/>
                    <a:lumOff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r>
              <a:rPr lang="tr-TR" dirty="0" smtClean="0"/>
              <a:t>Solunum – Astım Tanım, Tanı ve Kılavuzlar</a:t>
            </a:r>
            <a:endParaRPr lang="tr-TR" dirty="0"/>
          </a:p>
        </p:txBody>
      </p:sp>
    </p:spTree>
    <p:extLst>
      <p:ext uri="{BB962C8B-B14F-4D97-AF65-F5344CB8AC3E}">
        <p14:creationId xmlns:p14="http://schemas.microsoft.com/office/powerpoint/2010/main" xmlns="" val="4005235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left)">
                                      <p:cBhvr>
                                        <p:cTn id="31" dur="500"/>
                                        <p:tgtEl>
                                          <p:spTgt spid="5">
                                            <p:txEl>
                                              <p:pRg st="3" end="3"/>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i Başlık">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838200" y="513983"/>
            <a:ext cx="10515600" cy="648067"/>
          </a:xfrm>
          <a:prstGeom prst="rect">
            <a:avLst/>
          </a:prstGeom>
        </p:spPr>
        <p:txBody>
          <a:bodyPr anchor="t">
            <a:noAutofit/>
          </a:bodyPr>
          <a:lstStyle>
            <a:lvl1pPr>
              <a:defRPr sz="4000">
                <a:solidFill>
                  <a:schemeClr val="tx1">
                    <a:lumMod val="50000"/>
                    <a:lumOff val="50000"/>
                  </a:schemeClr>
                </a:solidFill>
                <a:latin typeface="+mn-lt"/>
              </a:defRPr>
            </a:lvl1pPr>
          </a:lstStyle>
          <a:p>
            <a:r>
              <a:rPr lang="en-US" dirty="0" smtClean="0"/>
              <a:t>CLICK TO EDIT MASTER TITLE</a:t>
            </a:r>
            <a:endParaRPr lang="tr-TR" dirty="0"/>
          </a:p>
        </p:txBody>
      </p:sp>
      <p:sp>
        <p:nvSpPr>
          <p:cNvPr id="7" name="Shape 23"/>
          <p:cNvSpPr/>
          <p:nvPr userDrawn="1"/>
        </p:nvSpPr>
        <p:spPr>
          <a:xfrm flipH="1" flipV="1">
            <a:off x="838200" y="1336675"/>
            <a:ext cx="5568950" cy="0"/>
          </a:xfrm>
          <a:prstGeom prst="line">
            <a:avLst/>
          </a:prstGeom>
          <a:ln w="9525" cap="rnd">
            <a:solidFill>
              <a:schemeClr val="bg1">
                <a:lumMod val="65000"/>
              </a:schemeClr>
            </a:solidFill>
            <a:prstDash val="solid"/>
            <a:round/>
          </a:ln>
        </p:spPr>
        <p:txBody>
          <a:bodyPr lIns="0" tIns="0" rIns="0" bIns="0" anchor="ctr"/>
          <a:lstStyle/>
          <a:p>
            <a:pPr fontAlgn="auto">
              <a:spcBef>
                <a:spcPts val="0"/>
              </a:spcBef>
              <a:spcAft>
                <a:spcPts val="0"/>
              </a:spcAft>
              <a:defRPr/>
            </a:pPr>
            <a:endParaRPr>
              <a:solidFill>
                <a:schemeClr val="bg1">
                  <a:lumMod val="65000"/>
                </a:schemeClr>
              </a:solidFill>
              <a:latin typeface="+mn-lt"/>
              <a:ea typeface="+mn-ea"/>
              <a:cs typeface="+mn-cs"/>
            </a:endParaRPr>
          </a:p>
        </p:txBody>
      </p:sp>
    </p:spTree>
    <p:extLst>
      <p:ext uri="{BB962C8B-B14F-4D97-AF65-F5344CB8AC3E}">
        <p14:creationId xmlns:p14="http://schemas.microsoft.com/office/powerpoint/2010/main" xmlns="" val="3778905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7117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6" name="Picture 9"/>
          <p:cNvPicPr>
            <a:picLocks noChangeAspect="1"/>
          </p:cNvPicPr>
          <p:nvPr userDrawn="1"/>
        </p:nvPicPr>
        <p:blipFill>
          <a:blip r:embed="rId2" cstate="email">
            <a:alphaModFix amt="14000"/>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2622944" y="2768352"/>
            <a:ext cx="6946395" cy="1323439"/>
          </a:xfrm>
          <a:prstGeom prst="rect">
            <a:avLst/>
          </a:prstGeom>
          <a:noFill/>
        </p:spPr>
        <p:txBody>
          <a:bodyPr wrap="none" rtlCol="0" anchor="ctr">
            <a:spAutoFit/>
          </a:bodyPr>
          <a:lstStyle/>
          <a:p>
            <a:pPr algn="ctr"/>
            <a:r>
              <a:rPr lang="en-US" sz="4000" dirty="0" err="1" smtClean="0">
                <a:solidFill>
                  <a:schemeClr val="tx1">
                    <a:lumMod val="50000"/>
                    <a:lumOff val="50000"/>
                  </a:schemeClr>
                </a:solidFill>
                <a:latin typeface="Raleway Regular"/>
                <a:cs typeface="Raleway Regular"/>
              </a:rPr>
              <a:t>Eğitim</a:t>
            </a:r>
            <a:r>
              <a:rPr lang="en-US" sz="4000" baseline="0" dirty="0" smtClean="0">
                <a:solidFill>
                  <a:schemeClr val="tx1">
                    <a:lumMod val="50000"/>
                    <a:lumOff val="50000"/>
                  </a:schemeClr>
                </a:solidFill>
                <a:latin typeface="Raleway Regular"/>
                <a:cs typeface="Raleway Regular"/>
              </a:rPr>
              <a:t> </a:t>
            </a:r>
            <a:r>
              <a:rPr lang="en-US" sz="4000" baseline="0" dirty="0" err="1" smtClean="0">
                <a:solidFill>
                  <a:schemeClr val="tx1">
                    <a:lumMod val="50000"/>
                    <a:lumOff val="50000"/>
                  </a:schemeClr>
                </a:solidFill>
                <a:latin typeface="Raleway Regular"/>
                <a:cs typeface="Raleway Regular"/>
              </a:rPr>
              <a:t>Bitmiştir</a:t>
            </a:r>
            <a:endParaRPr lang="en-US" sz="4000" baseline="0" dirty="0" smtClean="0">
              <a:solidFill>
                <a:schemeClr val="tx1">
                  <a:lumMod val="50000"/>
                  <a:lumOff val="50000"/>
                </a:schemeClr>
              </a:solidFill>
              <a:latin typeface="Raleway Regular"/>
              <a:cs typeface="Raleway Regular"/>
            </a:endParaRPr>
          </a:p>
          <a:p>
            <a:pPr algn="ctr"/>
            <a:r>
              <a:rPr lang="en-US" sz="4000" baseline="0" dirty="0" smtClean="0">
                <a:solidFill>
                  <a:schemeClr val="tx1">
                    <a:lumMod val="50000"/>
                    <a:lumOff val="50000"/>
                  </a:schemeClr>
                </a:solidFill>
                <a:latin typeface="Raleway Regular"/>
                <a:cs typeface="Raleway Regular"/>
              </a:rPr>
              <a:t>Bu </a:t>
            </a:r>
            <a:r>
              <a:rPr lang="en-US" sz="4000" baseline="0" dirty="0" err="1" smtClean="0">
                <a:solidFill>
                  <a:schemeClr val="tx1">
                    <a:lumMod val="50000"/>
                    <a:lumOff val="50000"/>
                  </a:schemeClr>
                </a:solidFill>
                <a:latin typeface="Raleway Regular"/>
                <a:cs typeface="Raleway Regular"/>
              </a:rPr>
              <a:t>pencereyi</a:t>
            </a:r>
            <a:r>
              <a:rPr lang="en-US" sz="4000" baseline="0" dirty="0" smtClean="0">
                <a:solidFill>
                  <a:schemeClr val="tx1">
                    <a:lumMod val="50000"/>
                    <a:lumOff val="50000"/>
                  </a:schemeClr>
                </a:solidFill>
                <a:latin typeface="Raleway Regular"/>
                <a:cs typeface="Raleway Regular"/>
              </a:rPr>
              <a:t> </a:t>
            </a:r>
            <a:r>
              <a:rPr lang="en-US" sz="4000" baseline="0" dirty="0" err="1" smtClean="0">
                <a:solidFill>
                  <a:schemeClr val="tx1">
                    <a:lumMod val="50000"/>
                    <a:lumOff val="50000"/>
                  </a:schemeClr>
                </a:solidFill>
                <a:latin typeface="Raleway Regular"/>
                <a:cs typeface="Raleway Regular"/>
              </a:rPr>
              <a:t>kapatabilirsiniz</a:t>
            </a:r>
            <a:endParaRPr lang="en-US" sz="4000" dirty="0">
              <a:solidFill>
                <a:schemeClr val="tx1">
                  <a:lumMod val="50000"/>
                  <a:lumOff val="50000"/>
                </a:schemeClr>
              </a:solidFill>
              <a:latin typeface="Raleway Regular"/>
              <a:cs typeface="Raleway Regular"/>
            </a:endParaRPr>
          </a:p>
        </p:txBody>
      </p:sp>
    </p:spTree>
    <p:extLst>
      <p:ext uri="{BB962C8B-B14F-4D97-AF65-F5344CB8AC3E}">
        <p14:creationId xmlns:p14="http://schemas.microsoft.com/office/powerpoint/2010/main" xmlns="" val="2046217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_base.png"/>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9791573" y="6282780"/>
            <a:ext cx="1318637" cy="460815"/>
          </a:xfrm>
          <a:prstGeom prst="rect">
            <a:avLst/>
          </a:prstGeom>
        </p:spPr>
      </p:pic>
      <p:pic>
        <p:nvPicPr>
          <p:cNvPr id="4" name="Picture 3"/>
          <p:cNvPicPr>
            <a:picLocks noChangeAspect="1"/>
          </p:cNvPicPr>
          <p:nvPr userDrawn="1"/>
        </p:nvPicPr>
        <p:blipFill>
          <a:blip r:embed="rId12" cstate="email">
            <a:extLst>
              <a:ext uri="{28A0092B-C50C-407E-A947-70E740481C1C}">
                <a14:useLocalDpi xmlns:a14="http://schemas.microsoft.com/office/drawing/2010/main" xmlns="" val="0"/>
              </a:ext>
            </a:extLst>
          </a:blip>
          <a:stretch>
            <a:fillRect/>
          </a:stretch>
        </p:blipFill>
        <p:spPr>
          <a:xfrm>
            <a:off x="11051667" y="6238467"/>
            <a:ext cx="1152525" cy="549438"/>
          </a:xfrm>
          <a:prstGeom prst="rect">
            <a:avLst/>
          </a:prstGeom>
        </p:spPr>
      </p:pic>
    </p:spTree>
    <p:extLst>
      <p:ext uri="{BB962C8B-B14F-4D97-AF65-F5344CB8AC3E}">
        <p14:creationId xmlns:p14="http://schemas.microsoft.com/office/powerpoint/2010/main" xmlns="" val="34330347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2" r:id="rId6"/>
    <p:sldLayoutId id="2147483689" r:id="rId7"/>
    <p:sldLayoutId id="2147483690" r:id="rId8"/>
    <p:sldLayoutId id="2147483691"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audio" Target="../media/media2.mp3"/><Relationship Id="rId6" Type="http://schemas.openxmlformats.org/officeDocument/2006/relationships/image" Target="../media/image8.png"/><Relationship Id="rId5" Type="http://schemas.microsoft.com/office/2007/relationships/media" Target="../media/media2.mp3"/><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audio" Target="../media/media3.mp3"/><Relationship Id="rId5" Type="http://schemas.openxmlformats.org/officeDocument/2006/relationships/image" Target="../media/image8.png"/><Relationship Id="rId4" Type="http://schemas.microsoft.com/office/2007/relationships/media" Target="../media/media3.mp3"/></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audio" Target="../media/media4.mp3"/><Relationship Id="rId6" Type="http://schemas.openxmlformats.org/officeDocument/2006/relationships/image" Target="../media/image8.png"/><Relationship Id="rId5" Type="http://schemas.microsoft.com/office/2007/relationships/media" Target="../media/media4.mp3"/><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audio" Target="../media/media5.mp3"/><Relationship Id="rId5" Type="http://schemas.openxmlformats.org/officeDocument/2006/relationships/image" Target="../media/image8.png"/><Relationship Id="rId4" Type="http://schemas.microsoft.com/office/2007/relationships/media" Target="../media/media5.mp3"/></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audio" Target="../media/media6.mp3"/><Relationship Id="rId6" Type="http://schemas.openxmlformats.org/officeDocument/2006/relationships/image" Target="../media/image8.png"/><Relationship Id="rId5" Type="http://schemas.microsoft.com/office/2007/relationships/media" Target="../media/media6.mp3"/><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audio" Target="../media/media7.mp3"/><Relationship Id="rId6" Type="http://schemas.openxmlformats.org/officeDocument/2006/relationships/image" Target="../media/image8.png"/><Relationship Id="rId5" Type="http://schemas.microsoft.com/office/2007/relationships/media" Target="../media/media7.mp3"/><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sz="5400" dirty="0"/>
              <a:t>Modül </a:t>
            </a:r>
            <a:r>
              <a:rPr lang="tr-TR" sz="5400" dirty="0" smtClean="0"/>
              <a:t>1.1</a:t>
            </a:r>
            <a:r>
              <a:rPr lang="tr-TR" sz="5400" dirty="0"/>
              <a:t/>
            </a:r>
            <a:br>
              <a:rPr lang="tr-TR" sz="5400" dirty="0"/>
            </a:br>
            <a:r>
              <a:rPr lang="tr-TR" sz="5400" dirty="0"/>
              <a:t>Solunum Fonksiyon Testi </a:t>
            </a:r>
            <a:r>
              <a:rPr lang="tr-TR" sz="5400" dirty="0" smtClean="0"/>
              <a:t>(SFT /</a:t>
            </a:r>
            <a:br>
              <a:rPr lang="tr-TR" sz="5400" dirty="0" smtClean="0"/>
            </a:br>
            <a:r>
              <a:rPr lang="tr-TR" sz="5400" dirty="0" smtClean="0"/>
              <a:t>Spirometri)</a:t>
            </a:r>
            <a:endParaRPr lang="tr-TR" sz="5400" dirty="0"/>
          </a:p>
        </p:txBody>
      </p:sp>
      <p:sp>
        <p:nvSpPr>
          <p:cNvPr id="6" name="Text Placeholder 5"/>
          <p:cNvSpPr>
            <a:spLocks noGrp="1"/>
          </p:cNvSpPr>
          <p:nvPr>
            <p:ph type="body" sz="quarter" idx="10"/>
          </p:nvPr>
        </p:nvSpPr>
        <p:spPr>
          <a:xfrm>
            <a:off x="838200" y="2800614"/>
            <a:ext cx="10515600" cy="542297"/>
          </a:xfrm>
        </p:spPr>
        <p:txBody>
          <a:bodyPr/>
          <a:lstStyle/>
          <a:p>
            <a:r>
              <a:rPr lang="tr-TR" dirty="0" smtClean="0"/>
              <a:t>Astım </a:t>
            </a:r>
            <a:r>
              <a:rPr lang="tr-TR" dirty="0"/>
              <a:t>Tanım, Tanı ve </a:t>
            </a:r>
            <a:r>
              <a:rPr lang="tr-TR" dirty="0" smtClean="0"/>
              <a:t>Kılavuzlar</a:t>
            </a:r>
            <a:endParaRPr lang="tr-TR" dirty="0"/>
          </a:p>
          <a:p>
            <a:endParaRPr lang="tr-TR" dirty="0">
              <a:solidFill>
                <a:srgbClr val="ED7D31"/>
              </a:solidFill>
            </a:endParaRPr>
          </a:p>
        </p:txBody>
      </p:sp>
    </p:spTree>
    <p:extLst>
      <p:ext uri="{BB962C8B-B14F-4D97-AF65-F5344CB8AC3E}">
        <p14:creationId xmlns:p14="http://schemas.microsoft.com/office/powerpoint/2010/main" xmlns="" val="443643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6000" dirty="0" smtClean="0"/>
              <a:t>Modül 1 Ajanda</a:t>
            </a:r>
            <a:endParaRPr lang="tr-TR" sz="6000" dirty="0"/>
          </a:p>
        </p:txBody>
      </p:sp>
      <p:sp>
        <p:nvSpPr>
          <p:cNvPr id="3" name="Text Placeholder 2"/>
          <p:cNvSpPr>
            <a:spLocks noGrp="1"/>
          </p:cNvSpPr>
          <p:nvPr>
            <p:ph type="body" sz="quarter" idx="10"/>
          </p:nvPr>
        </p:nvSpPr>
        <p:spPr>
          <a:xfrm>
            <a:off x="4789487" y="3466531"/>
            <a:ext cx="6561137" cy="3125337"/>
          </a:xfrm>
        </p:spPr>
        <p:txBody>
          <a:bodyPr>
            <a:normAutofit fontScale="85000" lnSpcReduction="10000"/>
          </a:bodyPr>
          <a:lstStyle/>
          <a:p>
            <a:pPr>
              <a:lnSpc>
                <a:spcPct val="150000"/>
              </a:lnSpc>
            </a:pPr>
            <a:r>
              <a:rPr lang="tr-TR" sz="3200" dirty="0" smtClean="0"/>
              <a:t> Solunum Fonksiyon Testi (SFT / Spirometri)</a:t>
            </a:r>
          </a:p>
          <a:p>
            <a:pPr>
              <a:lnSpc>
                <a:spcPct val="150000"/>
              </a:lnSpc>
            </a:pPr>
            <a:r>
              <a:rPr lang="tr-TR" sz="3200" dirty="0" smtClean="0"/>
              <a:t> Astım Tanım</a:t>
            </a:r>
          </a:p>
          <a:p>
            <a:pPr>
              <a:lnSpc>
                <a:spcPct val="150000"/>
              </a:lnSpc>
            </a:pPr>
            <a:r>
              <a:rPr lang="tr-TR" sz="3200" dirty="0" smtClean="0"/>
              <a:t> Astım Tanısı</a:t>
            </a:r>
          </a:p>
          <a:p>
            <a:pPr>
              <a:lnSpc>
                <a:spcPct val="150000"/>
              </a:lnSpc>
            </a:pPr>
            <a:r>
              <a:rPr lang="tr-TR" sz="3200" dirty="0" smtClean="0"/>
              <a:t> Astım Tedavisi</a:t>
            </a:r>
            <a:endParaRPr lang="tr-TR" sz="3200" dirty="0"/>
          </a:p>
        </p:txBody>
      </p:sp>
      <p:sp>
        <p:nvSpPr>
          <p:cNvPr id="4" name="Text Placeholder 3"/>
          <p:cNvSpPr>
            <a:spLocks noGrp="1"/>
          </p:cNvSpPr>
          <p:nvPr>
            <p:ph type="body" sz="quarter" idx="11"/>
          </p:nvPr>
        </p:nvSpPr>
        <p:spPr/>
        <p:txBody>
          <a:bodyPr/>
          <a:lstStyle/>
          <a:p>
            <a:r>
              <a:rPr lang="tr-TR" dirty="0" smtClean="0"/>
              <a:t>Astım Tanım, Tanı ve Kılavuzlar</a:t>
            </a:r>
            <a:endParaRPr lang="tr-TR" dirty="0"/>
          </a:p>
        </p:txBody>
      </p:sp>
    </p:spTree>
    <p:extLst>
      <p:ext uri="{BB962C8B-B14F-4D97-AF65-F5344CB8AC3E}">
        <p14:creationId xmlns:p14="http://schemas.microsoft.com/office/powerpoint/2010/main" xmlns="" val="42041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Obstrüktif Hastalık Nedir?</a:t>
            </a:r>
            <a:endParaRPr lang="tr-TR" dirty="0"/>
          </a:p>
        </p:txBody>
      </p:sp>
      <p:sp>
        <p:nvSpPr>
          <p:cNvPr id="5" name="Text Placeholder 4"/>
          <p:cNvSpPr>
            <a:spLocks noGrp="1"/>
          </p:cNvSpPr>
          <p:nvPr>
            <p:ph type="body" sz="quarter" idx="10"/>
          </p:nvPr>
        </p:nvSpPr>
        <p:spPr/>
        <p:txBody>
          <a:bodyPr/>
          <a:lstStyle/>
          <a:p>
            <a:r>
              <a:rPr lang="tr-TR" dirty="0" smtClean="0"/>
              <a:t>Astım Tanım, Tanı ve Kılavuzlar</a:t>
            </a:r>
            <a:endParaRPr lang="tr-TR" dirty="0"/>
          </a:p>
        </p:txBody>
      </p:sp>
      <p:sp>
        <p:nvSpPr>
          <p:cNvPr id="6" name="Text Placeholder 5"/>
          <p:cNvSpPr>
            <a:spLocks noGrp="1"/>
          </p:cNvSpPr>
          <p:nvPr>
            <p:ph type="body" sz="quarter" idx="11"/>
          </p:nvPr>
        </p:nvSpPr>
        <p:spPr>
          <a:xfrm>
            <a:off x="838199" y="2945963"/>
            <a:ext cx="4727029" cy="1673333"/>
          </a:xfrm>
        </p:spPr>
        <p:txBody>
          <a:bodyPr>
            <a:normAutofit/>
          </a:bodyPr>
          <a:lstStyle/>
          <a:p>
            <a:pPr>
              <a:lnSpc>
                <a:spcPct val="150000"/>
              </a:lnSpc>
            </a:pPr>
            <a:r>
              <a:rPr lang="fr-FR" sz="2600" b="1" dirty="0" err="1">
                <a:solidFill>
                  <a:srgbClr val="F47264"/>
                </a:solidFill>
              </a:rPr>
              <a:t>Obstrüksiyon</a:t>
            </a:r>
            <a:r>
              <a:rPr lang="fr-FR" sz="2600" b="1" dirty="0">
                <a:solidFill>
                  <a:srgbClr val="F47264"/>
                </a:solidFill>
              </a:rPr>
              <a:t> </a:t>
            </a:r>
            <a:r>
              <a:rPr lang="fr-FR" sz="2600" dirty="0"/>
              <a:t>ne </a:t>
            </a:r>
            <a:r>
              <a:rPr lang="fr-FR" sz="2600" dirty="0" err="1"/>
              <a:t>demek</a:t>
            </a:r>
            <a:r>
              <a:rPr lang="fr-FR" sz="2600" dirty="0"/>
              <a:t>?</a:t>
            </a:r>
          </a:p>
          <a:p>
            <a:pPr>
              <a:lnSpc>
                <a:spcPct val="150000"/>
              </a:lnSpc>
            </a:pPr>
            <a:r>
              <a:rPr lang="fr-FR" sz="2600" b="1" dirty="0" err="1" smtClean="0">
                <a:solidFill>
                  <a:srgbClr val="F47264"/>
                </a:solidFill>
              </a:rPr>
              <a:t>Restriksiyon</a:t>
            </a:r>
            <a:r>
              <a:rPr lang="fr-FR" sz="2600" dirty="0" smtClean="0"/>
              <a:t> </a:t>
            </a:r>
            <a:r>
              <a:rPr lang="fr-FR" sz="2600" dirty="0"/>
              <a:t>ne </a:t>
            </a:r>
            <a:r>
              <a:rPr lang="fr-FR" sz="2600" dirty="0" err="1"/>
              <a:t>demek</a:t>
            </a:r>
            <a:r>
              <a:rPr lang="fr-FR" sz="2600" dirty="0"/>
              <a:t>?</a:t>
            </a:r>
          </a:p>
          <a:p>
            <a:pPr>
              <a:lnSpc>
                <a:spcPct val="150000"/>
              </a:lnSpc>
            </a:pPr>
            <a:endParaRPr lang="tr-TR" sz="2600" dirty="0"/>
          </a:p>
        </p:txBody>
      </p:sp>
      <p:pic>
        <p:nvPicPr>
          <p:cNvPr id="7" name="Picture 3" descr="34"/>
          <p:cNvPicPr>
            <a:picLocks noChangeAspect="1" noChangeArrowheads="1"/>
          </p:cNvPicPr>
          <p:nvPr/>
        </p:nvPicPr>
        <p:blipFill rotWithShape="1">
          <a:blip r:embed="rId4" cstate="print"/>
          <a:srcRect l="11393" r="5345"/>
          <a:stretch/>
        </p:blipFill>
        <p:spPr bwMode="auto">
          <a:xfrm>
            <a:off x="5558856" y="2097906"/>
            <a:ext cx="3999813" cy="39677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astim tanı-tedavi-s2_rev">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3175" y="1588"/>
            <a:ext cx="812800" cy="812800"/>
          </a:xfrm>
          <a:prstGeom prst="rect">
            <a:avLst/>
          </a:prstGeom>
        </p:spPr>
      </p:pic>
    </p:spTree>
    <p:extLst>
      <p:ext uri="{BB962C8B-B14F-4D97-AF65-F5344CB8AC3E}">
        <p14:creationId xmlns:p14="http://schemas.microsoft.com/office/powerpoint/2010/main" xmlns="" val="3850919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419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Spirometri</a:t>
            </a:r>
          </a:p>
        </p:txBody>
      </p:sp>
      <p:sp>
        <p:nvSpPr>
          <p:cNvPr id="5" name="Text Placeholder 4"/>
          <p:cNvSpPr>
            <a:spLocks noGrp="1"/>
          </p:cNvSpPr>
          <p:nvPr>
            <p:ph type="body" sz="quarter" idx="10"/>
          </p:nvPr>
        </p:nvSpPr>
        <p:spPr/>
        <p:txBody>
          <a:bodyPr/>
          <a:lstStyle/>
          <a:p>
            <a:r>
              <a:rPr lang="tr-TR" dirty="0" smtClean="0"/>
              <a:t>Astım Tanım, Tanı ve Kılavuzlar</a:t>
            </a:r>
            <a:endParaRPr lang="tr-TR" dirty="0"/>
          </a:p>
        </p:txBody>
      </p:sp>
      <p:sp>
        <p:nvSpPr>
          <p:cNvPr id="6" name="Text Placeholder 5"/>
          <p:cNvSpPr>
            <a:spLocks noGrp="1"/>
          </p:cNvSpPr>
          <p:nvPr>
            <p:ph type="body" sz="quarter" idx="11"/>
          </p:nvPr>
        </p:nvSpPr>
        <p:spPr>
          <a:xfrm>
            <a:off x="838199" y="1968500"/>
            <a:ext cx="10515129" cy="4416533"/>
          </a:xfrm>
        </p:spPr>
        <p:txBody>
          <a:bodyPr>
            <a:normAutofit fontScale="92500" lnSpcReduction="20000"/>
          </a:bodyPr>
          <a:lstStyle/>
          <a:p>
            <a:pPr marL="0" indent="0">
              <a:lnSpc>
                <a:spcPct val="150000"/>
              </a:lnSpc>
              <a:buNone/>
            </a:pPr>
            <a:r>
              <a:rPr lang="fr-FR" sz="2700" dirty="0" err="1"/>
              <a:t>Dinamik</a:t>
            </a:r>
            <a:r>
              <a:rPr lang="fr-FR" sz="2700" dirty="0"/>
              <a:t> </a:t>
            </a:r>
            <a:r>
              <a:rPr lang="fr-FR" sz="2700" dirty="0" err="1"/>
              <a:t>akciğer</a:t>
            </a:r>
            <a:r>
              <a:rPr lang="fr-FR" sz="2700" dirty="0"/>
              <a:t> </a:t>
            </a:r>
            <a:r>
              <a:rPr lang="fr-FR" sz="2700" dirty="0" err="1"/>
              <a:t>hacimlerinin</a:t>
            </a:r>
            <a:r>
              <a:rPr lang="fr-FR" sz="2700" dirty="0"/>
              <a:t> </a:t>
            </a:r>
            <a:r>
              <a:rPr lang="fr-FR" sz="2700" dirty="0" err="1"/>
              <a:t>ölçümü</a:t>
            </a:r>
            <a:r>
              <a:rPr lang="fr-FR" sz="2700" dirty="0"/>
              <a:t> </a:t>
            </a:r>
            <a:r>
              <a:rPr lang="fr-FR" sz="2700" dirty="0" err="1"/>
              <a:t>spirometri</a:t>
            </a:r>
            <a:r>
              <a:rPr lang="fr-FR" sz="2700" dirty="0"/>
              <a:t> </a:t>
            </a:r>
            <a:r>
              <a:rPr lang="fr-FR" sz="2700" dirty="0" err="1"/>
              <a:t>denen</a:t>
            </a:r>
            <a:r>
              <a:rPr lang="fr-FR" sz="2700" dirty="0"/>
              <a:t> </a:t>
            </a:r>
            <a:r>
              <a:rPr lang="fr-FR" sz="2700" dirty="0" err="1"/>
              <a:t>yöntemle</a:t>
            </a:r>
            <a:r>
              <a:rPr lang="fr-FR" sz="2700" dirty="0"/>
              <a:t> </a:t>
            </a:r>
            <a:r>
              <a:rPr lang="fr-FR" sz="2700" dirty="0" err="1"/>
              <a:t>yapılır</a:t>
            </a:r>
            <a:r>
              <a:rPr lang="fr-FR" sz="2700" dirty="0"/>
              <a:t>. </a:t>
            </a:r>
            <a:r>
              <a:rPr lang="fr-FR" sz="2700" dirty="0" err="1"/>
              <a:t>Spirometri</a:t>
            </a:r>
            <a:r>
              <a:rPr lang="fr-FR" sz="2700" dirty="0"/>
              <a:t> en </a:t>
            </a:r>
            <a:r>
              <a:rPr lang="fr-FR" sz="2700" dirty="0" err="1"/>
              <a:t>sık</a:t>
            </a:r>
            <a:r>
              <a:rPr lang="fr-FR" sz="2700" dirty="0"/>
              <a:t> </a:t>
            </a:r>
            <a:r>
              <a:rPr lang="fr-FR" sz="2700" dirty="0" err="1"/>
              <a:t>kullanılan</a:t>
            </a:r>
            <a:r>
              <a:rPr lang="fr-FR" sz="2700" dirty="0"/>
              <a:t> </a:t>
            </a:r>
            <a:r>
              <a:rPr lang="fr-FR" sz="2700" b="1" dirty="0" err="1">
                <a:solidFill>
                  <a:srgbClr val="F47264"/>
                </a:solidFill>
              </a:rPr>
              <a:t>solunum</a:t>
            </a:r>
            <a:r>
              <a:rPr lang="fr-FR" sz="2700" b="1" dirty="0">
                <a:solidFill>
                  <a:srgbClr val="F47264"/>
                </a:solidFill>
              </a:rPr>
              <a:t> </a:t>
            </a:r>
            <a:r>
              <a:rPr lang="fr-FR" sz="2700" b="1" dirty="0" err="1">
                <a:solidFill>
                  <a:srgbClr val="F47264"/>
                </a:solidFill>
              </a:rPr>
              <a:t>fonksiyon</a:t>
            </a:r>
            <a:r>
              <a:rPr lang="fr-FR" sz="2700" b="1" dirty="0">
                <a:solidFill>
                  <a:srgbClr val="F47264"/>
                </a:solidFill>
              </a:rPr>
              <a:t> </a:t>
            </a:r>
            <a:r>
              <a:rPr lang="fr-FR" sz="2700" b="1" dirty="0" err="1">
                <a:solidFill>
                  <a:srgbClr val="F47264"/>
                </a:solidFill>
              </a:rPr>
              <a:t>testi</a:t>
            </a:r>
            <a:r>
              <a:rPr lang="fr-FR" sz="2700" dirty="0" err="1"/>
              <a:t>dir</a:t>
            </a:r>
            <a:r>
              <a:rPr lang="fr-FR" sz="2700" dirty="0"/>
              <a:t>.</a:t>
            </a:r>
          </a:p>
          <a:p>
            <a:pPr marL="0" indent="0">
              <a:lnSpc>
                <a:spcPct val="150000"/>
              </a:lnSpc>
              <a:buNone/>
            </a:pPr>
            <a:r>
              <a:rPr lang="fr-FR" sz="2600" b="1" dirty="0" err="1">
                <a:solidFill>
                  <a:srgbClr val="F47264"/>
                </a:solidFill>
              </a:rPr>
              <a:t>Spirometri</a:t>
            </a:r>
            <a:r>
              <a:rPr lang="fr-FR" sz="2600" b="1" dirty="0">
                <a:solidFill>
                  <a:srgbClr val="F47264"/>
                </a:solidFill>
              </a:rPr>
              <a:t> </a:t>
            </a:r>
            <a:r>
              <a:rPr lang="fr-FR" sz="2600" b="1" dirty="0" err="1">
                <a:solidFill>
                  <a:srgbClr val="F47264"/>
                </a:solidFill>
              </a:rPr>
              <a:t>Endikasyonları</a:t>
            </a:r>
            <a:endParaRPr lang="fr-FR" sz="2600" b="1" dirty="0">
              <a:solidFill>
                <a:srgbClr val="F47264"/>
              </a:solidFill>
            </a:endParaRPr>
          </a:p>
          <a:p>
            <a:pPr lvl="1">
              <a:lnSpc>
                <a:spcPct val="150000"/>
              </a:lnSpc>
            </a:pPr>
            <a:r>
              <a:rPr lang="fr-FR" sz="2600" dirty="0" err="1" smtClean="0"/>
              <a:t>Akciğer</a:t>
            </a:r>
            <a:r>
              <a:rPr lang="fr-FR" sz="2600" dirty="0" smtClean="0"/>
              <a:t> </a:t>
            </a:r>
            <a:r>
              <a:rPr lang="fr-FR" sz="2600" dirty="0" err="1"/>
              <a:t>fonksiyon</a:t>
            </a:r>
            <a:r>
              <a:rPr lang="fr-FR" sz="2600" dirty="0"/>
              <a:t> </a:t>
            </a:r>
            <a:r>
              <a:rPr lang="fr-FR" sz="2600" dirty="0" err="1"/>
              <a:t>bozukluğunun</a:t>
            </a:r>
            <a:r>
              <a:rPr lang="fr-FR" sz="2600" dirty="0"/>
              <a:t> </a:t>
            </a:r>
            <a:r>
              <a:rPr lang="fr-FR" sz="2600" dirty="0" err="1"/>
              <a:t>tipini</a:t>
            </a:r>
            <a:r>
              <a:rPr lang="fr-FR" sz="2600" dirty="0"/>
              <a:t> </a:t>
            </a:r>
            <a:r>
              <a:rPr lang="fr-FR" sz="2600" dirty="0" err="1"/>
              <a:t>ve</a:t>
            </a:r>
            <a:r>
              <a:rPr lang="fr-FR" sz="2600" dirty="0"/>
              <a:t> </a:t>
            </a:r>
            <a:r>
              <a:rPr lang="fr-FR" sz="2600" dirty="0" err="1"/>
              <a:t>şiddetini</a:t>
            </a:r>
            <a:r>
              <a:rPr lang="fr-FR" sz="2600" dirty="0"/>
              <a:t> </a:t>
            </a:r>
            <a:r>
              <a:rPr lang="fr-FR" sz="2600" dirty="0" err="1"/>
              <a:t>belirlemek</a:t>
            </a:r>
            <a:endParaRPr lang="fr-FR" sz="2600" dirty="0"/>
          </a:p>
          <a:p>
            <a:pPr lvl="1">
              <a:lnSpc>
                <a:spcPct val="150000"/>
              </a:lnSpc>
            </a:pPr>
            <a:r>
              <a:rPr lang="fr-FR" sz="2600" dirty="0" err="1" smtClean="0"/>
              <a:t>Pre</a:t>
            </a:r>
            <a:r>
              <a:rPr lang="tr-TR" sz="2600" dirty="0" smtClean="0"/>
              <a:t>-</a:t>
            </a:r>
            <a:r>
              <a:rPr lang="fr-FR" sz="2600" dirty="0" smtClean="0"/>
              <a:t>op</a:t>
            </a:r>
            <a:r>
              <a:rPr lang="fr-FR" sz="2600" dirty="0"/>
              <a:t>. </a:t>
            </a:r>
            <a:r>
              <a:rPr lang="fr-FR" sz="2600" dirty="0" err="1"/>
              <a:t>akciğer</a:t>
            </a:r>
            <a:r>
              <a:rPr lang="fr-FR" sz="2600" dirty="0"/>
              <a:t> </a:t>
            </a:r>
            <a:r>
              <a:rPr lang="fr-FR" sz="2600" dirty="0" err="1"/>
              <a:t>kapasitesini</a:t>
            </a:r>
            <a:r>
              <a:rPr lang="fr-FR" sz="2600" dirty="0"/>
              <a:t> </a:t>
            </a:r>
            <a:r>
              <a:rPr lang="fr-FR" sz="2600" dirty="0" err="1"/>
              <a:t>saptamak</a:t>
            </a:r>
            <a:endParaRPr lang="fr-FR" sz="2600" dirty="0"/>
          </a:p>
          <a:p>
            <a:pPr lvl="1">
              <a:lnSpc>
                <a:spcPct val="150000"/>
              </a:lnSpc>
            </a:pPr>
            <a:r>
              <a:rPr lang="fr-FR" sz="2600" dirty="0" err="1"/>
              <a:t>Göğüs</a:t>
            </a:r>
            <a:r>
              <a:rPr lang="fr-FR" sz="2600" dirty="0"/>
              <a:t> </a:t>
            </a:r>
            <a:r>
              <a:rPr lang="fr-FR" sz="2600" dirty="0" err="1"/>
              <a:t>hastalığı</a:t>
            </a:r>
            <a:r>
              <a:rPr lang="fr-FR" sz="2600" dirty="0"/>
              <a:t> </a:t>
            </a:r>
            <a:r>
              <a:rPr lang="fr-FR" sz="2600" dirty="0" err="1"/>
              <a:t>semptom</a:t>
            </a:r>
            <a:r>
              <a:rPr lang="fr-FR" sz="2600" dirty="0"/>
              <a:t> </a:t>
            </a:r>
            <a:r>
              <a:rPr lang="fr-FR" sz="2600" dirty="0" err="1"/>
              <a:t>ve</a:t>
            </a:r>
            <a:r>
              <a:rPr lang="fr-FR" sz="2600" dirty="0"/>
              <a:t> </a:t>
            </a:r>
            <a:r>
              <a:rPr lang="fr-FR" sz="2600" dirty="0" err="1"/>
              <a:t>bulgularını</a:t>
            </a:r>
            <a:r>
              <a:rPr lang="fr-FR" sz="2600" dirty="0"/>
              <a:t> </a:t>
            </a:r>
            <a:r>
              <a:rPr lang="fr-FR" sz="2600" dirty="0" err="1"/>
              <a:t>değerlendirmek</a:t>
            </a:r>
            <a:endParaRPr lang="fr-FR" sz="2600" dirty="0"/>
          </a:p>
          <a:p>
            <a:pPr lvl="1">
              <a:lnSpc>
                <a:spcPct val="150000"/>
              </a:lnSpc>
            </a:pPr>
            <a:r>
              <a:rPr lang="fr-FR" sz="2600" dirty="0" err="1"/>
              <a:t>Meslek</a:t>
            </a:r>
            <a:r>
              <a:rPr lang="fr-FR" sz="2600" dirty="0"/>
              <a:t> </a:t>
            </a:r>
            <a:r>
              <a:rPr lang="fr-FR" sz="2600" dirty="0" err="1"/>
              <a:t>hastalıklarında</a:t>
            </a:r>
            <a:r>
              <a:rPr lang="fr-FR" sz="2600" dirty="0"/>
              <a:t> </a:t>
            </a:r>
            <a:r>
              <a:rPr lang="fr-FR" sz="2600" dirty="0" err="1"/>
              <a:t>hasar</a:t>
            </a:r>
            <a:r>
              <a:rPr lang="fr-FR" sz="2600" dirty="0"/>
              <a:t> </a:t>
            </a:r>
            <a:r>
              <a:rPr lang="fr-FR" sz="2600" dirty="0" err="1"/>
              <a:t>oranını</a:t>
            </a:r>
            <a:r>
              <a:rPr lang="fr-FR" sz="2600" dirty="0"/>
              <a:t> </a:t>
            </a:r>
            <a:r>
              <a:rPr lang="fr-FR" sz="2600" dirty="0" err="1"/>
              <a:t>saptamak</a:t>
            </a:r>
            <a:endParaRPr lang="fr-FR" sz="2600" dirty="0"/>
          </a:p>
          <a:p>
            <a:pPr lvl="1">
              <a:lnSpc>
                <a:spcPct val="150000"/>
              </a:lnSpc>
            </a:pPr>
            <a:r>
              <a:rPr lang="fr-FR" sz="2600" dirty="0" err="1" smtClean="0"/>
              <a:t>Tedaviye</a:t>
            </a:r>
            <a:r>
              <a:rPr lang="fr-FR" sz="2600" dirty="0" smtClean="0"/>
              <a:t> </a:t>
            </a:r>
            <a:r>
              <a:rPr lang="fr-FR" sz="2600" dirty="0" err="1"/>
              <a:t>cevabı</a:t>
            </a:r>
            <a:r>
              <a:rPr lang="fr-FR" sz="2600" dirty="0"/>
              <a:t> </a:t>
            </a:r>
            <a:r>
              <a:rPr lang="fr-FR" sz="2600" dirty="0" err="1"/>
              <a:t>izlemek</a:t>
            </a:r>
            <a:endParaRPr lang="fr-FR" sz="2600" dirty="0"/>
          </a:p>
        </p:txBody>
      </p:sp>
      <p:pic>
        <p:nvPicPr>
          <p:cNvPr id="2" name="Astimtançm-s3-VSDN_03-01">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763" y="1588"/>
            <a:ext cx="812800" cy="812800"/>
          </a:xfrm>
          <a:prstGeom prst="rect">
            <a:avLst/>
          </a:prstGeom>
        </p:spPr>
      </p:pic>
    </p:spTree>
    <p:extLst>
      <p:ext uri="{BB962C8B-B14F-4D97-AF65-F5344CB8AC3E}">
        <p14:creationId xmlns:p14="http://schemas.microsoft.com/office/powerpoint/2010/main" xmlns="" val="3197312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Spirometri</a:t>
            </a:r>
          </a:p>
        </p:txBody>
      </p:sp>
      <p:sp>
        <p:nvSpPr>
          <p:cNvPr id="5" name="Text Placeholder 4"/>
          <p:cNvSpPr>
            <a:spLocks noGrp="1"/>
          </p:cNvSpPr>
          <p:nvPr>
            <p:ph type="body" sz="quarter" idx="10"/>
          </p:nvPr>
        </p:nvSpPr>
        <p:spPr/>
        <p:txBody>
          <a:bodyPr/>
          <a:lstStyle/>
          <a:p>
            <a:r>
              <a:rPr lang="tr-TR" sz="2000" dirty="0" smtClean="0"/>
              <a:t>Astım Tanım, Tanı ve Kılavuzlar</a:t>
            </a:r>
            <a:endParaRPr lang="tr-TR" sz="2000" dirty="0"/>
          </a:p>
        </p:txBody>
      </p:sp>
      <p:pic>
        <p:nvPicPr>
          <p:cNvPr id="3" name="Picture 2"/>
          <p:cNvPicPr>
            <a:picLocks noChangeAspect="1"/>
          </p:cNvPicPr>
          <p:nvPr/>
        </p:nvPicPr>
        <p:blipFill>
          <a:blip r:embed="rId4" cstate="print"/>
          <a:stretch>
            <a:fillRect/>
          </a:stretch>
        </p:blipFill>
        <p:spPr>
          <a:xfrm>
            <a:off x="838201" y="2100247"/>
            <a:ext cx="7168116" cy="4290704"/>
          </a:xfrm>
          <a:prstGeom prst="rect">
            <a:avLst/>
          </a:prstGeom>
        </p:spPr>
      </p:pic>
      <p:pic>
        <p:nvPicPr>
          <p:cNvPr id="2" name="Astimtançm-s4-VSDN_04-0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763" y="1588"/>
            <a:ext cx="812800" cy="812800"/>
          </a:xfrm>
          <a:prstGeom prst="rect">
            <a:avLst/>
          </a:prstGeom>
        </p:spPr>
      </p:pic>
    </p:spTree>
    <p:extLst>
      <p:ext uri="{BB962C8B-B14F-4D97-AF65-F5344CB8AC3E}">
        <p14:creationId xmlns:p14="http://schemas.microsoft.com/office/powerpoint/2010/main" xmlns="" val="1002177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mediacall" presetSubtype="0" fill="hold" nodeType="withEffect">
                                  <p:stCondLst>
                                    <p:cond delay="0"/>
                                  </p:stCondLst>
                                  <p:childTnLst>
                                    <p:cmd type="call" cmd="playFrom(0.0)">
                                      <p:cBhvr>
                                        <p:cTn id="9" dur="780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Spirometri</a:t>
            </a:r>
          </a:p>
        </p:txBody>
      </p:sp>
      <p:sp>
        <p:nvSpPr>
          <p:cNvPr id="5" name="Text Placeholder 4"/>
          <p:cNvSpPr>
            <a:spLocks noGrp="1"/>
          </p:cNvSpPr>
          <p:nvPr>
            <p:ph type="body" sz="quarter" idx="10"/>
          </p:nvPr>
        </p:nvSpPr>
        <p:spPr/>
        <p:txBody>
          <a:bodyPr/>
          <a:lstStyle/>
          <a:p>
            <a:r>
              <a:rPr lang="tr-TR" sz="2000" dirty="0" smtClean="0"/>
              <a:t>Astım Tanım, Tanı ve Kılavuzlar</a:t>
            </a:r>
            <a:endParaRPr lang="tr-TR" sz="2000" dirty="0"/>
          </a:p>
        </p:txBody>
      </p:sp>
      <p:sp>
        <p:nvSpPr>
          <p:cNvPr id="6" name="Text Placeholder 5"/>
          <p:cNvSpPr>
            <a:spLocks noGrp="1"/>
          </p:cNvSpPr>
          <p:nvPr>
            <p:ph type="body" sz="quarter" idx="11"/>
          </p:nvPr>
        </p:nvSpPr>
        <p:spPr>
          <a:xfrm>
            <a:off x="827566" y="2648984"/>
            <a:ext cx="2918792" cy="2975639"/>
          </a:xfrm>
        </p:spPr>
        <p:txBody>
          <a:bodyPr>
            <a:normAutofit/>
          </a:bodyPr>
          <a:lstStyle/>
          <a:p>
            <a:pPr>
              <a:lnSpc>
                <a:spcPct val="150000"/>
              </a:lnSpc>
            </a:pPr>
            <a:r>
              <a:rPr lang="tr-TR" sz="2600" b="1" dirty="0">
                <a:solidFill>
                  <a:srgbClr val="F47264"/>
                </a:solidFill>
              </a:rPr>
              <a:t>FEV</a:t>
            </a:r>
            <a:r>
              <a:rPr lang="tr-TR" sz="2600" b="1" baseline="-16000" dirty="0">
                <a:solidFill>
                  <a:srgbClr val="F47264"/>
                </a:solidFill>
              </a:rPr>
              <a:t>1</a:t>
            </a:r>
            <a:r>
              <a:rPr lang="tr-TR" sz="2600" b="1" dirty="0">
                <a:solidFill>
                  <a:srgbClr val="F47264"/>
                </a:solidFill>
              </a:rPr>
              <a:t>:   </a:t>
            </a:r>
            <a:r>
              <a:rPr lang="tr-TR" sz="2600" dirty="0"/>
              <a:t>&gt;%</a:t>
            </a:r>
            <a:r>
              <a:rPr lang="tr-TR" sz="2600" dirty="0" smtClean="0"/>
              <a:t>80</a:t>
            </a:r>
            <a:endParaRPr lang="tr-TR" sz="2600" dirty="0"/>
          </a:p>
          <a:p>
            <a:pPr>
              <a:lnSpc>
                <a:spcPct val="150000"/>
              </a:lnSpc>
            </a:pPr>
            <a:r>
              <a:rPr lang="tr-TR" sz="2600" b="1" dirty="0">
                <a:solidFill>
                  <a:srgbClr val="F47264"/>
                </a:solidFill>
              </a:rPr>
              <a:t>FVC:    </a:t>
            </a:r>
            <a:r>
              <a:rPr lang="tr-TR" sz="2600" dirty="0" smtClean="0"/>
              <a:t>BOY/ KİLO/ YAŞ /CİNSİYET</a:t>
            </a:r>
            <a:endParaRPr lang="tr-TR" sz="2600" dirty="0"/>
          </a:p>
          <a:p>
            <a:pPr>
              <a:lnSpc>
                <a:spcPct val="150000"/>
              </a:lnSpc>
            </a:pPr>
            <a:r>
              <a:rPr lang="tr-TR" sz="2600" b="1" dirty="0">
                <a:solidFill>
                  <a:srgbClr val="F47264"/>
                </a:solidFill>
              </a:rPr>
              <a:t>FEV</a:t>
            </a:r>
            <a:r>
              <a:rPr lang="tr-TR" sz="2600" b="1" baseline="-16000" dirty="0">
                <a:solidFill>
                  <a:srgbClr val="F47264"/>
                </a:solidFill>
              </a:rPr>
              <a:t>1</a:t>
            </a:r>
            <a:r>
              <a:rPr lang="tr-TR" sz="2600" b="1" dirty="0">
                <a:solidFill>
                  <a:srgbClr val="F47264"/>
                </a:solidFill>
              </a:rPr>
              <a:t>/FVC:  </a:t>
            </a:r>
            <a:r>
              <a:rPr lang="tr-TR" sz="2600" b="1" dirty="0" smtClean="0">
                <a:solidFill>
                  <a:srgbClr val="F47264"/>
                </a:solidFill>
              </a:rPr>
              <a:t> </a:t>
            </a:r>
            <a:r>
              <a:rPr lang="tr-TR" sz="2600" dirty="0"/>
              <a:t>&gt;%70</a:t>
            </a:r>
          </a:p>
        </p:txBody>
      </p:sp>
      <p:graphicFrame>
        <p:nvGraphicFramePr>
          <p:cNvPr id="7" name="Content Placeholder 13"/>
          <p:cNvGraphicFramePr>
            <a:graphicFrameLocks/>
          </p:cNvGraphicFramePr>
          <p:nvPr>
            <p:extLst>
              <p:ext uri="{D42A27DB-BD31-4B8C-83A1-F6EECF244321}">
                <p14:modId xmlns:p14="http://schemas.microsoft.com/office/powerpoint/2010/main" xmlns="" val="1612634014"/>
              </p:ext>
            </p:extLst>
          </p:nvPr>
        </p:nvGraphicFramePr>
        <p:xfrm>
          <a:off x="4076366" y="2108035"/>
          <a:ext cx="7176978" cy="3601720"/>
        </p:xfrm>
        <a:graphic>
          <a:graphicData uri="http://schemas.openxmlformats.org/drawingml/2006/table">
            <a:tbl>
              <a:tblPr firstRow="1" bandRow="1">
                <a:tableStyleId>{21E4AEA4-8DFA-4A89-87EB-49C32662AFE0}</a:tableStyleId>
              </a:tblPr>
              <a:tblGrid>
                <a:gridCol w="2392326"/>
                <a:gridCol w="2392326"/>
                <a:gridCol w="2392326"/>
              </a:tblGrid>
              <a:tr h="0">
                <a:tc>
                  <a:txBody>
                    <a:bodyPr/>
                    <a:lstStyle/>
                    <a:p>
                      <a:pPr algn="ctr"/>
                      <a:endParaRPr lang="en-GB" sz="2200" b="0" dirty="0">
                        <a:solidFill>
                          <a:schemeClr val="bg1"/>
                        </a:solidFill>
                        <a:latin typeface="+mn-lt"/>
                      </a:endParaRPr>
                    </a:p>
                  </a:txBody>
                  <a:tcPr anchor="ctr"/>
                </a:tc>
                <a:tc>
                  <a:txBody>
                    <a:bodyPr/>
                    <a:lstStyle/>
                    <a:p>
                      <a:pPr algn="ctr">
                        <a:spcAft>
                          <a:spcPts val="0"/>
                        </a:spcAft>
                        <a:tabLst>
                          <a:tab pos="-457200" algn="l"/>
                        </a:tabLst>
                      </a:pPr>
                      <a:r>
                        <a:rPr lang="en-US" sz="2200" spc="-10" dirty="0">
                          <a:latin typeface="+mn-lt"/>
                        </a:rPr>
                        <a:t> </a:t>
                      </a:r>
                      <a:r>
                        <a:rPr lang="en-US" sz="2200" spc="-10" dirty="0" err="1" smtClean="0">
                          <a:latin typeface="+mn-lt"/>
                        </a:rPr>
                        <a:t>Obstr</a:t>
                      </a:r>
                      <a:r>
                        <a:rPr lang="tr-TR" sz="2200" spc="-10" dirty="0" smtClean="0">
                          <a:latin typeface="+mn-lt"/>
                        </a:rPr>
                        <a:t>ü</a:t>
                      </a:r>
                      <a:r>
                        <a:rPr lang="en-US" sz="2200" spc="-10" dirty="0" err="1" smtClean="0">
                          <a:latin typeface="+mn-lt"/>
                        </a:rPr>
                        <a:t>ktif</a:t>
                      </a:r>
                      <a:endParaRPr lang="tr-TR" sz="2200" b="1" dirty="0">
                        <a:latin typeface="+mn-lt"/>
                        <a:ea typeface="Times New Roman"/>
                      </a:endParaRPr>
                    </a:p>
                  </a:txBody>
                  <a:tcPr marL="76200" marR="76200" marT="0" marB="0" anchor="ctr"/>
                </a:tc>
                <a:tc>
                  <a:txBody>
                    <a:bodyPr/>
                    <a:lstStyle/>
                    <a:p>
                      <a:pPr algn="ctr">
                        <a:lnSpc>
                          <a:spcPct val="150000"/>
                        </a:lnSpc>
                        <a:spcAft>
                          <a:spcPts val="0"/>
                        </a:spcAft>
                        <a:tabLst>
                          <a:tab pos="-457200" algn="l"/>
                        </a:tabLst>
                      </a:pPr>
                      <a:r>
                        <a:rPr lang="en-US" sz="2200" spc="-10" dirty="0">
                          <a:latin typeface="+mn-lt"/>
                        </a:rPr>
                        <a:t> </a:t>
                      </a:r>
                      <a:r>
                        <a:rPr lang="en-US" sz="2200" spc="-10" dirty="0" err="1">
                          <a:latin typeface="+mn-lt"/>
                        </a:rPr>
                        <a:t>Restriktif</a:t>
                      </a:r>
                      <a:endParaRPr lang="tr-TR" sz="2200" b="1" dirty="0">
                        <a:latin typeface="+mn-lt"/>
                      </a:endParaRPr>
                    </a:p>
                  </a:txBody>
                  <a:tcPr marL="76200" marR="76200" marT="0" marB="0" anchor="ctr"/>
                </a:tc>
              </a:tr>
              <a:tr h="370840">
                <a:tc>
                  <a:txBody>
                    <a:bodyPr/>
                    <a:lstStyle/>
                    <a:p>
                      <a:pPr algn="just">
                        <a:spcBef>
                          <a:spcPts val="450"/>
                        </a:spcBef>
                        <a:spcAft>
                          <a:spcPts val="270"/>
                        </a:spcAft>
                        <a:tabLst>
                          <a:tab pos="-457200" algn="l"/>
                        </a:tabLst>
                      </a:pPr>
                      <a:r>
                        <a:rPr lang="tr-TR" sz="2200" spc="-10" dirty="0" smtClean="0">
                          <a:solidFill>
                            <a:schemeClr val="tx1">
                              <a:lumMod val="75000"/>
                              <a:lumOff val="25000"/>
                            </a:schemeClr>
                          </a:solidFill>
                          <a:latin typeface="+mn-lt"/>
                        </a:rPr>
                        <a:t>F</a:t>
                      </a:r>
                      <a:r>
                        <a:rPr lang="en-US" sz="2200" spc="-10" dirty="0" smtClean="0">
                          <a:solidFill>
                            <a:schemeClr val="tx1">
                              <a:lumMod val="75000"/>
                              <a:lumOff val="25000"/>
                            </a:schemeClr>
                          </a:solidFill>
                          <a:latin typeface="+mn-lt"/>
                        </a:rPr>
                        <a:t>EV</a:t>
                      </a:r>
                      <a:r>
                        <a:rPr lang="en-US" sz="2200" spc="-10" baseline="-16000" dirty="0" smtClean="0">
                          <a:solidFill>
                            <a:schemeClr val="tx1">
                              <a:lumMod val="75000"/>
                              <a:lumOff val="25000"/>
                            </a:schemeClr>
                          </a:solidFill>
                          <a:latin typeface="+mn-lt"/>
                        </a:rPr>
                        <a:t>1</a:t>
                      </a:r>
                      <a:endParaRPr lang="tr-TR" sz="2200" b="0" baseline="-1600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en-US" sz="2200" spc="-10" dirty="0">
                          <a:solidFill>
                            <a:schemeClr val="tx1">
                              <a:lumMod val="75000"/>
                              <a:lumOff val="25000"/>
                            </a:schemeClr>
                          </a:solidFill>
                          <a:latin typeface="+mn-lt"/>
                        </a:rPr>
                        <a:t> </a:t>
                      </a:r>
                      <a:r>
                        <a:rPr lang="en-US" sz="2200" spc="-10" dirty="0" err="1">
                          <a:solidFill>
                            <a:schemeClr val="tx1">
                              <a:lumMod val="75000"/>
                              <a:lumOff val="25000"/>
                            </a:schemeClr>
                          </a:solidFill>
                          <a:latin typeface="+mn-lt"/>
                        </a:rPr>
                        <a:t>Düşük</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Normal / düşük</a:t>
                      </a:r>
                      <a:endParaRPr lang="tr-TR" sz="2200" b="0" dirty="0">
                        <a:solidFill>
                          <a:schemeClr val="tx1">
                            <a:lumMod val="75000"/>
                            <a:lumOff val="25000"/>
                          </a:schemeClr>
                        </a:solidFill>
                        <a:latin typeface="+mn-lt"/>
                        <a:ea typeface="Times New Roman"/>
                      </a:endParaRPr>
                    </a:p>
                  </a:txBody>
                  <a:tcPr marL="76200" marR="76200" marT="0" marB="0" anchor="ctr"/>
                </a:tc>
              </a:tr>
              <a:tr h="370840">
                <a:tc>
                  <a:txBody>
                    <a:bodyPr/>
                    <a:lstStyle/>
                    <a:p>
                      <a:pPr algn="just">
                        <a:spcBef>
                          <a:spcPts val="450"/>
                        </a:spcBef>
                        <a:spcAft>
                          <a:spcPts val="270"/>
                        </a:spcAft>
                        <a:tabLst>
                          <a:tab pos="-457200" algn="l"/>
                        </a:tabLst>
                      </a:pPr>
                      <a:r>
                        <a:rPr lang="de-DE" sz="2200" spc="-10" dirty="0" smtClean="0">
                          <a:solidFill>
                            <a:schemeClr val="tx1">
                              <a:lumMod val="75000"/>
                              <a:lumOff val="25000"/>
                            </a:schemeClr>
                          </a:solidFill>
                          <a:latin typeface="+mn-lt"/>
                        </a:rPr>
                        <a:t>MMFR</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Düşük</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lnSpc>
                          <a:spcPct val="150000"/>
                        </a:lnSpc>
                        <a:spcBef>
                          <a:spcPts val="450"/>
                        </a:spcBef>
                        <a:spcAft>
                          <a:spcPts val="270"/>
                        </a:spcAft>
                        <a:tabLst>
                          <a:tab pos="-457200" algn="l"/>
                        </a:tabLst>
                      </a:pPr>
                      <a:r>
                        <a:rPr lang="de-DE" sz="2200" kern="0" spc="-10" dirty="0">
                          <a:solidFill>
                            <a:schemeClr val="tx1">
                              <a:lumMod val="75000"/>
                              <a:lumOff val="25000"/>
                            </a:schemeClr>
                          </a:solidFill>
                          <a:latin typeface="+mn-lt"/>
                        </a:rPr>
                        <a:t>Normal</a:t>
                      </a:r>
                      <a:endParaRPr lang="tr-TR" sz="2200" b="0" kern="0" dirty="0">
                        <a:solidFill>
                          <a:schemeClr val="tx1">
                            <a:lumMod val="75000"/>
                            <a:lumOff val="25000"/>
                          </a:schemeClr>
                        </a:solidFill>
                        <a:latin typeface="+mn-lt"/>
                      </a:endParaRPr>
                    </a:p>
                  </a:txBody>
                  <a:tcPr marL="76200" marR="76200" marT="0" marB="0" anchor="ctr"/>
                </a:tc>
              </a:tr>
              <a:tr h="370840">
                <a:tc>
                  <a:txBody>
                    <a:bodyPr/>
                    <a:lstStyle/>
                    <a:p>
                      <a:pPr algn="just">
                        <a:spcBef>
                          <a:spcPts val="450"/>
                        </a:spcBef>
                        <a:spcAft>
                          <a:spcPts val="270"/>
                        </a:spcAft>
                        <a:tabLst>
                          <a:tab pos="-457200" algn="l"/>
                        </a:tabLst>
                      </a:pPr>
                      <a:r>
                        <a:rPr lang="de-DE" sz="2200" spc="-10" dirty="0" smtClean="0">
                          <a:solidFill>
                            <a:schemeClr val="tx1">
                              <a:lumMod val="75000"/>
                              <a:lumOff val="25000"/>
                            </a:schemeClr>
                          </a:solidFill>
                          <a:latin typeface="+mn-lt"/>
                        </a:rPr>
                        <a:t>PEF</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Düşük</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Normal</a:t>
                      </a:r>
                      <a:endParaRPr lang="tr-TR" sz="2200" b="0" dirty="0">
                        <a:solidFill>
                          <a:schemeClr val="tx1">
                            <a:lumMod val="75000"/>
                            <a:lumOff val="25000"/>
                          </a:schemeClr>
                        </a:solidFill>
                        <a:latin typeface="+mn-lt"/>
                        <a:ea typeface="Times New Roman"/>
                      </a:endParaRPr>
                    </a:p>
                  </a:txBody>
                  <a:tcPr marL="76200" marR="76200" marT="0" marB="0" anchor="ctr"/>
                </a:tc>
              </a:tr>
              <a:tr h="370840">
                <a:tc>
                  <a:txBody>
                    <a:bodyPr/>
                    <a:lstStyle/>
                    <a:p>
                      <a:pPr marL="0" marR="0" indent="0" algn="just" defTabSz="914400" rtl="0" eaLnBrk="1" fontAlgn="auto" latinLnBrk="0" hangingPunct="1">
                        <a:lnSpc>
                          <a:spcPct val="100000"/>
                        </a:lnSpc>
                        <a:spcBef>
                          <a:spcPts val="450"/>
                        </a:spcBef>
                        <a:spcAft>
                          <a:spcPts val="270"/>
                        </a:spcAft>
                        <a:buClrTx/>
                        <a:buSzTx/>
                        <a:buFontTx/>
                        <a:buNone/>
                        <a:tabLst>
                          <a:tab pos="-457200" algn="l"/>
                        </a:tabLst>
                        <a:defRPr/>
                      </a:pPr>
                      <a:r>
                        <a:rPr lang="tr-TR" sz="2200" spc="-10" dirty="0" smtClean="0">
                          <a:solidFill>
                            <a:schemeClr val="tx1">
                              <a:lumMod val="75000"/>
                              <a:lumOff val="25000"/>
                            </a:schemeClr>
                          </a:solidFill>
                          <a:latin typeface="+mn-lt"/>
                        </a:rPr>
                        <a:t>F</a:t>
                      </a:r>
                      <a:r>
                        <a:rPr lang="en-US" sz="2200" spc="-10" dirty="0" smtClean="0">
                          <a:solidFill>
                            <a:schemeClr val="tx1">
                              <a:lumMod val="75000"/>
                              <a:lumOff val="25000"/>
                            </a:schemeClr>
                          </a:solidFill>
                          <a:latin typeface="+mn-lt"/>
                        </a:rPr>
                        <a:t>EV</a:t>
                      </a:r>
                      <a:r>
                        <a:rPr lang="en-US" sz="2200" spc="-10" baseline="-16000" dirty="0" smtClean="0">
                          <a:solidFill>
                            <a:schemeClr val="tx1">
                              <a:lumMod val="75000"/>
                              <a:lumOff val="25000"/>
                            </a:schemeClr>
                          </a:solidFill>
                          <a:latin typeface="+mn-lt"/>
                        </a:rPr>
                        <a:t>1</a:t>
                      </a:r>
                      <a:r>
                        <a:rPr lang="de-DE" sz="2200" spc="-10" dirty="0" smtClean="0">
                          <a:solidFill>
                            <a:schemeClr val="tx1">
                              <a:lumMod val="75000"/>
                              <a:lumOff val="25000"/>
                            </a:schemeClr>
                          </a:solidFill>
                          <a:latin typeface="+mn-lt"/>
                        </a:rPr>
                        <a:t>/ </a:t>
                      </a:r>
                      <a:r>
                        <a:rPr lang="tr-TR" sz="2200" spc="-10" dirty="0" smtClean="0">
                          <a:solidFill>
                            <a:schemeClr val="tx1">
                              <a:lumMod val="75000"/>
                              <a:lumOff val="25000"/>
                            </a:schemeClr>
                          </a:solidFill>
                          <a:latin typeface="+mn-lt"/>
                        </a:rPr>
                        <a:t>F</a:t>
                      </a:r>
                      <a:r>
                        <a:rPr lang="de-DE" sz="2200" spc="-10" dirty="0" smtClean="0">
                          <a:solidFill>
                            <a:schemeClr val="tx1">
                              <a:lumMod val="75000"/>
                              <a:lumOff val="25000"/>
                            </a:schemeClr>
                          </a:solidFill>
                          <a:latin typeface="+mn-lt"/>
                        </a:rPr>
                        <a:t>V</a:t>
                      </a:r>
                      <a:r>
                        <a:rPr lang="tr-TR" sz="2200" spc="-10" dirty="0" smtClean="0">
                          <a:solidFill>
                            <a:schemeClr val="tx1">
                              <a:lumMod val="75000"/>
                              <a:lumOff val="25000"/>
                            </a:schemeClr>
                          </a:solidFill>
                          <a:latin typeface="+mn-lt"/>
                        </a:rPr>
                        <a:t>C</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Düşük</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Normal / artmış</a:t>
                      </a:r>
                      <a:endParaRPr lang="tr-TR" sz="2200" b="0" dirty="0">
                        <a:solidFill>
                          <a:schemeClr val="tx1">
                            <a:lumMod val="75000"/>
                            <a:lumOff val="25000"/>
                          </a:schemeClr>
                        </a:solidFill>
                        <a:latin typeface="+mn-lt"/>
                        <a:ea typeface="Times New Roman"/>
                      </a:endParaRPr>
                    </a:p>
                  </a:txBody>
                  <a:tcPr marL="76200" marR="76200" marT="0" marB="0" anchor="ctr"/>
                </a:tc>
              </a:tr>
              <a:tr h="370840">
                <a:tc>
                  <a:txBody>
                    <a:bodyPr/>
                    <a:lstStyle/>
                    <a:p>
                      <a:pPr algn="just">
                        <a:spcBef>
                          <a:spcPts val="450"/>
                        </a:spcBef>
                        <a:spcAft>
                          <a:spcPts val="270"/>
                        </a:spcAft>
                        <a:tabLst>
                          <a:tab pos="-457200" algn="l"/>
                        </a:tabLst>
                      </a:pPr>
                      <a:r>
                        <a:rPr lang="tr-TR" sz="2200" spc="-10" dirty="0" smtClean="0">
                          <a:solidFill>
                            <a:schemeClr val="tx1">
                              <a:lumMod val="75000"/>
                              <a:lumOff val="25000"/>
                            </a:schemeClr>
                          </a:solidFill>
                          <a:latin typeface="+mn-lt"/>
                        </a:rPr>
                        <a:t>F</a:t>
                      </a:r>
                      <a:r>
                        <a:rPr lang="de-DE" sz="2200" spc="-10" dirty="0" smtClean="0">
                          <a:solidFill>
                            <a:schemeClr val="tx1">
                              <a:lumMod val="75000"/>
                              <a:lumOff val="25000"/>
                            </a:schemeClr>
                          </a:solidFill>
                          <a:latin typeface="+mn-lt"/>
                        </a:rPr>
                        <a:t>V</a:t>
                      </a:r>
                      <a:r>
                        <a:rPr lang="tr-TR" sz="2200" spc="-10" dirty="0" smtClean="0">
                          <a:solidFill>
                            <a:schemeClr val="tx1">
                              <a:lumMod val="75000"/>
                              <a:lumOff val="25000"/>
                            </a:schemeClr>
                          </a:solidFill>
                          <a:latin typeface="+mn-lt"/>
                        </a:rPr>
                        <a:t>C</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Normal / düşük</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Düşük</a:t>
                      </a:r>
                      <a:endParaRPr lang="tr-TR" sz="2200" b="0" dirty="0">
                        <a:solidFill>
                          <a:schemeClr val="tx1">
                            <a:lumMod val="75000"/>
                            <a:lumOff val="25000"/>
                          </a:schemeClr>
                        </a:solidFill>
                        <a:latin typeface="+mn-lt"/>
                        <a:ea typeface="Times New Roman"/>
                      </a:endParaRPr>
                    </a:p>
                  </a:txBody>
                  <a:tcPr marL="76200" marR="76200" marT="0" marB="0" anchor="ctr"/>
                </a:tc>
              </a:tr>
              <a:tr h="370840">
                <a:tc>
                  <a:txBody>
                    <a:bodyPr/>
                    <a:lstStyle/>
                    <a:p>
                      <a:pPr algn="just">
                        <a:spcBef>
                          <a:spcPts val="450"/>
                        </a:spcBef>
                        <a:spcAft>
                          <a:spcPts val="270"/>
                        </a:spcAft>
                        <a:tabLst>
                          <a:tab pos="-457200" algn="l"/>
                        </a:tabLst>
                      </a:pPr>
                      <a:r>
                        <a:rPr lang="de-DE" sz="2200" spc="-10" dirty="0" smtClean="0">
                          <a:solidFill>
                            <a:schemeClr val="tx1">
                              <a:lumMod val="75000"/>
                              <a:lumOff val="25000"/>
                            </a:schemeClr>
                          </a:solidFill>
                          <a:latin typeface="+mn-lt"/>
                        </a:rPr>
                        <a:t>V</a:t>
                      </a:r>
                      <a:r>
                        <a:rPr lang="tr-TR" sz="2200" spc="-10" dirty="0" smtClean="0">
                          <a:solidFill>
                            <a:schemeClr val="tx1">
                              <a:lumMod val="75000"/>
                              <a:lumOff val="25000"/>
                            </a:schemeClr>
                          </a:solidFill>
                          <a:latin typeface="+mn-lt"/>
                        </a:rPr>
                        <a:t>C</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Normal / düşük</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Düşük</a:t>
                      </a:r>
                      <a:endParaRPr lang="tr-TR" sz="2200" b="0" dirty="0">
                        <a:solidFill>
                          <a:schemeClr val="tx1">
                            <a:lumMod val="75000"/>
                            <a:lumOff val="25000"/>
                          </a:schemeClr>
                        </a:solidFill>
                        <a:latin typeface="+mn-lt"/>
                        <a:ea typeface="Times New Roman"/>
                      </a:endParaRPr>
                    </a:p>
                  </a:txBody>
                  <a:tcPr marL="76200" marR="76200" marT="0" marB="0" anchor="ctr"/>
                </a:tc>
              </a:tr>
              <a:tr h="370840">
                <a:tc>
                  <a:txBody>
                    <a:bodyPr/>
                    <a:lstStyle/>
                    <a:p>
                      <a:pPr algn="just">
                        <a:spcBef>
                          <a:spcPts val="450"/>
                        </a:spcBef>
                        <a:spcAft>
                          <a:spcPts val="270"/>
                        </a:spcAft>
                        <a:tabLst>
                          <a:tab pos="-457200" algn="l"/>
                        </a:tabLst>
                      </a:pPr>
                      <a:r>
                        <a:rPr lang="de-DE" sz="2200" spc="-10" dirty="0" smtClean="0">
                          <a:solidFill>
                            <a:schemeClr val="tx1">
                              <a:lumMod val="75000"/>
                              <a:lumOff val="25000"/>
                            </a:schemeClr>
                          </a:solidFill>
                          <a:latin typeface="+mn-lt"/>
                        </a:rPr>
                        <a:t>RV</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Artmış</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Dü</a:t>
                      </a:r>
                      <a:r>
                        <a:rPr lang="de-DE" sz="2200" dirty="0">
                          <a:solidFill>
                            <a:schemeClr val="tx1">
                              <a:lumMod val="75000"/>
                              <a:lumOff val="25000"/>
                            </a:schemeClr>
                          </a:solidFill>
                          <a:latin typeface="+mn-lt"/>
                        </a:rPr>
                        <a:t>ş</a:t>
                      </a:r>
                      <a:r>
                        <a:rPr lang="de-DE" sz="2200" spc="-10" dirty="0">
                          <a:solidFill>
                            <a:schemeClr val="tx1">
                              <a:lumMod val="75000"/>
                              <a:lumOff val="25000"/>
                            </a:schemeClr>
                          </a:solidFill>
                          <a:latin typeface="+mn-lt"/>
                        </a:rPr>
                        <a:t>ük</a:t>
                      </a:r>
                      <a:endParaRPr lang="tr-TR" sz="2200" b="0" dirty="0">
                        <a:solidFill>
                          <a:schemeClr val="tx1">
                            <a:lumMod val="75000"/>
                            <a:lumOff val="25000"/>
                          </a:schemeClr>
                        </a:solidFill>
                        <a:latin typeface="+mn-lt"/>
                        <a:ea typeface="Times New Roman"/>
                      </a:endParaRPr>
                    </a:p>
                  </a:txBody>
                  <a:tcPr marL="76200" marR="76200" marT="0" marB="0" anchor="ctr"/>
                </a:tc>
              </a:tr>
              <a:tr h="370840">
                <a:tc>
                  <a:txBody>
                    <a:bodyPr/>
                    <a:lstStyle/>
                    <a:p>
                      <a:pPr algn="just">
                        <a:spcBef>
                          <a:spcPts val="450"/>
                        </a:spcBef>
                        <a:spcAft>
                          <a:spcPts val="270"/>
                        </a:spcAft>
                        <a:tabLst>
                          <a:tab pos="-457200" algn="l"/>
                        </a:tabLst>
                      </a:pPr>
                      <a:r>
                        <a:rPr lang="de-DE" sz="2200" spc="-10" dirty="0" smtClean="0">
                          <a:solidFill>
                            <a:schemeClr val="tx1">
                              <a:lumMod val="75000"/>
                              <a:lumOff val="25000"/>
                            </a:schemeClr>
                          </a:solidFill>
                          <a:latin typeface="+mn-lt"/>
                        </a:rPr>
                        <a:t>TLC</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 Artmış</a:t>
                      </a:r>
                      <a:endParaRPr lang="tr-TR" sz="2200" b="0" dirty="0">
                        <a:solidFill>
                          <a:schemeClr val="tx1">
                            <a:lumMod val="75000"/>
                            <a:lumOff val="25000"/>
                          </a:schemeClr>
                        </a:solidFill>
                        <a:latin typeface="+mn-lt"/>
                        <a:ea typeface="Times New Roman"/>
                      </a:endParaRPr>
                    </a:p>
                  </a:txBody>
                  <a:tcPr marL="76200" marR="76200" marT="0" marB="0" anchor="ctr"/>
                </a:tc>
                <a:tc>
                  <a:txBody>
                    <a:bodyPr/>
                    <a:lstStyle/>
                    <a:p>
                      <a:pPr algn="ctr">
                        <a:spcBef>
                          <a:spcPts val="450"/>
                        </a:spcBef>
                        <a:spcAft>
                          <a:spcPts val="270"/>
                        </a:spcAft>
                        <a:tabLst>
                          <a:tab pos="-457200" algn="l"/>
                        </a:tabLst>
                      </a:pPr>
                      <a:r>
                        <a:rPr lang="de-DE" sz="2200" spc="-10" dirty="0">
                          <a:solidFill>
                            <a:schemeClr val="tx1">
                              <a:lumMod val="75000"/>
                              <a:lumOff val="25000"/>
                            </a:schemeClr>
                          </a:solidFill>
                          <a:latin typeface="+mn-lt"/>
                        </a:rPr>
                        <a:t>Dü</a:t>
                      </a:r>
                      <a:r>
                        <a:rPr lang="de-DE" sz="2200" dirty="0">
                          <a:solidFill>
                            <a:schemeClr val="tx1">
                              <a:lumMod val="75000"/>
                              <a:lumOff val="25000"/>
                            </a:schemeClr>
                          </a:solidFill>
                          <a:latin typeface="+mn-lt"/>
                        </a:rPr>
                        <a:t>ş</a:t>
                      </a:r>
                      <a:r>
                        <a:rPr lang="de-DE" sz="2200" spc="-10" dirty="0">
                          <a:solidFill>
                            <a:schemeClr val="tx1">
                              <a:lumMod val="75000"/>
                              <a:lumOff val="25000"/>
                            </a:schemeClr>
                          </a:solidFill>
                          <a:latin typeface="+mn-lt"/>
                        </a:rPr>
                        <a:t>ük</a:t>
                      </a:r>
                      <a:endParaRPr lang="tr-TR" sz="2200" b="0" dirty="0">
                        <a:solidFill>
                          <a:schemeClr val="tx1">
                            <a:lumMod val="75000"/>
                            <a:lumOff val="25000"/>
                          </a:schemeClr>
                        </a:solidFill>
                        <a:latin typeface="+mn-lt"/>
                        <a:ea typeface="Times New Roman"/>
                      </a:endParaRPr>
                    </a:p>
                  </a:txBody>
                  <a:tcPr marL="76200" marR="76200" marT="0" marB="0" anchor="ctr"/>
                </a:tc>
              </a:tr>
            </a:tbl>
          </a:graphicData>
        </a:graphic>
      </p:graphicFrame>
      <p:pic>
        <p:nvPicPr>
          <p:cNvPr id="2" name="Astimtançm-s5-VSDN_05-01">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3175" y="1588"/>
            <a:ext cx="812800" cy="812800"/>
          </a:xfrm>
          <a:prstGeom prst="rect">
            <a:avLst/>
          </a:prstGeom>
        </p:spPr>
      </p:pic>
    </p:spTree>
    <p:extLst>
      <p:ext uri="{BB962C8B-B14F-4D97-AF65-F5344CB8AC3E}">
        <p14:creationId xmlns:p14="http://schemas.microsoft.com/office/powerpoint/2010/main" xmlns="" val="1573822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356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Spirometri</a:t>
            </a:r>
          </a:p>
        </p:txBody>
      </p:sp>
      <p:sp>
        <p:nvSpPr>
          <p:cNvPr id="7" name="Text Placeholder 6"/>
          <p:cNvSpPr>
            <a:spLocks noGrp="1"/>
          </p:cNvSpPr>
          <p:nvPr>
            <p:ph type="body" sz="quarter" idx="10"/>
          </p:nvPr>
        </p:nvSpPr>
        <p:spPr/>
        <p:txBody>
          <a:bodyPr/>
          <a:lstStyle/>
          <a:p>
            <a:r>
              <a:rPr lang="tr-TR" sz="2000" dirty="0" smtClean="0"/>
              <a:t>Astım Tanım, Tanı ve Kılavuzlar</a:t>
            </a:r>
            <a:endParaRPr lang="tr-TR" sz="2000" dirty="0"/>
          </a:p>
        </p:txBody>
      </p:sp>
      <p:pic>
        <p:nvPicPr>
          <p:cNvPr id="6" name="Picture 2" descr="File:Flow-volume-loop.svg"/>
          <p:cNvPicPr>
            <a:picLocks noChangeAspect="1" noChangeArrowheads="1"/>
          </p:cNvPicPr>
          <p:nvPr/>
        </p:nvPicPr>
        <p:blipFill>
          <a:blip r:embed="rId4" cstate="print"/>
          <a:srcRect/>
          <a:stretch>
            <a:fillRect/>
          </a:stretch>
        </p:blipFill>
        <p:spPr bwMode="auto">
          <a:xfrm>
            <a:off x="838200" y="1966682"/>
            <a:ext cx="5909441" cy="4547184"/>
          </a:xfrm>
          <a:prstGeom prst="rect">
            <a:avLst/>
          </a:prstGeom>
          <a:noFill/>
        </p:spPr>
      </p:pic>
      <p:pic>
        <p:nvPicPr>
          <p:cNvPr id="2" name="Astimtançm-s6-VSDN_06-0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763" y="1588"/>
            <a:ext cx="812800" cy="812800"/>
          </a:xfrm>
          <a:prstGeom prst="rect">
            <a:avLst/>
          </a:prstGeom>
        </p:spPr>
      </p:pic>
    </p:spTree>
    <p:extLst>
      <p:ext uri="{BB962C8B-B14F-4D97-AF65-F5344CB8AC3E}">
        <p14:creationId xmlns:p14="http://schemas.microsoft.com/office/powerpoint/2010/main" xmlns="" val="1664942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238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Spirometri</a:t>
            </a:r>
          </a:p>
        </p:txBody>
      </p:sp>
      <p:sp>
        <p:nvSpPr>
          <p:cNvPr id="5" name="Text Placeholder 4"/>
          <p:cNvSpPr>
            <a:spLocks noGrp="1"/>
          </p:cNvSpPr>
          <p:nvPr>
            <p:ph type="body" sz="quarter" idx="10"/>
          </p:nvPr>
        </p:nvSpPr>
        <p:spPr/>
        <p:txBody>
          <a:bodyPr/>
          <a:lstStyle/>
          <a:p>
            <a:r>
              <a:rPr lang="tr-TR" sz="2000" dirty="0" smtClean="0"/>
              <a:t>Astım Tanım, Tanı ve Kılavuzlar</a:t>
            </a:r>
            <a:endParaRPr lang="tr-TR" sz="2000" dirty="0"/>
          </a:p>
        </p:txBody>
      </p:sp>
      <p:sp>
        <p:nvSpPr>
          <p:cNvPr id="6" name="Text Placeholder 5"/>
          <p:cNvSpPr>
            <a:spLocks noGrp="1"/>
          </p:cNvSpPr>
          <p:nvPr>
            <p:ph type="body" sz="quarter" idx="11"/>
          </p:nvPr>
        </p:nvSpPr>
        <p:spPr/>
        <p:txBody>
          <a:bodyPr/>
          <a:lstStyle/>
          <a:p>
            <a:endParaRPr lang="tr-TR"/>
          </a:p>
        </p:txBody>
      </p:sp>
      <p:pic>
        <p:nvPicPr>
          <p:cNvPr id="7" name="Picture 8" descr="http://www.uic.edu/classes/pmpr/pmpr652/Final/scannedimages/15-6.gif"/>
          <p:cNvPicPr>
            <a:picLocks noChangeAspect="1" noChangeArrowheads="1"/>
          </p:cNvPicPr>
          <p:nvPr/>
        </p:nvPicPr>
        <p:blipFill rotWithShape="1">
          <a:blip r:embed="rId4" cstate="print">
            <a:duotone>
              <a:srgbClr val="C9C1B8">
                <a:shade val="45000"/>
                <a:satMod val="135000"/>
              </a:srgbClr>
              <a:prstClr val="white"/>
            </a:duotone>
          </a:blip>
          <a:srcRect b="2969"/>
          <a:stretch/>
        </p:blipFill>
        <p:spPr bwMode="auto">
          <a:xfrm>
            <a:off x="839512" y="2022240"/>
            <a:ext cx="6917122" cy="4456529"/>
          </a:xfrm>
          <a:prstGeom prst="rect">
            <a:avLst/>
          </a:prstGeom>
          <a:noFill/>
        </p:spPr>
      </p:pic>
      <p:pic>
        <p:nvPicPr>
          <p:cNvPr id="2" name="Astimtançm-s7-VSDN_07-0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763" y="1588"/>
            <a:ext cx="812800" cy="812800"/>
          </a:xfrm>
          <a:prstGeom prst="rect">
            <a:avLst/>
          </a:prstGeom>
        </p:spPr>
      </p:pic>
    </p:spTree>
    <p:extLst>
      <p:ext uri="{BB962C8B-B14F-4D97-AF65-F5344CB8AC3E}">
        <p14:creationId xmlns:p14="http://schemas.microsoft.com/office/powerpoint/2010/main" xmlns="" val="2092645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254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ac02dc764c497e88284bcaca5175365e6c7ca2"/>
  <p:tag name="ISPRING_ULTRA_SCORM_COURSE_ID" val="C4CCDE73-30B7-4841-815D-D1F2214D3E22"/>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PZpa0ccZ6hiIAQAADYOAAAdAAAAdW5pdmVyc2FsL2NvbW1vbl9tZXNzYWdlcy5sbmelV8Fu2zgQvRfoPxACCuweNm0XaFEsEge0xNhEZMmV6DjdxUJgI8YhTFGFJLt1fqB/sTnmWl96yk3uf+1QsrNxuoAl5+BAFPLejGbePJKHx18SheYiy2Wqj6zXB68sJPRFGks9ObJG7OS3dxbKC65jrlItjiydWui48/zZoeJ6MuMTAc/PnyF0mIg8h2XeMav/1kjGR9awG9n+YIi9D5Hr9/yoS3tWx06TT1wvkJtO0l9+f/vuy+s3b389fLnGNaEJB9h1t4lQxfTmVQMijwW+GwEbcSOPnDOrs/rmkmD1rR3UHzGXesSgy68GftoOPwzImdXpNQo8CgLisSh0qUMiGkaez6qKuIQRx+qQ1Y0sZCJRwROeKPgzRbK8lRoV5V1iHkUm4X/QpPyelXca3iqRCCVzqeX1wa7wjj/A1IsCErKA2oz6ntVxIVyh5E5ogMfU60XM990wIp6zeQNJ6xg5Gf8MgmvJEuCQBECQ8Vxke2CjSj0VHGGl2jH0aa/vwo+ZFPpycqXgV7TNY0ighkOhd6Gg6yQAwYTh2A+g0z/+kZeZgKZBL2XWqHvUs32Qj81+okFXvOBqtdzFMCBhiHsk6vrnoDz4ar5YLbM2KP/U6jCjzTagDySELs1FsQvk4TPaw0aXZjY2MjWDEfJYXAgU8yuOyu8aHs0ExOXd6gbGoLy7Rrnii0LxjCMYkR834qNUMms2FtthQ/J+BN2i2H0wjznUyVQYpSbE9NH8NQsDPmETx0jn/Yj+GZ1g6hInAi05/jhilX+9WBuD55DzFyjni0sOkcG6p1UKms8hhXtviLlGUolMiQUkcb1XFlsG9JRkoDjm5Wq5VwpG0XvFn4jytjLAht8e1oPYpSD/rkybIwhYp1FEwqVqjqLeCQQaZiIXGrwFUX3ZIqbnrwm8FO3LcQY13ErhTMaiBX5MuiFlsDuOxcdcFmIXsmpp3bmtbnZndQuNaPkiWy1VLeB6mp+kpwf72ZbvMMpcSPy0YirM9Hp8Lic8X6S6AedoQDZ1qM1h63vW1iDQlKt4tVzd1MmihchioVEs5jxBokgE7OC5qXtSb9LHT4lcf5Cz5t5JFRIc2P3Ixp5NXHO++QTbREMQaM9k4rIwcnHXwMNUz8pb1J2pmTbus3u/WVPVxySHnGCgW5cPZ/zg4KAhwf8mAkb8Rys8zJLxGnLP85eXmh3j710sDHe3gbBwcdAEtj5bboCNT5iMggT2OadVEllXHDOG7f4AVAT77ylfaD6Fz23DMMDBKXhAddSxOuVXOK4kbfBV1Yx9FS0DPzyTmzPvtA34sf2GMz27mO1kgI9kdBhhx6kuJ3AtUfJiiooU8ThGHF2sbykKbilNyew+9sCNHvGJWBYtCSsb3/gAzGa93ugxRfOfXf1+lVc3vMOXDy58/wJQSwMEFAACAAgA9mlrRzpGLXMdBAAAAQ4AAC4AAAB1bml2ZXJzYWwvY3VzdG9tX3ByZXNldHMvMC9jb21tb25fbWVzc2FnZXMubG5npVfBbts4EL3nKwgBBXYPm7YLtCiKxAEtMTYRWXIlOkm7uxDYiHEIU1Qhyd46P9C/2BxzbS495Sb3vzqU7DROF5CUHByYRt6b4cybR3Lv4HOi0EJkuUz1vvVy94WFhD5LY6mn+9aEHf7xxkJ5wXXMVarFvqVTCx30dvYU19M5n4rezg5Ce4nIc1jkPVj8XCIZ71vjfmT7ozH23keuP/CjPh1YPTtNPnG9RG46Tf/Ofvvz9ZvPL1+9/n3v+RrZgiccYdfdZkIV0asXzTweC3w3AjLiRh45ZVZv9dUlweprJ6Q/YS71iAGXXwz6qBN8HJBjqzdoE3YSBMRjUehSh0Q0jDyfVdVwCSOO1SOrK1nIRKKCJzxR8GeGZHktNSrK28R8FZmE/0HT8ltW3mr4VYlEKJlLLS93G6I7/ghTLwpIyAJqM+p7Vs+FaIWSTcgAn1BvEDHfd8OIeM7mF0hZx8jJ+L+gs24kAQ5JAPiM5yLrDo0q1VRohJXqRDCkg6ELH2YSGMrphYJP0TGLMYHyjYVuAEG7SQBCCcMTP4AWf/9PnmcCugVNlFmbtlHP9kE2NvuFBV3wgqvVTQPBiIQhHpCo75+C4GDHfLm6yTqA/COrx4wiO2DekxDasxBFA8bDx3SAjRjNPGy0aYYh5LE4EyjmFxyV3zR8NaqPy9vVFUi/vL1EueLLQvGMIxiL71fio1QyazUK21FD8m4CfaLYvTeCOdTIFBelJsLswci1igLGYBPHSObdhH6IDjF1iROBhhz/JGKVXT1bW4HnkNNnKOfLcw6BwaVnVQaaLyCDOzeIuUZSiUyJJeRw+ZgkthznKblAacyPq5vHZGCU/KjwU1FeV4bXbudhPX59CrLvy7Q1gIBTGjEkXKrWIOodQphxJnKhwU0Q1eftI3r+Gu+l6JEUx1C+rQSOZSzaw09IP6QMTsET8TGXhWgAVr2sW7bVxv687p3RKl9mqxtV67Ye4afo6N7BtWU1jDIX0j6qiAozsh5fyCnPl6luppyMyKYItSFs7WZtBwLNuIpXN6urOlW0FFksNIrFgidIFImAgzo3NU/qs/jgCYHr7Thr6iamkODAHkY29mzimivMJzgT2mFAcyYPl4WRi/sGHaZ6Xl6j/lzNtfGbxrNlzVRfhBxyiIFtXTqc8d3d3Xb4/00DfPdtFzgMkDEXckfzl5ea4+GfBhKG+9s4WLg4aIFaXxw3uLbXR0ah9Y+4hlXKWNcaM4bt4QjEA+fsEV9qPoOtdiAY4eAIpr66zFi98gvcSJIO8Kpgxq2KbmHv37XNbXbWAfvQasO5np/Nmwhgg4yOI+w41YMDnhpKns1QkSIex4ijs/XLQ8HLoyWXPcQemM8DOhHLohtf5dibuYdprNcbFaZo8YuB3y3gibaz9/zn6+0HUEsDBBQAAgAIAPZpa0cDykQf6wMAADEPAAAnAAAAdW5pdmVyc2FsL2ZsYXNoX3B1Ymxpc2hpbmdfc2V0dGluZ3MueG1s1VfBcuJGEL3zFVNK7XGRvbGzXkrg8hqIqcXYMUrVplIp16BpowmjkUozwgun/Ilv8XW57Mk3aX9kvyQ9EgZj8EbOximHA0it7jfdb7qfGGf/QyDIGGLFQ1m3tqtbFgHphYzLYd362W2/3LOI0lQyKkIJdUuGFtlvVJwoGQiu/D5oja6KIIxUtUjXLV/rqGbbl5eXVa6i2DwNRaIRX1W9MLCjGBRIDbEdCTrBHz2JQFmNSoUQpzAdhywRQDjDFCQ32VHRFlT5ll24Dag3GsZhItlhKMKYxMNB3fqunX9ufQqoJg9AmuJUA43GrGuUMW7yoaLPp0B84EMfE9/e2rHIJWfar1uvdgwMutvrMDl4UQQ1MIchViP1HD8ATRnVtLgtFtTwQatbQ2FiE0kD7rn4hBgC6lbTPe93O83Wee/EbfXPj9zjbpHDI4Lc1nv3EUFux+22HuNfFv7ol9PWWbfTe3funpx03c7pMgoZXSHEsVcZc5DZMIk9WBDmaD8JBpJygd12j0YFGvtV0HgIbtjmuIsXVCiwyO8RDH9KqOB6YnYW23oEEB2oCDx9Zratbuk4AWsJVwBiYriXi57YfbNoidd7K6XbxerLsjZm6VCtqedj86AtT82x75pu3S5CuVKauSeDULBFQRAMgPVoAHdmoj/iso2e2xa5wE0QWOpBzKmwCNdYurcIVslAaa7zKWzf9SSIhdMO5Li/RoXn01itML5g3TS+1/i1F2qk/reCi8L2kG/2Mb2GmI/K+LayK5zPAMiICpbNsqtsJrPZlOAcMpCEwZgGBHQAI8IVCgkJuOKST/fLgL9NiKKTC+w4SegkzmYiyK/TT9IDonApOs5mRNOABgK/RDZTxfrVMvAviknp9Jqt9y+KlUw4oyO+BB9Ceh0A6icm/e+hPmnKC3DDFRcQC5hAANOc+OojdpUvoXD70msuiU5vAnOJ/YE+ZJh+itMbiVYBOUull+hTBriJjPp0vp8Gi6U32RUCpjdTolDNTc9Sgot9voIBFzz+BzUgL7HhmYQGbHQv5/KAW9uvvt/Z/eH13pta1f7yx58vvxo019pTQQ1rhdgePijm5aLuSfrfBH1F2Ndi22EcoNYBW1t088tqLqrrsuPYRg43q2Mu4s9RHPuhTNJr7I5aqc7NvcnbRCTSDFk2KxP1Y+ss+1hOfbtlXVtj0GX8jugEZ6CMp2vmvYxjcy7spXT8XS5y2sxgj475kKpJKP8XI/dQ93/7tP4nE/dN/0eKcX2aiTuIabX6dKr77OXsKbl9TowVd4vjw8p5wbE3nszMkwBfyvjfqC84g8VxrrG7s4UnkI2PKhVEWz3mNip/AVBLAwQUAAIACAD2aWtHYw4IPa0CAABXCgAAIQAAAHVuaXZlcnNhbC9mbGFzaF9za2luX3NldHRpbmdzLnhtbJVW227bMAx931cE2XvddZdsgBqgTTOgQLcVa9F32WZsIbIUSHS6/P10cy0nduyaCBCR55hHJKWE6C0Tyw+zGckkl+oJEJkotPU0vhnLr+dpjSjFRSYFgsALIVVF+Xz58ad7SOKQYyy5BzWVs6EZtGkW7plCCTm+LqwNETJZ7ag4PMhCXqQ02xZK1iIflVYedqA4E1uDvPyxWK0HE3Cm8R6h6mhaf7c2jbJToDVYSd/W1kZZnKbAm0yX7pnIaVOd3/0Rbc80Q0e7+WRtiLajBbynyKYx5u1dwsLaeQLCPzTQz1fWBqGcHkC9S43c1bsjwpW1QYKShS1ol3O+iW8cLmlujp8h3F1aGyXYDdlEo10I5flyZy0Cha/xuSf2uCrJH21djy4E2/SUwxJVDSRpVj6mS/n6p0ZzPmC5oVwbQOxqQY9G9COtdfOarq/F/YVXJvIIFBwt4kXyuoKV1xsBu/4Wv1rduqsi1vfmiwQq2AdnpLB1tsjfpqwnyMjZIp84y+GP4IdTBcchT2p6fEtDN8+X30RBULNsCtasmqjN9GBPro6kBkeDqWQOS23lPLMKbNtI4nxeUnKiiQi6ZwVFJsUvi0sPbjOaJEeBMGr9g0WQIYe+eXMazS0dl8utx8fR/yi0e/PrGZo73B4g0OYXCdS92Mj5LDCv5y7NPOknVVRtQT1LyfVUivTDH8Gt1CE0RaRZWRlhkxMIiTAIJklUBJL0V5kEjX3lF3WVglqbrjHQTQ+6Tg8sWVFy88EXBq+QHzEGop6KpXmfoOxtLiNHGAKgKiubqfULH6lqjozDHprDHznclof2RrSZ0qGBu8EH2GA8csEzaSbDXdGOV4zrBnoIL0ZXP8NHunMfcN3BR5pqt7XO0R+7mZsLzc5TDPKOME6dV5v4aRGN0/6h/A9QSwMEFAACAAgA9mlrRzczH6a9AwAAQg4AACYAAAB1bml2ZXJzYWwvaHRtbF9wdWJsaXNoaW5nX3NldHRpbmdzLnhtbNVXwXLiRhC98xVTSu1xkb3xZr2UwOU1EFPLYscoVZtKpVyD1IgJoxnVzAgvnPInvsXX5bIn36T8SL4kPQhDMLYjJ95NwgFQq/tN9+vuh/AOPsScTEBpJkXd2a3uOAREIEMmorrzvd9+vu8QbagIKZcC6o6QDjloVLwkHXCmR30wBl01QRiha4mpOyNjkprrXlxcVJlOlL0reWoQX1cDGbuJAg3CgHITTqf4YaYJaKdRqRDiFaZ3Mkw5EBZiCoLZ7Cg/NjF33MJrQINxpGQqwiPJpSIqGtSdr9qL141PgdRkMQhbm26g0ZpNjYYhs+lQ3mczICNg0Qjz3t3Zc8gFC82o7rzYszDo7m7DLMCLGqiFOZJYjDBL/BgMDamhxWVxoIEPRt8YClM4FTRmgY93iK2/7jT9836302yd9078Vv/82H/XLXJ4RJDfeu8/Isjv+N3WY/zLwh//cNo663Z6b8/9k5Ou3zldRyGjG4R47iZjHjIrUxXAijDPjNJ4ICjjOGy3aNRgcFw5VRH4ss2wi0PKNTjk5wSi71LKmZnazuJUjwGSQ51AYM5s2+qOUSk4a7gCEBPDXq5m4uXr1Ui82t8o3S1OX5d1Z5YeNYYGIxwetC1S89w/m27chlJslGavyUDycFXQEFnmWMuhYpQ7hBmsLVjdNZYB02Yc+bexu9WhMFvFBSOq9AaHKx7tKAeNH3vSIJk/FdUVtvt884/ZFSg2LuPbyi9x42IgY8rDfJ5f5nORz2cENysEQUKY0JiAiWFMmEZlIDHTTLDZQRnwNynRdDrEGRKETlU+5/Hie/ZJBEA0HkUn+RwpimnM8Y3nc12cXy0D/6yY/U6v2Xr/rDjJhod0zNbgEWRXMaAgYtJPh/pZU16BW65wcBSHKcQwWxBffURX2RoK25ddMUFMdh3brzgf6EOi7JPKrgVaOSxYKn1En4aATQzpiC77abHC7Dq/RMDsekY06rOdWUrwsN8uYcA4U3+jBuRFWZ6JtGDjWzmXB9zZffH13stvXu2/rlXd33/59fmDQUv1POXUslbI59G98lwu6pZI/0XQA1K9FduWKkb1gnDr0Lt/fpYyuS07nmtF6m69W8jyl5G7vhRpdoX9rpWaxYU3eZPyVNi1yedlor5tneUfy+lpt6xrawKmjN8xneJUl/H07QaXcWwupbqUMr9dyJaxW9WjExZRPZXif7FE983zP9+/L7JDDz8zFBv2RDt0qGi1+vmU8d+XnCdl67/EQXG1egzfeO723Dv/4VTQvvm/r1H5A1BLAwQUAAIACAD2aWtHfzIqA4cBAAANBgAAHwAAAHVuaXZlcnNhbC9odG1sX3NraW5fc2V0dGluZ3MuanONlE1PwzAMhu/7FVW4ommMjwE3xIaEtAMS3BCHtPO6amlSJWlZmfbfqVO2JWnKFl+at09fx67i7SBqFklI9BhtzbPZv7l7owFqWpZw6eqsR89RJ4plC/jIcmAZB+Ih1f7Tg7w7EiFjwo1pXL+jrbL8iMA3S8qUjRcBCxnQVECrAtp3QNuEEv8cxIFVVluS1ee41FrwYSK4Bq6HXMicGoZcvJhlV+jBogJ5Al3SBBzTiVl95NHxdoJhc4nIC8rruUjFMKbJOpWi5Iu+/Ku6ANn88XULjB4mzzPHjmVKv2rI/cSze4x+spCgFPzlvZthBGFGY2CW78isf1DHuFuQR1eZyvSefrrCsOmCpnBGl5qGNl4dboLR5TRsdEtcjzEcgtEa5DkpRVEWXW6M4XBSpNiRDtrt+QFlgi4ynrbcdIQR5PCwaNvXvWOhN1MM4lwh4V2hVej65X2jwwdDF187U2mfV3l55yE7FhKDifvHlS9W4VGi/VGC+8/GuNRm1EZfp87lTt/dYPcLUEsDBBQAAgAIAPZpa0c44OUF3wAAAJIBAAAaAAAAdW5pdmVyc2FsL2kxOG5fcHJlc2V0cy54bWydkLFuwyAQhneeAt1eSLbIAmer1K1DOluuQ11UOCwO132jvkS3vFhBl1Tt2gGJu/u//z8wx48Y5LvL5BNa2KsdSIdTOnucLTyd7u8OIKmMeB5DQmcBE8hjL4zfH/AxO3KFZLVAsvBaytJpvW2b8rTk6kAprKUak5pS1PXEhLqRemEUmO38v+hrD3ohpDTPqw/lAft6rxVLJOXJQmMGh8rjSwLdBEb/qFs1rVRS/EviGOtzT5ev/Hb5dMDDOvYdp7I1k8Ntod11pSE6onF2pALOHNlCWcYL3DKF0b/+shffUEsDBBQAAgAIAPZpa0dc2pWnbAAAAG8AAAAcAAAAdW5pdmVyc2FsL2xvY2FsX3NldHRpbmdzLnhtbA3MPQ6DMAxA4Z1TWN7pD1MHAlsZqrJAD2ARU0Vy7IpEFdyebG/49Np+jwJ/3lIwdXi/3BBYF/NBvw4/87N+IKRM6klM2aEaQt9VrdhCMnHOBSb4CR28zRxLZB4pFjlML2ighneZrYE9XrvqBFBLAwQUAAIACACDeI9F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2aWtHKEv94zwJAACaPAAAKQAAAHVuaXZlcnNhbC9za2luX2N1c3RvbWl6YXRpb25fc2V0dGluZ3MueG1s7VtLb9tIEr7vr2jIGGD3Yj0tyQuFC75kE6Ypj8jYmV0shLbYtgnxYZAtJwp0n3+xOeY6ucwpN3n+11bzIZEULZPOYudCEw7M7vqqqqvr0c1CRsHCcsVlQD3H+oyp5bk6odRy7wPuLwiN5p7t+Vc+CQgNB7JDyMUOedc40y8aKKDYNbFvvmvcYTsgjYg6oUcWTNwuKfXc47nnUuLSY9fzHWw30BO2l8BlHP40mq8DvSfiV4Dd4TnJCxuEP6+iMpJOBuwpxMw95xG7K9W7945v8Xxx73tL1yyj48Pqkfi25S62xKcDUS6WYlsBVShxCnSTh+wpgXqEjQvITrW+zJ7DQBvfEjsrr1UGkZd1wAw55JMVWDSF5NvsKUQ+4ntS0eawVSCjCDNgzwEMJZ/olrrbYU8xtY1XxK+qlve4fCzEdNhTjPG9e2blItiBrd3CbA+bEOxbjNRiz2EMWxwTV2Z3MgbrSexJ6EbNVCYJk00zn20iRjeWa3ofFffOi4FJqhHZbMC1UGRUNBzwQ2kIbz2h10GDntyRh0iST0SYO+1Kp10R5qROWxw1cywivj6ZQ3op5jpqZmb3AYobEJ8qrkk+cd0sdXoqu4IzH8wPdAHX77FnnUhdh6bqoV4bco687vDdbrePxBOpLbXWg8HpgG8judU7aXXXwpD5IWqfnLRP++v2oHPShbfxaR+49OTTPuoNer2OtO7IHUAjnhekjrgedE/bbR6kycNTcT0eC4NWC7Xb7W5PWp/0u2OhhYC6Czz47pAZsCt1hW5/zQt8e9hFY3EsjHtrWZL74gkaduR+q7XuCUK31doZd7e6tLl2o6WXk5jzFYaFW1A4u/O2rHON5kvfB2KDOODllKBbHBAtKXIojkGgYvUyIdoWxszoNhhYjeQAPWqGf2ViJF1rS5ZL7ijykFj/Msgwc1fApQsmdxSVyrKwWFZUKw+BXiiZZdTc1UzuqBWWy0PUBVWTO4rqZXlYUsq4oyirlkKm6iYoGv5UwO1Evm6RF8ondxSl5kPQfP0sI26vgAIoLJ2vg8KCwB1FtfMg+V4JLaVZvoYCKKyeB0EFRbTMRu9VUe4oqp+lQNsyWmaXYrNFFTRHGL/mc8nIASmwuenkEg+FLK+EmTi5vOK1X2bq5GwyE5SzBidGUYlYWP610x9+ap/0/zZqxriSnPRLXlWzvFDI7KRVjpdmTCfqDBjK6kyTPxgN7vk3VZ4+/1YZPXlvqIomMwabXxmHi8osrqbydYM7Kyv+/XQqa8ZMVxVJnin6TJsYoXVU2ZClBic/f7Go5ViIYgc7NvyzQNbmq+UiuvnusD+JbwENut/87m++uzBqE4dAgFuu9fm4hAbS5JJXtNlU1o2pIhrKRGtwKkiktlUGPeVvFO1sZkwmqj6TNSkZAdVdE0k+/ghOVp3RlNflKfDwoaD6b4PPQq8KOSDetiszOVfOzlX4NZgi59b9gw2/9A3aXMlg0ivilgCCK8hTcCRdv5lMYfv/+I91BwcM6zNssOWX3VJFEyfgVqKxxwk9YIrt528lmFzKus6fyTNh8gGcEiyAV8/f/IrAyUWDM5jnVsT9IuuwdU+ElsBp/LVyxjPHZfGT+DELHh2bcKZDJn7AaPO7C3+yKDE335+/QKhsvn9GASRVamMfIwijP76QW8u2/NKhk5Wsyz+/h/1TeDUVtgHYjBkceUzKIhempSVBUhFlibnUz++Vf87GvKLK0gx8TJrczIww5f0UpxBNkj/8hAK8usMgHA7Wi1ALFz+BFtssYmIXWTYci8gK9Pj8VkUy2epH9AETscHnb2/Vgnn6m1S4J5uvYcIsbwE9ClNBgbAQLK8SSIZsyxzEwZZdCahoYxAX3nbhmO4jdgepxECbxDw0D/0Am2swaUaRa8sk1VjcyIKuGFBlb8gtO3mWAIf7HG1nZouFZbSvzJ/xyn/+Zke+HYX7j/pZqihm0pOhGCqofxEyoyy8Nfxk3eNg5bnl2L6/lBODRAkks6o4fRC0wLb5/O35S6QyghOuSVxkkifsIEIdAoeBgO2BE9X7f/yg8GhZUsy+DDdd5qfi+UzkNVFW2bHpEepLeRz4JNNHNfSZyguMg+65y81XJCztpcvyVKlaFXOLDmCSPOaBY2xK3sfHx8fleRSqA7n771VZQLCxxCRvWf1L81ip+XcJRgYvZLHwovLTksj4EJtgqxxlDQVc441HwdB74j3gDYMXzy/BwaCOX+CVixew9IpMLvnpBWSL8BDV4Da/winIqcgiNCLLeLS6+PRdgJ2yFxXx+dStL93lfFmGCSzYUK5mvCSFFyS4GtnWfIGoh7BpIozibyHIhptSBX7iOa9BAsuxJKZFq/MMq0CSNyCKo/fEWz30VFgUtgO7WyccwLwlzVxiXep79hW7/u9/7wIC9rXi1iYc9ZdQOZK3NEXw4H2cLMFrXcKF3aVRMz2UJ70CHa7wMkhYZsfy1FMCNxozzTceyRNee/bSIWK0nBTr7HgeJYpC+HksLWA7tqe5T57iqZTqu8E8vUY+0T361GCeXrdhGyeuvdrXKT+VhibfLATsp8fL7B3QEBfDoBnTJG9ZGqaByr5dBamFxANZSsczCRcwZQ2LHfNcdtpgY2mFmy9oPHLDss7anJcMc7sKlx2wb7OZiZ37Ng/774hCNiUvO3e4DgjBtKnD96IIiGmKQiD6xpo3RjSK6OqRvGtgSvH8wWHfuhso5vGuwcy5a80U4R6Tkx87OqaQUR/3INTB/oL4hufZ1US6HiVBNVFeFOyHQaPmnp1GzUM7NIrZvryB7tK5Jb4MPmBBlot3KDuYJn9IvitcW+QjMXO4F2bTDOgD8HbhMpFEQmog41gE+/OHJFqil/S8s7QpXAifSJKqUgMp4xxe/yiA6Djs3DxVyR1Nu3c8UjkK4ly388U0dXbiRVh4dynERTPV6g7Ft0G4+oJslRSfXboqKEdJmmbuns7QHs3terNAFNC+ZP1RM11mIUcVtJ5e60ehTt2RqjtSdUeq7kjVHam6I1V3pOqOVN2RqjtSdUeq7kjVHam6I1V3pOqOVN2RqjtSdUfqT+tI7UjrhlTdkPpTGlIvB0CJftT/vK9UAljcA3tTe6l6F2sfUfej6n5U5X7UgS5wmYbU4XKU6UilSP8PLan8GECB34v//fi/UEsDBBQAAgAIAPdpa0cXemH9vhEAACVmAAAXAAAAdW5pdmVyc2FsL3VuaXZlcnNhbC5wbmftnX9c0tf+x22tvNs0u9stM1NrdXVZ5lKzaf6oWZkl+APR1NR++VujJCxFZM2lW3XTcmphQqWJ4A82FQgVrDnnlJRKgYCImiIJAgWhCSJf7N4W9Ng/94/v/evDQx8cnrzOeb8/57w/57zP4/F5HH4IBwdbf7zyYwsLC+uQPTsjLSw+AllYWIb/bbGR/NH4es74tgAeGfy1RcvQqgnjhw9Td4B2WFj8XPrJ7KFFxs8fHd8TC7ewWNIz/7+gD9Zw1MIiuSNk546o04mTQmvQqk9WFEd4QbcvirJYvPQbC6vV1z/IsFjwtzvbFzV9s/KbyxSkGuQx+F3Ww32e6+Kx8MsuG9X4p4P3ek+MSli4PolEMjqtFFU5Ojn9M+Tyuj//JnCZwu2Djhm5EfHdwRC4amTQ5MuQy69IW3UNbA+M9uVoX/8n5jXpXtsIyV4aGZdUbrvHtNZDZOZUpG0A08VUTng4eWsTFosFY380NVA3zTFycE2ZOeRvqiWwcIFOTo6OYGy52XfwjKoHI2w2+6VCoRjzMTUR4ovPtQMNHsxQbgVl42aWs6pMK45kUbeCBl204Bqd4BgMhu6mS92w7mYu8ngX6yl2ILM2+Y1bjW3G3wwonD09++JZz8thfFgfTMRw65NgfCi5cLhah51BK+JLYTiaXm/sDTFPFt+wzqyntsgDMJhnw2Kx2OMYxkAikaqOlPQcstvWvJA4s20hoaSkRGyY8WddNUj4kFpC3viFnxRKZdWo+Ujwc51A9FVbBr/K+A2cxCiI/S3K81xctS4lagt3MC2jJVaJ9MFgZCknyRebzK3D+CgvMgo5QvEJrMXTcgVdZ6UjKEHqkFLzRO6iN9eS5z09MTwFgqgJdB8qIz3Dn4GNDxydxj8YmcVSo+kFDLMK9HphMETt3GAXPHgnXY/GnBmxqjWOS+Wou2W4IdVrS7dkjgZDvV8nYTdE/QNdvkKq1ebb7QB5no6zBHuWYe4Or8J1q6cIGju4UMshpOvuyZXpu/fLvt9r1hOJw8bggAweH/jJbKAe0jTOtYSZe0+s6sf/FRlQaxZ9E9fyyx+MPDu+vxgiYMnN6/m8SsFJ3ouxe2lmNiNda9ebVSJcqDe7plseGDMffxz4bxvo+OoDi/+8vlsBWvC2vH435G1x+7kH/3hbLjvstehtuQ6QA3JADsgBOSAH5IAckANyQA7IATkgB+SAHJADckAOyAE5IAfkgByQA3JADsgBOSAH5IAckANyQA7IATkg/9/KXzh15q6eL6z+XZRfdn6txcFdmD8fg4uuW/+2CGAAAxjAAAYwgAEMYAADGMAABjCAAQxgAAMYwAAGMIABDGAAAxjAAAYwgAEMYAADGMAABjCA/we4gd6Zfqm2QPDVNdaY5YuFt5e1Lt16uebDBMLSu9fXhLaWrVj67ZmlCbs+//TEZ+sOLo+4uXrnt2Vn07yLv7nOm9mk90uVyQ3YITbME9Ifyj1xp/TqSSgCoWEejbBlvzFy4dyNd8ajrN49cVh7OO3jt+UVy4L+fPzwTsOKdy7u7r3/57OIX7oW178tfxOx+d1zjIAJwMT/p4kleq2M9JnZmZAr9xWbHwr5L9cgiNmxkrsrbpgfI1k7cN/8ONWIZPODJx82eHiZHduaHmVnflSlF9HK/MTTldD33SA6WIP8T784mKORsvtpcIlzfHx8eUxiXrKooq+ir6rval+8Q4lpFe/OwqFbmM08lngzfkNMS9MWw2VEG0jA6FDqEx2ny+CBmTYgYTcanTP7+qXqroKrOq2+3Th6ydTvlNxphRCF3HEdwZzddxHvO8Rogt9PQS6v4MIqRhOp5JL6TQkdUQF3jA2eQvh1yntsAq9Fu1XL2TFJNQUG/bSNcG5Gggt7UqiTpysZOkUQc8sBKkw0p6QZxsrDKG6ypKomrruMmcnh6F72OVHdMqkkbccQsnSyN6Cy+ZR0hHC2jybQ9gvpr23S8THlAvfSIJNOy6LdGUq8ZvskLKHr9M9+HEYTJBtZxpTd5tqGxiHTpNfBN8UnYvraqj0KVL9+FhZqGUEUtzn45IzdEHgcrxB4Xi/H5ksJEyyexis0T+G5sUIy22ubNAs77loUIifvKbFxwm57USlXeQpS6JSNyvNWnyfH6ugiCjF/3r/lzVVHBvUS+jWxPhfJvh/TwESRVH0nuv2WmHTgT+KbtqlD19az5I6viKPyRgrvO1W+QtwbynHEEB1HdhB8sTWVa8qtSGOpxeFEhNbjOMS6fWzga/31vYrMCt2wgql+YrNa7LrP7scBZVvRLrsyZmaFyPM5J7HN+ySbw9TdSMjbGLRHD72BLVD157wgblH6tw6jxlbwlec5zM3UaXV4EKT0j48RjQdAx953TfAtEd5RHY7oQrG9qyMTudIrpy7fIDhwGL9lsdfgrYSvitzVObcIwTGJ5Tzupp5dMz7b7lWKBNDrHo9Giis9CkY4IXJ92Zk6XuNuseh8oiBPealGsbZbgurIonv7sUUUrnUeAh89FSHvhJnbPi6kI6l+uM710L7HMdlt68XXChJF0tvcwfsjmzIXbmS3Mg7047sfhkEXI/jsC14F7ExucX2K5fcq3eTTiAwZlY+Klrnb78VMO/LkAdEJMN6oAMSWnPieiJqGCqwiyDATWy/EMgGFQhmA06ojEY/nLzWKUU/yVSA8vchMvsU+chMsN+2We5FH7LGD0gfR9NxSeBqxw3A0LUPzl829ibXSzhBon9DoenoCLeeW3xTC421jFaQD1VTw4volTgF++gFqBq14Q9LPXBuiuHFSpfl+xp9KJT3dNyPtymhwk1FJ1H20uCgKM1vOiJvB0AuFjF3KS0LFEbbGcfr+CFJJ3zozXg1zFqGmhWMqMVPsyyROGa167mQzTOaTnlz1+KBqlaJwg6QX9vh2xKb4W9JHOmJ2JVnQ117uYV+mZ2g48WJVsrAD0eg3B0VmBUHaohMo1cRRXnajFSh5tetCH3ar1R9H01x7XJt5h5ZbQ7ASKxsy15m0y/7CQHhkYpUVmXyX4r2zApd9u0HkPD1sszY5nCBKyT1OgPGQR110v+tyavpUt4vrVX3KJ3SkoZBvOCHnk3OEyVCdopESy+nq+5QtJ/CpJpPgbYWoO9CncPZ03pJT3cvslhMrmyMRs8YRYvLlR/ghPk5Oyi41mFYQm0dXd8Sw7rraYfjJdtvTe75QY/QZ7dG6OAavUoibavHjzmg7R4rr+K1WruRkWgek038hWL4lYyE0mz5HzlwIpvkH2lqvEyNIx8K2CYMVbdaHm1X7l1sfk1Ok6isqy0kJDj03XR5wdQ4b+EtbDEb7erQUz8zR3TSMvQmBext0/Ud+yJjpEkDMYuF4jQ+83g/dCbZ70r86bIPoyoi7skpDhj/2UT4RYeFCGou3Yb1GMFknfT0/HOzA+im/e/YpGBRWq1p1tOZxDBqJZWZxcWrY9DCFF5InbJQcrDAuBCu7jG7xwyPHbA6RwQPcKQ1DK21UqQrYDF0KFxcz96VBxXQ3KOTPusP0LGKGyGTpOdSRI96bp8hl58zRAoMfy0qqx9Nj0gZo43k5Tzq7ccIDbEL+Eu2/nbnWXZoneSlQ7cUWNQ2zFr5S+VERfH07WtneNcdW/7TRuO4tJmn9xgMrnYPC2b7NeSmG7TE6hYxbk32Jp9HioGZRiBTVbDs1oKbIThoDYMLnqf3WY6GWpyNbPmW3b1jTe/MQPstWT5vMEjDOpLN1sdEav1dQwcZGdGj2lfSpawWZFYfw3l5sEYeS6flB42MWUYwK97c9b1w3018QWUc686Pm4PtfVSBpO5PcIfiZntgELIl/SjSpRZ1vF7Pf6wS68o/e8+I8ATSzCMxeCmnZXiGWX5vq0sSx70cNfBnd/uz6itH7Udi+K0LWTV0sucuGKDkcYVxvrRM1eVkqXBC5q+Kj4UTngkZNJFnJyKjmfJ6dp2kjmgWvsnGI1wLZsnqk+Fac/n7UrexqxNqgHTQ38hnCgdV1QnTWL0bYPFxcz1eX8ZfRc5aR5gqnDqe5Qlm9N61Abs8FsO6aa4Howvxd1YzHlcls78uOLVo/75m1+91gyXkt3uy5/bvJiW9u9+G4OjdSYTRUV/nOvhzF9hEgMiQ3dXBu9lN8epD/pWf4jcrOghnVyTx7TEZSn21soOjXEXR15NHOKSWiEVtivJBkTSkhH6zlq6x2aFhB6NAZf63kcxn1DGGu0ArUfDtrK7QPUnGmoSs26fSzs/0Tw3iXVBZWyOkvd3FhBRpmTzr0QB6qjMPRNrkX0uyNsmerouSdJH49eU98or6JOOVmcmS7bn7SVVMaK8+f3slYRBByWrzYDDuCE0ZqWZSSGQTJftRgvWgQa1u6a7qtSZr33DhJRBuu8EeP9W0WuPaAs9Ncu1MZzj2Q9azs+NQKk2FK0U7gcc7u9FcPT37p6nQhL+H28UMdYM6gNxsVosVL1Y/CKqKZqZlVE8gDSSwuiWt437GWpO5ELDUBnxvQ4fQ8pNMBs1fOgJMJufEX0tNckzn16Sx14hLQ2wDcAmlZh5h89HNJcd14hTGBQiRdniMY7wrVd4Ndge3NBRzMXCSq7c0sR8hAX6kujNWd0sVC5fEmiUqoZKhmA0vYEmefe85KVzeXKeaXhUUlsaq0ugnWGYnrPpD9knOUQTARW/SfUarxZMHvO41Oqqy+G9wES4JeEdUK0RlBabEcEetYSb1KG8PqabUCIYQMFFJLRrYVRTDzp3ipLk6oVw/GZKRuzgJZkU3AlULr2vGqwDm2JLnGOGxSQ/mEYfg5M3WjYWJnoWNgYdcB9zeOX42Z+4Kqj2ZKhFgiat87x4sn7hZZfsL6Jyly6O+SjHC61cyrGJy0pCiFqWqqFgmehm+wteyXy7tOF+L0AwzEn+6vLw00tMRRuhyQig2GY9M41UqyxiOUo8CjL3Ldpq9yu/MdK5PTiLLZGXX5MD4s0OsfFVvlqTiUt1s3a1PgiT9+HdNwk9xLctoNjYvPttOl6lYwW7JZbJNkH3ou9Ma4Jwejt1mPo0oL44xTIjF7OXvuYAzzZoe/2S1izX0zIVGr979ZVKr5zfHUAeME6yi4PzLa4Itl1AaXgl0sdWcaQnWDS3hjlMKaA+Oyq6nYvDR/hwvENWuySdquJohxSkjOb0eVyPzsmuLEOQVvLBY3mE0Gj1oS6XHYHmE78YjSmOP9Op8VOxqIdhipb87Y75RDDVHWvDqeBluoncjxlxtM2p5kLqvxuPAInZA0JqIdTVrcSJSnNP7VGn9q/N5VlZ/CGepwKok8WE82vkZJ4kyjCWOIDpm0uOpmhsh4uUFRZhFYMK0U4RJv1/pWzSddbzKXNznYfObChqL8ReRMruPK1v5svS8DqzwYY/1ROnI+ahx70Xt4wcZZUK/6ymRn0IOQcZpVBYr6KAe40R1nxHwGMp+/RXF5baku+DDcE++lFQH6V8OGxVnGrE31mQs49KLDNkr20mBLfMaePYLGAHfZj8q/NweUI3muImhHkmOJaYc69s4864P+OzV9mIgtT5rP5xN/yapo7C542Ws7vOAS70ZDsv/0Y3j5tAjdver3B3MKpnt3Qdr2PQLkjLiKyWL6WqNmeh6f+ov084W4uocI77SkNTcb8wBdK5gs3+FOSkV0bcuW3yAU+f5AldbxMkl0b5881VGfVdC3t30MI+zk94ayHJysIGaiMG+V6bprr/1lZWktdDzJ+6VrfNCBX4/Ot/S6OE7yg+5ZiZNzcKljTdfL3+zFZVGyX85+MoxoPUYhKPaZbvlKSQdmD0MW46Nr0Lz2Qz+vYi613RyLTHO1RtyqXMPvZyd5fIiYmuRNcC+LJZN3RqphDB89v3Wj55emW8t29LY98E3quFNzyZ9d9JEfVaSyc728tlQa57wAH4R0ZOz3S2sFA9mx0dlrzTak6NT/fsu6RD8lgIk/MP+ljnYPd8Tz0sC5L2zN26uvyCMEoQ36U7Rws2a8m+/tc8DMBsZUm+H2iWSwa30Q5KUxNavcYN7UDnd1xCDa+B03CQ0qNG4zc9aa/wJJWrKjKzzC4Hl11qngyupIYn5Vzfx+P2QXeGfL1we//T9QSwMEFAACAAgA92lrR4Y1+jJOAAAAbAAAABsAAAB1bml2ZXJzYWwvdW5pdmVyc2FsLnBuZy54bWyzsa/IzVEoSy0qzszPs1Uy1DNQsrfj5bIpKEoty0wtV6gAihnpGUCAkkKlrZIJErc8M6Ukw1bJyNjUHCGYkZqZnlEC1GduZgEX1QcaCgBQSwECAAAUAAIACAD2aWtHHGeoYiAEAAA2DgAAHQAAAAAAAAABAAAAAAAAAAAAdW5pdmVyc2FsL2NvbW1vbl9tZXNzYWdlcy5sbmdQSwECAAAUAAIACAD2aWtHOkYtcx0EAAABDgAALgAAAAAAAAABAAAAAABbBAAAdW5pdmVyc2FsL2N1c3RvbV9wcmVzZXRzLzAvY29tbW9uX21lc3NhZ2VzLmxuZ1BLAQIAABQAAgAIAPZpa0cDykQf6wMAADEPAAAnAAAAAAAAAAEAAAAAAMQIAAB1bml2ZXJzYWwvZmxhc2hfcHVibGlzaGluZ19zZXR0aW5ncy54bWxQSwECAAAUAAIACAD2aWtHYw4IPa0CAABXCgAAIQAAAAAAAAABAAAAAAD0DAAAdW5pdmVyc2FsL2ZsYXNoX3NraW5fc2V0dGluZ3MueG1sUEsBAgAAFAACAAgA9mlrRzczH6a9AwAAQg4AACYAAAAAAAAAAQAAAAAA4A8AAHVuaXZlcnNhbC9odG1sX3B1Ymxpc2hpbmdfc2V0dGluZ3MueG1sUEsBAgAAFAACAAgA9mlrR38yKgOHAQAADQYAAB8AAAAAAAAAAQAAAAAA4RMAAHVuaXZlcnNhbC9odG1sX3NraW5fc2V0dGluZ3MuanNQSwECAAAUAAIACAD2aWtHOODlBd8AAACSAQAAGgAAAAAAAAABAAAAAAClFQAAdW5pdmVyc2FsL2kxOG5fcHJlc2V0cy54bWxQSwECAAAUAAIACAD2aWtHXNqVp2wAAABvAAAAHAAAAAAAAAABAAAAAAC8FgAAdW5pdmVyc2FsL2xvY2FsX3NldHRpbmdzLnhtbFBLAQIAABQAAgAIAIN4j0XOggk37AIAAIgIAAAUAAAAAAAAAAEAAAAAAGIXAAB1bml2ZXJzYWwvcGxheWVyLnhtbFBLAQIAABQAAgAIAPZpa0coS/3jPAkAAJo8AAApAAAAAAAAAAEAAAAAAIAaAAB1bml2ZXJzYWwvc2tpbl9jdXN0b21pemF0aW9uX3NldHRpbmdzLnhtbFBLAQIAABQAAgAIAPdpa0cXemH9vhEAACVmAAAXAAAAAAAAAAAAAAAAAAMkAAB1bml2ZXJzYWwvdW5pdmVyc2FsLnBuZ1BLAQIAABQAAgAIAPdpa0eGNfoyTgAAAGwAAAAbAAAAAAAAAAEAAAAAAPY1AAB1bml2ZXJzYWwvdW5pdmVyc2FsLnBuZy54bWxQSwUGAAAAAAwADAClAwAAfTYAAAAA"/>
  <p:tag name="ISPRING_PRESENTATION_TITLE" val="T.FARMA ASTIM MEDİKAL EĞİTİM"/>
</p:tagLst>
</file>

<file path=ppt/theme/theme1.xml><?xml version="1.0" encoding="utf-8"?>
<a:theme xmlns:a="http://schemas.openxmlformats.org/drawingml/2006/main" name="gsk-portak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rtakal" id="{C3868B5D-0454-4EE2-9306-DCD3BECCDDAE}" vid="{7761F093-B7DE-40EB-A26A-1D69BBF089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gsk-portakal</Template>
  <TotalTime>3868</TotalTime>
  <Words>403</Words>
  <Application>Microsoft Office PowerPoint</Application>
  <PresentationFormat>Custom</PresentationFormat>
  <Paragraphs>89</Paragraphs>
  <Slides>8</Slides>
  <Notes>8</Notes>
  <HiddenSlides>0</HiddenSlides>
  <MMClips>6</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gsk-portakal</vt:lpstr>
      <vt:lpstr>Modül 1.1 Solunum Fonksiyon Testi (SFT / Spirometri)</vt:lpstr>
      <vt:lpstr>Modül 1 Ajanda</vt:lpstr>
      <vt:lpstr>Obstrüktif Hastalık Nedir?</vt:lpstr>
      <vt:lpstr>Spirometri</vt:lpstr>
      <vt:lpstr>Spirometri</vt:lpstr>
      <vt:lpstr>Spirometri</vt:lpstr>
      <vt:lpstr>Spirometri</vt:lpstr>
      <vt:lpstr>Spirometri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T.FARMA ASTIM MEDİKAL EĞİTİM</dc:title>
  <dc:creator>Özgür Akman</dc:creator>
  <cp:lastModifiedBy>be773017</cp:lastModifiedBy>
  <cp:revision>158</cp:revision>
  <dcterms:created xsi:type="dcterms:W3CDTF">2015-09-16T10:02:26Z</dcterms:created>
  <dcterms:modified xsi:type="dcterms:W3CDTF">2015-12-22T07:18:36Z</dcterms:modified>
</cp:coreProperties>
</file>