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6" r:id="rId2"/>
    <p:sldId id="416" r:id="rId3"/>
    <p:sldId id="415" r:id="rId4"/>
    <p:sldId id="354" r:id="rId5"/>
    <p:sldId id="401" r:id="rId6"/>
    <p:sldId id="360" r:id="rId7"/>
    <p:sldId id="396" r:id="rId8"/>
    <p:sldId id="397" r:id="rId9"/>
    <p:sldId id="402" r:id="rId10"/>
    <p:sldId id="398" r:id="rId11"/>
    <p:sldId id="403" r:id="rId12"/>
    <p:sldId id="361" r:id="rId13"/>
    <p:sldId id="362" r:id="rId14"/>
    <p:sldId id="363" r:id="rId15"/>
    <p:sldId id="357" r:id="rId16"/>
    <p:sldId id="364" r:id="rId17"/>
    <p:sldId id="365" r:id="rId18"/>
    <p:sldId id="368" r:id="rId19"/>
    <p:sldId id="405" r:id="rId20"/>
    <p:sldId id="370" r:id="rId21"/>
    <p:sldId id="372" r:id="rId22"/>
    <p:sldId id="371" r:id="rId23"/>
    <p:sldId id="373" r:id="rId24"/>
    <p:sldId id="374" r:id="rId25"/>
    <p:sldId id="375" r:id="rId26"/>
    <p:sldId id="355" r:id="rId27"/>
    <p:sldId id="356" r:id="rId28"/>
    <p:sldId id="414" r:id="rId29"/>
    <p:sldId id="369" r:id="rId30"/>
    <p:sldId id="376" r:id="rId31"/>
    <p:sldId id="377" r:id="rId32"/>
    <p:sldId id="378" r:id="rId33"/>
    <p:sldId id="379" r:id="rId34"/>
    <p:sldId id="380" r:id="rId35"/>
    <p:sldId id="381" r:id="rId36"/>
    <p:sldId id="382" r:id="rId37"/>
    <p:sldId id="406" r:id="rId38"/>
    <p:sldId id="407" r:id="rId39"/>
    <p:sldId id="408" r:id="rId40"/>
    <p:sldId id="409" r:id="rId41"/>
    <p:sldId id="410" r:id="rId42"/>
    <p:sldId id="411" r:id="rId43"/>
    <p:sldId id="412" r:id="rId44"/>
    <p:sldId id="413" r:id="rId45"/>
    <p:sldId id="392" r:id="rId46"/>
    <p:sldId id="400" r:id="rId47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DEDCCD9-9F98-C1E2-AA56-9BE1761A36D4}" name="CÜNEYT ARDIÇ" initials="CA" userId="S::cuneyt.ardic@erdogan.edu.tr::66d85e1f-22df-4369-8fc0-9bf0ce652f36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hesabı" initials="Mh" lastIdx="2" clrIdx="0">
    <p:extLst>
      <p:ext uri="{19B8F6BF-5375-455C-9EA6-DF929625EA0E}">
        <p15:presenceInfo xmlns:p15="http://schemas.microsoft.com/office/powerpoint/2012/main" userId="cccb7d5bc40a07d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91EE1B6-5C29-4E13-BDCC-7DF82261B5CF}" v="9" dt="2026-02-17T11:22:14.047"/>
  </p1510:revLst>
</p1510:revInfo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Tema Uygulanmış Stil 1 - Vurgu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E269D01E-BC32-4049-B463-5C60D7B0CCD2}" styleName="Tema Uygulanmış Stil 2 - Vurgu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DBED569-4797-4DF1-A0F4-6AAB3CD982D8}" styleName="Açık Stil 3 - Vurgu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27F97BB-C833-4FB7-BDE5-3F7075034690}" styleName="Tema Uygulanmış Stil 2 - Vurgu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ema Uygulanmış Stil 2 - Vurgu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8FB837D-C827-4EFA-A057-4D05807E0F7C}" styleName="Tema Uygulanmış Stil 1 - Vurgu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639" autoAdjust="0"/>
    <p:restoredTop sz="94575"/>
  </p:normalViewPr>
  <p:slideViewPr>
    <p:cSldViewPr snapToGrid="0">
      <p:cViewPr varScale="1">
        <p:scale>
          <a:sx n="88" d="100"/>
          <a:sy n="88" d="100"/>
        </p:scale>
        <p:origin x="84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55" Type="http://schemas.microsoft.com/office/2018/10/relationships/authors" Target="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20E1DED-A74F-4B75-831F-F27DB4847894}" type="doc">
      <dgm:prSet loTypeId="urn:microsoft.com/office/officeart/2005/8/layout/vList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tr-TR"/>
        </a:p>
      </dgm:t>
    </dgm:pt>
    <dgm:pt modelId="{E14814A2-8D29-45EF-AF96-BA0E3939ECE3}">
      <dgm:prSet/>
      <dgm:spPr/>
      <dgm:t>
        <a:bodyPr/>
        <a:lstStyle/>
        <a:p>
          <a:r>
            <a:rPr lang="tr-TR" b="1" dirty="0"/>
            <a:t>Kalp yetersizliği (KY); </a:t>
          </a:r>
        </a:p>
        <a:p>
          <a:r>
            <a:rPr lang="tr-TR" b="1" dirty="0"/>
            <a:t>kalbin yapısal veya fonksiyonel bir bozukluk nedeniyle, dokuların </a:t>
          </a:r>
          <a:r>
            <a:rPr lang="tr-TR" b="1" dirty="0" err="1"/>
            <a:t>metabolik</a:t>
          </a:r>
          <a:r>
            <a:rPr lang="tr-TR" b="1" dirty="0"/>
            <a:t> ihtiyaçlarını karşılayacak düzeyde kanı yeterli dolum basınçları ile pompalayamaması durumudur.</a:t>
          </a:r>
        </a:p>
      </dgm:t>
    </dgm:pt>
    <dgm:pt modelId="{AD665587-B231-4C46-BAF6-24C94B85B330}" type="parTrans" cxnId="{780F6F72-3441-4473-AA9F-571A3C54B608}">
      <dgm:prSet/>
      <dgm:spPr/>
      <dgm:t>
        <a:bodyPr/>
        <a:lstStyle/>
        <a:p>
          <a:endParaRPr lang="tr-TR"/>
        </a:p>
      </dgm:t>
    </dgm:pt>
    <dgm:pt modelId="{4B563307-2CB2-413D-A08D-763493086CC5}" type="sibTrans" cxnId="{780F6F72-3441-4473-AA9F-571A3C54B608}">
      <dgm:prSet/>
      <dgm:spPr/>
      <dgm:t>
        <a:bodyPr/>
        <a:lstStyle/>
        <a:p>
          <a:endParaRPr lang="tr-TR"/>
        </a:p>
      </dgm:t>
    </dgm:pt>
    <dgm:pt modelId="{22C00E68-98F0-43A7-A96B-C878D2741491}" type="pres">
      <dgm:prSet presAssocID="{320E1DED-A74F-4B75-831F-F27DB484789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FC62C476-EEDF-469E-9C22-0CFE3D7C5FC5}" type="pres">
      <dgm:prSet presAssocID="{E14814A2-8D29-45EF-AF96-BA0E3939ECE3}" presName="parentText" presStyleLbl="node1" presStyleIdx="0" presStyleCnt="1" custLinFactNeighborX="-1218" custLinFactNeighborY="-5258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780F6F72-3441-4473-AA9F-571A3C54B608}" srcId="{320E1DED-A74F-4B75-831F-F27DB4847894}" destId="{E14814A2-8D29-45EF-AF96-BA0E3939ECE3}" srcOrd="0" destOrd="0" parTransId="{AD665587-B231-4C46-BAF6-24C94B85B330}" sibTransId="{4B563307-2CB2-413D-A08D-763493086CC5}"/>
    <dgm:cxn modelId="{E5609680-4008-4BF6-9BE8-37626FBA3E48}" type="presOf" srcId="{E14814A2-8D29-45EF-AF96-BA0E3939ECE3}" destId="{FC62C476-EEDF-469E-9C22-0CFE3D7C5FC5}" srcOrd="0" destOrd="0" presId="urn:microsoft.com/office/officeart/2005/8/layout/vList2"/>
    <dgm:cxn modelId="{0CF2FD92-7B61-4D45-AE4A-81DF3A199B0C}" type="presOf" srcId="{320E1DED-A74F-4B75-831F-F27DB4847894}" destId="{22C00E68-98F0-43A7-A96B-C878D2741491}" srcOrd="0" destOrd="0" presId="urn:microsoft.com/office/officeart/2005/8/layout/vList2"/>
    <dgm:cxn modelId="{62981DA1-F9FA-4047-9632-8E2A30643E8E}" type="presParOf" srcId="{22C00E68-98F0-43A7-A96B-C878D2741491}" destId="{FC62C476-EEDF-469E-9C22-0CFE3D7C5FC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62C476-EEDF-469E-9C22-0CFE3D7C5FC5}">
      <dsp:nvSpPr>
        <dsp:cNvPr id="0" name=""/>
        <dsp:cNvSpPr/>
      </dsp:nvSpPr>
      <dsp:spPr>
        <a:xfrm>
          <a:off x="0" y="65269"/>
          <a:ext cx="10240638" cy="37440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4000" b="1" kern="1200" dirty="0"/>
            <a:t>Kalp yetersizliği (KY); </a:t>
          </a:r>
        </a:p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4000" b="1" kern="1200" dirty="0"/>
            <a:t>kalbin yapısal veya fonksiyonel bir bozukluk nedeniyle, dokuların </a:t>
          </a:r>
          <a:r>
            <a:rPr lang="tr-TR" sz="4000" b="1" kern="1200" dirty="0" err="1"/>
            <a:t>metabolik</a:t>
          </a:r>
          <a:r>
            <a:rPr lang="tr-TR" sz="4000" b="1" kern="1200" dirty="0"/>
            <a:t> ihtiyaçlarını karşılayacak düzeyde kanı yeterli dolum basınçları ile pompalayamaması durumudur.</a:t>
          </a:r>
        </a:p>
      </dsp:txBody>
      <dsp:txXfrm>
        <a:off x="182767" y="248036"/>
        <a:ext cx="9875104" cy="33784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930E9F-8E8B-4B49-A355-8C51C58AEAA9}" type="datetimeFigureOut">
              <a:rPr lang="tr-TR" smtClean="0"/>
              <a:t>18.02.2026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BAE998-3FDB-48CB-B1C8-5563853840B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76362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BAE998-3FDB-48CB-B1C8-5563853840B7}" type="slidenum">
              <a:rPr lang="tr-TR" smtClean="0"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183018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BAE998-3FDB-48CB-B1C8-5563853840B7}" type="slidenum">
              <a:rPr lang="tr-TR" smtClean="0"/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421437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BAE998-3FDB-48CB-B1C8-5563853840B7}" type="slidenum">
              <a:rPr lang="tr-TR" smtClean="0"/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185052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tr-TR" dirty="0"/>
              <a:t>Dünya genelinde erişkin popülasyonda KY </a:t>
            </a:r>
            <a:r>
              <a:rPr lang="tr-TR" dirty="0" err="1"/>
              <a:t>prevalansı</a:t>
            </a:r>
            <a:r>
              <a:rPr lang="tr-TR" dirty="0"/>
              <a:t> %1-3, </a:t>
            </a:r>
            <a:r>
              <a:rPr lang="tr-TR" dirty="0" err="1"/>
              <a:t>insidansı</a:t>
            </a:r>
            <a:r>
              <a:rPr lang="tr-TR" dirty="0"/>
              <a:t> 1-20/1000 kişi-yıl olarak bildirilmektedir.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dirty="0"/>
              <a:t>Türkiye’deki 85 milyonluk tüm ülke nüfusunu içeren </a:t>
            </a:r>
            <a:r>
              <a:rPr lang="tr-TR" dirty="0" err="1"/>
              <a:t>TRends</a:t>
            </a:r>
            <a:r>
              <a:rPr lang="tr-TR" dirty="0"/>
              <a:t>-HF çalışmasının sonuçları, 2022 yılı sonu itibariyle ülkemizde KY </a:t>
            </a:r>
            <a:r>
              <a:rPr lang="tr-TR" dirty="0" err="1"/>
              <a:t>prevalansının</a:t>
            </a:r>
            <a:r>
              <a:rPr lang="tr-TR" dirty="0"/>
              <a:t> tüm yaş gruplarında %2.1, erişkin yaş grubunda %2.9 olduğunu ve 1.8 milyon KY tanısı almış hasta bulunduğunu göstermektedir.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dirty="0"/>
              <a:t>Ülkemizde KY </a:t>
            </a:r>
            <a:r>
              <a:rPr lang="tr-TR" dirty="0" err="1"/>
              <a:t>insidansı</a:t>
            </a:r>
            <a:r>
              <a:rPr lang="tr-TR" dirty="0"/>
              <a:t> 3-6/1000 hasta yılıdır. 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BAE998-3FDB-48CB-B1C8-5563853840B7}" type="slidenum">
              <a:rPr lang="tr-TR" smtClean="0"/>
              <a:t>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355317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Dünyada KY tanısı alan hastalarda bir yıllık </a:t>
            </a:r>
            <a:r>
              <a:rPr lang="tr-TR" dirty="0" err="1"/>
              <a:t>mortalite</a:t>
            </a:r>
            <a:r>
              <a:rPr lang="tr-TR" dirty="0"/>
              <a:t> %15-30, beş yıllık </a:t>
            </a:r>
            <a:r>
              <a:rPr lang="tr-TR" dirty="0" err="1"/>
              <a:t>mortalite</a:t>
            </a:r>
            <a:r>
              <a:rPr lang="tr-TR" dirty="0"/>
              <a:t> %50-75 olarak bildirilmektedir. Ülkemizde KY hastalarında bir yıllık ölüm oranı %17, beş yıllık oran %40’dır 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BAE998-3FDB-48CB-B1C8-5563853840B7}" type="slidenum">
              <a:rPr lang="tr-TR" smtClean="0"/>
              <a:t>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639324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/>
              <a:t>Evrensel KY tanımlamasında KY tanısı için yapısal ve/veya fonksiyonel kardiyak anormalliklere bağlı geliştiği düşünülen semptom ve/veya bulgulara ilave olarak </a:t>
            </a:r>
            <a:r>
              <a:rPr lang="tr-TR" dirty="0" err="1"/>
              <a:t>natriüretik</a:t>
            </a:r>
            <a:r>
              <a:rPr lang="tr-TR" dirty="0"/>
              <a:t> </a:t>
            </a:r>
            <a:r>
              <a:rPr lang="tr-TR" dirty="0" err="1"/>
              <a:t>peptitlerde</a:t>
            </a:r>
            <a:r>
              <a:rPr lang="tr-TR" dirty="0"/>
              <a:t> yükselme veya </a:t>
            </a:r>
            <a:r>
              <a:rPr lang="tr-TR" dirty="0" err="1"/>
              <a:t>kardiyojenik</a:t>
            </a:r>
            <a:r>
              <a:rPr lang="tr-TR" dirty="0"/>
              <a:t> </a:t>
            </a:r>
            <a:r>
              <a:rPr lang="tr-TR" dirty="0" err="1"/>
              <a:t>pulmoner</a:t>
            </a:r>
            <a:r>
              <a:rPr lang="tr-TR" dirty="0"/>
              <a:t> </a:t>
            </a:r>
            <a:r>
              <a:rPr lang="tr-TR" dirty="0" err="1"/>
              <a:t>konjesyon</a:t>
            </a:r>
            <a:r>
              <a:rPr lang="tr-TR" dirty="0"/>
              <a:t> veya sistemik </a:t>
            </a:r>
            <a:r>
              <a:rPr lang="tr-TR" dirty="0" err="1"/>
              <a:t>konjesyona</a:t>
            </a:r>
            <a:r>
              <a:rPr lang="tr-TR" dirty="0"/>
              <a:t> ilişkin bulguların bulunması istenmektedir</a:t>
            </a:r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BAE998-3FDB-48CB-B1C8-5563853840B7}" type="slidenum">
              <a:rPr lang="tr-TR" smtClean="0"/>
              <a:t>15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553546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Daha önce </a:t>
            </a:r>
            <a:r>
              <a:rPr lang="tr-TR" dirty="0" err="1"/>
              <a:t>ACEi</a:t>
            </a:r>
            <a:r>
              <a:rPr lang="tr-TR" dirty="0"/>
              <a:t>/ARB kullanmayan KY hastalarında ve kan basıncı </a:t>
            </a:r>
            <a:r>
              <a:rPr lang="tr-TR" dirty="0" err="1"/>
              <a:t>sistolik</a:t>
            </a:r>
            <a:r>
              <a:rPr lang="tr-TR" dirty="0"/>
              <a:t> 24/26mg dozunda 2x1 başlanmalıdır. Hali hazırda </a:t>
            </a:r>
            <a:r>
              <a:rPr lang="tr-TR" dirty="0" err="1"/>
              <a:t>ACEi</a:t>
            </a:r>
            <a:r>
              <a:rPr lang="tr-TR" dirty="0"/>
              <a:t> kullanan hastalarda ACE inhibitörüne en az 36 saat, ARB kullanan hastalarda ise en az 24 saat ilaca ara verildikten sonra ARNI başlanmalıdır.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BAE998-3FDB-48CB-B1C8-5563853840B7}" type="slidenum">
              <a:rPr lang="tr-TR" smtClean="0"/>
              <a:t>24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123737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BAE998-3FDB-48CB-B1C8-5563853840B7}" type="slidenum">
              <a:rPr lang="tr-TR" smtClean="0"/>
              <a:t>41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469791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7038C-C6BD-45E6-95E3-5F98FCB69E58}" type="datetime1">
              <a:rPr lang="tr-TR" smtClean="0"/>
              <a:t>18.02.2026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D7B41-6BEA-4AE0-A1BC-1FBF00AB98E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28887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06B1D-BFB9-4CD1-8176-498A943F23AD}" type="datetime1">
              <a:rPr lang="tr-TR" smtClean="0"/>
              <a:t>18.02.2026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D7B41-6BEA-4AE0-A1BC-1FBF00AB98E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409485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9ECA6-5C6D-4F65-9F96-BAED47905EE3}" type="datetime1">
              <a:rPr lang="tr-TR" smtClean="0"/>
              <a:t>18.02.2026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D7B41-6BEA-4AE0-A1BC-1FBF00AB98E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32342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İçerik-Kırmızı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Picture 22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0" y="-6304"/>
            <a:ext cx="12192000" cy="6858000"/>
          </a:xfrm>
          <a:prstGeom prst="rect">
            <a:avLst/>
          </a:prstGeom>
        </p:spPr>
      </p:pic>
      <p:cxnSp>
        <p:nvCxnSpPr>
          <p:cNvPr id="3" name="Straight Connector 5"/>
          <p:cNvCxnSpPr>
            <a:cxnSpLocks/>
          </p:cNvCxnSpPr>
          <p:nvPr userDrawn="1"/>
        </p:nvCxnSpPr>
        <p:spPr bwMode="auto">
          <a:xfrm>
            <a:off x="609598" y="1093107"/>
            <a:ext cx="0" cy="4784165"/>
          </a:xfrm>
          <a:prstGeom prst="line">
            <a:avLst/>
          </a:prstGeom>
          <a:ln w="12700">
            <a:solidFill>
              <a:srgbClr val="DC22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 userDrawn="1"/>
        </p:nvSpPr>
        <p:spPr bwMode="auto">
          <a:xfrm>
            <a:off x="551384" y="6304"/>
            <a:ext cx="914402" cy="495300"/>
          </a:xfrm>
          <a:prstGeom prst="rect">
            <a:avLst/>
          </a:prstGeom>
          <a:solidFill>
            <a:srgbClr val="DC222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>
              <a:solidFill>
                <a:srgbClr val="DC2225"/>
              </a:solidFill>
            </a:endParaRPr>
          </a:p>
        </p:txBody>
      </p:sp>
      <p:sp>
        <p:nvSpPr>
          <p:cNvPr id="6" name="Başlık 1"/>
          <p:cNvSpPr>
            <a:spLocks noGrp="1"/>
          </p:cNvSpPr>
          <p:nvPr>
            <p:ph type="title" hasCustomPrompt="1"/>
          </p:nvPr>
        </p:nvSpPr>
        <p:spPr bwMode="auto">
          <a:xfrm>
            <a:off x="551383" y="588610"/>
            <a:ext cx="11089225" cy="504497"/>
          </a:xfrm>
        </p:spPr>
        <p:txBody>
          <a:bodyPr>
            <a:normAutofit/>
          </a:bodyPr>
          <a:lstStyle>
            <a:lvl1pPr>
              <a:defRPr sz="2800" b="1">
                <a:solidFill>
                  <a:srgbClr val="DC2225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tr-TR"/>
              <a:t>BAŞLIK GİRİNİZ</a:t>
            </a:r>
            <a:endParaRPr/>
          </a:p>
        </p:txBody>
      </p:sp>
      <p:pic>
        <p:nvPicPr>
          <p:cNvPr id="10" name="Resim 9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551383" y="6123376"/>
            <a:ext cx="1822304" cy="504531"/>
          </a:xfrm>
          <a:prstGeom prst="rect">
            <a:avLst/>
          </a:prstGeom>
        </p:spPr>
      </p:pic>
      <p:sp>
        <p:nvSpPr>
          <p:cNvPr id="15" name="Slayt Numarası Yer Tutucusu 5"/>
          <p:cNvSpPr>
            <a:spLocks noGrp="1"/>
          </p:cNvSpPr>
          <p:nvPr>
            <p:ph type="sldNum" sz="quarter" idx="12"/>
          </p:nvPr>
        </p:nvSpPr>
        <p:spPr bwMode="auto">
          <a:xfrm>
            <a:off x="11274424" y="6123376"/>
            <a:ext cx="366192" cy="72832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ctr">
              <a:defRPr b="1">
                <a:solidFill>
                  <a:srgbClr val="DC2225"/>
                </a:solidFill>
              </a:defRPr>
            </a:lvl1pPr>
          </a:lstStyle>
          <a:p>
            <a:pPr>
              <a:defRPr/>
            </a:pPr>
            <a:fld id="{501A4338-EBAE-ED40-8475-2E6AE1B9F2FD}" type="slidenum">
              <a:rPr lang="tr-TR"/>
              <a:t>‹#›</a:t>
            </a:fld>
            <a:endParaRPr lang="tr-TR"/>
          </a:p>
        </p:txBody>
      </p:sp>
      <p:sp>
        <p:nvSpPr>
          <p:cNvPr id="17" name="Metin Yer Tutucusu 3"/>
          <p:cNvSpPr>
            <a:spLocks noGrp="1"/>
          </p:cNvSpPr>
          <p:nvPr>
            <p:ph type="body" sz="half" idx="2" hasCustomPrompt="1"/>
          </p:nvPr>
        </p:nvSpPr>
        <p:spPr bwMode="auto">
          <a:xfrm>
            <a:off x="849025" y="1355344"/>
            <a:ext cx="10791583" cy="452192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tr-TR"/>
              <a:t>Metin Giriniz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46527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B1223-2827-4101-8FAD-E9940A696961}" type="datetime1">
              <a:rPr lang="tr-TR" smtClean="0"/>
              <a:t>18.02.2026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D7B41-6BEA-4AE0-A1BC-1FBF00AB98E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27900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149D4-F690-475D-AE0C-B2CF92CFF4AB}" type="datetime1">
              <a:rPr lang="tr-TR" smtClean="0"/>
              <a:t>18.02.2026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D7B41-6BEA-4AE0-A1BC-1FBF00AB98E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79022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7438F-6A24-4E6A-A391-939D9EF9CE9E}" type="datetime1">
              <a:rPr lang="tr-TR" smtClean="0"/>
              <a:t>18.02.2026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D7B41-6BEA-4AE0-A1BC-1FBF00AB98E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55019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23A6D-8EAB-4219-9E5A-2BF47AABAE9D}" type="datetime1">
              <a:rPr lang="tr-TR" smtClean="0"/>
              <a:t>18.02.2026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D7B41-6BEA-4AE0-A1BC-1FBF00AB98E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41959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26E53-C0E8-40BC-A847-3744238541B8}" type="datetime1">
              <a:rPr lang="tr-TR" smtClean="0"/>
              <a:t>18.02.2026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D7B41-6BEA-4AE0-A1BC-1FBF00AB98E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89624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65755-B070-4101-824E-CBD3B0C1AD86}" type="datetime1">
              <a:rPr lang="tr-TR" smtClean="0"/>
              <a:t>18.02.2026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D7B41-6BEA-4AE0-A1BC-1FBF00AB98E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99118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F82E4-C816-4C01-BF0D-B3C54865B0A9}" type="datetime1">
              <a:rPr lang="tr-TR" smtClean="0"/>
              <a:t>18.02.2026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D7B41-6BEA-4AE0-A1BC-1FBF00AB98E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92736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A77A5-29BD-4F74-A36D-59D7E31C78AD}" type="datetime1">
              <a:rPr lang="tr-TR" smtClean="0"/>
              <a:t>18.02.2026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D7B41-6BEA-4AE0-A1BC-1FBF00AB98E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53623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694285-EE05-4046-9A6F-0CD2EECD695B}" type="datetime1">
              <a:rPr lang="tr-TR" smtClean="0"/>
              <a:t>18.02.2026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7D7B41-6BEA-4AE0-A1BC-1FBF00AB98E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07795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390880" y="3431977"/>
            <a:ext cx="9962920" cy="1421748"/>
          </a:xfrm>
        </p:spPr>
        <p:txBody>
          <a:bodyPr>
            <a:normAutofit/>
          </a:bodyPr>
          <a:lstStyle/>
          <a:p>
            <a:r>
              <a:rPr lang="tr-TR" sz="4400" b="1" dirty="0">
                <a:solidFill>
                  <a:schemeClr val="bg1"/>
                </a:solidFill>
              </a:rPr>
              <a:t>Aile Sağlığı Merkezinde (ASM) </a:t>
            </a:r>
            <a:br>
              <a:rPr lang="tr-TR" sz="4400" b="1" dirty="0">
                <a:solidFill>
                  <a:schemeClr val="bg1"/>
                </a:solidFill>
              </a:rPr>
            </a:br>
            <a:r>
              <a:rPr lang="tr-TR" sz="4400" b="1" dirty="0">
                <a:solidFill>
                  <a:schemeClr val="bg1"/>
                </a:solidFill>
              </a:rPr>
              <a:t>kalp yetersizliği (KY) hastasına yaklaşım</a:t>
            </a:r>
            <a:endParaRPr lang="tr-TR" sz="44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id="{1B31BA79-27DF-4ABD-9F01-E6573F975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D7B41-6BEA-4AE0-A1BC-1FBF00AB98E9}" type="slidenum">
              <a:rPr lang="tr-TR" smtClean="0"/>
              <a:t>1</a:t>
            </a:fld>
            <a:endParaRPr lang="tr-TR"/>
          </a:p>
        </p:txBody>
      </p:sp>
      <p:sp>
        <p:nvSpPr>
          <p:cNvPr id="4" name="Dikdörtgen 3"/>
          <p:cNvSpPr/>
          <p:nvPr/>
        </p:nvSpPr>
        <p:spPr bwMode="auto">
          <a:xfrm>
            <a:off x="2421107" y="2416314"/>
            <a:ext cx="758300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r-TR" sz="2000" dirty="0">
                <a:solidFill>
                  <a:schemeClr val="bg1"/>
                </a:solidFill>
              </a:rPr>
              <a:t>TANIDAN TEDAVİYE GÜNCEL YAKLAŞIMLAR EĞİTİM PROGRAMI </a:t>
            </a:r>
            <a:endParaRPr dirty="0"/>
          </a:p>
          <a:p>
            <a:pPr algn="ctr">
              <a:defRPr/>
            </a:pPr>
            <a:r>
              <a:rPr lang="tr-TR" sz="2000" dirty="0" smtClean="0">
                <a:solidFill>
                  <a:schemeClr val="bg1"/>
                </a:solidFill>
              </a:rPr>
              <a:t>KARDİYOVASKÜLER MODÜLÜ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423980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Diğer Testler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687513"/>
            <a:ext cx="598469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b="1" dirty="0"/>
              <a:t>Akciğer </a:t>
            </a:r>
            <a:r>
              <a:rPr lang="tr-TR" b="1" dirty="0" err="1"/>
              <a:t>grafisi</a:t>
            </a:r>
            <a:endParaRPr lang="tr-TR" dirty="0"/>
          </a:p>
          <a:p>
            <a:pPr>
              <a:buFont typeface="Wingdings" panose="05000000000000000000" pitchFamily="2" charset="2"/>
              <a:buChar char="q"/>
            </a:pPr>
            <a:r>
              <a:rPr lang="tr-TR" sz="2400" dirty="0" err="1"/>
              <a:t>Kardiyomegali</a:t>
            </a:r>
            <a:endParaRPr lang="tr-TR" sz="2400" dirty="0"/>
          </a:p>
          <a:p>
            <a:pPr>
              <a:buFont typeface="Wingdings" panose="05000000000000000000" pitchFamily="2" charset="2"/>
              <a:buChar char="q"/>
            </a:pPr>
            <a:r>
              <a:rPr lang="tr-TR" sz="2400" dirty="0" err="1"/>
              <a:t>Pulmoner</a:t>
            </a:r>
            <a:r>
              <a:rPr lang="tr-TR" sz="2400" dirty="0"/>
              <a:t> </a:t>
            </a:r>
            <a:r>
              <a:rPr lang="tr-TR" sz="2400" dirty="0" err="1"/>
              <a:t>venöz</a:t>
            </a:r>
            <a:r>
              <a:rPr lang="tr-TR" sz="2400" dirty="0"/>
              <a:t> </a:t>
            </a:r>
            <a:r>
              <a:rPr lang="tr-TR" sz="2400" dirty="0" err="1"/>
              <a:t>konjesyon</a:t>
            </a:r>
            <a:endParaRPr lang="tr-TR" sz="2400" dirty="0"/>
          </a:p>
          <a:p>
            <a:pPr>
              <a:buFont typeface="Wingdings" panose="05000000000000000000" pitchFamily="2" charset="2"/>
              <a:buChar char="q"/>
            </a:pPr>
            <a:r>
              <a:rPr lang="tr-TR" sz="2400" dirty="0" err="1"/>
              <a:t>Plevral</a:t>
            </a:r>
            <a:r>
              <a:rPr lang="tr-TR" sz="2400" dirty="0"/>
              <a:t> </a:t>
            </a:r>
            <a:r>
              <a:rPr lang="tr-TR" sz="2400" dirty="0" err="1"/>
              <a:t>efüzyon</a:t>
            </a:r>
            <a:endParaRPr lang="tr-TR" sz="2400" dirty="0"/>
          </a:p>
          <a:p>
            <a:pPr marL="0" indent="0">
              <a:buNone/>
            </a:pPr>
            <a:r>
              <a:rPr lang="tr-TR" b="1" dirty="0"/>
              <a:t>Elektrokardiyografi</a:t>
            </a:r>
            <a:endParaRPr lang="tr-TR" dirty="0"/>
          </a:p>
          <a:p>
            <a:pPr>
              <a:buFont typeface="Wingdings" panose="05000000000000000000" pitchFamily="2" charset="2"/>
              <a:buChar char="q"/>
            </a:pPr>
            <a:r>
              <a:rPr lang="tr-TR" sz="2400" dirty="0"/>
              <a:t>ST değişiklikleri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tr-TR" sz="2400" dirty="0"/>
              <a:t>Aritmiler (AF vb.)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tr-TR" sz="2400" dirty="0"/>
              <a:t>İletim bozuklukları</a:t>
            </a:r>
          </a:p>
          <a:p>
            <a:pPr>
              <a:buFont typeface="Wingdings" panose="05000000000000000000" pitchFamily="2" charset="2"/>
              <a:buChar char="q"/>
            </a:pPr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>
          <a:xfrm>
            <a:off x="5594731" y="1687513"/>
            <a:ext cx="4678821" cy="2856216"/>
          </a:xfrm>
        </p:spPr>
        <p:txBody>
          <a:bodyPr/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tr-TR" sz="2800" b="1" dirty="0">
                <a:solidFill>
                  <a:schemeClr val="tx1"/>
                </a:solidFill>
              </a:rPr>
              <a:t>Ekokardiyografi</a:t>
            </a:r>
            <a:r>
              <a:rPr lang="tr-TR" sz="2800" dirty="0">
                <a:solidFill>
                  <a:schemeClr val="tx1"/>
                </a:solidFill>
              </a:rPr>
              <a:t> </a:t>
            </a:r>
          </a:p>
          <a:p>
            <a:pPr marL="228600" indent="-228600" algn="l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q"/>
            </a:pPr>
            <a:r>
              <a:rPr lang="tr-TR" sz="2400" dirty="0" err="1">
                <a:solidFill>
                  <a:schemeClr val="tx1"/>
                </a:solidFill>
              </a:rPr>
              <a:t>Ejeksiyon</a:t>
            </a:r>
            <a:r>
              <a:rPr lang="tr-TR" sz="2400" dirty="0">
                <a:solidFill>
                  <a:schemeClr val="tx1"/>
                </a:solidFill>
              </a:rPr>
              <a:t> fraksiyonu (EF)</a:t>
            </a:r>
          </a:p>
          <a:p>
            <a:pPr marL="228600" indent="-228600" algn="l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q"/>
            </a:pPr>
            <a:r>
              <a:rPr lang="tr-TR" sz="2400" dirty="0" err="1">
                <a:solidFill>
                  <a:schemeClr val="tx1"/>
                </a:solidFill>
              </a:rPr>
              <a:t>Sistolik</a:t>
            </a:r>
            <a:r>
              <a:rPr lang="tr-TR" sz="2400" dirty="0">
                <a:solidFill>
                  <a:schemeClr val="tx1"/>
                </a:solidFill>
              </a:rPr>
              <a:t> / </a:t>
            </a:r>
            <a:r>
              <a:rPr lang="tr-TR" sz="2400" dirty="0" err="1">
                <a:solidFill>
                  <a:schemeClr val="tx1"/>
                </a:solidFill>
              </a:rPr>
              <a:t>diyastolik</a:t>
            </a:r>
            <a:r>
              <a:rPr lang="tr-TR" sz="2400" dirty="0">
                <a:solidFill>
                  <a:schemeClr val="tx1"/>
                </a:solidFill>
              </a:rPr>
              <a:t> fonksiyon</a:t>
            </a:r>
          </a:p>
          <a:p>
            <a:pPr marL="228600" indent="-228600" algn="l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q"/>
            </a:pPr>
            <a:r>
              <a:rPr lang="tr-TR" sz="2400" dirty="0">
                <a:solidFill>
                  <a:schemeClr val="tx1"/>
                </a:solidFill>
              </a:rPr>
              <a:t>Kapak hastalıkları</a:t>
            </a:r>
          </a:p>
          <a:p>
            <a:pPr marL="228600" indent="-228600" algn="l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q"/>
            </a:pPr>
            <a:r>
              <a:rPr lang="tr-TR" sz="2400" dirty="0">
                <a:solidFill>
                  <a:schemeClr val="tx1"/>
                </a:solidFill>
              </a:rPr>
              <a:t>Sol </a:t>
            </a:r>
            <a:r>
              <a:rPr lang="tr-TR" sz="2400" dirty="0" err="1">
                <a:solidFill>
                  <a:schemeClr val="tx1"/>
                </a:solidFill>
              </a:rPr>
              <a:t>ventrikül</a:t>
            </a:r>
            <a:r>
              <a:rPr lang="tr-TR" sz="2400" dirty="0">
                <a:solidFill>
                  <a:schemeClr val="tx1"/>
                </a:solidFill>
              </a:rPr>
              <a:t> ve </a:t>
            </a:r>
            <a:r>
              <a:rPr lang="tr-TR" sz="2400" dirty="0" err="1">
                <a:solidFill>
                  <a:schemeClr val="tx1"/>
                </a:solidFill>
              </a:rPr>
              <a:t>atriyum</a:t>
            </a:r>
            <a:r>
              <a:rPr lang="tr-TR" sz="2400" dirty="0">
                <a:solidFill>
                  <a:schemeClr val="tx1"/>
                </a:solidFill>
              </a:rPr>
              <a:t> boyutları</a:t>
            </a:r>
          </a:p>
          <a:p>
            <a:pPr marL="228600" indent="-228600" algn="l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q"/>
            </a:pPr>
            <a:r>
              <a:rPr lang="tr-TR" sz="2400" dirty="0" err="1">
                <a:solidFill>
                  <a:schemeClr val="tx1"/>
                </a:solidFill>
              </a:rPr>
              <a:t>Pulmoner</a:t>
            </a:r>
            <a:r>
              <a:rPr lang="tr-TR" sz="2400" dirty="0">
                <a:solidFill>
                  <a:schemeClr val="tx1"/>
                </a:solidFill>
              </a:rPr>
              <a:t> arter basıncı</a:t>
            </a:r>
          </a:p>
        </p:txBody>
      </p:sp>
    </p:spTree>
    <p:extLst>
      <p:ext uri="{BB962C8B-B14F-4D97-AF65-F5344CB8AC3E}">
        <p14:creationId xmlns:p14="http://schemas.microsoft.com/office/powerpoint/2010/main" val="11069175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D7B41-6BEA-4AE0-A1BC-1FBF00AB98E9}" type="slidenum">
              <a:rPr lang="tr-TR" smtClean="0"/>
              <a:t>11</a:t>
            </a:fld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2"/>
          <a:srcRect r="-517" b="5454"/>
          <a:stretch/>
        </p:blipFill>
        <p:spPr>
          <a:xfrm>
            <a:off x="842683" y="491161"/>
            <a:ext cx="9822390" cy="515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1386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FF0000"/>
                </a:solidFill>
              </a:rPr>
              <a:t>Evre A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D7B41-6BEA-4AE0-A1BC-1FBF00AB98E9}" type="slidenum">
              <a:rPr lang="tr-TR" smtClean="0"/>
              <a:t>12</a:t>
            </a:fld>
            <a:endParaRPr lang="tr-TR"/>
          </a:p>
        </p:txBody>
      </p:sp>
      <p:sp>
        <p:nvSpPr>
          <p:cNvPr id="6" name="İçerik Yer Tutucusu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tr-TR" dirty="0"/>
              <a:t>Evre A, KY belirti ve bulgularını göstermeyen ancak ileride KY gelişimine yol açabilecek risk faktörlerine sahip hastaları kapsar.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tr-TR" dirty="0"/>
              <a:t>Başlıca tedavi yaklaşımları yaşam tarzının düzenlenmesi ve gerekli hastalarda ilaç tedavisidir.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tr-TR" dirty="0"/>
              <a:t>Sigara ve alkol kullanımının bırakılması, sağlıklı beslenme ve egzersizin artırılması temel yaşam tarzı düzenlemelerini oluşturur.</a:t>
            </a:r>
          </a:p>
        </p:txBody>
      </p:sp>
    </p:spTree>
    <p:extLst>
      <p:ext uri="{BB962C8B-B14F-4D97-AF65-F5344CB8AC3E}">
        <p14:creationId xmlns:p14="http://schemas.microsoft.com/office/powerpoint/2010/main" val="15673597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FF0000"/>
                </a:solidFill>
              </a:rPr>
              <a:t>Evre B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tr-TR" dirty="0"/>
              <a:t>Evre B, kalpte yapısal değişikliklerin mevcut olduğu ancak KY ile ilişkili semptomların henüz ortaya çıkmadığı aşamadır.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tr-TR" dirty="0"/>
              <a:t>Bu evrede, kalp fonksiyonlarını korumak ve KY kliniğinin gelişmesini önlemek amacıyla evre A’daki yaşam tarzı düzenlemelerine ek olarak öncelikle farmakolojik tedaviler ve gerekirse ilaç dışı girişimsel tedavilere başvurmak gereklidir.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tr-TR" dirty="0"/>
              <a:t>Hastaların çoğunda </a:t>
            </a:r>
            <a:r>
              <a:rPr lang="tr-TR" dirty="0" err="1"/>
              <a:t>anjiyotensin</a:t>
            </a:r>
            <a:r>
              <a:rPr lang="tr-TR" dirty="0"/>
              <a:t> dönüştürücü enzim inhibitörleri (</a:t>
            </a:r>
            <a:r>
              <a:rPr lang="tr-TR" dirty="0" err="1"/>
              <a:t>ADEi</a:t>
            </a:r>
            <a:r>
              <a:rPr lang="tr-TR" dirty="0"/>
              <a:t>) ve beta </a:t>
            </a:r>
            <a:r>
              <a:rPr lang="tr-TR" dirty="0" err="1"/>
              <a:t>blokerler</a:t>
            </a:r>
            <a:r>
              <a:rPr lang="tr-TR" dirty="0"/>
              <a:t> düşünülmelidir.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tr-TR" dirty="0"/>
              <a:t>Diyabetik hastalarda SGLT-2i, </a:t>
            </a:r>
            <a:r>
              <a:rPr lang="tr-TR" dirty="0" err="1"/>
              <a:t>finerenone</a:t>
            </a:r>
            <a:r>
              <a:rPr lang="tr-TR" dirty="0"/>
              <a:t> ve </a:t>
            </a:r>
            <a:r>
              <a:rPr lang="tr-TR" dirty="0" err="1"/>
              <a:t>obezitesi</a:t>
            </a:r>
            <a:r>
              <a:rPr lang="tr-TR" dirty="0"/>
              <a:t> olan hastalarda GLP1RA’leri düşünülmelidir.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tr-TR" dirty="0"/>
              <a:t>Uygun hastalarda koroner </a:t>
            </a:r>
            <a:r>
              <a:rPr lang="tr-TR" dirty="0" err="1"/>
              <a:t>revaskülarizasyon</a:t>
            </a:r>
            <a:r>
              <a:rPr lang="tr-TR" dirty="0"/>
              <a:t>, kapak tamiri veya </a:t>
            </a:r>
            <a:r>
              <a:rPr lang="tr-TR" dirty="0" err="1"/>
              <a:t>replasmanı</a:t>
            </a:r>
            <a:r>
              <a:rPr lang="tr-TR" dirty="0"/>
              <a:t> girişimsel yaklaşım seçenekleridir.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D7B41-6BEA-4AE0-A1BC-1FBF00AB98E9}" type="slidenum">
              <a:rPr lang="tr-TR" smtClean="0"/>
              <a:t>13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726987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FF0000"/>
                </a:solidFill>
              </a:rPr>
              <a:t>Evre C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tr-TR" dirty="0"/>
              <a:t>Geçmiş öyküsünde veya başvuru sırasında </a:t>
            </a:r>
            <a:r>
              <a:rPr lang="tr-TR" dirty="0" err="1"/>
              <a:t>KY’ye</a:t>
            </a:r>
            <a:r>
              <a:rPr lang="tr-TR" dirty="0"/>
              <a:t> bağlı belirti ve bulguları tarif eden evre C hastalar, semptomların kontrolü ve yaşam kalitesinin artırılması açısından dikkatli bir süreç yönetimi gerektirir.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tr-TR" dirty="0"/>
              <a:t>Bu evrede hastalarda </a:t>
            </a:r>
            <a:r>
              <a:rPr lang="tr-TR" dirty="0" err="1"/>
              <a:t>semptomatiktir</a:t>
            </a:r>
            <a:r>
              <a:rPr lang="tr-TR" dirty="0"/>
              <a:t>.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D7B41-6BEA-4AE0-A1BC-1FBF00AB98E9}" type="slidenum">
              <a:rPr lang="tr-TR" smtClean="0"/>
              <a:t>14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218703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D7B41-6BEA-4AE0-A1BC-1FBF00AB98E9}" type="slidenum">
              <a:rPr lang="tr-TR" smtClean="0"/>
              <a:t>15</a:t>
            </a:fld>
            <a:endParaRPr lang="tr-TR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4246" y="165301"/>
            <a:ext cx="7663446" cy="6527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9468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b="1" dirty="0" err="1">
                <a:solidFill>
                  <a:srgbClr val="FF0000"/>
                </a:solidFill>
              </a:rPr>
              <a:t>Ejeksiyon</a:t>
            </a:r>
            <a:r>
              <a:rPr lang="tr-TR" b="1" dirty="0">
                <a:solidFill>
                  <a:srgbClr val="FF0000"/>
                </a:solidFill>
              </a:rPr>
              <a:t> fraksiyonlarına (EF) göre sınıflama</a:t>
            </a:r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3715" y="2601340"/>
            <a:ext cx="4631422" cy="3087615"/>
          </a:xfrm>
          <a:prstGeom prst="rect">
            <a:avLst/>
          </a:prstGeom>
        </p:spPr>
      </p:pic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D7B41-6BEA-4AE0-A1BC-1FBF00AB98E9}" type="slidenum">
              <a:rPr lang="tr-TR" smtClean="0"/>
              <a:t>16</a:t>
            </a:fld>
            <a:endParaRPr lang="tr-TR"/>
          </a:p>
        </p:txBody>
      </p:sp>
      <p:sp>
        <p:nvSpPr>
          <p:cNvPr id="6" name="Dikdörtgen 5"/>
          <p:cNvSpPr/>
          <p:nvPr/>
        </p:nvSpPr>
        <p:spPr>
          <a:xfrm>
            <a:off x="6530327" y="3330743"/>
            <a:ext cx="2739508" cy="2031325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r>
              <a:rPr lang="tr-TR" dirty="0">
                <a:solidFill>
                  <a:srgbClr val="FF0000"/>
                </a:solidFill>
              </a:rPr>
              <a:t>Toparlanmış </a:t>
            </a:r>
            <a:r>
              <a:rPr lang="tr-TR" dirty="0" err="1">
                <a:solidFill>
                  <a:srgbClr val="FF0000"/>
                </a:solidFill>
              </a:rPr>
              <a:t>Ejeksiyon</a:t>
            </a:r>
            <a:r>
              <a:rPr lang="tr-TR" dirty="0">
                <a:solidFill>
                  <a:srgbClr val="FF0000"/>
                </a:solidFill>
              </a:rPr>
              <a:t> </a:t>
            </a:r>
            <a:r>
              <a:rPr lang="tr-TR" dirty="0" err="1">
                <a:solidFill>
                  <a:srgbClr val="FF0000"/>
                </a:solidFill>
              </a:rPr>
              <a:t>Fraksiyonlu</a:t>
            </a:r>
            <a:r>
              <a:rPr lang="tr-TR" dirty="0">
                <a:solidFill>
                  <a:srgbClr val="FF0000"/>
                </a:solidFill>
              </a:rPr>
              <a:t> Kalp Yetersizliği (TEF-KY)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 Başlangıçta </a:t>
            </a:r>
            <a:r>
              <a:rPr lang="tr-TR" dirty="0" err="1"/>
              <a:t>EF’si</a:t>
            </a:r>
            <a:r>
              <a:rPr lang="tr-TR" dirty="0"/>
              <a:t> ≤%40 olup zaman içinde 10 puan artışla &gt;%40’ın üzerine çıkan hastalar</a:t>
            </a:r>
          </a:p>
        </p:txBody>
      </p:sp>
      <p:sp>
        <p:nvSpPr>
          <p:cNvPr id="7" name="Dikdörtgen 6"/>
          <p:cNvSpPr/>
          <p:nvPr/>
        </p:nvSpPr>
        <p:spPr>
          <a:xfrm>
            <a:off x="1156982" y="1678010"/>
            <a:ext cx="995843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dirty="0" err="1"/>
              <a:t>Ejeksiyon</a:t>
            </a:r>
            <a:r>
              <a:rPr lang="tr-TR" dirty="0"/>
              <a:t> fraksiyonu (EF), sol </a:t>
            </a:r>
            <a:r>
              <a:rPr lang="tr-TR" dirty="0" err="1"/>
              <a:t>ventrikülün</a:t>
            </a:r>
            <a:r>
              <a:rPr lang="tr-TR" dirty="0"/>
              <a:t> diyastol sonunda içerdiği kanın her bir kasılmada (sistolde) yüzde kaçını dolaşıma pompaladığını gösteren temel bir ölçüttür.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dirty="0"/>
              <a:t>Sol </a:t>
            </a:r>
            <a:r>
              <a:rPr lang="tr-TR" dirty="0" err="1"/>
              <a:t>ventrikül</a:t>
            </a:r>
            <a:r>
              <a:rPr lang="tr-TR" dirty="0"/>
              <a:t> </a:t>
            </a:r>
            <a:r>
              <a:rPr lang="tr-TR" dirty="0" err="1"/>
              <a:t>sistolik</a:t>
            </a:r>
            <a:r>
              <a:rPr lang="tr-TR" dirty="0"/>
              <a:t> fonksiyonunun en yaygın kullanılan göstergesidir.</a:t>
            </a:r>
          </a:p>
        </p:txBody>
      </p:sp>
    </p:spTree>
    <p:extLst>
      <p:ext uri="{BB962C8B-B14F-4D97-AF65-F5344CB8AC3E}">
        <p14:creationId xmlns:p14="http://schemas.microsoft.com/office/powerpoint/2010/main" val="22538155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D7B41-6BEA-4AE0-A1BC-1FBF00AB98E9}" type="slidenum">
              <a:rPr lang="tr-TR" smtClean="0"/>
              <a:t>17</a:t>
            </a:fld>
            <a:endParaRPr lang="tr-TR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 rotWithShape="1">
          <a:blip r:embed="rId2"/>
          <a:srcRect b="21424"/>
          <a:stretch/>
        </p:blipFill>
        <p:spPr>
          <a:xfrm>
            <a:off x="1281952" y="745724"/>
            <a:ext cx="10071847" cy="5388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7214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535456"/>
            <a:ext cx="10515600" cy="863040"/>
          </a:xfrm>
        </p:spPr>
        <p:txBody>
          <a:bodyPr/>
          <a:lstStyle/>
          <a:p>
            <a:r>
              <a:rPr lang="tr-TR" b="1" dirty="0">
                <a:solidFill>
                  <a:srgbClr val="FF0000"/>
                </a:solidFill>
              </a:rPr>
              <a:t>Tedavi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398496"/>
            <a:ext cx="10515600" cy="4351338"/>
          </a:xfrm>
        </p:spPr>
        <p:txBody>
          <a:bodyPr/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tr-TR" dirty="0"/>
              <a:t>Kalp yetersizliği hastalarında tedavinin temel amaçları </a:t>
            </a:r>
            <a:r>
              <a:rPr lang="tr-TR" dirty="0" err="1"/>
              <a:t>mortaliteyi</a:t>
            </a:r>
            <a:r>
              <a:rPr lang="tr-TR" dirty="0"/>
              <a:t> azaltmak, hastane yatışlarını engellemek ve yaşam kalitesini yükseltmektir.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tr-TR" dirty="0"/>
              <a:t>Birinci basamakta tedavi seçenekleri yaşam tarzı değişiklikleri, ilaç tedavisi ve eşlik eden hastalıkların (</a:t>
            </a:r>
            <a:r>
              <a:rPr lang="tr-TR" dirty="0" err="1"/>
              <a:t>ko-morbiditelerin</a:t>
            </a:r>
            <a:r>
              <a:rPr lang="tr-TR" dirty="0"/>
              <a:t>) yönetimi şeklinde sınıflandırılabilir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D7B41-6BEA-4AE0-A1BC-1FBF00AB98E9}" type="slidenum">
              <a:rPr lang="tr-TR" smtClean="0"/>
              <a:t>18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765286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3567"/>
          <a:stretch/>
        </p:blipFill>
        <p:spPr>
          <a:xfrm>
            <a:off x="1194662" y="669873"/>
            <a:ext cx="9786928" cy="5267634"/>
          </a:xfrm>
          <a:prstGeom prst="rect">
            <a:avLst/>
          </a:prstGeom>
        </p:spPr>
      </p:pic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D7B41-6BEA-4AE0-A1BC-1FBF00AB98E9}" type="slidenum">
              <a:rPr lang="tr-TR" smtClean="0"/>
              <a:t>19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147063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 bwMode="auto"/>
        <p:txBody>
          <a:bodyPr>
            <a:noAutofit/>
          </a:bodyPr>
          <a:lstStyle/>
          <a:p>
            <a:pPr>
              <a:defRPr/>
            </a:pPr>
            <a:r>
              <a:rPr lang="tr-TR" sz="4400" dirty="0"/>
              <a:t>Amaç</a:t>
            </a:r>
            <a:endParaRPr sz="4400" dirty="0"/>
          </a:p>
        </p:txBody>
      </p:sp>
      <p:sp>
        <p:nvSpPr>
          <p:cNvPr id="7" name="Dikdörtgen 6"/>
          <p:cNvSpPr/>
          <p:nvPr/>
        </p:nvSpPr>
        <p:spPr bwMode="auto">
          <a:xfrm>
            <a:off x="780410" y="1637436"/>
            <a:ext cx="1049401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tr-TR" sz="2400" dirty="0"/>
              <a:t>Bu dersin sonunda katılımcıların; aile sağlığı merkezinde kalp yetersizliği hastasına kanıta dayalı, sistematik ve basamaklı bir yaklaşım geliştirmek; erken tanı, </a:t>
            </a:r>
            <a:r>
              <a:rPr lang="tr-TR" sz="2400" dirty="0" err="1"/>
              <a:t>evreleme</a:t>
            </a:r>
            <a:r>
              <a:rPr lang="tr-TR" sz="2400" dirty="0"/>
              <a:t>, uygun farmakolojik tedavi, </a:t>
            </a:r>
            <a:r>
              <a:rPr lang="tr-TR" sz="2400" dirty="0" err="1"/>
              <a:t>komorbidite</a:t>
            </a:r>
            <a:r>
              <a:rPr lang="tr-TR" sz="2400" dirty="0"/>
              <a:t> yönetimi ve sevk kriterleri konusunda birinci basamak hekimlerinin klinik karar verme becerilerini güçlendirmektir.</a:t>
            </a:r>
            <a:endParaRPr sz="2400" dirty="0"/>
          </a:p>
          <a:p>
            <a:pPr>
              <a:defRPr/>
            </a:pP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35188735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635734"/>
            <a:ext cx="10022150" cy="1033740"/>
          </a:xfrm>
        </p:spPr>
        <p:txBody>
          <a:bodyPr>
            <a:noAutofit/>
          </a:bodyPr>
          <a:lstStyle/>
          <a:p>
            <a:r>
              <a:rPr lang="tr-TR" sz="3600" b="1" dirty="0">
                <a:solidFill>
                  <a:srgbClr val="FF0000"/>
                </a:solidFill>
                <a:latin typeface="+mn-lt"/>
              </a:rPr>
              <a:t>Kalp yetersizliği hastalarında temel ilaç tedavisi seçenekleri ve </a:t>
            </a:r>
            <a:r>
              <a:rPr lang="tr-TR" sz="3600" b="1" dirty="0" err="1">
                <a:solidFill>
                  <a:srgbClr val="FF0000"/>
                </a:solidFill>
                <a:latin typeface="+mn-lt"/>
              </a:rPr>
              <a:t>endikasyon</a:t>
            </a:r>
            <a:r>
              <a:rPr lang="tr-TR" sz="3600" b="1" dirty="0">
                <a:solidFill>
                  <a:srgbClr val="FF0000"/>
                </a:solidFill>
                <a:latin typeface="+mn-lt"/>
              </a:rPr>
              <a:t> düzeyleri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D7B41-6BEA-4AE0-A1BC-1FBF00AB98E9}" type="slidenum">
              <a:rPr lang="tr-TR" smtClean="0"/>
              <a:t>20</a:t>
            </a:fld>
            <a:endParaRPr lang="tr-TR"/>
          </a:p>
        </p:txBody>
      </p:sp>
      <p:pic>
        <p:nvPicPr>
          <p:cNvPr id="6" name="İçerik Yer Tutucusu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934639"/>
            <a:ext cx="10515600" cy="1583058"/>
          </a:xfrm>
          <a:prstGeom prst="rect">
            <a:avLst/>
          </a:prstGeom>
        </p:spPr>
      </p:pic>
      <p:sp>
        <p:nvSpPr>
          <p:cNvPr id="7" name="Dikdörtgen 6"/>
          <p:cNvSpPr/>
          <p:nvPr/>
        </p:nvSpPr>
        <p:spPr>
          <a:xfrm>
            <a:off x="5041784" y="3921361"/>
            <a:ext cx="6096000" cy="2031325"/>
          </a:xfrm>
          <a:prstGeom prst="rect">
            <a:avLst/>
          </a:prstGeom>
          <a:solidFill>
            <a:srgbClr val="92D050"/>
          </a:solidFill>
        </p:spPr>
        <p:txBody>
          <a:bodyPr>
            <a:spAutoFit/>
          </a:bodyPr>
          <a:lstStyle/>
          <a:p>
            <a:r>
              <a:rPr lang="tr-TR" dirty="0"/>
              <a:t>DEF-KY: Düşük </a:t>
            </a:r>
            <a:r>
              <a:rPr lang="tr-TR" dirty="0" err="1"/>
              <a:t>Ejeksiyon</a:t>
            </a:r>
            <a:r>
              <a:rPr lang="tr-TR" dirty="0"/>
              <a:t> </a:t>
            </a:r>
            <a:r>
              <a:rPr lang="tr-TR" dirty="0" err="1"/>
              <a:t>Fraksiyonlu</a:t>
            </a:r>
            <a:r>
              <a:rPr lang="tr-TR" dirty="0"/>
              <a:t> Kalp Yetersizliği</a:t>
            </a:r>
          </a:p>
          <a:p>
            <a:r>
              <a:rPr lang="tr-TR" dirty="0"/>
              <a:t>HEF-KY: Hafif Azalmış </a:t>
            </a:r>
            <a:r>
              <a:rPr lang="tr-TR" dirty="0" err="1"/>
              <a:t>Ejeksiyon</a:t>
            </a:r>
            <a:r>
              <a:rPr lang="tr-TR" dirty="0"/>
              <a:t> </a:t>
            </a:r>
            <a:r>
              <a:rPr lang="tr-TR" dirty="0" err="1"/>
              <a:t>Fraksiyonlu</a:t>
            </a:r>
            <a:r>
              <a:rPr lang="tr-TR" dirty="0"/>
              <a:t> Kalp Yetersizliği</a:t>
            </a:r>
          </a:p>
          <a:p>
            <a:r>
              <a:rPr lang="tr-TR" dirty="0"/>
              <a:t>KEF-KY: Korunmuş </a:t>
            </a:r>
            <a:r>
              <a:rPr lang="tr-TR" dirty="0" err="1"/>
              <a:t>Ejeksiyon</a:t>
            </a:r>
            <a:r>
              <a:rPr lang="tr-TR" dirty="0"/>
              <a:t> </a:t>
            </a:r>
            <a:r>
              <a:rPr lang="tr-TR" dirty="0" err="1"/>
              <a:t>Fraksiyonlu</a:t>
            </a:r>
            <a:r>
              <a:rPr lang="tr-TR" dirty="0"/>
              <a:t> Kalp Yetersizliği</a:t>
            </a:r>
          </a:p>
          <a:p>
            <a:r>
              <a:rPr lang="tr-TR" dirty="0"/>
              <a:t>SGLT2i: Sodyum-</a:t>
            </a:r>
            <a:r>
              <a:rPr lang="tr-TR" dirty="0" err="1"/>
              <a:t>Glukoz</a:t>
            </a:r>
            <a:r>
              <a:rPr lang="tr-TR" dirty="0"/>
              <a:t> Ko-Transporter-2 inhibitörleri</a:t>
            </a:r>
          </a:p>
          <a:p>
            <a:r>
              <a:rPr lang="tr-TR" dirty="0"/>
              <a:t>RAS-B: Renin-</a:t>
            </a:r>
            <a:r>
              <a:rPr lang="tr-TR" dirty="0" err="1"/>
              <a:t>Anjiyotensin</a:t>
            </a:r>
            <a:r>
              <a:rPr lang="tr-TR" dirty="0"/>
              <a:t> Sistem </a:t>
            </a:r>
            <a:r>
              <a:rPr lang="tr-TR" dirty="0" err="1"/>
              <a:t>Blokerleri</a:t>
            </a:r>
            <a:endParaRPr lang="tr-TR" dirty="0"/>
          </a:p>
          <a:p>
            <a:r>
              <a:rPr lang="tr-TR" dirty="0"/>
              <a:t>BB: Beta </a:t>
            </a:r>
            <a:r>
              <a:rPr lang="tr-TR" dirty="0" err="1"/>
              <a:t>blokerler</a:t>
            </a:r>
            <a:endParaRPr lang="tr-TR" dirty="0"/>
          </a:p>
          <a:p>
            <a:r>
              <a:rPr lang="tr-TR" dirty="0"/>
              <a:t>MRA: </a:t>
            </a:r>
            <a:r>
              <a:rPr lang="tr-TR" dirty="0" err="1"/>
              <a:t>Mineralokortikoid</a:t>
            </a:r>
            <a:r>
              <a:rPr lang="tr-TR" dirty="0"/>
              <a:t> reseptör antagonistleri</a:t>
            </a:r>
          </a:p>
        </p:txBody>
      </p:sp>
    </p:spTree>
    <p:extLst>
      <p:ext uri="{BB962C8B-B14F-4D97-AF65-F5344CB8AC3E}">
        <p14:creationId xmlns:p14="http://schemas.microsoft.com/office/powerpoint/2010/main" val="2973473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D7B41-6BEA-4AE0-A1BC-1FBF00AB98E9}" type="slidenum">
              <a:rPr lang="tr-TR" smtClean="0"/>
              <a:t>21</a:t>
            </a:fld>
            <a:endParaRPr lang="tr-TR"/>
          </a:p>
        </p:txBody>
      </p:sp>
      <p:graphicFrame>
        <p:nvGraphicFramePr>
          <p:cNvPr id="7" name="Tablo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6505598"/>
              </p:ext>
            </p:extLst>
          </p:nvPr>
        </p:nvGraphicFramePr>
        <p:xfrm>
          <a:off x="959552" y="1154062"/>
          <a:ext cx="9840285" cy="4307299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3721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539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647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3634">
                <a:tc>
                  <a:txBody>
                    <a:bodyPr/>
                    <a:lstStyle/>
                    <a:p>
                      <a:pPr algn="ctr" rtl="0" fontAlgn="base"/>
                      <a:r>
                        <a:rPr lang="tr-TR" sz="1600" dirty="0">
                          <a:effectLst/>
                        </a:rPr>
                        <a:t>İlaç Grubu </a:t>
                      </a:r>
                      <a:endParaRPr lang="tr-TR" sz="1600" b="0" i="0" dirty="0">
                        <a:effectLst/>
                      </a:endParaRPr>
                    </a:p>
                  </a:txBody>
                  <a:tcPr marL="46789" marR="46789" marT="23394" marB="23394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tr-TR" sz="1600" dirty="0">
                          <a:effectLst/>
                        </a:rPr>
                        <a:t>Etkisi </a:t>
                      </a:r>
                      <a:endParaRPr lang="tr-TR" sz="1600" b="0" i="0" dirty="0">
                        <a:effectLst/>
                      </a:endParaRPr>
                    </a:p>
                  </a:txBody>
                  <a:tcPr marL="46789" marR="46789" marT="23394" marB="23394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tr-TR" sz="1600" dirty="0">
                          <a:effectLst/>
                        </a:rPr>
                        <a:t>Yaygın Yan Etkileri </a:t>
                      </a:r>
                      <a:endParaRPr lang="tr-TR" sz="1600" b="0" i="0" dirty="0">
                        <a:effectLst/>
                      </a:endParaRPr>
                    </a:p>
                  </a:txBody>
                  <a:tcPr marL="46789" marR="46789" marT="23394" marB="23394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8327">
                <a:tc>
                  <a:txBody>
                    <a:bodyPr/>
                    <a:lstStyle/>
                    <a:p>
                      <a:pPr algn="l" rtl="0" fontAlgn="base"/>
                      <a:r>
                        <a:rPr lang="tr-TR" sz="1600">
                          <a:effectLst/>
                        </a:rPr>
                        <a:t>SGLT2 inhibitörleri </a:t>
                      </a:r>
                      <a:endParaRPr lang="tr-TR" sz="1600" b="0" i="0">
                        <a:effectLst/>
                      </a:endParaRPr>
                    </a:p>
                  </a:txBody>
                  <a:tcPr marL="46789" marR="46789" marT="23394" marB="23394"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tr-TR" sz="1600">
                          <a:effectLst/>
                        </a:rPr>
                        <a:t>Böbreklerden glukoz atılımını artırır, kardiyovasküler mortaliteyi azaltır </a:t>
                      </a:r>
                      <a:endParaRPr lang="tr-TR" sz="1600" b="0" i="0">
                        <a:effectLst/>
                      </a:endParaRPr>
                    </a:p>
                  </a:txBody>
                  <a:tcPr marL="46789" marR="46789" marT="23394" marB="23394"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tr-TR" sz="1600">
                          <a:effectLst/>
                        </a:rPr>
                        <a:t>İdrar yolu enfeksiyonları, dehidratasyon, hipoglisemi </a:t>
                      </a:r>
                      <a:endParaRPr lang="tr-TR" sz="1600" b="0" i="0">
                        <a:effectLst/>
                      </a:endParaRPr>
                    </a:p>
                  </a:txBody>
                  <a:tcPr marL="46789" marR="46789" marT="23394" marB="23394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8177">
                <a:tc>
                  <a:txBody>
                    <a:bodyPr/>
                    <a:lstStyle/>
                    <a:p>
                      <a:pPr algn="l" rtl="0" fontAlgn="base"/>
                      <a:r>
                        <a:rPr lang="tr-TR" sz="1600">
                          <a:effectLst/>
                        </a:rPr>
                        <a:t>ARNI (sakubitril/valsartan) </a:t>
                      </a:r>
                      <a:endParaRPr lang="tr-TR" sz="1600" b="0" i="0">
                        <a:effectLst/>
                      </a:endParaRPr>
                    </a:p>
                  </a:txBody>
                  <a:tcPr marL="46789" marR="46789" marT="23394" marB="23394"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tr-TR" sz="1600" dirty="0">
                          <a:effectLst/>
                        </a:rPr>
                        <a:t>RAAS </a:t>
                      </a:r>
                      <a:r>
                        <a:rPr lang="tr-TR" sz="1600" dirty="0" err="1">
                          <a:effectLst/>
                        </a:rPr>
                        <a:t>inhibisyonu</a:t>
                      </a:r>
                      <a:r>
                        <a:rPr lang="tr-TR" sz="1600" dirty="0">
                          <a:effectLst/>
                        </a:rPr>
                        <a:t>, </a:t>
                      </a:r>
                      <a:r>
                        <a:rPr lang="tr-TR" sz="1600" dirty="0" err="1">
                          <a:effectLst/>
                        </a:rPr>
                        <a:t>natriürez</a:t>
                      </a:r>
                      <a:r>
                        <a:rPr lang="tr-TR" sz="1600" dirty="0">
                          <a:effectLst/>
                        </a:rPr>
                        <a:t> ve </a:t>
                      </a:r>
                      <a:r>
                        <a:rPr lang="tr-TR" sz="1600" dirty="0" err="1">
                          <a:effectLst/>
                        </a:rPr>
                        <a:t>vazodilatasyon</a:t>
                      </a:r>
                      <a:r>
                        <a:rPr lang="tr-TR" sz="1600" dirty="0">
                          <a:effectLst/>
                        </a:rPr>
                        <a:t> sağlar </a:t>
                      </a:r>
                      <a:endParaRPr lang="tr-TR" sz="1600" b="0" i="0" dirty="0">
                        <a:effectLst/>
                      </a:endParaRPr>
                    </a:p>
                  </a:txBody>
                  <a:tcPr marL="46789" marR="46789" marT="23394" marB="23394"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tr-TR" sz="1600">
                          <a:effectLst/>
                        </a:rPr>
                        <a:t>Hipotansiyon, hiperkalemi, böbrek fonksiyon bozukluğu </a:t>
                      </a:r>
                      <a:endParaRPr lang="tr-TR" sz="1600" b="0" i="0">
                        <a:effectLst/>
                      </a:endParaRPr>
                    </a:p>
                  </a:txBody>
                  <a:tcPr marL="46789" marR="46789" marT="23394" marB="23394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6358">
                <a:tc>
                  <a:txBody>
                    <a:bodyPr/>
                    <a:lstStyle/>
                    <a:p>
                      <a:pPr algn="l" rtl="0" fontAlgn="base"/>
                      <a:r>
                        <a:rPr lang="tr-TR" sz="1600" dirty="0">
                          <a:effectLst/>
                        </a:rPr>
                        <a:t>ACEI (</a:t>
                      </a:r>
                      <a:r>
                        <a:rPr lang="tr-TR" sz="1600" dirty="0" err="1">
                          <a:effectLst/>
                        </a:rPr>
                        <a:t>anjiyotensin</a:t>
                      </a:r>
                      <a:r>
                        <a:rPr lang="tr-TR" sz="1600" dirty="0">
                          <a:effectLst/>
                        </a:rPr>
                        <a:t> dönüştürücü enzim inhibitörleri) </a:t>
                      </a:r>
                      <a:endParaRPr lang="tr-TR" sz="1600" b="0" i="0" dirty="0">
                        <a:effectLst/>
                      </a:endParaRPr>
                    </a:p>
                  </a:txBody>
                  <a:tcPr marL="46789" marR="46789" marT="23394" marB="23394"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tr-TR" sz="1600">
                          <a:effectLst/>
                        </a:rPr>
                        <a:t>Vazodilatasyon, preload ve afterload azaltır </a:t>
                      </a:r>
                      <a:endParaRPr lang="tr-TR" sz="1600" b="0" i="0">
                        <a:effectLst/>
                      </a:endParaRPr>
                    </a:p>
                  </a:txBody>
                  <a:tcPr marL="46789" marR="46789" marT="23394" marB="23394"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tr-TR" sz="1600">
                          <a:effectLst/>
                        </a:rPr>
                        <a:t>Hipotansiyon, öksürük, hiperkalemi, böbrek fonksiyon bozukluğu </a:t>
                      </a:r>
                      <a:endParaRPr lang="tr-TR" sz="1600" b="0" i="0">
                        <a:effectLst/>
                      </a:endParaRPr>
                    </a:p>
                  </a:txBody>
                  <a:tcPr marL="46789" marR="46789" marT="23394" marB="23394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8177">
                <a:tc>
                  <a:txBody>
                    <a:bodyPr/>
                    <a:lstStyle/>
                    <a:p>
                      <a:pPr algn="l" rtl="0" fontAlgn="base"/>
                      <a:r>
                        <a:rPr lang="tr-TR" sz="1600">
                          <a:effectLst/>
                        </a:rPr>
                        <a:t>ARB (anjiyotensin II reseptör blokerleri) </a:t>
                      </a:r>
                      <a:endParaRPr lang="tr-TR" sz="1600" b="0" i="0">
                        <a:effectLst/>
                      </a:endParaRPr>
                    </a:p>
                  </a:txBody>
                  <a:tcPr marL="46789" marR="46789" marT="23394" marB="23394"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tr-TR" sz="1600">
                          <a:effectLst/>
                        </a:rPr>
                        <a:t>RAAS sistemini bloke eder, kan basıncını düşürür </a:t>
                      </a:r>
                      <a:endParaRPr lang="tr-TR" sz="1600" b="0" i="0">
                        <a:effectLst/>
                      </a:endParaRPr>
                    </a:p>
                  </a:txBody>
                  <a:tcPr marL="46789" marR="46789" marT="23394" marB="23394"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tr-TR" sz="1600">
                          <a:effectLst/>
                        </a:rPr>
                        <a:t>Hipotansiyon, hiperkalemi, böbrek fonksiyon bozukluğu </a:t>
                      </a:r>
                      <a:endParaRPr lang="tr-TR" sz="1600" b="0" i="0">
                        <a:effectLst/>
                      </a:endParaRPr>
                    </a:p>
                  </a:txBody>
                  <a:tcPr marL="46789" marR="46789" marT="23394" marB="23394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8177">
                <a:tc>
                  <a:txBody>
                    <a:bodyPr/>
                    <a:lstStyle/>
                    <a:p>
                      <a:pPr algn="l" rtl="0" fontAlgn="base"/>
                      <a:r>
                        <a:rPr lang="tr-TR" sz="1600">
                          <a:effectLst/>
                        </a:rPr>
                        <a:t>Beta blokerler </a:t>
                      </a:r>
                      <a:endParaRPr lang="tr-TR" sz="1600" b="0" i="0">
                        <a:effectLst/>
                      </a:endParaRPr>
                    </a:p>
                  </a:txBody>
                  <a:tcPr marL="46789" marR="46789" marT="23394" marB="23394"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tr-TR" sz="1600">
                          <a:effectLst/>
                        </a:rPr>
                        <a:t>Kalp hızını ve miyokardiyal oksijen tüketimini azaltır </a:t>
                      </a:r>
                      <a:endParaRPr lang="tr-TR" sz="1600" b="0" i="0">
                        <a:effectLst/>
                      </a:endParaRPr>
                    </a:p>
                  </a:txBody>
                  <a:tcPr marL="46789" marR="46789" marT="23394" marB="23394"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tr-TR" sz="1600">
                          <a:effectLst/>
                        </a:rPr>
                        <a:t>Bradikardi, hipotansiyon, yorgunluk, baş dönmesi </a:t>
                      </a:r>
                      <a:endParaRPr lang="tr-TR" sz="1600" b="0" i="0">
                        <a:effectLst/>
                      </a:endParaRPr>
                    </a:p>
                  </a:txBody>
                  <a:tcPr marL="46789" marR="46789" marT="23394" marB="23394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6358">
                <a:tc>
                  <a:txBody>
                    <a:bodyPr/>
                    <a:lstStyle/>
                    <a:p>
                      <a:pPr algn="l" rtl="0" fontAlgn="base"/>
                      <a:r>
                        <a:rPr lang="tr-TR" sz="1600">
                          <a:effectLst/>
                        </a:rPr>
                        <a:t>MRA (Mineralokortikoid reseptör antagonistleri) </a:t>
                      </a:r>
                      <a:endParaRPr lang="tr-TR" sz="1600" b="0" i="0">
                        <a:effectLst/>
                      </a:endParaRPr>
                    </a:p>
                  </a:txBody>
                  <a:tcPr marL="46789" marR="46789" marT="23394" marB="23394"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tr-TR" sz="1600">
                          <a:effectLst/>
                        </a:rPr>
                        <a:t>Aldosteron antagonisti, sodyum ve su atılımını artırır </a:t>
                      </a:r>
                      <a:endParaRPr lang="tr-TR" sz="1600" b="0" i="0">
                        <a:effectLst/>
                      </a:endParaRPr>
                    </a:p>
                  </a:txBody>
                  <a:tcPr marL="46789" marR="46789" marT="23394" marB="23394"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tr-TR" sz="1600" dirty="0" err="1">
                          <a:effectLst/>
                        </a:rPr>
                        <a:t>Hiperkalemi</a:t>
                      </a:r>
                      <a:r>
                        <a:rPr lang="tr-TR" sz="1600" dirty="0">
                          <a:effectLst/>
                        </a:rPr>
                        <a:t>, </a:t>
                      </a:r>
                      <a:r>
                        <a:rPr lang="tr-TR" sz="1600" dirty="0" err="1">
                          <a:effectLst/>
                        </a:rPr>
                        <a:t>jinekomasti</a:t>
                      </a:r>
                      <a:r>
                        <a:rPr lang="tr-TR" sz="1600" dirty="0">
                          <a:effectLst/>
                        </a:rPr>
                        <a:t> (</a:t>
                      </a:r>
                      <a:r>
                        <a:rPr lang="tr-TR" sz="1600" dirty="0" err="1">
                          <a:effectLst/>
                        </a:rPr>
                        <a:t>spironolakton</a:t>
                      </a:r>
                      <a:r>
                        <a:rPr lang="tr-TR" sz="1600" dirty="0">
                          <a:effectLst/>
                        </a:rPr>
                        <a:t>) </a:t>
                      </a:r>
                      <a:endParaRPr lang="tr-TR" sz="1600" b="0" i="0" dirty="0">
                        <a:effectLst/>
                      </a:endParaRPr>
                    </a:p>
                  </a:txBody>
                  <a:tcPr marL="46789" marR="46789" marT="23394" marB="23394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80762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600" b="1" dirty="0">
                <a:solidFill>
                  <a:srgbClr val="FF0000"/>
                </a:solidFill>
                <a:latin typeface="+mn-lt"/>
              </a:rPr>
              <a:t>Kalp yetersizliğinde kullanılan ilaçların başlangıç ve hedef dozları</a:t>
            </a:r>
          </a:p>
        </p:txBody>
      </p:sp>
      <p:graphicFrame>
        <p:nvGraphicFramePr>
          <p:cNvPr id="5" name="İçerik Yer Tutucusu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34819123"/>
              </p:ext>
            </p:extLst>
          </p:nvPr>
        </p:nvGraphicFramePr>
        <p:xfrm>
          <a:off x="930479" y="4813062"/>
          <a:ext cx="10515600" cy="731520"/>
        </p:xfrm>
        <a:graphic>
          <a:graphicData uri="http://schemas.openxmlformats.org/drawingml/2006/table">
            <a:tbl>
              <a:tblPr/>
              <a:tblGrid>
                <a:gridCol w="3505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tr-TR" dirty="0"/>
                        <a:t>İlaç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Başlangıç dozu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Hedef dozu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tr-TR" b="1" dirty="0" err="1"/>
                        <a:t>Sakubitril</a:t>
                      </a:r>
                      <a:r>
                        <a:rPr lang="tr-TR" b="1" dirty="0"/>
                        <a:t>/</a:t>
                      </a:r>
                      <a:r>
                        <a:rPr lang="tr-TR" b="1" dirty="0" err="1"/>
                        <a:t>valsartan</a:t>
                      </a:r>
                      <a:endParaRPr lang="tr-TR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/>
                        <a:t>49/51 mg, 2×1*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97/103 mg, 2×1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D7B41-6BEA-4AE0-A1BC-1FBF00AB98E9}" type="slidenum">
              <a:rPr lang="tr-TR" smtClean="0"/>
              <a:t>22</a:t>
            </a:fld>
            <a:endParaRPr lang="tr-TR"/>
          </a:p>
        </p:txBody>
      </p:sp>
      <p:graphicFrame>
        <p:nvGraphicFramePr>
          <p:cNvPr id="7" name="Tablo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5026667"/>
              </p:ext>
            </p:extLst>
          </p:nvPr>
        </p:nvGraphicFramePr>
        <p:xfrm>
          <a:off x="930479" y="2284907"/>
          <a:ext cx="10515600" cy="2194560"/>
        </p:xfrm>
        <a:graphic>
          <a:graphicData uri="http://schemas.openxmlformats.org/drawingml/2006/table">
            <a:tbl>
              <a:tblPr/>
              <a:tblGrid>
                <a:gridCol w="3505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tr-TR" dirty="0"/>
                        <a:t>İlaç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Başlangıç dozu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Hedef dozu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tr-TR" b="1"/>
                        <a:t>Kaptopril</a:t>
                      </a:r>
                      <a:endParaRPr lang="tr-TR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/>
                        <a:t>6,25 mg, 3×1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/>
                        <a:t>50 mg, 3×1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tr-TR" b="1"/>
                        <a:t>Enalapril</a:t>
                      </a:r>
                      <a:endParaRPr lang="tr-TR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/>
                        <a:t>2,5 mg, 2×1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/>
                        <a:t>10–20 mg, 2×1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tr-TR" b="1"/>
                        <a:t>Lisinopril</a:t>
                      </a:r>
                      <a:endParaRPr lang="tr-TR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/>
                        <a:t>2,5–5 mg, 1×1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/>
                        <a:t>20–35 mg, 1×1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tr-TR" b="1"/>
                        <a:t>Ramipril</a:t>
                      </a:r>
                      <a:endParaRPr lang="tr-TR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2,5 mg, 2×1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/>
                        <a:t>5 mg, 2×1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tr-TR" b="1" dirty="0" err="1"/>
                        <a:t>Trandolapril</a:t>
                      </a:r>
                      <a:endParaRPr lang="tr-TR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/>
                        <a:t>0,5 mg, 1×1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4 mg, 1×1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" name="Dikdörtgen 7"/>
          <p:cNvSpPr/>
          <p:nvPr/>
        </p:nvSpPr>
        <p:spPr>
          <a:xfrm>
            <a:off x="992799" y="1766646"/>
            <a:ext cx="609398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tr-TR" dirty="0"/>
              <a:t>ACEİ</a:t>
            </a:r>
          </a:p>
        </p:txBody>
      </p:sp>
    </p:spTree>
    <p:extLst>
      <p:ext uri="{BB962C8B-B14F-4D97-AF65-F5344CB8AC3E}">
        <p14:creationId xmlns:p14="http://schemas.microsoft.com/office/powerpoint/2010/main" val="28592837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549742"/>
            <a:ext cx="10515600" cy="1140946"/>
          </a:xfrm>
        </p:spPr>
        <p:txBody>
          <a:bodyPr>
            <a:normAutofit/>
          </a:bodyPr>
          <a:lstStyle/>
          <a:p>
            <a:r>
              <a:rPr lang="tr-TR" sz="3600" b="1" dirty="0">
                <a:solidFill>
                  <a:srgbClr val="FF0000"/>
                </a:solidFill>
                <a:latin typeface="+mn-lt"/>
              </a:rPr>
              <a:t>Kalp yetersizliğinde kullanılan ilaçların başlangıç ve hedef dozları</a:t>
            </a:r>
            <a:endParaRPr lang="tr-TR" sz="3600" b="1" dirty="0">
              <a:latin typeface="+mn-lt"/>
            </a:endParaRPr>
          </a:p>
        </p:txBody>
      </p:sp>
      <p:graphicFrame>
        <p:nvGraphicFramePr>
          <p:cNvPr id="5" name="İçerik Yer Tutucusu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39622979"/>
              </p:ext>
            </p:extLst>
          </p:nvPr>
        </p:nvGraphicFramePr>
        <p:xfrm>
          <a:off x="955646" y="2155853"/>
          <a:ext cx="10515600" cy="1828800"/>
        </p:xfrm>
        <a:graphic>
          <a:graphicData uri="http://schemas.openxmlformats.org/drawingml/2006/table">
            <a:tbl>
              <a:tblPr/>
              <a:tblGrid>
                <a:gridCol w="3505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tr-TR" dirty="0"/>
                        <a:t>İlaç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/>
                        <a:t>Başlangıç dozu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Hedef dozu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tr-TR" b="1" dirty="0" err="1"/>
                        <a:t>Bisoprolol</a:t>
                      </a:r>
                      <a:endParaRPr lang="tr-TR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1,25 mg, 1×1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10 mg, 1×1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tr-TR" b="1"/>
                        <a:t>Karvedilol</a:t>
                      </a:r>
                      <a:endParaRPr lang="tr-TR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3,125 mg, 2×1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25 mg, 2×1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tr-TR" b="1" dirty="0" err="1"/>
                        <a:t>Metoprolol</a:t>
                      </a:r>
                      <a:r>
                        <a:rPr lang="tr-TR" b="1" dirty="0"/>
                        <a:t> </a:t>
                      </a:r>
                      <a:r>
                        <a:rPr lang="tr-TR" b="1" dirty="0" err="1"/>
                        <a:t>süksinat</a:t>
                      </a:r>
                      <a:endParaRPr lang="tr-TR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/>
                        <a:t>25 mg, 1×1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/>
                        <a:t>200 mg, 1×1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tr-TR" b="1" dirty="0" err="1"/>
                        <a:t>Nebivolol</a:t>
                      </a:r>
                      <a:endParaRPr lang="tr-TR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1,25 mg, 1×1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10 mg, 1×1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D7B41-6BEA-4AE0-A1BC-1FBF00AB98E9}" type="slidenum">
              <a:rPr lang="tr-TR" smtClean="0"/>
              <a:t>23</a:t>
            </a:fld>
            <a:endParaRPr lang="tr-TR"/>
          </a:p>
        </p:txBody>
      </p:sp>
      <p:sp>
        <p:nvSpPr>
          <p:cNvPr id="6" name="Metin kutusu 5"/>
          <p:cNvSpPr txBox="1"/>
          <p:nvPr/>
        </p:nvSpPr>
        <p:spPr>
          <a:xfrm>
            <a:off x="838200" y="1742071"/>
            <a:ext cx="1253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Beta </a:t>
            </a:r>
            <a:r>
              <a:rPr lang="tr-TR" dirty="0" err="1"/>
              <a:t>Bloker</a:t>
            </a:r>
            <a:endParaRPr lang="tr-TR" dirty="0"/>
          </a:p>
        </p:txBody>
      </p:sp>
      <p:graphicFrame>
        <p:nvGraphicFramePr>
          <p:cNvPr id="7" name="Tablo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7830487"/>
              </p:ext>
            </p:extLst>
          </p:nvPr>
        </p:nvGraphicFramePr>
        <p:xfrm>
          <a:off x="955646" y="4449818"/>
          <a:ext cx="10515600" cy="1097280"/>
        </p:xfrm>
        <a:graphic>
          <a:graphicData uri="http://schemas.openxmlformats.org/drawingml/2006/table">
            <a:tbl>
              <a:tblPr/>
              <a:tblGrid>
                <a:gridCol w="3505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tr-TR" dirty="0"/>
                        <a:t>İlaç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Başlangıç dozu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Hedef dozu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tr-TR" b="1"/>
                        <a:t>Spironolakton</a:t>
                      </a:r>
                      <a:endParaRPr lang="tr-TR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/>
                        <a:t>25 mg, 1×1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/>
                        <a:t>50 mg, 1×1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tr-TR" b="1" dirty="0" err="1"/>
                        <a:t>Eplerenon</a:t>
                      </a:r>
                      <a:endParaRPr lang="tr-TR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/>
                        <a:t>25 mg, 1×1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50 mg, 1×1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" name="Metin kutusu 7"/>
          <p:cNvSpPr txBox="1"/>
          <p:nvPr/>
        </p:nvSpPr>
        <p:spPr>
          <a:xfrm>
            <a:off x="955646" y="4036036"/>
            <a:ext cx="639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MRA</a:t>
            </a:r>
          </a:p>
        </p:txBody>
      </p:sp>
    </p:spTree>
    <p:extLst>
      <p:ext uri="{BB962C8B-B14F-4D97-AF65-F5344CB8AC3E}">
        <p14:creationId xmlns:p14="http://schemas.microsoft.com/office/powerpoint/2010/main" val="8279600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440903"/>
            <a:ext cx="10515600" cy="1325563"/>
          </a:xfrm>
        </p:spPr>
        <p:txBody>
          <a:bodyPr>
            <a:normAutofit/>
          </a:bodyPr>
          <a:lstStyle/>
          <a:p>
            <a:r>
              <a:rPr lang="tr-TR" sz="3600" b="1" dirty="0">
                <a:solidFill>
                  <a:srgbClr val="FF0000"/>
                </a:solidFill>
                <a:latin typeface="+mn-lt"/>
              </a:rPr>
              <a:t>Kalp yetersizliğinde kullanılan ilaçların başlangıç ve hedef dozları</a:t>
            </a:r>
            <a:endParaRPr lang="tr-TR" sz="3600" b="1" dirty="0">
              <a:latin typeface="+mn-lt"/>
            </a:endParaRPr>
          </a:p>
        </p:txBody>
      </p:sp>
      <p:graphicFrame>
        <p:nvGraphicFramePr>
          <p:cNvPr id="5" name="İçerik Yer Tutucusu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19495077"/>
              </p:ext>
            </p:extLst>
          </p:nvPr>
        </p:nvGraphicFramePr>
        <p:xfrm>
          <a:off x="838200" y="4721622"/>
          <a:ext cx="10515600" cy="1097280"/>
        </p:xfrm>
        <a:graphic>
          <a:graphicData uri="http://schemas.openxmlformats.org/drawingml/2006/table">
            <a:tbl>
              <a:tblPr/>
              <a:tblGrid>
                <a:gridCol w="3505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tr-TR" dirty="0"/>
                        <a:t>İlaç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Başlangıç dozu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Hedef dozu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tr-TR" b="1" dirty="0" err="1"/>
                        <a:t>Dapagliflozin</a:t>
                      </a:r>
                      <a:endParaRPr lang="tr-TR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/>
                        <a:t>10 mg, 1×1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/>
                        <a:t>10 mg, 1×1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tr-TR" b="1" dirty="0" err="1"/>
                        <a:t>Empagliflozin</a:t>
                      </a:r>
                      <a:endParaRPr lang="tr-TR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/>
                        <a:t>10 mg, 1×1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10 mg, 1×1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D7B41-6BEA-4AE0-A1BC-1FBF00AB98E9}" type="slidenum">
              <a:rPr lang="tr-TR" smtClean="0"/>
              <a:t>24</a:t>
            </a:fld>
            <a:endParaRPr lang="tr-TR"/>
          </a:p>
        </p:txBody>
      </p:sp>
      <p:graphicFrame>
        <p:nvGraphicFramePr>
          <p:cNvPr id="6" name="Tabl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8537042"/>
              </p:ext>
            </p:extLst>
          </p:nvPr>
        </p:nvGraphicFramePr>
        <p:xfrm>
          <a:off x="838200" y="2376809"/>
          <a:ext cx="10515600" cy="1463040"/>
        </p:xfrm>
        <a:graphic>
          <a:graphicData uri="http://schemas.openxmlformats.org/drawingml/2006/table">
            <a:tbl>
              <a:tblPr/>
              <a:tblGrid>
                <a:gridCol w="3505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tr-TR" dirty="0"/>
                        <a:t>İlaç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Başlangıç dozu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Hedef dozu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tr-TR" b="1"/>
                        <a:t>Kandesartan</a:t>
                      </a:r>
                      <a:endParaRPr lang="tr-TR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/>
                        <a:t>4 mg, 1×1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/>
                        <a:t>32 mg, 1×1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tr-TR" b="1"/>
                        <a:t>Losartan</a:t>
                      </a:r>
                      <a:endParaRPr lang="tr-TR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/>
                        <a:t>50 mg, 1×1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/>
                        <a:t>150 mg, 1×1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tr-TR" b="1"/>
                        <a:t>Valsartan</a:t>
                      </a:r>
                      <a:endParaRPr lang="tr-TR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/>
                        <a:t>40 mg, 2×1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160 mg, 2×1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Metin kutusu 6"/>
          <p:cNvSpPr txBox="1"/>
          <p:nvPr/>
        </p:nvSpPr>
        <p:spPr>
          <a:xfrm>
            <a:off x="838200" y="1791191"/>
            <a:ext cx="1057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ARB</a:t>
            </a:r>
          </a:p>
        </p:txBody>
      </p:sp>
      <p:sp>
        <p:nvSpPr>
          <p:cNvPr id="9" name="Metin kutusu 8"/>
          <p:cNvSpPr txBox="1"/>
          <p:nvPr/>
        </p:nvSpPr>
        <p:spPr>
          <a:xfrm>
            <a:off x="838200" y="4186766"/>
            <a:ext cx="1972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SGLT-2 inhibitörleri</a:t>
            </a:r>
          </a:p>
        </p:txBody>
      </p:sp>
    </p:spTree>
    <p:extLst>
      <p:ext uri="{BB962C8B-B14F-4D97-AF65-F5344CB8AC3E}">
        <p14:creationId xmlns:p14="http://schemas.microsoft.com/office/powerpoint/2010/main" val="34424063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543044"/>
            <a:ext cx="10515600" cy="1325563"/>
          </a:xfrm>
        </p:spPr>
        <p:txBody>
          <a:bodyPr>
            <a:normAutofit/>
          </a:bodyPr>
          <a:lstStyle/>
          <a:p>
            <a:r>
              <a:rPr lang="tr-TR" sz="3600" b="1" dirty="0">
                <a:solidFill>
                  <a:srgbClr val="FF0000"/>
                </a:solidFill>
                <a:latin typeface="+mn-lt"/>
              </a:rPr>
              <a:t>Kalp yetersizliğinde kullanılan ilaçların başlangıç ve hedef dozları</a:t>
            </a:r>
            <a:endParaRPr lang="tr-TR" sz="3600" b="1" dirty="0">
              <a:latin typeface="+mn-lt"/>
            </a:endParaRPr>
          </a:p>
        </p:txBody>
      </p:sp>
      <p:graphicFrame>
        <p:nvGraphicFramePr>
          <p:cNvPr id="5" name="İçerik Yer Tutucusu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07551745"/>
              </p:ext>
            </p:extLst>
          </p:nvPr>
        </p:nvGraphicFramePr>
        <p:xfrm>
          <a:off x="838200" y="2415859"/>
          <a:ext cx="10515600" cy="1463040"/>
        </p:xfrm>
        <a:graphic>
          <a:graphicData uri="http://schemas.openxmlformats.org/drawingml/2006/table">
            <a:tbl>
              <a:tblPr/>
              <a:tblGrid>
                <a:gridCol w="3505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tr-TR" dirty="0"/>
                        <a:t>İlaç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Başlangıç dozu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Hedef dozu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tr-TR" b="1"/>
                        <a:t>İvabradin</a:t>
                      </a:r>
                      <a:endParaRPr lang="tr-TR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5 mg, 2×1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7,5 mg, 2×1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tr-TR" b="1"/>
                        <a:t>Vericiguat</a:t>
                      </a:r>
                      <a:endParaRPr lang="tr-TR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/>
                        <a:t>2,5 mg, 1×1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/>
                        <a:t>10 mg, 1×1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tr-TR" b="1"/>
                        <a:t>Digoksin</a:t>
                      </a:r>
                      <a:endParaRPr lang="tr-TR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/>
                        <a:t>0,625 mg, 1×1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0,250 mg, 1×1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D7B41-6BEA-4AE0-A1BC-1FBF00AB98E9}" type="slidenum">
              <a:rPr lang="tr-TR" smtClean="0"/>
              <a:t>25</a:t>
            </a:fld>
            <a:endParaRPr lang="tr-TR"/>
          </a:p>
        </p:txBody>
      </p:sp>
      <p:sp>
        <p:nvSpPr>
          <p:cNvPr id="6" name="Metin kutusu 5"/>
          <p:cNvSpPr txBox="1"/>
          <p:nvPr/>
        </p:nvSpPr>
        <p:spPr>
          <a:xfrm>
            <a:off x="838200" y="1868607"/>
            <a:ext cx="1703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Diğer Çalışmalar</a:t>
            </a:r>
          </a:p>
        </p:txBody>
      </p:sp>
    </p:spTree>
    <p:extLst>
      <p:ext uri="{BB962C8B-B14F-4D97-AF65-F5344CB8AC3E}">
        <p14:creationId xmlns:p14="http://schemas.microsoft.com/office/powerpoint/2010/main" val="7114198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529248"/>
            <a:ext cx="10515600" cy="1325563"/>
          </a:xfrm>
        </p:spPr>
        <p:txBody>
          <a:bodyPr>
            <a:normAutofit/>
          </a:bodyPr>
          <a:lstStyle/>
          <a:p>
            <a:r>
              <a:rPr lang="tr-TR" sz="3200" b="1" dirty="0">
                <a:solidFill>
                  <a:srgbClr val="FF0000"/>
                </a:solidFill>
                <a:latin typeface="+mn-lt"/>
              </a:rPr>
              <a:t>Birinci Basamakta Kalp Yetersizliği tedavisi almakta olan hastaların yönetimi 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775447" y="2008397"/>
            <a:ext cx="10515600" cy="3783084"/>
          </a:xfrm>
        </p:spPr>
        <p:txBody>
          <a:bodyPr/>
          <a:lstStyle/>
          <a:p>
            <a:pPr marL="0" indent="447675" algn="just">
              <a:buNone/>
            </a:pPr>
            <a:r>
              <a:rPr lang="tr-TR" dirty="0"/>
              <a:t>Birinci basamakta kalp yetersizliği olan hastaların yönetimi, tedavinin önemli bir parçasıdır çünkü bu aşama hastaların sürekli izlenmesini, tedaviye uyumlarının sağlanmasını ve yaşam kalitesinin iyileştirilmesini hedefler.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D7B41-6BEA-4AE0-A1BC-1FBF00AB98E9}" type="slidenum">
              <a:rPr lang="tr-TR" smtClean="0"/>
              <a:t>26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108548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14082" y="553383"/>
            <a:ext cx="10515600" cy="522381"/>
          </a:xfrm>
        </p:spPr>
        <p:txBody>
          <a:bodyPr>
            <a:normAutofit fontScale="90000"/>
          </a:bodyPr>
          <a:lstStyle/>
          <a:p>
            <a:r>
              <a:rPr lang="tr-TR" sz="3600" b="1" dirty="0">
                <a:solidFill>
                  <a:srgbClr val="FF0000"/>
                </a:solidFill>
                <a:latin typeface="+mn-lt"/>
              </a:rPr>
              <a:t>1-Hastanın değerlendirilmesi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14082" y="1189131"/>
            <a:ext cx="10515600" cy="4351338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tr-TR" sz="2400" dirty="0"/>
              <a:t>Kalp yetersizliği olan hastalarda düzenli semptom sorgulaması ve fizik muayene yapılmalıdır. 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tr-TR" sz="2400" dirty="0"/>
              <a:t>Nefes darlığı, yorgunluk ve ödem gibi semptomlar düzenli olarak sorgulanmalı, </a:t>
            </a:r>
            <a:r>
              <a:rPr lang="tr-TR" sz="2400" dirty="0" err="1"/>
              <a:t>vital</a:t>
            </a:r>
            <a:r>
              <a:rPr lang="tr-TR" sz="2400" dirty="0"/>
              <a:t> bulgular (kan basıncı, nabız, vücut ağırlığı) dikkatle takip edilmelidir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tr-TR" sz="2400" dirty="0" err="1"/>
              <a:t>Periferik</a:t>
            </a:r>
            <a:r>
              <a:rPr lang="tr-TR" sz="2400" dirty="0"/>
              <a:t> ödem, </a:t>
            </a:r>
            <a:r>
              <a:rPr lang="tr-TR" sz="2400" dirty="0" err="1"/>
              <a:t>juguler</a:t>
            </a:r>
            <a:r>
              <a:rPr lang="tr-TR" sz="2400" dirty="0"/>
              <a:t> </a:t>
            </a:r>
            <a:r>
              <a:rPr lang="tr-TR" sz="2400" dirty="0" err="1"/>
              <a:t>venöz</a:t>
            </a:r>
            <a:r>
              <a:rPr lang="tr-TR" sz="2400" dirty="0"/>
              <a:t> dolgunluk ve akciğer </a:t>
            </a:r>
            <a:r>
              <a:rPr lang="tr-TR" sz="2400" dirty="0" err="1"/>
              <a:t>oskültasyonu</a:t>
            </a:r>
            <a:r>
              <a:rPr lang="tr-TR" sz="2400" dirty="0"/>
              <a:t> gibi fiziksel bulgular değerlendirilmelidir.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tr-TR" sz="2400" dirty="0"/>
              <a:t>AHA/ACC </a:t>
            </a:r>
            <a:r>
              <a:rPr lang="tr-TR" sz="2400" dirty="0" err="1"/>
              <a:t>evrelemesi</a:t>
            </a:r>
            <a:r>
              <a:rPr lang="tr-TR" sz="2400" dirty="0"/>
              <a:t> ve NYHA sınıflaması ile hastalığın ciddiyeti belirlenir. 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D7B41-6BEA-4AE0-A1BC-1FBF00AB98E9}" type="slidenum">
              <a:rPr lang="tr-TR" smtClean="0"/>
              <a:t>27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119308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490256"/>
            <a:ext cx="10515600" cy="1087028"/>
          </a:xfrm>
        </p:spPr>
        <p:txBody>
          <a:bodyPr>
            <a:normAutofit/>
          </a:bodyPr>
          <a:lstStyle/>
          <a:p>
            <a:r>
              <a:rPr lang="tr-TR" sz="3200" b="1" dirty="0">
                <a:solidFill>
                  <a:srgbClr val="FF0000"/>
                </a:solidFill>
                <a:latin typeface="+mn-lt"/>
              </a:rPr>
              <a:t>New York Kalp Birliği (NYHA) sınıflamasına göre fonksiyonel kapasite sınıflaması 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776577"/>
            <a:ext cx="5473823" cy="4070761"/>
          </a:xfrm>
        </p:spPr>
        <p:txBody>
          <a:bodyPr/>
          <a:lstStyle/>
          <a:p>
            <a:pPr marL="0" indent="0" algn="just">
              <a:buNone/>
            </a:pPr>
            <a:r>
              <a:rPr lang="tr-TR" dirty="0"/>
              <a:t>Özellikle fonksiyonel kapasitesi NYHA III-IV olan hastaların ileri tedavi yöntemleri açısından değerlendirilmek üzere özelleşmiş merkezlerde izlenmesi gereklidir. 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D7B41-6BEA-4AE0-A1BC-1FBF00AB98E9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1992" y="1776577"/>
            <a:ext cx="4938683" cy="346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0085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746484" y="642190"/>
            <a:ext cx="10515600" cy="558240"/>
          </a:xfrm>
        </p:spPr>
        <p:txBody>
          <a:bodyPr>
            <a:normAutofit/>
          </a:bodyPr>
          <a:lstStyle/>
          <a:p>
            <a:r>
              <a:rPr lang="tr-TR" sz="3200" b="1" dirty="0">
                <a:solidFill>
                  <a:srgbClr val="FF0000"/>
                </a:solidFill>
                <a:latin typeface="+mn-lt"/>
              </a:rPr>
              <a:t>2-İlaç Tedavisinin değerlendirilmesi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746484" y="1710462"/>
            <a:ext cx="10977081" cy="4351338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tr-TR" sz="2400" dirty="0"/>
              <a:t>İlaç tedavisi, kalp yetersizliği yönetiminde merkezi bir role sahiptir.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tr-TR" sz="2400" dirty="0"/>
              <a:t>Kullanılan başlıca ilaç tedavisine uyum kritik önemdedir.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tr-TR" sz="2400" dirty="0"/>
              <a:t>Hastalar, ilaçlarını düzenli kullanma konusunda teşvik edilmelidir.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tr-TR" sz="2400" dirty="0"/>
              <a:t>Tedaviye yanıt izlenmeli ve doz ayarlamaları gerektiğinde yapılmalıdır 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D7B41-6BEA-4AE0-A1BC-1FBF00AB98E9}" type="slidenum">
              <a:rPr lang="tr-TR" smtClean="0"/>
              <a:t>29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948011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Öğrenim Hedefleri: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D7B41-6BEA-4AE0-A1BC-1FBF00AB98E9}" type="slidenum">
              <a:rPr lang="tr-TR" smtClean="0"/>
              <a:t>3</a:t>
            </a:fld>
            <a:endParaRPr lang="tr-TR"/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F13FD382-9F92-4C67-A559-9988530152D5}"/>
              </a:ext>
            </a:extLst>
          </p:cNvPr>
          <p:cNvSpPr txBox="1"/>
          <p:nvPr/>
        </p:nvSpPr>
        <p:spPr>
          <a:xfrm>
            <a:off x="909221" y="1915813"/>
            <a:ext cx="1051560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/>
              <a:t>Bu eğitim sonunda katılımcılar: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400" dirty="0"/>
              <a:t>Kalp yetersizliğini güncel tanımıyla açıklayabilmesi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400" dirty="0"/>
              <a:t>Kalp yetersizliğinin tipik semptom ve fizik muayene bulgularını ayırt edebilmesi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400" dirty="0" err="1"/>
              <a:t>Evreleme</a:t>
            </a:r>
            <a:r>
              <a:rPr lang="tr-TR" sz="2400" dirty="0"/>
              <a:t> ve fonksiyonel sınıflamasını klinik pratikte uygulayabilmesi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400" dirty="0"/>
              <a:t>Birinci basamakta temel farmakolojik tedavileri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400" dirty="0"/>
              <a:t>KY hastasında yaşam tarzı düzenlemelerini ve </a:t>
            </a:r>
            <a:r>
              <a:rPr lang="tr-TR" sz="2400" dirty="0" err="1"/>
              <a:t>komorbidite</a:t>
            </a:r>
            <a:r>
              <a:rPr lang="tr-TR" sz="2400" dirty="0"/>
              <a:t> yönetimini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400" dirty="0"/>
              <a:t>Sevk ve acil yönlendirme kriterlerini </a:t>
            </a:r>
            <a:r>
              <a:rPr lang="tr-TR" sz="2400" dirty="0" err="1"/>
              <a:t>belirleyebilemesi</a:t>
            </a:r>
            <a:r>
              <a:rPr lang="tr-TR" sz="2400" dirty="0"/>
              <a:t>  hedeflenmektedir.</a:t>
            </a:r>
          </a:p>
        </p:txBody>
      </p:sp>
    </p:spTree>
    <p:extLst>
      <p:ext uri="{BB962C8B-B14F-4D97-AF65-F5344CB8AC3E}">
        <p14:creationId xmlns:p14="http://schemas.microsoft.com/office/powerpoint/2010/main" val="34709980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D7B41-6BEA-4AE0-A1BC-1FBF00AB98E9}" type="slidenum">
              <a:rPr lang="tr-TR" smtClean="0"/>
              <a:t>30</a:t>
            </a:fld>
            <a:endParaRPr lang="tr-TR"/>
          </a:p>
        </p:txBody>
      </p:sp>
      <p:graphicFrame>
        <p:nvGraphicFramePr>
          <p:cNvPr id="6" name="Tabl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3289432"/>
              </p:ext>
            </p:extLst>
          </p:nvPr>
        </p:nvGraphicFramePr>
        <p:xfrm>
          <a:off x="726739" y="1472603"/>
          <a:ext cx="10749279" cy="3834504"/>
        </p:xfrm>
        <a:graphic>
          <a:graphicData uri="http://schemas.openxmlformats.org/drawingml/2006/table">
            <a:tbl>
              <a:tblPr firstRow="1" firstCol="1" bandRow="1"/>
              <a:tblGrid>
                <a:gridCol w="35830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830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830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407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tr-TR" sz="1200" b="1" kern="100" dirty="0">
                          <a:effectLst/>
                          <a:latin typeface="Times New Roman" panose="02020603050405020304" pitchFamily="18" charset="0"/>
                          <a:ea typeface="Aptos"/>
                          <a:cs typeface="Times New Roman" panose="02020603050405020304" pitchFamily="18" charset="0"/>
                        </a:rPr>
                        <a:t>İlaç Grubu</a:t>
                      </a:r>
                      <a:endParaRPr lang="tr-TR" sz="11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tr-TR" sz="1200" b="1" kern="100" dirty="0">
                          <a:effectLst/>
                          <a:latin typeface="Times New Roman" panose="02020603050405020304" pitchFamily="18" charset="0"/>
                          <a:ea typeface="Aptos"/>
                          <a:cs typeface="Times New Roman" panose="02020603050405020304" pitchFamily="18" charset="0"/>
                        </a:rPr>
                        <a:t>Etkisi</a:t>
                      </a:r>
                      <a:endParaRPr lang="tr-TR" sz="11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tr-TR" sz="1200" b="1" kern="100" dirty="0">
                          <a:effectLst/>
                          <a:latin typeface="Times New Roman" panose="02020603050405020304" pitchFamily="18" charset="0"/>
                          <a:ea typeface="Aptos"/>
                          <a:cs typeface="Times New Roman" panose="02020603050405020304" pitchFamily="18" charset="0"/>
                        </a:rPr>
                        <a:t>Yaygın Yan Etkileri</a:t>
                      </a:r>
                      <a:endParaRPr lang="tr-TR" sz="11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8405">
                <a:tc>
                  <a:txBody>
                    <a:bodyPr/>
                    <a:lstStyle/>
                    <a:p>
                      <a:pPr marL="3600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r-TR" sz="1200" b="1" kern="100" dirty="0">
                          <a:effectLst/>
                          <a:latin typeface="Times New Roman" panose="02020603050405020304" pitchFamily="18" charset="0"/>
                          <a:ea typeface="Aptos"/>
                          <a:cs typeface="Times New Roman" panose="02020603050405020304" pitchFamily="18" charset="0"/>
                        </a:rPr>
                        <a:t>SGLT2 inhibitörleri</a:t>
                      </a:r>
                      <a:endParaRPr lang="tr-TR" sz="11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r-TR" sz="1200" kern="100">
                          <a:effectLst/>
                          <a:latin typeface="Times New Roman" panose="02020603050405020304" pitchFamily="18" charset="0"/>
                          <a:ea typeface="Aptos"/>
                          <a:cs typeface="Times New Roman" panose="02020603050405020304" pitchFamily="18" charset="0"/>
                        </a:rPr>
                        <a:t>Böbreklerden glukoz atılımını artırır, kardiyovasküler mortaliteyi azaltır</a:t>
                      </a:r>
                      <a:endParaRPr lang="tr-TR" sz="11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r-TR" sz="1200" kern="100">
                          <a:effectLst/>
                          <a:latin typeface="Times New Roman" panose="02020603050405020304" pitchFamily="18" charset="0"/>
                          <a:ea typeface="Aptos"/>
                          <a:cs typeface="Times New Roman" panose="02020603050405020304" pitchFamily="18" charset="0"/>
                        </a:rPr>
                        <a:t>İdrar yolu enfeksiyonları, dehidratasyon, hipoglisemi</a:t>
                      </a:r>
                      <a:endParaRPr lang="tr-TR" sz="11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8405">
                <a:tc>
                  <a:txBody>
                    <a:bodyPr/>
                    <a:lstStyle/>
                    <a:p>
                      <a:pPr marL="3600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r-TR" sz="1200" b="1" kern="100" dirty="0">
                          <a:effectLst/>
                          <a:latin typeface="Times New Roman" panose="02020603050405020304" pitchFamily="18" charset="0"/>
                          <a:ea typeface="Aptos"/>
                          <a:cs typeface="Times New Roman" panose="02020603050405020304" pitchFamily="18" charset="0"/>
                        </a:rPr>
                        <a:t>ARNI (</a:t>
                      </a:r>
                      <a:r>
                        <a:rPr lang="tr-TR" sz="1200" b="1" kern="100" dirty="0" err="1">
                          <a:effectLst/>
                          <a:latin typeface="Times New Roman" panose="02020603050405020304" pitchFamily="18" charset="0"/>
                          <a:ea typeface="Aptos"/>
                          <a:cs typeface="Times New Roman" panose="02020603050405020304" pitchFamily="18" charset="0"/>
                        </a:rPr>
                        <a:t>sakubitril</a:t>
                      </a:r>
                      <a:r>
                        <a:rPr lang="tr-TR" sz="1200" b="1" kern="100" dirty="0">
                          <a:effectLst/>
                          <a:latin typeface="Times New Roman" panose="02020603050405020304" pitchFamily="18" charset="0"/>
                          <a:ea typeface="Aptos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tr-TR" sz="1200" b="1" kern="100" dirty="0" err="1">
                          <a:effectLst/>
                          <a:latin typeface="Times New Roman" panose="02020603050405020304" pitchFamily="18" charset="0"/>
                          <a:ea typeface="Aptos"/>
                          <a:cs typeface="Times New Roman" panose="02020603050405020304" pitchFamily="18" charset="0"/>
                        </a:rPr>
                        <a:t>valsartan</a:t>
                      </a:r>
                      <a:r>
                        <a:rPr lang="tr-TR" sz="1200" b="1" kern="100" dirty="0">
                          <a:effectLst/>
                          <a:latin typeface="Times New Roman" panose="02020603050405020304" pitchFamily="18" charset="0"/>
                          <a:ea typeface="Aptos"/>
                          <a:cs typeface="Times New Roman" panose="02020603050405020304" pitchFamily="18" charset="0"/>
                        </a:rPr>
                        <a:t>)</a:t>
                      </a:r>
                      <a:endParaRPr lang="tr-TR" sz="11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r-TR" sz="1200" kern="100">
                          <a:effectLst/>
                          <a:latin typeface="Times New Roman" panose="02020603050405020304" pitchFamily="18" charset="0"/>
                          <a:ea typeface="Aptos"/>
                          <a:cs typeface="Times New Roman" panose="02020603050405020304" pitchFamily="18" charset="0"/>
                        </a:rPr>
                        <a:t>RAAS inhibisyonu, natriürez ve vazodilatasyon sağlar</a:t>
                      </a:r>
                      <a:endParaRPr lang="tr-TR" sz="11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r-TR" sz="1200" kern="100">
                          <a:effectLst/>
                          <a:latin typeface="Times New Roman" panose="02020603050405020304" pitchFamily="18" charset="0"/>
                          <a:ea typeface="Aptos"/>
                          <a:cs typeface="Times New Roman" panose="02020603050405020304" pitchFamily="18" charset="0"/>
                        </a:rPr>
                        <a:t>Hipotansiyon, hiperkalemi, böbrek fonksiyon bozukluğu</a:t>
                      </a:r>
                      <a:endParaRPr lang="tr-TR" sz="11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8405">
                <a:tc>
                  <a:txBody>
                    <a:bodyPr/>
                    <a:lstStyle/>
                    <a:p>
                      <a:pPr marL="3600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r-TR" sz="1200" b="1" kern="100" dirty="0">
                          <a:effectLst/>
                          <a:latin typeface="Times New Roman" panose="02020603050405020304" pitchFamily="18" charset="0"/>
                          <a:ea typeface="Aptos"/>
                          <a:cs typeface="Times New Roman" panose="02020603050405020304" pitchFamily="18" charset="0"/>
                        </a:rPr>
                        <a:t>ACEI (</a:t>
                      </a:r>
                      <a:r>
                        <a:rPr lang="tr-TR" sz="1200" b="1" kern="100" dirty="0" err="1">
                          <a:effectLst/>
                          <a:latin typeface="Times New Roman" panose="02020603050405020304" pitchFamily="18" charset="0"/>
                          <a:ea typeface="Aptos"/>
                          <a:cs typeface="Times New Roman" panose="02020603050405020304" pitchFamily="18" charset="0"/>
                        </a:rPr>
                        <a:t>anjiyotensin</a:t>
                      </a:r>
                      <a:r>
                        <a:rPr lang="tr-TR" sz="1200" b="1" kern="100" dirty="0">
                          <a:effectLst/>
                          <a:latin typeface="Times New Roman" panose="02020603050405020304" pitchFamily="18" charset="0"/>
                          <a:ea typeface="Aptos"/>
                          <a:cs typeface="Times New Roman" panose="02020603050405020304" pitchFamily="18" charset="0"/>
                        </a:rPr>
                        <a:t> dönüştürücü enzim inhibitörleri)</a:t>
                      </a:r>
                      <a:endParaRPr lang="tr-TR" sz="11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r-TR" sz="1200" kern="100" dirty="0" err="1">
                          <a:effectLst/>
                          <a:latin typeface="Times New Roman" panose="02020603050405020304" pitchFamily="18" charset="0"/>
                          <a:ea typeface="Aptos"/>
                          <a:cs typeface="Times New Roman" panose="02020603050405020304" pitchFamily="18" charset="0"/>
                        </a:rPr>
                        <a:t>Vazodilatasyon</a:t>
                      </a:r>
                      <a:r>
                        <a:rPr lang="tr-TR" sz="1200" kern="100" dirty="0">
                          <a:effectLst/>
                          <a:latin typeface="Times New Roman" panose="02020603050405020304" pitchFamily="18" charset="0"/>
                          <a:ea typeface="Aptos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tr-TR" sz="1200" kern="100" dirty="0" err="1">
                          <a:effectLst/>
                          <a:latin typeface="Times New Roman" panose="02020603050405020304" pitchFamily="18" charset="0"/>
                          <a:ea typeface="Aptos"/>
                          <a:cs typeface="Times New Roman" panose="02020603050405020304" pitchFamily="18" charset="0"/>
                        </a:rPr>
                        <a:t>preload</a:t>
                      </a:r>
                      <a:r>
                        <a:rPr lang="tr-TR" sz="1200" kern="100" dirty="0">
                          <a:effectLst/>
                          <a:latin typeface="Times New Roman" panose="02020603050405020304" pitchFamily="18" charset="0"/>
                          <a:ea typeface="Aptos"/>
                          <a:cs typeface="Times New Roman" panose="02020603050405020304" pitchFamily="18" charset="0"/>
                        </a:rPr>
                        <a:t> ve </a:t>
                      </a:r>
                      <a:r>
                        <a:rPr lang="tr-TR" sz="1200" kern="100" dirty="0" err="1">
                          <a:effectLst/>
                          <a:latin typeface="Times New Roman" panose="02020603050405020304" pitchFamily="18" charset="0"/>
                          <a:ea typeface="Aptos"/>
                          <a:cs typeface="Times New Roman" panose="02020603050405020304" pitchFamily="18" charset="0"/>
                        </a:rPr>
                        <a:t>afterload</a:t>
                      </a:r>
                      <a:r>
                        <a:rPr lang="tr-TR" sz="1200" kern="100" dirty="0">
                          <a:effectLst/>
                          <a:latin typeface="Times New Roman" panose="02020603050405020304" pitchFamily="18" charset="0"/>
                          <a:ea typeface="Aptos"/>
                          <a:cs typeface="Times New Roman" panose="02020603050405020304" pitchFamily="18" charset="0"/>
                        </a:rPr>
                        <a:t> azaltır</a:t>
                      </a:r>
                      <a:endParaRPr lang="tr-TR" sz="11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r-TR" sz="1200" kern="100">
                          <a:effectLst/>
                          <a:latin typeface="Times New Roman" panose="02020603050405020304" pitchFamily="18" charset="0"/>
                          <a:ea typeface="Aptos"/>
                          <a:cs typeface="Times New Roman" panose="02020603050405020304" pitchFamily="18" charset="0"/>
                        </a:rPr>
                        <a:t>Hipotansiyon, öksürük, hiperkalemi, böbrek fonksiyon bozukluğu</a:t>
                      </a:r>
                      <a:endParaRPr lang="tr-TR" sz="11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8405">
                <a:tc>
                  <a:txBody>
                    <a:bodyPr/>
                    <a:lstStyle/>
                    <a:p>
                      <a:pPr marL="3600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r-TR" sz="1200" b="1" kern="100">
                          <a:effectLst/>
                          <a:latin typeface="Times New Roman" panose="02020603050405020304" pitchFamily="18" charset="0"/>
                          <a:ea typeface="Aptos"/>
                          <a:cs typeface="Times New Roman" panose="02020603050405020304" pitchFamily="18" charset="0"/>
                        </a:rPr>
                        <a:t>ARB (anjiyotensin II reseptör blokerleri)</a:t>
                      </a:r>
                      <a:endParaRPr lang="tr-TR" sz="11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r-TR" sz="1200" kern="100" dirty="0">
                          <a:effectLst/>
                          <a:latin typeface="Times New Roman" panose="02020603050405020304" pitchFamily="18" charset="0"/>
                          <a:ea typeface="Aptos"/>
                          <a:cs typeface="Times New Roman" panose="02020603050405020304" pitchFamily="18" charset="0"/>
                        </a:rPr>
                        <a:t>RAAS sistemini bloke eder, kan basıncını düşürür</a:t>
                      </a:r>
                      <a:endParaRPr lang="tr-TR" sz="11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r-TR" sz="1200" kern="100">
                          <a:effectLst/>
                          <a:latin typeface="Times New Roman" panose="02020603050405020304" pitchFamily="18" charset="0"/>
                          <a:ea typeface="Aptos"/>
                          <a:cs typeface="Times New Roman" panose="02020603050405020304" pitchFamily="18" charset="0"/>
                        </a:rPr>
                        <a:t>Hipotansiyon, hiperkalemi, böbrek fonksiyon bozukluğu</a:t>
                      </a:r>
                      <a:endParaRPr lang="tr-TR" sz="11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8405">
                <a:tc>
                  <a:txBody>
                    <a:bodyPr/>
                    <a:lstStyle/>
                    <a:p>
                      <a:pPr marL="3600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r-TR" sz="1200" b="1" kern="100">
                          <a:effectLst/>
                          <a:latin typeface="Times New Roman" panose="02020603050405020304" pitchFamily="18" charset="0"/>
                          <a:ea typeface="Aptos"/>
                          <a:cs typeface="Times New Roman" panose="02020603050405020304" pitchFamily="18" charset="0"/>
                        </a:rPr>
                        <a:t>Beta blokerler</a:t>
                      </a:r>
                      <a:endParaRPr lang="tr-TR" sz="11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r-TR" sz="1200" kern="100" dirty="0">
                          <a:effectLst/>
                          <a:latin typeface="Times New Roman" panose="02020603050405020304" pitchFamily="18" charset="0"/>
                          <a:ea typeface="Aptos"/>
                          <a:cs typeface="Times New Roman" panose="02020603050405020304" pitchFamily="18" charset="0"/>
                        </a:rPr>
                        <a:t>Kalp hızını ve </a:t>
                      </a:r>
                      <a:r>
                        <a:rPr lang="tr-TR" sz="1200" kern="100" dirty="0" err="1">
                          <a:effectLst/>
                          <a:latin typeface="Times New Roman" panose="02020603050405020304" pitchFamily="18" charset="0"/>
                          <a:ea typeface="Aptos"/>
                          <a:cs typeface="Times New Roman" panose="02020603050405020304" pitchFamily="18" charset="0"/>
                        </a:rPr>
                        <a:t>miyokardiyal</a:t>
                      </a:r>
                      <a:r>
                        <a:rPr lang="tr-TR" sz="1200" kern="100" dirty="0">
                          <a:effectLst/>
                          <a:latin typeface="Times New Roman" panose="02020603050405020304" pitchFamily="18" charset="0"/>
                          <a:ea typeface="Aptos"/>
                          <a:cs typeface="Times New Roman" panose="02020603050405020304" pitchFamily="18" charset="0"/>
                        </a:rPr>
                        <a:t> oksijen tüketimini azaltır</a:t>
                      </a:r>
                      <a:endParaRPr lang="tr-TR" sz="11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r-TR" sz="1200" kern="100" dirty="0" err="1">
                          <a:effectLst/>
                          <a:latin typeface="Times New Roman" panose="02020603050405020304" pitchFamily="18" charset="0"/>
                          <a:ea typeface="Aptos"/>
                          <a:cs typeface="Times New Roman" panose="02020603050405020304" pitchFamily="18" charset="0"/>
                        </a:rPr>
                        <a:t>Bradikardi</a:t>
                      </a:r>
                      <a:r>
                        <a:rPr lang="tr-TR" sz="1200" kern="100" dirty="0">
                          <a:effectLst/>
                          <a:latin typeface="Times New Roman" panose="02020603050405020304" pitchFamily="18" charset="0"/>
                          <a:ea typeface="Aptos"/>
                          <a:cs typeface="Times New Roman" panose="02020603050405020304" pitchFamily="18" charset="0"/>
                        </a:rPr>
                        <a:t>, hipotansiyon, yorgunluk, baş dönmesi</a:t>
                      </a:r>
                      <a:endParaRPr lang="tr-TR" sz="11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8405">
                <a:tc>
                  <a:txBody>
                    <a:bodyPr/>
                    <a:lstStyle/>
                    <a:p>
                      <a:pPr marL="3600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r-TR" sz="1200" b="1" kern="100">
                          <a:effectLst/>
                          <a:latin typeface="Times New Roman" panose="02020603050405020304" pitchFamily="18" charset="0"/>
                          <a:ea typeface="Aptos"/>
                          <a:cs typeface="Times New Roman" panose="02020603050405020304" pitchFamily="18" charset="0"/>
                        </a:rPr>
                        <a:t>MRA (Mineralokortikoid reseptör antagonistleri)</a:t>
                      </a:r>
                      <a:endParaRPr lang="tr-TR" sz="11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r-TR" sz="1200" kern="100">
                          <a:effectLst/>
                          <a:latin typeface="Times New Roman" panose="02020603050405020304" pitchFamily="18" charset="0"/>
                          <a:ea typeface="Aptos"/>
                          <a:cs typeface="Times New Roman" panose="02020603050405020304" pitchFamily="18" charset="0"/>
                        </a:rPr>
                        <a:t>Aldosteron antagonisti, sodyum ve su atılımını artırır</a:t>
                      </a:r>
                      <a:endParaRPr lang="tr-TR" sz="11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r-TR" sz="1200" kern="100" dirty="0" err="1">
                          <a:effectLst/>
                          <a:latin typeface="Times New Roman" panose="02020603050405020304" pitchFamily="18" charset="0"/>
                          <a:ea typeface="Aptos"/>
                          <a:cs typeface="Times New Roman" panose="02020603050405020304" pitchFamily="18" charset="0"/>
                        </a:rPr>
                        <a:t>Hiperkalemi</a:t>
                      </a:r>
                      <a:r>
                        <a:rPr lang="tr-TR" sz="1200" kern="100" dirty="0">
                          <a:effectLst/>
                          <a:latin typeface="Times New Roman" panose="02020603050405020304" pitchFamily="18" charset="0"/>
                          <a:ea typeface="Aptos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tr-TR" sz="1200" kern="100" dirty="0" err="1">
                          <a:effectLst/>
                          <a:latin typeface="Times New Roman" panose="02020603050405020304" pitchFamily="18" charset="0"/>
                          <a:ea typeface="Aptos"/>
                          <a:cs typeface="Times New Roman" panose="02020603050405020304" pitchFamily="18" charset="0"/>
                        </a:rPr>
                        <a:t>jinekomasti</a:t>
                      </a:r>
                      <a:r>
                        <a:rPr lang="tr-TR" sz="1200" kern="100" dirty="0">
                          <a:effectLst/>
                          <a:latin typeface="Times New Roman" panose="02020603050405020304" pitchFamily="18" charset="0"/>
                          <a:ea typeface="Aptos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tr-TR" sz="1200" kern="100" dirty="0" err="1">
                          <a:effectLst/>
                          <a:latin typeface="Times New Roman" panose="02020603050405020304" pitchFamily="18" charset="0"/>
                          <a:ea typeface="Aptos"/>
                          <a:cs typeface="Times New Roman" panose="02020603050405020304" pitchFamily="18" charset="0"/>
                        </a:rPr>
                        <a:t>spironolakton</a:t>
                      </a:r>
                      <a:r>
                        <a:rPr lang="tr-TR" sz="1200" kern="100" dirty="0">
                          <a:effectLst/>
                          <a:latin typeface="Times New Roman" panose="02020603050405020304" pitchFamily="18" charset="0"/>
                          <a:ea typeface="Aptos"/>
                          <a:cs typeface="Times New Roman" panose="02020603050405020304" pitchFamily="18" charset="0"/>
                        </a:rPr>
                        <a:t>)</a:t>
                      </a:r>
                      <a:endParaRPr lang="tr-TR" sz="11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08588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van 2"/>
          <p:cNvSpPr>
            <a:spLocks noGrp="1"/>
          </p:cNvSpPr>
          <p:nvPr>
            <p:ph type="title"/>
          </p:nvPr>
        </p:nvSpPr>
        <p:spPr>
          <a:xfrm>
            <a:off x="623047" y="508561"/>
            <a:ext cx="10515600" cy="710640"/>
          </a:xfrm>
        </p:spPr>
        <p:txBody>
          <a:bodyPr>
            <a:normAutofit/>
          </a:bodyPr>
          <a:lstStyle/>
          <a:p>
            <a:r>
              <a:rPr lang="tr-TR" sz="3600" b="1" dirty="0">
                <a:solidFill>
                  <a:srgbClr val="FF0000"/>
                </a:solidFill>
                <a:latin typeface="+mn-lt"/>
              </a:rPr>
              <a:t>3-Yaşam tarzı değişikliğinin değerlendirilmesi</a:t>
            </a:r>
            <a:endParaRPr lang="tr-TR" sz="36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" name="İçerik Yer Tutucusu 3"/>
          <p:cNvSpPr>
            <a:spLocks noGrp="1"/>
          </p:cNvSpPr>
          <p:nvPr>
            <p:ph idx="1"/>
          </p:nvPr>
        </p:nvSpPr>
        <p:spPr>
          <a:xfrm>
            <a:off x="685800" y="1305672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tr-TR" sz="2400" b="1" dirty="0">
                <a:solidFill>
                  <a:schemeClr val="accent1">
                    <a:lumMod val="75000"/>
                  </a:schemeClr>
                </a:solidFill>
                <a:ea typeface="+mj-ea"/>
                <a:cs typeface="+mj-cs"/>
              </a:rPr>
              <a:t>a. Beslenme ve Kilo takibi</a:t>
            </a:r>
          </a:p>
          <a:p>
            <a:pPr marL="538163" indent="-269875" algn="just">
              <a:buFont typeface="Wingdings" panose="05000000000000000000" pitchFamily="2" charset="2"/>
              <a:buChar char="Ø"/>
            </a:pPr>
            <a:r>
              <a:rPr lang="tr-TR" sz="2400" dirty="0"/>
              <a:t>Düşük sodyum diyeti, kalp yetersizliği semptomlarını hafifletir ve sıvı birikimini önler. </a:t>
            </a:r>
          </a:p>
          <a:p>
            <a:pPr marL="538163" indent="-269875" algn="just">
              <a:buFont typeface="Wingdings" panose="05000000000000000000" pitchFamily="2" charset="2"/>
              <a:buChar char="Ø"/>
            </a:pPr>
            <a:r>
              <a:rPr lang="tr-TR" sz="2400" dirty="0"/>
              <a:t>Günlük sodyum alımı genellikle 2-3 gram ile sınırlandırılmalıdır. </a:t>
            </a:r>
          </a:p>
          <a:p>
            <a:pPr marL="538163" indent="-269875" algn="just">
              <a:buFont typeface="Wingdings" panose="05000000000000000000" pitchFamily="2" charset="2"/>
              <a:buChar char="Ø"/>
            </a:pPr>
            <a:r>
              <a:rPr lang="tr-TR" sz="2400" dirty="0"/>
              <a:t>Ayrıca sıvı alımı günde 1.5-2 litre ile sınırlandırılarak ödemin önüne geçilir.</a:t>
            </a:r>
          </a:p>
          <a:p>
            <a:pPr marL="538163" indent="-269875" algn="just">
              <a:buFont typeface="Wingdings" panose="05000000000000000000" pitchFamily="2" charset="2"/>
              <a:buChar char="Ø"/>
            </a:pPr>
            <a:r>
              <a:rPr lang="tr-TR" sz="2400" dirty="0"/>
              <a:t>Kilo takibi, kalp yetersizliği yönetiminde kritik bir parametredir. </a:t>
            </a:r>
          </a:p>
          <a:p>
            <a:pPr marL="538163" indent="-269875" algn="just">
              <a:buFont typeface="Wingdings" panose="05000000000000000000" pitchFamily="2" charset="2"/>
              <a:buChar char="Ø"/>
            </a:pPr>
            <a:r>
              <a:rPr lang="tr-TR" sz="2400" dirty="0"/>
              <a:t>Özellikle günlük kilo artışları sıvı birikiminin bir göstergesi olabilir ve kalp yetersizliği semptomlarının kötüleştiğini işaret edebilir. </a:t>
            </a:r>
          </a:p>
          <a:p>
            <a:pPr marL="538163" indent="-269875" algn="just">
              <a:buFont typeface="Wingdings" panose="05000000000000000000" pitchFamily="2" charset="2"/>
              <a:buChar char="Ø"/>
            </a:pPr>
            <a:r>
              <a:rPr lang="tr-TR" sz="2400" dirty="0"/>
              <a:t>Hastalara her gün aynı saatte ve aynı koşullarda tartılmaları önerilir. Kilo değişiklikleri izlenmeli ve ani artışlarda hekim bilgilendirilmelidir.</a:t>
            </a:r>
          </a:p>
          <a:p>
            <a:pPr>
              <a:buFont typeface="Wingdings" panose="05000000000000000000" pitchFamily="2" charset="2"/>
              <a:buChar char="Ø"/>
            </a:pPr>
            <a:endParaRPr lang="tr-TR" sz="2400" dirty="0"/>
          </a:p>
        </p:txBody>
      </p:sp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D7B41-6BEA-4AE0-A1BC-1FBF00AB98E9}" type="slidenum">
              <a:rPr lang="tr-TR" smtClean="0"/>
              <a:t>31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213118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10497" y="1119206"/>
            <a:ext cx="11283251" cy="4351338"/>
          </a:xfrm>
        </p:spPr>
        <p:txBody>
          <a:bodyPr/>
          <a:lstStyle/>
          <a:p>
            <a:pPr marL="0" indent="0">
              <a:buNone/>
            </a:pPr>
            <a:r>
              <a:rPr lang="tr-TR" b="1" i="1" dirty="0">
                <a:solidFill>
                  <a:schemeClr val="accent1">
                    <a:lumMod val="75000"/>
                  </a:schemeClr>
                </a:solidFill>
              </a:rPr>
              <a:t>b. Egzersiz</a:t>
            </a:r>
            <a:endParaRPr lang="tr-TR" dirty="0"/>
          </a:p>
          <a:p>
            <a:pPr algn="just">
              <a:buFont typeface="Wingdings" panose="05000000000000000000" pitchFamily="2" charset="2"/>
              <a:buChar char="Ø"/>
            </a:pPr>
            <a:r>
              <a:rPr lang="tr-TR" sz="2400" dirty="0"/>
              <a:t>Kalp yetersizliği olan hastalar için düzenli egzersiz önerilir, ancak egzersiz planı hastanın NYHA sınıfına göre bireyselleştirilmelidir.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tr-TR" sz="2400" dirty="0"/>
              <a:t>Yürüyüş ve hafif aerobik egzersizler genellikle önerilirken, ağır egzersizlerden kaçınılmalıdır.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D7B41-6BEA-4AE0-A1BC-1FBF00AB98E9}" type="slidenum">
              <a:rPr lang="tr-TR" smtClean="0"/>
              <a:t>32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808333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49941" y="1064373"/>
            <a:ext cx="10515600" cy="486522"/>
          </a:xfrm>
        </p:spPr>
        <p:txBody>
          <a:bodyPr>
            <a:normAutofit/>
          </a:bodyPr>
          <a:lstStyle/>
          <a:p>
            <a:r>
              <a:rPr lang="tr-TR" sz="24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c. Sigara ve Alkol Kullanımı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tr-TR" sz="2000" dirty="0"/>
              <a:t>Sigara içmek, kalbin oksijen ihtiyacını artırarak kalp yetersizliğini daha da kötüleştirir. </a:t>
            </a:r>
          </a:p>
          <a:p>
            <a:pPr algn="just"/>
            <a:r>
              <a:rPr lang="tr-TR" sz="2000" dirty="0"/>
              <a:t>Alkol, kalp kasına doğrudan zarar vererek alkolik </a:t>
            </a:r>
            <a:r>
              <a:rPr lang="tr-TR" sz="2000" dirty="0" err="1"/>
              <a:t>kardiyomiyopatiye</a:t>
            </a:r>
            <a:r>
              <a:rPr lang="tr-TR" sz="2000" dirty="0"/>
              <a:t> yol açabilir. </a:t>
            </a:r>
          </a:p>
          <a:p>
            <a:pPr algn="just"/>
            <a:r>
              <a:rPr lang="tr-TR" sz="2000" dirty="0"/>
              <a:t>Bu nedenle hastalara sigarayı bırakmaları ve alkol tüketimini durdurmaları şiddetle önerilir. 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D7B41-6BEA-4AE0-A1BC-1FBF00AB98E9}" type="slidenum">
              <a:rPr lang="tr-TR" smtClean="0"/>
              <a:t>33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970738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67870" y="535455"/>
            <a:ext cx="10515600" cy="555154"/>
          </a:xfrm>
        </p:spPr>
        <p:txBody>
          <a:bodyPr>
            <a:normAutofit fontScale="90000"/>
          </a:bodyPr>
          <a:lstStyle/>
          <a:p>
            <a:r>
              <a:rPr lang="tr-TR" sz="3600" b="1" dirty="0">
                <a:solidFill>
                  <a:srgbClr val="FF0000"/>
                </a:solidFill>
                <a:latin typeface="+mn-lt"/>
              </a:rPr>
              <a:t>4. </a:t>
            </a:r>
            <a:r>
              <a:rPr lang="tr-TR" sz="3600" b="1" dirty="0" err="1">
                <a:solidFill>
                  <a:srgbClr val="FF0000"/>
                </a:solidFill>
                <a:latin typeface="+mn-lt"/>
              </a:rPr>
              <a:t>Komorbiditelerin</a:t>
            </a:r>
            <a:r>
              <a:rPr lang="tr-TR" sz="3600" b="1" dirty="0">
                <a:solidFill>
                  <a:srgbClr val="FF0000"/>
                </a:solidFill>
                <a:latin typeface="+mn-lt"/>
              </a:rPr>
              <a:t> Yönetimi</a:t>
            </a:r>
          </a:p>
        </p:txBody>
      </p:sp>
      <p:graphicFrame>
        <p:nvGraphicFramePr>
          <p:cNvPr id="7" name="İçerik Yer Tutucusu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78109959"/>
              </p:ext>
            </p:extLst>
          </p:nvPr>
        </p:nvGraphicFramePr>
        <p:xfrm>
          <a:off x="747656" y="1164210"/>
          <a:ext cx="10825779" cy="4277365"/>
        </p:xfrm>
        <a:graphic>
          <a:graphicData uri="http://schemas.openxmlformats.org/drawingml/2006/table">
            <a:tbl>
              <a:tblPr firstRow="1" firstCol="1" bandRow="1"/>
              <a:tblGrid>
                <a:gridCol w="26092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981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183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7884">
                <a:tc>
                  <a:txBody>
                    <a:bodyPr/>
                    <a:lstStyle/>
                    <a:p>
                      <a:pPr marL="720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200" b="1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Komorbidite</a:t>
                      </a:r>
                      <a:endParaRPr lang="tr-TR" sz="11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200" b="1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Yönetim Stratejisi</a:t>
                      </a:r>
                      <a:endParaRPr lang="tr-TR" sz="11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200" b="1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Tedavi Önerileri</a:t>
                      </a:r>
                      <a:endParaRPr lang="tr-TR" sz="11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7216">
                <a:tc>
                  <a:txBody>
                    <a:bodyPr/>
                    <a:lstStyle/>
                    <a:p>
                      <a:pPr marL="720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400" b="1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Diyabet</a:t>
                      </a:r>
                      <a:endParaRPr lang="tr-TR" sz="14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4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Glisemik</a:t>
                      </a:r>
                      <a:r>
                        <a:rPr lang="tr-TR" sz="14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kontrol sağlanmalı.</a:t>
                      </a:r>
                      <a:endParaRPr lang="tr-TR" sz="14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4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tr-TR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SGLT2 inhibitörleri</a:t>
                      </a:r>
                      <a:r>
                        <a:rPr lang="tr-TR" sz="14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önerilir. </a:t>
                      </a:r>
                      <a:br>
                        <a:rPr lang="tr-TR" sz="14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tr-TR" sz="14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HbA1c izlenir.</a:t>
                      </a:r>
                      <a:endParaRPr lang="tr-TR" sz="14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7216">
                <a:tc>
                  <a:txBody>
                    <a:bodyPr/>
                    <a:lstStyle/>
                    <a:p>
                      <a:pPr marL="720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400" b="1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Hipertansiyon</a:t>
                      </a:r>
                      <a:endParaRPr lang="tr-TR" sz="14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4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Kan basıncının kontrol edilmesi, kalp iş yükünü azaltır.</a:t>
                      </a:r>
                      <a:endParaRPr lang="tr-TR" sz="14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4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tr-TR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ACEI/ARB’ler</a:t>
                      </a:r>
                      <a:r>
                        <a:rPr lang="tr-TR" sz="14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ilk tercih. </a:t>
                      </a:r>
                      <a:br>
                        <a:rPr lang="tr-TR" sz="14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tr-TR" sz="14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Tuz alımı sınırlanır.</a:t>
                      </a:r>
                      <a:endParaRPr lang="tr-TR" sz="14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5301">
                <a:tc>
                  <a:txBody>
                    <a:bodyPr/>
                    <a:lstStyle/>
                    <a:p>
                      <a:pPr marL="720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Kronik Böbrek Hastalığı</a:t>
                      </a:r>
                      <a:endParaRPr lang="tr-TR" sz="14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4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Böbrek fonksiyonları dikkatle izlenmeli.</a:t>
                      </a:r>
                      <a:endParaRPr lang="tr-TR" sz="14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4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tr-TR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MRA’lar</a:t>
                      </a:r>
                      <a:r>
                        <a:rPr lang="tr-TR" sz="14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kullanılırken hiperkalemi riski izlenir.</a:t>
                      </a:r>
                      <a:endParaRPr lang="tr-TR" sz="14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7216">
                <a:tc>
                  <a:txBody>
                    <a:bodyPr/>
                    <a:lstStyle/>
                    <a:p>
                      <a:pPr marL="720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KOAH</a:t>
                      </a:r>
                      <a:endParaRPr lang="tr-TR" sz="14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4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Solunum fonksiyonları optimize edilmeli.</a:t>
                      </a:r>
                      <a:endParaRPr lang="tr-TR" sz="14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9388" indent="-10795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4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tr-TR" sz="14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Bronkodilatör</a:t>
                      </a:r>
                      <a:r>
                        <a:rPr lang="tr-TR" sz="14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ve </a:t>
                      </a:r>
                      <a:r>
                        <a:rPr lang="tr-TR" sz="14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kortikosteroid</a:t>
                      </a:r>
                      <a:r>
                        <a:rPr lang="tr-TR" sz="14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tedavisi uygulanabilir.</a:t>
                      </a:r>
                      <a:endParaRPr lang="tr-TR" sz="14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5301">
                <a:tc>
                  <a:txBody>
                    <a:bodyPr/>
                    <a:lstStyle/>
                    <a:p>
                      <a:pPr marL="720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Anemi</a:t>
                      </a:r>
                      <a:endParaRPr lang="tr-TR" sz="14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4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Hemoglobin seviyeleri optimize edilmelidir.</a:t>
                      </a:r>
                      <a:endParaRPr lang="tr-TR" sz="14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4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tr-TR" sz="1400" b="1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IV demir</a:t>
                      </a:r>
                      <a:r>
                        <a:rPr lang="tr-TR" sz="14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14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replasmanı</a:t>
                      </a:r>
                      <a:r>
                        <a:rPr lang="tr-TR" sz="14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yapılabilir.</a:t>
                      </a:r>
                      <a:endParaRPr lang="tr-TR" sz="14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5301">
                <a:tc>
                  <a:txBody>
                    <a:bodyPr/>
                    <a:lstStyle/>
                    <a:p>
                      <a:pPr marL="720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Uyku Bozuklukları</a:t>
                      </a:r>
                      <a:endParaRPr lang="tr-TR" sz="14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4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Uyku </a:t>
                      </a:r>
                      <a:r>
                        <a:rPr lang="tr-TR" sz="14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apnesi</a:t>
                      </a:r>
                      <a:r>
                        <a:rPr lang="tr-TR" sz="14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kontrol edilmelidir.</a:t>
                      </a:r>
                      <a:endParaRPr lang="tr-TR" sz="14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4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tr-TR" sz="1400" b="1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CPAP cihazı</a:t>
                      </a:r>
                      <a:r>
                        <a:rPr lang="tr-TR" sz="14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önerilir.</a:t>
                      </a:r>
                      <a:endParaRPr lang="tr-TR" sz="14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5301">
                <a:tc>
                  <a:txBody>
                    <a:bodyPr/>
                    <a:lstStyle/>
                    <a:p>
                      <a:pPr marL="720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Depresyon</a:t>
                      </a:r>
                      <a:endParaRPr lang="tr-TR" sz="14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4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Psikolojik destek ve ilaç tedavisi gerekebilir.</a:t>
                      </a:r>
                      <a:endParaRPr lang="tr-TR" sz="14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4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tr-TR" sz="14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Antidepresanlar</a:t>
                      </a:r>
                      <a:r>
                        <a:rPr lang="tr-TR" sz="14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dikkatli kullanılmalıdır.</a:t>
                      </a:r>
                      <a:endParaRPr lang="tr-TR" sz="14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5301">
                <a:tc>
                  <a:txBody>
                    <a:bodyPr/>
                    <a:lstStyle/>
                    <a:p>
                      <a:pPr marL="720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Obezite</a:t>
                      </a:r>
                      <a:endParaRPr lang="tr-TR" sz="14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4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Kilo kaybı kalp fonksiyonlarını iyileştirir.</a:t>
                      </a:r>
                      <a:endParaRPr lang="tr-TR" sz="14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4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Diyet ve egzersiz programı düzenlenmelidir.</a:t>
                      </a:r>
                      <a:endParaRPr lang="tr-TR" sz="14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47216">
                <a:tc>
                  <a:txBody>
                    <a:bodyPr/>
                    <a:lstStyle/>
                    <a:p>
                      <a:pPr marL="720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Koroner Arter Hastalığı (KAH)</a:t>
                      </a:r>
                      <a:endParaRPr lang="tr-TR" sz="14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4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Kalp iş yükü azaltılmalı, stabilizasyon sağlanmalı.</a:t>
                      </a:r>
                      <a:endParaRPr lang="tr-TR" sz="14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9388" indent="-10795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4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tr-TR" sz="1400" b="1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Statinler</a:t>
                      </a:r>
                      <a:r>
                        <a:rPr lang="tr-TR" sz="14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tr-TR" sz="1400" b="1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beta </a:t>
                      </a:r>
                      <a:r>
                        <a:rPr lang="tr-TR" sz="1400" b="1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blokerler</a:t>
                      </a:r>
                      <a:r>
                        <a:rPr lang="tr-TR" sz="14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ve </a:t>
                      </a:r>
                      <a:r>
                        <a:rPr lang="tr-TR" sz="1400" b="1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ACEI/</a:t>
                      </a:r>
                      <a:r>
                        <a:rPr lang="tr-TR" sz="1400" b="1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ARB’ler</a:t>
                      </a:r>
                      <a:r>
                        <a:rPr lang="tr-TR" sz="14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kullanılabilir.</a:t>
                      </a:r>
                      <a:endParaRPr lang="tr-TR" sz="14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4112">
                <a:tc>
                  <a:txBody>
                    <a:bodyPr/>
                    <a:lstStyle/>
                    <a:p>
                      <a:pPr marL="720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4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Atrial Fibrilasyon (AF)</a:t>
                      </a:r>
                      <a:endParaRPr lang="tr-TR" sz="1400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4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Ritm</a:t>
                      </a:r>
                      <a:r>
                        <a:rPr lang="tr-TR" sz="14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kontrolü ve </a:t>
                      </a:r>
                      <a:r>
                        <a:rPr lang="tr-TR" sz="14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tromboemboliden</a:t>
                      </a:r>
                      <a:r>
                        <a:rPr lang="tr-TR" sz="14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korunma sağlanmalı.</a:t>
                      </a:r>
                      <a:endParaRPr lang="tr-TR" sz="14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4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tr-TR" sz="1400" b="1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Antikoagülanlar</a:t>
                      </a:r>
                      <a:r>
                        <a:rPr lang="tr-TR" sz="14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ve </a:t>
                      </a:r>
                      <a:r>
                        <a:rPr lang="tr-TR" sz="1400" b="1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beta </a:t>
                      </a:r>
                      <a:r>
                        <a:rPr lang="tr-TR" sz="1400" b="1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blokerler</a:t>
                      </a:r>
                      <a:r>
                        <a:rPr lang="tr-TR" sz="14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önerilir.</a:t>
                      </a:r>
                      <a:endParaRPr lang="tr-TR" sz="14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D7B41-6BEA-4AE0-A1BC-1FBF00AB98E9}" type="slidenum">
              <a:rPr lang="tr-TR" smtClean="0"/>
              <a:t>34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498586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05118" y="544419"/>
            <a:ext cx="10515600" cy="549275"/>
          </a:xfrm>
        </p:spPr>
        <p:txBody>
          <a:bodyPr>
            <a:normAutofit/>
          </a:bodyPr>
          <a:lstStyle/>
          <a:p>
            <a:r>
              <a:rPr lang="tr-TR" sz="3200" b="1" dirty="0">
                <a:solidFill>
                  <a:srgbClr val="FF0000"/>
                </a:solidFill>
                <a:latin typeface="+mn-lt"/>
              </a:rPr>
              <a:t>5.Bağışıklama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412240"/>
            <a:ext cx="11038840" cy="319561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tr-TR" sz="2400" dirty="0"/>
              <a:t>Enfeksiyonlar kalp yetersizliği semptomlarını kötüleştirebilir ve hastaneye yatış riskini artırabilir.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tr-TR" sz="2400" dirty="0"/>
              <a:t>grip ve </a:t>
            </a:r>
            <a:r>
              <a:rPr lang="tr-TR" sz="2400" dirty="0" err="1"/>
              <a:t>pnömoni</a:t>
            </a:r>
            <a:r>
              <a:rPr lang="tr-TR" sz="2400" dirty="0"/>
              <a:t> aşılarının uygulanması yapılır.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tr-TR" sz="2400" dirty="0"/>
              <a:t>≥50 yaş ve ek risk faktörü olan hastalarda zona; ≥60 yaş </a:t>
            </a:r>
            <a:r>
              <a:rPr lang="tr-TR" sz="2400" dirty="0" err="1"/>
              <a:t>KY’li</a:t>
            </a:r>
            <a:r>
              <a:rPr lang="tr-TR" sz="2400" dirty="0"/>
              <a:t> hastalarda RSV aşısı düşünülmelidir.</a:t>
            </a:r>
          </a:p>
          <a:p>
            <a:pPr>
              <a:lnSpc>
                <a:spcPct val="100000"/>
              </a:lnSpc>
            </a:pPr>
            <a:endParaRPr lang="tr-TR" sz="2400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D7B41-6BEA-4AE0-A1BC-1FBF00AB98E9}" type="slidenum">
              <a:rPr lang="tr-TR" smtClean="0"/>
              <a:t>35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159595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D7B41-6BEA-4AE0-A1BC-1FBF00AB98E9}" type="slidenum">
              <a:rPr lang="tr-TR" smtClean="0"/>
              <a:t>36</a:t>
            </a:fld>
            <a:endParaRPr lang="tr-TR"/>
          </a:p>
        </p:txBody>
      </p:sp>
      <p:sp>
        <p:nvSpPr>
          <p:cNvPr id="2" name="Unvan 1"/>
          <p:cNvSpPr>
            <a:spLocks noGrp="1"/>
          </p:cNvSpPr>
          <p:nvPr>
            <p:ph type="title" idx="4294967295"/>
          </p:nvPr>
        </p:nvSpPr>
        <p:spPr>
          <a:xfrm>
            <a:off x="652421" y="506190"/>
            <a:ext cx="5265855" cy="542682"/>
          </a:xfrm>
        </p:spPr>
        <p:txBody>
          <a:bodyPr>
            <a:normAutofit fontScale="90000"/>
          </a:bodyPr>
          <a:lstStyle/>
          <a:p>
            <a:r>
              <a:rPr lang="tr-TR" sz="3600" b="1" dirty="0">
                <a:solidFill>
                  <a:srgbClr val="FF0000"/>
                </a:solidFill>
                <a:latin typeface="+mn-lt"/>
              </a:rPr>
              <a:t>Sevk Kriterleri</a:t>
            </a: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349" y="1167119"/>
            <a:ext cx="9519992" cy="4785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135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40976" y="571313"/>
            <a:ext cx="10515600" cy="495487"/>
          </a:xfrm>
        </p:spPr>
        <p:txBody>
          <a:bodyPr>
            <a:normAutofit fontScale="90000"/>
          </a:bodyPr>
          <a:lstStyle/>
          <a:p>
            <a:r>
              <a:rPr lang="tr-TR" sz="3600" b="1" dirty="0">
                <a:solidFill>
                  <a:srgbClr val="FF0000"/>
                </a:solidFill>
                <a:latin typeface="+mn-lt"/>
              </a:rPr>
              <a:t>VAKA-1: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D7B41-6BEA-4AE0-A1BC-1FBF00AB98E9}" type="slidenum">
              <a:rPr lang="tr-TR" smtClean="0"/>
              <a:t>37</a:t>
            </a:fld>
            <a:endParaRPr lang="tr-TR"/>
          </a:p>
        </p:txBody>
      </p:sp>
      <p:sp>
        <p:nvSpPr>
          <p:cNvPr id="5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828016" y="1471911"/>
            <a:ext cx="8233881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tr-TR" altLang="tr-TR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Yaş / Cinsiyet:</a:t>
            </a:r>
            <a:r>
              <a:rPr kumimoji="0" lang="tr-TR" altLang="tr-T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67 yaş / Erkek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tr-TR" altLang="tr-TR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Başvuru Nedeni:</a:t>
            </a:r>
            <a:r>
              <a:rPr kumimoji="0" lang="tr-TR" altLang="tr-T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Nefes darlığı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tr-TR" altLang="tr-TR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Özgeçmiş:</a:t>
            </a:r>
            <a:endParaRPr kumimoji="0" lang="tr-TR" altLang="tr-TR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R="0" lvl="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</a:pPr>
            <a:r>
              <a:rPr kumimoji="0" lang="tr-TR" altLang="tr-T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Hipertansiyon (15 yıl)</a:t>
            </a:r>
          </a:p>
          <a:p>
            <a:pPr marR="0" lvl="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</a:pPr>
            <a:r>
              <a:rPr kumimoji="0" lang="tr-TR" altLang="tr-T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Tip 2 diyabet (8 yıl)</a:t>
            </a:r>
          </a:p>
          <a:p>
            <a:pPr marR="0" lvl="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</a:pPr>
            <a:r>
              <a:rPr kumimoji="0" lang="tr-TR" altLang="tr-T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3 yıl önce geçirilmiş </a:t>
            </a:r>
            <a:r>
              <a:rPr kumimoji="0" lang="tr-TR" altLang="tr-TR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anterior</a:t>
            </a:r>
            <a:r>
              <a:rPr kumimoji="0" lang="tr-TR" altLang="tr-T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MI</a:t>
            </a:r>
          </a:p>
          <a:p>
            <a:pPr marR="0" lvl="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tr-TR" altLang="tr-TR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İlaçlar:</a:t>
            </a:r>
            <a:r>
              <a:rPr kumimoji="0" lang="tr-TR" altLang="tr-T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tr-TR" altLang="tr-TR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Amlodipin</a:t>
            </a:r>
            <a:r>
              <a:rPr kumimoji="0" lang="tr-TR" altLang="tr-T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10 mg, </a:t>
            </a:r>
            <a:r>
              <a:rPr kumimoji="0" lang="tr-TR" altLang="tr-TR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Metformin</a:t>
            </a:r>
            <a:r>
              <a:rPr kumimoji="0" lang="tr-TR" altLang="tr-T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2×1000 mg</a:t>
            </a:r>
          </a:p>
        </p:txBody>
      </p:sp>
    </p:spTree>
    <p:extLst>
      <p:ext uri="{BB962C8B-B14F-4D97-AF65-F5344CB8AC3E}">
        <p14:creationId xmlns:p14="http://schemas.microsoft.com/office/powerpoint/2010/main" val="27433185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596153" y="520964"/>
            <a:ext cx="10515600" cy="585134"/>
          </a:xfrm>
        </p:spPr>
        <p:txBody>
          <a:bodyPr>
            <a:normAutofit/>
          </a:bodyPr>
          <a:lstStyle/>
          <a:p>
            <a:r>
              <a:rPr lang="tr-TR" sz="32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ADIM 1 – Semptom Değerlendirmesi (Algoritmanın Girişi)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400" b="1" dirty="0"/>
              <a:t>Nefes darlığı mevcut</a:t>
            </a:r>
            <a:endParaRPr lang="tr-TR" sz="2400" dirty="0"/>
          </a:p>
          <a:p>
            <a:pPr>
              <a:buFont typeface="Wingdings" panose="05000000000000000000" pitchFamily="2" charset="2"/>
              <a:buChar char="q"/>
            </a:pPr>
            <a:r>
              <a:rPr lang="tr-TR" sz="2400" dirty="0"/>
              <a:t>İstirahatte mi? → sorgulanmalı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tr-TR" sz="2400" dirty="0"/>
              <a:t>Eforla mı? → sorgulanmalı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tr-TR" sz="2400" dirty="0" err="1"/>
              <a:t>Ortopne</a:t>
            </a:r>
            <a:r>
              <a:rPr lang="tr-TR" sz="2400" dirty="0"/>
              <a:t> / PND? → sorgulanmalı</a:t>
            </a:r>
          </a:p>
          <a:p>
            <a:r>
              <a:rPr lang="tr-TR" sz="2400" dirty="0"/>
              <a:t>➡️ </a:t>
            </a:r>
            <a:r>
              <a:rPr lang="tr-TR" sz="2400" b="1" dirty="0"/>
              <a:t>Semptom VAR → algoritma devam eder</a:t>
            </a:r>
            <a:endParaRPr lang="tr-TR" sz="2400" dirty="0"/>
          </a:p>
          <a:p>
            <a:endParaRPr lang="tr-TR" sz="2400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D7B41-6BEA-4AE0-A1BC-1FBF00AB98E9}" type="slidenum">
              <a:rPr lang="tr-TR" smtClean="0"/>
              <a:t>38</a:t>
            </a:fld>
            <a:endParaRPr lang="tr-TR"/>
          </a:p>
        </p:txBody>
      </p:sp>
      <p:sp>
        <p:nvSpPr>
          <p:cNvPr id="5" name="Dikdörtgen 4"/>
          <p:cNvSpPr/>
          <p:nvPr/>
        </p:nvSpPr>
        <p:spPr>
          <a:xfrm>
            <a:off x="6314325" y="4485493"/>
            <a:ext cx="4797428" cy="954107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marL="1255713" indent="-1255713"/>
            <a:r>
              <a:rPr lang="tr-TR" sz="2800" dirty="0"/>
              <a:t>VAKA</a:t>
            </a:r>
            <a:r>
              <a:rPr lang="tr-TR" sz="2800" dirty="0">
                <a:sym typeface="Wingdings" panose="05000000000000000000" pitchFamily="2" charset="2"/>
              </a:rPr>
              <a:t> </a:t>
            </a:r>
            <a:r>
              <a:rPr lang="tr-TR" sz="2800" dirty="0"/>
              <a:t>Nefes Darlığı Eforla Var İstirahatte Rahat</a:t>
            </a:r>
          </a:p>
        </p:txBody>
      </p:sp>
    </p:spTree>
    <p:extLst>
      <p:ext uri="{BB962C8B-B14F-4D97-AF65-F5344CB8AC3E}">
        <p14:creationId xmlns:p14="http://schemas.microsoft.com/office/powerpoint/2010/main" val="26559203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580490" y="517525"/>
            <a:ext cx="10515600" cy="576169"/>
          </a:xfrm>
        </p:spPr>
        <p:txBody>
          <a:bodyPr>
            <a:normAutofit fontScale="90000"/>
          </a:bodyPr>
          <a:lstStyle/>
          <a:p>
            <a:r>
              <a:rPr lang="tr-TR" altLang="tr-TR" sz="3600" b="1" dirty="0">
                <a:solidFill>
                  <a:srgbClr val="FF0000"/>
                </a:solidFill>
                <a:latin typeface="+mn-lt"/>
              </a:rPr>
              <a:t>ADIM 2 – Fizik Muayene (</a:t>
            </a:r>
            <a:r>
              <a:rPr lang="tr-TR" altLang="tr-TR" sz="3600" b="1" dirty="0" err="1">
                <a:solidFill>
                  <a:srgbClr val="FF0000"/>
                </a:solidFill>
                <a:latin typeface="+mn-lt"/>
              </a:rPr>
              <a:t>Konjesyon</a:t>
            </a:r>
            <a:r>
              <a:rPr lang="tr-TR" altLang="tr-TR" sz="3600" b="1" dirty="0">
                <a:solidFill>
                  <a:srgbClr val="FF0000"/>
                </a:solidFill>
                <a:latin typeface="+mn-lt"/>
              </a:rPr>
              <a:t> Var mı?)</a:t>
            </a:r>
            <a:endParaRPr lang="tr-TR" sz="3600" dirty="0">
              <a:latin typeface="+mn-lt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D7B41-6BEA-4AE0-A1BC-1FBF00AB98E9}" type="slidenum">
              <a:rPr lang="tr-TR" smtClean="0"/>
              <a:t>39</a:t>
            </a:fld>
            <a:endParaRPr lang="tr-TR"/>
          </a:p>
        </p:txBody>
      </p:sp>
      <p:sp>
        <p:nvSpPr>
          <p:cNvPr id="5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687311" y="1370835"/>
            <a:ext cx="10175697" cy="2727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fontAlgn="base"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</a:pPr>
            <a:r>
              <a:rPr lang="tr-TR" altLang="tr-TR" sz="2400" dirty="0"/>
              <a:t>Boyun </a:t>
            </a:r>
            <a:r>
              <a:rPr lang="tr-TR" altLang="tr-TR" sz="2400" dirty="0" err="1"/>
              <a:t>venöz</a:t>
            </a:r>
            <a:r>
              <a:rPr lang="tr-TR" altLang="tr-TR" sz="2400" dirty="0"/>
              <a:t> dolgunluğu</a:t>
            </a:r>
          </a:p>
          <a:p>
            <a:pPr marR="0" lvl="0" fontAlgn="base"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</a:pPr>
            <a:r>
              <a:rPr lang="tr-TR" altLang="tr-TR" sz="2400" dirty="0"/>
              <a:t>Akciğer </a:t>
            </a:r>
            <a:r>
              <a:rPr lang="tr-TR" altLang="tr-TR" sz="2400" dirty="0" err="1"/>
              <a:t>ralleri</a:t>
            </a:r>
            <a:endParaRPr lang="tr-TR" altLang="tr-TR" sz="2400" dirty="0"/>
          </a:p>
          <a:p>
            <a:pPr marR="0" lvl="0" fontAlgn="base"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</a:pPr>
            <a:r>
              <a:rPr lang="tr-TR" altLang="tr-TR" sz="2400" dirty="0" err="1"/>
              <a:t>Periferik</a:t>
            </a:r>
            <a:r>
              <a:rPr lang="tr-TR" altLang="tr-TR" sz="2400" dirty="0"/>
              <a:t> ödem</a:t>
            </a:r>
          </a:p>
          <a:p>
            <a:pPr marR="0" lvl="0" fontAlgn="base"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</a:pPr>
            <a:r>
              <a:rPr lang="tr-TR" altLang="tr-TR" sz="2400" dirty="0"/>
              <a:t>S3 </a:t>
            </a:r>
            <a:r>
              <a:rPr lang="tr-TR" altLang="tr-TR" sz="2400" dirty="0" err="1"/>
              <a:t>gallop</a:t>
            </a:r>
            <a:endParaRPr lang="tr-TR" altLang="tr-TR" sz="2400" dirty="0"/>
          </a:p>
          <a:p>
            <a:pPr marR="0" lvl="0" fontAlgn="base"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altLang="tr-TR" sz="2400" b="1" dirty="0" err="1"/>
              <a:t>Konjesyon</a:t>
            </a:r>
            <a:r>
              <a:rPr lang="tr-TR" altLang="tr-TR" sz="2400" b="1" dirty="0"/>
              <a:t> yoksa</a:t>
            </a:r>
            <a:r>
              <a:rPr lang="tr-TR" altLang="tr-TR" sz="2400" b="1" dirty="0">
                <a:sym typeface="Wingdings" panose="05000000000000000000" pitchFamily="2" charset="2"/>
              </a:rPr>
              <a:t>  </a:t>
            </a:r>
            <a:r>
              <a:rPr lang="tr-TR" altLang="tr-TR" sz="2400" b="1" dirty="0"/>
              <a:t>Tanı İçin Yönlendirilmelidir….</a:t>
            </a:r>
          </a:p>
          <a:p>
            <a:pPr marR="0" lvl="0" fontAlgn="base"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altLang="tr-TR" sz="2400" b="1" dirty="0" err="1"/>
              <a:t>Konjesyon</a:t>
            </a:r>
            <a:r>
              <a:rPr lang="tr-TR" altLang="tr-TR" sz="2400" b="1" dirty="0"/>
              <a:t> varsa </a:t>
            </a:r>
            <a:r>
              <a:rPr lang="tr-TR" altLang="tr-TR" sz="2400" b="1" dirty="0">
                <a:sym typeface="Wingdings" panose="05000000000000000000" pitchFamily="2" charset="2"/>
              </a:rPr>
              <a:t>   ACİL???</a:t>
            </a:r>
            <a:endParaRPr lang="tr-TR" altLang="tr-TR" sz="2400" b="1" dirty="0"/>
          </a:p>
        </p:txBody>
      </p:sp>
      <p:sp>
        <p:nvSpPr>
          <p:cNvPr id="7" name="Metin kutusu 6"/>
          <p:cNvSpPr txBox="1"/>
          <p:nvPr/>
        </p:nvSpPr>
        <p:spPr>
          <a:xfrm>
            <a:off x="4587713" y="5083397"/>
            <a:ext cx="6508377" cy="76944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tr-TR" sz="4400" dirty="0"/>
              <a:t> </a:t>
            </a:r>
            <a:r>
              <a:rPr lang="tr-TR" sz="3600" dirty="0" err="1"/>
              <a:t>VAKA</a:t>
            </a:r>
            <a:r>
              <a:rPr lang="tr-TR" sz="3600" dirty="0" err="1">
                <a:sym typeface="Wingdings" panose="05000000000000000000" pitchFamily="2" charset="2"/>
              </a:rPr>
              <a:t></a:t>
            </a:r>
            <a:r>
              <a:rPr lang="tr-TR" sz="3600" dirty="0" err="1"/>
              <a:t>Fizik</a:t>
            </a:r>
            <a:r>
              <a:rPr lang="tr-TR" sz="3600" dirty="0"/>
              <a:t> Muayenede Normal</a:t>
            </a:r>
          </a:p>
        </p:txBody>
      </p:sp>
    </p:spTree>
    <p:extLst>
      <p:ext uri="{BB962C8B-B14F-4D97-AF65-F5344CB8AC3E}">
        <p14:creationId xmlns:p14="http://schemas.microsoft.com/office/powerpoint/2010/main" val="8854977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Kalp Yetersizliği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D7B41-6BEA-4AE0-A1BC-1FBF00AB98E9}" type="slidenum">
              <a:rPr lang="tr-TR" smtClean="0"/>
              <a:t>4</a:t>
            </a:fld>
            <a:endParaRPr lang="tr-TR"/>
          </a:p>
        </p:txBody>
      </p:sp>
      <p:graphicFrame>
        <p:nvGraphicFramePr>
          <p:cNvPr id="7" name="Diyagram 6"/>
          <p:cNvGraphicFramePr/>
          <p:nvPr>
            <p:extLst>
              <p:ext uri="{D42A27DB-BD31-4B8C-83A1-F6EECF244321}">
                <p14:modId xmlns:p14="http://schemas.microsoft.com/office/powerpoint/2010/main" val="1213771366"/>
              </p:ext>
            </p:extLst>
          </p:nvPr>
        </p:nvGraphicFramePr>
        <p:xfrm>
          <a:off x="962981" y="1690688"/>
          <a:ext cx="10240638" cy="42682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100518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58906" y="596662"/>
            <a:ext cx="10515600" cy="549275"/>
          </a:xfrm>
        </p:spPr>
        <p:txBody>
          <a:bodyPr>
            <a:normAutofit fontScale="90000"/>
          </a:bodyPr>
          <a:lstStyle/>
          <a:p>
            <a:r>
              <a:rPr lang="tr-TR" sz="3600" dirty="0">
                <a:solidFill>
                  <a:srgbClr val="FF0000"/>
                </a:solidFill>
                <a:latin typeface="+mn-lt"/>
              </a:rPr>
              <a:t>Vaka-2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D7B41-6BEA-4AE0-A1BC-1FBF00AB98E9}" type="slidenum">
              <a:rPr lang="tr-TR" smtClean="0"/>
              <a:t>40</a:t>
            </a:fld>
            <a:endParaRPr lang="tr-TR"/>
          </a:p>
        </p:txBody>
      </p:sp>
      <p:sp>
        <p:nvSpPr>
          <p:cNvPr id="5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658906" y="1358547"/>
            <a:ext cx="8305800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</a:pPr>
            <a:r>
              <a:rPr kumimoji="0" lang="tr-TR" altLang="tr-TR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Yaş / Cinsiyet:</a:t>
            </a:r>
            <a:r>
              <a:rPr kumimoji="0" lang="tr-TR" altLang="tr-T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64 yaş / Erkek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</a:pPr>
            <a:r>
              <a:rPr kumimoji="0" lang="tr-TR" altLang="tr-TR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Tanı:</a:t>
            </a:r>
            <a:r>
              <a:rPr kumimoji="0" lang="tr-TR" altLang="tr-T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Düşük </a:t>
            </a:r>
            <a:r>
              <a:rPr kumimoji="0" lang="tr-TR" altLang="tr-TR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Ejeksiyon</a:t>
            </a:r>
            <a:r>
              <a:rPr kumimoji="0" lang="tr-TR" altLang="tr-T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tr-TR" altLang="tr-TR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Fraksiyonlu</a:t>
            </a:r>
            <a:r>
              <a:rPr kumimoji="0" lang="tr-TR" altLang="tr-T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Kalp Yetersizliği (DEF-KY)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</a:pPr>
            <a:r>
              <a:rPr kumimoji="0" lang="tr-TR" altLang="tr-TR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Tanı Süresi:</a:t>
            </a:r>
            <a:r>
              <a:rPr kumimoji="0" lang="tr-TR" altLang="tr-T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2 yıl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</a:pPr>
            <a:r>
              <a:rPr kumimoji="0" lang="tr-TR" altLang="tr-TR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Başvuru Nedeni:</a:t>
            </a:r>
            <a:r>
              <a:rPr kumimoji="0" lang="tr-TR" altLang="tr-T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Rutin kontrol (şikâyet artışı yok)</a:t>
            </a:r>
          </a:p>
        </p:txBody>
      </p:sp>
      <p:sp>
        <p:nvSpPr>
          <p:cNvPr id="6" name="Dikdörtgen 5"/>
          <p:cNvSpPr/>
          <p:nvPr/>
        </p:nvSpPr>
        <p:spPr>
          <a:xfrm>
            <a:off x="2044759" y="3602482"/>
            <a:ext cx="832292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tr-TR" sz="2000" b="1" dirty="0"/>
              <a:t>Özgeçmiş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tr-TR" sz="2000" dirty="0"/>
              <a:t>Hipertansiyon (12 yıl)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tr-TR" sz="2000" dirty="0"/>
              <a:t>Koroner arter hastalığı (5 yıl önce NSTEMI)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tr-TR" sz="2000" dirty="0"/>
              <a:t>Tip 2 diyabet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tr-TR" sz="2000" dirty="0"/>
              <a:t>KY nedeniyle son 1 yıldır hastaneye yatış yok</a:t>
            </a:r>
          </a:p>
        </p:txBody>
      </p:sp>
    </p:spTree>
    <p:extLst>
      <p:ext uri="{BB962C8B-B14F-4D97-AF65-F5344CB8AC3E}">
        <p14:creationId xmlns:p14="http://schemas.microsoft.com/office/powerpoint/2010/main" val="11452726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49941" y="1153272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2400" b="1" dirty="0"/>
              <a:t>Mevcut Tedavi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tr-TR" sz="2400" dirty="0" err="1"/>
              <a:t>Sakubitril</a:t>
            </a:r>
            <a:r>
              <a:rPr lang="tr-TR" sz="2400" dirty="0"/>
              <a:t>/</a:t>
            </a:r>
            <a:r>
              <a:rPr lang="tr-TR" sz="2400" dirty="0" err="1"/>
              <a:t>valsartan</a:t>
            </a:r>
            <a:r>
              <a:rPr lang="tr-TR" sz="2400" dirty="0"/>
              <a:t> 49/51 mg, 2×1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tr-TR" sz="2400" dirty="0" err="1"/>
              <a:t>Bisoprolol</a:t>
            </a:r>
            <a:r>
              <a:rPr lang="tr-TR" sz="2400" dirty="0"/>
              <a:t> 5 mg, 1×1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tr-TR" sz="2400" dirty="0" err="1"/>
              <a:t>Spironolakton</a:t>
            </a:r>
            <a:r>
              <a:rPr lang="tr-TR" sz="2400" dirty="0"/>
              <a:t> 25 mg, 1×1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tr-TR" sz="2400" dirty="0" err="1"/>
              <a:t>Dapagliflozin</a:t>
            </a:r>
            <a:r>
              <a:rPr lang="tr-TR" sz="2400" dirty="0"/>
              <a:t> 10 mg, 1×1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tr-TR" sz="2400" dirty="0" err="1"/>
              <a:t>Furosemid</a:t>
            </a:r>
            <a:r>
              <a:rPr lang="tr-TR" sz="2400" dirty="0"/>
              <a:t> 20 mg, 1×1</a:t>
            </a:r>
          </a:p>
          <a:p>
            <a:pPr>
              <a:buFont typeface="Wingdings" panose="05000000000000000000" pitchFamily="2" charset="2"/>
              <a:buChar char="q"/>
            </a:pPr>
            <a:endParaRPr lang="tr-TR" sz="2400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D7B41-6BEA-4AE0-A1BC-1FBF00AB98E9}" type="slidenum">
              <a:rPr lang="tr-TR" smtClean="0"/>
              <a:t>41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070176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40976" y="1055408"/>
            <a:ext cx="10515600" cy="486522"/>
          </a:xfrm>
        </p:spPr>
        <p:txBody>
          <a:bodyPr>
            <a:normAutofit/>
          </a:bodyPr>
          <a:lstStyle/>
          <a:p>
            <a:r>
              <a:rPr lang="tr-TR" sz="2400" b="1" dirty="0" err="1">
                <a:latin typeface="+mn-lt"/>
              </a:rPr>
              <a:t>Anamnez</a:t>
            </a:r>
            <a:endParaRPr lang="tr-TR" sz="2400" dirty="0">
              <a:latin typeface="+mn-lt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739588" y="1541930"/>
            <a:ext cx="10515600" cy="435133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tr-TR" sz="2400" dirty="0"/>
              <a:t>Hasta günlük yaşam aktivitelerini rahatlıkla yapabildiğini,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tr-TR" sz="2400" b="1" dirty="0"/>
              <a:t>düz yolda 500–600 m yürüyebildiğini</a:t>
            </a:r>
            <a:r>
              <a:rPr lang="tr-TR" sz="2400" dirty="0"/>
              <a:t>,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tr-TR" sz="2400" dirty="0"/>
              <a:t>merdiven çıkarken yalnızca hafif nefes darlığı hissettiğini,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tr-TR" sz="2400" dirty="0"/>
              <a:t>gece nefes darlığı veya </a:t>
            </a:r>
            <a:r>
              <a:rPr lang="tr-TR" sz="2400" dirty="0" err="1"/>
              <a:t>ortopne</a:t>
            </a:r>
            <a:r>
              <a:rPr lang="tr-TR" sz="2400" dirty="0"/>
              <a:t> olmadığını,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D7B41-6BEA-4AE0-A1BC-1FBF00AB98E9}" type="slidenum">
              <a:rPr lang="tr-TR" smtClean="0"/>
              <a:t>42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675425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40976" y="1052139"/>
            <a:ext cx="10515600" cy="594284"/>
          </a:xfrm>
        </p:spPr>
        <p:txBody>
          <a:bodyPr>
            <a:normAutofit/>
          </a:bodyPr>
          <a:lstStyle/>
          <a:p>
            <a:r>
              <a:rPr lang="tr-TR" sz="2400" b="1" dirty="0">
                <a:latin typeface="+mn-lt"/>
              </a:rPr>
              <a:t>Fizik Muayene</a:t>
            </a:r>
            <a:endParaRPr lang="tr-TR" sz="2400" dirty="0">
              <a:latin typeface="+mn-lt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tr-TR" sz="2400" b="1" dirty="0"/>
              <a:t>Kan basıncı: </a:t>
            </a:r>
            <a:r>
              <a:rPr lang="tr-TR" sz="2400" dirty="0"/>
              <a:t>120/75 </a:t>
            </a:r>
            <a:r>
              <a:rPr lang="tr-TR" sz="2400" dirty="0" err="1"/>
              <a:t>mmHg</a:t>
            </a:r>
            <a:endParaRPr lang="tr-TR" sz="2400" dirty="0"/>
          </a:p>
          <a:p>
            <a:pPr>
              <a:buFont typeface="Wingdings" panose="05000000000000000000" pitchFamily="2" charset="2"/>
              <a:buChar char="q"/>
            </a:pPr>
            <a:r>
              <a:rPr lang="tr-TR" sz="2400" b="1" dirty="0"/>
              <a:t>Nabız: </a:t>
            </a:r>
            <a:r>
              <a:rPr lang="tr-TR" sz="2400" dirty="0"/>
              <a:t>72/</a:t>
            </a:r>
            <a:r>
              <a:rPr lang="tr-TR" sz="2400" dirty="0" err="1"/>
              <a:t>dk</a:t>
            </a:r>
            <a:r>
              <a:rPr lang="tr-TR" sz="2400" dirty="0"/>
              <a:t>, ritmik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tr-TR" sz="2400" b="1" dirty="0"/>
              <a:t>Solunum sayısı: </a:t>
            </a:r>
            <a:r>
              <a:rPr lang="tr-TR" sz="2400" dirty="0"/>
              <a:t>16/</a:t>
            </a:r>
            <a:r>
              <a:rPr lang="tr-TR" sz="2400" dirty="0" err="1"/>
              <a:t>dk</a:t>
            </a:r>
            <a:endParaRPr lang="tr-TR" sz="2400" dirty="0"/>
          </a:p>
          <a:p>
            <a:pPr>
              <a:buFont typeface="Wingdings" panose="05000000000000000000" pitchFamily="2" charset="2"/>
              <a:buChar char="q"/>
            </a:pPr>
            <a:r>
              <a:rPr lang="tr-TR" sz="2400" b="1" dirty="0" err="1"/>
              <a:t>SpO</a:t>
            </a:r>
            <a:r>
              <a:rPr lang="tr-TR" sz="2400" b="1" dirty="0"/>
              <a:t>₂</a:t>
            </a:r>
            <a:r>
              <a:rPr lang="tr-TR" sz="2400" dirty="0"/>
              <a:t>: %97 (oda havasında)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tr-TR" sz="2400" b="1" dirty="0"/>
              <a:t>Boyun </a:t>
            </a:r>
            <a:r>
              <a:rPr lang="tr-TR" sz="2400" b="1" dirty="0" err="1"/>
              <a:t>venöz</a:t>
            </a:r>
            <a:r>
              <a:rPr lang="tr-TR" sz="2400" b="1" dirty="0"/>
              <a:t> dolgunluğu: </a:t>
            </a:r>
            <a:r>
              <a:rPr lang="tr-TR" sz="2400" dirty="0"/>
              <a:t>Yok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tr-TR" sz="2400" b="1" dirty="0"/>
              <a:t>Akciğer: </a:t>
            </a:r>
            <a:r>
              <a:rPr lang="tr-TR" sz="2400" dirty="0" err="1"/>
              <a:t>Raller</a:t>
            </a:r>
            <a:r>
              <a:rPr lang="tr-TR" sz="2400" dirty="0"/>
              <a:t> yok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tr-TR" sz="2400" b="1" dirty="0"/>
              <a:t>Kalp: </a:t>
            </a:r>
            <a:r>
              <a:rPr lang="tr-TR" sz="2400" dirty="0"/>
              <a:t>S3 yok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tr-TR" sz="2400" b="1" dirty="0" err="1"/>
              <a:t>Ekstremiteler</a:t>
            </a:r>
            <a:r>
              <a:rPr lang="tr-TR" sz="2400" b="1" dirty="0"/>
              <a:t>: </a:t>
            </a:r>
            <a:r>
              <a:rPr lang="tr-TR" sz="2400" dirty="0"/>
              <a:t>Ödem yok</a:t>
            </a:r>
          </a:p>
          <a:p>
            <a:pPr>
              <a:buFont typeface="Wingdings" panose="05000000000000000000" pitchFamily="2" charset="2"/>
              <a:buChar char="q"/>
            </a:pPr>
            <a:endParaRPr lang="tr-TR" sz="2400" dirty="0"/>
          </a:p>
          <a:p>
            <a:endParaRPr lang="tr-TR" sz="2400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D7B41-6BEA-4AE0-A1BC-1FBF00AB98E9}" type="slidenum">
              <a:rPr lang="tr-TR" smtClean="0"/>
              <a:t>43</a:t>
            </a:fld>
            <a:endParaRPr lang="tr-TR"/>
          </a:p>
        </p:txBody>
      </p:sp>
      <p:sp>
        <p:nvSpPr>
          <p:cNvPr id="5" name="Metin kutusu 4"/>
          <p:cNvSpPr txBox="1"/>
          <p:nvPr/>
        </p:nvSpPr>
        <p:spPr>
          <a:xfrm>
            <a:off x="6309189" y="2137025"/>
            <a:ext cx="5156772" cy="258532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5400" b="1" dirty="0"/>
              <a:t>Laboratuvar parametreleri normal</a:t>
            </a:r>
          </a:p>
        </p:txBody>
      </p:sp>
    </p:spTree>
    <p:extLst>
      <p:ext uri="{BB962C8B-B14F-4D97-AF65-F5344CB8AC3E}">
        <p14:creationId xmlns:p14="http://schemas.microsoft.com/office/powerpoint/2010/main" val="28852327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67870" y="571313"/>
            <a:ext cx="10515600" cy="522381"/>
          </a:xfrm>
        </p:spPr>
        <p:txBody>
          <a:bodyPr>
            <a:normAutofit fontScale="90000"/>
          </a:bodyPr>
          <a:lstStyle/>
          <a:p>
            <a:r>
              <a:rPr lang="tr-TR" sz="3600" b="1" dirty="0">
                <a:solidFill>
                  <a:srgbClr val="FF0000"/>
                </a:solidFill>
                <a:latin typeface="+mn-lt"/>
              </a:rPr>
              <a:t>Fonksiyonel Değerlendirme</a:t>
            </a:r>
            <a:endParaRPr lang="tr-TR" sz="36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67870" y="1404283"/>
            <a:ext cx="10515600" cy="4351338"/>
          </a:xfrm>
        </p:spPr>
        <p:txBody>
          <a:bodyPr>
            <a:normAutofit/>
          </a:bodyPr>
          <a:lstStyle/>
          <a:p>
            <a:r>
              <a:rPr lang="tr-TR" sz="2400" b="1" dirty="0"/>
              <a:t>NYHA Sınıf II</a:t>
            </a:r>
            <a:r>
              <a:rPr lang="tr-TR" sz="2400" dirty="0"/>
              <a:t/>
            </a:r>
            <a:br>
              <a:rPr lang="tr-TR" sz="2400" dirty="0"/>
            </a:br>
            <a:r>
              <a:rPr lang="tr-TR" sz="2400" dirty="0"/>
              <a:t>(Olağan aktivitelerde hafif kısıtlılık, istirahatte rahat)</a:t>
            </a:r>
          </a:p>
          <a:p>
            <a:endParaRPr lang="tr-TR" sz="2400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D7B41-6BEA-4AE0-A1BC-1FBF00AB98E9}" type="slidenum">
              <a:rPr lang="tr-TR" smtClean="0"/>
              <a:t>44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172859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D7B41-6BEA-4AE0-A1BC-1FBF00AB98E9}" type="slidenum">
              <a:rPr lang="tr-TR" smtClean="0"/>
              <a:t>45</a:t>
            </a:fld>
            <a:endParaRPr lang="tr-TR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076" y="968494"/>
            <a:ext cx="8345378" cy="4992860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1642369" y="5061"/>
            <a:ext cx="1205266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Özet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78293430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van 2"/>
          <p:cNvSpPr>
            <a:spLocks noGrp="1"/>
          </p:cNvSpPr>
          <p:nvPr>
            <p:ph type="title"/>
          </p:nvPr>
        </p:nvSpPr>
        <p:spPr>
          <a:xfrm>
            <a:off x="750013" y="598207"/>
            <a:ext cx="10515600" cy="549275"/>
          </a:xfrm>
        </p:spPr>
        <p:txBody>
          <a:bodyPr>
            <a:normAutofit fontScale="90000"/>
          </a:bodyPr>
          <a:lstStyle/>
          <a:p>
            <a:r>
              <a:rPr lang="tr-TR" sz="3600" b="1" dirty="0">
                <a:solidFill>
                  <a:srgbClr val="FF0000"/>
                </a:solidFill>
                <a:latin typeface="+mn-lt"/>
              </a:rPr>
              <a:t>Kaynaklar</a:t>
            </a:r>
          </a:p>
        </p:txBody>
      </p:sp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D7B41-6BEA-4AE0-A1BC-1FBF00AB98E9}" type="slidenum">
              <a:rPr lang="tr-TR" smtClean="0"/>
              <a:t>46</a:t>
            </a:fld>
            <a:endParaRPr lang="tr-TR"/>
          </a:p>
        </p:txBody>
      </p:sp>
      <p:sp>
        <p:nvSpPr>
          <p:cNvPr id="4" name="Dikdörtgen 3"/>
          <p:cNvSpPr/>
          <p:nvPr/>
        </p:nvSpPr>
        <p:spPr>
          <a:xfrm>
            <a:off x="750013" y="1545373"/>
            <a:ext cx="1071594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>
                <a:solidFill>
                  <a:srgbClr val="222222"/>
                </a:solidFill>
              </a:rPr>
              <a:t>1-Çelik A, Öztürk GZ, Çavuşoğlu Y, Ardıç C, </a:t>
            </a:r>
            <a:r>
              <a:rPr lang="tr-TR" sz="2400" dirty="0" err="1">
                <a:solidFill>
                  <a:srgbClr val="222222"/>
                </a:solidFill>
              </a:rPr>
              <a:t>Nalbantgil</a:t>
            </a:r>
            <a:r>
              <a:rPr lang="tr-TR" sz="2400" dirty="0">
                <a:solidFill>
                  <a:srgbClr val="222222"/>
                </a:solidFill>
              </a:rPr>
              <a:t> S, Arıca S, </a:t>
            </a:r>
            <a:r>
              <a:rPr lang="tr-TR" sz="2400" dirty="0" err="1">
                <a:solidFill>
                  <a:srgbClr val="222222"/>
                </a:solidFill>
              </a:rPr>
              <a:t>Temizhan</a:t>
            </a:r>
            <a:r>
              <a:rPr lang="tr-TR" sz="2400" dirty="0">
                <a:solidFill>
                  <a:srgbClr val="222222"/>
                </a:solidFill>
              </a:rPr>
              <a:t> A, Altay H, Yılmaz MB, Özsarı H, Ural D. </a:t>
            </a:r>
            <a:r>
              <a:rPr lang="tr-TR" sz="2400" dirty="0" err="1">
                <a:solidFill>
                  <a:srgbClr val="222222"/>
                </a:solidFill>
              </a:rPr>
              <a:t>Guideline</a:t>
            </a:r>
            <a:r>
              <a:rPr lang="tr-TR" sz="2400" dirty="0">
                <a:solidFill>
                  <a:srgbClr val="222222"/>
                </a:solidFill>
              </a:rPr>
              <a:t> </a:t>
            </a:r>
            <a:r>
              <a:rPr lang="tr-TR" sz="2400" dirty="0" err="1">
                <a:solidFill>
                  <a:srgbClr val="222222"/>
                </a:solidFill>
              </a:rPr>
              <a:t>for</a:t>
            </a:r>
            <a:r>
              <a:rPr lang="tr-TR" sz="2400" dirty="0">
                <a:solidFill>
                  <a:srgbClr val="222222"/>
                </a:solidFill>
              </a:rPr>
              <a:t> </a:t>
            </a:r>
            <a:r>
              <a:rPr lang="tr-TR" sz="2400" dirty="0" err="1">
                <a:solidFill>
                  <a:srgbClr val="222222"/>
                </a:solidFill>
              </a:rPr>
              <a:t>the</a:t>
            </a:r>
            <a:r>
              <a:rPr lang="tr-TR" sz="2400" dirty="0">
                <a:solidFill>
                  <a:srgbClr val="222222"/>
                </a:solidFill>
              </a:rPr>
              <a:t> </a:t>
            </a:r>
            <a:r>
              <a:rPr lang="tr-TR" sz="2400" dirty="0" err="1">
                <a:solidFill>
                  <a:srgbClr val="222222"/>
                </a:solidFill>
              </a:rPr>
              <a:t>Use</a:t>
            </a:r>
            <a:r>
              <a:rPr lang="tr-TR" sz="2400" dirty="0">
                <a:solidFill>
                  <a:srgbClr val="222222"/>
                </a:solidFill>
              </a:rPr>
              <a:t> of </a:t>
            </a:r>
            <a:r>
              <a:rPr lang="tr-TR" sz="2400" dirty="0" err="1">
                <a:solidFill>
                  <a:srgbClr val="222222"/>
                </a:solidFill>
              </a:rPr>
              <a:t>Natriuretic</a:t>
            </a:r>
            <a:r>
              <a:rPr lang="tr-TR" sz="2400" dirty="0">
                <a:solidFill>
                  <a:srgbClr val="222222"/>
                </a:solidFill>
              </a:rPr>
              <a:t> </a:t>
            </a:r>
            <a:r>
              <a:rPr lang="tr-TR" sz="2400" dirty="0" err="1">
                <a:solidFill>
                  <a:srgbClr val="222222"/>
                </a:solidFill>
              </a:rPr>
              <a:t>Peptides</a:t>
            </a:r>
            <a:r>
              <a:rPr lang="tr-TR" sz="2400" dirty="0">
                <a:solidFill>
                  <a:srgbClr val="222222"/>
                </a:solidFill>
              </a:rPr>
              <a:t> in </a:t>
            </a:r>
            <a:r>
              <a:rPr lang="tr-TR" sz="2400" dirty="0" err="1">
                <a:solidFill>
                  <a:srgbClr val="222222"/>
                </a:solidFill>
              </a:rPr>
              <a:t>the</a:t>
            </a:r>
            <a:r>
              <a:rPr lang="tr-TR" sz="2400" dirty="0">
                <a:solidFill>
                  <a:srgbClr val="222222"/>
                </a:solidFill>
              </a:rPr>
              <a:t> </a:t>
            </a:r>
            <a:r>
              <a:rPr lang="tr-TR" sz="2400" dirty="0" err="1">
                <a:solidFill>
                  <a:srgbClr val="222222"/>
                </a:solidFill>
              </a:rPr>
              <a:t>Early</a:t>
            </a:r>
            <a:r>
              <a:rPr lang="tr-TR" sz="2400" dirty="0">
                <a:solidFill>
                  <a:srgbClr val="222222"/>
                </a:solidFill>
              </a:rPr>
              <a:t> </a:t>
            </a:r>
            <a:r>
              <a:rPr lang="tr-TR" sz="2400" dirty="0" err="1">
                <a:solidFill>
                  <a:srgbClr val="222222"/>
                </a:solidFill>
              </a:rPr>
              <a:t>Diagnosis</a:t>
            </a:r>
            <a:r>
              <a:rPr lang="tr-TR" sz="2400" dirty="0">
                <a:solidFill>
                  <a:srgbClr val="222222"/>
                </a:solidFill>
              </a:rPr>
              <a:t> </a:t>
            </a:r>
            <a:r>
              <a:rPr lang="tr-TR" sz="2400" dirty="0" err="1">
                <a:solidFill>
                  <a:srgbClr val="222222"/>
                </a:solidFill>
              </a:rPr>
              <a:t>and</a:t>
            </a:r>
            <a:r>
              <a:rPr lang="tr-TR" sz="2400" dirty="0">
                <a:solidFill>
                  <a:srgbClr val="222222"/>
                </a:solidFill>
              </a:rPr>
              <a:t> Management of </a:t>
            </a:r>
            <a:r>
              <a:rPr lang="tr-TR" sz="2400" dirty="0" err="1">
                <a:solidFill>
                  <a:srgbClr val="222222"/>
                </a:solidFill>
              </a:rPr>
              <a:t>Heart</a:t>
            </a:r>
            <a:r>
              <a:rPr lang="tr-TR" sz="2400" dirty="0">
                <a:solidFill>
                  <a:srgbClr val="222222"/>
                </a:solidFill>
              </a:rPr>
              <a:t> </a:t>
            </a:r>
            <a:r>
              <a:rPr lang="tr-TR" sz="2400" dirty="0" err="1">
                <a:solidFill>
                  <a:srgbClr val="222222"/>
                </a:solidFill>
              </a:rPr>
              <a:t>Failure</a:t>
            </a:r>
            <a:r>
              <a:rPr lang="tr-TR" sz="2400" dirty="0">
                <a:solidFill>
                  <a:srgbClr val="222222"/>
                </a:solidFill>
              </a:rPr>
              <a:t> in </a:t>
            </a:r>
            <a:r>
              <a:rPr lang="tr-TR" sz="2400" dirty="0" err="1">
                <a:solidFill>
                  <a:srgbClr val="222222"/>
                </a:solidFill>
              </a:rPr>
              <a:t>Primary</a:t>
            </a:r>
            <a:r>
              <a:rPr lang="tr-TR" sz="2400" dirty="0">
                <a:solidFill>
                  <a:srgbClr val="222222"/>
                </a:solidFill>
              </a:rPr>
              <a:t> </a:t>
            </a:r>
            <a:r>
              <a:rPr lang="tr-TR" sz="2400" dirty="0" err="1">
                <a:solidFill>
                  <a:srgbClr val="222222"/>
                </a:solidFill>
              </a:rPr>
              <a:t>Care</a:t>
            </a:r>
            <a:r>
              <a:rPr lang="tr-TR" sz="2400" dirty="0">
                <a:solidFill>
                  <a:srgbClr val="222222"/>
                </a:solidFill>
              </a:rPr>
              <a:t> (</a:t>
            </a:r>
            <a:r>
              <a:rPr lang="tr-TR" sz="2400" dirty="0" err="1">
                <a:solidFill>
                  <a:srgbClr val="222222"/>
                </a:solidFill>
              </a:rPr>
              <a:t>Joint</a:t>
            </a:r>
            <a:r>
              <a:rPr lang="tr-TR" sz="2400" dirty="0">
                <a:solidFill>
                  <a:srgbClr val="222222"/>
                </a:solidFill>
              </a:rPr>
              <a:t> </a:t>
            </a:r>
            <a:r>
              <a:rPr lang="tr-TR" sz="2400" dirty="0" err="1">
                <a:solidFill>
                  <a:srgbClr val="222222"/>
                </a:solidFill>
              </a:rPr>
              <a:t>Consensus</a:t>
            </a:r>
            <a:r>
              <a:rPr lang="tr-TR" sz="2400" dirty="0">
                <a:solidFill>
                  <a:srgbClr val="222222"/>
                </a:solidFill>
              </a:rPr>
              <a:t> Report </a:t>
            </a:r>
            <a:r>
              <a:rPr lang="tr-TR" sz="2400" dirty="0" err="1">
                <a:solidFill>
                  <a:srgbClr val="222222"/>
                </a:solidFill>
              </a:rPr>
              <a:t>by</a:t>
            </a:r>
            <a:r>
              <a:rPr lang="tr-TR" sz="2400" dirty="0">
                <a:solidFill>
                  <a:srgbClr val="222222"/>
                </a:solidFill>
              </a:rPr>
              <a:t> </a:t>
            </a:r>
            <a:r>
              <a:rPr lang="tr-TR" sz="2400" dirty="0" err="1">
                <a:solidFill>
                  <a:srgbClr val="222222"/>
                </a:solidFill>
              </a:rPr>
              <a:t>the</a:t>
            </a:r>
            <a:r>
              <a:rPr lang="tr-TR" sz="2400" dirty="0">
                <a:solidFill>
                  <a:srgbClr val="222222"/>
                </a:solidFill>
              </a:rPr>
              <a:t> </a:t>
            </a:r>
            <a:r>
              <a:rPr lang="tr-TR" sz="2400" dirty="0" err="1">
                <a:solidFill>
                  <a:srgbClr val="222222"/>
                </a:solidFill>
              </a:rPr>
              <a:t>Eurasian</a:t>
            </a:r>
            <a:r>
              <a:rPr lang="tr-TR" sz="2400" dirty="0">
                <a:solidFill>
                  <a:srgbClr val="222222"/>
                </a:solidFill>
              </a:rPr>
              <a:t> </a:t>
            </a:r>
            <a:r>
              <a:rPr lang="tr-TR" sz="2400" dirty="0" err="1">
                <a:solidFill>
                  <a:srgbClr val="222222"/>
                </a:solidFill>
              </a:rPr>
              <a:t>Society</a:t>
            </a:r>
            <a:r>
              <a:rPr lang="tr-TR" sz="2400" dirty="0">
                <a:solidFill>
                  <a:srgbClr val="222222"/>
                </a:solidFill>
              </a:rPr>
              <a:t> of </a:t>
            </a:r>
            <a:r>
              <a:rPr lang="tr-TR" sz="2400" dirty="0" err="1">
                <a:solidFill>
                  <a:srgbClr val="222222"/>
                </a:solidFill>
              </a:rPr>
              <a:t>Heart</a:t>
            </a:r>
            <a:r>
              <a:rPr lang="tr-TR" sz="2400" dirty="0">
                <a:solidFill>
                  <a:srgbClr val="222222"/>
                </a:solidFill>
              </a:rPr>
              <a:t> </a:t>
            </a:r>
            <a:r>
              <a:rPr lang="tr-TR" sz="2400" dirty="0" err="1">
                <a:solidFill>
                  <a:srgbClr val="222222"/>
                </a:solidFill>
              </a:rPr>
              <a:t>Failure</a:t>
            </a:r>
            <a:r>
              <a:rPr lang="tr-TR" sz="2400" dirty="0">
                <a:solidFill>
                  <a:srgbClr val="222222"/>
                </a:solidFill>
              </a:rPr>
              <a:t> </a:t>
            </a:r>
            <a:r>
              <a:rPr lang="tr-TR" sz="2400" dirty="0" err="1">
                <a:solidFill>
                  <a:srgbClr val="222222"/>
                </a:solidFill>
              </a:rPr>
              <a:t>and</a:t>
            </a:r>
            <a:r>
              <a:rPr lang="tr-TR" sz="2400" dirty="0">
                <a:solidFill>
                  <a:srgbClr val="222222"/>
                </a:solidFill>
              </a:rPr>
              <a:t> </a:t>
            </a:r>
            <a:r>
              <a:rPr lang="tr-TR" sz="2400" dirty="0" err="1">
                <a:solidFill>
                  <a:srgbClr val="222222"/>
                </a:solidFill>
              </a:rPr>
              <a:t>the</a:t>
            </a:r>
            <a:r>
              <a:rPr lang="tr-TR" sz="2400" dirty="0">
                <a:solidFill>
                  <a:srgbClr val="222222"/>
                </a:solidFill>
              </a:rPr>
              <a:t> </a:t>
            </a:r>
            <a:r>
              <a:rPr lang="tr-TR" sz="2400" dirty="0" err="1">
                <a:solidFill>
                  <a:srgbClr val="222222"/>
                </a:solidFill>
              </a:rPr>
              <a:t>Turkish</a:t>
            </a:r>
            <a:r>
              <a:rPr lang="tr-TR" sz="2400" dirty="0">
                <a:solidFill>
                  <a:srgbClr val="222222"/>
                </a:solidFill>
              </a:rPr>
              <a:t> </a:t>
            </a:r>
            <a:r>
              <a:rPr lang="tr-TR" sz="2400" dirty="0" err="1">
                <a:solidFill>
                  <a:srgbClr val="222222"/>
                </a:solidFill>
              </a:rPr>
              <a:t>Association</a:t>
            </a:r>
            <a:r>
              <a:rPr lang="tr-TR" sz="2400" dirty="0">
                <a:solidFill>
                  <a:srgbClr val="222222"/>
                </a:solidFill>
              </a:rPr>
              <a:t> of </a:t>
            </a:r>
            <a:r>
              <a:rPr lang="tr-TR" sz="2400" dirty="0" err="1">
                <a:solidFill>
                  <a:srgbClr val="222222"/>
                </a:solidFill>
              </a:rPr>
              <a:t>Family</a:t>
            </a:r>
            <a:r>
              <a:rPr lang="tr-TR" sz="2400" dirty="0">
                <a:solidFill>
                  <a:srgbClr val="222222"/>
                </a:solidFill>
              </a:rPr>
              <a:t> </a:t>
            </a:r>
            <a:r>
              <a:rPr lang="tr-TR" sz="2400" dirty="0" err="1">
                <a:solidFill>
                  <a:srgbClr val="222222"/>
                </a:solidFill>
              </a:rPr>
              <a:t>Medicine</a:t>
            </a:r>
            <a:r>
              <a:rPr lang="tr-TR" sz="2400" dirty="0">
                <a:solidFill>
                  <a:srgbClr val="222222"/>
                </a:solidFill>
              </a:rPr>
              <a:t>). Balkan </a:t>
            </a:r>
            <a:r>
              <a:rPr lang="tr-TR" sz="2400" dirty="0" err="1">
                <a:solidFill>
                  <a:srgbClr val="222222"/>
                </a:solidFill>
              </a:rPr>
              <a:t>medical</a:t>
            </a:r>
            <a:r>
              <a:rPr lang="tr-TR" sz="2400" dirty="0">
                <a:solidFill>
                  <a:srgbClr val="222222"/>
                </a:solidFill>
              </a:rPr>
              <a:t> </a:t>
            </a:r>
            <a:r>
              <a:rPr lang="tr-TR" sz="2400" dirty="0" err="1">
                <a:solidFill>
                  <a:srgbClr val="222222"/>
                </a:solidFill>
              </a:rPr>
              <a:t>journal</a:t>
            </a:r>
            <a:r>
              <a:rPr lang="tr-TR" sz="2400" dirty="0">
                <a:solidFill>
                  <a:srgbClr val="222222"/>
                </a:solidFill>
              </a:rPr>
              <a:t>. 2025 Mar 3;42(2):94.</a:t>
            </a:r>
          </a:p>
          <a:p>
            <a:endParaRPr lang="tr-TR" sz="2400" dirty="0">
              <a:solidFill>
                <a:srgbClr val="222222"/>
              </a:solidFill>
            </a:endParaRPr>
          </a:p>
          <a:p>
            <a:r>
              <a:rPr lang="tr-TR" sz="2400" dirty="0">
                <a:solidFill>
                  <a:srgbClr val="222222"/>
                </a:solidFill>
              </a:rPr>
              <a:t>2-</a:t>
            </a:r>
            <a:r>
              <a:rPr lang="en-US" sz="2400" dirty="0">
                <a:solidFill>
                  <a:srgbClr val="222222"/>
                </a:solidFill>
              </a:rPr>
              <a:t>National Institute for Health and Care Excellence (NICE). Chronic heart failure in adults: diagnosis and management. NICE guideline NG106. London: NICE; 2018 [updated 2023; cited 2025 Feb 14]. Available from: https://www.nice.org.uk/guidance/ng106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11087323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van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D7B41-6BEA-4AE0-A1BC-1FBF00AB98E9}" type="slidenum">
              <a:rPr lang="tr-TR" smtClean="0"/>
              <a:t>5</a:t>
            </a:fld>
            <a:endParaRPr lang="tr-TR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9955" y="507075"/>
            <a:ext cx="9701786" cy="5656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6828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FF0000"/>
                </a:solidFill>
              </a:rPr>
              <a:t>Kalp Yetersizliğinin </a:t>
            </a:r>
            <a:r>
              <a:rPr lang="tr-TR" dirty="0" err="1">
                <a:solidFill>
                  <a:srgbClr val="FF0000"/>
                </a:solidFill>
              </a:rPr>
              <a:t>Prognozu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825625"/>
            <a:ext cx="5021801" cy="4351338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tr-TR" dirty="0" err="1"/>
              <a:t>KY’de</a:t>
            </a:r>
            <a:r>
              <a:rPr lang="tr-TR" dirty="0"/>
              <a:t> hastane yatışları başlı başına önemli bir problemdir.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dirty="0"/>
              <a:t>Her hastaneye yatış </a:t>
            </a:r>
            <a:r>
              <a:rPr lang="tr-TR" dirty="0" err="1"/>
              <a:t>prognozu</a:t>
            </a:r>
            <a:r>
              <a:rPr lang="tr-TR" dirty="0"/>
              <a:t> kötüleştirmekte ve </a:t>
            </a:r>
            <a:r>
              <a:rPr lang="tr-TR" dirty="0" err="1"/>
              <a:t>sağkalımı</a:t>
            </a:r>
            <a:r>
              <a:rPr lang="tr-TR" dirty="0"/>
              <a:t> kısaltmaktadır.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dirty="0"/>
              <a:t>İlk tanı konduktan sonra KY hastaları ortalama yılda bir kez hastaneye yatırılmaktadır.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D7B41-6BEA-4AE0-A1BC-1FBF00AB98E9}" type="slidenum">
              <a:rPr lang="tr-TR" smtClean="0"/>
              <a:t>6</a:t>
            </a:fld>
            <a:endParaRPr lang="tr-TR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2123" y="1955991"/>
            <a:ext cx="5282215" cy="2822119"/>
          </a:xfrm>
          <a:prstGeom prst="rect">
            <a:avLst/>
          </a:prstGeom>
        </p:spPr>
      </p:pic>
      <p:sp>
        <p:nvSpPr>
          <p:cNvPr id="8" name="Dikdörtgen 7"/>
          <p:cNvSpPr/>
          <p:nvPr/>
        </p:nvSpPr>
        <p:spPr>
          <a:xfrm>
            <a:off x="7128768" y="4909351"/>
            <a:ext cx="3524435" cy="50602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 err="1"/>
              <a:t>Mortalite</a:t>
            </a:r>
            <a:endParaRPr lang="tr-TR" sz="2800" b="1" dirty="0"/>
          </a:p>
        </p:txBody>
      </p:sp>
    </p:spTree>
    <p:extLst>
      <p:ext uri="{BB962C8B-B14F-4D97-AF65-F5344CB8AC3E}">
        <p14:creationId xmlns:p14="http://schemas.microsoft.com/office/powerpoint/2010/main" val="28873132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Semptomlar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tr-TR" dirty="0"/>
              <a:t>Nefes Darlığı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tr-TR" dirty="0" err="1"/>
              <a:t>Ortopne</a:t>
            </a:r>
            <a:endParaRPr lang="tr-TR" dirty="0"/>
          </a:p>
          <a:p>
            <a:pPr>
              <a:buFont typeface="Wingdings" panose="05000000000000000000" pitchFamily="2" charset="2"/>
              <a:buChar char="q"/>
            </a:pPr>
            <a:r>
              <a:rPr lang="tr-TR" dirty="0" err="1"/>
              <a:t>Paroksismal</a:t>
            </a:r>
            <a:r>
              <a:rPr lang="tr-TR" dirty="0"/>
              <a:t> </a:t>
            </a:r>
            <a:r>
              <a:rPr lang="tr-TR" dirty="0" err="1"/>
              <a:t>noktürnal</a:t>
            </a:r>
            <a:r>
              <a:rPr lang="tr-TR" dirty="0"/>
              <a:t> </a:t>
            </a:r>
            <a:r>
              <a:rPr lang="tr-TR" dirty="0" err="1"/>
              <a:t>dispne</a:t>
            </a:r>
            <a:endParaRPr lang="tr-TR" dirty="0"/>
          </a:p>
          <a:p>
            <a:pPr>
              <a:buFont typeface="Wingdings" panose="05000000000000000000" pitchFamily="2" charset="2"/>
              <a:buChar char="q"/>
            </a:pPr>
            <a:r>
              <a:rPr lang="tr-TR" dirty="0"/>
              <a:t>Çabuk yorulma, egzersiz kapasitesinde azalma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tr-TR" dirty="0"/>
              <a:t>Gece öksürüğü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tr-TR" dirty="0"/>
              <a:t>Kilo artışı (sıvı </a:t>
            </a:r>
            <a:r>
              <a:rPr lang="tr-TR" dirty="0" err="1"/>
              <a:t>retansiyonu</a:t>
            </a:r>
            <a:r>
              <a:rPr lang="tr-TR" dirty="0"/>
              <a:t>)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D7B41-6BEA-4AE0-A1BC-1FBF00AB98E9}" type="slidenum">
              <a:rPr lang="tr-TR" smtClean="0"/>
              <a:t>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832823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64029" y="484868"/>
            <a:ext cx="10515600" cy="766989"/>
          </a:xfrm>
        </p:spPr>
        <p:txBody>
          <a:bodyPr>
            <a:normAutofit/>
          </a:bodyPr>
          <a:lstStyle/>
          <a:p>
            <a:r>
              <a:rPr lang="tr-TR" sz="4000" b="1" dirty="0">
                <a:solidFill>
                  <a:srgbClr val="FF0000"/>
                </a:solidFill>
                <a:latin typeface="+mn-lt"/>
              </a:rPr>
              <a:t>Bulgular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 numCol="3">
            <a:normAutofit/>
          </a:bodyPr>
          <a:lstStyle/>
          <a:p>
            <a:pPr marL="0" indent="0">
              <a:buNone/>
            </a:pPr>
            <a:r>
              <a:rPr lang="tr-TR" b="1" dirty="0" err="1"/>
              <a:t>Pulmoner</a:t>
            </a:r>
            <a:r>
              <a:rPr lang="tr-TR" b="1" dirty="0"/>
              <a:t> </a:t>
            </a:r>
            <a:r>
              <a:rPr lang="tr-TR" b="1" dirty="0" err="1"/>
              <a:t>konjesyon</a:t>
            </a:r>
            <a:endParaRPr lang="tr-TR" dirty="0"/>
          </a:p>
          <a:p>
            <a:pPr>
              <a:buFont typeface="Wingdings" panose="05000000000000000000" pitchFamily="2" charset="2"/>
              <a:buChar char="q"/>
            </a:pPr>
            <a:r>
              <a:rPr lang="tr-TR" dirty="0"/>
              <a:t>Akciğer bazallerinde </a:t>
            </a:r>
            <a:r>
              <a:rPr lang="tr-TR" dirty="0" err="1"/>
              <a:t>raller</a:t>
            </a:r>
            <a:endParaRPr lang="tr-TR" dirty="0"/>
          </a:p>
          <a:p>
            <a:pPr>
              <a:buFont typeface="Wingdings" panose="05000000000000000000" pitchFamily="2" charset="2"/>
              <a:buChar char="q"/>
            </a:pPr>
            <a:r>
              <a:rPr lang="tr-TR" dirty="0" err="1"/>
              <a:t>Takipne</a:t>
            </a:r>
            <a:endParaRPr lang="tr-TR" dirty="0"/>
          </a:p>
          <a:p>
            <a:pPr>
              <a:buFont typeface="Wingdings" panose="05000000000000000000" pitchFamily="2" charset="2"/>
              <a:buChar char="q"/>
            </a:pPr>
            <a:r>
              <a:rPr lang="tr-TR" dirty="0" err="1"/>
              <a:t>Hipoksemi</a:t>
            </a:r>
            <a:endParaRPr lang="tr-TR" dirty="0"/>
          </a:p>
          <a:p>
            <a:pPr>
              <a:buFont typeface="Wingdings" panose="05000000000000000000" pitchFamily="2" charset="2"/>
              <a:buChar char="q"/>
            </a:pPr>
            <a:endParaRPr lang="tr-TR" dirty="0"/>
          </a:p>
          <a:p>
            <a:pPr>
              <a:buFont typeface="Wingdings" panose="05000000000000000000" pitchFamily="2" charset="2"/>
              <a:buChar char="q"/>
            </a:pPr>
            <a:endParaRPr lang="tr-TR" dirty="0"/>
          </a:p>
          <a:p>
            <a:pPr>
              <a:buFont typeface="Wingdings" panose="05000000000000000000" pitchFamily="2" charset="2"/>
              <a:buChar char="q"/>
            </a:pPr>
            <a:endParaRPr lang="tr-TR" dirty="0"/>
          </a:p>
          <a:p>
            <a:pPr marL="0" indent="0">
              <a:buNone/>
            </a:pPr>
            <a:r>
              <a:rPr lang="tr-TR" b="1" dirty="0"/>
              <a:t>Sistemik </a:t>
            </a:r>
            <a:r>
              <a:rPr lang="tr-TR" b="1" dirty="0" err="1"/>
              <a:t>konjesyon</a:t>
            </a:r>
            <a:endParaRPr lang="tr-TR" dirty="0"/>
          </a:p>
          <a:p>
            <a:pPr>
              <a:buFont typeface="Wingdings" panose="05000000000000000000" pitchFamily="2" charset="2"/>
              <a:buChar char="q"/>
            </a:pPr>
            <a:r>
              <a:rPr lang="tr-TR" dirty="0"/>
              <a:t>Boyun </a:t>
            </a:r>
            <a:r>
              <a:rPr lang="tr-TR" dirty="0" err="1"/>
              <a:t>venöz</a:t>
            </a:r>
            <a:r>
              <a:rPr lang="tr-TR" dirty="0"/>
              <a:t> dolgunluğu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tr-TR" dirty="0" err="1"/>
              <a:t>Pretibial</a:t>
            </a:r>
            <a:r>
              <a:rPr lang="tr-TR" dirty="0"/>
              <a:t>/</a:t>
            </a:r>
            <a:r>
              <a:rPr lang="tr-TR" dirty="0" err="1"/>
              <a:t>periferik</a:t>
            </a:r>
            <a:r>
              <a:rPr lang="tr-TR" dirty="0"/>
              <a:t> ödem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tr-TR" dirty="0" err="1"/>
              <a:t>Hepatomegali</a:t>
            </a:r>
            <a:endParaRPr lang="tr-TR" dirty="0"/>
          </a:p>
          <a:p>
            <a:pPr>
              <a:buFont typeface="Wingdings" panose="05000000000000000000" pitchFamily="2" charset="2"/>
              <a:buChar char="q"/>
            </a:pPr>
            <a:r>
              <a:rPr lang="tr-TR" dirty="0"/>
              <a:t>Asit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tr-TR" dirty="0"/>
              <a:t>Pozitif </a:t>
            </a:r>
            <a:r>
              <a:rPr lang="tr-TR" dirty="0" err="1"/>
              <a:t>hepatojuguler</a:t>
            </a:r>
            <a:r>
              <a:rPr lang="tr-TR" dirty="0"/>
              <a:t> </a:t>
            </a:r>
            <a:r>
              <a:rPr lang="tr-TR" dirty="0" err="1"/>
              <a:t>reflü</a:t>
            </a:r>
            <a:endParaRPr lang="tr-TR" dirty="0"/>
          </a:p>
          <a:p>
            <a:pPr marL="0" indent="0">
              <a:buNone/>
            </a:pPr>
            <a:r>
              <a:rPr lang="tr-TR" b="1" dirty="0"/>
              <a:t>Kardiyak bulgular</a:t>
            </a:r>
            <a:endParaRPr lang="tr-TR" dirty="0"/>
          </a:p>
          <a:p>
            <a:pPr>
              <a:buFont typeface="Wingdings" panose="05000000000000000000" pitchFamily="2" charset="2"/>
              <a:buChar char="q"/>
            </a:pPr>
            <a:r>
              <a:rPr lang="tr-TR" dirty="0"/>
              <a:t>S3 </a:t>
            </a:r>
            <a:r>
              <a:rPr lang="tr-TR" dirty="0" err="1"/>
              <a:t>gallop</a:t>
            </a:r>
            <a:endParaRPr lang="tr-TR" dirty="0"/>
          </a:p>
          <a:p>
            <a:pPr>
              <a:buFont typeface="Wingdings" panose="05000000000000000000" pitchFamily="2" charset="2"/>
              <a:buChar char="q"/>
            </a:pPr>
            <a:r>
              <a:rPr lang="tr-TR" dirty="0"/>
              <a:t>Taşikardi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D7B41-6BEA-4AE0-A1BC-1FBF00AB98E9}" type="slidenum">
              <a:rPr lang="tr-TR" smtClean="0"/>
              <a:t>8</a:t>
            </a:fld>
            <a:endParaRPr lang="tr-TR"/>
          </a:p>
        </p:txBody>
      </p:sp>
      <p:cxnSp>
        <p:nvCxnSpPr>
          <p:cNvPr id="6" name="Düz Bağlayıcı 5"/>
          <p:cNvCxnSpPr/>
          <p:nvPr/>
        </p:nvCxnSpPr>
        <p:spPr>
          <a:xfrm>
            <a:off x="4201886" y="1825625"/>
            <a:ext cx="32657" cy="42594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Düz Bağlayıcı 6"/>
          <p:cNvCxnSpPr/>
          <p:nvPr/>
        </p:nvCxnSpPr>
        <p:spPr>
          <a:xfrm>
            <a:off x="7745186" y="1825625"/>
            <a:ext cx="32657" cy="42594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25430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D7B41-6BEA-4AE0-A1BC-1FBF00AB98E9}" type="slidenum">
              <a:rPr lang="tr-TR" smtClean="0"/>
              <a:t>9</a:t>
            </a:fld>
            <a:endParaRPr lang="tr-TR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5331" y="221942"/>
            <a:ext cx="8695679" cy="5797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5964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6295</TotalTime>
  <Words>2345</Words>
  <Application>Microsoft Office PowerPoint</Application>
  <PresentationFormat>Geniş ekran</PresentationFormat>
  <Paragraphs>409</Paragraphs>
  <Slides>46</Slides>
  <Notes>8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46</vt:i4>
      </vt:variant>
    </vt:vector>
  </HeadingPairs>
  <TitlesOfParts>
    <vt:vector size="53" baseType="lpstr">
      <vt:lpstr>Aptos</vt:lpstr>
      <vt:lpstr>Arial</vt:lpstr>
      <vt:lpstr>Calibri</vt:lpstr>
      <vt:lpstr>Calibri Light</vt:lpstr>
      <vt:lpstr>Times New Roman</vt:lpstr>
      <vt:lpstr>Wingdings</vt:lpstr>
      <vt:lpstr>Office Teması</vt:lpstr>
      <vt:lpstr>Aile Sağlığı Merkezinde (ASM)  kalp yetersizliği (KY) hastasına yaklaşım</vt:lpstr>
      <vt:lpstr>Amaç</vt:lpstr>
      <vt:lpstr>Öğrenim Hedefleri:</vt:lpstr>
      <vt:lpstr>Kalp Yetersizliği</vt:lpstr>
      <vt:lpstr>PowerPoint Sunusu</vt:lpstr>
      <vt:lpstr>Kalp Yetersizliğinin Prognozu</vt:lpstr>
      <vt:lpstr>Semptomlar</vt:lpstr>
      <vt:lpstr>Bulgular</vt:lpstr>
      <vt:lpstr>PowerPoint Sunusu</vt:lpstr>
      <vt:lpstr>Diğer Testler</vt:lpstr>
      <vt:lpstr>PowerPoint Sunusu</vt:lpstr>
      <vt:lpstr>Evre A</vt:lpstr>
      <vt:lpstr>Evre B</vt:lpstr>
      <vt:lpstr>Evre C</vt:lpstr>
      <vt:lpstr>PowerPoint Sunusu</vt:lpstr>
      <vt:lpstr>Ejeksiyon fraksiyonlarına (EF) göre sınıflama</vt:lpstr>
      <vt:lpstr>PowerPoint Sunusu</vt:lpstr>
      <vt:lpstr>Tedavi</vt:lpstr>
      <vt:lpstr>PowerPoint Sunusu</vt:lpstr>
      <vt:lpstr>Kalp yetersizliği hastalarında temel ilaç tedavisi seçenekleri ve endikasyon düzeyleri</vt:lpstr>
      <vt:lpstr>PowerPoint Sunusu</vt:lpstr>
      <vt:lpstr>Kalp yetersizliğinde kullanılan ilaçların başlangıç ve hedef dozları</vt:lpstr>
      <vt:lpstr>Kalp yetersizliğinde kullanılan ilaçların başlangıç ve hedef dozları</vt:lpstr>
      <vt:lpstr>Kalp yetersizliğinde kullanılan ilaçların başlangıç ve hedef dozları</vt:lpstr>
      <vt:lpstr>Kalp yetersizliğinde kullanılan ilaçların başlangıç ve hedef dozları</vt:lpstr>
      <vt:lpstr>Birinci Basamakta Kalp Yetersizliği tedavisi almakta olan hastaların yönetimi </vt:lpstr>
      <vt:lpstr>1-Hastanın değerlendirilmesi</vt:lpstr>
      <vt:lpstr>New York Kalp Birliği (NYHA) sınıflamasına göre fonksiyonel kapasite sınıflaması </vt:lpstr>
      <vt:lpstr>2-İlaç Tedavisinin değerlendirilmesi</vt:lpstr>
      <vt:lpstr>PowerPoint Sunusu</vt:lpstr>
      <vt:lpstr>3-Yaşam tarzı değişikliğinin değerlendirilmesi</vt:lpstr>
      <vt:lpstr>PowerPoint Sunusu</vt:lpstr>
      <vt:lpstr>c. Sigara ve Alkol Kullanımı</vt:lpstr>
      <vt:lpstr>4. Komorbiditelerin Yönetimi</vt:lpstr>
      <vt:lpstr>5.Bağışıklama</vt:lpstr>
      <vt:lpstr>Sevk Kriterleri</vt:lpstr>
      <vt:lpstr>VAKA-1:</vt:lpstr>
      <vt:lpstr>ADIM 1 – Semptom Değerlendirmesi (Algoritmanın Girişi)</vt:lpstr>
      <vt:lpstr>ADIM 2 – Fizik Muayene (Konjesyon Var mı?)</vt:lpstr>
      <vt:lpstr>Vaka-2</vt:lpstr>
      <vt:lpstr>PowerPoint Sunusu</vt:lpstr>
      <vt:lpstr>Anamnez</vt:lpstr>
      <vt:lpstr>Fizik Muayene</vt:lpstr>
      <vt:lpstr>Fonksiyonel Değerlendirme</vt:lpstr>
      <vt:lpstr>PowerPoint Sunusu</vt:lpstr>
      <vt:lpstr>Kaynaklar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GEBELİKTE DİYABET HASTALIĞI</dc:title>
  <dc:creator>Mehmet Sargın</dc:creator>
  <cp:lastModifiedBy>SELAHATTİN TAŞOĞLU</cp:lastModifiedBy>
  <cp:revision>199</cp:revision>
  <dcterms:created xsi:type="dcterms:W3CDTF">2018-04-29T10:00:01Z</dcterms:created>
  <dcterms:modified xsi:type="dcterms:W3CDTF">2026-02-18T11:06:43Z</dcterms:modified>
</cp:coreProperties>
</file>