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sldIdLst>
    <p:sldId id="256" r:id="rId2"/>
    <p:sldId id="257" r:id="rId3"/>
    <p:sldId id="258" r:id="rId4"/>
    <p:sldId id="259" r:id="rId5"/>
    <p:sldId id="260" r:id="rId6"/>
    <p:sldId id="297" r:id="rId7"/>
    <p:sldId id="298" r:id="rId8"/>
    <p:sldId id="299" r:id="rId9"/>
    <p:sldId id="300" r:id="rId10"/>
    <p:sldId id="301" r:id="rId11"/>
    <p:sldId id="302" r:id="rId12"/>
    <p:sldId id="303" r:id="rId13"/>
    <p:sldId id="268" r:id="rId14"/>
    <p:sldId id="269" r:id="rId15"/>
    <p:sldId id="272" r:id="rId16"/>
    <p:sldId id="273" r:id="rId17"/>
    <p:sldId id="274" r:id="rId18"/>
    <p:sldId id="278" r:id="rId19"/>
    <p:sldId id="279" r:id="rId20"/>
    <p:sldId id="283" r:id="rId21"/>
    <p:sldId id="284" r:id="rId22"/>
    <p:sldId id="287" r:id="rId23"/>
    <p:sldId id="288" r:id="rId24"/>
    <p:sldId id="289" r:id="rId25"/>
    <p:sldId id="290" r:id="rId26"/>
    <p:sldId id="291" r:id="rId27"/>
    <p:sldId id="292" r:id="rId28"/>
    <p:sldId id="293" r:id="rId29"/>
    <p:sldId id="294" r:id="rId30"/>
    <p:sldId id="295" r:id="rId31"/>
    <p:sldId id="296" r:id="rId32"/>
  </p:sldIdLst>
  <p:sldSz cx="12192000" cy="6858000"/>
  <p:notesSz cx="12192000" cy="6858000"/>
  <p:defaultTextStyle>
    <a:defPPr>
      <a:defRPr lang="tr-T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pos="3840">
          <p15:clr>
            <a:srgbClr val="A4A3A4"/>
          </p15:clr>
        </p15:guide>
        <p15:guide id="2"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77" autoAdjust="0"/>
    <p:restoredTop sz="94660"/>
  </p:normalViewPr>
  <p:slideViewPr>
    <p:cSldViewPr snapToGrid="0">
      <p:cViewPr varScale="1">
        <p:scale>
          <a:sx n="108" d="100"/>
          <a:sy n="108" d="100"/>
        </p:scale>
        <p:origin x="738" y="108"/>
      </p:cViewPr>
      <p:guideLst>
        <p:guide pos="3840"/>
        <p:guide orient="horz"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A7D384-D501-475F-B5AE-02940F5A3005}" type="doc">
      <dgm:prSet loTypeId="urn:microsoft.com/office/officeart/2008/layout/LinedList" loCatId="list" qsTypeId="urn:microsoft.com/office/officeart/2005/8/quickstyle/simple1" qsCatId="simple" csTypeId="urn:microsoft.com/office/officeart/2005/8/colors/accent1_2" csCatId="accent1" phldr="1"/>
      <dgm:spPr bwMode="auto"/>
      <dgm:t>
        <a:bodyPr/>
        <a:lstStyle/>
        <a:p>
          <a:pPr>
            <a:defRPr/>
          </a:pPr>
          <a:endParaRPr lang="en-US"/>
        </a:p>
      </dgm:t>
    </dgm:pt>
    <dgm:pt modelId="{0133EF96-1607-4DBB-8293-F8D9895C8C22}">
      <dgm:prSet phldrT="" custT="1"/>
      <dgm:spPr bwMode="auto"/>
      <dgm:t>
        <a:bodyPr/>
        <a:lstStyle/>
        <a:p>
          <a:pPr algn="l">
            <a:defRPr/>
          </a:pPr>
          <a:r>
            <a:rPr lang="tr-TR" sz="1800" b="1" i="0" dirty="0"/>
            <a:t>Aşı Reddi (</a:t>
          </a:r>
          <a:r>
            <a:rPr lang="tr-TR" sz="1800" b="1" i="0" dirty="0" err="1"/>
            <a:t>Refusal</a:t>
          </a:r>
          <a:r>
            <a:rPr lang="tr-TR" sz="1800" b="1" i="0" dirty="0"/>
            <a:t>):</a:t>
          </a:r>
          <a:br>
            <a:rPr lang="tr-TR" sz="1600" b="0" i="0" dirty="0"/>
          </a:br>
          <a:r>
            <a:rPr lang="tr-TR" sz="1600" b="0" i="0" dirty="0"/>
            <a:t>Tüm aşılara sistematik biçimde karşı çıkılması ve hiçbir aşının yaptırılmamasıdır. Halk sağlığı açısından en riskli gruptur; toplum bağışıklığını zayıflatır.</a:t>
          </a:r>
          <a:endParaRPr lang="en-US" sz="1600" dirty="0"/>
        </a:p>
      </dgm:t>
    </dgm:pt>
    <dgm:pt modelId="{54640ACF-A942-446F-A4DE-3393E2F12890}" type="parTrans" cxnId="{7819A6CB-FC9A-4573-8849-8DE0507C9A7F}">
      <dgm:prSet/>
      <dgm:spPr bwMode="auto"/>
      <dgm:t>
        <a:bodyPr/>
        <a:lstStyle/>
        <a:p>
          <a:pPr>
            <a:defRPr/>
          </a:pPr>
          <a:endParaRPr lang="en-US" sz="1600"/>
        </a:p>
      </dgm:t>
    </dgm:pt>
    <dgm:pt modelId="{16875F10-72E3-499E-94AD-31BE822E907B}" type="sibTrans" cxnId="{7819A6CB-FC9A-4573-8849-8DE0507C9A7F}">
      <dgm:prSet/>
      <dgm:spPr bwMode="auto"/>
      <dgm:t>
        <a:bodyPr/>
        <a:lstStyle/>
        <a:p>
          <a:pPr>
            <a:defRPr/>
          </a:pPr>
          <a:endParaRPr lang="en-US" sz="1600"/>
        </a:p>
      </dgm:t>
    </dgm:pt>
    <dgm:pt modelId="{72C03B79-5F9B-4A1A-874E-04B86E0DA125}">
      <dgm:prSet phldrT="" custT="1"/>
      <dgm:spPr bwMode="auto"/>
      <dgm:t>
        <a:bodyPr/>
        <a:lstStyle/>
        <a:p>
          <a:pPr algn="l">
            <a:defRPr/>
          </a:pPr>
          <a:r>
            <a:rPr lang="tr-TR" sz="1800" b="1" i="0" dirty="0"/>
            <a:t>Aşı Geciktirme (</a:t>
          </a:r>
          <a:r>
            <a:rPr lang="tr-TR" sz="1800" b="1" i="0" dirty="0" err="1"/>
            <a:t>Delay</a:t>
          </a:r>
          <a:r>
            <a:rPr lang="tr-TR" sz="1800" b="1" i="0" dirty="0"/>
            <a:t>):</a:t>
          </a:r>
          <a:br>
            <a:rPr lang="tr-TR" sz="1600" b="0" i="0" dirty="0"/>
          </a:br>
          <a:r>
            <a:rPr lang="tr-TR" sz="1600" b="0" i="0" dirty="0"/>
            <a:t>Aşıların tamamen reddedilmemesi, ancak önerilen zamanda yaptırılmamasıdır. Yan etki korkusu, bağışıklığın düşük olduğu düşüncesi, erişim sorunları gibi nedenlerle ortaya çıkar.</a:t>
          </a:r>
          <a:endParaRPr lang="en-US" sz="1600" dirty="0"/>
        </a:p>
      </dgm:t>
    </dgm:pt>
    <dgm:pt modelId="{A46A2671-B0A3-4A00-96B3-7DF07EF48428}" type="parTrans" cxnId="{2AE7E10A-BAC7-4390-BF19-278E559DDFF5}">
      <dgm:prSet/>
      <dgm:spPr bwMode="auto"/>
      <dgm:t>
        <a:bodyPr/>
        <a:lstStyle/>
        <a:p>
          <a:pPr>
            <a:defRPr/>
          </a:pPr>
          <a:endParaRPr lang="en-US" sz="1600"/>
        </a:p>
      </dgm:t>
    </dgm:pt>
    <dgm:pt modelId="{22C55F2E-87B7-4994-B402-B84FC420F99B}" type="sibTrans" cxnId="{2AE7E10A-BAC7-4390-BF19-278E559DDFF5}">
      <dgm:prSet/>
      <dgm:spPr bwMode="auto"/>
      <dgm:t>
        <a:bodyPr/>
        <a:lstStyle/>
        <a:p>
          <a:pPr>
            <a:defRPr/>
          </a:pPr>
          <a:endParaRPr lang="en-US" sz="1600"/>
        </a:p>
      </dgm:t>
    </dgm:pt>
    <dgm:pt modelId="{C8799E5A-BD37-4AA8-922B-552BB7550A29}">
      <dgm:prSet phldrT="" custT="1"/>
      <dgm:spPr bwMode="auto"/>
      <dgm:t>
        <a:bodyPr/>
        <a:lstStyle/>
        <a:p>
          <a:pPr algn="l">
            <a:defRPr/>
          </a:pPr>
          <a:r>
            <a:rPr lang="tr-TR" sz="1800" b="1" i="0"/>
            <a:t>Seçici Aşılama</a:t>
          </a:r>
          <a:r>
            <a:rPr lang="tr-TR" sz="1600" b="1" i="0"/>
            <a:t>:</a:t>
          </a:r>
          <a:br>
            <a:rPr lang="tr-TR" sz="1600" b="0" i="0"/>
          </a:br>
          <a:r>
            <a:rPr lang="tr-TR" sz="1600" b="0" i="0"/>
            <a:t>Bazı aşıların kabul edilip bazılarının reddedilmesidir. Yan etki endişesi, içerik güvensizliği veya yeni teknolojilere karşı şüphe ile ilişkilidir.</a:t>
          </a:r>
          <a:endParaRPr lang="en-US" sz="1600"/>
        </a:p>
      </dgm:t>
    </dgm:pt>
    <dgm:pt modelId="{C4896E7E-0076-4910-9C9E-B0A5B2D6DA28}" type="parTrans" cxnId="{D5A0CA2D-BB03-43AF-A51F-2B70BFF326F9}">
      <dgm:prSet/>
      <dgm:spPr bwMode="auto"/>
      <dgm:t>
        <a:bodyPr/>
        <a:lstStyle/>
        <a:p>
          <a:pPr>
            <a:defRPr/>
          </a:pPr>
          <a:endParaRPr lang="en-US" sz="1600"/>
        </a:p>
      </dgm:t>
    </dgm:pt>
    <dgm:pt modelId="{3AE61465-514F-48BC-8498-977DBD3F1E9E}" type="sibTrans" cxnId="{D5A0CA2D-BB03-43AF-A51F-2B70BFF326F9}">
      <dgm:prSet/>
      <dgm:spPr bwMode="auto"/>
      <dgm:t>
        <a:bodyPr/>
        <a:lstStyle/>
        <a:p>
          <a:pPr>
            <a:defRPr/>
          </a:pPr>
          <a:endParaRPr lang="en-US" sz="1600"/>
        </a:p>
      </dgm:t>
    </dgm:pt>
    <dgm:pt modelId="{358EC665-8CE8-4093-99FC-819F4498C1B2}">
      <dgm:prSet phldrT="" custT="1"/>
      <dgm:spPr bwMode="auto"/>
      <dgm:t>
        <a:bodyPr/>
        <a:lstStyle/>
        <a:p>
          <a:pPr algn="l">
            <a:defRPr/>
          </a:pPr>
          <a:r>
            <a:rPr lang="tr-TR" sz="1800" b="1" i="0"/>
            <a:t>Tam Kabul:</a:t>
          </a:r>
          <a:br>
            <a:rPr lang="tr-TR" sz="1800" b="0" i="0"/>
          </a:br>
          <a:r>
            <a:rPr lang="tr-TR" sz="1600" b="0" i="0"/>
            <a:t>Aşıların önerilen takvime uygun ve zamanında yaptırılması</a:t>
          </a:r>
          <a:r>
            <a:rPr lang="tr-TR" sz="1600" b="1" i="0"/>
            <a:t>. </a:t>
          </a:r>
          <a:endParaRPr sz="1600"/>
        </a:p>
        <a:p>
          <a:pPr algn="l">
            <a:defRPr/>
          </a:pPr>
          <a:r>
            <a:rPr lang="tr-TR" sz="1600" b="1" i="0"/>
            <a:t>Toplum bağışıklığının sürdürülebilmesi için kritik önemdedir.</a:t>
          </a:r>
          <a:endParaRPr lang="en-US" sz="1800"/>
        </a:p>
      </dgm:t>
    </dgm:pt>
    <dgm:pt modelId="{738B2280-81FE-48AC-A6E8-1D1DFEC782AF}" type="parTrans" cxnId="{ED3E8B97-44FF-4297-BA35-C3A148E18A28}">
      <dgm:prSet/>
      <dgm:spPr bwMode="auto"/>
      <dgm:t>
        <a:bodyPr/>
        <a:lstStyle/>
        <a:p>
          <a:pPr>
            <a:defRPr/>
          </a:pPr>
          <a:endParaRPr lang="en-US" sz="1600"/>
        </a:p>
      </dgm:t>
    </dgm:pt>
    <dgm:pt modelId="{7EBEA465-9FA9-45FB-8D14-9521E115563A}" type="sibTrans" cxnId="{ED3E8B97-44FF-4297-BA35-C3A148E18A28}">
      <dgm:prSet/>
      <dgm:spPr bwMode="auto"/>
      <dgm:t>
        <a:bodyPr/>
        <a:lstStyle/>
        <a:p>
          <a:pPr>
            <a:defRPr/>
          </a:pPr>
          <a:endParaRPr lang="en-US" sz="1600"/>
        </a:p>
      </dgm:t>
    </dgm:pt>
    <dgm:pt modelId="{55EAFB13-C560-4453-BAED-C2C07FBA212B}">
      <dgm:prSet phldrT="" custT="1"/>
      <dgm:spPr bwMode="auto"/>
      <dgm:t>
        <a:bodyPr/>
        <a:lstStyle/>
        <a:p>
          <a:pPr algn="l">
            <a:buNone/>
          </a:pPr>
          <a:r>
            <a:rPr lang="tr-TR" sz="1600" b="1" dirty="0"/>
            <a:t>Aşı reddinden tam kabule kadar her aşamada doğru iletişim ve güven inşası ile müdahale mümkündür. (</a:t>
          </a:r>
          <a:r>
            <a:rPr lang="tr-TR" sz="1600" b="1" dirty="0" err="1"/>
            <a:t>Bkz</a:t>
          </a:r>
          <a:r>
            <a:rPr lang="tr-TR" sz="1600" b="1" dirty="0"/>
            <a:t> Modül 1)</a:t>
          </a:r>
          <a:endParaRPr lang="en-US" sz="1600" dirty="0"/>
        </a:p>
      </dgm:t>
    </dgm:pt>
    <dgm:pt modelId="{B7B98EF0-C47F-4A1C-BE90-5778AF3E8E62}" type="parTrans" cxnId="{543BCC2B-7319-47A4-8B74-1302C07ACA80}">
      <dgm:prSet/>
      <dgm:spPr/>
      <dgm:t>
        <a:bodyPr/>
        <a:lstStyle/>
        <a:p>
          <a:endParaRPr lang="tr-TR" sz="1600"/>
        </a:p>
      </dgm:t>
    </dgm:pt>
    <dgm:pt modelId="{B50E901D-2CE4-421A-B316-473A73DA7737}" type="sibTrans" cxnId="{543BCC2B-7319-47A4-8B74-1302C07ACA80}">
      <dgm:prSet/>
      <dgm:spPr/>
      <dgm:t>
        <a:bodyPr/>
        <a:lstStyle/>
        <a:p>
          <a:endParaRPr lang="tr-TR" sz="1600"/>
        </a:p>
      </dgm:t>
    </dgm:pt>
    <dgm:pt modelId="{499ADF20-C244-48B7-89E4-34096DDE7132}" type="pres">
      <dgm:prSet presAssocID="{C6A7D384-D501-475F-B5AE-02940F5A3005}" presName="vert0" presStyleCnt="0">
        <dgm:presLayoutVars>
          <dgm:dir/>
          <dgm:animOne val="branch"/>
          <dgm:animLvl val="lvl"/>
        </dgm:presLayoutVars>
      </dgm:prSet>
      <dgm:spPr bwMode="auto"/>
    </dgm:pt>
    <dgm:pt modelId="{68BBE9C0-737D-478C-9CE1-C1D00099A470}" type="pres">
      <dgm:prSet presAssocID="{55EAFB13-C560-4453-BAED-C2C07FBA212B}" presName="thickLine" presStyleLbl="alignNode1" presStyleIdx="0" presStyleCnt="5"/>
      <dgm:spPr/>
    </dgm:pt>
    <dgm:pt modelId="{BC9DA490-DE25-4F04-B378-0FC7865521B9}" type="pres">
      <dgm:prSet presAssocID="{55EAFB13-C560-4453-BAED-C2C07FBA212B}" presName="horz1" presStyleCnt="0"/>
      <dgm:spPr/>
    </dgm:pt>
    <dgm:pt modelId="{BECDE0E2-AC1F-496E-892B-59479621DDB2}" type="pres">
      <dgm:prSet presAssocID="{55EAFB13-C560-4453-BAED-C2C07FBA212B}" presName="tx1" presStyleLbl="revTx" presStyleIdx="0" presStyleCnt="5"/>
      <dgm:spPr/>
    </dgm:pt>
    <dgm:pt modelId="{A0856BDB-F4C0-445F-AA23-F58406F6F3F5}" type="pres">
      <dgm:prSet presAssocID="{55EAFB13-C560-4453-BAED-C2C07FBA212B}" presName="vert1" presStyleCnt="0"/>
      <dgm:spPr/>
    </dgm:pt>
    <dgm:pt modelId="{FC4B2DA8-B6E4-40BB-9A23-8A982DAE668B}" type="pres">
      <dgm:prSet presAssocID="{0133EF96-1607-4DBB-8293-F8D9895C8C22}" presName="thickLine" presStyleLbl="alignNode1" presStyleIdx="1" presStyleCnt="5"/>
      <dgm:spPr bwMode="auto"/>
    </dgm:pt>
    <dgm:pt modelId="{3AAEE69B-F129-494A-A9B7-C574607D73D6}" type="pres">
      <dgm:prSet presAssocID="{0133EF96-1607-4DBB-8293-F8D9895C8C22}" presName="horz1" presStyleCnt="0"/>
      <dgm:spPr bwMode="auto"/>
    </dgm:pt>
    <dgm:pt modelId="{7309E8B1-0256-4496-BFAD-BEB20A0E3418}" type="pres">
      <dgm:prSet presAssocID="{0133EF96-1607-4DBB-8293-F8D9895C8C22}" presName="tx1" presStyleLbl="revTx" presStyleIdx="1" presStyleCnt="5"/>
      <dgm:spPr bwMode="auto"/>
    </dgm:pt>
    <dgm:pt modelId="{21C1858A-27F6-4CC9-ACB1-E48D1D082CC7}" type="pres">
      <dgm:prSet presAssocID="{0133EF96-1607-4DBB-8293-F8D9895C8C22}" presName="vert1" presStyleCnt="0"/>
      <dgm:spPr bwMode="auto"/>
    </dgm:pt>
    <dgm:pt modelId="{D5636735-3D66-4C70-A96C-73D42A73DC5A}" type="pres">
      <dgm:prSet presAssocID="{72C03B79-5F9B-4A1A-874E-04B86E0DA125}" presName="thickLine" presStyleLbl="alignNode1" presStyleIdx="2" presStyleCnt="5"/>
      <dgm:spPr bwMode="auto"/>
    </dgm:pt>
    <dgm:pt modelId="{0D3A276B-8B6A-4677-9AE9-CC76CAE3D08D}" type="pres">
      <dgm:prSet presAssocID="{72C03B79-5F9B-4A1A-874E-04B86E0DA125}" presName="horz1" presStyleCnt="0"/>
      <dgm:spPr bwMode="auto"/>
    </dgm:pt>
    <dgm:pt modelId="{DC404027-A3EB-4737-801B-6DC3113B9B11}" type="pres">
      <dgm:prSet presAssocID="{72C03B79-5F9B-4A1A-874E-04B86E0DA125}" presName="tx1" presStyleLbl="revTx" presStyleIdx="2" presStyleCnt="5"/>
      <dgm:spPr bwMode="auto"/>
    </dgm:pt>
    <dgm:pt modelId="{A3805794-B17B-4FC6-B9DC-1DEEFC7B1953}" type="pres">
      <dgm:prSet presAssocID="{72C03B79-5F9B-4A1A-874E-04B86E0DA125}" presName="vert1" presStyleCnt="0"/>
      <dgm:spPr bwMode="auto"/>
    </dgm:pt>
    <dgm:pt modelId="{8A4B7780-0210-46A3-ACC1-2833CA105A73}" type="pres">
      <dgm:prSet presAssocID="{C8799E5A-BD37-4AA8-922B-552BB7550A29}" presName="thickLine" presStyleLbl="alignNode1" presStyleIdx="3" presStyleCnt="5"/>
      <dgm:spPr bwMode="auto"/>
    </dgm:pt>
    <dgm:pt modelId="{7FB00F18-1387-4799-842F-3902E95889BE}" type="pres">
      <dgm:prSet presAssocID="{C8799E5A-BD37-4AA8-922B-552BB7550A29}" presName="horz1" presStyleCnt="0"/>
      <dgm:spPr bwMode="auto"/>
    </dgm:pt>
    <dgm:pt modelId="{593FD880-E8BD-4741-A0A0-9484393FCA5E}" type="pres">
      <dgm:prSet presAssocID="{C8799E5A-BD37-4AA8-922B-552BB7550A29}" presName="tx1" presStyleLbl="revTx" presStyleIdx="3" presStyleCnt="5" custLinFactNeighborX="614" custLinFactNeighborY="784"/>
      <dgm:spPr bwMode="auto"/>
    </dgm:pt>
    <dgm:pt modelId="{8E440F5A-0878-40AA-AF7D-B4657B4291C8}" type="pres">
      <dgm:prSet presAssocID="{C8799E5A-BD37-4AA8-922B-552BB7550A29}" presName="vert1" presStyleCnt="0"/>
      <dgm:spPr bwMode="auto"/>
    </dgm:pt>
    <dgm:pt modelId="{738E8B61-9D61-4A02-A180-FA25285F4EA3}" type="pres">
      <dgm:prSet presAssocID="{358EC665-8CE8-4093-99FC-819F4498C1B2}" presName="thickLine" presStyleLbl="alignNode1" presStyleIdx="4" presStyleCnt="5"/>
      <dgm:spPr bwMode="auto"/>
    </dgm:pt>
    <dgm:pt modelId="{D767D47D-6A89-4965-B3DE-CCD341DC6FC9}" type="pres">
      <dgm:prSet presAssocID="{358EC665-8CE8-4093-99FC-819F4498C1B2}" presName="horz1" presStyleCnt="0"/>
      <dgm:spPr bwMode="auto"/>
    </dgm:pt>
    <dgm:pt modelId="{5BAD4888-BA17-42C6-A7E0-DD56C4559FD2}" type="pres">
      <dgm:prSet presAssocID="{358EC665-8CE8-4093-99FC-819F4498C1B2}" presName="tx1" presStyleLbl="revTx" presStyleIdx="4" presStyleCnt="5"/>
      <dgm:spPr bwMode="auto"/>
    </dgm:pt>
    <dgm:pt modelId="{D1D6779F-C4B8-46B5-BE64-1F89AE706D13}" type="pres">
      <dgm:prSet presAssocID="{358EC665-8CE8-4093-99FC-819F4498C1B2}" presName="vert1" presStyleCnt="0"/>
      <dgm:spPr bwMode="auto"/>
    </dgm:pt>
  </dgm:ptLst>
  <dgm:cxnLst>
    <dgm:cxn modelId="{2AE7E10A-BAC7-4390-BF19-278E559DDFF5}" srcId="{C6A7D384-D501-475F-B5AE-02940F5A3005}" destId="{72C03B79-5F9B-4A1A-874E-04B86E0DA125}" srcOrd="2" destOrd="0" parTransId="{A46A2671-B0A3-4A00-96B3-7DF07EF48428}" sibTransId="{22C55F2E-87B7-4994-B402-B84FC420F99B}"/>
    <dgm:cxn modelId="{543BCC2B-7319-47A4-8B74-1302C07ACA80}" srcId="{C6A7D384-D501-475F-B5AE-02940F5A3005}" destId="{55EAFB13-C560-4453-BAED-C2C07FBA212B}" srcOrd="0" destOrd="0" parTransId="{B7B98EF0-C47F-4A1C-BE90-5778AF3E8E62}" sibTransId="{B50E901D-2CE4-421A-B316-473A73DA7737}"/>
    <dgm:cxn modelId="{D5A0CA2D-BB03-43AF-A51F-2B70BFF326F9}" srcId="{C6A7D384-D501-475F-B5AE-02940F5A3005}" destId="{C8799E5A-BD37-4AA8-922B-552BB7550A29}" srcOrd="3" destOrd="0" parTransId="{C4896E7E-0076-4910-9C9E-B0A5B2D6DA28}" sibTransId="{3AE61465-514F-48BC-8498-977DBD3F1E9E}"/>
    <dgm:cxn modelId="{250FBC36-9506-42F4-8EB2-F60A5DAD4671}" type="presOf" srcId="{C6A7D384-D501-475F-B5AE-02940F5A3005}" destId="{499ADF20-C244-48B7-89E4-34096DDE7132}" srcOrd="0" destOrd="0" presId="urn:microsoft.com/office/officeart/2008/layout/LinedList"/>
    <dgm:cxn modelId="{B216B349-99B6-429D-AB6A-124868A3DDB3}" type="presOf" srcId="{55EAFB13-C560-4453-BAED-C2C07FBA212B}" destId="{BECDE0E2-AC1F-496E-892B-59479621DDB2}" srcOrd="0" destOrd="0" presId="urn:microsoft.com/office/officeart/2008/layout/LinedList"/>
    <dgm:cxn modelId="{B8F59E5A-1A54-4D18-9FAA-D12B413E1E97}" type="presOf" srcId="{358EC665-8CE8-4093-99FC-819F4498C1B2}" destId="{5BAD4888-BA17-42C6-A7E0-DD56C4559FD2}" srcOrd="0" destOrd="0" presId="urn:microsoft.com/office/officeart/2008/layout/LinedList"/>
    <dgm:cxn modelId="{1EEF657E-757E-404F-A36C-4AB19AD6052D}" type="presOf" srcId="{0133EF96-1607-4DBB-8293-F8D9895C8C22}" destId="{7309E8B1-0256-4496-BFAD-BEB20A0E3418}" srcOrd="0" destOrd="0" presId="urn:microsoft.com/office/officeart/2008/layout/LinedList"/>
    <dgm:cxn modelId="{ED3E8B97-44FF-4297-BA35-C3A148E18A28}" srcId="{C6A7D384-D501-475F-B5AE-02940F5A3005}" destId="{358EC665-8CE8-4093-99FC-819F4498C1B2}" srcOrd="4" destOrd="0" parTransId="{738B2280-81FE-48AC-A6E8-1D1DFEC782AF}" sibTransId="{7EBEA465-9FA9-45FB-8D14-9521E115563A}"/>
    <dgm:cxn modelId="{7819A6CB-FC9A-4573-8849-8DE0507C9A7F}" srcId="{C6A7D384-D501-475F-B5AE-02940F5A3005}" destId="{0133EF96-1607-4DBB-8293-F8D9895C8C22}" srcOrd="1" destOrd="0" parTransId="{54640ACF-A942-446F-A4DE-3393E2F12890}" sibTransId="{16875F10-72E3-499E-94AD-31BE822E907B}"/>
    <dgm:cxn modelId="{AC4971E4-20CB-4C1A-98AE-5FA2C87A5A58}" type="presOf" srcId="{72C03B79-5F9B-4A1A-874E-04B86E0DA125}" destId="{DC404027-A3EB-4737-801B-6DC3113B9B11}" srcOrd="0" destOrd="0" presId="urn:microsoft.com/office/officeart/2008/layout/LinedList"/>
    <dgm:cxn modelId="{BF666AFD-19E5-4D6A-A4EA-2B09029EA31B}" type="presOf" srcId="{C8799E5A-BD37-4AA8-922B-552BB7550A29}" destId="{593FD880-E8BD-4741-A0A0-9484393FCA5E}" srcOrd="0" destOrd="0" presId="urn:microsoft.com/office/officeart/2008/layout/LinedList"/>
    <dgm:cxn modelId="{B1DBC22F-672D-4BDE-92D2-4E5FAC120943}" type="presParOf" srcId="{499ADF20-C244-48B7-89E4-34096DDE7132}" destId="{68BBE9C0-737D-478C-9CE1-C1D00099A470}" srcOrd="0" destOrd="0" presId="urn:microsoft.com/office/officeart/2008/layout/LinedList"/>
    <dgm:cxn modelId="{80FF4767-A4C8-458A-9651-46C07D74D86F}" type="presParOf" srcId="{499ADF20-C244-48B7-89E4-34096DDE7132}" destId="{BC9DA490-DE25-4F04-B378-0FC7865521B9}" srcOrd="1" destOrd="0" presId="urn:microsoft.com/office/officeart/2008/layout/LinedList"/>
    <dgm:cxn modelId="{6B121D2C-B67D-496A-B45C-BC2546537D87}" type="presParOf" srcId="{BC9DA490-DE25-4F04-B378-0FC7865521B9}" destId="{BECDE0E2-AC1F-496E-892B-59479621DDB2}" srcOrd="0" destOrd="0" presId="urn:microsoft.com/office/officeart/2008/layout/LinedList"/>
    <dgm:cxn modelId="{DE8CA67A-031C-4E97-9C62-A3D229251CFB}" type="presParOf" srcId="{BC9DA490-DE25-4F04-B378-0FC7865521B9}" destId="{A0856BDB-F4C0-445F-AA23-F58406F6F3F5}" srcOrd="1" destOrd="0" presId="urn:microsoft.com/office/officeart/2008/layout/LinedList"/>
    <dgm:cxn modelId="{8ABC7259-97B7-46AF-B9DB-643CC1266559}" type="presParOf" srcId="{499ADF20-C244-48B7-89E4-34096DDE7132}" destId="{FC4B2DA8-B6E4-40BB-9A23-8A982DAE668B}" srcOrd="2" destOrd="0" presId="urn:microsoft.com/office/officeart/2008/layout/LinedList"/>
    <dgm:cxn modelId="{DB0DA35A-6ED3-49AB-85DC-BBEA973D63D6}" type="presParOf" srcId="{499ADF20-C244-48B7-89E4-34096DDE7132}" destId="{3AAEE69B-F129-494A-A9B7-C574607D73D6}" srcOrd="3" destOrd="0" presId="urn:microsoft.com/office/officeart/2008/layout/LinedList"/>
    <dgm:cxn modelId="{B58E2095-D549-4346-90C1-795DC49BC97D}" type="presParOf" srcId="{3AAEE69B-F129-494A-A9B7-C574607D73D6}" destId="{7309E8B1-0256-4496-BFAD-BEB20A0E3418}" srcOrd="0" destOrd="0" presId="urn:microsoft.com/office/officeart/2008/layout/LinedList"/>
    <dgm:cxn modelId="{961F71DC-41CC-4A3E-8BB6-AC0177B36ACC}" type="presParOf" srcId="{3AAEE69B-F129-494A-A9B7-C574607D73D6}" destId="{21C1858A-27F6-4CC9-ACB1-E48D1D082CC7}" srcOrd="1" destOrd="0" presId="urn:microsoft.com/office/officeart/2008/layout/LinedList"/>
    <dgm:cxn modelId="{7EE4D7D6-9105-44F9-AD36-FEAFC2CABFDC}" type="presParOf" srcId="{499ADF20-C244-48B7-89E4-34096DDE7132}" destId="{D5636735-3D66-4C70-A96C-73D42A73DC5A}" srcOrd="4" destOrd="0" presId="urn:microsoft.com/office/officeart/2008/layout/LinedList"/>
    <dgm:cxn modelId="{9B4D05A6-B719-4017-A9E9-DA862FE4E5BC}" type="presParOf" srcId="{499ADF20-C244-48B7-89E4-34096DDE7132}" destId="{0D3A276B-8B6A-4677-9AE9-CC76CAE3D08D}" srcOrd="5" destOrd="0" presId="urn:microsoft.com/office/officeart/2008/layout/LinedList"/>
    <dgm:cxn modelId="{FBB9645C-4908-4AB8-A413-CFF21349D1ED}" type="presParOf" srcId="{0D3A276B-8B6A-4677-9AE9-CC76CAE3D08D}" destId="{DC404027-A3EB-4737-801B-6DC3113B9B11}" srcOrd="0" destOrd="0" presId="urn:microsoft.com/office/officeart/2008/layout/LinedList"/>
    <dgm:cxn modelId="{B13672A2-EAAC-496F-BDD7-23C49EDB53B3}" type="presParOf" srcId="{0D3A276B-8B6A-4677-9AE9-CC76CAE3D08D}" destId="{A3805794-B17B-4FC6-B9DC-1DEEFC7B1953}" srcOrd="1" destOrd="0" presId="urn:microsoft.com/office/officeart/2008/layout/LinedList"/>
    <dgm:cxn modelId="{5902E153-B9FF-4F75-85E6-10FA1EEBAFB3}" type="presParOf" srcId="{499ADF20-C244-48B7-89E4-34096DDE7132}" destId="{8A4B7780-0210-46A3-ACC1-2833CA105A73}" srcOrd="6" destOrd="0" presId="urn:microsoft.com/office/officeart/2008/layout/LinedList"/>
    <dgm:cxn modelId="{2E5C5888-C409-40CF-BBEA-B1D9B681B7FE}" type="presParOf" srcId="{499ADF20-C244-48B7-89E4-34096DDE7132}" destId="{7FB00F18-1387-4799-842F-3902E95889BE}" srcOrd="7" destOrd="0" presId="urn:microsoft.com/office/officeart/2008/layout/LinedList"/>
    <dgm:cxn modelId="{A9BE67A9-C727-43B0-8FEF-FB605F94880B}" type="presParOf" srcId="{7FB00F18-1387-4799-842F-3902E95889BE}" destId="{593FD880-E8BD-4741-A0A0-9484393FCA5E}" srcOrd="0" destOrd="0" presId="urn:microsoft.com/office/officeart/2008/layout/LinedList"/>
    <dgm:cxn modelId="{AA3BFF95-C745-4060-A5E6-1124F196FF06}" type="presParOf" srcId="{7FB00F18-1387-4799-842F-3902E95889BE}" destId="{8E440F5A-0878-40AA-AF7D-B4657B4291C8}" srcOrd="1" destOrd="0" presId="urn:microsoft.com/office/officeart/2008/layout/LinedList"/>
    <dgm:cxn modelId="{1DE73938-5048-40D8-958B-3CD65EF3E32E}" type="presParOf" srcId="{499ADF20-C244-48B7-89E4-34096DDE7132}" destId="{738E8B61-9D61-4A02-A180-FA25285F4EA3}" srcOrd="8" destOrd="0" presId="urn:microsoft.com/office/officeart/2008/layout/LinedList"/>
    <dgm:cxn modelId="{D28EF892-E858-4C80-9A35-95301AB642F5}" type="presParOf" srcId="{499ADF20-C244-48B7-89E4-34096DDE7132}" destId="{D767D47D-6A89-4965-B3DE-CCD341DC6FC9}" srcOrd="9" destOrd="0" presId="urn:microsoft.com/office/officeart/2008/layout/LinedList"/>
    <dgm:cxn modelId="{D25A47B3-A23E-456B-AF2F-18A5034F899B}" type="presParOf" srcId="{D767D47D-6A89-4965-B3DE-CCD341DC6FC9}" destId="{5BAD4888-BA17-42C6-A7E0-DD56C4559FD2}" srcOrd="0" destOrd="0" presId="urn:microsoft.com/office/officeart/2008/layout/LinedList"/>
    <dgm:cxn modelId="{DC42A246-1EA4-4B8F-9B1D-2722D9711A2E}" type="presParOf" srcId="{D767D47D-6A89-4965-B3DE-CCD341DC6FC9}" destId="{D1D6779F-C4B8-46B5-BE64-1F89AE706D13}" srcOrd="1" destOrd="0" presId="urn:microsoft.com/office/officeart/2008/layout/LinedList"/>
  </dgm:cxnLst>
  <dgm:bg/>
  <dgm:whole>
    <a:ln>
      <a:solidFill>
        <a:schemeClr val="accent1"/>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BBE9C0-737D-478C-9CE1-C1D00099A470}">
      <dsp:nvSpPr>
        <dsp:cNvPr id="0" name=""/>
        <dsp:cNvSpPr/>
      </dsp:nvSpPr>
      <dsp:spPr>
        <a:xfrm>
          <a:off x="0" y="573"/>
          <a:ext cx="638979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CDE0E2-AC1F-496E-892B-59479621DDB2}">
      <dsp:nvSpPr>
        <dsp:cNvPr id="0" name=""/>
        <dsp:cNvSpPr/>
      </dsp:nvSpPr>
      <dsp:spPr bwMode="auto">
        <a:xfrm>
          <a:off x="0" y="573"/>
          <a:ext cx="6389797" cy="9400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tr-TR" sz="1600" b="1" kern="1200" dirty="0"/>
            <a:t>Aşı reddinden tam kabule kadar her aşamada doğru iletişim ve güven inşası ile müdahale mümkündür. (</a:t>
          </a:r>
          <a:r>
            <a:rPr lang="tr-TR" sz="1600" b="1" kern="1200" dirty="0" err="1"/>
            <a:t>Bkz</a:t>
          </a:r>
          <a:r>
            <a:rPr lang="tr-TR" sz="1600" b="1" kern="1200" dirty="0"/>
            <a:t> Modül 1)</a:t>
          </a:r>
          <a:endParaRPr lang="en-US" sz="1600" kern="1200" dirty="0"/>
        </a:p>
      </dsp:txBody>
      <dsp:txXfrm>
        <a:off x="0" y="573"/>
        <a:ext cx="6389797" cy="940005"/>
      </dsp:txXfrm>
    </dsp:sp>
    <dsp:sp modelId="{FC4B2DA8-B6E4-40BB-9A23-8A982DAE668B}">
      <dsp:nvSpPr>
        <dsp:cNvPr id="0" name=""/>
        <dsp:cNvSpPr/>
      </dsp:nvSpPr>
      <dsp:spPr bwMode="auto">
        <a:xfrm>
          <a:off x="0" y="940579"/>
          <a:ext cx="638979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309E8B1-0256-4496-BFAD-BEB20A0E3418}">
      <dsp:nvSpPr>
        <dsp:cNvPr id="0" name=""/>
        <dsp:cNvSpPr/>
      </dsp:nvSpPr>
      <dsp:spPr bwMode="auto">
        <a:xfrm>
          <a:off x="0" y="940579"/>
          <a:ext cx="6389797" cy="9400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defRPr/>
          </a:pPr>
          <a:r>
            <a:rPr lang="tr-TR" sz="1800" b="1" i="0" kern="1200" dirty="0"/>
            <a:t>Aşı Reddi (</a:t>
          </a:r>
          <a:r>
            <a:rPr lang="tr-TR" sz="1800" b="1" i="0" kern="1200" dirty="0" err="1"/>
            <a:t>Refusal</a:t>
          </a:r>
          <a:r>
            <a:rPr lang="tr-TR" sz="1800" b="1" i="0" kern="1200" dirty="0"/>
            <a:t>):</a:t>
          </a:r>
          <a:br>
            <a:rPr lang="tr-TR" sz="1600" b="0" i="0" kern="1200" dirty="0"/>
          </a:br>
          <a:r>
            <a:rPr lang="tr-TR" sz="1600" b="0" i="0" kern="1200" dirty="0"/>
            <a:t>Tüm aşılara sistematik biçimde karşı çıkılması ve hiçbir aşının yaptırılmamasıdır. Halk sağlığı açısından en riskli gruptur; toplum bağışıklığını zayıflatır.</a:t>
          </a:r>
          <a:endParaRPr lang="en-US" sz="1600" kern="1200" dirty="0"/>
        </a:p>
      </dsp:txBody>
      <dsp:txXfrm>
        <a:off x="0" y="940579"/>
        <a:ext cx="6389797" cy="940005"/>
      </dsp:txXfrm>
    </dsp:sp>
    <dsp:sp modelId="{D5636735-3D66-4C70-A96C-73D42A73DC5A}">
      <dsp:nvSpPr>
        <dsp:cNvPr id="0" name=""/>
        <dsp:cNvSpPr/>
      </dsp:nvSpPr>
      <dsp:spPr bwMode="auto">
        <a:xfrm>
          <a:off x="0" y="1880584"/>
          <a:ext cx="638979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404027-A3EB-4737-801B-6DC3113B9B11}">
      <dsp:nvSpPr>
        <dsp:cNvPr id="0" name=""/>
        <dsp:cNvSpPr/>
      </dsp:nvSpPr>
      <dsp:spPr bwMode="auto">
        <a:xfrm>
          <a:off x="0" y="1880584"/>
          <a:ext cx="6389797" cy="9400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defRPr/>
          </a:pPr>
          <a:r>
            <a:rPr lang="tr-TR" sz="1800" b="1" i="0" kern="1200" dirty="0"/>
            <a:t>Aşı Geciktirme (</a:t>
          </a:r>
          <a:r>
            <a:rPr lang="tr-TR" sz="1800" b="1" i="0" kern="1200" dirty="0" err="1"/>
            <a:t>Delay</a:t>
          </a:r>
          <a:r>
            <a:rPr lang="tr-TR" sz="1800" b="1" i="0" kern="1200" dirty="0"/>
            <a:t>):</a:t>
          </a:r>
          <a:br>
            <a:rPr lang="tr-TR" sz="1600" b="0" i="0" kern="1200" dirty="0"/>
          </a:br>
          <a:r>
            <a:rPr lang="tr-TR" sz="1600" b="0" i="0" kern="1200" dirty="0"/>
            <a:t>Aşıların tamamen reddedilmemesi, ancak önerilen zamanda yaptırılmamasıdır. Yan etki korkusu, bağışıklığın düşük olduğu düşüncesi, erişim sorunları gibi nedenlerle ortaya çıkar.</a:t>
          </a:r>
          <a:endParaRPr lang="en-US" sz="1600" kern="1200" dirty="0"/>
        </a:p>
      </dsp:txBody>
      <dsp:txXfrm>
        <a:off x="0" y="1880584"/>
        <a:ext cx="6389797" cy="940005"/>
      </dsp:txXfrm>
    </dsp:sp>
    <dsp:sp modelId="{8A4B7780-0210-46A3-ACC1-2833CA105A73}">
      <dsp:nvSpPr>
        <dsp:cNvPr id="0" name=""/>
        <dsp:cNvSpPr/>
      </dsp:nvSpPr>
      <dsp:spPr bwMode="auto">
        <a:xfrm>
          <a:off x="0" y="2820590"/>
          <a:ext cx="638979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93FD880-E8BD-4741-A0A0-9484393FCA5E}">
      <dsp:nvSpPr>
        <dsp:cNvPr id="0" name=""/>
        <dsp:cNvSpPr/>
      </dsp:nvSpPr>
      <dsp:spPr bwMode="auto">
        <a:xfrm>
          <a:off x="0" y="2827959"/>
          <a:ext cx="6389797" cy="9400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defRPr/>
          </a:pPr>
          <a:r>
            <a:rPr lang="tr-TR" sz="1800" b="1" i="0" kern="1200"/>
            <a:t>Seçici Aşılama</a:t>
          </a:r>
          <a:r>
            <a:rPr lang="tr-TR" sz="1600" b="1" i="0" kern="1200"/>
            <a:t>:</a:t>
          </a:r>
          <a:br>
            <a:rPr lang="tr-TR" sz="1600" b="0" i="0" kern="1200"/>
          </a:br>
          <a:r>
            <a:rPr lang="tr-TR" sz="1600" b="0" i="0" kern="1200"/>
            <a:t>Bazı aşıların kabul edilip bazılarının reddedilmesidir. Yan etki endişesi, içerik güvensizliği veya yeni teknolojilere karşı şüphe ile ilişkilidir.</a:t>
          </a:r>
          <a:endParaRPr lang="en-US" sz="1600" kern="1200"/>
        </a:p>
      </dsp:txBody>
      <dsp:txXfrm>
        <a:off x="0" y="2827959"/>
        <a:ext cx="6389797" cy="940005"/>
      </dsp:txXfrm>
    </dsp:sp>
    <dsp:sp modelId="{738E8B61-9D61-4A02-A180-FA25285F4EA3}">
      <dsp:nvSpPr>
        <dsp:cNvPr id="0" name=""/>
        <dsp:cNvSpPr/>
      </dsp:nvSpPr>
      <dsp:spPr bwMode="auto">
        <a:xfrm>
          <a:off x="0" y="3760595"/>
          <a:ext cx="638979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AD4888-BA17-42C6-A7E0-DD56C4559FD2}">
      <dsp:nvSpPr>
        <dsp:cNvPr id="0" name=""/>
        <dsp:cNvSpPr/>
      </dsp:nvSpPr>
      <dsp:spPr bwMode="auto">
        <a:xfrm>
          <a:off x="0" y="3760595"/>
          <a:ext cx="6389797" cy="9400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defRPr/>
          </a:pPr>
          <a:r>
            <a:rPr lang="tr-TR" sz="1800" b="1" i="0" kern="1200"/>
            <a:t>Tam Kabul:</a:t>
          </a:r>
          <a:br>
            <a:rPr lang="tr-TR" sz="1800" b="0" i="0" kern="1200"/>
          </a:br>
          <a:r>
            <a:rPr lang="tr-TR" sz="1600" b="0" i="0" kern="1200"/>
            <a:t>Aşıların önerilen takvime uygun ve zamanında yaptırılması</a:t>
          </a:r>
          <a:r>
            <a:rPr lang="tr-TR" sz="1600" b="1" i="0" kern="1200"/>
            <a:t>. </a:t>
          </a:r>
          <a:endParaRPr sz="1600" kern="1200"/>
        </a:p>
        <a:p>
          <a:pPr marL="0" lvl="0" indent="0" algn="l" defTabSz="800100">
            <a:lnSpc>
              <a:spcPct val="90000"/>
            </a:lnSpc>
            <a:spcBef>
              <a:spcPct val="0"/>
            </a:spcBef>
            <a:spcAft>
              <a:spcPct val="35000"/>
            </a:spcAft>
            <a:buNone/>
            <a:defRPr/>
          </a:pPr>
          <a:r>
            <a:rPr lang="tr-TR" sz="1600" b="1" i="0" kern="1200"/>
            <a:t>Toplum bağışıklığının sürdürülebilmesi için kritik önemdedir.</a:t>
          </a:r>
          <a:endParaRPr lang="en-US" sz="1800" kern="1200"/>
        </a:p>
      </dsp:txBody>
      <dsp:txXfrm>
        <a:off x="0" y="3760595"/>
        <a:ext cx="6389797" cy="940005"/>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preserve="1" userDrawn="1">
  <p:cSld name="Kapak-Turkuaz">
    <p:spTree>
      <p:nvGrpSpPr>
        <p:cNvPr id="1" name=""/>
        <p:cNvGrpSpPr/>
        <p:nvPr/>
      </p:nvGrpSpPr>
      <p:grpSpPr bwMode="auto">
        <a:xfrm>
          <a:off x="0" y="0"/>
          <a:ext cx="0" cy="0"/>
          <a:chOff x="0" y="0"/>
          <a:chExt cx="0" cy="0"/>
        </a:xfrm>
      </p:grpSpPr>
      <p:pic>
        <p:nvPicPr>
          <p:cNvPr id="13" name="Resim 12"/>
          <p:cNvPicPr>
            <a:picLocks noChangeAspect="1"/>
          </p:cNvPicPr>
          <p:nvPr userDrawn="1"/>
        </p:nvPicPr>
        <p:blipFill>
          <a:blip r:embed="rId2"/>
          <a:stretch/>
        </p:blipFill>
        <p:spPr bwMode="auto">
          <a:xfrm>
            <a:off x="0" y="0"/>
            <a:ext cx="12192000" cy="6858000"/>
          </a:xfrm>
          <a:prstGeom prst="rect">
            <a:avLst/>
          </a:prstGeom>
        </p:spPr>
      </p:pic>
      <p:pic>
        <p:nvPicPr>
          <p:cNvPr id="8" name="Resim 7"/>
          <p:cNvPicPr>
            <a:picLocks noChangeAspect="1"/>
          </p:cNvPicPr>
          <p:nvPr userDrawn="1"/>
        </p:nvPicPr>
        <p:blipFill>
          <a:blip r:embed="rId3"/>
          <a:stretch/>
        </p:blipFill>
        <p:spPr bwMode="auto">
          <a:xfrm>
            <a:off x="3897261" y="865072"/>
            <a:ext cx="4397477" cy="1217504"/>
          </a:xfrm>
          <a:prstGeom prst="rect">
            <a:avLst/>
          </a:prstGeom>
        </p:spPr>
      </p:pic>
      <p:sp>
        <p:nvSpPr>
          <p:cNvPr id="10" name="Başlık 1"/>
          <p:cNvSpPr>
            <a:spLocks noGrp="1"/>
          </p:cNvSpPr>
          <p:nvPr>
            <p:ph type="title" hasCustomPrompt="1"/>
          </p:nvPr>
        </p:nvSpPr>
        <p:spPr bwMode="auto">
          <a:xfrm>
            <a:off x="838198" y="3144724"/>
            <a:ext cx="10515600" cy="1325563"/>
          </a:xfrm>
        </p:spPr>
        <p:txBody>
          <a:bodyPr/>
          <a:lstStyle>
            <a:lvl1pPr algn="ctr">
              <a:defRPr b="1">
                <a:solidFill>
                  <a:schemeClr val="bg1"/>
                </a:solidFill>
                <a:latin typeface="+mn-lt"/>
              </a:defRPr>
            </a:lvl1pPr>
          </a:lstStyle>
          <a:p>
            <a:pPr>
              <a:defRPr/>
            </a:pPr>
            <a:r>
              <a:rPr lang="tr-TR"/>
              <a:t>BAŞLIK GİRİNİZ</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preserve="1" userDrawn="1">
  <p:cSld name="Kapak-Kırmızı">
    <p:spTree>
      <p:nvGrpSpPr>
        <p:cNvPr id="1" name=""/>
        <p:cNvGrpSpPr/>
        <p:nvPr/>
      </p:nvGrpSpPr>
      <p:grpSpPr bwMode="auto">
        <a:xfrm>
          <a:off x="0" y="0"/>
          <a:ext cx="0" cy="0"/>
          <a:chOff x="0" y="0"/>
          <a:chExt cx="0" cy="0"/>
        </a:xfrm>
      </p:grpSpPr>
      <p:pic>
        <p:nvPicPr>
          <p:cNvPr id="3" name="Resim 2"/>
          <p:cNvPicPr>
            <a:picLocks noChangeAspect="1"/>
          </p:cNvPicPr>
          <p:nvPr userDrawn="1"/>
        </p:nvPicPr>
        <p:blipFill>
          <a:blip r:embed="rId2"/>
          <a:stretch/>
        </p:blipFill>
        <p:spPr bwMode="auto">
          <a:xfrm>
            <a:off x="0" y="0"/>
            <a:ext cx="12192000" cy="6858000"/>
          </a:xfrm>
          <a:prstGeom prst="rect">
            <a:avLst/>
          </a:prstGeom>
        </p:spPr>
      </p:pic>
      <p:pic>
        <p:nvPicPr>
          <p:cNvPr id="8" name="Resim 7"/>
          <p:cNvPicPr>
            <a:picLocks noChangeAspect="1"/>
          </p:cNvPicPr>
          <p:nvPr userDrawn="1"/>
        </p:nvPicPr>
        <p:blipFill>
          <a:blip r:embed="rId3"/>
          <a:stretch/>
        </p:blipFill>
        <p:spPr bwMode="auto">
          <a:xfrm>
            <a:off x="3897261" y="865072"/>
            <a:ext cx="4397477" cy="1217504"/>
          </a:xfrm>
          <a:prstGeom prst="rect">
            <a:avLst/>
          </a:prstGeom>
        </p:spPr>
      </p:pic>
      <p:sp>
        <p:nvSpPr>
          <p:cNvPr id="10" name="Başlık 1"/>
          <p:cNvSpPr>
            <a:spLocks noGrp="1"/>
          </p:cNvSpPr>
          <p:nvPr>
            <p:ph type="title" hasCustomPrompt="1"/>
          </p:nvPr>
        </p:nvSpPr>
        <p:spPr bwMode="auto">
          <a:xfrm>
            <a:off x="838198" y="3144724"/>
            <a:ext cx="10515600" cy="1325563"/>
          </a:xfrm>
        </p:spPr>
        <p:txBody>
          <a:bodyPr/>
          <a:lstStyle>
            <a:lvl1pPr algn="ctr">
              <a:defRPr b="1">
                <a:solidFill>
                  <a:schemeClr val="bg1"/>
                </a:solidFill>
                <a:latin typeface="+mn-lt"/>
              </a:defRPr>
            </a:lvl1pPr>
          </a:lstStyle>
          <a:p>
            <a:pPr>
              <a:defRPr/>
            </a:pPr>
            <a:r>
              <a:rPr lang="tr-TR"/>
              <a:t>BAŞLIK GİRİNİZ</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preserve="1" userDrawn="1">
  <p:cSld name="İçerik-Kırmızı">
    <p:spTree>
      <p:nvGrpSpPr>
        <p:cNvPr id="1" name=""/>
        <p:cNvGrpSpPr/>
        <p:nvPr/>
      </p:nvGrpSpPr>
      <p:grpSpPr bwMode="auto">
        <a:xfrm>
          <a:off x="0" y="0"/>
          <a:ext cx="0" cy="0"/>
          <a:chOff x="0" y="0"/>
          <a:chExt cx="0" cy="0"/>
        </a:xfrm>
      </p:grpSpPr>
      <p:pic>
        <p:nvPicPr>
          <p:cNvPr id="2" name="Picture 22"/>
          <p:cNvPicPr>
            <a:picLocks noChangeAspect="1"/>
          </p:cNvPicPr>
          <p:nvPr userDrawn="1"/>
        </p:nvPicPr>
        <p:blipFill>
          <a:blip r:embed="rId2"/>
          <a:stretch/>
        </p:blipFill>
        <p:spPr bwMode="auto">
          <a:xfrm>
            <a:off x="0" y="-6304"/>
            <a:ext cx="12192000" cy="6858000"/>
          </a:xfrm>
          <a:prstGeom prst="rect">
            <a:avLst/>
          </a:prstGeom>
        </p:spPr>
      </p:pic>
      <p:cxnSp>
        <p:nvCxnSpPr>
          <p:cNvPr id="3" name="Straight Connector 5"/>
          <p:cNvCxnSpPr>
            <a:cxnSpLocks/>
          </p:cNvCxnSpPr>
          <p:nvPr userDrawn="1"/>
        </p:nvCxnSpPr>
        <p:spPr bwMode="auto">
          <a:xfrm>
            <a:off x="609598" y="1093107"/>
            <a:ext cx="0" cy="4784165"/>
          </a:xfrm>
          <a:prstGeom prst="line">
            <a:avLst/>
          </a:prstGeom>
          <a:ln w="12700">
            <a:solidFill>
              <a:srgbClr val="DC2225"/>
            </a:solidFill>
          </a:ln>
        </p:spPr>
        <p:style>
          <a:lnRef idx="1">
            <a:schemeClr val="accent1"/>
          </a:lnRef>
          <a:fillRef idx="0">
            <a:schemeClr val="accent1"/>
          </a:fillRef>
          <a:effectRef idx="0">
            <a:schemeClr val="accent1"/>
          </a:effectRef>
          <a:fontRef idx="minor">
            <a:schemeClr val="tx1"/>
          </a:fontRef>
        </p:style>
      </p:cxnSp>
      <p:sp>
        <p:nvSpPr>
          <p:cNvPr id="5" name="Rectangle 4"/>
          <p:cNvSpPr/>
          <p:nvPr userDrawn="1"/>
        </p:nvSpPr>
        <p:spPr bwMode="auto">
          <a:xfrm>
            <a:off x="551384" y="6304"/>
            <a:ext cx="914402" cy="495300"/>
          </a:xfrm>
          <a:prstGeom prst="rect">
            <a:avLst/>
          </a:prstGeom>
          <a:solidFill>
            <a:srgbClr val="DC222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a:solidFill>
                <a:srgbClr val="DC2225"/>
              </a:solidFill>
            </a:endParaRPr>
          </a:p>
        </p:txBody>
      </p:sp>
      <p:sp>
        <p:nvSpPr>
          <p:cNvPr id="6" name="Başlık 1"/>
          <p:cNvSpPr>
            <a:spLocks noGrp="1"/>
          </p:cNvSpPr>
          <p:nvPr>
            <p:ph type="title" hasCustomPrompt="1"/>
          </p:nvPr>
        </p:nvSpPr>
        <p:spPr bwMode="auto">
          <a:xfrm>
            <a:off x="551383" y="588610"/>
            <a:ext cx="11089225" cy="504497"/>
          </a:xfrm>
        </p:spPr>
        <p:txBody>
          <a:bodyPr>
            <a:normAutofit/>
          </a:bodyPr>
          <a:lstStyle>
            <a:lvl1pPr>
              <a:defRPr sz="2800" b="1">
                <a:solidFill>
                  <a:srgbClr val="DC2225"/>
                </a:solidFill>
                <a:latin typeface="+mn-lt"/>
              </a:defRPr>
            </a:lvl1pPr>
          </a:lstStyle>
          <a:p>
            <a:pPr>
              <a:defRPr/>
            </a:pPr>
            <a:r>
              <a:rPr lang="tr-TR"/>
              <a:t>BAŞLIK GİRİNİZ</a:t>
            </a:r>
            <a:endParaRPr/>
          </a:p>
        </p:txBody>
      </p:sp>
      <p:pic>
        <p:nvPicPr>
          <p:cNvPr id="10" name="Resim 9"/>
          <p:cNvPicPr>
            <a:picLocks noChangeAspect="1"/>
          </p:cNvPicPr>
          <p:nvPr userDrawn="1"/>
        </p:nvPicPr>
        <p:blipFill>
          <a:blip r:embed="rId3"/>
          <a:stretch/>
        </p:blipFill>
        <p:spPr bwMode="auto">
          <a:xfrm>
            <a:off x="551383" y="6123376"/>
            <a:ext cx="1822304" cy="504531"/>
          </a:xfrm>
          <a:prstGeom prst="rect">
            <a:avLst/>
          </a:prstGeom>
        </p:spPr>
      </p:pic>
      <p:sp>
        <p:nvSpPr>
          <p:cNvPr id="15" name="Slayt Numarası Yer Tutucusu 5"/>
          <p:cNvSpPr>
            <a:spLocks noGrp="1"/>
          </p:cNvSpPr>
          <p:nvPr>
            <p:ph type="sldNum" sz="quarter" idx="12"/>
          </p:nvPr>
        </p:nvSpPr>
        <p:spPr bwMode="auto">
          <a:xfrm>
            <a:off x="11274424" y="6123376"/>
            <a:ext cx="366192" cy="728320"/>
          </a:xfrm>
          <a:prstGeom prst="rect">
            <a:avLst/>
          </a:prstGeom>
          <a:noFill/>
          <a:ln>
            <a:noFill/>
          </a:ln>
        </p:spPr>
        <p:txBody>
          <a:bodyPr/>
          <a:lstStyle>
            <a:lvl1pPr algn="ctr">
              <a:defRPr b="1">
                <a:solidFill>
                  <a:srgbClr val="DC2225"/>
                </a:solidFill>
              </a:defRPr>
            </a:lvl1pPr>
          </a:lstStyle>
          <a:p>
            <a:pPr>
              <a:defRPr/>
            </a:pPr>
            <a:fld id="{501A4338-EBAE-ED40-8475-2E6AE1B9F2FD}" type="slidenum">
              <a:rPr lang="tr-TR"/>
              <a:t>‹#›</a:t>
            </a:fld>
            <a:endParaRPr lang="tr-TR"/>
          </a:p>
        </p:txBody>
      </p:sp>
      <p:sp>
        <p:nvSpPr>
          <p:cNvPr id="17" name="Metin Yer Tutucusu 3"/>
          <p:cNvSpPr>
            <a:spLocks noGrp="1"/>
          </p:cNvSpPr>
          <p:nvPr>
            <p:ph type="body" sz="half" idx="2" hasCustomPrompt="1"/>
          </p:nvPr>
        </p:nvSpPr>
        <p:spPr bwMode="auto">
          <a:xfrm>
            <a:off x="849025" y="1355344"/>
            <a:ext cx="10791583" cy="452192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tr-TR"/>
              <a:t>Metin Giriniz</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preserve="1" userDrawn="1">
  <p:cSld name="İçerik - Turkuaz">
    <p:spTree>
      <p:nvGrpSpPr>
        <p:cNvPr id="1" name=""/>
        <p:cNvGrpSpPr/>
        <p:nvPr/>
      </p:nvGrpSpPr>
      <p:grpSpPr bwMode="auto">
        <a:xfrm>
          <a:off x="0" y="0"/>
          <a:ext cx="0" cy="0"/>
          <a:chOff x="0" y="0"/>
          <a:chExt cx="0" cy="0"/>
        </a:xfrm>
      </p:grpSpPr>
      <p:pic>
        <p:nvPicPr>
          <p:cNvPr id="2" name="Picture 22"/>
          <p:cNvPicPr>
            <a:picLocks noChangeAspect="1"/>
          </p:cNvPicPr>
          <p:nvPr userDrawn="1"/>
        </p:nvPicPr>
        <p:blipFill>
          <a:blip r:embed="rId2"/>
          <a:stretch/>
        </p:blipFill>
        <p:spPr bwMode="auto">
          <a:xfrm>
            <a:off x="0" y="-6304"/>
            <a:ext cx="12192000" cy="6858000"/>
          </a:xfrm>
          <a:prstGeom prst="rect">
            <a:avLst/>
          </a:prstGeom>
        </p:spPr>
      </p:pic>
      <p:cxnSp>
        <p:nvCxnSpPr>
          <p:cNvPr id="3" name="Straight Connector 5"/>
          <p:cNvCxnSpPr>
            <a:cxnSpLocks/>
          </p:cNvCxnSpPr>
          <p:nvPr userDrawn="1"/>
        </p:nvCxnSpPr>
        <p:spPr bwMode="auto">
          <a:xfrm>
            <a:off x="609598" y="1093107"/>
            <a:ext cx="0" cy="4784165"/>
          </a:xfrm>
          <a:prstGeom prst="line">
            <a:avLst/>
          </a:prstGeom>
          <a:ln w="12700">
            <a:solidFill>
              <a:srgbClr val="0094AB"/>
            </a:solidFill>
          </a:ln>
        </p:spPr>
        <p:style>
          <a:lnRef idx="1">
            <a:schemeClr val="accent1"/>
          </a:lnRef>
          <a:fillRef idx="0">
            <a:schemeClr val="accent1"/>
          </a:fillRef>
          <a:effectRef idx="0">
            <a:schemeClr val="accent1"/>
          </a:effectRef>
          <a:fontRef idx="minor">
            <a:schemeClr val="tx1"/>
          </a:fontRef>
        </p:style>
      </p:cxnSp>
      <p:sp>
        <p:nvSpPr>
          <p:cNvPr id="5" name="Rectangle 4"/>
          <p:cNvSpPr/>
          <p:nvPr userDrawn="1"/>
        </p:nvSpPr>
        <p:spPr bwMode="auto">
          <a:xfrm>
            <a:off x="551384" y="6304"/>
            <a:ext cx="914402" cy="495300"/>
          </a:xfrm>
          <a:prstGeom prst="rect">
            <a:avLst/>
          </a:prstGeom>
          <a:solidFill>
            <a:srgbClr val="0094A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a:p>
        </p:txBody>
      </p:sp>
      <p:sp>
        <p:nvSpPr>
          <p:cNvPr id="6" name="Başlık 1"/>
          <p:cNvSpPr>
            <a:spLocks noGrp="1"/>
          </p:cNvSpPr>
          <p:nvPr>
            <p:ph type="title" hasCustomPrompt="1"/>
          </p:nvPr>
        </p:nvSpPr>
        <p:spPr bwMode="auto">
          <a:xfrm>
            <a:off x="551383" y="588610"/>
            <a:ext cx="11089225" cy="504497"/>
          </a:xfrm>
        </p:spPr>
        <p:txBody>
          <a:bodyPr>
            <a:normAutofit/>
          </a:bodyPr>
          <a:lstStyle>
            <a:lvl1pPr>
              <a:defRPr sz="2800" b="1">
                <a:solidFill>
                  <a:srgbClr val="0094AB"/>
                </a:solidFill>
                <a:latin typeface="+mn-lt"/>
              </a:defRPr>
            </a:lvl1pPr>
          </a:lstStyle>
          <a:p>
            <a:pPr>
              <a:defRPr/>
            </a:pPr>
            <a:r>
              <a:rPr lang="tr-TR"/>
              <a:t>BAŞLIK GİRİNİZ</a:t>
            </a:r>
            <a:endParaRPr/>
          </a:p>
        </p:txBody>
      </p:sp>
      <p:pic>
        <p:nvPicPr>
          <p:cNvPr id="10" name="Resim 9"/>
          <p:cNvPicPr>
            <a:picLocks noChangeAspect="1"/>
          </p:cNvPicPr>
          <p:nvPr userDrawn="1"/>
        </p:nvPicPr>
        <p:blipFill>
          <a:blip r:embed="rId3"/>
          <a:stretch/>
        </p:blipFill>
        <p:spPr bwMode="auto">
          <a:xfrm>
            <a:off x="551383" y="6123376"/>
            <a:ext cx="1822304" cy="504531"/>
          </a:xfrm>
          <a:prstGeom prst="rect">
            <a:avLst/>
          </a:prstGeom>
        </p:spPr>
      </p:pic>
      <p:sp>
        <p:nvSpPr>
          <p:cNvPr id="15" name="Slayt Numarası Yer Tutucusu 5"/>
          <p:cNvSpPr>
            <a:spLocks noGrp="1"/>
          </p:cNvSpPr>
          <p:nvPr>
            <p:ph type="sldNum" sz="quarter" idx="12"/>
          </p:nvPr>
        </p:nvSpPr>
        <p:spPr bwMode="auto">
          <a:xfrm>
            <a:off x="11640608" y="6123376"/>
            <a:ext cx="366192" cy="728320"/>
          </a:xfrm>
          <a:prstGeom prst="rect">
            <a:avLst/>
          </a:prstGeom>
          <a:noFill/>
          <a:ln>
            <a:noFill/>
          </a:ln>
        </p:spPr>
        <p:txBody>
          <a:bodyPr/>
          <a:lstStyle>
            <a:lvl1pPr algn="ctr">
              <a:defRPr b="1">
                <a:solidFill>
                  <a:srgbClr val="0094AB"/>
                </a:solidFill>
              </a:defRPr>
            </a:lvl1pPr>
          </a:lstStyle>
          <a:p>
            <a:pPr>
              <a:defRPr/>
            </a:pPr>
            <a:fld id="{501A4338-EBAE-ED40-8475-2E6AE1B9F2FD}" type="slidenum">
              <a:rPr lang="tr-TR"/>
              <a:t>‹#›</a:t>
            </a:fld>
            <a:endParaRPr lang="tr-TR"/>
          </a:p>
        </p:txBody>
      </p:sp>
      <p:sp>
        <p:nvSpPr>
          <p:cNvPr id="17" name="Metin Yer Tutucusu 3"/>
          <p:cNvSpPr>
            <a:spLocks noGrp="1"/>
          </p:cNvSpPr>
          <p:nvPr>
            <p:ph type="body" sz="half" idx="2" hasCustomPrompt="1"/>
          </p:nvPr>
        </p:nvSpPr>
        <p:spPr bwMode="auto">
          <a:xfrm>
            <a:off x="849025" y="1355344"/>
            <a:ext cx="10791583" cy="452192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tr-TR"/>
              <a:t>Metin Giriniz</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preserve="1" userDrawn="1">
  <p:cSld name="2_İçerik - Turkuaz">
    <p:spTree>
      <p:nvGrpSpPr>
        <p:cNvPr id="1" name=""/>
        <p:cNvGrpSpPr/>
        <p:nvPr/>
      </p:nvGrpSpPr>
      <p:grpSpPr bwMode="auto">
        <a:xfrm>
          <a:off x="0" y="0"/>
          <a:ext cx="0" cy="0"/>
          <a:chOff x="0" y="0"/>
          <a:chExt cx="0" cy="0"/>
        </a:xfrm>
      </p:grpSpPr>
      <p:pic>
        <p:nvPicPr>
          <p:cNvPr id="2" name="Picture 22"/>
          <p:cNvPicPr>
            <a:picLocks noChangeAspect="1"/>
          </p:cNvPicPr>
          <p:nvPr userDrawn="1"/>
        </p:nvPicPr>
        <p:blipFill>
          <a:blip r:embed="rId2"/>
          <a:stretch/>
        </p:blipFill>
        <p:spPr bwMode="auto">
          <a:xfrm>
            <a:off x="0" y="0"/>
            <a:ext cx="12192000" cy="6858000"/>
          </a:xfrm>
          <a:prstGeom prst="rect">
            <a:avLst/>
          </a:prstGeom>
          <a:ln>
            <a:solidFill>
              <a:schemeClr val="bg1">
                <a:lumMod val="75000"/>
              </a:schemeClr>
            </a:solidFill>
          </a:ln>
        </p:spPr>
      </p:pic>
      <p:pic>
        <p:nvPicPr>
          <p:cNvPr id="10" name="Resim 9"/>
          <p:cNvPicPr>
            <a:picLocks noChangeAspect="1"/>
          </p:cNvPicPr>
          <p:nvPr userDrawn="1"/>
        </p:nvPicPr>
        <p:blipFill>
          <a:blip r:embed="rId3"/>
          <a:stretch/>
        </p:blipFill>
        <p:spPr bwMode="auto">
          <a:xfrm>
            <a:off x="551383" y="6123376"/>
            <a:ext cx="1822304" cy="504531"/>
          </a:xfrm>
          <a:prstGeom prst="rect">
            <a:avLst/>
          </a:prstGeom>
        </p:spPr>
      </p:pic>
      <p:sp>
        <p:nvSpPr>
          <p:cNvPr id="15" name="Slayt Numarası Yer Tutucusu 5"/>
          <p:cNvSpPr>
            <a:spLocks noGrp="1"/>
          </p:cNvSpPr>
          <p:nvPr>
            <p:ph type="sldNum" sz="quarter" idx="12"/>
          </p:nvPr>
        </p:nvSpPr>
        <p:spPr bwMode="auto">
          <a:xfrm>
            <a:off x="11274424" y="6123376"/>
            <a:ext cx="366192" cy="728320"/>
          </a:xfrm>
          <a:prstGeom prst="rect">
            <a:avLst/>
          </a:prstGeom>
          <a:noFill/>
          <a:ln>
            <a:noFill/>
          </a:ln>
        </p:spPr>
        <p:txBody>
          <a:bodyPr/>
          <a:lstStyle>
            <a:lvl1pPr algn="ctr">
              <a:defRPr b="1">
                <a:solidFill>
                  <a:srgbClr val="0094AB"/>
                </a:solidFill>
              </a:defRPr>
            </a:lvl1pPr>
          </a:lstStyle>
          <a:p>
            <a:pPr>
              <a:defRPr/>
            </a:pPr>
            <a:fld id="{501A4338-EBAE-ED40-8475-2E6AE1B9F2FD}" type="slidenum">
              <a:rPr lang="tr-TR"/>
              <a:t>‹#›</a:t>
            </a:fld>
            <a:endParaRPr lang="tr-TR"/>
          </a:p>
        </p:txBody>
      </p:sp>
      <p:sp>
        <p:nvSpPr>
          <p:cNvPr id="14" name="Oval 13"/>
          <p:cNvSpPr/>
          <p:nvPr userDrawn="1"/>
        </p:nvSpPr>
        <p:spPr bwMode="auto">
          <a:xfrm>
            <a:off x="551383" y="240127"/>
            <a:ext cx="922264" cy="922264"/>
          </a:xfrm>
          <a:prstGeom prst="ellipse">
            <a:avLst/>
          </a:prstGeom>
          <a:solidFill>
            <a:srgbClr val="0094A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tr-TR"/>
          </a:p>
        </p:txBody>
      </p:sp>
      <p:pic>
        <p:nvPicPr>
          <p:cNvPr id="16" name="Resim 15"/>
          <p:cNvPicPr>
            <a:picLocks noChangeAspect="1"/>
          </p:cNvPicPr>
          <p:nvPr userDrawn="1"/>
        </p:nvPicPr>
        <p:blipFill>
          <a:blip r:embed="rId4"/>
          <a:stretch/>
        </p:blipFill>
        <p:spPr bwMode="auto">
          <a:xfrm>
            <a:off x="619474" y="308219"/>
            <a:ext cx="786079" cy="786079"/>
          </a:xfrm>
          <a:prstGeom prst="rect">
            <a:avLst/>
          </a:prstGeom>
        </p:spPr>
      </p:pic>
      <p:sp>
        <p:nvSpPr>
          <p:cNvPr id="19" name="Yuvarlatılmış Dikdörtgen 18"/>
          <p:cNvSpPr/>
          <p:nvPr userDrawn="1"/>
        </p:nvSpPr>
        <p:spPr bwMode="auto">
          <a:xfrm>
            <a:off x="1635115" y="372645"/>
            <a:ext cx="10005501" cy="657225"/>
          </a:xfrm>
          <a:prstGeom prst="roundRect">
            <a:avLst>
              <a:gd name="adj" fmla="val 50000"/>
            </a:avLst>
          </a:prstGeom>
          <a:noFill/>
          <a:ln w="22225">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tr-TR">
              <a:solidFill>
                <a:srgbClr val="DC2225"/>
              </a:solidFill>
            </a:endParaRPr>
          </a:p>
        </p:txBody>
      </p:sp>
      <p:sp>
        <p:nvSpPr>
          <p:cNvPr id="20" name="Başlık 1"/>
          <p:cNvSpPr>
            <a:spLocks noGrp="1"/>
          </p:cNvSpPr>
          <p:nvPr userDrawn="1">
            <p:ph type="title" hasCustomPrompt="1"/>
          </p:nvPr>
        </p:nvSpPr>
        <p:spPr bwMode="auto">
          <a:xfrm>
            <a:off x="1837258" y="449008"/>
            <a:ext cx="9735267" cy="504497"/>
          </a:xfrm>
        </p:spPr>
        <p:txBody>
          <a:bodyPr>
            <a:normAutofit/>
          </a:bodyPr>
          <a:lstStyle>
            <a:lvl1pPr>
              <a:defRPr sz="2800" b="1">
                <a:solidFill>
                  <a:srgbClr val="0094AB"/>
                </a:solidFill>
                <a:latin typeface="+mn-lt"/>
              </a:defRPr>
            </a:lvl1pPr>
          </a:lstStyle>
          <a:p>
            <a:pPr>
              <a:defRPr/>
            </a:pPr>
            <a:r>
              <a:rPr lang="tr-TR"/>
              <a:t>BAŞLIK GİRİNİZ</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preserve="1" userDrawn="1">
  <p:cSld name="3_İçerik - Turkuaz">
    <p:spTree>
      <p:nvGrpSpPr>
        <p:cNvPr id="1" name=""/>
        <p:cNvGrpSpPr/>
        <p:nvPr/>
      </p:nvGrpSpPr>
      <p:grpSpPr bwMode="auto">
        <a:xfrm>
          <a:off x="0" y="0"/>
          <a:ext cx="0" cy="0"/>
          <a:chOff x="0" y="0"/>
          <a:chExt cx="0" cy="0"/>
        </a:xfrm>
      </p:grpSpPr>
      <p:pic>
        <p:nvPicPr>
          <p:cNvPr id="2" name="Picture 22"/>
          <p:cNvPicPr>
            <a:picLocks noChangeAspect="1"/>
          </p:cNvPicPr>
          <p:nvPr userDrawn="1"/>
        </p:nvPicPr>
        <p:blipFill>
          <a:blip r:embed="rId2"/>
          <a:stretch/>
        </p:blipFill>
        <p:spPr bwMode="auto">
          <a:xfrm>
            <a:off x="0" y="0"/>
            <a:ext cx="12192000" cy="6858000"/>
          </a:xfrm>
          <a:prstGeom prst="rect">
            <a:avLst/>
          </a:prstGeom>
          <a:ln>
            <a:solidFill>
              <a:schemeClr val="bg1">
                <a:lumMod val="75000"/>
              </a:schemeClr>
            </a:solidFill>
          </a:ln>
        </p:spPr>
      </p:pic>
      <p:pic>
        <p:nvPicPr>
          <p:cNvPr id="10" name="Resim 9"/>
          <p:cNvPicPr>
            <a:picLocks noChangeAspect="1"/>
          </p:cNvPicPr>
          <p:nvPr userDrawn="1"/>
        </p:nvPicPr>
        <p:blipFill>
          <a:blip r:embed="rId3"/>
          <a:stretch/>
        </p:blipFill>
        <p:spPr bwMode="auto">
          <a:xfrm>
            <a:off x="551383" y="6123376"/>
            <a:ext cx="1822304" cy="504531"/>
          </a:xfrm>
          <a:prstGeom prst="rect">
            <a:avLst/>
          </a:prstGeom>
        </p:spPr>
      </p:pic>
      <p:sp>
        <p:nvSpPr>
          <p:cNvPr id="15" name="Slayt Numarası Yer Tutucusu 5"/>
          <p:cNvSpPr>
            <a:spLocks noGrp="1"/>
          </p:cNvSpPr>
          <p:nvPr>
            <p:ph type="sldNum" sz="quarter" idx="12"/>
          </p:nvPr>
        </p:nvSpPr>
        <p:spPr bwMode="auto">
          <a:xfrm>
            <a:off x="11274424" y="6123376"/>
            <a:ext cx="366192" cy="728320"/>
          </a:xfrm>
          <a:prstGeom prst="rect">
            <a:avLst/>
          </a:prstGeom>
          <a:noFill/>
          <a:ln>
            <a:noFill/>
          </a:ln>
        </p:spPr>
        <p:txBody>
          <a:bodyPr/>
          <a:lstStyle>
            <a:lvl1pPr algn="ctr">
              <a:defRPr b="1">
                <a:solidFill>
                  <a:srgbClr val="DC2225"/>
                </a:solidFill>
              </a:defRPr>
            </a:lvl1pPr>
          </a:lstStyle>
          <a:p>
            <a:pPr>
              <a:defRPr/>
            </a:pPr>
            <a:fld id="{501A4338-EBAE-ED40-8475-2E6AE1B9F2FD}" type="slidenum">
              <a:rPr lang="tr-TR"/>
              <a:t>‹#›</a:t>
            </a:fld>
            <a:endParaRPr lang="tr-TR"/>
          </a:p>
        </p:txBody>
      </p:sp>
      <p:grpSp>
        <p:nvGrpSpPr>
          <p:cNvPr id="13" name="Grup 12"/>
          <p:cNvGrpSpPr/>
          <p:nvPr userDrawn="1"/>
        </p:nvGrpSpPr>
        <p:grpSpPr bwMode="auto">
          <a:xfrm>
            <a:off x="551383" y="240127"/>
            <a:ext cx="922264" cy="922264"/>
            <a:chOff x="2909455" y="2272146"/>
            <a:chExt cx="1865745" cy="1865745"/>
          </a:xfrm>
        </p:grpSpPr>
        <p:sp>
          <p:nvSpPr>
            <p:cNvPr id="14" name="Oval 13"/>
            <p:cNvSpPr/>
            <p:nvPr userDrawn="1"/>
          </p:nvSpPr>
          <p:spPr bwMode="auto">
            <a:xfrm>
              <a:off x="2909455" y="2272146"/>
              <a:ext cx="1865745" cy="1865745"/>
            </a:xfrm>
            <a:prstGeom prst="ellipse">
              <a:avLst/>
            </a:prstGeom>
            <a:solidFill>
              <a:srgbClr val="DC222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tr-TR"/>
            </a:p>
          </p:txBody>
        </p:sp>
        <p:pic>
          <p:nvPicPr>
            <p:cNvPr id="16" name="Resim 15"/>
            <p:cNvPicPr>
              <a:picLocks noChangeAspect="1"/>
            </p:cNvPicPr>
            <p:nvPr userDrawn="1"/>
          </p:nvPicPr>
          <p:blipFill>
            <a:blip r:embed="rId4"/>
            <a:stretch/>
          </p:blipFill>
          <p:spPr bwMode="auto">
            <a:xfrm>
              <a:off x="3047206" y="2409896"/>
              <a:ext cx="1590243" cy="1590243"/>
            </a:xfrm>
            <a:prstGeom prst="rect">
              <a:avLst/>
            </a:prstGeom>
          </p:spPr>
        </p:pic>
      </p:grpSp>
      <p:sp>
        <p:nvSpPr>
          <p:cNvPr id="19" name="Yuvarlatılmış Dikdörtgen 18"/>
          <p:cNvSpPr/>
          <p:nvPr userDrawn="1"/>
        </p:nvSpPr>
        <p:spPr bwMode="auto">
          <a:xfrm>
            <a:off x="1635115" y="372645"/>
            <a:ext cx="10005501" cy="657225"/>
          </a:xfrm>
          <a:prstGeom prst="roundRect">
            <a:avLst>
              <a:gd name="adj" fmla="val 50000"/>
            </a:avLst>
          </a:prstGeom>
          <a:noFill/>
          <a:ln w="22225">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tr-TR">
              <a:solidFill>
                <a:srgbClr val="DC2225"/>
              </a:solidFill>
            </a:endParaRPr>
          </a:p>
        </p:txBody>
      </p:sp>
      <p:sp>
        <p:nvSpPr>
          <p:cNvPr id="20" name="Başlık 1"/>
          <p:cNvSpPr>
            <a:spLocks noGrp="1"/>
          </p:cNvSpPr>
          <p:nvPr>
            <p:ph type="title" hasCustomPrompt="1"/>
          </p:nvPr>
        </p:nvSpPr>
        <p:spPr bwMode="auto">
          <a:xfrm>
            <a:off x="1837258" y="449008"/>
            <a:ext cx="9735267" cy="504497"/>
          </a:xfrm>
        </p:spPr>
        <p:txBody>
          <a:bodyPr>
            <a:normAutofit/>
          </a:bodyPr>
          <a:lstStyle>
            <a:lvl1pPr>
              <a:defRPr sz="2800" b="1">
                <a:solidFill>
                  <a:srgbClr val="DC2225"/>
                </a:solidFill>
                <a:latin typeface="+mn-lt"/>
              </a:defRPr>
            </a:lvl1pPr>
          </a:lstStyle>
          <a:p>
            <a:pPr>
              <a:defRPr/>
            </a:pPr>
            <a:r>
              <a:rPr lang="tr-TR"/>
              <a:t>BAŞLIK GİRİNİZ</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Başlık Yer Tutucusu 1"/>
          <p:cNvSpPr>
            <a:spLocks noGrp="1"/>
          </p:cNvSpPr>
          <p:nvPr>
            <p:ph type="title"/>
          </p:nvPr>
        </p:nvSpPr>
        <p:spPr bwMode="auto">
          <a:xfrm>
            <a:off x="838200" y="365125"/>
            <a:ext cx="10515600" cy="1325563"/>
          </a:xfrm>
          <a:prstGeom prst="rect">
            <a:avLst/>
          </a:prstGeom>
        </p:spPr>
        <p:txBody>
          <a:bodyPr vert="horz" lIns="91440" tIns="45720" rIns="91440" bIns="45720" rtlCol="0" anchor="ctr">
            <a:normAutofit/>
          </a:bodyPr>
          <a:lstStyle/>
          <a:p>
            <a:pPr>
              <a:defRPr/>
            </a:pPr>
            <a:r>
              <a:rPr lang="tr-TR"/>
              <a:t>Asıl başlık stilini düzenlemek için tıklayın</a:t>
            </a:r>
            <a:endParaRPr/>
          </a:p>
        </p:txBody>
      </p:sp>
      <p:sp>
        <p:nvSpPr>
          <p:cNvPr id="3" name="Metin Yer Tutucusu 2"/>
          <p:cNvSpPr>
            <a:spLocks noGrp="1"/>
          </p:cNvSpPr>
          <p:nvPr>
            <p:ph type="body" idx="1"/>
          </p:nvPr>
        </p:nvSpPr>
        <p:spPr bwMode="auto">
          <a:xfrm>
            <a:off x="838200" y="1825625"/>
            <a:ext cx="10515600" cy="4351338"/>
          </a:xfrm>
          <a:prstGeom prst="rect">
            <a:avLst/>
          </a:prstGeom>
        </p:spPr>
        <p:txBody>
          <a:bodyPr vert="horz" lIns="91440" tIns="45720" rIns="91440" bIns="45720" rtlCol="0">
            <a:normAutofit/>
          </a:bodyPr>
          <a:lstStyle/>
          <a:p>
            <a:pPr lvl="0">
              <a:defRPr/>
            </a:pPr>
            <a:r>
              <a:rPr lang="tr-TR"/>
              <a:t>Asıl metin stillerini düzenlemek için tıklayın</a:t>
            </a:r>
            <a:endParaRPr/>
          </a:p>
          <a:p>
            <a:pPr lvl="1">
              <a:defRPr/>
            </a:pPr>
            <a:r>
              <a:rPr lang="tr-TR"/>
              <a:t>İkinci düzey</a:t>
            </a:r>
            <a:endParaRPr/>
          </a:p>
          <a:p>
            <a:pPr lvl="2">
              <a:defRPr/>
            </a:pPr>
            <a:r>
              <a:rPr lang="tr-TR"/>
              <a:t>Üçüncü düzey</a:t>
            </a:r>
            <a:endParaRPr/>
          </a:p>
          <a:p>
            <a:pPr lvl="3">
              <a:defRPr/>
            </a:pPr>
            <a:r>
              <a:rPr lang="tr-TR"/>
              <a:t>Dördüncü düzey</a:t>
            </a:r>
            <a:endParaRPr/>
          </a:p>
          <a:p>
            <a:pPr lvl="4">
              <a:defRPr/>
            </a:pPr>
            <a:r>
              <a:rPr lang="tr-TR"/>
              <a:t>Beşinci düzey</a:t>
            </a:r>
            <a:endParaRPr/>
          </a:p>
        </p:txBody>
      </p:sp>
      <p:sp>
        <p:nvSpPr>
          <p:cNvPr id="4" name="Veri Yer Tutucusu 3"/>
          <p:cNvSpPr>
            <a:spLocks noGrp="1"/>
          </p:cNvSpPr>
          <p:nvPr>
            <p:ph type="dt" sz="half" idx="2"/>
          </p:nvPr>
        </p:nvSpPr>
        <p:spPr bwMode="auto">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tr-TR"/>
          </a:p>
        </p:txBody>
      </p:sp>
      <p:sp>
        <p:nvSpPr>
          <p:cNvPr id="5" name="Alt Bilgi Yer Tutucusu 4"/>
          <p:cNvSpPr>
            <a:spLocks noGrp="1"/>
          </p:cNvSpPr>
          <p:nvPr>
            <p:ph type="ftr" sz="quarter" idx="3"/>
          </p:nvPr>
        </p:nvSpPr>
        <p:spPr bwMode="auto">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tr-TR"/>
              <a:t>Birinci Basamakta Tanı ve Tedavi Rehberi 2025</a:t>
            </a:r>
            <a:endParaRPr/>
          </a:p>
        </p:txBody>
      </p:sp>
      <p:sp>
        <p:nvSpPr>
          <p:cNvPr id="6" name="Slayt Numarası Yer Tutucusu 5"/>
          <p:cNvSpPr>
            <a:spLocks noGrp="1"/>
          </p:cNvSpPr>
          <p:nvPr>
            <p:ph type="sldNum" sz="quarter" idx="4"/>
          </p:nvPr>
        </p:nvSpPr>
        <p:spPr bwMode="auto">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501A4338-EBAE-ED40-8475-2E6AE1B9F2FD}" type="slidenum">
              <a:rPr lang="tr-T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hdr="0" dt="0"/>
  <p:txStyles>
    <p:titleStyle>
      <a:lvl1pPr algn="l" defTabSz="914400">
        <a:lnSpc>
          <a:spcPct val="90000"/>
        </a:lnSpc>
        <a:spcBef>
          <a:spcPts val="0"/>
        </a:spcBef>
        <a:buNone/>
        <a:defRPr sz="4400">
          <a:solidFill>
            <a:schemeClr val="tx1"/>
          </a:solidFill>
          <a:latin typeface="+mj-lt"/>
          <a:ea typeface="+mj-ea"/>
          <a:cs typeface="+mj-cs"/>
        </a:defRPr>
      </a:lvl1pPr>
    </p:titleStyle>
    <p:body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tr-T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seyahatsagligi.gov.tr/" TargetMode="Externa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s://www.cdc.gov/vaccines/vpd/mmr/public/index.html" TargetMode="External"/><Relationship Id="rId2" Type="http://schemas.openxmlformats.org/officeDocument/2006/relationships/hyperlink" Target="https://asi.saglik.gov.tr/bagisiklama-programi-ve-asi-takvimi/asi-takvimindeki-son-guencellemeler.html" TargetMode="External"/><Relationship Id="rId1" Type="http://schemas.openxmlformats.org/officeDocument/2006/relationships/slideLayout" Target="../slideLayouts/slideLayout3.xml"/><Relationship Id="rId6" Type="http://schemas.openxmlformats.org/officeDocument/2006/relationships/hyperlink" Target="http://www.who.int/ith/en/" TargetMode="External"/><Relationship Id="rId5" Type="http://schemas.openxmlformats.org/officeDocument/2006/relationships/hyperlink" Target="http://wwwnc.cdc.gov/travel/" TargetMode="External"/><Relationship Id="rId4" Type="http://schemas.openxmlformats.org/officeDocument/2006/relationships/hyperlink" Target="https://www.tahud.org.tr/news/view/eri%C5%9Fkin-risk-grubu-ba%C4%9F%C4%B1%C5%9F%C4%B1klama-algoritmas%C4%B1"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xml"/><Relationship Id="rId1" Type="http://schemas.openxmlformats.org/officeDocument/2006/relationships/vmlDrawing" Target="../drawings/vmlDrawing1.vml"/><Relationship Id="rId4" Type="http://schemas.openxmlformats.org/officeDocument/2006/relationships/image" Target="../media/image7.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Başlık 1"/>
          <p:cNvSpPr>
            <a:spLocks noGrp="1"/>
          </p:cNvSpPr>
          <p:nvPr>
            <p:ph type="title"/>
          </p:nvPr>
        </p:nvSpPr>
        <p:spPr bwMode="auto">
          <a:xfrm>
            <a:off x="1061883" y="2483628"/>
            <a:ext cx="10291915" cy="1986660"/>
          </a:xfrm>
        </p:spPr>
        <p:txBody>
          <a:bodyPr>
            <a:normAutofit fontScale="90000"/>
          </a:bodyPr>
          <a:lstStyle/>
          <a:p>
            <a:pPr>
              <a:defRPr/>
            </a:pPr>
            <a:br>
              <a:rPr lang="tr-TR"/>
            </a:br>
            <a:br>
              <a:rPr lang="tr-TR"/>
            </a:br>
            <a:r>
              <a:rPr lang="tr-TR"/>
              <a:t>Günlük Pratikte Aşılamada Karşılaşılan Sorunlara Çözümler</a:t>
            </a:r>
            <a:br>
              <a:rPr lang="tr-TR"/>
            </a:br>
            <a:br>
              <a:rPr lang="tr-TR"/>
            </a:br>
            <a:endParaRPr lang="tr-T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Slayt Numarası Yer Tutucusu 4"/>
          <p:cNvSpPr>
            <a:spLocks noGrp="1"/>
          </p:cNvSpPr>
          <p:nvPr>
            <p:ph type="sldNum" sz="quarter" idx="12"/>
          </p:nvPr>
        </p:nvSpPr>
        <p:spPr bwMode="auto"/>
        <p:txBody>
          <a:bodyPr/>
          <a:lstStyle/>
          <a:p>
            <a:pPr>
              <a:defRPr/>
            </a:pPr>
            <a:fld id="{501A4338-EBAE-ED40-8475-2E6AE1B9F2FD}" type="slidenum">
              <a:rPr lang="tr-TR"/>
              <a:t>10</a:t>
            </a:fld>
            <a:endParaRPr lang="tr-TR"/>
          </a:p>
        </p:txBody>
      </p:sp>
      <p:sp>
        <p:nvSpPr>
          <p:cNvPr id="3" name="İçerik Yer Tutucusu 2"/>
          <p:cNvSpPr txBox="1"/>
          <p:nvPr/>
        </p:nvSpPr>
        <p:spPr bwMode="auto">
          <a:xfrm>
            <a:off x="860307" y="1687440"/>
            <a:ext cx="10546601" cy="3626838"/>
          </a:xfrm>
          <a:prstGeom prst="rect">
            <a:avLst/>
          </a:prstGeom>
        </p:spPr>
        <p:txBody>
          <a:bodyPr>
            <a:normAutofit/>
          </a:bodyPr>
          <a:lst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lgn="just">
              <a:lnSpc>
                <a:spcPct val="100000"/>
              </a:lnSpc>
              <a:defRPr/>
            </a:pPr>
            <a:r>
              <a:rPr lang="tr-TR" sz="2000" dirty="0"/>
              <a:t>Şüpheli/olası vaka tanımına uyan tüm olgular elektronik ortamda bildirilerek İZCİ sistemi üzerinden sürveyansa yönelik gerekli çalışmalar yürütülür.</a:t>
            </a:r>
          </a:p>
          <a:p>
            <a:pPr algn="just">
              <a:lnSpc>
                <a:spcPct val="100000"/>
              </a:lnSpc>
              <a:defRPr/>
            </a:pPr>
            <a:r>
              <a:rPr lang="tr-TR" sz="2000" dirty="0"/>
              <a:t>İlçe Sağlık Müdürlüğü/Toplum Sağlığı Merkezine ihbarda bulunur.</a:t>
            </a:r>
          </a:p>
          <a:p>
            <a:pPr algn="just">
              <a:lnSpc>
                <a:spcPct val="100000"/>
              </a:lnSpc>
              <a:defRPr/>
            </a:pPr>
            <a:r>
              <a:rPr lang="tr-TR" sz="2000" dirty="0"/>
              <a:t>Tüm vakalardan Serum, idrar ve boğaz/</a:t>
            </a:r>
            <a:r>
              <a:rPr lang="tr-TR" sz="2000" dirty="0" err="1"/>
              <a:t>nazofaringeal</a:t>
            </a:r>
            <a:r>
              <a:rPr lang="tr-TR" sz="2000" dirty="0"/>
              <a:t> </a:t>
            </a:r>
            <a:r>
              <a:rPr lang="tr-TR" sz="2000" dirty="0" err="1"/>
              <a:t>sürüntü</a:t>
            </a:r>
            <a:r>
              <a:rPr lang="tr-TR" sz="2000" dirty="0"/>
              <a:t> alır ve gönderir.</a:t>
            </a:r>
          </a:p>
          <a:p>
            <a:pPr algn="just">
              <a:lnSpc>
                <a:spcPct val="100000"/>
              </a:lnSpc>
              <a:defRPr/>
            </a:pPr>
            <a:r>
              <a:rPr lang="tr-TR" sz="2000" dirty="0"/>
              <a:t>Vaka Bildirim, Laboratuvar İstek-Sonuç Formu ile Vaka İnceleme Formunu doldurur. </a:t>
            </a:r>
          </a:p>
          <a:p>
            <a:pPr algn="just">
              <a:lnSpc>
                <a:spcPct val="100000"/>
              </a:lnSpc>
              <a:defRPr/>
            </a:pPr>
            <a:r>
              <a:rPr lang="tr-TR" sz="2000" dirty="0"/>
              <a:t>Formları İlçe Sağlık Müdürlüğü/Toplum Sağlığı Merkezine elektronik belge yönetim sistemi ile iletir.</a:t>
            </a:r>
          </a:p>
          <a:p>
            <a:pPr algn="just">
              <a:lnSpc>
                <a:spcPct val="100000"/>
              </a:lnSpc>
              <a:defRPr/>
            </a:pPr>
            <a:r>
              <a:rPr lang="tr-TR" sz="2000" dirty="0"/>
              <a:t>Olası ve/veya kesin kızamık vakaları ile temas etmiş kişilere yönelik aşı/</a:t>
            </a:r>
            <a:r>
              <a:rPr lang="tr-TR" sz="2000" dirty="0" err="1"/>
              <a:t>immünglobulin</a:t>
            </a:r>
            <a:r>
              <a:rPr lang="tr-TR" sz="2000" dirty="0"/>
              <a:t> uygulanmalıdır.</a:t>
            </a:r>
          </a:p>
          <a:p>
            <a:pPr algn="just">
              <a:lnSpc>
                <a:spcPct val="100000"/>
              </a:lnSpc>
              <a:defRPr/>
            </a:pPr>
            <a:endParaRPr lang="tr-TR" sz="2000" dirty="0">
              <a:highlight>
                <a:srgbClr val="00FF00"/>
              </a:highlight>
            </a:endParaRPr>
          </a:p>
        </p:txBody>
      </p:sp>
      <p:sp>
        <p:nvSpPr>
          <p:cNvPr id="8" name="Başlık 1"/>
          <p:cNvSpPr>
            <a:spLocks noGrp="1"/>
          </p:cNvSpPr>
          <p:nvPr>
            <p:ph type="title"/>
          </p:nvPr>
        </p:nvSpPr>
        <p:spPr bwMode="auto">
          <a:xfrm>
            <a:off x="781772" y="748506"/>
            <a:ext cx="11090275" cy="504825"/>
          </a:xfrm>
        </p:spPr>
        <p:txBody>
          <a:bodyPr>
            <a:normAutofit/>
          </a:bodyPr>
          <a:lstStyle/>
          <a:p>
            <a:pPr>
              <a:defRPr/>
            </a:pPr>
            <a:r>
              <a:rPr lang="tr-TR">
                <a:solidFill>
                  <a:srgbClr val="FF0000"/>
                </a:solidFill>
              </a:rPr>
              <a:t>Şüpheli bir kızamık vakası ile karşılaşıldığında yapılması gerekenler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Slayt Numarası Yer Tutucusu 4"/>
          <p:cNvSpPr>
            <a:spLocks noGrp="1"/>
          </p:cNvSpPr>
          <p:nvPr>
            <p:ph type="sldNum" sz="quarter" idx="12"/>
          </p:nvPr>
        </p:nvSpPr>
        <p:spPr bwMode="auto"/>
        <p:txBody>
          <a:bodyPr/>
          <a:lstStyle/>
          <a:p>
            <a:pPr>
              <a:defRPr/>
            </a:pPr>
            <a:fld id="{501A4338-EBAE-ED40-8475-2E6AE1B9F2FD}" type="slidenum">
              <a:rPr lang="tr-TR"/>
              <a:t>11</a:t>
            </a:fld>
            <a:endParaRPr lang="tr-TR"/>
          </a:p>
        </p:txBody>
      </p:sp>
      <p:sp>
        <p:nvSpPr>
          <p:cNvPr id="8" name="Başlık 1"/>
          <p:cNvSpPr>
            <a:spLocks noGrp="1"/>
          </p:cNvSpPr>
          <p:nvPr>
            <p:ph type="title"/>
          </p:nvPr>
        </p:nvSpPr>
        <p:spPr bwMode="auto">
          <a:xfrm>
            <a:off x="719721" y="510853"/>
            <a:ext cx="11090275" cy="504825"/>
          </a:xfrm>
        </p:spPr>
        <p:txBody>
          <a:bodyPr>
            <a:normAutofit/>
          </a:bodyPr>
          <a:lstStyle/>
          <a:p>
            <a:pPr>
              <a:defRPr/>
            </a:pPr>
            <a:r>
              <a:rPr lang="tr-TR" spc="-70">
                <a:solidFill>
                  <a:srgbClr val="FF0000"/>
                </a:solidFill>
              </a:rPr>
              <a:t>Kızamıklı ile temas</a:t>
            </a:r>
            <a:r>
              <a:rPr lang="tr-TR" spc="-15">
                <a:solidFill>
                  <a:srgbClr val="FF0000"/>
                </a:solidFill>
              </a:rPr>
              <a:t> </a:t>
            </a:r>
            <a:r>
              <a:rPr lang="tr-TR" spc="-5">
                <a:solidFill>
                  <a:srgbClr val="FF0000"/>
                </a:solidFill>
              </a:rPr>
              <a:t>sonrası</a:t>
            </a:r>
            <a:r>
              <a:rPr lang="tr-TR" spc="-30">
                <a:solidFill>
                  <a:srgbClr val="FF0000"/>
                </a:solidFill>
              </a:rPr>
              <a:t> </a:t>
            </a:r>
            <a:r>
              <a:rPr lang="tr-TR" spc="-5">
                <a:solidFill>
                  <a:srgbClr val="FF0000"/>
                </a:solidFill>
              </a:rPr>
              <a:t>profilaksi</a:t>
            </a:r>
            <a:endParaRPr lang="tr-TR">
              <a:solidFill>
                <a:srgbClr val="FF0000"/>
              </a:solidFill>
            </a:endParaRPr>
          </a:p>
        </p:txBody>
      </p:sp>
      <p:sp>
        <p:nvSpPr>
          <p:cNvPr id="2" name="object 3"/>
          <p:cNvSpPr txBox="1"/>
          <p:nvPr/>
        </p:nvSpPr>
        <p:spPr bwMode="auto">
          <a:xfrm>
            <a:off x="719721" y="1357035"/>
            <a:ext cx="10677951" cy="3052118"/>
          </a:xfrm>
          <a:prstGeom prst="rect">
            <a:avLst/>
          </a:prstGeom>
        </p:spPr>
        <p:txBody>
          <a:bodyPr vert="horz" wrap="square" lIns="0" tIns="63500" rIns="0" bIns="0" rtlCol="0">
            <a:spAutoFit/>
          </a:bodyPr>
          <a:lstStyle/>
          <a:p>
            <a:pPr marL="241300" marR="5080" indent="-228600" algn="just">
              <a:spcBef>
                <a:spcPts val="500"/>
              </a:spcBef>
              <a:buFont typeface="Arial MT"/>
              <a:buChar char="•"/>
              <a:tabLst>
                <a:tab pos="241300" algn="l"/>
              </a:tabLst>
              <a:defRPr/>
            </a:pPr>
            <a:r>
              <a:rPr sz="2000" dirty="0" err="1">
                <a:latin typeface="Calibri"/>
                <a:cs typeface="Calibri"/>
              </a:rPr>
              <a:t>Olası</a:t>
            </a:r>
            <a:r>
              <a:rPr sz="2000" spc="5" dirty="0">
                <a:latin typeface="Calibri"/>
                <a:cs typeface="Calibri"/>
              </a:rPr>
              <a:t> </a:t>
            </a:r>
            <a:r>
              <a:rPr sz="2000" spc="-5" dirty="0" err="1">
                <a:latin typeface="Calibri"/>
                <a:cs typeface="Calibri"/>
              </a:rPr>
              <a:t>ve</a:t>
            </a:r>
            <a:r>
              <a:rPr sz="2000" spc="-5" dirty="0">
                <a:latin typeface="Calibri"/>
                <a:cs typeface="Calibri"/>
              </a:rPr>
              <a:t>/</a:t>
            </a:r>
            <a:r>
              <a:rPr sz="2000" spc="-5" dirty="0" err="1">
                <a:latin typeface="Calibri"/>
                <a:cs typeface="Calibri"/>
              </a:rPr>
              <a:t>veya</a:t>
            </a:r>
            <a:r>
              <a:rPr sz="2000" dirty="0">
                <a:latin typeface="Calibri"/>
                <a:cs typeface="Calibri"/>
              </a:rPr>
              <a:t> </a:t>
            </a:r>
            <a:r>
              <a:rPr sz="2000" dirty="0" err="1">
                <a:latin typeface="Calibri"/>
                <a:cs typeface="Calibri"/>
              </a:rPr>
              <a:t>kesin</a:t>
            </a:r>
            <a:r>
              <a:rPr sz="2000" spc="5" dirty="0">
                <a:latin typeface="Calibri"/>
                <a:cs typeface="Calibri"/>
              </a:rPr>
              <a:t> </a:t>
            </a:r>
            <a:r>
              <a:rPr sz="2000" spc="-5" dirty="0" err="1">
                <a:latin typeface="Calibri"/>
                <a:cs typeface="Calibri"/>
              </a:rPr>
              <a:t>kızamık</a:t>
            </a:r>
            <a:r>
              <a:rPr sz="2000" dirty="0">
                <a:latin typeface="Calibri"/>
                <a:cs typeface="Calibri"/>
              </a:rPr>
              <a:t> </a:t>
            </a:r>
            <a:r>
              <a:rPr sz="2000" spc="-5" dirty="0" err="1">
                <a:latin typeface="Calibri"/>
                <a:cs typeface="Calibri"/>
              </a:rPr>
              <a:t>vakasıyla</a:t>
            </a:r>
            <a:r>
              <a:rPr sz="2000" dirty="0">
                <a:latin typeface="Calibri"/>
                <a:cs typeface="Calibri"/>
              </a:rPr>
              <a:t> </a:t>
            </a:r>
            <a:r>
              <a:rPr sz="2000" spc="-5" dirty="0" err="1">
                <a:latin typeface="Calibri"/>
                <a:cs typeface="Calibri"/>
              </a:rPr>
              <a:t>temas</a:t>
            </a:r>
            <a:r>
              <a:rPr sz="2000" dirty="0">
                <a:latin typeface="Calibri"/>
                <a:cs typeface="Calibri"/>
              </a:rPr>
              <a:t> </a:t>
            </a:r>
            <a:r>
              <a:rPr sz="2000" spc="-5" dirty="0" err="1">
                <a:latin typeface="Calibri"/>
                <a:cs typeface="Calibri"/>
              </a:rPr>
              <a:t>etmiş</a:t>
            </a:r>
            <a:r>
              <a:rPr sz="2000" dirty="0">
                <a:latin typeface="Calibri"/>
                <a:cs typeface="Calibri"/>
              </a:rPr>
              <a:t> </a:t>
            </a:r>
            <a:r>
              <a:rPr sz="2000" spc="-5" dirty="0" err="1">
                <a:latin typeface="Calibri"/>
                <a:cs typeface="Calibri"/>
              </a:rPr>
              <a:t>olan</a:t>
            </a:r>
            <a:r>
              <a:rPr sz="2000" dirty="0">
                <a:latin typeface="Calibri"/>
                <a:cs typeface="Calibri"/>
              </a:rPr>
              <a:t> </a:t>
            </a:r>
            <a:r>
              <a:rPr sz="2000" dirty="0" err="1">
                <a:latin typeface="Calibri"/>
                <a:cs typeface="Calibri"/>
              </a:rPr>
              <a:t>ve</a:t>
            </a:r>
            <a:r>
              <a:rPr sz="2000" spc="5" dirty="0">
                <a:latin typeface="Calibri"/>
                <a:cs typeface="Calibri"/>
              </a:rPr>
              <a:t> </a:t>
            </a:r>
            <a:r>
              <a:rPr sz="2000" dirty="0" err="1">
                <a:latin typeface="Calibri"/>
                <a:cs typeface="Calibri"/>
              </a:rPr>
              <a:t>iki</a:t>
            </a:r>
            <a:r>
              <a:rPr sz="2000" spc="5" dirty="0">
                <a:latin typeface="Calibri"/>
                <a:cs typeface="Calibri"/>
              </a:rPr>
              <a:t> </a:t>
            </a:r>
            <a:r>
              <a:rPr sz="2000" spc="-5" dirty="0" err="1">
                <a:latin typeface="Calibri"/>
                <a:cs typeface="Calibri"/>
              </a:rPr>
              <a:t>doz</a:t>
            </a:r>
            <a:r>
              <a:rPr sz="2000" spc="-5" dirty="0">
                <a:latin typeface="Calibri"/>
                <a:cs typeface="Calibri"/>
              </a:rPr>
              <a:t> </a:t>
            </a:r>
            <a:r>
              <a:rPr sz="2000" spc="-620" dirty="0">
                <a:latin typeface="Calibri"/>
                <a:cs typeface="Calibri"/>
              </a:rPr>
              <a:t> </a:t>
            </a:r>
            <a:r>
              <a:rPr sz="2000" dirty="0" err="1">
                <a:latin typeface="Calibri"/>
                <a:cs typeface="Calibri"/>
              </a:rPr>
              <a:t>aşılandığını</a:t>
            </a:r>
            <a:r>
              <a:rPr sz="2000" dirty="0">
                <a:latin typeface="Calibri"/>
                <a:cs typeface="Calibri"/>
              </a:rPr>
              <a:t> </a:t>
            </a:r>
            <a:r>
              <a:rPr sz="2000" spc="-5" dirty="0" err="1">
                <a:latin typeface="Calibri"/>
                <a:cs typeface="Calibri"/>
              </a:rPr>
              <a:t>belgeleyemeyen</a:t>
            </a:r>
            <a:r>
              <a:rPr sz="2000" spc="-5" dirty="0">
                <a:latin typeface="Calibri"/>
                <a:cs typeface="Calibri"/>
              </a:rPr>
              <a:t> </a:t>
            </a:r>
            <a:r>
              <a:rPr sz="2000" spc="-5" dirty="0" err="1">
                <a:latin typeface="Calibri"/>
                <a:cs typeface="Calibri"/>
              </a:rPr>
              <a:t>ve</a:t>
            </a:r>
            <a:r>
              <a:rPr sz="2000" spc="-5" dirty="0">
                <a:latin typeface="Calibri"/>
                <a:cs typeface="Calibri"/>
              </a:rPr>
              <a:t>/</a:t>
            </a:r>
            <a:r>
              <a:rPr sz="2000" spc="-5" dirty="0" err="1">
                <a:latin typeface="Calibri"/>
                <a:cs typeface="Calibri"/>
              </a:rPr>
              <a:t>veya</a:t>
            </a:r>
            <a:r>
              <a:rPr sz="2000" spc="-5" dirty="0">
                <a:latin typeface="Calibri"/>
                <a:cs typeface="Calibri"/>
              </a:rPr>
              <a:t> </a:t>
            </a:r>
            <a:r>
              <a:rPr sz="2000" dirty="0" err="1">
                <a:latin typeface="Calibri"/>
                <a:cs typeface="Calibri"/>
              </a:rPr>
              <a:t>hastalığı</a:t>
            </a:r>
            <a:r>
              <a:rPr sz="2000" dirty="0">
                <a:latin typeface="Calibri"/>
                <a:cs typeface="Calibri"/>
              </a:rPr>
              <a:t> </a:t>
            </a:r>
            <a:r>
              <a:rPr sz="2000" spc="-5" dirty="0" err="1">
                <a:latin typeface="Calibri"/>
                <a:cs typeface="Calibri"/>
              </a:rPr>
              <a:t>geçirmemiş</a:t>
            </a:r>
            <a:r>
              <a:rPr sz="2000" spc="-5" dirty="0">
                <a:latin typeface="Calibri"/>
                <a:cs typeface="Calibri"/>
              </a:rPr>
              <a:t> </a:t>
            </a:r>
            <a:r>
              <a:rPr sz="2000" spc="-5" dirty="0" err="1">
                <a:latin typeface="Calibri"/>
                <a:cs typeface="Calibri"/>
              </a:rPr>
              <a:t>olan</a:t>
            </a:r>
            <a:r>
              <a:rPr sz="2000" spc="-5" dirty="0">
                <a:latin typeface="Calibri"/>
                <a:cs typeface="Calibri"/>
              </a:rPr>
              <a:t> &gt;6 </a:t>
            </a:r>
            <a:r>
              <a:rPr sz="2000" dirty="0">
                <a:latin typeface="Calibri"/>
                <a:cs typeface="Calibri"/>
              </a:rPr>
              <a:t>ay </a:t>
            </a:r>
            <a:r>
              <a:rPr sz="2000" spc="5" dirty="0">
                <a:latin typeface="Calibri"/>
                <a:cs typeface="Calibri"/>
              </a:rPr>
              <a:t> </a:t>
            </a:r>
            <a:r>
              <a:rPr sz="2000" spc="-5" dirty="0" err="1">
                <a:latin typeface="Calibri"/>
                <a:cs typeface="Calibri"/>
              </a:rPr>
              <a:t>herkese</a:t>
            </a:r>
            <a:r>
              <a:rPr sz="2000" dirty="0">
                <a:latin typeface="Calibri"/>
                <a:cs typeface="Calibri"/>
              </a:rPr>
              <a:t> </a:t>
            </a:r>
            <a:r>
              <a:rPr sz="2000" spc="-5" dirty="0" err="1">
                <a:latin typeface="Calibri"/>
                <a:cs typeface="Calibri"/>
              </a:rPr>
              <a:t>profilaktik</a:t>
            </a:r>
            <a:r>
              <a:rPr sz="2000" dirty="0">
                <a:latin typeface="Calibri"/>
                <a:cs typeface="Calibri"/>
              </a:rPr>
              <a:t> </a:t>
            </a:r>
            <a:r>
              <a:rPr sz="2000" spc="-5" dirty="0" err="1">
                <a:latin typeface="Calibri"/>
                <a:cs typeface="Calibri"/>
              </a:rPr>
              <a:t>olarak</a:t>
            </a:r>
            <a:r>
              <a:rPr sz="2000" dirty="0">
                <a:latin typeface="Calibri"/>
                <a:cs typeface="Calibri"/>
              </a:rPr>
              <a:t> </a:t>
            </a:r>
            <a:r>
              <a:rPr sz="2000" b="1" dirty="0">
                <a:solidFill>
                  <a:srgbClr val="FF0000"/>
                </a:solidFill>
                <a:latin typeface="Calibri"/>
                <a:cs typeface="Calibri"/>
              </a:rPr>
              <a:t>ilk</a:t>
            </a:r>
            <a:r>
              <a:rPr sz="2000" b="1" spc="5" dirty="0">
                <a:solidFill>
                  <a:srgbClr val="FF0000"/>
                </a:solidFill>
                <a:latin typeface="Calibri"/>
                <a:cs typeface="Calibri"/>
              </a:rPr>
              <a:t> </a:t>
            </a:r>
            <a:r>
              <a:rPr sz="2000" b="1" spc="-5" dirty="0">
                <a:solidFill>
                  <a:srgbClr val="FF0000"/>
                </a:solidFill>
                <a:latin typeface="Calibri"/>
                <a:cs typeface="Calibri"/>
              </a:rPr>
              <a:t>72</a:t>
            </a:r>
            <a:r>
              <a:rPr sz="2000" b="1" dirty="0">
                <a:solidFill>
                  <a:srgbClr val="FF0000"/>
                </a:solidFill>
                <a:latin typeface="Calibri"/>
                <a:cs typeface="Calibri"/>
              </a:rPr>
              <a:t> </a:t>
            </a:r>
            <a:r>
              <a:rPr sz="2000" b="1" spc="-5" dirty="0" err="1">
                <a:solidFill>
                  <a:srgbClr val="FF0000"/>
                </a:solidFill>
                <a:latin typeface="Calibri"/>
                <a:cs typeface="Calibri"/>
              </a:rPr>
              <a:t>saat</a:t>
            </a:r>
            <a:r>
              <a:rPr sz="2000" b="1" dirty="0">
                <a:solidFill>
                  <a:srgbClr val="FF0000"/>
                </a:solidFill>
                <a:latin typeface="Calibri"/>
                <a:cs typeface="Calibri"/>
              </a:rPr>
              <a:t> </a:t>
            </a:r>
            <a:r>
              <a:rPr sz="2000" b="1" spc="-5" dirty="0" err="1">
                <a:solidFill>
                  <a:srgbClr val="FF0000"/>
                </a:solidFill>
                <a:latin typeface="Calibri"/>
                <a:cs typeface="Calibri"/>
              </a:rPr>
              <a:t>içerisinde</a:t>
            </a:r>
            <a:r>
              <a:rPr sz="2000" b="1" dirty="0">
                <a:solidFill>
                  <a:srgbClr val="FF0000"/>
                </a:solidFill>
                <a:latin typeface="Calibri"/>
                <a:cs typeface="Calibri"/>
              </a:rPr>
              <a:t> </a:t>
            </a:r>
            <a:r>
              <a:rPr sz="2000" b="1" spc="-5" dirty="0" err="1">
                <a:solidFill>
                  <a:srgbClr val="FF0000"/>
                </a:solidFill>
                <a:latin typeface="Calibri"/>
                <a:cs typeface="Calibri"/>
              </a:rPr>
              <a:t>bir</a:t>
            </a:r>
            <a:r>
              <a:rPr sz="2000" b="1" dirty="0">
                <a:solidFill>
                  <a:srgbClr val="FF0000"/>
                </a:solidFill>
                <a:latin typeface="Calibri"/>
                <a:cs typeface="Calibri"/>
              </a:rPr>
              <a:t> </a:t>
            </a:r>
            <a:r>
              <a:rPr sz="2000" b="1" spc="-5" dirty="0" err="1">
                <a:solidFill>
                  <a:srgbClr val="FF0000"/>
                </a:solidFill>
                <a:latin typeface="Calibri"/>
                <a:cs typeface="Calibri"/>
              </a:rPr>
              <a:t>doz</a:t>
            </a:r>
            <a:r>
              <a:rPr sz="2000" b="1" dirty="0">
                <a:solidFill>
                  <a:srgbClr val="FF0000"/>
                </a:solidFill>
                <a:latin typeface="Calibri"/>
                <a:cs typeface="Calibri"/>
              </a:rPr>
              <a:t> KKK</a:t>
            </a:r>
            <a:r>
              <a:rPr sz="2000" b="1" spc="5" dirty="0">
                <a:solidFill>
                  <a:srgbClr val="FF0000"/>
                </a:solidFill>
                <a:latin typeface="Calibri"/>
                <a:cs typeface="Calibri"/>
              </a:rPr>
              <a:t> </a:t>
            </a:r>
            <a:r>
              <a:rPr sz="2000" b="1" spc="-5" dirty="0" err="1">
                <a:solidFill>
                  <a:srgbClr val="FF0000"/>
                </a:solidFill>
                <a:latin typeface="Calibri"/>
                <a:cs typeface="Calibri"/>
              </a:rPr>
              <a:t>aşısı</a:t>
            </a:r>
            <a:r>
              <a:rPr sz="2000" b="1" spc="-5" dirty="0">
                <a:solidFill>
                  <a:srgbClr val="FF0000"/>
                </a:solidFill>
                <a:latin typeface="Calibri"/>
                <a:cs typeface="Calibri"/>
              </a:rPr>
              <a:t> </a:t>
            </a:r>
            <a:r>
              <a:rPr sz="2000" b="1" dirty="0">
                <a:solidFill>
                  <a:srgbClr val="FF0000"/>
                </a:solidFill>
                <a:latin typeface="Calibri"/>
                <a:cs typeface="Calibri"/>
              </a:rPr>
              <a:t> </a:t>
            </a:r>
            <a:r>
              <a:rPr sz="2000" spc="-5" dirty="0" err="1">
                <a:latin typeface="Calibri"/>
                <a:cs typeface="Calibri"/>
              </a:rPr>
              <a:t>uygulanmalıdır</a:t>
            </a:r>
            <a:r>
              <a:rPr sz="2000" spc="-5" dirty="0">
                <a:latin typeface="Calibri"/>
                <a:cs typeface="Calibri"/>
              </a:rPr>
              <a:t>.</a:t>
            </a:r>
            <a:endParaRPr sz="2000" dirty="0">
              <a:latin typeface="Calibri"/>
              <a:cs typeface="Calibri"/>
            </a:endParaRPr>
          </a:p>
          <a:p>
            <a:pPr marL="241300" indent="-228600" algn="just">
              <a:spcBef>
                <a:spcPts val="600"/>
              </a:spcBef>
              <a:buFont typeface="Arial MT"/>
              <a:buChar char="•"/>
              <a:tabLst>
                <a:tab pos="241300" algn="l"/>
              </a:tabLst>
              <a:defRPr/>
            </a:pPr>
            <a:r>
              <a:rPr sz="2000" dirty="0" err="1">
                <a:latin typeface="Calibri"/>
                <a:cs typeface="Calibri"/>
              </a:rPr>
              <a:t>Tüm</a:t>
            </a:r>
            <a:r>
              <a:rPr sz="2000" spc="5" dirty="0">
                <a:latin typeface="Calibri"/>
                <a:cs typeface="Calibri"/>
              </a:rPr>
              <a:t> </a:t>
            </a:r>
            <a:r>
              <a:rPr sz="2000" spc="-5" dirty="0" err="1">
                <a:latin typeface="Calibri"/>
                <a:cs typeface="Calibri"/>
              </a:rPr>
              <a:t>temaslılar</a:t>
            </a:r>
            <a:r>
              <a:rPr sz="2000" spc="10" dirty="0">
                <a:latin typeface="Calibri"/>
                <a:cs typeface="Calibri"/>
              </a:rPr>
              <a:t> </a:t>
            </a:r>
            <a:r>
              <a:rPr sz="2000" spc="-5" dirty="0" err="1">
                <a:latin typeface="Calibri"/>
                <a:cs typeface="Calibri"/>
              </a:rPr>
              <a:t>belirtiler</a:t>
            </a:r>
            <a:r>
              <a:rPr sz="2000" spc="5" dirty="0">
                <a:latin typeface="Calibri"/>
                <a:cs typeface="Calibri"/>
              </a:rPr>
              <a:t> </a:t>
            </a:r>
            <a:r>
              <a:rPr sz="2000" spc="-5" dirty="0" err="1">
                <a:latin typeface="Calibri"/>
                <a:cs typeface="Calibri"/>
              </a:rPr>
              <a:t>açısından</a:t>
            </a:r>
            <a:r>
              <a:rPr sz="2000" spc="10" dirty="0">
                <a:latin typeface="Calibri"/>
                <a:cs typeface="Calibri"/>
              </a:rPr>
              <a:t> </a:t>
            </a:r>
            <a:r>
              <a:rPr sz="2000" dirty="0" err="1">
                <a:latin typeface="Calibri"/>
                <a:cs typeface="Calibri"/>
              </a:rPr>
              <a:t>üç</a:t>
            </a:r>
            <a:r>
              <a:rPr sz="2000" spc="10" dirty="0">
                <a:latin typeface="Calibri"/>
                <a:cs typeface="Calibri"/>
              </a:rPr>
              <a:t> </a:t>
            </a:r>
            <a:r>
              <a:rPr sz="2000" dirty="0" err="1">
                <a:latin typeface="Calibri"/>
                <a:cs typeface="Calibri"/>
              </a:rPr>
              <a:t>hafta</a:t>
            </a:r>
            <a:r>
              <a:rPr sz="2000" spc="5" dirty="0">
                <a:latin typeface="Calibri"/>
                <a:cs typeface="Calibri"/>
              </a:rPr>
              <a:t> </a:t>
            </a:r>
            <a:r>
              <a:rPr sz="2000" spc="-5" dirty="0" err="1">
                <a:latin typeface="Calibri"/>
                <a:cs typeface="Calibri"/>
              </a:rPr>
              <a:t>boyunca</a:t>
            </a:r>
            <a:r>
              <a:rPr sz="2000" spc="10" dirty="0">
                <a:latin typeface="Calibri"/>
                <a:cs typeface="Calibri"/>
              </a:rPr>
              <a:t> </a:t>
            </a:r>
            <a:r>
              <a:rPr sz="2000" spc="-5" dirty="0" err="1">
                <a:latin typeface="Calibri"/>
                <a:cs typeface="Calibri"/>
              </a:rPr>
              <a:t>izlenmelidir</a:t>
            </a:r>
            <a:r>
              <a:rPr sz="2000" spc="-5" dirty="0">
                <a:latin typeface="Calibri"/>
                <a:cs typeface="Calibri"/>
              </a:rPr>
              <a:t>.</a:t>
            </a:r>
            <a:endParaRPr sz="2000" dirty="0">
              <a:latin typeface="Calibri"/>
              <a:cs typeface="Calibri"/>
            </a:endParaRPr>
          </a:p>
          <a:p>
            <a:pPr marL="241300" marR="5080" indent="-228600" algn="just">
              <a:spcBef>
                <a:spcPts val="1140"/>
              </a:spcBef>
              <a:buFont typeface="Arial MT"/>
              <a:buChar char="•"/>
              <a:tabLst>
                <a:tab pos="241300" algn="l"/>
              </a:tabLst>
              <a:defRPr/>
            </a:pPr>
            <a:r>
              <a:rPr lang="tr-TR" sz="2000" dirty="0">
                <a:cs typeface="Calibri"/>
              </a:rPr>
              <a:t>Aşı uygulamasının yapılamadığı durumlarda (6 ayın altındaki anneleri aşısız ya da kızamık </a:t>
            </a:r>
            <a:r>
              <a:rPr lang="tr-TR" sz="2000" dirty="0" err="1">
                <a:cs typeface="Calibri"/>
              </a:rPr>
              <a:t>serolojisi</a:t>
            </a:r>
            <a:r>
              <a:rPr lang="tr-TR" sz="2000" dirty="0">
                <a:cs typeface="Calibri"/>
              </a:rPr>
              <a:t> negatif olan bebekler, daha önce iki doz kayıtlı kızamık aşılaması olmayan ya da kızamık </a:t>
            </a:r>
            <a:r>
              <a:rPr lang="tr-TR" sz="2000" dirty="0" err="1">
                <a:cs typeface="Calibri"/>
              </a:rPr>
              <a:t>serolojisinin</a:t>
            </a:r>
            <a:r>
              <a:rPr lang="tr-TR" sz="2000" dirty="0">
                <a:cs typeface="Calibri"/>
              </a:rPr>
              <a:t> negatif olduğu bilinen gebeler ve aşının </a:t>
            </a:r>
            <a:r>
              <a:rPr lang="tr-TR" sz="2000" dirty="0" err="1">
                <a:cs typeface="Calibri"/>
              </a:rPr>
              <a:t>kontrendike</a:t>
            </a:r>
            <a:r>
              <a:rPr lang="tr-TR" sz="2000" dirty="0">
                <a:cs typeface="Calibri"/>
              </a:rPr>
              <a:t> olduğu diğer durumlar), bir kızamık vakasıyla temas eden kişilere teması takip eden ilk 5 gün içerisinde </a:t>
            </a:r>
            <a:r>
              <a:rPr lang="tr-TR" sz="2000" dirty="0" err="1">
                <a:cs typeface="Calibri"/>
              </a:rPr>
              <a:t>intravenöz</a:t>
            </a:r>
            <a:r>
              <a:rPr lang="tr-TR" sz="2000" dirty="0">
                <a:cs typeface="Calibri"/>
              </a:rPr>
              <a:t> </a:t>
            </a:r>
            <a:r>
              <a:rPr lang="tr-TR" sz="2000" dirty="0" err="1">
                <a:cs typeface="Calibri"/>
              </a:rPr>
              <a:t>immünglobulin</a:t>
            </a:r>
            <a:r>
              <a:rPr lang="tr-TR" sz="2000" dirty="0">
                <a:cs typeface="Calibri"/>
              </a:rPr>
              <a:t> (IVIG) uygulanır. IVIG, </a:t>
            </a:r>
            <a:r>
              <a:rPr lang="tr-TR" sz="2000" dirty="0" err="1">
                <a:cs typeface="Calibri"/>
              </a:rPr>
              <a:t>inkübasyon</a:t>
            </a:r>
            <a:r>
              <a:rPr lang="tr-TR" sz="2000" dirty="0">
                <a:cs typeface="Calibri"/>
              </a:rPr>
              <a:t> süresini uzatabileceğinden, IVIG sonrası 28 gün evde izolasyon önerilir.</a:t>
            </a:r>
            <a:endParaRPr sz="2000" dirty="0">
              <a:latin typeface="Calibri"/>
              <a:cs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Slayt Numarası Yer Tutucusu 4"/>
          <p:cNvSpPr>
            <a:spLocks noGrp="1"/>
          </p:cNvSpPr>
          <p:nvPr>
            <p:ph type="sldNum" sz="quarter" idx="12"/>
          </p:nvPr>
        </p:nvSpPr>
        <p:spPr bwMode="auto"/>
        <p:txBody>
          <a:bodyPr/>
          <a:lstStyle/>
          <a:p>
            <a:pPr>
              <a:defRPr/>
            </a:pPr>
            <a:fld id="{501A4338-EBAE-ED40-8475-2E6AE1B9F2FD}" type="slidenum">
              <a:rPr lang="tr-TR"/>
              <a:t>12</a:t>
            </a:fld>
            <a:endParaRPr lang="tr-TR"/>
          </a:p>
        </p:txBody>
      </p:sp>
      <p:sp>
        <p:nvSpPr>
          <p:cNvPr id="8" name="Başlık 1"/>
          <p:cNvSpPr>
            <a:spLocks noGrp="1"/>
          </p:cNvSpPr>
          <p:nvPr>
            <p:ph type="title"/>
          </p:nvPr>
        </p:nvSpPr>
        <p:spPr bwMode="auto">
          <a:xfrm>
            <a:off x="725859" y="547799"/>
            <a:ext cx="11090275" cy="504825"/>
          </a:xfrm>
        </p:spPr>
        <p:txBody>
          <a:bodyPr>
            <a:normAutofit/>
          </a:bodyPr>
          <a:lstStyle/>
          <a:p>
            <a:pPr>
              <a:defRPr/>
            </a:pPr>
            <a:r>
              <a:rPr lang="tr-TR" spc="-70">
                <a:solidFill>
                  <a:srgbClr val="FF0000"/>
                </a:solidFill>
              </a:rPr>
              <a:t>Temas</a:t>
            </a:r>
            <a:r>
              <a:rPr lang="tr-TR" spc="-15">
                <a:solidFill>
                  <a:srgbClr val="FF0000"/>
                </a:solidFill>
              </a:rPr>
              <a:t> </a:t>
            </a:r>
            <a:r>
              <a:rPr lang="tr-TR" spc="-5">
                <a:solidFill>
                  <a:srgbClr val="FF0000"/>
                </a:solidFill>
              </a:rPr>
              <a:t>sonrası</a:t>
            </a:r>
            <a:r>
              <a:rPr lang="tr-TR" spc="-30">
                <a:solidFill>
                  <a:srgbClr val="FF0000"/>
                </a:solidFill>
              </a:rPr>
              <a:t> </a:t>
            </a:r>
            <a:r>
              <a:rPr lang="tr-TR" spc="-5">
                <a:solidFill>
                  <a:srgbClr val="FF0000"/>
                </a:solidFill>
              </a:rPr>
              <a:t>profilaksi</a:t>
            </a:r>
            <a:endParaRPr lang="tr-TR">
              <a:solidFill>
                <a:srgbClr val="FF0000"/>
              </a:solidFill>
            </a:endParaRPr>
          </a:p>
        </p:txBody>
      </p:sp>
      <p:sp>
        <p:nvSpPr>
          <p:cNvPr id="3" name="object 4"/>
          <p:cNvSpPr txBox="1"/>
          <p:nvPr/>
        </p:nvSpPr>
        <p:spPr bwMode="auto">
          <a:xfrm>
            <a:off x="790515" y="2442641"/>
            <a:ext cx="3810982" cy="2656496"/>
          </a:xfrm>
          <a:prstGeom prst="rect">
            <a:avLst/>
          </a:prstGeom>
          <a:solidFill>
            <a:schemeClr val="accent5">
              <a:lumMod val="40000"/>
              <a:lumOff val="60000"/>
              <a:alpha val="90199"/>
            </a:schemeClr>
          </a:solidFill>
        </p:spPr>
        <p:txBody>
          <a:bodyPr vert="horz" wrap="square" lIns="0" tIns="90805" rIns="0" bIns="0" rtlCol="0">
            <a:spAutoFit/>
          </a:bodyPr>
          <a:lstStyle/>
          <a:p>
            <a:pPr marL="362585" marR="944244" indent="-228600">
              <a:spcBef>
                <a:spcPts val="440"/>
              </a:spcBef>
              <a:buChar char="•"/>
              <a:tabLst>
                <a:tab pos="363220" algn="l"/>
              </a:tabLst>
              <a:defRPr/>
            </a:pPr>
            <a:r>
              <a:rPr sz="2000" spc="-5" dirty="0" err="1">
                <a:latin typeface="Calibri"/>
                <a:cs typeface="Calibri"/>
              </a:rPr>
              <a:t>Temas</a:t>
            </a:r>
            <a:r>
              <a:rPr sz="2000" spc="-15" dirty="0">
                <a:latin typeface="Calibri"/>
                <a:cs typeface="Calibri"/>
              </a:rPr>
              <a:t> </a:t>
            </a:r>
            <a:r>
              <a:rPr sz="2000" spc="-5" dirty="0" err="1">
                <a:latin typeface="Calibri"/>
                <a:cs typeface="Calibri"/>
              </a:rPr>
              <a:t>sonrası</a:t>
            </a:r>
            <a:r>
              <a:rPr sz="2000" spc="-10" dirty="0">
                <a:latin typeface="Calibri"/>
                <a:cs typeface="Calibri"/>
              </a:rPr>
              <a:t> </a:t>
            </a:r>
            <a:r>
              <a:rPr sz="2000" dirty="0">
                <a:latin typeface="Calibri"/>
                <a:cs typeface="Calibri"/>
              </a:rPr>
              <a:t>ilk</a:t>
            </a:r>
            <a:r>
              <a:rPr sz="2000" spc="-15" dirty="0">
                <a:latin typeface="Calibri"/>
                <a:cs typeface="Calibri"/>
              </a:rPr>
              <a:t> </a:t>
            </a:r>
            <a:r>
              <a:rPr sz="2000" spc="-5" dirty="0">
                <a:latin typeface="Calibri"/>
                <a:cs typeface="Calibri"/>
              </a:rPr>
              <a:t>72</a:t>
            </a:r>
            <a:r>
              <a:rPr sz="2000" spc="-10" dirty="0">
                <a:latin typeface="Calibri"/>
                <a:cs typeface="Calibri"/>
              </a:rPr>
              <a:t> </a:t>
            </a:r>
            <a:r>
              <a:rPr sz="2000" dirty="0" err="1">
                <a:latin typeface="Calibri"/>
                <a:cs typeface="Calibri"/>
              </a:rPr>
              <a:t>saatte</a:t>
            </a:r>
            <a:r>
              <a:rPr sz="2000" spc="-15" dirty="0">
                <a:latin typeface="Calibri"/>
                <a:cs typeface="Calibri"/>
              </a:rPr>
              <a:t> </a:t>
            </a:r>
            <a:r>
              <a:rPr sz="2000" dirty="0" err="1">
                <a:latin typeface="Calibri"/>
                <a:cs typeface="Calibri"/>
              </a:rPr>
              <a:t>aşı</a:t>
            </a:r>
            <a:r>
              <a:rPr sz="2000" dirty="0">
                <a:latin typeface="Calibri"/>
                <a:cs typeface="Calibri"/>
              </a:rPr>
              <a:t> </a:t>
            </a:r>
            <a:r>
              <a:rPr sz="2000" spc="-525" dirty="0">
                <a:latin typeface="Calibri"/>
                <a:cs typeface="Calibri"/>
              </a:rPr>
              <a:t> </a:t>
            </a:r>
            <a:r>
              <a:rPr sz="2000" spc="-5" dirty="0" err="1">
                <a:latin typeface="Calibri"/>
                <a:cs typeface="Calibri"/>
              </a:rPr>
              <a:t>yapılmalı</a:t>
            </a:r>
            <a:endParaRPr sz="2000" dirty="0">
              <a:latin typeface="Calibri"/>
              <a:cs typeface="Calibri"/>
            </a:endParaRPr>
          </a:p>
          <a:p>
            <a:pPr marL="362585" marR="1171575" indent="-228600">
              <a:spcBef>
                <a:spcPts val="400"/>
              </a:spcBef>
              <a:buChar char="•"/>
              <a:tabLst>
                <a:tab pos="363220" algn="l"/>
              </a:tabLst>
              <a:defRPr/>
            </a:pPr>
            <a:r>
              <a:rPr sz="2000" dirty="0">
                <a:latin typeface="Calibri"/>
                <a:cs typeface="Calibri"/>
              </a:rPr>
              <a:t>İlk</a:t>
            </a:r>
            <a:r>
              <a:rPr sz="2000" spc="-20" dirty="0">
                <a:latin typeface="Calibri"/>
                <a:cs typeface="Calibri"/>
              </a:rPr>
              <a:t> </a:t>
            </a:r>
            <a:r>
              <a:rPr sz="2000" spc="-5" dirty="0">
                <a:latin typeface="Calibri"/>
                <a:cs typeface="Calibri"/>
              </a:rPr>
              <a:t>72</a:t>
            </a:r>
            <a:r>
              <a:rPr sz="2000" spc="-15" dirty="0">
                <a:latin typeface="Calibri"/>
                <a:cs typeface="Calibri"/>
              </a:rPr>
              <a:t> </a:t>
            </a:r>
            <a:r>
              <a:rPr sz="2000" dirty="0" err="1">
                <a:latin typeface="Calibri"/>
                <a:cs typeface="Calibri"/>
              </a:rPr>
              <a:t>saatte</a:t>
            </a:r>
            <a:r>
              <a:rPr sz="2000" spc="-15" dirty="0">
                <a:latin typeface="Calibri"/>
                <a:cs typeface="Calibri"/>
              </a:rPr>
              <a:t> </a:t>
            </a:r>
            <a:r>
              <a:rPr sz="2000" dirty="0" err="1">
                <a:latin typeface="Calibri"/>
                <a:cs typeface="Calibri"/>
              </a:rPr>
              <a:t>aşı</a:t>
            </a:r>
            <a:r>
              <a:rPr sz="2000" dirty="0">
                <a:latin typeface="Calibri"/>
                <a:cs typeface="Calibri"/>
              </a:rPr>
              <a:t>,</a:t>
            </a:r>
            <a:r>
              <a:rPr sz="2000" spc="-20" dirty="0">
                <a:latin typeface="Calibri"/>
                <a:cs typeface="Calibri"/>
              </a:rPr>
              <a:t> </a:t>
            </a:r>
            <a:r>
              <a:rPr lang="tr-TR" sz="2000" spc="-20" dirty="0" err="1">
                <a:latin typeface="Calibri"/>
                <a:cs typeface="Calibri"/>
              </a:rPr>
              <a:t>i</a:t>
            </a:r>
            <a:r>
              <a:rPr lang="tr-TR" sz="2000" spc="-5" dirty="0" err="1">
                <a:latin typeface="Calibri"/>
                <a:cs typeface="Calibri"/>
              </a:rPr>
              <a:t>mmun</a:t>
            </a:r>
            <a:r>
              <a:rPr lang="tr-TR" sz="2000" spc="-5" dirty="0">
                <a:latin typeface="Calibri"/>
                <a:cs typeface="Calibri"/>
              </a:rPr>
              <a:t> globülinden </a:t>
            </a:r>
            <a:r>
              <a:rPr sz="2000" dirty="0" err="1">
                <a:latin typeface="Calibri"/>
                <a:cs typeface="Calibri"/>
              </a:rPr>
              <a:t>daha</a:t>
            </a:r>
            <a:r>
              <a:rPr sz="2000" dirty="0">
                <a:latin typeface="Calibri"/>
                <a:cs typeface="Calibri"/>
              </a:rPr>
              <a:t> </a:t>
            </a:r>
            <a:r>
              <a:rPr sz="2000" spc="-525" dirty="0">
                <a:latin typeface="Calibri"/>
                <a:cs typeface="Calibri"/>
              </a:rPr>
              <a:t> </a:t>
            </a:r>
            <a:r>
              <a:rPr sz="2000" dirty="0" err="1">
                <a:latin typeface="Calibri"/>
                <a:cs typeface="Calibri"/>
              </a:rPr>
              <a:t>üstündür</a:t>
            </a:r>
            <a:endParaRPr dirty="0"/>
          </a:p>
          <a:p>
            <a:pPr marL="362585" marR="438784" indent="-228600">
              <a:spcBef>
                <a:spcPts val="400"/>
              </a:spcBef>
              <a:buChar char="•"/>
              <a:tabLst>
                <a:tab pos="363220" algn="l"/>
              </a:tabLst>
              <a:defRPr/>
            </a:pPr>
            <a:r>
              <a:rPr sz="2000" spc="-5" dirty="0">
                <a:latin typeface="Calibri"/>
                <a:cs typeface="Calibri"/>
              </a:rPr>
              <a:t>72</a:t>
            </a:r>
            <a:r>
              <a:rPr sz="2000" spc="-15" dirty="0">
                <a:latin typeface="Calibri"/>
                <a:cs typeface="Calibri"/>
              </a:rPr>
              <a:t> </a:t>
            </a:r>
            <a:r>
              <a:rPr sz="2000" dirty="0" err="1">
                <a:latin typeface="Calibri"/>
                <a:cs typeface="Calibri"/>
              </a:rPr>
              <a:t>saat</a:t>
            </a:r>
            <a:r>
              <a:rPr sz="2000" spc="-15" dirty="0">
                <a:latin typeface="Calibri"/>
                <a:cs typeface="Calibri"/>
              </a:rPr>
              <a:t> </a:t>
            </a:r>
            <a:r>
              <a:rPr sz="2000" dirty="0" err="1">
                <a:latin typeface="Calibri"/>
                <a:cs typeface="Calibri"/>
              </a:rPr>
              <a:t>geçti</a:t>
            </a:r>
            <a:r>
              <a:rPr sz="2000" spc="-10" dirty="0">
                <a:latin typeface="Calibri"/>
                <a:cs typeface="Calibri"/>
              </a:rPr>
              <a:t> </a:t>
            </a:r>
            <a:r>
              <a:rPr sz="2000" dirty="0" err="1">
                <a:latin typeface="Calibri"/>
                <a:cs typeface="Calibri"/>
              </a:rPr>
              <a:t>ise</a:t>
            </a:r>
            <a:r>
              <a:rPr sz="2000" spc="-15" dirty="0">
                <a:latin typeface="Calibri"/>
                <a:cs typeface="Calibri"/>
              </a:rPr>
              <a:t> </a:t>
            </a:r>
            <a:r>
              <a:rPr sz="2000" spc="-5" dirty="0">
                <a:latin typeface="Calibri"/>
                <a:cs typeface="Calibri"/>
              </a:rPr>
              <a:t>7.</a:t>
            </a:r>
            <a:r>
              <a:rPr sz="2000" spc="-15" dirty="0">
                <a:latin typeface="Calibri"/>
                <a:cs typeface="Calibri"/>
              </a:rPr>
              <a:t> </a:t>
            </a:r>
            <a:r>
              <a:rPr sz="2000" dirty="0" err="1">
                <a:latin typeface="Calibri"/>
                <a:cs typeface="Calibri"/>
              </a:rPr>
              <a:t>günden</a:t>
            </a:r>
            <a:r>
              <a:rPr sz="2000" spc="-10" dirty="0">
                <a:latin typeface="Calibri"/>
                <a:cs typeface="Calibri"/>
              </a:rPr>
              <a:t> </a:t>
            </a:r>
            <a:r>
              <a:rPr sz="2000" spc="-5" dirty="0" err="1">
                <a:latin typeface="Calibri"/>
                <a:cs typeface="Calibri"/>
              </a:rPr>
              <a:t>önce</a:t>
            </a:r>
            <a:r>
              <a:rPr sz="2000" spc="-15" dirty="0">
                <a:latin typeface="Calibri"/>
                <a:cs typeface="Calibri"/>
              </a:rPr>
              <a:t> </a:t>
            </a:r>
            <a:r>
              <a:rPr lang="tr-TR" sz="2000" spc="-20" dirty="0" err="1">
                <a:cs typeface="Calibri"/>
              </a:rPr>
              <a:t>i</a:t>
            </a:r>
            <a:r>
              <a:rPr lang="tr-TR" sz="2000" spc="-5" dirty="0" err="1">
                <a:cs typeface="Calibri"/>
              </a:rPr>
              <a:t>mmun</a:t>
            </a:r>
            <a:r>
              <a:rPr lang="tr-TR" sz="2000" spc="-5" dirty="0">
                <a:cs typeface="Calibri"/>
              </a:rPr>
              <a:t> globülin</a:t>
            </a:r>
            <a:r>
              <a:rPr sz="2000" dirty="0">
                <a:latin typeface="Calibri"/>
                <a:cs typeface="Calibri"/>
              </a:rPr>
              <a:t> </a:t>
            </a:r>
            <a:r>
              <a:rPr sz="2000" spc="-525" dirty="0">
                <a:latin typeface="Calibri"/>
                <a:cs typeface="Calibri"/>
              </a:rPr>
              <a:t> </a:t>
            </a:r>
            <a:r>
              <a:rPr sz="2000" dirty="0" err="1">
                <a:latin typeface="Calibri"/>
                <a:cs typeface="Calibri"/>
              </a:rPr>
              <a:t>verilebilir</a:t>
            </a:r>
            <a:endParaRPr dirty="0"/>
          </a:p>
        </p:txBody>
      </p:sp>
      <p:sp>
        <p:nvSpPr>
          <p:cNvPr id="4" name="object 6"/>
          <p:cNvSpPr txBox="1"/>
          <p:nvPr/>
        </p:nvSpPr>
        <p:spPr bwMode="auto">
          <a:xfrm>
            <a:off x="6481433" y="2402244"/>
            <a:ext cx="4450070" cy="2660344"/>
          </a:xfrm>
          <a:prstGeom prst="rect">
            <a:avLst/>
          </a:prstGeom>
          <a:solidFill>
            <a:schemeClr val="accent5">
              <a:lumMod val="40000"/>
              <a:lumOff val="60000"/>
              <a:alpha val="90199"/>
            </a:schemeClr>
          </a:solidFill>
        </p:spPr>
        <p:txBody>
          <a:bodyPr vert="horz" wrap="square" lIns="0" tIns="158114" rIns="0" bIns="0" rtlCol="0">
            <a:spAutoFit/>
          </a:bodyPr>
          <a:lstStyle/>
          <a:p>
            <a:pPr marL="155575" marR="1311275">
              <a:spcBef>
                <a:spcPts val="600"/>
              </a:spcBef>
              <a:spcAft>
                <a:spcPts val="600"/>
              </a:spcAft>
              <a:tabLst>
                <a:tab pos="441959" algn="l"/>
              </a:tabLst>
              <a:defRPr/>
            </a:pPr>
            <a:r>
              <a:rPr sz="2000" dirty="0" err="1">
                <a:latin typeface="Calibri"/>
                <a:cs typeface="Calibri"/>
              </a:rPr>
              <a:t>Aşını</a:t>
            </a:r>
            <a:r>
              <a:rPr lang="tr-TR" sz="2000" dirty="0">
                <a:latin typeface="Calibri"/>
                <a:cs typeface="Calibri"/>
              </a:rPr>
              <a:t>n </a:t>
            </a:r>
            <a:r>
              <a:rPr sz="2000" spc="-5" dirty="0" err="1">
                <a:latin typeface="Calibri"/>
                <a:cs typeface="Calibri"/>
              </a:rPr>
              <a:t>uygulanamadığı</a:t>
            </a:r>
            <a:r>
              <a:rPr lang="tr-TR" sz="2000" spc="-5" dirty="0">
                <a:latin typeface="Calibri"/>
                <a:cs typeface="Calibri"/>
              </a:rPr>
              <a:t> durumlar</a:t>
            </a:r>
            <a:endParaRPr dirty="0"/>
          </a:p>
          <a:p>
            <a:pPr marL="441325" indent="-286385">
              <a:lnSpc>
                <a:spcPct val="100000"/>
              </a:lnSpc>
              <a:spcBef>
                <a:spcPts val="100"/>
              </a:spcBef>
              <a:buChar char="•"/>
              <a:tabLst>
                <a:tab pos="441959" algn="l"/>
              </a:tabLst>
              <a:defRPr/>
            </a:pPr>
            <a:r>
              <a:rPr lang="tr-TR" sz="2000" spc="-5" dirty="0">
                <a:latin typeface="Calibri"/>
                <a:cs typeface="Calibri"/>
              </a:rPr>
              <a:t>Gebeler</a:t>
            </a:r>
            <a:endParaRPr dirty="0"/>
          </a:p>
          <a:p>
            <a:pPr marL="441325" indent="-286385">
              <a:lnSpc>
                <a:spcPct val="100000"/>
              </a:lnSpc>
              <a:spcBef>
                <a:spcPts val="140"/>
              </a:spcBef>
              <a:buChar char="•"/>
              <a:tabLst>
                <a:tab pos="441959" algn="l"/>
              </a:tabLst>
              <a:defRPr/>
            </a:pPr>
            <a:r>
              <a:rPr sz="2000" spc="-5" dirty="0" err="1">
                <a:latin typeface="Calibri"/>
                <a:cs typeface="Calibri"/>
              </a:rPr>
              <a:t>İmmun</a:t>
            </a:r>
            <a:r>
              <a:rPr sz="2000" spc="-5" dirty="0">
                <a:latin typeface="Calibri"/>
                <a:cs typeface="Calibri"/>
              </a:rPr>
              <a:t> </a:t>
            </a:r>
            <a:r>
              <a:rPr sz="2000" spc="-5" dirty="0" err="1">
                <a:latin typeface="Calibri"/>
                <a:cs typeface="Calibri"/>
              </a:rPr>
              <a:t>yetmezlikli</a:t>
            </a:r>
            <a:r>
              <a:rPr sz="2000" spc="-5" dirty="0">
                <a:latin typeface="Calibri"/>
                <a:cs typeface="Calibri"/>
              </a:rPr>
              <a:t> </a:t>
            </a:r>
            <a:r>
              <a:rPr sz="2000" spc="-5" dirty="0" err="1">
                <a:latin typeface="Calibri"/>
                <a:cs typeface="Calibri"/>
              </a:rPr>
              <a:t>kişiler</a:t>
            </a:r>
            <a:endParaRPr dirty="0"/>
          </a:p>
          <a:p>
            <a:pPr marL="434975" marR="223520" indent="-279400">
              <a:lnSpc>
                <a:spcPts val="3000"/>
              </a:lnSpc>
              <a:spcBef>
                <a:spcPts val="640"/>
              </a:spcBef>
              <a:buChar char="•"/>
              <a:tabLst>
                <a:tab pos="441959" algn="l"/>
              </a:tabLst>
              <a:defRPr/>
            </a:pPr>
            <a:r>
              <a:rPr sz="2000" spc="-5" dirty="0" err="1">
                <a:latin typeface="Calibri"/>
                <a:cs typeface="Calibri"/>
              </a:rPr>
              <a:t>Aktif</a:t>
            </a:r>
            <a:r>
              <a:rPr sz="2000" spc="-5" dirty="0">
                <a:latin typeface="Calibri"/>
                <a:cs typeface="Calibri"/>
              </a:rPr>
              <a:t> </a:t>
            </a:r>
            <a:r>
              <a:rPr sz="2000" spc="-5" dirty="0" err="1">
                <a:latin typeface="Calibri"/>
                <a:cs typeface="Calibri"/>
              </a:rPr>
              <a:t>kızamıklı</a:t>
            </a:r>
            <a:r>
              <a:rPr sz="2000" spc="-5" dirty="0">
                <a:latin typeface="Calibri"/>
                <a:cs typeface="Calibri"/>
              </a:rPr>
              <a:t> </a:t>
            </a:r>
            <a:r>
              <a:rPr sz="2000" spc="-5" dirty="0" err="1">
                <a:latin typeface="Calibri"/>
                <a:cs typeface="Calibri"/>
              </a:rPr>
              <a:t>anneden</a:t>
            </a:r>
            <a:r>
              <a:rPr sz="2000" spc="-5" dirty="0">
                <a:latin typeface="Calibri"/>
                <a:cs typeface="Calibri"/>
              </a:rPr>
              <a:t> </a:t>
            </a:r>
            <a:r>
              <a:rPr sz="2000" spc="-5" dirty="0" err="1">
                <a:latin typeface="Calibri"/>
                <a:cs typeface="Calibri"/>
              </a:rPr>
              <a:t>doğan</a:t>
            </a:r>
            <a:r>
              <a:rPr sz="2000" spc="-5" dirty="0">
                <a:latin typeface="Calibri"/>
                <a:cs typeface="Calibri"/>
              </a:rPr>
              <a:t>  </a:t>
            </a:r>
            <a:r>
              <a:rPr sz="2000" spc="-5" dirty="0" err="1">
                <a:latin typeface="Calibri"/>
                <a:cs typeface="Calibri"/>
              </a:rPr>
              <a:t>bebekler</a:t>
            </a:r>
            <a:endParaRPr dirty="0"/>
          </a:p>
          <a:p>
            <a:pPr marL="441325" indent="-286385">
              <a:lnSpc>
                <a:spcPct val="100000"/>
              </a:lnSpc>
              <a:spcBef>
                <a:spcPts val="100"/>
              </a:spcBef>
              <a:buChar char="•"/>
              <a:tabLst>
                <a:tab pos="441959" algn="l"/>
              </a:tabLst>
              <a:defRPr/>
            </a:pPr>
            <a:r>
              <a:rPr sz="2000" spc="-5" dirty="0">
                <a:latin typeface="Calibri"/>
                <a:cs typeface="Calibri"/>
              </a:rPr>
              <a:t>6 </a:t>
            </a:r>
            <a:r>
              <a:rPr sz="2000" spc="-5" dirty="0" err="1">
                <a:latin typeface="Calibri"/>
                <a:cs typeface="Calibri"/>
              </a:rPr>
              <a:t>aydan</a:t>
            </a:r>
            <a:r>
              <a:rPr sz="2000" spc="-5" dirty="0">
                <a:latin typeface="Calibri"/>
                <a:cs typeface="Calibri"/>
              </a:rPr>
              <a:t> </a:t>
            </a:r>
            <a:r>
              <a:rPr sz="2000" dirty="0" err="1">
                <a:latin typeface="Calibri"/>
                <a:cs typeface="Calibri"/>
              </a:rPr>
              <a:t>küçük</a:t>
            </a:r>
            <a:r>
              <a:rPr sz="2000" spc="-10" dirty="0">
                <a:latin typeface="Calibri"/>
                <a:cs typeface="Calibri"/>
              </a:rPr>
              <a:t> </a:t>
            </a:r>
            <a:r>
              <a:rPr sz="2000" spc="-5" dirty="0" err="1">
                <a:latin typeface="Calibri"/>
                <a:cs typeface="Calibri"/>
              </a:rPr>
              <a:t>bebeklerde</a:t>
            </a:r>
            <a:endParaRPr sz="2000" dirty="0">
              <a:latin typeface="Calibri"/>
              <a:cs typeface="Calibri"/>
            </a:endParaRPr>
          </a:p>
        </p:txBody>
      </p:sp>
      <p:sp>
        <p:nvSpPr>
          <p:cNvPr id="6" name="Metin kutusu 5"/>
          <p:cNvSpPr txBox="1"/>
          <p:nvPr/>
        </p:nvSpPr>
        <p:spPr bwMode="auto">
          <a:xfrm>
            <a:off x="790514" y="1695053"/>
            <a:ext cx="3810983" cy="46166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wrap="square" rtlCol="0">
            <a:spAutoFit/>
          </a:bodyPr>
          <a:lstStyle/>
          <a:p>
            <a:pPr>
              <a:defRPr/>
            </a:pPr>
            <a:r>
              <a:rPr lang="tr-TR" sz="2400" b="1"/>
              <a:t>Aşılama </a:t>
            </a:r>
            <a:endParaRPr/>
          </a:p>
        </p:txBody>
      </p:sp>
      <p:sp>
        <p:nvSpPr>
          <p:cNvPr id="7" name="Metin kutusu 6"/>
          <p:cNvSpPr txBox="1"/>
          <p:nvPr/>
        </p:nvSpPr>
        <p:spPr bwMode="auto">
          <a:xfrm>
            <a:off x="6481435" y="1567646"/>
            <a:ext cx="4450070" cy="58907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wrap="square" rtlCol="0">
            <a:spAutoFit/>
          </a:bodyPr>
          <a:lstStyle/>
          <a:p>
            <a:pPr marL="492759">
              <a:lnSpc>
                <a:spcPct val="150000"/>
              </a:lnSpc>
              <a:spcBef>
                <a:spcPts val="1405"/>
              </a:spcBef>
              <a:defRPr/>
            </a:pPr>
            <a:r>
              <a:rPr lang="tr-TR" sz="2400" b="1" spc="-5">
                <a:cs typeface="Calibri"/>
              </a:rPr>
              <a:t>İmmunglobulin</a:t>
            </a:r>
            <a:r>
              <a:rPr lang="tr-TR" sz="2400" b="1" spc="-10">
                <a:cs typeface="Calibri"/>
              </a:rPr>
              <a:t> </a:t>
            </a:r>
            <a:r>
              <a:rPr lang="tr-TR" sz="2400" b="1" spc="-5">
                <a:cs typeface="Calibri"/>
              </a:rPr>
              <a:t>(400</a:t>
            </a:r>
            <a:r>
              <a:rPr lang="tr-TR" sz="2400" b="1" spc="-10">
                <a:cs typeface="Calibri"/>
              </a:rPr>
              <a:t> </a:t>
            </a:r>
            <a:r>
              <a:rPr lang="tr-TR" sz="2400" b="1" spc="-5">
                <a:cs typeface="Calibri"/>
              </a:rPr>
              <a:t>mg</a:t>
            </a:r>
            <a:r>
              <a:rPr lang="tr-TR" sz="2400" b="1" spc="-5">
                <a:solidFill>
                  <a:srgbClr val="FFFFFF"/>
                </a:solidFill>
                <a:cs typeface="Calibri"/>
              </a:rPr>
              <a:t>/kg)</a:t>
            </a:r>
            <a:endParaRPr lang="tr-TR" sz="2400" b="1">
              <a:cs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Unvan 1"/>
          <p:cNvSpPr>
            <a:spLocks noGrp="1"/>
          </p:cNvSpPr>
          <p:nvPr>
            <p:ph type="title"/>
          </p:nvPr>
        </p:nvSpPr>
        <p:spPr bwMode="auto">
          <a:xfrm>
            <a:off x="780298" y="616319"/>
            <a:ext cx="11089225" cy="504497"/>
          </a:xfrm>
        </p:spPr>
        <p:txBody>
          <a:bodyPr>
            <a:normAutofit/>
          </a:bodyPr>
          <a:lstStyle/>
          <a:p>
            <a:pPr>
              <a:defRPr/>
            </a:pPr>
            <a:r>
              <a:rPr lang="tr-TR"/>
              <a:t>Olgu-4: İmmünsüpresif Tedavi Alan Birey Aşı Yaklaşımı</a:t>
            </a:r>
            <a:endParaRPr/>
          </a:p>
        </p:txBody>
      </p:sp>
      <p:sp>
        <p:nvSpPr>
          <p:cNvPr id="5" name="Slayt Numarası Yer Tutucusu 4"/>
          <p:cNvSpPr>
            <a:spLocks noGrp="1"/>
          </p:cNvSpPr>
          <p:nvPr>
            <p:ph type="sldNum" sz="quarter" idx="12"/>
          </p:nvPr>
        </p:nvSpPr>
        <p:spPr bwMode="auto"/>
        <p:txBody>
          <a:bodyPr/>
          <a:lstStyle/>
          <a:p>
            <a:pPr>
              <a:defRPr/>
            </a:pPr>
            <a:fld id="{501A4338-EBAE-ED40-8475-2E6AE1B9F2FD}" type="slidenum">
              <a:rPr lang="tr-TR"/>
              <a:t>13</a:t>
            </a:fld>
            <a:endParaRPr lang="tr-TR"/>
          </a:p>
        </p:txBody>
      </p:sp>
      <p:sp>
        <p:nvSpPr>
          <p:cNvPr id="8" name="Metin kutusu 7"/>
          <p:cNvSpPr txBox="1"/>
          <p:nvPr/>
        </p:nvSpPr>
        <p:spPr bwMode="auto">
          <a:xfrm>
            <a:off x="780298" y="1861633"/>
            <a:ext cx="10631394" cy="1015663"/>
          </a:xfrm>
          <a:prstGeom prst="rect">
            <a:avLst/>
          </a:prstGeom>
          <a:noFill/>
        </p:spPr>
        <p:txBody>
          <a:bodyPr wrap="square">
            <a:spAutoFit/>
          </a:bodyPr>
          <a:lstStyle/>
          <a:p>
            <a:pPr algn="just">
              <a:defRPr/>
            </a:pPr>
            <a:r>
              <a:rPr lang="tr-TR" sz="2000">
                <a:latin typeface="Calibri"/>
                <a:ea typeface="Calibri"/>
                <a:cs typeface="Calibri"/>
              </a:rPr>
              <a:t>So</a:t>
            </a:r>
            <a:r>
              <a:rPr lang="tr-TR" sz="2000" b="0" i="0" u="none" strike="noStrike">
                <a:latin typeface="Calibri"/>
                <a:ea typeface="Calibri"/>
                <a:cs typeface="Calibri"/>
              </a:rPr>
              <a:t>n 3 ay içerisinde, immün sistemi baskılayıcı kortizon, prednizon gibi steroidler veya kanser tedavisinde kullanılan ilaçlar veya romatoid artrit, Crohn hastalığı veya psoriazise yönelik ilaç kullanımı veya radyasyon tedavisi varsa bağışıklama yaklaşımı nasıl olmalıdır? </a:t>
            </a:r>
            <a:endParaRPr lang="tr-TR" sz="1800" b="0" i="0" u="none" strike="noStrike">
              <a:solidFill>
                <a:srgbClr val="B50A1B"/>
              </a:solidFill>
              <a:latin typeface="Yrsa-Regul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Unvan 1"/>
          <p:cNvSpPr>
            <a:spLocks noGrp="1"/>
          </p:cNvSpPr>
          <p:nvPr>
            <p:ph type="title"/>
          </p:nvPr>
        </p:nvSpPr>
        <p:spPr bwMode="auto">
          <a:xfrm>
            <a:off x="920838" y="616319"/>
            <a:ext cx="11089225" cy="504497"/>
          </a:xfrm>
        </p:spPr>
        <p:txBody>
          <a:bodyPr>
            <a:normAutofit/>
          </a:bodyPr>
          <a:lstStyle/>
          <a:p>
            <a:pPr>
              <a:defRPr/>
            </a:pPr>
            <a:r>
              <a:rPr lang="tr-TR"/>
              <a:t>Olgu 4. Yaklaşım</a:t>
            </a:r>
            <a:endParaRPr/>
          </a:p>
        </p:txBody>
      </p:sp>
      <p:sp>
        <p:nvSpPr>
          <p:cNvPr id="5" name="Slayt Numarası Yer Tutucusu 4"/>
          <p:cNvSpPr>
            <a:spLocks noGrp="1"/>
          </p:cNvSpPr>
          <p:nvPr>
            <p:ph type="sldNum" sz="quarter" idx="12"/>
          </p:nvPr>
        </p:nvSpPr>
        <p:spPr bwMode="auto"/>
        <p:txBody>
          <a:bodyPr/>
          <a:lstStyle/>
          <a:p>
            <a:pPr>
              <a:defRPr/>
            </a:pPr>
            <a:fld id="{501A4338-EBAE-ED40-8475-2E6AE1B9F2FD}" type="slidenum">
              <a:rPr lang="tr-TR"/>
              <a:t>14</a:t>
            </a:fld>
            <a:endParaRPr lang="tr-TR"/>
          </a:p>
        </p:txBody>
      </p:sp>
      <p:sp>
        <p:nvSpPr>
          <p:cNvPr id="12" name="Metin kutusu 11"/>
          <p:cNvSpPr txBox="1"/>
          <p:nvPr/>
        </p:nvSpPr>
        <p:spPr bwMode="auto">
          <a:xfrm>
            <a:off x="867225" y="1576475"/>
            <a:ext cx="10773391" cy="3416320"/>
          </a:xfrm>
          <a:prstGeom prst="rect">
            <a:avLst/>
          </a:prstGeom>
          <a:noFill/>
        </p:spPr>
        <p:txBody>
          <a:bodyPr wrap="square">
            <a:spAutoFit/>
          </a:bodyPr>
          <a:lstStyle/>
          <a:p>
            <a:pPr marL="342900" indent="-342900" algn="just">
              <a:buFont typeface="Arial"/>
              <a:buChar char="•"/>
              <a:defRPr/>
            </a:pPr>
            <a:r>
              <a:rPr lang="tr-TR" sz="2400" dirty="0"/>
              <a:t>Canlı virüs aşıları kemoterapi veya uzun süreli yüksek doz </a:t>
            </a:r>
            <a:r>
              <a:rPr lang="tr-TR" sz="2400" dirty="0" err="1"/>
              <a:t>steroid</a:t>
            </a:r>
            <a:r>
              <a:rPr lang="tr-TR" sz="2400" dirty="0"/>
              <a:t> tedavisi sonlanana kadar ertelenmelidir. </a:t>
            </a:r>
            <a:endParaRPr dirty="0"/>
          </a:p>
          <a:p>
            <a:pPr marL="342900" indent="-342900" algn="just">
              <a:buFont typeface="Arial"/>
              <a:buChar char="•"/>
              <a:defRPr/>
            </a:pPr>
            <a:endParaRPr lang="tr-TR" sz="2400" dirty="0"/>
          </a:p>
          <a:p>
            <a:pPr marL="342900" indent="-342900" algn="just">
              <a:buFont typeface="Arial"/>
              <a:buChar char="•"/>
              <a:defRPr/>
            </a:pPr>
            <a:r>
              <a:rPr lang="tr-TR" sz="2400" dirty="0"/>
              <a:t>Bazı </a:t>
            </a:r>
            <a:r>
              <a:rPr lang="tr-TR" sz="2400" dirty="0" err="1"/>
              <a:t>immün</a:t>
            </a:r>
            <a:r>
              <a:rPr lang="tr-TR" sz="2400" dirty="0"/>
              <a:t> </a:t>
            </a:r>
            <a:r>
              <a:rPr lang="tr-TR" sz="2400" dirty="0" err="1"/>
              <a:t>mediyatör</a:t>
            </a:r>
            <a:r>
              <a:rPr lang="tr-TR" sz="2400" dirty="0"/>
              <a:t> ve </a:t>
            </a:r>
            <a:r>
              <a:rPr lang="tr-TR" sz="2400" dirty="0" err="1"/>
              <a:t>immünomodülatör</a:t>
            </a:r>
            <a:r>
              <a:rPr lang="tr-TR" sz="2400" dirty="0"/>
              <a:t> ilaçlar (anti-tümör </a:t>
            </a:r>
            <a:r>
              <a:rPr lang="tr-TR" sz="2400" dirty="0" err="1"/>
              <a:t>nekrozis</a:t>
            </a:r>
            <a:r>
              <a:rPr lang="tr-TR" sz="2400" dirty="0"/>
              <a:t> faktör ajanları </a:t>
            </a:r>
            <a:r>
              <a:rPr lang="tr-TR" sz="2400" dirty="0" err="1"/>
              <a:t>adalimumab,infliximab</a:t>
            </a:r>
            <a:r>
              <a:rPr lang="tr-TR" sz="2400" dirty="0"/>
              <a:t>, </a:t>
            </a:r>
            <a:r>
              <a:rPr lang="tr-TR" sz="2400" dirty="0" err="1"/>
              <a:t>etanercept</a:t>
            </a:r>
            <a:r>
              <a:rPr lang="tr-TR" sz="2400" dirty="0"/>
              <a:t>, </a:t>
            </a:r>
            <a:r>
              <a:rPr lang="tr-TR" sz="2400" dirty="0" err="1"/>
              <a:t>golimumab</a:t>
            </a:r>
            <a:r>
              <a:rPr lang="tr-TR" sz="2400" dirty="0"/>
              <a:t>, ve </a:t>
            </a:r>
            <a:r>
              <a:rPr lang="tr-TR" sz="2400" dirty="0" err="1"/>
              <a:t>certolizumab</a:t>
            </a:r>
            <a:r>
              <a:rPr lang="tr-TR" sz="2400" dirty="0"/>
              <a:t> </a:t>
            </a:r>
            <a:r>
              <a:rPr lang="tr-TR" sz="2400" dirty="0" err="1"/>
              <a:t>pegol</a:t>
            </a:r>
            <a:r>
              <a:rPr lang="tr-TR" sz="2400" dirty="0"/>
              <a:t>) </a:t>
            </a:r>
            <a:r>
              <a:rPr lang="tr-TR" sz="2400" dirty="0" err="1"/>
              <a:t>immünosupresyon</a:t>
            </a:r>
            <a:r>
              <a:rPr lang="tr-TR" sz="2400" dirty="0"/>
              <a:t> oluşturabildiği için, bu ilaçları kullanan hastalarda canlı aşılar uygulanmamalıdır.</a:t>
            </a:r>
          </a:p>
          <a:p>
            <a:pPr algn="just">
              <a:defRPr/>
            </a:pPr>
            <a:endParaRPr lang="tr-TR" sz="2400" dirty="0"/>
          </a:p>
          <a:p>
            <a:pPr marL="342900" indent="-342900" algn="just">
              <a:buFont typeface="Arial"/>
              <a:buChar char="•"/>
              <a:defRPr/>
            </a:pPr>
            <a:r>
              <a:rPr lang="tr-TR" sz="2400" dirty="0"/>
              <a:t>Vaka özelinde aşılanma kararı ilgili uzman tarafından verilmelidir.</a:t>
            </a: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Unvan 1"/>
          <p:cNvSpPr>
            <a:spLocks noGrp="1"/>
          </p:cNvSpPr>
          <p:nvPr>
            <p:ph type="title"/>
          </p:nvPr>
        </p:nvSpPr>
        <p:spPr bwMode="auto">
          <a:xfrm>
            <a:off x="837710" y="570137"/>
            <a:ext cx="11089225" cy="504497"/>
          </a:xfrm>
        </p:spPr>
        <p:txBody>
          <a:bodyPr>
            <a:normAutofit/>
          </a:bodyPr>
          <a:lstStyle/>
          <a:p>
            <a:pPr>
              <a:defRPr/>
            </a:pPr>
            <a:r>
              <a:rPr lang="tr-TR" dirty="0"/>
              <a:t>Olgu-5: Gebede canlı aşı uygulaması</a:t>
            </a:r>
            <a:endParaRPr dirty="0"/>
          </a:p>
        </p:txBody>
      </p:sp>
      <p:sp>
        <p:nvSpPr>
          <p:cNvPr id="5" name="Slayt Numarası Yer Tutucusu 4"/>
          <p:cNvSpPr>
            <a:spLocks noGrp="1"/>
          </p:cNvSpPr>
          <p:nvPr>
            <p:ph type="sldNum" sz="quarter" idx="12"/>
          </p:nvPr>
        </p:nvSpPr>
        <p:spPr bwMode="auto"/>
        <p:txBody>
          <a:bodyPr/>
          <a:lstStyle/>
          <a:p>
            <a:pPr>
              <a:defRPr/>
            </a:pPr>
            <a:fld id="{501A4338-EBAE-ED40-8475-2E6AE1B9F2FD}" type="slidenum">
              <a:rPr lang="tr-TR"/>
              <a:t>15</a:t>
            </a:fld>
            <a:endParaRPr lang="tr-TR"/>
          </a:p>
        </p:txBody>
      </p:sp>
      <p:sp>
        <p:nvSpPr>
          <p:cNvPr id="12" name="Metin kutusu 11"/>
          <p:cNvSpPr txBox="1"/>
          <p:nvPr/>
        </p:nvSpPr>
        <p:spPr bwMode="auto">
          <a:xfrm>
            <a:off x="837710" y="1521057"/>
            <a:ext cx="11111486" cy="707886"/>
          </a:xfrm>
          <a:prstGeom prst="rect">
            <a:avLst/>
          </a:prstGeom>
          <a:noFill/>
        </p:spPr>
        <p:txBody>
          <a:bodyPr wrap="square">
            <a:spAutoFit/>
          </a:bodyPr>
          <a:lstStyle/>
          <a:p>
            <a:pPr algn="just">
              <a:defRPr/>
            </a:pPr>
            <a:r>
              <a:rPr lang="tr-TR" sz="2000" dirty="0"/>
              <a:t>ASM de kayıtlı 24 yaşında bir kadına KKK aşısı uygulandı. 2 hafta sonra kadın adet gecikmesi sebebiyle başvurdu ve gebe olduğu anlaşıldı. Yaklaşımımız nasıl olmalıdır? </a:t>
            </a: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Unvan 1"/>
          <p:cNvSpPr>
            <a:spLocks noGrp="1"/>
          </p:cNvSpPr>
          <p:nvPr>
            <p:ph type="title"/>
          </p:nvPr>
        </p:nvSpPr>
        <p:spPr bwMode="auto">
          <a:xfrm>
            <a:off x="754582" y="631988"/>
            <a:ext cx="11089225" cy="504497"/>
          </a:xfrm>
        </p:spPr>
        <p:txBody>
          <a:bodyPr>
            <a:normAutofit/>
          </a:bodyPr>
          <a:lstStyle/>
          <a:p>
            <a:pPr>
              <a:defRPr/>
            </a:pPr>
            <a:r>
              <a:rPr lang="tr-TR" dirty="0"/>
              <a:t>Olgu 5. Yaklaşım</a:t>
            </a:r>
            <a:endParaRPr dirty="0"/>
          </a:p>
        </p:txBody>
      </p:sp>
      <p:sp>
        <p:nvSpPr>
          <p:cNvPr id="5" name="Slayt Numarası Yer Tutucusu 4"/>
          <p:cNvSpPr>
            <a:spLocks noGrp="1"/>
          </p:cNvSpPr>
          <p:nvPr>
            <p:ph type="sldNum" sz="quarter" idx="12"/>
          </p:nvPr>
        </p:nvSpPr>
        <p:spPr bwMode="auto"/>
        <p:txBody>
          <a:bodyPr/>
          <a:lstStyle/>
          <a:p>
            <a:pPr>
              <a:defRPr/>
            </a:pPr>
            <a:fld id="{501A4338-EBAE-ED40-8475-2E6AE1B9F2FD}" type="slidenum">
              <a:rPr lang="tr-TR"/>
              <a:t>16</a:t>
            </a:fld>
            <a:endParaRPr lang="tr-TR"/>
          </a:p>
        </p:txBody>
      </p:sp>
      <p:sp>
        <p:nvSpPr>
          <p:cNvPr id="12" name="Metin kutusu 11"/>
          <p:cNvSpPr txBox="1"/>
          <p:nvPr/>
        </p:nvSpPr>
        <p:spPr bwMode="auto">
          <a:xfrm>
            <a:off x="606897" y="1429328"/>
            <a:ext cx="11033711" cy="2554545"/>
          </a:xfrm>
          <a:prstGeom prst="rect">
            <a:avLst/>
          </a:prstGeom>
          <a:noFill/>
        </p:spPr>
        <p:txBody>
          <a:bodyPr wrap="square">
            <a:spAutoFit/>
          </a:bodyPr>
          <a:lstStyle/>
          <a:p>
            <a:pPr marL="285750" indent="-285750" algn="just">
              <a:buFont typeface="Arial"/>
              <a:buChar char="•"/>
              <a:defRPr/>
            </a:pPr>
            <a:r>
              <a:rPr lang="tr-TR" sz="2000" dirty="0"/>
              <a:t>Başvuran kadınlar, gebe olup olmadığı ya da bir ay içerisinde gebe kalma olasılığı açısından sorgulanmalı cevap evet ise canlı aşılar yapılmamalıdır. </a:t>
            </a:r>
            <a:endParaRPr dirty="0"/>
          </a:p>
          <a:p>
            <a:pPr algn="just">
              <a:defRPr/>
            </a:pPr>
            <a:endParaRPr lang="tr-TR" sz="2000" dirty="0"/>
          </a:p>
          <a:p>
            <a:pPr marL="285750" indent="-285750" algn="just">
              <a:buFont typeface="Arial"/>
              <a:buChar char="•"/>
              <a:defRPr/>
            </a:pPr>
            <a:r>
              <a:rPr lang="tr-TR" sz="2000" dirty="0"/>
              <a:t>Canlı </a:t>
            </a:r>
            <a:r>
              <a:rPr lang="tr-TR" sz="2000" dirty="0" err="1"/>
              <a:t>virus</a:t>
            </a:r>
            <a:r>
              <a:rPr lang="tr-TR" sz="2000" dirty="0"/>
              <a:t> aşısı uygulanan doğurganlık çağındaki kadınlar, aşılama sonrasında  4 hafta içinde hamile kalmamaları açısından uyarılmalı, gebelik riskine yönelik etkin aile planlaması yöntemi kullanılmalı,</a:t>
            </a:r>
            <a:endParaRPr dirty="0"/>
          </a:p>
          <a:p>
            <a:pPr marL="285750" indent="-285750" algn="just">
              <a:buFont typeface="Arial"/>
              <a:buChar char="•"/>
              <a:defRPr/>
            </a:pPr>
            <a:endParaRPr lang="tr-TR" sz="2000" dirty="0"/>
          </a:p>
          <a:p>
            <a:pPr marL="285750" indent="-285750" algn="just">
              <a:buFont typeface="Arial"/>
              <a:buChar char="•"/>
              <a:defRPr/>
            </a:pPr>
            <a:r>
              <a:rPr lang="tr-TR" sz="2000" dirty="0"/>
              <a:t>Gebelik sırasında canlı aşı (KKK, suçiçeği )</a:t>
            </a:r>
            <a:r>
              <a:rPr lang="tr-TR" sz="2000" b="1" dirty="0"/>
              <a:t> </a:t>
            </a:r>
            <a:r>
              <a:rPr lang="tr-TR" sz="2000" dirty="0"/>
              <a:t>olanlarda ya da aşı yapıldıktan sonra belirtilen süreden önce gebe kalanlarda tıbbi </a:t>
            </a:r>
            <a:r>
              <a:rPr lang="tr-TR" sz="2000" dirty="0" err="1"/>
              <a:t>küretaj</a:t>
            </a:r>
            <a:r>
              <a:rPr lang="tr-TR" sz="2000" dirty="0"/>
              <a:t> </a:t>
            </a:r>
            <a:r>
              <a:rPr lang="tr-TR" sz="2000" dirty="0" err="1"/>
              <a:t>endikasyonu</a:t>
            </a:r>
            <a:r>
              <a:rPr lang="tr-TR" sz="2000" dirty="0"/>
              <a:t> yoktur.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Unvan 1"/>
          <p:cNvSpPr>
            <a:spLocks noGrp="1"/>
          </p:cNvSpPr>
          <p:nvPr>
            <p:ph type="title"/>
          </p:nvPr>
        </p:nvSpPr>
        <p:spPr bwMode="auto">
          <a:xfrm>
            <a:off x="871284" y="662500"/>
            <a:ext cx="11089225" cy="504497"/>
          </a:xfrm>
        </p:spPr>
        <p:txBody>
          <a:bodyPr>
            <a:normAutofit/>
          </a:bodyPr>
          <a:lstStyle/>
          <a:p>
            <a:pPr>
              <a:defRPr/>
            </a:pPr>
            <a:r>
              <a:rPr lang="tr-TR" dirty="0"/>
              <a:t>Olgu 5. Yaklaşım</a:t>
            </a:r>
            <a:endParaRPr dirty="0"/>
          </a:p>
        </p:txBody>
      </p:sp>
      <p:sp>
        <p:nvSpPr>
          <p:cNvPr id="5" name="Slayt Numarası Yer Tutucusu 4"/>
          <p:cNvSpPr>
            <a:spLocks noGrp="1"/>
          </p:cNvSpPr>
          <p:nvPr>
            <p:ph type="sldNum" sz="quarter" idx="12"/>
          </p:nvPr>
        </p:nvSpPr>
        <p:spPr bwMode="auto"/>
        <p:txBody>
          <a:bodyPr/>
          <a:lstStyle/>
          <a:p>
            <a:pPr>
              <a:defRPr/>
            </a:pPr>
            <a:fld id="{501A4338-EBAE-ED40-8475-2E6AE1B9F2FD}" type="slidenum">
              <a:rPr lang="tr-TR"/>
              <a:t>17</a:t>
            </a:fld>
            <a:endParaRPr lang="tr-TR"/>
          </a:p>
        </p:txBody>
      </p:sp>
      <p:sp>
        <p:nvSpPr>
          <p:cNvPr id="12" name="Metin kutusu 11"/>
          <p:cNvSpPr txBox="1"/>
          <p:nvPr/>
        </p:nvSpPr>
        <p:spPr bwMode="auto">
          <a:xfrm>
            <a:off x="871284" y="1437712"/>
            <a:ext cx="10769324" cy="3416320"/>
          </a:xfrm>
          <a:prstGeom prst="rect">
            <a:avLst/>
          </a:prstGeom>
          <a:noFill/>
        </p:spPr>
        <p:txBody>
          <a:bodyPr wrap="square">
            <a:spAutoFit/>
          </a:bodyPr>
          <a:lstStyle/>
          <a:p>
            <a:pPr>
              <a:defRPr/>
            </a:pPr>
            <a:endParaRPr lang="tr-TR" sz="2400" dirty="0"/>
          </a:p>
          <a:p>
            <a:pPr>
              <a:defRPr/>
            </a:pPr>
            <a:r>
              <a:rPr lang="tr-TR" sz="2400" b="1" dirty="0"/>
              <a:t>Gebelikte yapılması gereken aşılar</a:t>
            </a:r>
            <a:endParaRPr dirty="0"/>
          </a:p>
          <a:p>
            <a:pPr>
              <a:defRPr/>
            </a:pPr>
            <a:endParaRPr lang="tr-TR" sz="2400" b="1" dirty="0"/>
          </a:p>
          <a:p>
            <a:pPr>
              <a:defRPr/>
            </a:pPr>
            <a:r>
              <a:rPr lang="tr-TR" sz="2000" dirty="0" err="1"/>
              <a:t>İnaktif</a:t>
            </a:r>
            <a:r>
              <a:rPr lang="tr-TR" sz="2000" dirty="0"/>
              <a:t> </a:t>
            </a:r>
            <a:r>
              <a:rPr lang="tr-TR" sz="2000" dirty="0" err="1"/>
              <a:t>influenza</a:t>
            </a:r>
            <a:r>
              <a:rPr lang="tr-TR" sz="2000" dirty="0"/>
              <a:t> aşısı ve </a:t>
            </a:r>
            <a:r>
              <a:rPr lang="tr-TR" sz="2000" dirty="0" err="1"/>
              <a:t>Td</a:t>
            </a:r>
            <a:r>
              <a:rPr lang="tr-TR" sz="2000" dirty="0"/>
              <a:t>/</a:t>
            </a:r>
            <a:r>
              <a:rPr lang="tr-TR" sz="2000" dirty="0" err="1"/>
              <a:t>Tdab</a:t>
            </a:r>
            <a:r>
              <a:rPr lang="tr-TR" sz="2000" dirty="0"/>
              <a:t> gebelikte yapılması önerilen aşılardır ve gebelik süresince herhangi bir zamanda yapılabilirler. </a:t>
            </a:r>
          </a:p>
          <a:p>
            <a:pPr>
              <a:defRPr/>
            </a:pPr>
            <a:endParaRPr lang="tr-TR" sz="2000" b="1" dirty="0"/>
          </a:p>
          <a:p>
            <a:pPr>
              <a:defRPr/>
            </a:pPr>
            <a:r>
              <a:rPr lang="tr-TR" sz="2400" b="1" dirty="0"/>
              <a:t>Gebelikte </a:t>
            </a:r>
            <a:r>
              <a:rPr lang="tr-TR" sz="2400" b="1" dirty="0" err="1"/>
              <a:t>kontrendike</a:t>
            </a:r>
            <a:r>
              <a:rPr lang="tr-TR" sz="2400" b="1" dirty="0"/>
              <a:t> aşılar</a:t>
            </a:r>
            <a:endParaRPr dirty="0"/>
          </a:p>
          <a:p>
            <a:pPr>
              <a:defRPr/>
            </a:pPr>
            <a:endParaRPr lang="tr-TR" sz="2000" dirty="0"/>
          </a:p>
          <a:p>
            <a:pPr>
              <a:defRPr/>
            </a:pPr>
            <a:r>
              <a:rPr lang="tr-TR" sz="2000" dirty="0">
                <a:solidFill>
                  <a:srgbClr val="C00000"/>
                </a:solidFill>
              </a:rPr>
              <a:t>Kızamık, Kabakulak, Kızamıkçık, Suçiçeği, canlı </a:t>
            </a:r>
            <a:r>
              <a:rPr lang="tr-TR" sz="2000" dirty="0" err="1">
                <a:solidFill>
                  <a:srgbClr val="C00000"/>
                </a:solidFill>
              </a:rPr>
              <a:t>İnfluenza</a:t>
            </a:r>
            <a:r>
              <a:rPr lang="tr-TR" sz="2000" dirty="0">
                <a:solidFill>
                  <a:srgbClr val="C00000"/>
                </a:solidFill>
              </a:rPr>
              <a:t> ve Sarı Humma aşıları </a:t>
            </a:r>
          </a:p>
          <a:p>
            <a:pPr>
              <a:defRPr/>
            </a:pPr>
            <a:r>
              <a:rPr lang="tr-TR" sz="2000" dirty="0">
                <a:solidFill>
                  <a:srgbClr val="C00000"/>
                </a:solidFill>
              </a:rPr>
              <a:t>OPA önlem alınarak yapılabilir. </a:t>
            </a: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Unvan 1"/>
          <p:cNvSpPr>
            <a:spLocks noGrp="1"/>
          </p:cNvSpPr>
          <p:nvPr>
            <p:ph type="title"/>
          </p:nvPr>
        </p:nvSpPr>
        <p:spPr bwMode="auto">
          <a:xfrm>
            <a:off x="976786" y="674061"/>
            <a:ext cx="11089225" cy="504497"/>
          </a:xfrm>
        </p:spPr>
        <p:txBody>
          <a:bodyPr>
            <a:normAutofit/>
          </a:bodyPr>
          <a:lstStyle/>
          <a:p>
            <a:pPr>
              <a:defRPr/>
            </a:pPr>
            <a:r>
              <a:rPr lang="tr-TR" dirty="0"/>
              <a:t>Olgu-6: Gebelikte seyahat ve diğer aşılar</a:t>
            </a:r>
            <a:endParaRPr dirty="0"/>
          </a:p>
        </p:txBody>
      </p:sp>
      <p:sp>
        <p:nvSpPr>
          <p:cNvPr id="5" name="Slayt Numarası Yer Tutucusu 4"/>
          <p:cNvSpPr>
            <a:spLocks noGrp="1"/>
          </p:cNvSpPr>
          <p:nvPr>
            <p:ph type="sldNum" sz="quarter" idx="12"/>
          </p:nvPr>
        </p:nvSpPr>
        <p:spPr bwMode="auto"/>
        <p:txBody>
          <a:bodyPr/>
          <a:lstStyle/>
          <a:p>
            <a:pPr>
              <a:defRPr/>
            </a:pPr>
            <a:fld id="{501A4338-EBAE-ED40-8475-2E6AE1B9F2FD}" type="slidenum">
              <a:rPr lang="tr-TR"/>
              <a:t>18</a:t>
            </a:fld>
            <a:endParaRPr lang="tr-TR"/>
          </a:p>
        </p:txBody>
      </p:sp>
      <p:sp>
        <p:nvSpPr>
          <p:cNvPr id="6" name="Metin Yer Tutucusu 5"/>
          <p:cNvSpPr>
            <a:spLocks noGrp="1"/>
          </p:cNvSpPr>
          <p:nvPr>
            <p:ph type="body" sz="half" idx="2"/>
          </p:nvPr>
        </p:nvSpPr>
        <p:spPr bwMode="auto">
          <a:xfrm>
            <a:off x="976786" y="1609098"/>
            <a:ext cx="10663829" cy="1714389"/>
          </a:xfrm>
        </p:spPr>
        <p:txBody>
          <a:bodyPr>
            <a:normAutofit/>
          </a:bodyPr>
          <a:lstStyle/>
          <a:p>
            <a:pPr marL="285750" indent="-285750" algn="just">
              <a:buFont typeface="Arial"/>
              <a:buChar char="•"/>
              <a:defRPr/>
            </a:pPr>
            <a:r>
              <a:rPr lang="tr-TR" sz="2000"/>
              <a:t>24 haftalık gebe Umre için Ocak ayında Arabistan'a gidecek. Gebelik izlemi ve seyahat öncesi kontrol için ASM ye başvurdu. Aile hekiminin aşılama önerileri nasıl olmalıdır?</a:t>
            </a:r>
            <a:endParaRPr/>
          </a:p>
        </p:txBody>
      </p:sp>
      <p:pic>
        <p:nvPicPr>
          <p:cNvPr id="3" name="Resim 2"/>
          <p:cNvPicPr>
            <a:picLocks noChangeAspect="1"/>
          </p:cNvPicPr>
          <p:nvPr/>
        </p:nvPicPr>
        <p:blipFill>
          <a:blip r:embed="rId2"/>
          <a:stretch/>
        </p:blipFill>
        <p:spPr bwMode="auto">
          <a:xfrm>
            <a:off x="4706170" y="2926322"/>
            <a:ext cx="3205061" cy="254841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Unvan 1"/>
          <p:cNvSpPr>
            <a:spLocks noGrp="1"/>
          </p:cNvSpPr>
          <p:nvPr>
            <p:ph type="title"/>
          </p:nvPr>
        </p:nvSpPr>
        <p:spPr bwMode="auto">
          <a:xfrm>
            <a:off x="818531" y="573628"/>
            <a:ext cx="11089225" cy="504497"/>
          </a:xfrm>
        </p:spPr>
        <p:txBody>
          <a:bodyPr>
            <a:normAutofit/>
          </a:bodyPr>
          <a:lstStyle/>
          <a:p>
            <a:pPr>
              <a:defRPr/>
            </a:pPr>
            <a:r>
              <a:rPr lang="tr-TR" dirty="0"/>
              <a:t>Olgu 6. Yaklaşım</a:t>
            </a:r>
            <a:endParaRPr dirty="0"/>
          </a:p>
        </p:txBody>
      </p:sp>
      <p:sp>
        <p:nvSpPr>
          <p:cNvPr id="5" name="Slayt Numarası Yer Tutucusu 4"/>
          <p:cNvSpPr>
            <a:spLocks noGrp="1"/>
          </p:cNvSpPr>
          <p:nvPr>
            <p:ph type="sldNum" sz="quarter" idx="12"/>
          </p:nvPr>
        </p:nvSpPr>
        <p:spPr bwMode="auto"/>
        <p:txBody>
          <a:bodyPr/>
          <a:lstStyle/>
          <a:p>
            <a:pPr>
              <a:defRPr/>
            </a:pPr>
            <a:fld id="{501A4338-EBAE-ED40-8475-2E6AE1B9F2FD}" type="slidenum">
              <a:rPr lang="tr-TR"/>
              <a:t>19</a:t>
            </a:fld>
            <a:endParaRPr lang="tr-TR"/>
          </a:p>
        </p:txBody>
      </p:sp>
      <p:sp>
        <p:nvSpPr>
          <p:cNvPr id="6" name="Metin Yer Tutucusu 5"/>
          <p:cNvSpPr>
            <a:spLocks noGrp="1"/>
          </p:cNvSpPr>
          <p:nvPr>
            <p:ph type="body" sz="half" idx="2"/>
          </p:nvPr>
        </p:nvSpPr>
        <p:spPr bwMode="auto">
          <a:xfrm>
            <a:off x="689221" y="1246257"/>
            <a:ext cx="6395070" cy="4540856"/>
          </a:xfrm>
        </p:spPr>
        <p:txBody>
          <a:bodyPr>
            <a:normAutofit fontScale="92500"/>
          </a:bodyPr>
          <a:lstStyle/>
          <a:p>
            <a:pPr marL="285750" indent="-285750" algn="just">
              <a:buFont typeface="Arial"/>
              <a:buChar char="•"/>
              <a:defRPr/>
            </a:pPr>
            <a:r>
              <a:rPr lang="tr-TR" sz="2400" dirty="0"/>
              <a:t>Seyahatten 4-8 hafta önce seyahat öncesi sağlık danışmanlığı ve aşılama için uygun zaman dilimidir. </a:t>
            </a:r>
            <a:endParaRPr dirty="0"/>
          </a:p>
          <a:p>
            <a:pPr marL="285750" indent="-285750" algn="just">
              <a:buFont typeface="Arial"/>
              <a:buChar char="•"/>
              <a:defRPr/>
            </a:pPr>
            <a:r>
              <a:rPr lang="tr-TR" sz="2400" dirty="0"/>
              <a:t>Gebelerin ek bir hastalığı yoksa 28. haftaya kadar uçakla seyahat etmesinde sakınca yoktur.</a:t>
            </a:r>
            <a:endParaRPr dirty="0"/>
          </a:p>
          <a:p>
            <a:pPr marL="285750" indent="-285750" algn="just">
              <a:buFont typeface="Arial"/>
              <a:buChar char="•"/>
              <a:defRPr/>
            </a:pPr>
            <a:r>
              <a:rPr lang="tr-TR" sz="2400" dirty="0"/>
              <a:t>Rutin aşıları ve risk grubu aşıları yapılmalıdır. S. Arabistan Hükümeti tarafından zorunlu kılınan aşılar uygulanmalıdır.</a:t>
            </a:r>
            <a:endParaRPr dirty="0"/>
          </a:p>
          <a:p>
            <a:pPr marL="285750" indent="-285750" algn="just">
              <a:buFont typeface="Arial"/>
              <a:buChar char="•"/>
              <a:defRPr/>
            </a:pPr>
            <a:r>
              <a:rPr lang="tr-TR" sz="2400" dirty="0"/>
              <a:t>Genel olarak gebelerde </a:t>
            </a:r>
            <a:r>
              <a:rPr lang="tr-TR" sz="2400" dirty="0" err="1"/>
              <a:t>inaktif</a:t>
            </a:r>
            <a:r>
              <a:rPr lang="tr-TR" sz="2400" dirty="0"/>
              <a:t> aşılar güvenli, canlı aşılar </a:t>
            </a:r>
            <a:r>
              <a:rPr lang="tr-TR" sz="2400" dirty="0" err="1"/>
              <a:t>kontrendikedir</a:t>
            </a:r>
            <a:r>
              <a:rPr lang="tr-TR" sz="2400" dirty="0"/>
              <a:t>. Gebelik sırasında istenmeden aşılanan bir kadın “zorunlu tahliye adayı” değildir.</a:t>
            </a:r>
            <a:endParaRPr lang="tr-TR" sz="2800" dirty="0">
              <a:latin typeface="Google Sans"/>
            </a:endParaRPr>
          </a:p>
          <a:p>
            <a:pPr marL="285750" indent="-285750">
              <a:buFont typeface="Arial"/>
              <a:buChar char="•"/>
              <a:defRPr/>
            </a:pPr>
            <a:r>
              <a:rPr lang="tr-TR" sz="2400" dirty="0"/>
              <a:t>Seyahat edeceği ülke aşılamaları ile ilgili olarak  </a:t>
            </a:r>
            <a:r>
              <a:rPr lang="tr-TR" sz="2400" u="sng" dirty="0">
                <a:hlinkClick r:id="rId2" tooltip="https://www.seyahatsagligi.gov.tr/"/>
              </a:rPr>
              <a:t>https://www.seyahatsagligi.gov.tr/</a:t>
            </a:r>
            <a:r>
              <a:rPr lang="tr-TR" sz="2400" dirty="0"/>
              <a:t>  web adresinden ya da 444 77 34 ten bilgi alınabilir</a:t>
            </a:r>
            <a:endParaRPr dirty="0"/>
          </a:p>
        </p:txBody>
      </p:sp>
      <p:pic>
        <p:nvPicPr>
          <p:cNvPr id="8" name="Grafik 7" descr="Uçak ana hat"/>
          <p:cNvPicPr>
            <a:picLocks noChangeAspect="1"/>
          </p:cNvPicPr>
          <p:nvPr/>
        </p:nvPicPr>
        <p:blipFill>
          <a:blip r:embed="rId3"/>
          <a:stretch/>
        </p:blipFill>
        <p:spPr bwMode="auto">
          <a:xfrm rot="2149450">
            <a:off x="7982811" y="752304"/>
            <a:ext cx="1260653" cy="1570927"/>
          </a:xfrm>
          <a:prstGeom prst="rect">
            <a:avLst/>
          </a:prstGeom>
        </p:spPr>
      </p:pic>
      <p:pic>
        <p:nvPicPr>
          <p:cNvPr id="4" name="Resim 3"/>
          <p:cNvPicPr>
            <a:picLocks noChangeAspect="1"/>
          </p:cNvPicPr>
          <p:nvPr/>
        </p:nvPicPr>
        <p:blipFill>
          <a:blip r:embed="rId4"/>
          <a:stretch/>
        </p:blipFill>
        <p:spPr bwMode="auto">
          <a:xfrm>
            <a:off x="7170696" y="2381660"/>
            <a:ext cx="4994233" cy="316732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Başlık 1"/>
          <p:cNvSpPr>
            <a:spLocks noGrp="1"/>
          </p:cNvSpPr>
          <p:nvPr>
            <p:ph type="title"/>
          </p:nvPr>
        </p:nvSpPr>
        <p:spPr bwMode="auto">
          <a:xfrm>
            <a:off x="849025" y="604742"/>
            <a:ext cx="11089225" cy="504497"/>
          </a:xfrm>
        </p:spPr>
        <p:txBody>
          <a:bodyPr>
            <a:normAutofit/>
          </a:bodyPr>
          <a:lstStyle/>
          <a:p>
            <a:pPr>
              <a:defRPr/>
            </a:pPr>
            <a:r>
              <a:rPr lang="tr-TR"/>
              <a:t>Amaç ve Öğrenim Hedefleri</a:t>
            </a:r>
            <a:endParaRPr/>
          </a:p>
        </p:txBody>
      </p:sp>
      <p:sp>
        <p:nvSpPr>
          <p:cNvPr id="4" name="Metin Yer Tutucusu 3"/>
          <p:cNvSpPr>
            <a:spLocks noGrp="1"/>
          </p:cNvSpPr>
          <p:nvPr>
            <p:ph type="body" sz="half" idx="2"/>
          </p:nvPr>
        </p:nvSpPr>
        <p:spPr bwMode="auto"/>
        <p:txBody>
          <a:bodyPr>
            <a:normAutofit/>
          </a:bodyPr>
          <a:lstStyle/>
          <a:p>
            <a:pPr marL="342900" indent="-342900" algn="just">
              <a:lnSpc>
                <a:spcPct val="200000"/>
              </a:lnSpc>
              <a:buFont typeface="Arial"/>
              <a:buChar char="•"/>
              <a:defRPr/>
            </a:pPr>
            <a:r>
              <a:rPr lang="tr-TR" sz="2000"/>
              <a:t>Bağışıklamada multidisipliner yaklaşım konusunda farkındalık oluşturmak,</a:t>
            </a:r>
          </a:p>
          <a:p>
            <a:pPr marL="342900" indent="-342900" algn="just">
              <a:lnSpc>
                <a:spcPct val="200000"/>
              </a:lnSpc>
              <a:buFont typeface="Arial"/>
              <a:buChar char="•"/>
              <a:defRPr/>
            </a:pPr>
            <a:r>
              <a:rPr lang="tr-TR" sz="2000"/>
              <a:t>Dağıtım lolistiği, soğuk zincir, veri doğruluğu ve kayıtların günceliğini vurgulamak,</a:t>
            </a:r>
          </a:p>
          <a:p>
            <a:pPr marL="342900" indent="-342900" algn="just">
              <a:lnSpc>
                <a:spcPct val="200000"/>
              </a:lnSpc>
              <a:buFont typeface="Arial"/>
              <a:buChar char="•"/>
              <a:defRPr/>
            </a:pPr>
            <a:r>
              <a:rPr lang="tr-TR" sz="2000"/>
              <a:t>Bağışıklamada toplumsal kapsayıcılık açısından aşı kararlığına dikkat çekmek ,</a:t>
            </a:r>
          </a:p>
          <a:p>
            <a:pPr marL="342900" indent="-342900" algn="just">
              <a:lnSpc>
                <a:spcPct val="200000"/>
              </a:lnSpc>
              <a:buFont typeface="Arial"/>
              <a:buChar char="•"/>
              <a:defRPr/>
            </a:pPr>
            <a:r>
              <a:rPr lang="tr-TR" sz="2000"/>
              <a:t>Rutin işleyiş yanında görülen farklı sorunlara çözüm önerileri sunmak.</a:t>
            </a:r>
            <a:endParaRPr/>
          </a:p>
          <a:p>
            <a:pPr>
              <a:defRPr/>
            </a:pPr>
            <a:endParaRPr lang="tr-TR"/>
          </a:p>
        </p:txBody>
      </p:sp>
      <p:sp>
        <p:nvSpPr>
          <p:cNvPr id="5" name="Slayt Numarası Yer Tutucusu 4"/>
          <p:cNvSpPr>
            <a:spLocks noGrp="1"/>
          </p:cNvSpPr>
          <p:nvPr>
            <p:ph type="sldNum" sz="quarter" idx="12"/>
          </p:nvPr>
        </p:nvSpPr>
        <p:spPr bwMode="auto"/>
        <p:txBody>
          <a:bodyPr/>
          <a:lstStyle/>
          <a:p>
            <a:pPr>
              <a:defRPr/>
            </a:pPr>
            <a:fld id="{501A4338-EBAE-ED40-8475-2E6AE1B9F2FD}" type="slidenum">
              <a:rPr lang="tr-TR"/>
              <a:t>2</a:t>
            </a:fld>
            <a:endParaRPr lang="tr-T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Unvan 1"/>
          <p:cNvSpPr>
            <a:spLocks noGrp="1"/>
          </p:cNvSpPr>
          <p:nvPr>
            <p:ph type="title"/>
          </p:nvPr>
        </p:nvSpPr>
        <p:spPr bwMode="auto">
          <a:xfrm>
            <a:off x="849025" y="551664"/>
            <a:ext cx="11089225" cy="504497"/>
          </a:xfrm>
        </p:spPr>
        <p:txBody>
          <a:bodyPr>
            <a:normAutofit/>
          </a:bodyPr>
          <a:lstStyle/>
          <a:p>
            <a:pPr>
              <a:defRPr/>
            </a:pPr>
            <a:r>
              <a:rPr lang="tr-TR" dirty="0"/>
              <a:t>Olgu-7:Gebede aşı tereddüdü</a:t>
            </a:r>
            <a:endParaRPr dirty="0"/>
          </a:p>
        </p:txBody>
      </p:sp>
      <p:sp>
        <p:nvSpPr>
          <p:cNvPr id="5" name="Slayt Numarası Yer Tutucusu 4"/>
          <p:cNvSpPr>
            <a:spLocks noGrp="1"/>
          </p:cNvSpPr>
          <p:nvPr>
            <p:ph type="sldNum" sz="quarter" idx="12"/>
          </p:nvPr>
        </p:nvSpPr>
        <p:spPr bwMode="auto"/>
        <p:txBody>
          <a:bodyPr/>
          <a:lstStyle/>
          <a:p>
            <a:pPr>
              <a:defRPr/>
            </a:pPr>
            <a:fld id="{501A4338-EBAE-ED40-8475-2E6AE1B9F2FD}" type="slidenum">
              <a:rPr lang="tr-TR"/>
              <a:t>20</a:t>
            </a:fld>
            <a:endParaRPr lang="tr-TR"/>
          </a:p>
        </p:txBody>
      </p:sp>
      <p:sp>
        <p:nvSpPr>
          <p:cNvPr id="7" name="Metin Yer Tutucusu 6"/>
          <p:cNvSpPr>
            <a:spLocks noGrp="1"/>
          </p:cNvSpPr>
          <p:nvPr>
            <p:ph type="body" sz="half" idx="2"/>
          </p:nvPr>
        </p:nvSpPr>
        <p:spPr bwMode="auto">
          <a:xfrm>
            <a:off x="950625" y="1577017"/>
            <a:ext cx="5514830" cy="3484509"/>
          </a:xfrm>
        </p:spPr>
        <p:txBody>
          <a:bodyPr>
            <a:normAutofit/>
          </a:bodyPr>
          <a:lstStyle/>
          <a:p>
            <a:pPr algn="just">
              <a:lnSpc>
                <a:spcPct val="110000"/>
              </a:lnSpc>
              <a:defRPr/>
            </a:pPr>
            <a:r>
              <a:rPr lang="tr-TR" sz="2000"/>
              <a:t>29 yaşında, 28. gebelik haftasında olan bir kadın, antenatal izlem sırasında bebeğe zarar vereceği endişesiyle önerilen Tdab aşısını yaptırmak istememektedir. </a:t>
            </a:r>
            <a:endParaRPr/>
          </a:p>
          <a:p>
            <a:pPr algn="just">
              <a:defRPr/>
            </a:pPr>
            <a:r>
              <a:rPr lang="tr-TR" sz="2000"/>
              <a:t>Bu durumda aile hekiminin en uygun yaklaşımı aşağıdakilerden hangisi olmalıdır?</a:t>
            </a:r>
            <a:endParaRPr/>
          </a:p>
          <a:p>
            <a:pPr>
              <a:defRPr/>
            </a:pPr>
            <a:endParaRPr lang="tr-TR"/>
          </a:p>
          <a:p>
            <a:pPr>
              <a:defRPr/>
            </a:pPr>
            <a:endParaRPr lang="tr-TR"/>
          </a:p>
        </p:txBody>
      </p:sp>
      <p:pic>
        <p:nvPicPr>
          <p:cNvPr id="4" name="Resim 3"/>
          <p:cNvPicPr>
            <a:picLocks noChangeAspect="1"/>
          </p:cNvPicPr>
          <p:nvPr/>
        </p:nvPicPr>
        <p:blipFill>
          <a:blip r:embed="rId2"/>
          <a:stretch/>
        </p:blipFill>
        <p:spPr bwMode="auto">
          <a:xfrm>
            <a:off x="7161755" y="1300084"/>
            <a:ext cx="4112669" cy="3089046"/>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Slayt Numarası Yer Tutucusu 4"/>
          <p:cNvSpPr>
            <a:spLocks noGrp="1"/>
          </p:cNvSpPr>
          <p:nvPr>
            <p:ph type="sldNum" sz="quarter" idx="12"/>
          </p:nvPr>
        </p:nvSpPr>
        <p:spPr bwMode="auto"/>
        <p:txBody>
          <a:bodyPr/>
          <a:lstStyle/>
          <a:p>
            <a:pPr>
              <a:defRPr/>
            </a:pPr>
            <a:fld id="{501A4338-EBAE-ED40-8475-2E6AE1B9F2FD}" type="slidenum">
              <a:rPr lang="tr-TR"/>
              <a:t>21</a:t>
            </a:fld>
            <a:endParaRPr lang="tr-TR"/>
          </a:p>
        </p:txBody>
      </p:sp>
      <p:sp>
        <p:nvSpPr>
          <p:cNvPr id="7" name="Metin Yer Tutucusu 6"/>
          <p:cNvSpPr>
            <a:spLocks noGrp="1"/>
          </p:cNvSpPr>
          <p:nvPr>
            <p:ph type="body" sz="half" idx="2"/>
          </p:nvPr>
        </p:nvSpPr>
        <p:spPr bwMode="auto">
          <a:xfrm>
            <a:off x="7019636" y="1192004"/>
            <a:ext cx="4876800" cy="4854357"/>
          </a:xfrm>
        </p:spPr>
        <p:txBody>
          <a:bodyPr>
            <a:normAutofit fontScale="92500" lnSpcReduction="10000"/>
          </a:bodyPr>
          <a:lstStyle/>
          <a:p>
            <a:pPr algn="just">
              <a:defRPr/>
            </a:pPr>
            <a:r>
              <a:rPr lang="tr-TR" sz="2200" dirty="0">
                <a:solidFill>
                  <a:srgbClr val="FF0000"/>
                </a:solidFill>
              </a:rPr>
              <a:t>Hastanın kaygılarını anlamak için açık uçlu sorular sorarak </a:t>
            </a:r>
            <a:r>
              <a:rPr lang="tr-TR" sz="2200" dirty="0" err="1">
                <a:solidFill>
                  <a:srgbClr val="FF0000"/>
                </a:solidFill>
              </a:rPr>
              <a:t>motivasyonel</a:t>
            </a:r>
            <a:r>
              <a:rPr lang="tr-TR" sz="2200" dirty="0">
                <a:solidFill>
                  <a:srgbClr val="FF0000"/>
                </a:solidFill>
              </a:rPr>
              <a:t> görüşme yapmak; </a:t>
            </a:r>
            <a:endParaRPr dirty="0"/>
          </a:p>
          <a:p>
            <a:pPr marL="342900" indent="-342900" algn="just">
              <a:buFont typeface="Arial"/>
              <a:buChar char="•"/>
              <a:defRPr/>
            </a:pPr>
            <a:r>
              <a:rPr lang="tr-TR" sz="2200" dirty="0"/>
              <a:t>Kişinin bu konudaki endişelerini ortaya koymasına imkan tanımak,</a:t>
            </a:r>
          </a:p>
          <a:p>
            <a:pPr marL="342900" indent="-342900" algn="just">
              <a:buFont typeface="Arial"/>
              <a:buChar char="•"/>
              <a:defRPr/>
            </a:pPr>
            <a:r>
              <a:rPr lang="tr-TR" sz="2200" dirty="0"/>
              <a:t>Aşının bebeğe yan etkisi olmadığını bilimsel olarak ortaya koymak,</a:t>
            </a:r>
          </a:p>
          <a:p>
            <a:pPr marL="342900" indent="-342900" algn="just">
              <a:buFont typeface="Arial"/>
              <a:buChar char="•"/>
              <a:defRPr/>
            </a:pPr>
            <a:r>
              <a:rPr lang="tr-TR" sz="2200" dirty="0"/>
              <a:t>Aşılanmadığı takdirde tetanos ya da difteri olması durumunda ortaya çıkacak sonuçları vurgulamak,</a:t>
            </a:r>
          </a:p>
          <a:p>
            <a:pPr marL="342900" indent="-342900" algn="just">
              <a:buFont typeface="Arial"/>
              <a:buChar char="•"/>
              <a:defRPr/>
            </a:pPr>
            <a:r>
              <a:rPr lang="tr-TR" sz="2200" dirty="0"/>
              <a:t>Kişinin doğumu ne zaman ve hangi koşullarda gerçekleştireceğinin belli olmadığını hatırlatmak (örneğin yolculuk, deprem gibi afetler vb.)</a:t>
            </a:r>
            <a:endParaRPr dirty="0"/>
          </a:p>
          <a:p>
            <a:pPr marL="342900" indent="-342900" algn="just">
              <a:buFont typeface="Arial"/>
              <a:buChar char="•"/>
              <a:defRPr/>
            </a:pPr>
            <a:r>
              <a:rPr lang="tr-TR" sz="2200" dirty="0"/>
              <a:t>İlk görüşmede sonuç alınmadıysa tekrar görüşmeye çağırmak.</a:t>
            </a:r>
          </a:p>
          <a:p>
            <a:pPr>
              <a:defRPr/>
            </a:pPr>
            <a:endParaRPr lang="tr-TR" dirty="0"/>
          </a:p>
        </p:txBody>
      </p:sp>
      <p:sp>
        <p:nvSpPr>
          <p:cNvPr id="6" name="Başlık 5"/>
          <p:cNvSpPr>
            <a:spLocks noGrp="1"/>
          </p:cNvSpPr>
          <p:nvPr>
            <p:ph type="title"/>
          </p:nvPr>
        </p:nvSpPr>
        <p:spPr bwMode="auto">
          <a:xfrm>
            <a:off x="738972" y="558198"/>
            <a:ext cx="11089225" cy="504497"/>
          </a:xfrm>
        </p:spPr>
        <p:txBody>
          <a:bodyPr/>
          <a:lstStyle/>
          <a:p>
            <a:pPr>
              <a:defRPr/>
            </a:pPr>
            <a:r>
              <a:rPr lang="tr-TR" dirty="0"/>
              <a:t>Olgu 7. Yaklaşım</a:t>
            </a:r>
            <a:endParaRPr dirty="0"/>
          </a:p>
        </p:txBody>
      </p:sp>
      <p:graphicFrame>
        <p:nvGraphicFramePr>
          <p:cNvPr id="8" name="Rectangle 1">
            <a:extLst>
              <a:ext uri="{FF2B5EF4-FFF2-40B4-BE49-F238E27FC236}">
                <a16:creationId xmlns:a16="http://schemas.microsoft.com/office/drawing/2014/main" id="{E00BF3B3-768B-47D3-9902-1D7E4B5A9816}"/>
              </a:ext>
            </a:extLst>
          </p:cNvPr>
          <p:cNvGraphicFramePr>
            <a:graphicFrameLocks/>
          </p:cNvGraphicFramePr>
          <p:nvPr>
            <p:extLst>
              <p:ext uri="{D42A27DB-BD31-4B8C-83A1-F6EECF244321}">
                <p14:modId xmlns:p14="http://schemas.microsoft.com/office/powerpoint/2010/main" val="782743236"/>
              </p:ext>
            </p:extLst>
          </p:nvPr>
        </p:nvGraphicFramePr>
        <p:xfrm>
          <a:off x="629839" y="1345186"/>
          <a:ext cx="6389797" cy="47011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Unvan 1"/>
          <p:cNvSpPr>
            <a:spLocks noGrp="1"/>
          </p:cNvSpPr>
          <p:nvPr>
            <p:ph type="title"/>
          </p:nvPr>
        </p:nvSpPr>
        <p:spPr bwMode="auto">
          <a:xfrm>
            <a:off x="876733" y="627283"/>
            <a:ext cx="11089225" cy="504497"/>
          </a:xfrm>
        </p:spPr>
        <p:txBody>
          <a:bodyPr>
            <a:normAutofit/>
          </a:bodyPr>
          <a:lstStyle/>
          <a:p>
            <a:pPr>
              <a:defRPr/>
            </a:pPr>
            <a:r>
              <a:rPr lang="tr-TR" dirty="0"/>
              <a:t>Olgu-8: Eksik aşılı çocuk aşılama</a:t>
            </a:r>
            <a:endParaRPr dirty="0"/>
          </a:p>
        </p:txBody>
      </p:sp>
      <p:sp>
        <p:nvSpPr>
          <p:cNvPr id="5" name="Slayt Numarası Yer Tutucusu 4"/>
          <p:cNvSpPr>
            <a:spLocks noGrp="1"/>
          </p:cNvSpPr>
          <p:nvPr>
            <p:ph type="sldNum" sz="quarter" idx="12"/>
          </p:nvPr>
        </p:nvSpPr>
        <p:spPr bwMode="auto"/>
        <p:txBody>
          <a:bodyPr/>
          <a:lstStyle/>
          <a:p>
            <a:pPr>
              <a:defRPr/>
            </a:pPr>
            <a:fld id="{501A4338-EBAE-ED40-8475-2E6AE1B9F2FD}" type="slidenum">
              <a:rPr lang="tr-TR"/>
              <a:t>22</a:t>
            </a:fld>
            <a:endParaRPr lang="tr-TR"/>
          </a:p>
        </p:txBody>
      </p:sp>
      <p:sp>
        <p:nvSpPr>
          <p:cNvPr id="7" name="Metin Yer Tutucusu 6"/>
          <p:cNvSpPr>
            <a:spLocks noGrp="1"/>
          </p:cNvSpPr>
          <p:nvPr>
            <p:ph type="body" sz="half" idx="2"/>
          </p:nvPr>
        </p:nvSpPr>
        <p:spPr bwMode="auto">
          <a:xfrm>
            <a:off x="876733" y="1521600"/>
            <a:ext cx="10908866" cy="3822136"/>
          </a:xfrm>
        </p:spPr>
        <p:txBody>
          <a:bodyPr>
            <a:normAutofit/>
          </a:bodyPr>
          <a:lstStyle/>
          <a:p>
            <a:pPr>
              <a:lnSpc>
                <a:spcPct val="170000"/>
              </a:lnSpc>
              <a:defRPr/>
            </a:pPr>
            <a:r>
              <a:rPr lang="tr-TR" sz="2000" dirty="0"/>
              <a:t>2 aylık, erkek bebek. Anne sütü ile besleniyor. Doğumunda herhangi bir sorun olmamış. Aile, çeşitli nedenlerle doğum sonrası yalnızca </a:t>
            </a:r>
            <a:r>
              <a:rPr lang="tr-TR" sz="2000" b="1" dirty="0"/>
              <a:t>ilk Hepatit B aşısı</a:t>
            </a:r>
            <a:r>
              <a:rPr lang="tr-TR" sz="2000" dirty="0"/>
              <a:t>nı yaptırabilmiş, diğer aşıları yaptırmamış. Şimdi Aile Sağlığı Merkezi’ne 2. ay kontrolü için getiriliyor.</a:t>
            </a:r>
            <a:br>
              <a:rPr lang="tr-TR" sz="2000" dirty="0"/>
            </a:br>
            <a:r>
              <a:rPr lang="tr-TR" sz="2000" dirty="0"/>
              <a:t>Bu çocuğun yapılan aşıları göz önüne alındığında yapılması gereken en uygun aşı kombinasyonu aşağıdakilerden hangisidir?</a:t>
            </a:r>
            <a:endParaRPr dirty="0"/>
          </a:p>
          <a:p>
            <a:pPr algn="just">
              <a:lnSpc>
                <a:spcPct val="110000"/>
              </a:lnSpc>
              <a:defRPr/>
            </a:pPr>
            <a:endParaRPr lang="tr-TR" sz="2000" dirty="0"/>
          </a:p>
          <a:p>
            <a:pPr>
              <a:defRPr/>
            </a:pPr>
            <a:endParaRPr lang="tr-TR" sz="2000" dirty="0"/>
          </a:p>
          <a:p>
            <a:pPr>
              <a:defRPr/>
            </a:pPr>
            <a:endParaRPr lang="tr-TR" sz="20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Başlık 1"/>
          <p:cNvSpPr>
            <a:spLocks noGrp="1"/>
          </p:cNvSpPr>
          <p:nvPr>
            <p:ph type="title"/>
          </p:nvPr>
        </p:nvSpPr>
        <p:spPr bwMode="auto">
          <a:xfrm>
            <a:off x="895207" y="634792"/>
            <a:ext cx="11089225" cy="504497"/>
          </a:xfrm>
        </p:spPr>
        <p:txBody>
          <a:bodyPr/>
          <a:lstStyle/>
          <a:p>
            <a:pPr>
              <a:defRPr/>
            </a:pPr>
            <a:r>
              <a:rPr lang="tr-TR" dirty="0"/>
              <a:t>Olgu 8. Yaklaşım</a:t>
            </a:r>
            <a:endParaRPr dirty="0"/>
          </a:p>
        </p:txBody>
      </p:sp>
      <p:sp>
        <p:nvSpPr>
          <p:cNvPr id="3" name="Slayt Numarası Yer Tutucusu 2"/>
          <p:cNvSpPr>
            <a:spLocks noGrp="1"/>
          </p:cNvSpPr>
          <p:nvPr>
            <p:ph type="sldNum" sz="quarter" idx="12"/>
          </p:nvPr>
        </p:nvSpPr>
        <p:spPr bwMode="auto"/>
        <p:txBody>
          <a:bodyPr/>
          <a:lstStyle/>
          <a:p>
            <a:pPr>
              <a:defRPr/>
            </a:pPr>
            <a:fld id="{501A4338-EBAE-ED40-8475-2E6AE1B9F2FD}" type="slidenum">
              <a:rPr lang="tr-TR"/>
              <a:t>23</a:t>
            </a:fld>
            <a:endParaRPr lang="tr-TR"/>
          </a:p>
        </p:txBody>
      </p:sp>
      <p:sp>
        <p:nvSpPr>
          <p:cNvPr id="4" name="Metin Yer Tutucusu 3"/>
          <p:cNvSpPr>
            <a:spLocks noGrp="1"/>
          </p:cNvSpPr>
          <p:nvPr>
            <p:ph type="body" sz="half" idx="2"/>
          </p:nvPr>
        </p:nvSpPr>
        <p:spPr bwMode="auto">
          <a:xfrm>
            <a:off x="895207" y="1521599"/>
            <a:ext cx="11084356" cy="4521927"/>
          </a:xfrm>
        </p:spPr>
        <p:txBody>
          <a:bodyPr>
            <a:normAutofit/>
          </a:bodyPr>
          <a:lstStyle/>
          <a:p>
            <a:pPr algn="just">
              <a:defRPr/>
            </a:pPr>
            <a:r>
              <a:rPr lang="tr-TR" sz="2400" dirty="0">
                <a:cs typeface="Times New Roman"/>
              </a:rPr>
              <a:t>Yeni Ulusal Aşı Takvimine göre 1. ayda yapılan Hep-B aşısı uygulamadan kaldırıldığı için eksik aşı söz konusu değildir. Aşı takvimine kalındığı yerden devam edilir. </a:t>
            </a:r>
            <a:endParaRPr lang="tr-TR" sz="2400" dirty="0"/>
          </a:p>
          <a:p>
            <a:pPr algn="just">
              <a:defRPr/>
            </a:pPr>
            <a:endParaRPr lang="tr-TR" sz="2400" dirty="0">
              <a:cs typeface="Times New Roman"/>
            </a:endParaRPr>
          </a:p>
          <a:p>
            <a:pPr algn="just">
              <a:defRPr/>
            </a:pPr>
            <a:endParaRPr lang="tr-TR" sz="2000" dirty="0">
              <a:cs typeface="Times New Roman"/>
            </a:endParaRPr>
          </a:p>
          <a:p>
            <a:pPr algn="just">
              <a:defRPr/>
            </a:pPr>
            <a:r>
              <a:rPr lang="tr-TR" sz="2000" dirty="0">
                <a:cs typeface="Times New Roman"/>
              </a:rPr>
              <a:t>Eksik aşılı çocukla karşılaşılırsa yapılacak şey, </a:t>
            </a:r>
            <a:r>
              <a:rPr lang="tr-TR" sz="2000" b="1" dirty="0">
                <a:cs typeface="Times New Roman"/>
              </a:rPr>
              <a:t>yaşına uygun tüm aşıları hemen başlamak</a:t>
            </a:r>
            <a:r>
              <a:rPr lang="tr-TR" sz="2000" dirty="0">
                <a:cs typeface="Times New Roman"/>
              </a:rPr>
              <a:t> ve sonraki randevularda takvime göre devam etmektir.</a:t>
            </a:r>
            <a:endParaRPr dirty="0"/>
          </a:p>
          <a:p>
            <a:pPr algn="just">
              <a:defRPr/>
            </a:pPr>
            <a:endParaRPr lang="tr-TR" sz="2000" dirty="0">
              <a:cs typeface="Times New Roman"/>
            </a:endParaRPr>
          </a:p>
          <a:p>
            <a:pPr lvl="0" algn="just">
              <a:lnSpc>
                <a:spcPct val="100000"/>
              </a:lnSpc>
              <a:spcBef>
                <a:spcPts val="0"/>
              </a:spcBef>
              <a:spcAft>
                <a:spcPts val="0"/>
              </a:spcAft>
              <a:defRPr/>
            </a:pPr>
            <a:r>
              <a:rPr lang="tr-TR" sz="2000" dirty="0">
                <a:cs typeface="Times New Roman"/>
              </a:rPr>
              <a:t>Bebek doğumda sadece </a:t>
            </a:r>
            <a:r>
              <a:rPr lang="tr-TR" sz="2000" b="1" dirty="0">
                <a:cs typeface="Times New Roman"/>
              </a:rPr>
              <a:t>Hepatit B 1. doz</a:t>
            </a:r>
            <a:r>
              <a:rPr lang="tr-TR" sz="2000" dirty="0">
                <a:cs typeface="Times New Roman"/>
              </a:rPr>
              <a:t> almış.</a:t>
            </a:r>
            <a:endParaRPr dirty="0"/>
          </a:p>
          <a:p>
            <a:pPr lvl="0" algn="just">
              <a:lnSpc>
                <a:spcPct val="100000"/>
              </a:lnSpc>
              <a:spcBef>
                <a:spcPts val="0"/>
              </a:spcBef>
              <a:spcAft>
                <a:spcPts val="0"/>
              </a:spcAft>
              <a:buFontTx/>
              <a:buAutoNum type="arabicPeriod" startAt="2"/>
              <a:defRPr/>
            </a:pPr>
            <a:r>
              <a:rPr lang="tr-TR" sz="2000" dirty="0">
                <a:cs typeface="Times New Roman"/>
              </a:rPr>
              <a:t>ayda yapılması gerekenler: </a:t>
            </a:r>
            <a:r>
              <a:rPr lang="tr-TR" sz="2000" b="1" dirty="0" err="1">
                <a:cs typeface="Times New Roman"/>
              </a:rPr>
              <a:t>DaBT</a:t>
            </a:r>
            <a:r>
              <a:rPr lang="tr-TR" sz="2000" b="1" dirty="0">
                <a:cs typeface="Times New Roman"/>
              </a:rPr>
              <a:t>-IPA-</a:t>
            </a:r>
            <a:r>
              <a:rPr lang="tr-TR" sz="2000" b="1" dirty="0" err="1">
                <a:cs typeface="Times New Roman"/>
              </a:rPr>
              <a:t>Hib</a:t>
            </a:r>
            <a:r>
              <a:rPr lang="tr-TR" sz="2000" b="1" dirty="0">
                <a:cs typeface="Times New Roman"/>
              </a:rPr>
              <a:t>-Hepatit B 1. doz, KPA 1. doz, BCG</a:t>
            </a:r>
            <a:r>
              <a:rPr lang="tr-TR" sz="2000" dirty="0">
                <a:cs typeface="Times New Roman"/>
              </a:rPr>
              <a:t>.</a:t>
            </a:r>
          </a:p>
          <a:p>
            <a:pPr algn="just">
              <a:defRPr/>
            </a:pPr>
            <a:endParaRPr lang="tr-TR" sz="2400" dirty="0"/>
          </a:p>
          <a:p>
            <a:pPr algn="just">
              <a:defRPr/>
            </a:pPr>
            <a:endParaRPr lang="tr-TR" sz="2400" b="1"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Unvan 1"/>
          <p:cNvSpPr>
            <a:spLocks noGrp="1"/>
          </p:cNvSpPr>
          <p:nvPr>
            <p:ph type="title"/>
          </p:nvPr>
        </p:nvSpPr>
        <p:spPr bwMode="auto">
          <a:xfrm>
            <a:off x="849025" y="546647"/>
            <a:ext cx="11089225" cy="504497"/>
          </a:xfrm>
        </p:spPr>
        <p:txBody>
          <a:bodyPr>
            <a:normAutofit/>
          </a:bodyPr>
          <a:lstStyle/>
          <a:p>
            <a:pPr>
              <a:defRPr/>
            </a:pPr>
            <a:r>
              <a:rPr lang="tr-TR" dirty="0"/>
              <a:t>Olgu-9: Aşı kararsızlığı olan ebeveyne yaklaşım</a:t>
            </a:r>
            <a:endParaRPr dirty="0"/>
          </a:p>
        </p:txBody>
      </p:sp>
      <p:sp>
        <p:nvSpPr>
          <p:cNvPr id="5" name="Slayt Numarası Yer Tutucusu 4"/>
          <p:cNvSpPr>
            <a:spLocks noGrp="1"/>
          </p:cNvSpPr>
          <p:nvPr>
            <p:ph type="sldNum" sz="quarter" idx="12"/>
          </p:nvPr>
        </p:nvSpPr>
        <p:spPr bwMode="auto"/>
        <p:txBody>
          <a:bodyPr/>
          <a:lstStyle/>
          <a:p>
            <a:pPr>
              <a:defRPr/>
            </a:pPr>
            <a:fld id="{501A4338-EBAE-ED40-8475-2E6AE1B9F2FD}" type="slidenum">
              <a:rPr lang="tr-TR"/>
              <a:t>24</a:t>
            </a:fld>
            <a:endParaRPr lang="tr-TR"/>
          </a:p>
        </p:txBody>
      </p:sp>
      <p:sp>
        <p:nvSpPr>
          <p:cNvPr id="7" name="Metin Yer Tutucusu 6"/>
          <p:cNvSpPr>
            <a:spLocks noGrp="1"/>
          </p:cNvSpPr>
          <p:nvPr>
            <p:ph type="body" sz="half" idx="2"/>
          </p:nvPr>
        </p:nvSpPr>
        <p:spPr bwMode="auto">
          <a:xfrm>
            <a:off x="849025" y="1355345"/>
            <a:ext cx="10696430" cy="4159630"/>
          </a:xfrm>
        </p:spPr>
        <p:txBody>
          <a:bodyPr>
            <a:noAutofit/>
          </a:bodyPr>
          <a:lstStyle/>
          <a:p>
            <a:pPr algn="just">
              <a:lnSpc>
                <a:spcPct val="170000"/>
              </a:lnSpc>
              <a:defRPr/>
            </a:pPr>
            <a:r>
              <a:rPr lang="tr-TR" sz="2000"/>
              <a:t>18 aylık, sağlıklı kız çocuk. Anne sütü ve ek gıda ile besleniyor. Aile, çocuğu Aile Sağlığı Merkezi’ne 18. ay kontrolü için getiriyor. Anne ve baba, “Aşıların yan etkilerinden endişe ettiklerini, sosyal medyada aşıların otizm yaptığına dair paylaşımlar gördüklerini” söyleyerek çocuğa aşı yaptırmak istemediklerini ifade ediyor. Aile, “Zaten hasta olmuyor, bağışıklığı güçlü” diyerek kararlı görünüyor.</a:t>
            </a:r>
            <a:endParaRPr/>
          </a:p>
          <a:p>
            <a:pPr>
              <a:lnSpc>
                <a:spcPct val="170000"/>
              </a:lnSpc>
              <a:defRPr/>
            </a:pPr>
            <a:r>
              <a:rPr lang="tr-TR" sz="2000"/>
              <a:t>Bu durumda sağlık çalışanının yaklaşımı nasıl olmalıdır?</a:t>
            </a:r>
            <a:endParaRPr/>
          </a:p>
          <a:p>
            <a:pPr algn="just">
              <a:lnSpc>
                <a:spcPct val="110000"/>
              </a:lnSpc>
              <a:defRPr/>
            </a:pPr>
            <a:endParaRPr lang="tr-TR" sz="2000"/>
          </a:p>
          <a:p>
            <a:pPr>
              <a:defRPr/>
            </a:pPr>
            <a:endParaRPr lang="tr-TR" sz="2000"/>
          </a:p>
          <a:p>
            <a:pPr>
              <a:defRPr/>
            </a:pPr>
            <a:endParaRPr lang="tr-TR" sz="20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Başlık 1"/>
          <p:cNvSpPr>
            <a:spLocks noGrp="1"/>
          </p:cNvSpPr>
          <p:nvPr>
            <p:ph type="title"/>
          </p:nvPr>
        </p:nvSpPr>
        <p:spPr bwMode="auto">
          <a:xfrm>
            <a:off x="849025" y="597846"/>
            <a:ext cx="11089225" cy="504497"/>
          </a:xfrm>
        </p:spPr>
        <p:txBody>
          <a:bodyPr/>
          <a:lstStyle/>
          <a:p>
            <a:pPr>
              <a:defRPr/>
            </a:pPr>
            <a:r>
              <a:rPr lang="tr-TR" dirty="0"/>
              <a:t>Olgu 9. Yaklaşım</a:t>
            </a:r>
            <a:endParaRPr dirty="0"/>
          </a:p>
        </p:txBody>
      </p:sp>
      <p:sp>
        <p:nvSpPr>
          <p:cNvPr id="3" name="Slayt Numarası Yer Tutucusu 2"/>
          <p:cNvSpPr>
            <a:spLocks noGrp="1"/>
          </p:cNvSpPr>
          <p:nvPr>
            <p:ph type="sldNum" sz="quarter" idx="12"/>
          </p:nvPr>
        </p:nvSpPr>
        <p:spPr bwMode="auto"/>
        <p:txBody>
          <a:bodyPr/>
          <a:lstStyle/>
          <a:p>
            <a:pPr>
              <a:defRPr/>
            </a:pPr>
            <a:fld id="{501A4338-EBAE-ED40-8475-2E6AE1B9F2FD}" type="slidenum">
              <a:rPr lang="tr-TR"/>
              <a:t>25</a:t>
            </a:fld>
            <a:endParaRPr lang="tr-TR"/>
          </a:p>
        </p:txBody>
      </p:sp>
      <p:sp>
        <p:nvSpPr>
          <p:cNvPr id="4" name="Metin Yer Tutucusu 3"/>
          <p:cNvSpPr>
            <a:spLocks noGrp="1"/>
          </p:cNvSpPr>
          <p:nvPr>
            <p:ph type="body" sz="half" idx="2"/>
          </p:nvPr>
        </p:nvSpPr>
        <p:spPr bwMode="auto">
          <a:xfrm>
            <a:off x="849025" y="1355344"/>
            <a:ext cx="10225375" cy="4521927"/>
          </a:xfrm>
        </p:spPr>
        <p:txBody>
          <a:bodyPr>
            <a:normAutofit/>
          </a:bodyPr>
          <a:lstStyle/>
          <a:p>
            <a:pPr>
              <a:defRPr/>
            </a:pPr>
            <a:r>
              <a:rPr lang="tr-TR" sz="2000"/>
              <a:t>1.İlk adım </a:t>
            </a:r>
            <a:r>
              <a:rPr lang="tr-TR" sz="2000" b="1"/>
              <a:t>empati kurmak</a:t>
            </a:r>
            <a:r>
              <a:rPr lang="tr-TR" sz="2000"/>
              <a:t> ve ailenin neden aşıya karşı olduğunu anlamaktır.</a:t>
            </a:r>
            <a:endParaRPr/>
          </a:p>
          <a:p>
            <a:pPr>
              <a:defRPr/>
            </a:pPr>
            <a:r>
              <a:rPr lang="tr-TR" sz="2000"/>
              <a:t>Sık görülen gerekçeler:</a:t>
            </a:r>
            <a:endParaRPr/>
          </a:p>
          <a:p>
            <a:pPr lvl="1">
              <a:defRPr/>
            </a:pPr>
            <a:r>
              <a:rPr lang="tr-TR" sz="2000"/>
              <a:t>Yan etki korkusu</a:t>
            </a:r>
            <a:endParaRPr/>
          </a:p>
          <a:p>
            <a:pPr lvl="1">
              <a:defRPr/>
            </a:pPr>
            <a:r>
              <a:rPr lang="tr-TR" sz="2000"/>
              <a:t>Sosyal medyadan yanlış bilgi (otizm, kısırlık vb.)</a:t>
            </a:r>
            <a:endParaRPr/>
          </a:p>
          <a:p>
            <a:pPr lvl="1">
              <a:defRPr/>
            </a:pPr>
            <a:r>
              <a:rPr lang="tr-TR" sz="2000"/>
              <a:t>“Çocuğum güçlü, hasta olmaz” düşüncesi</a:t>
            </a:r>
            <a:endParaRPr/>
          </a:p>
          <a:p>
            <a:pPr lvl="1">
              <a:defRPr/>
            </a:pPr>
            <a:r>
              <a:rPr lang="tr-TR" sz="2000"/>
              <a:t>Komplo teorileri / aşıya güvensizlik</a:t>
            </a:r>
            <a:endParaRPr/>
          </a:p>
          <a:p>
            <a:pPr>
              <a:defRPr/>
            </a:pPr>
            <a:r>
              <a:rPr lang="tr-TR" sz="2000" b="1"/>
              <a:t>Soru sorma teknikleri</a:t>
            </a:r>
            <a:r>
              <a:rPr lang="tr-TR" sz="2000"/>
              <a:t> (açık uçlu, yargılamadan):</a:t>
            </a:r>
            <a:endParaRPr/>
          </a:p>
          <a:p>
            <a:pPr lvl="1">
              <a:defRPr/>
            </a:pPr>
            <a:r>
              <a:rPr lang="tr-TR" sz="2000"/>
              <a:t>“Aşılarla ilgili sizi en çok kaygılandıran şey nedir?”</a:t>
            </a:r>
            <a:endParaRPr/>
          </a:p>
          <a:p>
            <a:pPr lvl="1">
              <a:defRPr/>
            </a:pPr>
            <a:r>
              <a:rPr lang="tr-TR" sz="2000"/>
              <a:t>“Bu konuda bilgilere nereden ulaştınız?”</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Başlık 1"/>
          <p:cNvSpPr>
            <a:spLocks noGrp="1"/>
          </p:cNvSpPr>
          <p:nvPr>
            <p:ph type="title"/>
          </p:nvPr>
        </p:nvSpPr>
        <p:spPr bwMode="auto">
          <a:xfrm>
            <a:off x="704850" y="588325"/>
            <a:ext cx="11089225" cy="504497"/>
          </a:xfrm>
        </p:spPr>
        <p:txBody>
          <a:bodyPr/>
          <a:lstStyle/>
          <a:p>
            <a:pPr>
              <a:defRPr/>
            </a:pPr>
            <a:r>
              <a:rPr lang="tr-TR" dirty="0"/>
              <a:t>Olgu 9. Yaklaşım</a:t>
            </a:r>
            <a:endParaRPr dirty="0"/>
          </a:p>
        </p:txBody>
      </p:sp>
      <p:sp>
        <p:nvSpPr>
          <p:cNvPr id="3" name="Slayt Numarası Yer Tutucusu 2"/>
          <p:cNvSpPr>
            <a:spLocks noGrp="1"/>
          </p:cNvSpPr>
          <p:nvPr>
            <p:ph type="sldNum" sz="quarter" idx="12"/>
          </p:nvPr>
        </p:nvSpPr>
        <p:spPr bwMode="auto"/>
        <p:txBody>
          <a:bodyPr/>
          <a:lstStyle/>
          <a:p>
            <a:pPr>
              <a:defRPr/>
            </a:pPr>
            <a:fld id="{501A4338-EBAE-ED40-8475-2E6AE1B9F2FD}" type="slidenum">
              <a:rPr lang="tr-TR"/>
              <a:t>26</a:t>
            </a:fld>
            <a:endParaRPr lang="tr-TR"/>
          </a:p>
        </p:txBody>
      </p:sp>
      <p:sp>
        <p:nvSpPr>
          <p:cNvPr id="4" name="Metin Yer Tutucusu 3"/>
          <p:cNvSpPr>
            <a:spLocks noGrp="1"/>
          </p:cNvSpPr>
          <p:nvPr>
            <p:ph type="body" sz="half" idx="2"/>
          </p:nvPr>
        </p:nvSpPr>
        <p:spPr bwMode="auto">
          <a:xfrm>
            <a:off x="704850" y="1285875"/>
            <a:ext cx="5391150" cy="4067176"/>
          </a:xfrm>
        </p:spPr>
        <p:txBody>
          <a:bodyPr>
            <a:noAutofit/>
          </a:bodyPr>
          <a:lstStyle/>
          <a:p>
            <a:pPr>
              <a:defRPr/>
            </a:pPr>
            <a:r>
              <a:rPr lang="tr-TR" sz="2000" b="1"/>
              <a:t>2. Bilgilendirme ve İkna Süreci</a:t>
            </a:r>
            <a:endParaRPr/>
          </a:p>
          <a:p>
            <a:pPr>
              <a:defRPr/>
            </a:pPr>
            <a:r>
              <a:rPr lang="tr-TR" sz="2000"/>
              <a:t>Aileye </a:t>
            </a:r>
            <a:r>
              <a:rPr lang="tr-TR" sz="2000" b="1"/>
              <a:t>dengeli ve anlaşılır bilgi</a:t>
            </a:r>
            <a:r>
              <a:rPr lang="tr-TR" sz="2000"/>
              <a:t> verilir:</a:t>
            </a:r>
            <a:endParaRPr/>
          </a:p>
          <a:p>
            <a:pPr lvl="1">
              <a:defRPr/>
            </a:pPr>
            <a:r>
              <a:rPr lang="tr-TR" sz="2000" b="1"/>
              <a:t>Faydalar:</a:t>
            </a:r>
            <a:r>
              <a:rPr lang="tr-TR" sz="2000"/>
              <a:t> Aşıların sağladığı koruma, toplum bağışıklığı, salgınların önlenmesi</a:t>
            </a:r>
            <a:endParaRPr/>
          </a:p>
          <a:p>
            <a:pPr lvl="1">
              <a:defRPr/>
            </a:pPr>
            <a:r>
              <a:rPr lang="tr-TR" sz="2000" b="1"/>
              <a:t>Riskler:</a:t>
            </a:r>
            <a:r>
              <a:rPr lang="tr-TR" sz="2000"/>
              <a:t> Genellikle hafif ve geçici (ateş, lokal ağrı), çok nadir ciddi reaksiyonlar</a:t>
            </a:r>
            <a:endParaRPr/>
          </a:p>
          <a:p>
            <a:pPr lvl="1">
              <a:defRPr/>
            </a:pPr>
            <a:r>
              <a:rPr lang="tr-TR" sz="2000" b="1"/>
              <a:t>Karşılaştırma:</a:t>
            </a:r>
            <a:r>
              <a:rPr lang="tr-TR" sz="2000"/>
              <a:t> “Çocukluk çağı hastalıkları çok daha ciddi komplikasyonlara neden olabilir.”</a:t>
            </a:r>
            <a:endParaRPr/>
          </a:p>
          <a:p>
            <a:pPr>
              <a:defRPr/>
            </a:pPr>
            <a:r>
              <a:rPr lang="tr-TR" sz="2000"/>
              <a:t>İletişimde dikkat edilmesi gerekenler:</a:t>
            </a:r>
            <a:endParaRPr/>
          </a:p>
          <a:p>
            <a:pPr lvl="1">
              <a:defRPr/>
            </a:pPr>
            <a:r>
              <a:rPr lang="tr-TR" sz="2000" b="1"/>
              <a:t>Basit ve anlaşılır dil</a:t>
            </a:r>
            <a:endParaRPr lang="tr-TR" sz="2000"/>
          </a:p>
          <a:p>
            <a:pPr lvl="1">
              <a:defRPr/>
            </a:pPr>
            <a:r>
              <a:rPr lang="tr-TR" sz="2000" b="1"/>
              <a:t>Korkutma değil, güven verme</a:t>
            </a:r>
            <a:endParaRPr lang="tr-TR" sz="2000"/>
          </a:p>
          <a:p>
            <a:pPr lvl="1">
              <a:defRPr/>
            </a:pPr>
            <a:r>
              <a:rPr lang="tr-TR" sz="2000" b="1"/>
              <a:t>Somut örnekler</a:t>
            </a:r>
            <a:r>
              <a:rPr lang="tr-TR" sz="2000"/>
              <a:t> (ör. “Kızamık aşısı olmazsa zatürre ve SSPE riski var.”)</a:t>
            </a:r>
            <a:endParaRPr/>
          </a:p>
          <a:p>
            <a:pPr>
              <a:defRPr/>
            </a:pPr>
            <a:r>
              <a:rPr lang="tr-TR" sz="2000"/>
              <a:t>Gerekiyorsa yazılı veya görsel materyal verilebilir.</a:t>
            </a:r>
            <a:br>
              <a:rPr lang="tr-TR" sz="2000"/>
            </a:br>
            <a:endParaRPr lang="tr-TR" sz="2000"/>
          </a:p>
        </p:txBody>
      </p:sp>
      <p:sp>
        <p:nvSpPr>
          <p:cNvPr id="9" name="Metin kutusu 8"/>
          <p:cNvSpPr txBox="1"/>
          <p:nvPr/>
        </p:nvSpPr>
        <p:spPr bwMode="auto">
          <a:xfrm>
            <a:off x="6249462" y="840573"/>
            <a:ext cx="5249332" cy="677108"/>
          </a:xfrm>
          <a:prstGeom prst="rect">
            <a:avLst/>
          </a:prstGeom>
          <a:noFill/>
        </p:spPr>
        <p:txBody>
          <a:bodyPr wrap="square" rtlCol="0">
            <a:spAutoFit/>
          </a:bodyPr>
          <a:lstStyle/>
          <a:p>
            <a:pPr>
              <a:defRPr/>
            </a:pPr>
            <a:r>
              <a:rPr lang="tr-TR" sz="2000" b="1"/>
              <a:t>Ülkemizde mortalitede azalma: Aşıların rolü</a:t>
            </a:r>
            <a:endParaRPr/>
          </a:p>
          <a:p>
            <a:pPr>
              <a:defRPr/>
            </a:pPr>
            <a:endParaRPr lang="tr-TR"/>
          </a:p>
        </p:txBody>
      </p:sp>
      <p:pic>
        <p:nvPicPr>
          <p:cNvPr id="7" name="Resim 6">
            <a:extLst>
              <a:ext uri="{FF2B5EF4-FFF2-40B4-BE49-F238E27FC236}">
                <a16:creationId xmlns:a16="http://schemas.microsoft.com/office/drawing/2014/main" id="{0FF1E08B-2742-4C35-B1F6-BC00D82BA2A7}"/>
              </a:ext>
            </a:extLst>
          </p:cNvPr>
          <p:cNvPicPr>
            <a:picLocks noChangeAspect="1"/>
          </p:cNvPicPr>
          <p:nvPr/>
        </p:nvPicPr>
        <p:blipFill rotWithShape="1">
          <a:blip r:embed="rId2"/>
          <a:srcRect l="23520" t="21230" r="36650" b="51715"/>
          <a:stretch/>
        </p:blipFill>
        <p:spPr>
          <a:xfrm>
            <a:off x="5989463" y="1517681"/>
            <a:ext cx="6135051" cy="2628191"/>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Başlık 1"/>
          <p:cNvSpPr>
            <a:spLocks noGrp="1"/>
          </p:cNvSpPr>
          <p:nvPr>
            <p:ph type="title"/>
          </p:nvPr>
        </p:nvSpPr>
        <p:spPr bwMode="auto">
          <a:xfrm>
            <a:off x="849025" y="604742"/>
            <a:ext cx="11089225" cy="504497"/>
          </a:xfrm>
        </p:spPr>
        <p:txBody>
          <a:bodyPr/>
          <a:lstStyle/>
          <a:p>
            <a:pPr>
              <a:defRPr/>
            </a:pPr>
            <a:r>
              <a:rPr lang="tr-TR" dirty="0"/>
              <a:t>Olgu 9. Yaklaşım</a:t>
            </a:r>
            <a:endParaRPr dirty="0"/>
          </a:p>
        </p:txBody>
      </p:sp>
      <p:sp>
        <p:nvSpPr>
          <p:cNvPr id="3" name="Slayt Numarası Yer Tutucusu 2"/>
          <p:cNvSpPr>
            <a:spLocks noGrp="1"/>
          </p:cNvSpPr>
          <p:nvPr>
            <p:ph type="sldNum" sz="quarter" idx="12"/>
          </p:nvPr>
        </p:nvSpPr>
        <p:spPr bwMode="auto"/>
        <p:txBody>
          <a:bodyPr/>
          <a:lstStyle/>
          <a:p>
            <a:pPr>
              <a:defRPr/>
            </a:pPr>
            <a:fld id="{501A4338-EBAE-ED40-8475-2E6AE1B9F2FD}" type="slidenum">
              <a:rPr lang="tr-TR"/>
              <a:t>27</a:t>
            </a:fld>
            <a:endParaRPr lang="tr-TR"/>
          </a:p>
        </p:txBody>
      </p:sp>
      <p:sp>
        <p:nvSpPr>
          <p:cNvPr id="4" name="Metin Yer Tutucusu 3"/>
          <p:cNvSpPr>
            <a:spLocks noGrp="1"/>
          </p:cNvSpPr>
          <p:nvPr>
            <p:ph type="body" sz="half" idx="2"/>
          </p:nvPr>
        </p:nvSpPr>
        <p:spPr bwMode="auto">
          <a:xfrm>
            <a:off x="849025" y="1355344"/>
            <a:ext cx="10862684" cy="3493747"/>
          </a:xfrm>
        </p:spPr>
        <p:txBody>
          <a:bodyPr>
            <a:normAutofit/>
          </a:bodyPr>
          <a:lstStyle/>
          <a:p>
            <a:pPr>
              <a:defRPr/>
            </a:pPr>
            <a:r>
              <a:rPr lang="tr-TR" sz="2000" b="1"/>
              <a:t>3. İletişim Teknikleri</a:t>
            </a:r>
            <a:endParaRPr/>
          </a:p>
          <a:p>
            <a:pPr>
              <a:defRPr/>
            </a:pPr>
            <a:r>
              <a:rPr lang="tr-TR" sz="2000" b="1"/>
              <a:t>Motivasyonel görüşme yaklaşımı:</a:t>
            </a:r>
            <a:endParaRPr lang="tr-TR" sz="2000"/>
          </a:p>
          <a:p>
            <a:pPr lvl="1">
              <a:defRPr/>
            </a:pPr>
            <a:r>
              <a:rPr lang="tr-TR" sz="2000"/>
              <a:t>Dirençle çatışma yerine aileyi dinleme ve kaygıyı keşfetme</a:t>
            </a:r>
            <a:endParaRPr/>
          </a:p>
          <a:p>
            <a:pPr lvl="1">
              <a:defRPr/>
            </a:pPr>
            <a:r>
              <a:rPr lang="tr-TR" sz="2000"/>
              <a:t>“Sizin için en önemli şey çocuğunuzun sağlığı. Ben de aynı noktadayım. Aşıların bu konuda en etkili yöntem olduğunu paylaşmak isterim.”</a:t>
            </a:r>
            <a:endParaRPr/>
          </a:p>
          <a:p>
            <a:pPr>
              <a:defRPr/>
            </a:pPr>
            <a:r>
              <a:rPr lang="tr-TR" sz="2000" b="1"/>
              <a:t>Aktif dinleme:</a:t>
            </a:r>
            <a:r>
              <a:rPr lang="tr-TR" sz="2000"/>
              <a:t> Ailenin kaygısını yargılamadan tekrar etmek (“Aşıların otizme yol açabileceğinden endişeleniyorsunuz, doğru mu anladım?”).</a:t>
            </a:r>
            <a:endParaRPr/>
          </a:p>
          <a:p>
            <a:pPr>
              <a:defRPr/>
            </a:pPr>
            <a:r>
              <a:rPr lang="tr-TR" sz="2000" b="1"/>
              <a:t>Ortak karar:</a:t>
            </a:r>
            <a:r>
              <a:rPr lang="tr-TR" sz="2000"/>
              <a:t> Zorlama değil, bilgilendirme sonrası ailenin kararına saygı göstermek.</a:t>
            </a:r>
            <a:endParaRPr/>
          </a:p>
          <a:p>
            <a:pPr>
              <a:defRPr/>
            </a:pPr>
            <a:endParaRPr lang="tr-T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Başlık 1"/>
          <p:cNvSpPr>
            <a:spLocks noGrp="1"/>
          </p:cNvSpPr>
          <p:nvPr>
            <p:ph type="title"/>
          </p:nvPr>
        </p:nvSpPr>
        <p:spPr bwMode="auto">
          <a:xfrm>
            <a:off x="849025" y="604742"/>
            <a:ext cx="11089225" cy="504497"/>
          </a:xfrm>
        </p:spPr>
        <p:txBody>
          <a:bodyPr/>
          <a:lstStyle/>
          <a:p>
            <a:pPr>
              <a:defRPr/>
            </a:pPr>
            <a:r>
              <a:rPr lang="tr-TR" dirty="0"/>
              <a:t>Olgu 9. Yaklaşım</a:t>
            </a:r>
            <a:endParaRPr dirty="0"/>
          </a:p>
        </p:txBody>
      </p:sp>
      <p:sp>
        <p:nvSpPr>
          <p:cNvPr id="3" name="Slayt Numarası Yer Tutucusu 2"/>
          <p:cNvSpPr>
            <a:spLocks noGrp="1"/>
          </p:cNvSpPr>
          <p:nvPr>
            <p:ph type="sldNum" sz="quarter" idx="12"/>
          </p:nvPr>
        </p:nvSpPr>
        <p:spPr bwMode="auto"/>
        <p:txBody>
          <a:bodyPr/>
          <a:lstStyle/>
          <a:p>
            <a:pPr>
              <a:defRPr/>
            </a:pPr>
            <a:fld id="{501A4338-EBAE-ED40-8475-2E6AE1B9F2FD}" type="slidenum">
              <a:rPr lang="tr-TR"/>
              <a:t>28</a:t>
            </a:fld>
            <a:endParaRPr lang="tr-TR"/>
          </a:p>
        </p:txBody>
      </p:sp>
      <p:sp>
        <p:nvSpPr>
          <p:cNvPr id="4" name="Metin Yer Tutucusu 3"/>
          <p:cNvSpPr>
            <a:spLocks noGrp="1"/>
          </p:cNvSpPr>
          <p:nvPr>
            <p:ph type="body" sz="half" idx="2"/>
          </p:nvPr>
        </p:nvSpPr>
        <p:spPr bwMode="auto">
          <a:xfrm>
            <a:off x="849025" y="1355344"/>
            <a:ext cx="10791583" cy="4521927"/>
          </a:xfrm>
        </p:spPr>
        <p:txBody>
          <a:bodyPr/>
          <a:lstStyle/>
          <a:p>
            <a:pPr algn="just">
              <a:defRPr/>
            </a:pPr>
            <a:r>
              <a:rPr lang="tr-TR" sz="2000" b="1"/>
              <a:t> 4.Resmi Süreç ve Kayıt</a:t>
            </a:r>
            <a:endParaRPr/>
          </a:p>
          <a:p>
            <a:pPr algn="just">
              <a:defRPr/>
            </a:pPr>
            <a:r>
              <a:rPr lang="tr-TR" sz="2000"/>
              <a:t>Aile </a:t>
            </a:r>
            <a:r>
              <a:rPr lang="tr-TR" sz="2000" b="1"/>
              <a:t>ikna olmazsa</a:t>
            </a:r>
            <a:r>
              <a:rPr lang="tr-TR" sz="2000"/>
              <a:t>, bu durum </a:t>
            </a:r>
            <a:r>
              <a:rPr lang="tr-TR" sz="2000" b="1"/>
              <a:t>Aşı Reddi Bilgilendirme ve Onam Formu</a:t>
            </a:r>
            <a:r>
              <a:rPr lang="tr-TR" sz="2000"/>
              <a:t> ile kayıt altına alınır.</a:t>
            </a:r>
            <a:endParaRPr/>
          </a:p>
          <a:p>
            <a:pPr algn="just">
              <a:defRPr/>
            </a:pPr>
            <a:r>
              <a:rPr lang="tr-TR" sz="2000"/>
              <a:t>Form imzalanmazsa sağlık çalışanı ve kurum açısından </a:t>
            </a:r>
            <a:r>
              <a:rPr lang="tr-TR" sz="2000" b="1"/>
              <a:t>tutanak</a:t>
            </a:r>
            <a:r>
              <a:rPr lang="tr-TR" sz="2000"/>
              <a:t> düzenlenir.</a:t>
            </a:r>
            <a:endParaRPr/>
          </a:p>
          <a:p>
            <a:pPr algn="just">
              <a:defRPr/>
            </a:pPr>
            <a:r>
              <a:rPr lang="tr-TR" sz="2000"/>
              <a:t>Çocuğun izlemleri devam eder, bir sonraki kontrolde konu tekrar gündeme getirilebilir.</a:t>
            </a:r>
            <a:endParaRPr/>
          </a:p>
          <a:p>
            <a:pPr algn="just">
              <a:defRPr/>
            </a:pPr>
            <a:r>
              <a:rPr lang="tr-TR" sz="2000"/>
              <a:t>Aile her vizitte tekrar bilgilendirilebilir (özellikle salgın dönemlerinde).</a:t>
            </a:r>
            <a:endParaRPr/>
          </a:p>
          <a:p>
            <a:pPr algn="just">
              <a:defRPr/>
            </a:pPr>
            <a:r>
              <a:rPr lang="tr-TR" sz="2000"/>
              <a:t>Çocuğun hastalık nedeniyle başvurularında aşı ile önlenebilir hastalık riski hatırlatılabilir.</a:t>
            </a:r>
            <a:endParaRPr/>
          </a:p>
          <a:p>
            <a:pPr algn="just">
              <a:defRPr/>
            </a:pPr>
            <a:r>
              <a:rPr lang="tr-TR" sz="2000"/>
              <a:t>Gerektiğinde vaka, aile hekimliği/ASM ekibince birlikte yönetilir.</a:t>
            </a:r>
            <a:endParaRPr/>
          </a:p>
          <a:p>
            <a:pPr>
              <a:defRPr/>
            </a:pPr>
            <a:endParaRPr lang="tr-TR" sz="2000"/>
          </a:p>
          <a:p>
            <a:pPr>
              <a:defRPr/>
            </a:pPr>
            <a:endParaRPr lang="tr-T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Unvan 1"/>
          <p:cNvSpPr>
            <a:spLocks noGrp="1"/>
          </p:cNvSpPr>
          <p:nvPr>
            <p:ph type="title"/>
          </p:nvPr>
        </p:nvSpPr>
        <p:spPr bwMode="auto">
          <a:xfrm>
            <a:off x="744250" y="565499"/>
            <a:ext cx="11089225" cy="504497"/>
          </a:xfrm>
        </p:spPr>
        <p:txBody>
          <a:bodyPr>
            <a:normAutofit/>
          </a:bodyPr>
          <a:lstStyle/>
          <a:p>
            <a:pPr>
              <a:defRPr/>
            </a:pPr>
            <a:r>
              <a:rPr lang="tr-TR"/>
              <a:t>Sonuç</a:t>
            </a:r>
            <a:endParaRPr/>
          </a:p>
        </p:txBody>
      </p:sp>
      <p:sp>
        <p:nvSpPr>
          <p:cNvPr id="4" name="Metin Yer Tutucusu 3"/>
          <p:cNvSpPr>
            <a:spLocks noGrp="1"/>
          </p:cNvSpPr>
          <p:nvPr>
            <p:ph type="body" sz="half" idx="2"/>
          </p:nvPr>
        </p:nvSpPr>
        <p:spPr bwMode="auto">
          <a:xfrm>
            <a:off x="744250" y="1168036"/>
            <a:ext cx="6977350" cy="4521927"/>
          </a:xfrm>
        </p:spPr>
        <p:txBody>
          <a:bodyPr>
            <a:noAutofit/>
          </a:bodyPr>
          <a:lstStyle/>
          <a:p>
            <a:pPr marL="342900" indent="-342900" algn="just">
              <a:lnSpc>
                <a:spcPct val="100000"/>
              </a:lnSpc>
              <a:buFont typeface="Arial"/>
              <a:buChar char="•"/>
              <a:defRPr/>
            </a:pPr>
            <a:r>
              <a:rPr lang="tr-TR" sz="2000" dirty="0"/>
              <a:t>Bağışıklamanın toplumsal açıdan kapsayıcı ve etkin olması için </a:t>
            </a:r>
            <a:r>
              <a:rPr lang="tr-TR" sz="2000" dirty="0" err="1"/>
              <a:t>multidisipliner</a:t>
            </a:r>
            <a:r>
              <a:rPr lang="tr-TR" sz="2000" dirty="0"/>
              <a:t> yaklaşım zorunlu  </a:t>
            </a:r>
            <a:endParaRPr dirty="0"/>
          </a:p>
          <a:p>
            <a:pPr marL="342900" indent="-342900" algn="just">
              <a:lnSpc>
                <a:spcPct val="100000"/>
              </a:lnSpc>
              <a:buFont typeface="Arial"/>
              <a:buChar char="•"/>
              <a:defRPr/>
            </a:pPr>
            <a:r>
              <a:rPr lang="tr-TR" sz="2000" dirty="0"/>
              <a:t>Bu bakımdan aile hekimleri esas unsur olarak görev yapar</a:t>
            </a:r>
            <a:endParaRPr dirty="0"/>
          </a:p>
          <a:p>
            <a:pPr marL="342900" indent="-342900" algn="just">
              <a:lnSpc>
                <a:spcPct val="100000"/>
              </a:lnSpc>
              <a:buFont typeface="Arial"/>
              <a:buChar char="•"/>
              <a:defRPr/>
            </a:pPr>
            <a:r>
              <a:rPr lang="tr-TR" sz="2000" dirty="0"/>
              <a:t>Aşı lojistiğinde dağıtım planlaması, soğuk zincir, veri doğruluğu ve kayıtların günceliği oldukça önemli</a:t>
            </a:r>
            <a:endParaRPr dirty="0"/>
          </a:p>
          <a:p>
            <a:pPr marL="342900" indent="-342900" algn="just">
              <a:lnSpc>
                <a:spcPct val="100000"/>
              </a:lnSpc>
              <a:buFont typeface="Arial"/>
              <a:buChar char="•"/>
              <a:defRPr/>
            </a:pPr>
            <a:r>
              <a:rPr lang="tr-TR" sz="2000" dirty="0"/>
              <a:t>Bağışıklamada toplumsal kapsayıcılık açısından aşı kararlığı artırılmalı, engellere yönelik topyekûn mücadele edilmeli,</a:t>
            </a:r>
            <a:endParaRPr dirty="0"/>
          </a:p>
          <a:p>
            <a:pPr marL="342900" indent="-342900" algn="just">
              <a:lnSpc>
                <a:spcPct val="100000"/>
              </a:lnSpc>
              <a:buFont typeface="Arial"/>
              <a:buChar char="•"/>
              <a:defRPr/>
            </a:pPr>
            <a:r>
              <a:rPr lang="tr-TR" sz="2000" dirty="0"/>
              <a:t>Aile hekimleri rutin işlemler yanında farklı sorunlarda kişiye/ duruma göre özelleşmiş kanıta dayalı uygulamaları yapabilmeli</a:t>
            </a:r>
            <a:endParaRPr dirty="0"/>
          </a:p>
        </p:txBody>
      </p:sp>
      <p:sp>
        <p:nvSpPr>
          <p:cNvPr id="5" name="Slayt Numarası Yer Tutucusu 4"/>
          <p:cNvSpPr>
            <a:spLocks noGrp="1"/>
          </p:cNvSpPr>
          <p:nvPr>
            <p:ph type="sldNum" sz="quarter" idx="12"/>
          </p:nvPr>
        </p:nvSpPr>
        <p:spPr bwMode="auto"/>
        <p:txBody>
          <a:bodyPr/>
          <a:lstStyle/>
          <a:p>
            <a:pPr>
              <a:defRPr/>
            </a:pPr>
            <a:fld id="{501A4338-EBAE-ED40-8475-2E6AE1B9F2FD}" type="slidenum">
              <a:rPr lang="tr-TR"/>
              <a:t>29</a:t>
            </a:fld>
            <a:endParaRPr lang="tr-TR"/>
          </a:p>
        </p:txBody>
      </p:sp>
      <p:pic>
        <p:nvPicPr>
          <p:cNvPr id="3" name="Resim 2"/>
          <p:cNvPicPr>
            <a:picLocks noChangeAspect="1"/>
          </p:cNvPicPr>
          <p:nvPr/>
        </p:nvPicPr>
        <p:blipFill>
          <a:blip r:embed="rId2"/>
          <a:stretch/>
        </p:blipFill>
        <p:spPr bwMode="auto">
          <a:xfrm>
            <a:off x="7810500" y="873977"/>
            <a:ext cx="4122882" cy="5249399"/>
          </a:xfrm>
          <a:prstGeom prst="rect">
            <a:avLst/>
          </a:prstGeom>
        </p:spPr>
        <p:style>
          <a:lnRef idx="2">
            <a:schemeClr val="accent3"/>
          </a:lnRef>
          <a:fillRef idx="1">
            <a:schemeClr val="lt1"/>
          </a:fillRef>
          <a:effectRef idx="0">
            <a:schemeClr val="accent3"/>
          </a:effectRef>
          <a:fontRef idx="minor">
            <a:schemeClr val="dk1"/>
          </a:fontRef>
        </p:style>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Unvan 1"/>
          <p:cNvSpPr>
            <a:spLocks noGrp="1"/>
          </p:cNvSpPr>
          <p:nvPr>
            <p:ph type="title"/>
          </p:nvPr>
        </p:nvSpPr>
        <p:spPr bwMode="auto">
          <a:xfrm>
            <a:off x="849025" y="588610"/>
            <a:ext cx="11089225" cy="504497"/>
          </a:xfrm>
        </p:spPr>
        <p:txBody>
          <a:bodyPr>
            <a:normAutofit/>
          </a:bodyPr>
          <a:lstStyle/>
          <a:p>
            <a:pPr>
              <a:defRPr/>
            </a:pPr>
            <a:r>
              <a:rPr lang="tr-TR"/>
              <a:t>Olgu-1 : Aşı Soğuk Zincir Güvenliği</a:t>
            </a:r>
            <a:endParaRPr/>
          </a:p>
        </p:txBody>
      </p:sp>
      <p:sp>
        <p:nvSpPr>
          <p:cNvPr id="4" name="Metin Yer Tutucusu 3"/>
          <p:cNvSpPr>
            <a:spLocks noGrp="1"/>
          </p:cNvSpPr>
          <p:nvPr>
            <p:ph type="body" sz="half" idx="2"/>
          </p:nvPr>
        </p:nvSpPr>
        <p:spPr bwMode="auto">
          <a:xfrm>
            <a:off x="853454" y="1918763"/>
            <a:ext cx="10604066" cy="1771314"/>
          </a:xfrm>
        </p:spPr>
        <p:txBody>
          <a:bodyPr>
            <a:normAutofit/>
          </a:bodyPr>
          <a:lstStyle/>
          <a:p>
            <a:pPr lvl="0" algn="just">
              <a:lnSpc>
                <a:spcPct val="100000"/>
              </a:lnSpc>
              <a:defRPr/>
            </a:pPr>
            <a:r>
              <a:rPr lang="tr-TR" sz="2000"/>
              <a:t>Bir ilçe merkezinde bulunan iki birimli Aile Sağlığı Merkezinde  iki aile hekimi  ve iki Aile Sağlığı Çalışanı görev yapmaktadır. Önümüzdeki ay 9 günlük  bayram tatili söz konusudur. Aşı soğuk zincirinde aksama olmaması için iş akış süreci nasıl olmalıdır?</a:t>
            </a:r>
            <a:endParaRPr/>
          </a:p>
          <a:p>
            <a:pPr marL="285750" lvl="0" indent="-285750">
              <a:lnSpc>
                <a:spcPct val="100000"/>
              </a:lnSpc>
              <a:buFont typeface="Wingdings"/>
              <a:buChar char="Ø"/>
              <a:defRPr/>
            </a:pPr>
            <a:endParaRPr lang="tr-TR"/>
          </a:p>
          <a:p>
            <a:pPr>
              <a:defRPr/>
            </a:pPr>
            <a:endParaRPr lang="tr-TR"/>
          </a:p>
        </p:txBody>
      </p:sp>
      <p:sp>
        <p:nvSpPr>
          <p:cNvPr id="5" name="Slayt Numarası Yer Tutucusu 4"/>
          <p:cNvSpPr>
            <a:spLocks noGrp="1"/>
          </p:cNvSpPr>
          <p:nvPr>
            <p:ph type="sldNum" sz="quarter" idx="12"/>
          </p:nvPr>
        </p:nvSpPr>
        <p:spPr bwMode="auto"/>
        <p:txBody>
          <a:bodyPr/>
          <a:lstStyle/>
          <a:p>
            <a:pPr>
              <a:defRPr/>
            </a:pPr>
            <a:fld id="{501A4338-EBAE-ED40-8475-2E6AE1B9F2FD}" type="slidenum">
              <a:rPr lang="tr-TR"/>
              <a:t>3</a:t>
            </a:fld>
            <a:endParaRPr lang="tr-T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Unvan 1"/>
          <p:cNvSpPr>
            <a:spLocks noGrp="1"/>
          </p:cNvSpPr>
          <p:nvPr>
            <p:ph type="title"/>
          </p:nvPr>
        </p:nvSpPr>
        <p:spPr bwMode="auto">
          <a:xfrm>
            <a:off x="808212" y="607082"/>
            <a:ext cx="11089225" cy="504497"/>
          </a:xfrm>
        </p:spPr>
        <p:txBody>
          <a:bodyPr/>
          <a:lstStyle/>
          <a:p>
            <a:pPr>
              <a:defRPr/>
            </a:pPr>
            <a:r>
              <a:rPr lang="tr-TR"/>
              <a:t>Kaynakça</a:t>
            </a:r>
            <a:endParaRPr/>
          </a:p>
        </p:txBody>
      </p:sp>
      <p:sp>
        <p:nvSpPr>
          <p:cNvPr id="3" name="Slayt Numarası Yer Tutucusu 2"/>
          <p:cNvSpPr>
            <a:spLocks noGrp="1"/>
          </p:cNvSpPr>
          <p:nvPr>
            <p:ph type="sldNum" sz="quarter" idx="12"/>
          </p:nvPr>
        </p:nvSpPr>
        <p:spPr bwMode="auto"/>
        <p:txBody>
          <a:bodyPr/>
          <a:lstStyle/>
          <a:p>
            <a:pPr>
              <a:defRPr/>
            </a:pPr>
            <a:fld id="{501A4338-EBAE-ED40-8475-2E6AE1B9F2FD}" type="slidenum">
              <a:rPr lang="tr-TR"/>
              <a:t>30</a:t>
            </a:fld>
            <a:endParaRPr lang="tr-TR"/>
          </a:p>
        </p:txBody>
      </p:sp>
      <p:sp>
        <p:nvSpPr>
          <p:cNvPr id="4" name="Metin Yer Tutucusu 3"/>
          <p:cNvSpPr>
            <a:spLocks noGrp="1"/>
          </p:cNvSpPr>
          <p:nvPr>
            <p:ph type="body" sz="half" idx="2"/>
          </p:nvPr>
        </p:nvSpPr>
        <p:spPr bwMode="auto">
          <a:xfrm>
            <a:off x="808212" y="1221165"/>
            <a:ext cx="10773402" cy="4393868"/>
          </a:xfrm>
        </p:spPr>
        <p:txBody>
          <a:bodyPr>
            <a:normAutofit fontScale="92500" lnSpcReduction="20000"/>
          </a:bodyPr>
          <a:lstStyle/>
          <a:p>
            <a:pPr marL="342900" indent="-342900">
              <a:buFont typeface="+mj-lt"/>
              <a:buAutoNum type="arabicPeriod"/>
              <a:defRPr/>
            </a:pPr>
            <a:endParaRPr lang="tr-TR" dirty="0"/>
          </a:p>
          <a:p>
            <a:pPr marL="342900" indent="-342900">
              <a:buFont typeface="+mj-lt"/>
              <a:buAutoNum type="arabicPeriod"/>
              <a:defRPr/>
            </a:pPr>
            <a:r>
              <a:rPr lang="tr-TR" dirty="0"/>
              <a:t>Birinci Basamakta Tanı ve Tedavi Rehberi, 2025</a:t>
            </a:r>
            <a:endParaRPr dirty="0"/>
          </a:p>
          <a:p>
            <a:pPr marL="342900" indent="-342900">
              <a:buFont typeface="+mj-lt"/>
              <a:buAutoNum type="arabicPeriod"/>
              <a:defRPr/>
            </a:pPr>
            <a:r>
              <a:rPr lang="tr-TR" dirty="0"/>
              <a:t>Sağlık Bakanlığı Aşı Takvimi. </a:t>
            </a:r>
            <a:r>
              <a:rPr lang="tr-TR" dirty="0" err="1"/>
              <a:t>Accessed</a:t>
            </a:r>
            <a:r>
              <a:rPr lang="tr-TR" dirty="0"/>
              <a:t> </a:t>
            </a:r>
            <a:r>
              <a:rPr lang="tr-TR" dirty="0" err="1"/>
              <a:t>September</a:t>
            </a:r>
            <a:r>
              <a:rPr lang="tr-TR" dirty="0"/>
              <a:t> 27, 2025. https://asi.saglik.gov.tr/bagisiklama-programi-ve-asi-takvimi/asi-takvimi.html</a:t>
            </a:r>
            <a:endParaRPr dirty="0"/>
          </a:p>
          <a:p>
            <a:pPr marL="342900" indent="-342900">
              <a:buFont typeface="+mj-lt"/>
              <a:buAutoNum type="arabicPeriod"/>
              <a:defRPr/>
            </a:pPr>
            <a:r>
              <a:rPr lang="tr-TR" dirty="0"/>
              <a:t>Aşı Takvimindeki Son Güncellemeler. </a:t>
            </a:r>
            <a:r>
              <a:rPr lang="tr-TR" dirty="0" err="1"/>
              <a:t>Accessed</a:t>
            </a:r>
            <a:r>
              <a:rPr lang="tr-TR" dirty="0"/>
              <a:t> </a:t>
            </a:r>
            <a:r>
              <a:rPr lang="tr-TR" dirty="0" err="1"/>
              <a:t>September</a:t>
            </a:r>
            <a:r>
              <a:rPr lang="tr-TR" dirty="0"/>
              <a:t> 27, 2025. </a:t>
            </a:r>
            <a:r>
              <a:rPr lang="tr-TR" u="sng" dirty="0">
                <a:hlinkClick r:id="rId2" tooltip="https://asi.saglik.gov.tr/bagisiklama-programi-ve-asi-takvimi/asi-takvimindeki-son-guencellemeler.html"/>
              </a:rPr>
              <a:t>https://asi.saglik.gov.tr/bagisiklama-programi-ve-asi-takvimi/asi-takvimindeki-son-guencellemeler.html</a:t>
            </a:r>
            <a:endParaRPr lang="tr-TR" dirty="0"/>
          </a:p>
          <a:p>
            <a:pPr marL="342900" indent="-342900">
              <a:buFont typeface="+mj-lt"/>
              <a:buAutoNum type="arabicPeriod"/>
              <a:defRPr/>
            </a:pPr>
            <a:r>
              <a:rPr lang="en-US" dirty="0"/>
              <a:t>Guidelines for vaccinating pregnant women. Centers for Disease Control and Prevention. Updated July 13, 2022. Accessed April 7, 2023</a:t>
            </a:r>
            <a:endParaRPr lang="tr-TR" dirty="0"/>
          </a:p>
          <a:p>
            <a:pPr marL="342900" indent="-342900">
              <a:buFont typeface="+mj-lt"/>
              <a:buAutoNum type="arabicPeriod"/>
              <a:defRPr/>
            </a:pPr>
            <a:r>
              <a:rPr lang="en-US" dirty="0"/>
              <a:t>Measles, Mumps, and Rubella (MMR) Vaccination | CDC. December 19, 2024. Accessed December 22, 2024. </a:t>
            </a:r>
            <a:r>
              <a:rPr lang="en-US" u="sng" dirty="0">
                <a:hlinkClick r:id="rId3" tooltip="https://www.cdc.gov/vaccines/vpd/mmr/public/index.html"/>
              </a:rPr>
              <a:t>https://www.cdc.gov/vaccines/vpd/mmr/public/index.html</a:t>
            </a:r>
            <a:endParaRPr lang="tr-TR" dirty="0"/>
          </a:p>
          <a:p>
            <a:pPr marL="342900" indent="-342900">
              <a:buFont typeface="+mj-lt"/>
              <a:buAutoNum type="arabicPeriod"/>
              <a:defRPr/>
            </a:pPr>
            <a:r>
              <a:rPr lang="tr-TR" i="1" dirty="0"/>
              <a:t>TAHUD Erişkin Risk Grubu Bağışıklama Algoritması</a:t>
            </a:r>
            <a:r>
              <a:rPr lang="tr-TR" dirty="0"/>
              <a:t>.; 2021. </a:t>
            </a:r>
            <a:r>
              <a:rPr lang="tr-TR" dirty="0" err="1"/>
              <a:t>Accessed</a:t>
            </a:r>
            <a:r>
              <a:rPr lang="tr-TR" dirty="0"/>
              <a:t> </a:t>
            </a:r>
            <a:r>
              <a:rPr lang="tr-TR" dirty="0" err="1"/>
              <a:t>November</a:t>
            </a:r>
            <a:r>
              <a:rPr lang="tr-TR" dirty="0"/>
              <a:t> 25, 2024. </a:t>
            </a:r>
            <a:r>
              <a:rPr lang="tr-TR" u="sng" dirty="0">
                <a:hlinkClick r:id="rId4" tooltip="https://www.tahud.org.tr/news/view/eri%C5%9Fkin-risk-grubu-ba%C4%9F%C4%B1%C5%9F%C4%B1klama-algoritmas%C4%B1"/>
              </a:rPr>
              <a:t>https://www.tahud.org.tr/news/view/eri%C5%9Fkin-risk-grubu-ba%C4%9F%C4%B1%C5%9F%C4%B1klama-algoritmas%C4%B1</a:t>
            </a:r>
            <a:endParaRPr dirty="0"/>
          </a:p>
          <a:p>
            <a:pPr marL="342900" indent="-342900">
              <a:buFont typeface="+mj-lt"/>
              <a:buAutoNum type="arabicPeriod"/>
              <a:defRPr/>
            </a:pPr>
            <a:r>
              <a:rPr lang="tr-TR" dirty="0" err="1"/>
              <a:t>Egici</a:t>
            </a:r>
            <a:r>
              <a:rPr lang="tr-TR" dirty="0"/>
              <a:t> MT. Gebelik öncesi danışmanlık. </a:t>
            </a:r>
            <a:r>
              <a:rPr lang="tr-TR" dirty="0" err="1"/>
              <a:t>In</a:t>
            </a:r>
            <a:r>
              <a:rPr lang="tr-TR" dirty="0"/>
              <a:t>: Zeren Öztürk G, Arıca SG, </a:t>
            </a:r>
            <a:r>
              <a:rPr lang="tr-TR" dirty="0" err="1"/>
              <a:t>eds</a:t>
            </a:r>
            <a:r>
              <a:rPr lang="tr-TR" dirty="0"/>
              <a:t>. PRATİK AİLE HEKİMLİĞİ SERİSİ-KADIN SAĞLIĞI, HASTALIKLARI ve DOĞUM. 1. EMA Tıp Kitabevi Yayıncılık Tic. Ltd. Şti.; 73-84.</a:t>
            </a:r>
            <a:endParaRPr dirty="0"/>
          </a:p>
          <a:p>
            <a:pPr marL="342900" indent="-342900">
              <a:buFont typeface="+mj-lt"/>
              <a:buAutoNum type="arabicPeriod"/>
              <a:defRPr/>
            </a:pPr>
            <a:r>
              <a:rPr lang="en-US" dirty="0"/>
              <a:t>Kroger A, </a:t>
            </a:r>
            <a:r>
              <a:rPr lang="en-US" dirty="0" err="1"/>
              <a:t>Bahta</a:t>
            </a:r>
            <a:r>
              <a:rPr lang="en-US" dirty="0"/>
              <a:t> L, Hunter P. General Best Practice Guidelines for Immunization. Best Practices Guidance of the Advisory Committee on Immunization Practices (ACIP)</a:t>
            </a:r>
            <a:endParaRPr lang="tr-TR" dirty="0"/>
          </a:p>
          <a:p>
            <a:pPr marL="342900" indent="-342900">
              <a:buFont typeface="+mj-lt"/>
              <a:buAutoNum type="arabicPeriod"/>
              <a:defRPr/>
            </a:pPr>
            <a:r>
              <a:rPr lang="tr-TR" u="sng" dirty="0">
                <a:hlinkClick r:id="rId5" tooltip="http://wwwnc.cdc.gov/travel/"/>
              </a:rPr>
              <a:t>http://wwwnc.cdc.gov/travel/</a:t>
            </a:r>
            <a:endParaRPr lang="tr-TR" dirty="0"/>
          </a:p>
          <a:p>
            <a:pPr marL="342900" indent="-342900">
              <a:buFont typeface="+mj-lt"/>
              <a:buAutoNum type="arabicPeriod"/>
              <a:defRPr/>
            </a:pPr>
            <a:r>
              <a:rPr lang="tr-TR" u="sng" dirty="0">
                <a:hlinkClick r:id="rId6" tooltip="http://www.who.int/ith/en/"/>
              </a:rPr>
              <a:t>http://www.who.int/ith/en/</a:t>
            </a:r>
            <a:endParaRPr lang="tr-TR" dirty="0"/>
          </a:p>
          <a:p>
            <a:pPr marL="342900" indent="-342900">
              <a:buFont typeface="+mj-lt"/>
              <a:buAutoNum type="arabicPeriod"/>
              <a:defRPr/>
            </a:pPr>
            <a:endParaRPr lang="tr-TR" dirty="0"/>
          </a:p>
          <a:p>
            <a:pPr marL="342900" indent="-342900">
              <a:buFont typeface="+mj-lt"/>
              <a:buAutoNum type="arabicPeriod"/>
              <a:defRPr/>
            </a:pPr>
            <a:endParaRPr lang="tr-T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Başlık 1"/>
          <p:cNvSpPr>
            <a:spLocks noGrp="1"/>
          </p:cNvSpPr>
          <p:nvPr>
            <p:ph type="title"/>
          </p:nvPr>
        </p:nvSpPr>
        <p:spPr bwMode="auto"/>
        <p:txBody>
          <a:bodyPr/>
          <a:lstStyle/>
          <a:p>
            <a:pPr>
              <a:defRPr/>
            </a:pPr>
            <a:r>
              <a:rPr lang="tr-TR"/>
              <a:t>TEŞEKKÜRLER</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Unvan 1"/>
          <p:cNvSpPr>
            <a:spLocks noGrp="1"/>
          </p:cNvSpPr>
          <p:nvPr>
            <p:ph type="title"/>
          </p:nvPr>
        </p:nvSpPr>
        <p:spPr bwMode="auto">
          <a:xfrm>
            <a:off x="678424" y="581363"/>
            <a:ext cx="6958487" cy="450078"/>
          </a:xfrm>
        </p:spPr>
        <p:txBody>
          <a:bodyPr>
            <a:noAutofit/>
          </a:bodyPr>
          <a:lstStyle/>
          <a:p>
            <a:pPr>
              <a:defRPr/>
            </a:pPr>
            <a:r>
              <a:rPr lang="tr-TR"/>
              <a:t>Olgu 1. Yaklaşım</a:t>
            </a:r>
            <a:endParaRPr/>
          </a:p>
        </p:txBody>
      </p:sp>
      <p:sp>
        <p:nvSpPr>
          <p:cNvPr id="4" name="Metin Yer Tutucusu 3"/>
          <p:cNvSpPr>
            <a:spLocks noGrp="1"/>
          </p:cNvSpPr>
          <p:nvPr>
            <p:ph type="body" sz="half" idx="2"/>
          </p:nvPr>
        </p:nvSpPr>
        <p:spPr bwMode="auto">
          <a:xfrm>
            <a:off x="678424" y="1343985"/>
            <a:ext cx="5288268" cy="4502633"/>
          </a:xfrm>
        </p:spPr>
        <p:txBody>
          <a:bodyPr>
            <a:normAutofit fontScale="85000" lnSpcReduction="10000"/>
          </a:bodyPr>
          <a:lstStyle/>
          <a:p>
            <a:pPr marL="176213" indent="-176213" algn="just">
              <a:lnSpc>
                <a:spcPct val="110000"/>
              </a:lnSpc>
              <a:buFont typeface="Arial"/>
              <a:buChar char="•"/>
              <a:defRPr/>
            </a:pPr>
            <a:r>
              <a:rPr lang="tr-TR" sz="2000" dirty="0"/>
              <a:t>Aşı Soğuk zinciri güvenliği ve aşı dolaplarının ısısı ATS(Aşı takip sistemi) ile takip edilmektedir. ATS dışında buzdolabı ısısını kaydeden yedek bir termometre bulundurulmalıdır.</a:t>
            </a:r>
            <a:endParaRPr dirty="0"/>
          </a:p>
          <a:p>
            <a:pPr marL="176213" lvl="0" indent="-176213" algn="just">
              <a:lnSpc>
                <a:spcPct val="110000"/>
              </a:lnSpc>
              <a:buFont typeface="Arial"/>
              <a:buChar char="•"/>
              <a:defRPr/>
            </a:pPr>
            <a:r>
              <a:rPr lang="tr-TR" sz="2000" dirty="0"/>
              <a:t>Aşı Soğuk Zinciri Acil Eylem Planı kapsamında  aşı soğuk zincirden sorumlu </a:t>
            </a:r>
            <a:r>
              <a:rPr lang="tr-TR" sz="2000" u="sng" dirty="0"/>
              <a:t>aile hekimi</a:t>
            </a:r>
            <a:r>
              <a:rPr lang="tr-TR" sz="2000" dirty="0"/>
              <a:t> ve </a:t>
            </a:r>
            <a:r>
              <a:rPr lang="tr-TR" sz="2000" u="sng" dirty="0"/>
              <a:t>aile sağlığı çalışanı </a:t>
            </a:r>
            <a:r>
              <a:rPr lang="tr-TR" sz="2000" dirty="0"/>
              <a:t>ile </a:t>
            </a:r>
            <a:r>
              <a:rPr lang="tr-TR" sz="2000" u="sng" dirty="0"/>
              <a:t>yedekleri</a:t>
            </a:r>
            <a:r>
              <a:rPr lang="tr-TR" sz="2000" dirty="0"/>
              <a:t> önceden belirlenmeli ve İlçe Sağlık Müdürlüğü/ TSM ye onaylatılmalı, onaylı belge aşı buzdolabının üzerinde görünür olarak asılmalıdır.</a:t>
            </a:r>
            <a:endParaRPr dirty="0"/>
          </a:p>
          <a:p>
            <a:pPr marL="176213" indent="-176213" algn="just">
              <a:lnSpc>
                <a:spcPct val="110000"/>
              </a:lnSpc>
              <a:buFont typeface="Arial"/>
              <a:buChar char="•"/>
              <a:defRPr/>
            </a:pPr>
            <a:r>
              <a:rPr lang="tr-TR" sz="2000" dirty="0"/>
              <a:t>ATS ye bildirilen iletişim telefonları sürekli açık bulundurulmalıdır</a:t>
            </a:r>
          </a:p>
          <a:p>
            <a:pPr marL="176213" indent="-176213" algn="just">
              <a:lnSpc>
                <a:spcPct val="110000"/>
              </a:lnSpc>
              <a:buFont typeface="Arial"/>
              <a:buChar char="•"/>
              <a:defRPr/>
            </a:pPr>
            <a:r>
              <a:rPr lang="tr-TR" sz="2000" dirty="0"/>
              <a:t>ASM de elektrik kesintisi durumunda buzdolaplarına güç sağlayıcı olarak mümkünse jeneratör ve mümkün olmadığı durumlarda UPS kurulu olmalıdır. </a:t>
            </a:r>
            <a:endParaRPr lang="tr-TR" sz="2400" dirty="0"/>
          </a:p>
          <a:p>
            <a:pPr marL="285750" lvl="0" indent="-285750">
              <a:lnSpc>
                <a:spcPct val="200000"/>
              </a:lnSpc>
              <a:buFont typeface="Wingdings"/>
              <a:buChar char="Ø"/>
              <a:defRPr/>
            </a:pPr>
            <a:endParaRPr lang="tr-TR" dirty="0"/>
          </a:p>
          <a:p>
            <a:pPr>
              <a:defRPr/>
            </a:pPr>
            <a:endParaRPr lang="tr-TR" dirty="0"/>
          </a:p>
        </p:txBody>
      </p:sp>
      <p:sp>
        <p:nvSpPr>
          <p:cNvPr id="5" name="Slayt Numarası Yer Tutucusu 4"/>
          <p:cNvSpPr>
            <a:spLocks noGrp="1"/>
          </p:cNvSpPr>
          <p:nvPr>
            <p:ph type="sldNum" sz="quarter" idx="12"/>
          </p:nvPr>
        </p:nvSpPr>
        <p:spPr bwMode="auto"/>
        <p:txBody>
          <a:bodyPr/>
          <a:lstStyle/>
          <a:p>
            <a:pPr>
              <a:defRPr/>
            </a:pPr>
            <a:fld id="{501A4338-EBAE-ED40-8475-2E6AE1B9F2FD}" type="slidenum">
              <a:rPr lang="tr-TR"/>
              <a:t>4</a:t>
            </a:fld>
            <a:endParaRPr lang="tr-TR"/>
          </a:p>
        </p:txBody>
      </p:sp>
      <p:graphicFrame>
        <p:nvGraphicFramePr>
          <p:cNvPr id="3" name="Nesne 2"/>
          <p:cNvGraphicFramePr>
            <a:graphicFrameLocks noChangeAspect="1"/>
          </p:cNvGraphicFramePr>
          <p:nvPr>
            <p:extLst>
              <p:ext uri="{D42A27DB-BD31-4B8C-83A1-F6EECF244321}">
                <p14:modId xmlns:p14="http://schemas.microsoft.com/office/powerpoint/2010/main" val="2157879785"/>
              </p:ext>
            </p:extLst>
          </p:nvPr>
        </p:nvGraphicFramePr>
        <p:xfrm>
          <a:off x="6122813" y="0"/>
          <a:ext cx="5517803" cy="6314113"/>
        </p:xfrm>
        <a:graphic>
          <a:graphicData uri="http://schemas.openxmlformats.org/presentationml/2006/ole">
            <mc:AlternateContent xmlns:mc="http://schemas.openxmlformats.org/markup-compatibility/2006">
              <mc:Choice xmlns:v="urn:schemas-microsoft-com:vml" Requires="v">
                <p:oleObj spid="_x0000_s1026" name="oleObj" r:id="rId3" imgW="2832735" imgH="4009390" progId="Acrobat.Document.DC">
                  <p:embed/>
                </p:oleObj>
              </mc:Choice>
              <mc:Fallback>
                <p:oleObj name="oleObj" r:id="rId3" imgW="2832735" imgH="4009390" progId="Acrobat.Document.DC">
                  <p:embed/>
                  <p:pic>
                    <p:nvPicPr>
                      <p:cNvPr id="21" name=""/>
                      <p:cNvPicPr/>
                      <p:nvPr/>
                    </p:nvPicPr>
                    <p:blipFill>
                      <a:blip r:embed="rId4"/>
                      <a:stretch/>
                    </p:blipFill>
                    <p:spPr bwMode="auto">
                      <a:xfrm>
                        <a:off x="6122813" y="0"/>
                        <a:ext cx="5517803" cy="6314113"/>
                      </a:xfrm>
                      <a:prstGeom prst="rect">
                        <a:avLst/>
                      </a:prstGeom>
                    </p:spPr>
                  </p:pic>
                </p:oleObj>
              </mc:Fallback>
            </mc:AlternateContent>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Metin Yer Tutucusu 3"/>
          <p:cNvSpPr>
            <a:spLocks noGrp="1"/>
          </p:cNvSpPr>
          <p:nvPr>
            <p:ph type="body" sz="half" idx="2"/>
          </p:nvPr>
        </p:nvSpPr>
        <p:spPr bwMode="auto">
          <a:xfrm>
            <a:off x="931618" y="1612511"/>
            <a:ext cx="10708998" cy="4890601"/>
          </a:xfrm>
        </p:spPr>
        <p:txBody>
          <a:bodyPr>
            <a:normAutofit/>
          </a:bodyPr>
          <a:lstStyle/>
          <a:p>
            <a:pPr marL="176213" indent="-176213" algn="just">
              <a:lnSpc>
                <a:spcPct val="110000"/>
              </a:lnSpc>
              <a:buFont typeface="Arial"/>
              <a:buChar char="•"/>
              <a:defRPr/>
            </a:pPr>
            <a:r>
              <a:rPr lang="tr-TR" sz="2000"/>
              <a:t>Uygun aşı nakil kapları hazır bulundurulmalıdır.</a:t>
            </a:r>
            <a:endParaRPr/>
          </a:p>
          <a:p>
            <a:pPr marL="176213" indent="-176213" algn="just">
              <a:lnSpc>
                <a:spcPct val="110000"/>
              </a:lnSpc>
              <a:buFont typeface="Arial"/>
              <a:buChar char="•"/>
              <a:defRPr/>
            </a:pPr>
            <a:r>
              <a:rPr lang="tr-TR" sz="2000"/>
              <a:t>Kısa süreli kesintilerde aşılar aşı nakil kaplarında muhafaza edilmelidir.</a:t>
            </a:r>
            <a:endParaRPr/>
          </a:p>
          <a:p>
            <a:pPr marL="176213" indent="-176213" algn="just">
              <a:lnSpc>
                <a:spcPct val="110000"/>
              </a:lnSpc>
              <a:buFont typeface="Arial"/>
              <a:buChar char="•"/>
              <a:defRPr/>
            </a:pPr>
            <a:r>
              <a:rPr lang="tr-TR" sz="2000"/>
              <a:t>Buzdolabının ısı probleminin uzun sürmesi durumunda aşıların İlçe Sağlık Müdürlüğü/Toplum Sağlığı Merkezi(TSM) ile önceden belirlenmiş olan dolap ya da depoya nakledilmelidir.</a:t>
            </a:r>
            <a:endParaRPr/>
          </a:p>
          <a:p>
            <a:pPr marL="176213" indent="-176213" algn="just">
              <a:lnSpc>
                <a:spcPct val="110000"/>
              </a:lnSpc>
              <a:buFont typeface="Arial"/>
              <a:buChar char="•"/>
              <a:defRPr/>
            </a:pPr>
            <a:r>
              <a:rPr lang="tr-TR" sz="2000"/>
              <a:t>Tüm nakillerde aşıların karekodları okutulmalı ayrıca işlemler tutanak altına alınmalıdır.</a:t>
            </a:r>
            <a:endParaRPr/>
          </a:p>
          <a:p>
            <a:pPr marL="176213" indent="-176213" algn="just">
              <a:lnSpc>
                <a:spcPct val="110000"/>
              </a:lnSpc>
              <a:buFont typeface="Arial"/>
              <a:buChar char="•"/>
              <a:defRPr/>
            </a:pPr>
            <a:r>
              <a:rPr lang="tr-TR" sz="2000"/>
              <a:t>Bağışıklamanın sürekliliği açısından ASM’nin aşı ihtiyacı ve temini konusunda İlçe Sağlık Müdürlüğü/TSM ile iletişim içinde bulunulmalıdır.</a:t>
            </a:r>
            <a:endParaRPr/>
          </a:p>
          <a:p>
            <a:pPr marL="457200" indent="-457200" algn="just">
              <a:lnSpc>
                <a:spcPct val="120000"/>
              </a:lnSpc>
              <a:buFont typeface="Arial"/>
              <a:buChar char="•"/>
              <a:defRPr/>
            </a:pPr>
            <a:endParaRPr lang="tr-TR" sz="2900"/>
          </a:p>
          <a:p>
            <a:pPr marL="457200" indent="-457200" algn="just">
              <a:lnSpc>
                <a:spcPct val="120000"/>
              </a:lnSpc>
              <a:buFont typeface="Arial"/>
              <a:buChar char="•"/>
              <a:defRPr/>
            </a:pPr>
            <a:endParaRPr lang="tr-TR" sz="2900"/>
          </a:p>
          <a:p>
            <a:pPr marL="457200" indent="-457200" algn="just">
              <a:lnSpc>
                <a:spcPct val="120000"/>
              </a:lnSpc>
              <a:buFont typeface="Arial"/>
              <a:buChar char="•"/>
              <a:defRPr/>
            </a:pPr>
            <a:endParaRPr lang="tr-TR" sz="2900"/>
          </a:p>
          <a:p>
            <a:pPr marL="285750" lvl="0" indent="-285750">
              <a:lnSpc>
                <a:spcPct val="200000"/>
              </a:lnSpc>
              <a:buFont typeface="Wingdings"/>
              <a:buChar char="Ø"/>
              <a:defRPr/>
            </a:pPr>
            <a:endParaRPr lang="tr-TR"/>
          </a:p>
          <a:p>
            <a:pPr>
              <a:defRPr/>
            </a:pPr>
            <a:endParaRPr lang="tr-TR"/>
          </a:p>
        </p:txBody>
      </p:sp>
      <p:sp>
        <p:nvSpPr>
          <p:cNvPr id="5" name="Slayt Numarası Yer Tutucusu 4"/>
          <p:cNvSpPr>
            <a:spLocks noGrp="1"/>
          </p:cNvSpPr>
          <p:nvPr>
            <p:ph type="sldNum" sz="quarter" idx="12"/>
          </p:nvPr>
        </p:nvSpPr>
        <p:spPr bwMode="auto"/>
        <p:txBody>
          <a:bodyPr/>
          <a:lstStyle/>
          <a:p>
            <a:pPr>
              <a:defRPr/>
            </a:pPr>
            <a:fld id="{501A4338-EBAE-ED40-8475-2E6AE1B9F2FD}" type="slidenum">
              <a:rPr lang="tr-TR"/>
              <a:t>5</a:t>
            </a:fld>
            <a:endParaRPr lang="tr-TR"/>
          </a:p>
        </p:txBody>
      </p:sp>
      <p:sp>
        <p:nvSpPr>
          <p:cNvPr id="7" name="Unvan 1"/>
          <p:cNvSpPr>
            <a:spLocks noGrp="1"/>
          </p:cNvSpPr>
          <p:nvPr>
            <p:ph type="title"/>
          </p:nvPr>
        </p:nvSpPr>
        <p:spPr bwMode="auto">
          <a:xfrm>
            <a:off x="931618" y="545224"/>
            <a:ext cx="6675847" cy="504825"/>
          </a:xfrm>
        </p:spPr>
        <p:txBody>
          <a:bodyPr>
            <a:noAutofit/>
          </a:bodyPr>
          <a:lstStyle/>
          <a:p>
            <a:pPr>
              <a:defRPr/>
            </a:pPr>
            <a:r>
              <a:rPr lang="tr-TR"/>
              <a:t>Olgu 1. Yaklaşım</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Unvan 1"/>
          <p:cNvSpPr>
            <a:spLocks noGrp="1"/>
          </p:cNvSpPr>
          <p:nvPr>
            <p:ph type="title"/>
          </p:nvPr>
        </p:nvSpPr>
        <p:spPr bwMode="auto">
          <a:xfrm>
            <a:off x="755117" y="665837"/>
            <a:ext cx="6506989" cy="815437"/>
          </a:xfrm>
        </p:spPr>
        <p:txBody>
          <a:bodyPr>
            <a:normAutofit fontScale="90000"/>
          </a:bodyPr>
          <a:lstStyle/>
          <a:p>
            <a:pPr>
              <a:defRPr/>
            </a:pPr>
            <a:r>
              <a:rPr lang="tr-TR"/>
              <a:t>Olgu-2: Makülopapüler döküntülü çocukla temas eden bebek  </a:t>
            </a:r>
            <a:endParaRPr/>
          </a:p>
        </p:txBody>
      </p:sp>
      <p:sp>
        <p:nvSpPr>
          <p:cNvPr id="4" name="Metin Yer Tutucusu 3"/>
          <p:cNvSpPr>
            <a:spLocks noGrp="1"/>
          </p:cNvSpPr>
          <p:nvPr>
            <p:ph type="body" sz="half" idx="2"/>
          </p:nvPr>
        </p:nvSpPr>
        <p:spPr bwMode="auto">
          <a:xfrm>
            <a:off x="755117" y="2052982"/>
            <a:ext cx="5858119" cy="3685108"/>
          </a:xfrm>
        </p:spPr>
        <p:txBody>
          <a:bodyPr>
            <a:normAutofit/>
          </a:bodyPr>
          <a:lstStyle/>
          <a:p>
            <a:pPr algn="just">
              <a:lnSpc>
                <a:spcPct val="100000"/>
              </a:lnSpc>
              <a:defRPr/>
            </a:pPr>
            <a:r>
              <a:rPr lang="tr-TR" sz="2000" dirty="0"/>
              <a:t>Daha önce kızamığa karşı aşılanmamış olan 11 ay 10 günlük bir bebeğin, </a:t>
            </a:r>
            <a:r>
              <a:rPr lang="tr-TR" sz="2000" dirty="0" err="1"/>
              <a:t>makülopapüler</a:t>
            </a:r>
            <a:r>
              <a:rPr lang="tr-TR" sz="2000" dirty="0"/>
              <a:t> </a:t>
            </a:r>
            <a:r>
              <a:rPr lang="tr-TR" sz="2000" dirty="0" err="1"/>
              <a:t>döküntüsu</a:t>
            </a:r>
            <a:r>
              <a:rPr lang="tr-TR" sz="2000" dirty="0"/>
              <a:t>̈ ve ateşi olan bir vakayla </a:t>
            </a:r>
            <a:r>
              <a:rPr lang="tr-TR" sz="2000" dirty="0" err="1"/>
              <a:t>döküntüsünün</a:t>
            </a:r>
            <a:r>
              <a:rPr lang="tr-TR" sz="2000" dirty="0"/>
              <a:t> ikinci gününde temas etmiş olduğu anlaşılmıştır. </a:t>
            </a:r>
            <a:endParaRPr dirty="0"/>
          </a:p>
          <a:p>
            <a:pPr algn="just">
              <a:lnSpc>
                <a:spcPct val="100000"/>
              </a:lnSpc>
              <a:defRPr/>
            </a:pPr>
            <a:r>
              <a:rPr lang="tr-TR" sz="2000" dirty="0"/>
              <a:t>Temas ettiği vakanın yapılan incelemesinde kızamık </a:t>
            </a:r>
            <a:r>
              <a:rPr lang="tr-TR" sz="2000" dirty="0" err="1"/>
              <a:t>IgM</a:t>
            </a:r>
            <a:r>
              <a:rPr lang="tr-TR" sz="2000" dirty="0"/>
              <a:t> antikoru pozitif olarak saptanmıştır. </a:t>
            </a:r>
          </a:p>
          <a:p>
            <a:pPr algn="just">
              <a:lnSpc>
                <a:spcPct val="100000"/>
              </a:lnSpc>
              <a:defRPr/>
            </a:pPr>
            <a:r>
              <a:rPr lang="tr-TR" sz="2000" dirty="0"/>
              <a:t>Bu bebeğin temas sonrası kızamık </a:t>
            </a:r>
            <a:r>
              <a:rPr lang="tr-TR" sz="2000" dirty="0" err="1"/>
              <a:t>profilaksisi</a:t>
            </a:r>
            <a:endParaRPr lang="tr-TR" sz="2000" dirty="0"/>
          </a:p>
          <a:p>
            <a:pPr algn="just">
              <a:lnSpc>
                <a:spcPct val="100000"/>
              </a:lnSpc>
              <a:defRPr/>
            </a:pPr>
            <a:r>
              <a:rPr lang="tr-TR" sz="2000" dirty="0"/>
              <a:t>nasıl yapılmalıdır?</a:t>
            </a:r>
            <a:endParaRPr dirty="0"/>
          </a:p>
          <a:p>
            <a:pPr lvl="0" algn="just">
              <a:lnSpc>
                <a:spcPct val="100000"/>
              </a:lnSpc>
              <a:defRPr/>
            </a:pPr>
            <a:endParaRPr lang="tr-TR" sz="2000" dirty="0"/>
          </a:p>
          <a:p>
            <a:pPr>
              <a:defRPr/>
            </a:pPr>
            <a:endParaRPr lang="tr-TR" dirty="0"/>
          </a:p>
        </p:txBody>
      </p:sp>
      <p:sp>
        <p:nvSpPr>
          <p:cNvPr id="5" name="Slayt Numarası Yer Tutucusu 4"/>
          <p:cNvSpPr>
            <a:spLocks noGrp="1"/>
          </p:cNvSpPr>
          <p:nvPr>
            <p:ph type="sldNum" sz="quarter" idx="12"/>
          </p:nvPr>
        </p:nvSpPr>
        <p:spPr bwMode="auto"/>
        <p:txBody>
          <a:bodyPr/>
          <a:lstStyle/>
          <a:p>
            <a:pPr>
              <a:defRPr/>
            </a:pPr>
            <a:fld id="{501A4338-EBAE-ED40-8475-2E6AE1B9F2FD}" type="slidenum">
              <a:rPr lang="tr-TR"/>
              <a:t>6</a:t>
            </a:fld>
            <a:endParaRPr lang="tr-TR"/>
          </a:p>
        </p:txBody>
      </p:sp>
      <p:pic>
        <p:nvPicPr>
          <p:cNvPr id="1026" name="Picture 2" descr="Kızamık - Çocuk Enfeksiyon Hastalıkları Derneği"/>
          <p:cNvPicPr>
            <a:picLocks noChangeAspect="1" noChangeArrowheads="1"/>
          </p:cNvPicPr>
          <p:nvPr/>
        </p:nvPicPr>
        <p:blipFill>
          <a:blip r:embed="rId2"/>
          <a:stretch/>
        </p:blipFill>
        <p:spPr bwMode="auto">
          <a:xfrm>
            <a:off x="7173615" y="748046"/>
            <a:ext cx="4593512" cy="5561752"/>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Unvan 1"/>
          <p:cNvSpPr>
            <a:spLocks noGrp="1"/>
          </p:cNvSpPr>
          <p:nvPr>
            <p:ph type="title"/>
          </p:nvPr>
        </p:nvSpPr>
        <p:spPr bwMode="auto">
          <a:xfrm>
            <a:off x="874659" y="626495"/>
            <a:ext cx="11089225" cy="504497"/>
          </a:xfrm>
        </p:spPr>
        <p:txBody>
          <a:bodyPr>
            <a:normAutofit/>
          </a:bodyPr>
          <a:lstStyle/>
          <a:p>
            <a:pPr>
              <a:defRPr/>
            </a:pPr>
            <a:r>
              <a:rPr lang="tr-TR" sz="2400"/>
              <a:t>Olgu-2 . Yaklaşım</a:t>
            </a:r>
            <a:endParaRPr/>
          </a:p>
        </p:txBody>
      </p:sp>
      <p:sp>
        <p:nvSpPr>
          <p:cNvPr id="5" name="Slayt Numarası Yer Tutucusu 4"/>
          <p:cNvSpPr>
            <a:spLocks noGrp="1"/>
          </p:cNvSpPr>
          <p:nvPr>
            <p:ph type="sldNum" sz="quarter" idx="12"/>
          </p:nvPr>
        </p:nvSpPr>
        <p:spPr bwMode="auto"/>
        <p:txBody>
          <a:bodyPr/>
          <a:lstStyle/>
          <a:p>
            <a:pPr>
              <a:defRPr/>
            </a:pPr>
            <a:fld id="{501A4338-EBAE-ED40-8475-2E6AE1B9F2FD}" type="slidenum">
              <a:rPr lang="tr-TR"/>
              <a:t>7</a:t>
            </a:fld>
            <a:endParaRPr lang="tr-TR"/>
          </a:p>
        </p:txBody>
      </p:sp>
      <p:sp>
        <p:nvSpPr>
          <p:cNvPr id="7" name="İçerik Yer Tutucusu 5"/>
          <p:cNvSpPr txBox="1"/>
          <p:nvPr/>
        </p:nvSpPr>
        <p:spPr bwMode="auto">
          <a:xfrm>
            <a:off x="874659" y="1604838"/>
            <a:ext cx="10488506" cy="3844617"/>
          </a:xfrm>
          <a:prstGeom prst="rect">
            <a:avLst/>
          </a:prstGeom>
        </p:spPr>
        <p:txBody>
          <a:bodyPr>
            <a:normAutofit/>
          </a:bodyPr>
          <a:lst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lgn="just">
              <a:lnSpc>
                <a:spcPct val="100000"/>
              </a:lnSpc>
              <a:defRPr/>
            </a:pPr>
            <a:r>
              <a:rPr lang="tr-TR" sz="2000" dirty="0"/>
              <a:t>Olası ve/veya kesin kızamık vakasıyla temas etmiş olan ve iki doz aşılandığını belgeleyemeyen ve/veya hastalığı geçirmemiş olan altı ay ve üzerindeki herkese </a:t>
            </a:r>
            <a:r>
              <a:rPr lang="tr-TR" sz="2000" dirty="0" err="1"/>
              <a:t>profilaktik</a:t>
            </a:r>
            <a:r>
              <a:rPr lang="tr-TR" sz="2000" dirty="0"/>
              <a:t> olarak ilk 72 saat içerisinde bir doz kızamık içeren aşı uygulanmalıdır. </a:t>
            </a:r>
            <a:r>
              <a:rPr lang="tr-TR" sz="2000" dirty="0">
                <a:solidFill>
                  <a:schemeClr val="accent2">
                    <a:lumMod val="75000"/>
                  </a:schemeClr>
                </a:solidFill>
              </a:rPr>
              <a:t>*</a:t>
            </a:r>
            <a:r>
              <a:rPr lang="tr-TR" sz="2000" i="1" dirty="0">
                <a:solidFill>
                  <a:schemeClr val="accent2">
                    <a:lumMod val="75000"/>
                  </a:schemeClr>
                </a:solidFill>
              </a:rPr>
              <a:t>12. aydan önce uygulanan aşılar geçerli aşı dozu olarak kabul edilmez</a:t>
            </a:r>
            <a:r>
              <a:rPr lang="tr-TR" sz="2000" dirty="0"/>
              <a:t>.</a:t>
            </a:r>
            <a:endParaRPr dirty="0"/>
          </a:p>
          <a:p>
            <a:pPr algn="just">
              <a:lnSpc>
                <a:spcPct val="100000"/>
              </a:lnSpc>
              <a:defRPr/>
            </a:pPr>
            <a:r>
              <a:rPr lang="tr-TR" sz="2000" dirty="0" err="1"/>
              <a:t>Bağışıklık</a:t>
            </a:r>
            <a:r>
              <a:rPr lang="tr-TR" sz="2000" dirty="0"/>
              <a:t> sistemi baskılanma durumu olmadığı takdirde, 12. ay ve sonrasında olmak kaydıyla en az bir doz kızamık aşısı yapılmış olan temaslılara, mümkün olan en kısa </a:t>
            </a:r>
            <a:r>
              <a:rPr lang="tr-TR" sz="2000" dirty="0" err="1"/>
              <a:t>süre</a:t>
            </a:r>
            <a:r>
              <a:rPr lang="tr-TR" sz="2000" dirty="0"/>
              <a:t> içerisinde (ilk kızamık aşı dozundan itibaren en az dört hafta geçmiş olması kaydıyla) ikinci doz kızamık içeren aşı uygulanır. IVIG uygulanmasına gerek yoktur.</a:t>
            </a:r>
            <a:endParaRPr dirty="0"/>
          </a:p>
          <a:p>
            <a:pPr algn="just">
              <a:lnSpc>
                <a:spcPct val="100000"/>
              </a:lnSpc>
              <a:defRPr/>
            </a:pPr>
            <a:r>
              <a:rPr lang="tr-TR" sz="2000" dirty="0"/>
              <a:t>Kızamığa maruz kalan ağır </a:t>
            </a:r>
            <a:r>
              <a:rPr lang="tr-TR" sz="2000" dirty="0" err="1"/>
              <a:t>immün</a:t>
            </a:r>
            <a:r>
              <a:rPr lang="tr-TR" sz="2000" dirty="0"/>
              <a:t> yetmezlik olan hastalara ise </a:t>
            </a:r>
            <a:r>
              <a:rPr lang="tr-TR" sz="2000" dirty="0" err="1"/>
              <a:t>bağışıklık</a:t>
            </a:r>
            <a:r>
              <a:rPr lang="tr-TR" sz="2000" dirty="0"/>
              <a:t> veya aşılanma durumuna bakılmaksızın (öncesinde iki doz kızamık içeren aşı uygulanmış olsa bile) IVIG uygulanmalıdır.</a:t>
            </a:r>
          </a:p>
          <a:p>
            <a:pPr algn="just">
              <a:lnSpc>
                <a:spcPct val="100000"/>
              </a:lnSpc>
              <a:defRPr/>
            </a:pPr>
            <a:r>
              <a:rPr lang="tr-TR" sz="2000" dirty="0"/>
              <a:t>Temaslı çocuk altı aydan küçük ise IVIG uygulanabilir.</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Unvan 1"/>
          <p:cNvSpPr>
            <a:spLocks noGrp="1"/>
          </p:cNvSpPr>
          <p:nvPr>
            <p:ph type="title"/>
          </p:nvPr>
        </p:nvSpPr>
        <p:spPr bwMode="auto">
          <a:xfrm>
            <a:off x="846951" y="656601"/>
            <a:ext cx="11089225" cy="504497"/>
          </a:xfrm>
        </p:spPr>
        <p:txBody>
          <a:bodyPr>
            <a:normAutofit/>
          </a:bodyPr>
          <a:lstStyle/>
          <a:p>
            <a:pPr>
              <a:defRPr/>
            </a:pPr>
            <a:r>
              <a:rPr lang="tr-TR" sz="2400" dirty="0"/>
              <a:t>Olgu-3: </a:t>
            </a:r>
            <a:r>
              <a:rPr lang="tr-TR" sz="2400" dirty="0" err="1"/>
              <a:t>Makülopapüler</a:t>
            </a:r>
            <a:r>
              <a:rPr lang="tr-TR" sz="2400" dirty="0"/>
              <a:t> döküntülü çocuk</a:t>
            </a:r>
            <a:endParaRPr dirty="0"/>
          </a:p>
        </p:txBody>
      </p:sp>
      <p:sp>
        <p:nvSpPr>
          <p:cNvPr id="5" name="Slayt Numarası Yer Tutucusu 4"/>
          <p:cNvSpPr>
            <a:spLocks noGrp="1"/>
          </p:cNvSpPr>
          <p:nvPr>
            <p:ph type="sldNum" sz="quarter" idx="12"/>
          </p:nvPr>
        </p:nvSpPr>
        <p:spPr bwMode="auto"/>
        <p:txBody>
          <a:bodyPr/>
          <a:lstStyle/>
          <a:p>
            <a:pPr>
              <a:defRPr/>
            </a:pPr>
            <a:fld id="{501A4338-EBAE-ED40-8475-2E6AE1B9F2FD}" type="slidenum">
              <a:rPr lang="tr-TR"/>
              <a:t>8</a:t>
            </a:fld>
            <a:endParaRPr lang="tr-TR"/>
          </a:p>
        </p:txBody>
      </p:sp>
      <p:sp>
        <p:nvSpPr>
          <p:cNvPr id="3" name="İçerik Yer Tutucusu 2"/>
          <p:cNvSpPr txBox="1"/>
          <p:nvPr/>
        </p:nvSpPr>
        <p:spPr bwMode="auto">
          <a:xfrm>
            <a:off x="846951" y="2216498"/>
            <a:ext cx="10873994" cy="2247775"/>
          </a:xfrm>
          <a:prstGeom prst="rect">
            <a:avLst/>
          </a:prstGeom>
        </p:spPr>
        <p:txBody>
          <a:bodyPr>
            <a:normAutofit/>
          </a:bodyPr>
          <a:lst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lgn="just">
              <a:lnSpc>
                <a:spcPct val="150000"/>
              </a:lnSpc>
              <a:defRPr/>
            </a:pPr>
            <a:r>
              <a:rPr lang="tr-TR" sz="2000" dirty="0"/>
              <a:t>Bu vaka, 12. ayda bir doz kızamık, kızamıkçık, kabakulak (KKK) aşısı uygulanmış olan 12 ay 15 günlük bir bebek olsaydı temas sonrası kızamık </a:t>
            </a:r>
            <a:r>
              <a:rPr lang="tr-TR" sz="2000" dirty="0" err="1"/>
              <a:t>profilaksisi</a:t>
            </a:r>
            <a:r>
              <a:rPr lang="tr-TR" sz="2000" dirty="0"/>
              <a:t> nasıl yapılırdı?</a:t>
            </a:r>
            <a:endParaRPr lang="tr-TR" dirty="0">
              <a:solidFill>
                <a:srgbClr val="FF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Unvan 1"/>
          <p:cNvSpPr>
            <a:spLocks noGrp="1"/>
          </p:cNvSpPr>
          <p:nvPr>
            <p:ph type="title"/>
          </p:nvPr>
        </p:nvSpPr>
        <p:spPr bwMode="auto">
          <a:xfrm>
            <a:off x="665583" y="525018"/>
            <a:ext cx="11089225" cy="504497"/>
          </a:xfrm>
        </p:spPr>
        <p:txBody>
          <a:bodyPr>
            <a:normAutofit/>
          </a:bodyPr>
          <a:lstStyle/>
          <a:p>
            <a:pPr>
              <a:defRPr/>
            </a:pPr>
            <a:r>
              <a:rPr lang="tr-TR" sz="2400"/>
              <a:t>Olgu-3. Yaklaşım</a:t>
            </a:r>
            <a:endParaRPr/>
          </a:p>
        </p:txBody>
      </p:sp>
      <p:sp>
        <p:nvSpPr>
          <p:cNvPr id="5" name="Slayt Numarası Yer Tutucusu 4"/>
          <p:cNvSpPr>
            <a:spLocks noGrp="1"/>
          </p:cNvSpPr>
          <p:nvPr>
            <p:ph type="sldNum" sz="quarter" idx="12"/>
          </p:nvPr>
        </p:nvSpPr>
        <p:spPr bwMode="auto"/>
        <p:txBody>
          <a:bodyPr/>
          <a:lstStyle/>
          <a:p>
            <a:pPr>
              <a:defRPr/>
            </a:pPr>
            <a:fld id="{501A4338-EBAE-ED40-8475-2E6AE1B9F2FD}" type="slidenum">
              <a:rPr lang="tr-TR"/>
              <a:t>9</a:t>
            </a:fld>
            <a:endParaRPr lang="tr-TR"/>
          </a:p>
        </p:txBody>
      </p:sp>
      <p:sp>
        <p:nvSpPr>
          <p:cNvPr id="4" name="İçerik Yer Tutucusu 2"/>
          <p:cNvSpPr txBox="1"/>
          <p:nvPr/>
        </p:nvSpPr>
        <p:spPr bwMode="auto">
          <a:xfrm>
            <a:off x="665583" y="1132676"/>
            <a:ext cx="10759799" cy="4784378"/>
          </a:xfrm>
          <a:prstGeom prst="rect">
            <a:avLst/>
          </a:prstGeom>
        </p:spPr>
        <p:txBody>
          <a:bodyPr>
            <a:normAutofit/>
          </a:bodyPr>
          <a:lst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lgn="just">
              <a:lnSpc>
                <a:spcPct val="100000"/>
              </a:lnSpc>
              <a:defRPr/>
            </a:pPr>
            <a:r>
              <a:rPr lang="tr-TR" sz="2000" dirty="0"/>
              <a:t>Aşı uygulanan çocukların %5-15’inde 38°C ve üzerinde ateş, %3-5’inde ise aşıdan 5-12 gün sonra ortaya çıkan döküntü̈ bildirilmiştir. Bunlar KKK aşısının beklenen etkileri olup özel bir önlem gerektirmez. Bu bilgi çerçevesinde, bu bebekte döküntü̈ geliştiğinde bu olasılık da akılda tutulmalıdır. </a:t>
            </a:r>
            <a:endParaRPr dirty="0"/>
          </a:p>
          <a:p>
            <a:pPr algn="just">
              <a:lnSpc>
                <a:spcPct val="100000"/>
              </a:lnSpc>
              <a:defRPr/>
            </a:pPr>
            <a:r>
              <a:rPr lang="tr-TR" sz="2000" dirty="0"/>
              <a:t>Ancak bu temaslı vakanın laboratuvarla doğrulanmış vaka ile epidemiyolojik ilişkisi de söz konusu olduğu için en uzun </a:t>
            </a:r>
            <a:r>
              <a:rPr lang="tr-TR" sz="2000" dirty="0" err="1"/>
              <a:t>inkübasyon</a:t>
            </a:r>
            <a:r>
              <a:rPr lang="tr-TR" sz="2000" dirty="0"/>
              <a:t> </a:t>
            </a:r>
            <a:r>
              <a:rPr lang="tr-TR" sz="2000" dirty="0" err="1"/>
              <a:t>süresi</a:t>
            </a:r>
            <a:r>
              <a:rPr lang="tr-TR" sz="2000" dirty="0"/>
              <a:t> olan 21 gün boyunca evde izole edilmesi ve kızamık hastalığı açısından klinik olarak takip edilmesi gerekir. </a:t>
            </a:r>
            <a:endParaRPr dirty="0"/>
          </a:p>
          <a:p>
            <a:pPr algn="just">
              <a:lnSpc>
                <a:spcPct val="100000"/>
              </a:lnSpc>
              <a:defRPr/>
            </a:pPr>
            <a:r>
              <a:rPr lang="tr-TR" sz="2000" dirty="0"/>
              <a:t>Kızamığa karşı duyarlı olan hane halkına ve </a:t>
            </a:r>
            <a:r>
              <a:rPr lang="tr-TR" sz="2000" dirty="0" err="1"/>
              <a:t>doğrudan</a:t>
            </a:r>
            <a:r>
              <a:rPr lang="tr-TR" sz="2000" dirty="0"/>
              <a:t> temas öyküsü̈ olan duyarlı diğer kişilere de temas sonrası </a:t>
            </a:r>
            <a:r>
              <a:rPr lang="tr-TR" sz="2000" dirty="0" err="1"/>
              <a:t>profilaksi</a:t>
            </a:r>
            <a:r>
              <a:rPr lang="tr-TR" sz="2000" dirty="0"/>
              <a:t> verilmelidir. </a:t>
            </a:r>
            <a:r>
              <a:rPr lang="tr-TR" sz="2000" dirty="0" err="1"/>
              <a:t>Serolojik</a:t>
            </a:r>
            <a:r>
              <a:rPr lang="tr-TR" sz="2000" dirty="0"/>
              <a:t> yöntemler </a:t>
            </a:r>
            <a:r>
              <a:rPr lang="tr-TR" sz="2000" dirty="0" err="1"/>
              <a:t>doğal</a:t>
            </a:r>
            <a:r>
              <a:rPr lang="tr-TR" sz="2000" dirty="0"/>
              <a:t> enfeksiyon ve aşılama ile ortaya çıkan </a:t>
            </a:r>
            <a:r>
              <a:rPr lang="tr-TR" sz="2000" dirty="0" err="1"/>
              <a:t>bağışıklık</a:t>
            </a:r>
            <a:r>
              <a:rPr lang="tr-TR" sz="2000" dirty="0"/>
              <a:t> yanıtını ayırt edemez. Aşıyla da </a:t>
            </a:r>
            <a:r>
              <a:rPr lang="tr-TR" sz="2000" dirty="0" err="1"/>
              <a:t>IgM</a:t>
            </a:r>
            <a:r>
              <a:rPr lang="tr-TR" sz="2000" dirty="0"/>
              <a:t> yanıtı oluşacağı unutulmamalıdır. </a:t>
            </a:r>
            <a:endParaRPr dirty="0"/>
          </a:p>
          <a:p>
            <a:pPr algn="just">
              <a:lnSpc>
                <a:spcPct val="100000"/>
              </a:lnSpc>
              <a:defRPr/>
            </a:pPr>
            <a:r>
              <a:rPr lang="tr-TR" sz="2000" dirty="0"/>
              <a:t>Bu nedenle, sadece virüsün PCR ile boğaz </a:t>
            </a:r>
            <a:r>
              <a:rPr lang="tr-TR" sz="2000" dirty="0" err="1"/>
              <a:t>sürüntüsünde</a:t>
            </a:r>
            <a:r>
              <a:rPr lang="tr-TR" sz="2000" dirty="0"/>
              <a:t> veya idrar örneğinde gösterilmesi ve genetik olarak </a:t>
            </a:r>
            <a:r>
              <a:rPr lang="tr-TR" sz="2000" dirty="0" err="1"/>
              <a:t>tiplendirilmesi</a:t>
            </a:r>
            <a:r>
              <a:rPr lang="tr-TR" sz="2000" dirty="0"/>
              <a:t> (</a:t>
            </a:r>
            <a:r>
              <a:rPr lang="tr-TR" sz="2000" dirty="0" err="1"/>
              <a:t>genotip</a:t>
            </a:r>
            <a:r>
              <a:rPr lang="tr-TR" sz="2000" dirty="0"/>
              <a:t> tayini) ile </a:t>
            </a:r>
            <a:r>
              <a:rPr lang="tr-TR" sz="2000" dirty="0" err="1"/>
              <a:t>doğal</a:t>
            </a:r>
            <a:r>
              <a:rPr lang="tr-TR" sz="2000" dirty="0"/>
              <a:t> enfeksiyon ve aşı sonrası gelişen döküntü̈ ayırt edilebilir. </a:t>
            </a:r>
            <a:r>
              <a:rPr lang="tr-TR" sz="2000" dirty="0" err="1"/>
              <a:t>Genotip</a:t>
            </a:r>
            <a:r>
              <a:rPr lang="tr-TR" sz="2000" dirty="0"/>
              <a:t> tayinini takiben “A </a:t>
            </a:r>
            <a:r>
              <a:rPr lang="tr-TR" sz="2000" dirty="0" err="1"/>
              <a:t>suşu</a:t>
            </a:r>
            <a:r>
              <a:rPr lang="tr-TR" sz="2000" dirty="0"/>
              <a:t>” saptanması durumunda, bu vaka “aşı etkisi” olarak kabul edilir.</a:t>
            </a:r>
            <a:endParaRPr dirty="0"/>
          </a:p>
        </p:txBody>
      </p:sp>
    </p:spTree>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152</TotalTime>
  <Words>2606</Words>
  <Application>Microsoft Office PowerPoint</Application>
  <DocSecurity>0</DocSecurity>
  <PresentationFormat>Geniş ekran</PresentationFormat>
  <Paragraphs>211</Paragraphs>
  <Slides>31</Slides>
  <Notes>0</Notes>
  <HiddenSlides>0</HiddenSlides>
  <MMClips>0</MMClips>
  <ScaleCrop>false</ScaleCrop>
  <HeadingPairs>
    <vt:vector size="8" baseType="variant">
      <vt:variant>
        <vt:lpstr>Kullanılan Yazı Tipleri</vt:lpstr>
      </vt:variant>
      <vt:variant>
        <vt:i4>8</vt:i4>
      </vt:variant>
      <vt:variant>
        <vt:lpstr>Tema</vt:lpstr>
      </vt:variant>
      <vt:variant>
        <vt:i4>1</vt:i4>
      </vt:variant>
      <vt:variant>
        <vt:lpstr>Eklenmiş OLE Hizmet Programları</vt:lpstr>
      </vt:variant>
      <vt:variant>
        <vt:i4>1</vt:i4>
      </vt:variant>
      <vt:variant>
        <vt:lpstr>Slayt Başlıkları</vt:lpstr>
      </vt:variant>
      <vt:variant>
        <vt:i4>31</vt:i4>
      </vt:variant>
    </vt:vector>
  </HeadingPairs>
  <TitlesOfParts>
    <vt:vector size="41" baseType="lpstr">
      <vt:lpstr>Arial</vt:lpstr>
      <vt:lpstr>Arial MT</vt:lpstr>
      <vt:lpstr>Calibri</vt:lpstr>
      <vt:lpstr>Calibri Light</vt:lpstr>
      <vt:lpstr>Google Sans</vt:lpstr>
      <vt:lpstr>Times New Roman</vt:lpstr>
      <vt:lpstr>Wingdings</vt:lpstr>
      <vt:lpstr>Yrsa-Regular</vt:lpstr>
      <vt:lpstr>Office Teması</vt:lpstr>
      <vt:lpstr>oleObj</vt:lpstr>
      <vt:lpstr>  Günlük Pratikte Aşılamada Karşılaşılan Sorunlara Çözümler  </vt:lpstr>
      <vt:lpstr>Amaç ve Öğrenim Hedefleri</vt:lpstr>
      <vt:lpstr>Olgu-1 : Aşı Soğuk Zincir Güvenliği</vt:lpstr>
      <vt:lpstr>Olgu 1. Yaklaşım</vt:lpstr>
      <vt:lpstr>Olgu 1. Yaklaşım</vt:lpstr>
      <vt:lpstr>Olgu-2: Makülopapüler döküntülü çocukla temas eden bebek  </vt:lpstr>
      <vt:lpstr>Olgu-2 . Yaklaşım</vt:lpstr>
      <vt:lpstr>Olgu-3: Makülopapüler döküntülü çocuk</vt:lpstr>
      <vt:lpstr>Olgu-3. Yaklaşım</vt:lpstr>
      <vt:lpstr>Şüpheli bir kızamık vakası ile karşılaşıldığında yapılması gerekenler </vt:lpstr>
      <vt:lpstr>Kızamıklı ile temas sonrası profilaksi</vt:lpstr>
      <vt:lpstr>Temas sonrası profilaksi</vt:lpstr>
      <vt:lpstr>Olgu-4: İmmünsüpresif Tedavi Alan Birey Aşı Yaklaşımı</vt:lpstr>
      <vt:lpstr>Olgu 4. Yaklaşım</vt:lpstr>
      <vt:lpstr>Olgu-5: Gebede canlı aşı uygulaması</vt:lpstr>
      <vt:lpstr>Olgu 5. Yaklaşım</vt:lpstr>
      <vt:lpstr>Olgu 5. Yaklaşım</vt:lpstr>
      <vt:lpstr>Olgu-6: Gebelikte seyahat ve diğer aşılar</vt:lpstr>
      <vt:lpstr>Olgu 6. Yaklaşım</vt:lpstr>
      <vt:lpstr>Olgu-7:Gebede aşı tereddüdü</vt:lpstr>
      <vt:lpstr>Olgu 7. Yaklaşım</vt:lpstr>
      <vt:lpstr>Olgu-8: Eksik aşılı çocuk aşılama</vt:lpstr>
      <vt:lpstr>Olgu 8. Yaklaşım</vt:lpstr>
      <vt:lpstr>Olgu-9: Aşı kararsızlığı olan ebeveyne yaklaşım</vt:lpstr>
      <vt:lpstr>Olgu 9. Yaklaşım</vt:lpstr>
      <vt:lpstr>Olgu 9. Yaklaşım</vt:lpstr>
      <vt:lpstr>Olgu 9. Yaklaşım</vt:lpstr>
      <vt:lpstr>Olgu 9. Yaklaşım</vt:lpstr>
      <vt:lpstr>Sonuç</vt:lpstr>
      <vt:lpstr>Kaynakça</vt:lpstr>
      <vt:lpstr>TEŞEKKÜRLER</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subject/>
  <dc:creator>Microsoft Office User</dc:creator>
  <cp:keywords/>
  <dc:description/>
  <cp:lastModifiedBy>Enes Berk BİŞKİNER</cp:lastModifiedBy>
  <cp:revision>135</cp:revision>
  <dcterms:created xsi:type="dcterms:W3CDTF">2024-10-03T07:27:44Z</dcterms:created>
  <dcterms:modified xsi:type="dcterms:W3CDTF">2025-10-17T13:27:43Z</dcterms:modified>
  <cp:category/>
  <dc:identifier/>
  <cp:contentStatus/>
  <dc:language/>
  <cp:version/>
</cp:coreProperties>
</file>