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31" r:id="rId28"/>
    <p:sldId id="332" r:id="rId29"/>
    <p:sldId id="333" r:id="rId30"/>
    <p:sldId id="334" r:id="rId31"/>
    <p:sldId id="335" r:id="rId32"/>
    <p:sldId id="336" r:id="rId33"/>
    <p:sldId id="318" r:id="rId34"/>
    <p:sldId id="317" r:id="rId35"/>
    <p:sldId id="337" r:id="rId36"/>
    <p:sldId id="315" r:id="rId37"/>
    <p:sldId id="338" r:id="rId38"/>
    <p:sldId id="313" r:id="rId39"/>
    <p:sldId id="339" r:id="rId40"/>
    <p:sldId id="340" r:id="rId41"/>
    <p:sldId id="314" r:id="rId42"/>
    <p:sldId id="341" r:id="rId43"/>
    <p:sldId id="342" r:id="rId44"/>
    <p:sldId id="343" r:id="rId45"/>
    <p:sldId id="344" r:id="rId46"/>
    <p:sldId id="345" r:id="rId47"/>
    <p:sldId id="346" r:id="rId48"/>
    <p:sldId id="347" r:id="rId49"/>
    <p:sldId id="307" r:id="rId50"/>
    <p:sldId id="309" r:id="rId51"/>
    <p:sldId id="348" r:id="rId52"/>
    <p:sldId id="349" r:id="rId53"/>
    <p:sldId id="350" r:id="rId54"/>
    <p:sldId id="351" r:id="rId55"/>
    <p:sldId id="284" r:id="rId56"/>
    <p:sldId id="286" r:id="rId57"/>
    <p:sldId id="287" r:id="rId58"/>
    <p:sldId id="288" r:id="rId59"/>
    <p:sldId id="289" r:id="rId60"/>
    <p:sldId id="291" r:id="rId61"/>
    <p:sldId id="292" r:id="rId62"/>
    <p:sldId id="293" r:id="rId63"/>
    <p:sldId id="294" r:id="rId64"/>
    <p:sldId id="311" r:id="rId65"/>
    <p:sldId id="310" r:id="rId66"/>
    <p:sldId id="308" r:id="rId67"/>
    <p:sldId id="257" r:id="rId68"/>
    <p:sldId id="295" r:id="rId69"/>
    <p:sldId id="322" r:id="rId70"/>
    <p:sldId id="352" r:id="rId71"/>
    <p:sldId id="324" r:id="rId72"/>
    <p:sldId id="325" r:id="rId73"/>
    <p:sldId id="327" r:id="rId74"/>
    <p:sldId id="328" r:id="rId75"/>
    <p:sldId id="305" r:id="rId76"/>
    <p:sldId id="306" r:id="rId77"/>
    <p:sldId id="283" r:id="rId78"/>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01" autoAdjust="0"/>
  </p:normalViewPr>
  <p:slideViewPr>
    <p:cSldViewPr snapToGrid="0">
      <p:cViewPr varScale="1">
        <p:scale>
          <a:sx n="99" d="100"/>
          <a:sy n="99" d="100"/>
        </p:scale>
        <p:origin x="9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3B08B27-5C86-46E8-91C9-52BF6C7DC794}" type="datetimeFigureOut">
              <a:rPr lang="tr-TR" smtClean="0"/>
              <a:t>18.12.2025</a:t>
            </a:fld>
            <a:endParaRPr lang="tr-TR"/>
          </a:p>
        </p:txBody>
      </p:sp>
      <p:sp>
        <p:nvSpPr>
          <p:cNvPr id="4" name="Slayt Resmi Yer Tutucus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C6B7B36-00A3-4254-9840-2B1126B69F3B}" type="slidenum">
              <a:rPr lang="tr-TR" smtClean="0"/>
              <a:t>‹#›</a:t>
            </a:fld>
            <a:endParaRPr lang="tr-TR"/>
          </a:p>
        </p:txBody>
      </p:sp>
    </p:spTree>
    <p:extLst>
      <p:ext uri="{BB962C8B-B14F-4D97-AF65-F5344CB8AC3E}">
        <p14:creationId xmlns:p14="http://schemas.microsoft.com/office/powerpoint/2010/main" val="2998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Bilişsel–davranışçı tedavilerde</a:t>
            </a:r>
            <a:r>
              <a:rPr lang="tr-TR" dirty="0"/>
              <a:t>, özellikle tütün kullanımı gibi sorunlu davranışların değiştirilmesi hedeflenir. Bu tedaviden beklenen:</a:t>
            </a:r>
          </a:p>
          <a:p>
            <a:r>
              <a:rPr lang="tr-TR" dirty="0"/>
              <a:t>Kişinin tütün kullanımını bırakmayı istemesini sağlamak,</a:t>
            </a:r>
          </a:p>
          <a:p>
            <a:r>
              <a:rPr lang="tr-TR" dirty="0"/>
              <a:t>Bırakmayı düşünmesini ve motive olmasını desteklemek,</a:t>
            </a:r>
          </a:p>
          <a:p>
            <a:r>
              <a:rPr lang="tr-TR" dirty="0"/>
              <a:t>Bırakma sürecinde karşılaşılabilecek zorluklarla başa çıkma becerileri kazandırmaktır. Bu yaklaşım, hasta ile terapist arasında güçlü bir işbirliği gerektirir. Tedavinin başarılı olabilmesi için kişinin kendisine verilen sorumlulukları ve uygulamaları yerine getirmesi önemlidir.</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2</a:t>
            </a:fld>
            <a:endParaRPr lang="tr-TR"/>
          </a:p>
        </p:txBody>
      </p:sp>
    </p:spTree>
    <p:extLst>
      <p:ext uri="{BB962C8B-B14F-4D97-AF65-F5344CB8AC3E}">
        <p14:creationId xmlns:p14="http://schemas.microsoft.com/office/powerpoint/2010/main" val="401497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Sigara içimini kışkırtan faktörler:</a:t>
            </a:r>
            <a:endParaRPr lang="tr-TR" dirty="0"/>
          </a:p>
          <a:p>
            <a:r>
              <a:rPr lang="tr-TR" b="1" dirty="0"/>
              <a:t>Durumsal:</a:t>
            </a:r>
            <a:r>
              <a:rPr lang="tr-TR" dirty="0"/>
              <a:t> İşyerinde, evde, arabada</a:t>
            </a:r>
          </a:p>
          <a:p>
            <a:r>
              <a:rPr lang="tr-TR" b="1" dirty="0"/>
              <a:t>Davranışsal:</a:t>
            </a:r>
            <a:r>
              <a:rPr lang="tr-TR" dirty="0"/>
              <a:t> Çay, kahve veya yemekten sonra</a:t>
            </a:r>
          </a:p>
          <a:p>
            <a:r>
              <a:rPr lang="tr-TR" b="1" dirty="0"/>
              <a:t>Bilişsel:</a:t>
            </a:r>
            <a:r>
              <a:rPr lang="tr-TR" dirty="0"/>
              <a:t> “Sigarayla rahatlarım”, “Bu yemeğin üzerine sigara iyi gider”</a:t>
            </a:r>
          </a:p>
          <a:p>
            <a:r>
              <a:rPr lang="tr-TR" b="1" dirty="0"/>
              <a:t>Duygusal:</a:t>
            </a:r>
            <a:r>
              <a:rPr lang="tr-TR" dirty="0"/>
              <a:t> Öfke, neşe, sıkıntı</a:t>
            </a:r>
          </a:p>
          <a:p>
            <a:r>
              <a:rPr lang="tr-TR" b="1" dirty="0"/>
              <a:t>Kişilerarası:</a:t>
            </a:r>
            <a:r>
              <a:rPr lang="tr-TR" dirty="0"/>
              <a:t> Arkadaşlarla birlikte iken</a:t>
            </a:r>
          </a:p>
          <a:p>
            <a:r>
              <a:rPr lang="tr-TR" b="1" dirty="0"/>
              <a:t>Fizyolojik:</a:t>
            </a:r>
            <a:r>
              <a:rPr lang="tr-TR" dirty="0"/>
              <a:t> Yoksunluk belirtiler</a:t>
            </a:r>
          </a:p>
          <a:p>
            <a:r>
              <a:rPr lang="tr-TR" b="1" dirty="0"/>
              <a:t>Sigara içimini sürdüren faktörler:</a:t>
            </a:r>
            <a:endParaRPr lang="tr-TR" dirty="0"/>
          </a:p>
          <a:p>
            <a:r>
              <a:rPr lang="tr-TR" b="1" dirty="0"/>
              <a:t>Hızlı rahatlama:</a:t>
            </a:r>
            <a:r>
              <a:rPr lang="tr-TR" dirty="0"/>
              <a:t> İçim sonrası hemen rahatlama bağımlılığı güçlendirir</a:t>
            </a:r>
          </a:p>
          <a:p>
            <a:r>
              <a:rPr lang="tr-TR" b="1" dirty="0"/>
              <a:t>Tepkisel söylemler:</a:t>
            </a:r>
            <a:r>
              <a:rPr lang="tr-TR" dirty="0"/>
              <a:t> Başkalarının yorum ve tepkileri içme isteğini artırır</a:t>
            </a:r>
          </a:p>
          <a:p>
            <a:r>
              <a:rPr lang="tr-TR" b="1" dirty="0"/>
              <a:t>Kişiye özel tedavi:</a:t>
            </a:r>
            <a:r>
              <a:rPr lang="tr-TR" dirty="0"/>
              <a:t> Bilişsel ve davranışçı yaklaşımlar bireye uyarlanmalıdır</a:t>
            </a:r>
          </a:p>
          <a:p>
            <a:endParaRPr lang="tr-TR" dirty="0"/>
          </a:p>
          <a:p>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15</a:t>
            </a:fld>
            <a:endParaRPr lang="tr-TR"/>
          </a:p>
        </p:txBody>
      </p:sp>
    </p:spTree>
    <p:extLst>
      <p:ext uri="{BB962C8B-B14F-4D97-AF65-F5344CB8AC3E}">
        <p14:creationId xmlns:p14="http://schemas.microsoft.com/office/powerpoint/2010/main" val="308271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Transteoretik</a:t>
            </a:r>
            <a:r>
              <a:rPr lang="tr-TR" b="1" dirty="0"/>
              <a:t> Model (TTM):</a:t>
            </a:r>
            <a:endParaRPr lang="tr-TR" dirty="0"/>
          </a:p>
          <a:p>
            <a:r>
              <a:rPr lang="tr-TR" dirty="0"/>
              <a:t>1982’de geliştirilmiş</a:t>
            </a:r>
          </a:p>
          <a:p>
            <a:r>
              <a:rPr lang="tr-TR" dirty="0"/>
              <a:t>Davranış değişimini </a:t>
            </a:r>
            <a:r>
              <a:rPr lang="tr-TR" b="1" dirty="0"/>
              <a:t>süreç olarak</a:t>
            </a:r>
            <a:r>
              <a:rPr lang="tr-TR" dirty="0"/>
              <a:t> görür</a:t>
            </a:r>
          </a:p>
          <a:p>
            <a:r>
              <a:rPr lang="tr-TR" dirty="0"/>
              <a:t>Değişimi </a:t>
            </a:r>
            <a:r>
              <a:rPr lang="tr-TR" b="1" dirty="0"/>
              <a:t>aşamalı, dinamik ve sürekli</a:t>
            </a:r>
            <a:r>
              <a:rPr lang="tr-TR" dirty="0"/>
              <a:t> bir yapı olarak tanımlar</a:t>
            </a:r>
          </a:p>
          <a:p>
            <a:r>
              <a:rPr lang="tr-TR" dirty="0"/>
              <a:t>Bireyler davranış değişimine doğrudan gitmez; </a:t>
            </a:r>
            <a:r>
              <a:rPr lang="tr-TR" b="1" dirty="0"/>
              <a:t>değişim aşamaları dizisi</a:t>
            </a:r>
            <a:r>
              <a:rPr lang="tr-TR" dirty="0"/>
              <a:t> içinde ilerler</a:t>
            </a:r>
          </a:p>
        </p:txBody>
      </p:sp>
      <p:sp>
        <p:nvSpPr>
          <p:cNvPr id="4" name="Slayt Numarası Yer Tutucusu 3"/>
          <p:cNvSpPr>
            <a:spLocks noGrp="1"/>
          </p:cNvSpPr>
          <p:nvPr>
            <p:ph type="sldNum" sz="quarter" idx="10"/>
          </p:nvPr>
        </p:nvSpPr>
        <p:spPr/>
        <p:txBody>
          <a:bodyPr/>
          <a:lstStyle/>
          <a:p>
            <a:fld id="{FC6B7B36-00A3-4254-9840-2B1126B69F3B}" type="slidenum">
              <a:rPr lang="tr-TR" smtClean="0"/>
              <a:t>16</a:t>
            </a:fld>
            <a:endParaRPr lang="tr-TR"/>
          </a:p>
        </p:txBody>
      </p:sp>
    </p:spTree>
    <p:extLst>
      <p:ext uri="{BB962C8B-B14F-4D97-AF65-F5344CB8AC3E}">
        <p14:creationId xmlns:p14="http://schemas.microsoft.com/office/powerpoint/2010/main" val="181542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Farkındalık evresi (</a:t>
            </a:r>
            <a:r>
              <a:rPr lang="tr-TR" b="1" dirty="0" err="1"/>
              <a:t>Contemplation</a:t>
            </a:r>
            <a:r>
              <a:rPr lang="tr-TR" b="1" dirty="0"/>
              <a:t>):</a:t>
            </a:r>
            <a:endParaRPr lang="tr-TR" dirty="0"/>
          </a:p>
          <a:p>
            <a:r>
              <a:rPr lang="tr-TR" dirty="0"/>
              <a:t>Sigara bağımlısı </a:t>
            </a:r>
            <a:r>
              <a:rPr lang="tr-TR" b="1" dirty="0"/>
              <a:t>sorunu fark eder</a:t>
            </a:r>
            <a:endParaRPr lang="tr-TR" dirty="0"/>
          </a:p>
          <a:p>
            <a:r>
              <a:rPr lang="tr-TR" b="1" dirty="0" err="1"/>
              <a:t>Ambivalans</a:t>
            </a:r>
            <a:r>
              <a:rPr lang="tr-TR" b="1" dirty="0"/>
              <a:t>:</a:t>
            </a:r>
            <a:r>
              <a:rPr lang="tr-TR" dirty="0"/>
              <a:t> Bırakmayı hem ister hem reddeder</a:t>
            </a:r>
          </a:p>
          <a:p>
            <a:r>
              <a:rPr lang="tr-TR" b="1" dirty="0"/>
              <a:t>Gelecek planı:</a:t>
            </a:r>
            <a:r>
              <a:rPr lang="tr-TR" dirty="0"/>
              <a:t> Önümüzdeki 6 ay içinde bırakmayı düşünür</a:t>
            </a:r>
          </a:p>
          <a:p>
            <a:r>
              <a:rPr lang="tr-TR" b="1" dirty="0"/>
              <a:t>Tedavi yaklaşımı:</a:t>
            </a:r>
            <a:r>
              <a:rPr lang="tr-TR" dirty="0"/>
              <a:t> </a:t>
            </a:r>
            <a:r>
              <a:rPr lang="tr-TR" dirty="0" err="1"/>
              <a:t>Motivasyonel</a:t>
            </a:r>
            <a:r>
              <a:rPr lang="tr-TR" dirty="0"/>
              <a:t> Görüşme (MG) çok yararlı</a:t>
            </a:r>
          </a:p>
          <a:p>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17</a:t>
            </a:fld>
            <a:endParaRPr lang="tr-TR"/>
          </a:p>
        </p:txBody>
      </p:sp>
    </p:spTree>
    <p:extLst>
      <p:ext uri="{BB962C8B-B14F-4D97-AF65-F5344CB8AC3E}">
        <p14:creationId xmlns:p14="http://schemas.microsoft.com/office/powerpoint/2010/main" val="423693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Karar verme evresi (</a:t>
            </a:r>
            <a:r>
              <a:rPr lang="tr-TR" b="1" dirty="0" err="1"/>
              <a:t>Preparation</a:t>
            </a:r>
            <a:r>
              <a:rPr lang="tr-TR" b="1" dirty="0"/>
              <a:t>):</a:t>
            </a:r>
            <a:endParaRPr lang="tr-TR" dirty="0"/>
          </a:p>
          <a:p>
            <a:r>
              <a:rPr lang="tr-TR" dirty="0"/>
              <a:t>Sigara bağımlısı </a:t>
            </a:r>
            <a:r>
              <a:rPr lang="tr-TR" b="1" dirty="0"/>
              <a:t>sorunu ciddi görür ve bırakma gerekliliğini kabul eder</a:t>
            </a:r>
            <a:endParaRPr lang="tr-TR" dirty="0"/>
          </a:p>
          <a:p>
            <a:r>
              <a:rPr lang="tr-TR" b="1" dirty="0"/>
              <a:t>Hazırlık:</a:t>
            </a:r>
            <a:r>
              <a:rPr lang="tr-TR" dirty="0"/>
              <a:t> Nasıl bırakacağını ve nereden destek alacağını planlar</a:t>
            </a:r>
          </a:p>
          <a:p>
            <a:r>
              <a:rPr lang="tr-TR" b="1" dirty="0"/>
              <a:t>Süre:</a:t>
            </a:r>
            <a:r>
              <a:rPr lang="tr-TR" dirty="0"/>
              <a:t> Gelecek 30 gün içinde bırakma hazırlığı yapar</a:t>
            </a:r>
          </a:p>
          <a:p>
            <a:r>
              <a:rPr lang="tr-TR" b="1" dirty="0"/>
              <a:t>Not:</a:t>
            </a:r>
            <a:r>
              <a:rPr lang="tr-TR" dirty="0"/>
              <a:t> Eyleme geçerse değişim devam eder, geçmezse farkındalık evresine geri döner; </a:t>
            </a:r>
            <a:r>
              <a:rPr lang="tr-TR" b="1" dirty="0"/>
              <a:t>eyleme geçmeyi sağlamak tedavi ekibinin görevidir</a:t>
            </a:r>
            <a:endParaRPr lang="tr-TR" dirty="0"/>
          </a:p>
          <a:p>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18</a:t>
            </a:fld>
            <a:endParaRPr lang="tr-TR"/>
          </a:p>
        </p:txBody>
      </p:sp>
    </p:spTree>
    <p:extLst>
      <p:ext uri="{BB962C8B-B14F-4D97-AF65-F5344CB8AC3E}">
        <p14:creationId xmlns:p14="http://schemas.microsoft.com/office/powerpoint/2010/main" val="187799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Eylem ve idame evresi (Action &amp; </a:t>
            </a:r>
            <a:r>
              <a:rPr lang="tr-TR" b="1" dirty="0" err="1"/>
              <a:t>Maintenance</a:t>
            </a:r>
            <a:r>
              <a:rPr lang="tr-TR" b="1" dirty="0"/>
              <a:t>):</a:t>
            </a:r>
            <a:endParaRPr lang="tr-TR" dirty="0"/>
          </a:p>
          <a:p>
            <a:r>
              <a:rPr lang="tr-TR" dirty="0"/>
              <a:t>Sigara bırakılmıştır</a:t>
            </a:r>
          </a:p>
          <a:p>
            <a:r>
              <a:rPr lang="tr-TR" b="1" dirty="0"/>
              <a:t>İdame evresi:</a:t>
            </a:r>
            <a:r>
              <a:rPr lang="tr-TR" dirty="0"/>
              <a:t> 6 aydan uzun süre sigarasız kalındığında başlar</a:t>
            </a:r>
          </a:p>
          <a:p>
            <a:r>
              <a:rPr lang="tr-TR" b="1" dirty="0"/>
              <a:t>Hedef:</a:t>
            </a:r>
            <a:r>
              <a:rPr lang="tr-TR" dirty="0"/>
              <a:t> Değişimi sürdürmek ve </a:t>
            </a:r>
            <a:r>
              <a:rPr lang="tr-TR" dirty="0" err="1"/>
              <a:t>relapsı</a:t>
            </a:r>
            <a:r>
              <a:rPr lang="tr-TR" dirty="0"/>
              <a:t> önlemek</a:t>
            </a:r>
          </a:p>
          <a:p>
            <a:r>
              <a:rPr lang="tr-TR" b="1" dirty="0"/>
              <a:t>Not:</a:t>
            </a:r>
            <a:r>
              <a:rPr lang="tr-TR" dirty="0"/>
              <a:t> Değişimi başarmak, devamını garanti etmez; sürdürülebilirlik önemlidir</a:t>
            </a:r>
          </a:p>
        </p:txBody>
      </p:sp>
      <p:sp>
        <p:nvSpPr>
          <p:cNvPr id="4" name="Slayt Numarası Yer Tutucusu 3"/>
          <p:cNvSpPr>
            <a:spLocks noGrp="1"/>
          </p:cNvSpPr>
          <p:nvPr>
            <p:ph type="sldNum" sz="quarter" idx="10"/>
          </p:nvPr>
        </p:nvSpPr>
        <p:spPr/>
        <p:txBody>
          <a:bodyPr/>
          <a:lstStyle/>
          <a:p>
            <a:fld id="{FC6B7B36-00A3-4254-9840-2B1126B69F3B}" type="slidenum">
              <a:rPr lang="tr-TR" smtClean="0"/>
              <a:t>19</a:t>
            </a:fld>
            <a:endParaRPr lang="tr-TR"/>
          </a:p>
        </p:txBody>
      </p:sp>
    </p:spTree>
    <p:extLst>
      <p:ext uri="{BB962C8B-B14F-4D97-AF65-F5344CB8AC3E}">
        <p14:creationId xmlns:p14="http://schemas.microsoft.com/office/powerpoint/2010/main" val="376237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Relaps</a:t>
            </a:r>
            <a:r>
              <a:rPr lang="tr-TR" b="1" dirty="0"/>
              <a:t> evresi:</a:t>
            </a:r>
            <a:endParaRPr lang="tr-TR" dirty="0"/>
          </a:p>
          <a:p>
            <a:r>
              <a:rPr lang="tr-TR" dirty="0"/>
              <a:t>Sigara tekrar başlanmıştır</a:t>
            </a:r>
          </a:p>
          <a:p>
            <a:r>
              <a:rPr lang="tr-TR" dirty="0"/>
              <a:t>Kayma ve </a:t>
            </a:r>
            <a:r>
              <a:rPr lang="tr-TR" dirty="0" err="1"/>
              <a:t>relaps</a:t>
            </a:r>
            <a:r>
              <a:rPr lang="tr-TR" dirty="0"/>
              <a:t> </a:t>
            </a:r>
            <a:r>
              <a:rPr lang="tr-TR" b="1" dirty="0"/>
              <a:t>doğal</a:t>
            </a:r>
            <a:r>
              <a:rPr lang="tr-TR" dirty="0"/>
              <a:t> kabul edilir; çember tekrar dönmelidir</a:t>
            </a:r>
          </a:p>
          <a:p>
            <a:r>
              <a:rPr lang="tr-TR" b="1" dirty="0"/>
              <a:t>Önemli:</a:t>
            </a:r>
            <a:r>
              <a:rPr lang="tr-TR" dirty="0"/>
              <a:t> Bu aşamada takılı kalınmamalı, </a:t>
            </a:r>
            <a:r>
              <a:rPr lang="tr-TR" dirty="0" err="1"/>
              <a:t>Motivasyonel</a:t>
            </a:r>
            <a:r>
              <a:rPr lang="tr-TR" dirty="0"/>
              <a:t> Görüşme ile </a:t>
            </a:r>
            <a:r>
              <a:rPr lang="tr-TR" b="1" dirty="0"/>
              <a:t>cesaretlendirme</a:t>
            </a:r>
            <a:r>
              <a:rPr lang="tr-TR" dirty="0"/>
              <a:t> yapılmalı</a:t>
            </a:r>
          </a:p>
          <a:p>
            <a:r>
              <a:rPr lang="tr-TR" dirty="0" err="1"/>
              <a:t>Relaps</a:t>
            </a:r>
            <a:r>
              <a:rPr lang="tr-TR" dirty="0"/>
              <a:t>, bırakma ve idame evresinde </a:t>
            </a:r>
            <a:r>
              <a:rPr lang="tr-TR" b="1" dirty="0"/>
              <a:t>sık görülen, doğal bir süreçtir</a:t>
            </a:r>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20</a:t>
            </a:fld>
            <a:endParaRPr lang="tr-TR"/>
          </a:p>
        </p:txBody>
      </p:sp>
    </p:spTree>
    <p:extLst>
      <p:ext uri="{BB962C8B-B14F-4D97-AF65-F5344CB8AC3E}">
        <p14:creationId xmlns:p14="http://schemas.microsoft.com/office/powerpoint/2010/main" val="2589019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Hastayla güvenli iletişim kurup duygularını, korkularını ve kararsızlıklarını konuşmak.</a:t>
            </a:r>
          </a:p>
          <a:p>
            <a:r>
              <a:rPr lang="tr-TR" dirty="0"/>
              <a:t>Bırakma süreci hakkında konuşmasını ve motivasyonunu ifade etmesini teşvik etmek.</a:t>
            </a:r>
          </a:p>
          <a:p>
            <a:r>
              <a:rPr lang="tr-TR" dirty="0"/>
              <a:t>Sigarayla ilgili kayıt tutmak ve bir </a:t>
            </a:r>
            <a:r>
              <a:rPr lang="tr-TR" b="1" dirty="0"/>
              <a:t>bırakma günü</a:t>
            </a:r>
            <a:r>
              <a:rPr lang="tr-TR" dirty="0"/>
              <a:t> belirlemek.</a:t>
            </a:r>
          </a:p>
          <a:p>
            <a:r>
              <a:rPr lang="tr-TR" dirty="0"/>
              <a:t>Bırakma nedenlerini ve bırakınca elde edeceği yararları yazıp görünür yerlere asmak.</a:t>
            </a:r>
          </a:p>
          <a:p>
            <a:r>
              <a:rPr lang="tr-TR" dirty="0"/>
              <a:t>Aile/arkadaş desteği almak ve bir destek kişisi belirleyerek düzenli iletişim kurmak.</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21</a:t>
            </a:fld>
            <a:endParaRPr lang="tr-TR"/>
          </a:p>
        </p:txBody>
      </p:sp>
    </p:spTree>
    <p:extLst>
      <p:ext uri="{BB962C8B-B14F-4D97-AF65-F5344CB8AC3E}">
        <p14:creationId xmlns:p14="http://schemas.microsoft.com/office/powerpoint/2010/main" val="52268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solidFill>
                  <a:srgbClr val="C00000"/>
                </a:solidFill>
              </a:rPr>
              <a:t>Sigara İçme Davranışını Değiştirme Stratejileri</a:t>
            </a:r>
            <a:endParaRPr lang="tr-TR" dirty="0"/>
          </a:p>
          <a:p>
            <a:r>
              <a:rPr lang="tr-TR" dirty="0"/>
              <a:t>Sigara içmeyi ertelemek ve marka değiştirerek alışkanlığı bozmak.</a:t>
            </a:r>
          </a:p>
          <a:p>
            <a:r>
              <a:rPr lang="tr-TR" dirty="0"/>
              <a:t>Sigara içilen ortam ve kişilerden uzak durmak.</a:t>
            </a:r>
          </a:p>
          <a:p>
            <a:r>
              <a:rPr lang="tr-TR" dirty="0"/>
              <a:t>Sigarayı sadece açık havada içmek, kısa yolculuklara sigarasız gitmek.</a:t>
            </a:r>
          </a:p>
          <a:p>
            <a:r>
              <a:rPr lang="tr-TR" dirty="0"/>
              <a:t>Az sayıda sigara taşımak, bitirmeden yenisini almamak ve yarıda söndürmek.</a:t>
            </a:r>
          </a:p>
          <a:p>
            <a:r>
              <a:rPr lang="tr-TR" dirty="0"/>
              <a:t>Araba kullanırken sigarayı bırakmak; içme isteğinin zamanla azaldığını fark etmek.</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22</a:t>
            </a:fld>
            <a:endParaRPr lang="tr-TR"/>
          </a:p>
        </p:txBody>
      </p:sp>
    </p:spTree>
    <p:extLst>
      <p:ext uri="{BB962C8B-B14F-4D97-AF65-F5344CB8AC3E}">
        <p14:creationId xmlns:p14="http://schemas.microsoft.com/office/powerpoint/2010/main" val="2033964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rgbClr val="0094AB"/>
                </a:solidFill>
                <a:latin typeface="Comic Sans MS"/>
                <a:ea typeface="Arial"/>
                <a:cs typeface="Arial"/>
              </a:rPr>
              <a:t>Sigara içme davranışı ile aynı anda yürütülmesi olası olmayan etkinlikleri önermek </a:t>
            </a:r>
            <a:endParaRPr lang="tr-TR" dirty="0"/>
          </a:p>
          <a:p>
            <a:endParaRPr lang="tr-TR" dirty="0"/>
          </a:p>
          <a:p>
            <a:r>
              <a:rPr lang="tr-TR" dirty="0"/>
              <a:t>Sigara içmeyle aynı anda yapılamayan etkinlikleri kullanmak: duş almak, diş fırçalamak, sakız çiğnemek.</a:t>
            </a:r>
          </a:p>
          <a:p>
            <a:r>
              <a:rPr lang="tr-TR" dirty="0"/>
              <a:t>Koşu ve egzersiz gibi fiziksel aktiviteler yapmak.</a:t>
            </a:r>
          </a:p>
          <a:p>
            <a:r>
              <a:rPr lang="tr-TR" dirty="0"/>
              <a:t>Sigara içilen ortamı değiştirmek; çakmak ve kül tablasını ortadan kaldırmak.</a:t>
            </a:r>
          </a:p>
          <a:p>
            <a:r>
              <a:rPr lang="tr-TR" dirty="0"/>
              <a:t>Elleri meşgul edecek nesneler kullanmak (stres topu, el işi vb.).</a:t>
            </a:r>
          </a:p>
          <a:p>
            <a:r>
              <a:rPr lang="tr-TR" dirty="0"/>
              <a:t>Bol su ve bitki çayı gibi sağlıklı içecekler tüketmek.</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23</a:t>
            </a:fld>
            <a:endParaRPr lang="tr-TR"/>
          </a:p>
        </p:txBody>
      </p:sp>
    </p:spTree>
    <p:extLst>
      <p:ext uri="{BB962C8B-B14F-4D97-AF65-F5344CB8AC3E}">
        <p14:creationId xmlns:p14="http://schemas.microsoft.com/office/powerpoint/2010/main" val="325567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Yemek sonrası sigara içme alışkanlığı</a:t>
            </a:r>
            <a:r>
              <a:rPr lang="tr-TR" dirty="0"/>
              <a:t> varsa: diş fırçalamak, kısa egzersiz yapmak veya okumak gibi alternatif aktiviteler önerilir.</a:t>
            </a:r>
          </a:p>
          <a:p>
            <a:r>
              <a:rPr lang="tr-TR" b="1" dirty="0"/>
              <a:t>Sigaranın stresi azalttığına inanıyorsa</a:t>
            </a:r>
            <a:r>
              <a:rPr lang="tr-TR" dirty="0"/>
              <a:t>: stres topu kullanmak, su içmek, nefes egzersizleri ve stres azaltıcı aktiviteler yapmak önerilir.</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24</a:t>
            </a:fld>
            <a:endParaRPr lang="tr-TR"/>
          </a:p>
        </p:txBody>
      </p:sp>
    </p:spTree>
    <p:extLst>
      <p:ext uri="{BB962C8B-B14F-4D97-AF65-F5344CB8AC3E}">
        <p14:creationId xmlns:p14="http://schemas.microsoft.com/office/powerpoint/2010/main" val="317539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Madde kullanımı ve bağımlılığın temelinde düşünceler, duygular ve davranışlar arasında döngüsel bir ilişki vardır.</a:t>
            </a:r>
          </a:p>
          <a:p>
            <a:r>
              <a:rPr lang="tr-TR" dirty="0"/>
              <a:t>Olumlu düşünceler, olumlu duyguları (örneğin “sevme” duygusunu) tetikler.</a:t>
            </a:r>
          </a:p>
          <a:p>
            <a:r>
              <a:rPr lang="tr-TR" dirty="0"/>
              <a:t>Bu duygular da maddeyi kullanma davranışına dönüşür.</a:t>
            </a:r>
          </a:p>
          <a:p>
            <a:r>
              <a:rPr lang="tr-TR" dirty="0"/>
              <a:t>Bu </a:t>
            </a:r>
            <a:r>
              <a:rPr lang="tr-TR" b="1" dirty="0"/>
              <a:t>düşünce–duygu–davranış döngüsü</a:t>
            </a:r>
            <a:r>
              <a:rPr lang="tr-TR" dirty="0"/>
              <a:t>, bağımlılığı sürdüren temel etkendir.</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3</a:t>
            </a:fld>
            <a:endParaRPr lang="tr-TR"/>
          </a:p>
        </p:txBody>
      </p:sp>
    </p:spTree>
    <p:extLst>
      <p:ext uri="{BB962C8B-B14F-4D97-AF65-F5344CB8AC3E}">
        <p14:creationId xmlns:p14="http://schemas.microsoft.com/office/powerpoint/2010/main" val="405155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Aşerme (</a:t>
            </a:r>
            <a:r>
              <a:rPr lang="tr-TR" dirty="0" err="1"/>
              <a:t>craving</a:t>
            </a:r>
            <a:r>
              <a:rPr lang="tr-TR" dirty="0"/>
              <a:t>) için </a:t>
            </a:r>
            <a:r>
              <a:rPr lang="tr-TR" b="1" dirty="0"/>
              <a:t>4D stratejisi</a:t>
            </a:r>
            <a:r>
              <a:rPr lang="tr-TR" dirty="0"/>
              <a:t> uygulanır:</a:t>
            </a:r>
          </a:p>
          <a:p>
            <a:r>
              <a:rPr lang="tr-TR" b="1" dirty="0" err="1"/>
              <a:t>Delay</a:t>
            </a:r>
            <a:r>
              <a:rPr lang="tr-TR" b="1" dirty="0"/>
              <a:t> (Geciktir):</a:t>
            </a:r>
            <a:r>
              <a:rPr lang="tr-TR" dirty="0"/>
              <a:t> Sigara içme isteğini olabildiğince ertelemek.</a:t>
            </a:r>
          </a:p>
          <a:p>
            <a:r>
              <a:rPr lang="tr-TR" b="1" dirty="0" err="1"/>
              <a:t>Deep</a:t>
            </a:r>
            <a:r>
              <a:rPr lang="tr-TR" b="1" dirty="0"/>
              <a:t> </a:t>
            </a:r>
            <a:r>
              <a:rPr lang="tr-TR" b="1" dirty="0" err="1"/>
              <a:t>Breathing</a:t>
            </a:r>
            <a:r>
              <a:rPr lang="tr-TR" b="1" dirty="0"/>
              <a:t> (Derin Nefes):</a:t>
            </a:r>
            <a:r>
              <a:rPr lang="tr-TR" dirty="0"/>
              <a:t> 10 kez derin nefes alıp vererek rahatlamak.</a:t>
            </a:r>
          </a:p>
          <a:p>
            <a:r>
              <a:rPr lang="tr-TR" b="1" dirty="0" err="1"/>
              <a:t>Drink</a:t>
            </a:r>
            <a:r>
              <a:rPr lang="tr-TR" b="1" dirty="0"/>
              <a:t> </a:t>
            </a:r>
            <a:r>
              <a:rPr lang="tr-TR" b="1" dirty="0" err="1"/>
              <a:t>Water</a:t>
            </a:r>
            <a:r>
              <a:rPr lang="tr-TR" b="1" dirty="0"/>
              <a:t> (Su İç):</a:t>
            </a:r>
            <a:r>
              <a:rPr lang="tr-TR" dirty="0"/>
              <a:t> Ağız alışkanlığını yönetmek için su içmek.</a:t>
            </a:r>
          </a:p>
          <a:p>
            <a:r>
              <a:rPr lang="tr-TR" b="1" dirty="0"/>
              <a:t>Do </a:t>
            </a:r>
            <a:r>
              <a:rPr lang="tr-TR" b="1" dirty="0" err="1"/>
              <a:t>Something</a:t>
            </a:r>
            <a:r>
              <a:rPr lang="tr-TR" b="1" dirty="0"/>
              <a:t> Else (Başka Bir Şey Yap):</a:t>
            </a:r>
            <a:r>
              <a:rPr lang="tr-TR" dirty="0"/>
              <a:t> Yürüyüş, müzik, TV gibi dikkat dağıtıcı aktiviteler yapmak.</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25</a:t>
            </a:fld>
            <a:endParaRPr lang="tr-TR"/>
          </a:p>
        </p:txBody>
      </p:sp>
    </p:spTree>
    <p:extLst>
      <p:ext uri="{BB962C8B-B14F-4D97-AF65-F5344CB8AC3E}">
        <p14:creationId xmlns:p14="http://schemas.microsoft.com/office/powerpoint/2010/main" val="1286862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Ruh hali değiştiğinde olumlu düşüncelere odaklanmak, bırakmanın yararlarını hatırlamak, keyif veren aktiviteler yapmak (müzik, yürüyüş, arkadaşlarla görüşme).</a:t>
            </a:r>
          </a:p>
          <a:p>
            <a:r>
              <a:rPr lang="tr-TR" dirty="0"/>
              <a:t>Konsantrasyon güçlüğünü geçici bir süreç olarak görmek; yoga, meditasyon, iyi uyku, dengeli beslenme ve egzersizle desteklemek.</a:t>
            </a:r>
          </a:p>
          <a:p>
            <a:r>
              <a:rPr lang="tr-TR" dirty="0" err="1"/>
              <a:t>Lapse</a:t>
            </a:r>
            <a:r>
              <a:rPr lang="tr-TR" dirty="0"/>
              <a:t> başladığında </a:t>
            </a:r>
            <a:r>
              <a:rPr lang="tr-TR" dirty="0" err="1"/>
              <a:t>relapsı</a:t>
            </a:r>
            <a:r>
              <a:rPr lang="tr-TR" dirty="0"/>
              <a:t> önlemek için bilişsel-davranışçı terapi seanslarının zaman, format ve sayısını artırmak (gerekirse medikal destekle birlikte).</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26</a:t>
            </a:fld>
            <a:endParaRPr lang="tr-TR"/>
          </a:p>
        </p:txBody>
      </p:sp>
    </p:spTree>
    <p:extLst>
      <p:ext uri="{BB962C8B-B14F-4D97-AF65-F5344CB8AC3E}">
        <p14:creationId xmlns:p14="http://schemas.microsoft.com/office/powerpoint/2010/main" val="1896616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0EF9B7-A75D-475B-83C3-84F2D07BCB3E}" type="slidenum">
              <a:rPr/>
              <a:pPr lvl="0"/>
              <a:t>28</a:t>
            </a:fld>
            <a:endParaRPr lang="tr-TR"/>
          </a:p>
        </p:txBody>
      </p:sp>
      <p:sp>
        <p:nvSpPr>
          <p:cNvPr id="2" name="Slayt Görüntüsü Yer Tutucus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tr-TR"/>
          </a:p>
        </p:txBody>
      </p:sp>
    </p:spTree>
    <p:extLst>
      <p:ext uri="{BB962C8B-B14F-4D97-AF65-F5344CB8AC3E}">
        <p14:creationId xmlns:p14="http://schemas.microsoft.com/office/powerpoint/2010/main" val="4135271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0EF9B7-A75D-475B-83C3-84F2D07BCB3E}" type="slidenum">
              <a:rPr/>
              <a:pPr lvl="0"/>
              <a:t>29</a:t>
            </a:fld>
            <a:endParaRPr lang="tr-TR"/>
          </a:p>
        </p:txBody>
      </p:sp>
      <p:sp>
        <p:nvSpPr>
          <p:cNvPr id="2" name="Slayt Görüntüsü Yer Tutucus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tr-TR"/>
          </a:p>
        </p:txBody>
      </p:sp>
    </p:spTree>
    <p:extLst>
      <p:ext uri="{BB962C8B-B14F-4D97-AF65-F5344CB8AC3E}">
        <p14:creationId xmlns:p14="http://schemas.microsoft.com/office/powerpoint/2010/main" val="4273323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0EF9B7-A75D-475B-83C3-84F2D07BCB3E}" type="slidenum">
              <a:rPr/>
              <a:pPr lvl="0"/>
              <a:t>30</a:t>
            </a:fld>
            <a:endParaRPr lang="tr-TR"/>
          </a:p>
        </p:txBody>
      </p:sp>
      <p:sp>
        <p:nvSpPr>
          <p:cNvPr id="2" name="Slayt Görüntüsü Yer Tutucus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756000" y="5078520"/>
            <a:ext cx="6047279" cy="4810680"/>
          </a:xfrm>
        </p:spPr>
        <p:txBody>
          <a:bodyPr wrap="square" lIns="90000" tIns="45000" rIns="90000" bIns="45000" anchor="t">
            <a:noAutofit/>
          </a:bodyPr>
          <a:lstStyle/>
          <a:p>
            <a:pPr lvl="0"/>
            <a:endParaRPr lang="tr-TR"/>
          </a:p>
        </p:txBody>
      </p:sp>
    </p:spTree>
    <p:extLst>
      <p:ext uri="{BB962C8B-B14F-4D97-AF65-F5344CB8AC3E}">
        <p14:creationId xmlns:p14="http://schemas.microsoft.com/office/powerpoint/2010/main" val="2337613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0EF9B7-A75D-475B-83C3-84F2D07BCB3E}" type="slidenum">
              <a:rPr/>
              <a:pPr lvl="0"/>
              <a:t>31</a:t>
            </a:fld>
            <a:endParaRPr lang="tr-TR"/>
          </a:p>
        </p:txBody>
      </p:sp>
      <p:sp>
        <p:nvSpPr>
          <p:cNvPr id="2" name="Slayt Görüntüsü Yer Tutucus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756000" y="5078520"/>
            <a:ext cx="6047279" cy="4810680"/>
          </a:xfrm>
        </p:spPr>
        <p:txBody>
          <a:bodyPr wrap="square" lIns="90000" tIns="45000" rIns="90000" bIns="45000" anchor="t">
            <a:noAutofit/>
          </a:bodyPr>
          <a:lstStyle/>
          <a:p>
            <a:pPr eaLnBrk="0" hangingPunct="0">
              <a:tabLst>
                <a:tab pos="463550" algn="l"/>
              </a:tabLst>
            </a:pPr>
            <a:r>
              <a:rPr lang="tr-TR" sz="1200" b="0" dirty="0" err="1">
                <a:latin typeface="Comic Sans MS" panose="030F0702030302020204" pitchFamily="66" charset="0"/>
              </a:rPr>
              <a:t>Fagerström</a:t>
            </a:r>
            <a:r>
              <a:rPr lang="tr-TR" sz="1200" b="0" dirty="0">
                <a:latin typeface="Comic Sans MS" panose="030F0702030302020204" pitchFamily="66" charset="0"/>
              </a:rPr>
              <a:t> Nikotin Bağımlılık Testi:</a:t>
            </a:r>
            <a:r>
              <a:rPr lang="tr-TR" sz="1200" dirty="0">
                <a:latin typeface="Comic Sans MS" panose="030F0702030302020204" pitchFamily="66" charset="0"/>
                <a:ea typeface="Times New Roman" pitchFamily="18" charset="0"/>
                <a:cs typeface="Arial" charset="0"/>
              </a:rPr>
              <a:t>0-2 	= düşük düzeyde bağımlılık</a:t>
            </a:r>
          </a:p>
          <a:p>
            <a:pPr eaLnBrk="0" hangingPunct="0">
              <a:tabLst>
                <a:tab pos="463550" algn="l"/>
              </a:tabLst>
            </a:pPr>
            <a:r>
              <a:rPr lang="tr-TR" sz="1200" dirty="0">
                <a:latin typeface="Comic Sans MS" panose="030F0702030302020204" pitchFamily="66" charset="0"/>
                <a:ea typeface="Times New Roman" pitchFamily="18" charset="0"/>
                <a:cs typeface="Arial" charset="0"/>
              </a:rPr>
              <a:t>3-7	= orta düzeyde bağımlılık</a:t>
            </a:r>
          </a:p>
          <a:p>
            <a:pPr eaLnBrk="0" hangingPunct="0">
              <a:tabLst>
                <a:tab pos="463550" algn="l"/>
              </a:tabLst>
            </a:pPr>
            <a:r>
              <a:rPr lang="tr-TR" sz="1200" dirty="0">
                <a:latin typeface="Comic Sans MS" panose="030F0702030302020204" pitchFamily="66" charset="0"/>
                <a:ea typeface="Times New Roman" pitchFamily="18" charset="0"/>
                <a:cs typeface="Arial" charset="0"/>
              </a:rPr>
              <a:t>8-10 = yüksek düzeyde bağımlılık</a:t>
            </a:r>
            <a:endParaRPr lang="tr-TR"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Comic Sans MS" panose="030F0702030302020204" pitchFamily="66" charset="0"/>
            </a:endParaRPr>
          </a:p>
          <a:p>
            <a:pPr lvl="0"/>
            <a:endParaRPr lang="tr-TR" dirty="0"/>
          </a:p>
        </p:txBody>
      </p:sp>
    </p:spTree>
    <p:extLst>
      <p:ext uri="{BB962C8B-B14F-4D97-AF65-F5344CB8AC3E}">
        <p14:creationId xmlns:p14="http://schemas.microsoft.com/office/powerpoint/2010/main" val="1810414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240C5CD-02F8-44A6-AADD-DB9782E4DD84}" type="slidenum">
              <a:rPr/>
              <a:pPr lvl="0"/>
              <a:t>32</a:t>
            </a:fld>
            <a:endParaRPr lang="tr-TR"/>
          </a:p>
        </p:txBody>
      </p:sp>
      <p:sp>
        <p:nvSpPr>
          <p:cNvPr id="2" name="Slayt Görüntüsü Yer Tutucusu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685799" y="4343400"/>
            <a:ext cx="5485679" cy="4114079"/>
          </a:xfrm>
        </p:spPr>
        <p:txBody>
          <a:bodyPr wrap="square" lIns="90000" tIns="45000" rIns="90000" bIns="45000" anchor="t">
            <a:noAutofit/>
          </a:bodyPr>
          <a:lstStyle/>
          <a:p>
            <a:pPr lvl="0"/>
            <a:r>
              <a:rPr lang="tr-TR" dirty="0" err="1"/>
              <a:t>Fagestrom</a:t>
            </a:r>
            <a:r>
              <a:rPr lang="tr-TR" dirty="0"/>
              <a:t> testinin alternatifi</a:t>
            </a:r>
          </a:p>
        </p:txBody>
      </p:sp>
    </p:spTree>
    <p:extLst>
      <p:ext uri="{BB962C8B-B14F-4D97-AF65-F5344CB8AC3E}">
        <p14:creationId xmlns:p14="http://schemas.microsoft.com/office/powerpoint/2010/main" val="2087258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Sigara</a:t>
            </a:r>
            <a:r>
              <a:rPr lang="tr-TR" baseline="0" dirty="0"/>
              <a:t> kullandığımız zaman doyurulma düzeyi en üst seviyeye gelmektedir. Zaman ilerledikçe yoksunluk duygusu gelişmekte ve yeniden sigara içme isteği gelişmekte.</a:t>
            </a:r>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33</a:t>
            </a:fld>
            <a:endParaRPr lang="tr-TR"/>
          </a:p>
        </p:txBody>
      </p:sp>
    </p:spTree>
    <p:extLst>
      <p:ext uri="{BB962C8B-B14F-4D97-AF65-F5344CB8AC3E}">
        <p14:creationId xmlns:p14="http://schemas.microsoft.com/office/powerpoint/2010/main" val="668528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0EF9B7-A75D-475B-83C3-84F2D07BCB3E}" type="slidenum">
              <a:rPr/>
              <a:pPr lvl="0"/>
              <a:t>34</a:t>
            </a:fld>
            <a:endParaRPr lang="tr-TR"/>
          </a:p>
        </p:txBody>
      </p:sp>
      <p:sp>
        <p:nvSpPr>
          <p:cNvPr id="2" name="Slayt Görüntüsü Yer Tutucus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756000" y="5078520"/>
            <a:ext cx="6047279" cy="4810680"/>
          </a:xfrm>
        </p:spPr>
        <p:txBody>
          <a:bodyPr wrap="square" lIns="90000" tIns="45000" rIns="90000" bIns="45000" anchor="t">
            <a:noAutofit/>
          </a:bodyPr>
          <a:lstStyle/>
          <a:p>
            <a:pPr lvl="0"/>
            <a:r>
              <a:rPr lang="tr-TR" sz="1200" dirty="0">
                <a:latin typeface="Comic Sans MS" panose="030F0702030302020204" pitchFamily="66" charset="0"/>
              </a:rPr>
              <a:t>Sigaranın hızlı ve yüksek pik doğası, bağımlılığın sürdürülmesinin temel nedenidir. Sprey, bu pike en yakın tedavi olup “ani istek” ataklarını bastırmada etkilidir. Sakız/</a:t>
            </a:r>
            <a:r>
              <a:rPr lang="tr-TR" sz="1200" dirty="0" err="1">
                <a:latin typeface="Comic Sans MS" panose="030F0702030302020204" pitchFamily="66" charset="0"/>
              </a:rPr>
              <a:t>inhale</a:t>
            </a:r>
            <a:r>
              <a:rPr lang="tr-TR" sz="1200" dirty="0">
                <a:latin typeface="Comic Sans MS" panose="030F0702030302020204" pitchFamily="66" charset="0"/>
              </a:rPr>
              <a:t>/ tablet orta düzey etki sağlar, genellikle yaygın tercih edilen </a:t>
            </a:r>
            <a:r>
              <a:rPr lang="tr-TR" sz="1200" dirty="0" err="1">
                <a:latin typeface="Comic Sans MS" panose="030F0702030302020204" pitchFamily="66" charset="0"/>
              </a:rPr>
              <a:t>NRT’dir</a:t>
            </a:r>
            <a:r>
              <a:rPr lang="tr-TR" sz="1200" dirty="0">
                <a:latin typeface="Comic Sans MS" panose="030F0702030302020204" pitchFamily="66" charset="0"/>
              </a:rPr>
              <a:t>. Bant ise uzun süreli kontrol sağlar fakat tek başına akut istekleri engellemez.</a:t>
            </a:r>
          </a:p>
          <a:p>
            <a:pPr lvl="0"/>
            <a:r>
              <a:rPr lang="tr-TR" dirty="0"/>
              <a:t>Sigara: hızlı pik → ödül → bağımlılık</a:t>
            </a:r>
          </a:p>
          <a:p>
            <a:pPr lvl="0"/>
            <a:r>
              <a:rPr lang="tr-TR" dirty="0"/>
              <a:t>NRT: daha düşük ve yavaş pik → kontrollü nikotin Kombinasyon: stabil + kriz kontrolü</a:t>
            </a:r>
          </a:p>
        </p:txBody>
      </p:sp>
    </p:spTree>
    <p:extLst>
      <p:ext uri="{BB962C8B-B14F-4D97-AF65-F5344CB8AC3E}">
        <p14:creationId xmlns:p14="http://schemas.microsoft.com/office/powerpoint/2010/main" val="487519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a:t>Nikotin bandı</a:t>
            </a:r>
            <a:r>
              <a:rPr lang="tr-TR" dirty="0"/>
              <a:t>, içindeki nikotini deri üzerinden yavaşça kana ve beyne iletir. Bant çıkarılsa bile bir süre daha nikotin geçişi devam eder. </a:t>
            </a:r>
            <a:r>
              <a:rPr lang="tr-TR" b="1" dirty="0"/>
              <a:t>Lokal deri reaksiyonlarını azaltmak için bant her gün farklı bir bölgeye (kol, omuz, göğüs) uygulanmalı ve aynı bölge en az 4 gün ara verilerek tekrar kullanılmalıdır.</a:t>
            </a:r>
            <a:endParaRPr lang="tr-TR" dirty="0"/>
          </a:p>
          <a:p>
            <a:endParaRPr lang="tr-TR" dirty="0"/>
          </a:p>
        </p:txBody>
      </p:sp>
      <p:sp>
        <p:nvSpPr>
          <p:cNvPr id="4" name="3 Slayt Numarası Yer Tutucusu"/>
          <p:cNvSpPr>
            <a:spLocks noGrp="1"/>
          </p:cNvSpPr>
          <p:nvPr>
            <p:ph type="sldNum" sz="quarter" idx="10"/>
          </p:nvPr>
        </p:nvSpPr>
        <p:spPr/>
        <p:txBody>
          <a:bodyPr/>
          <a:lstStyle/>
          <a:p>
            <a:fld id="{B8FB3064-84BE-4F70-B151-4740ADB20BE2}" type="slidenum">
              <a:rPr lang="tr-TR" smtClean="0"/>
              <a:pPr/>
              <a:t>35</a:t>
            </a:fld>
            <a:endParaRPr lang="tr-TR"/>
          </a:p>
        </p:txBody>
      </p:sp>
    </p:spTree>
    <p:extLst>
      <p:ext uri="{BB962C8B-B14F-4D97-AF65-F5344CB8AC3E}">
        <p14:creationId xmlns:p14="http://schemas.microsoft.com/office/powerpoint/2010/main" val="293377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Tütün bağımlılığı:</a:t>
            </a:r>
            <a:r>
              <a:rPr lang="tr-TR" dirty="0"/>
              <a:t> </a:t>
            </a:r>
            <a:r>
              <a:rPr lang="tr-TR" dirty="0" err="1"/>
              <a:t>Psikososyal</a:t>
            </a:r>
            <a:r>
              <a:rPr lang="tr-TR" dirty="0"/>
              <a:t> faktörlerle başlayıp nikotin etkisiyle fizyolojik bağımlılığa dönüşen öğrenilmiş bir davranıştır.</a:t>
            </a:r>
          </a:p>
          <a:p>
            <a:r>
              <a:rPr lang="tr-TR" b="1" dirty="0"/>
              <a:t>Etkili faktörler:</a:t>
            </a:r>
            <a:r>
              <a:rPr lang="tr-TR" dirty="0"/>
              <a:t> Psikolojik, davranışsal ve </a:t>
            </a:r>
            <a:r>
              <a:rPr lang="tr-TR" dirty="0" err="1"/>
              <a:t>nörobiyolojik</a:t>
            </a:r>
            <a:endParaRPr lang="tr-TR" dirty="0"/>
          </a:p>
          <a:p>
            <a:r>
              <a:rPr lang="tr-TR" b="1" dirty="0"/>
              <a:t>Tedavi yaklaşımı:</a:t>
            </a:r>
            <a:r>
              <a:rPr lang="tr-TR" dirty="0"/>
              <a:t> Psikolojik ve davranış boyutu göz önünde bulundurularak bilişsel ve davranışçı müdahaleler uygulanır</a:t>
            </a:r>
          </a:p>
          <a:p>
            <a:r>
              <a:rPr lang="tr-TR" b="1" dirty="0"/>
              <a:t>Hedef:</a:t>
            </a:r>
            <a:r>
              <a:rPr lang="tr-TR" dirty="0"/>
              <a:t> Tedavi başarısını artırmak</a:t>
            </a:r>
          </a:p>
          <a:p>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4</a:t>
            </a:fld>
            <a:endParaRPr lang="tr-TR"/>
          </a:p>
        </p:txBody>
      </p:sp>
    </p:spTree>
    <p:extLst>
      <p:ext uri="{BB962C8B-B14F-4D97-AF65-F5344CB8AC3E}">
        <p14:creationId xmlns:p14="http://schemas.microsoft.com/office/powerpoint/2010/main" val="327232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36</a:t>
            </a:fld>
            <a:endParaRPr lang="tr-TR"/>
          </a:p>
        </p:txBody>
      </p:sp>
    </p:spTree>
    <p:extLst>
      <p:ext uri="{BB962C8B-B14F-4D97-AF65-F5344CB8AC3E}">
        <p14:creationId xmlns:p14="http://schemas.microsoft.com/office/powerpoint/2010/main" val="190541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NRT, doz </a:t>
            </a:r>
            <a:r>
              <a:rPr lang="tr-TR" dirty="0" err="1"/>
              <a:t>titrasyonu</a:t>
            </a:r>
            <a:r>
              <a:rPr lang="tr-TR" dirty="0"/>
              <a:t> gerektiren bir tedavidir. Bağımlılık ne kadar yüksekse: başlama erken doz yüksek kombinasyon tercih edilir. Sabah ilk sigara zamanı, en güçlü belirteçtir. Ağır içicilerde kombinasyon tedavisi daha etkilidir.</a:t>
            </a:r>
          </a:p>
        </p:txBody>
      </p:sp>
      <p:sp>
        <p:nvSpPr>
          <p:cNvPr id="4" name="Slayt Numarası Yer Tutucusu 3"/>
          <p:cNvSpPr>
            <a:spLocks noGrp="1"/>
          </p:cNvSpPr>
          <p:nvPr>
            <p:ph type="sldNum" sz="quarter" idx="5"/>
          </p:nvPr>
        </p:nvSpPr>
        <p:spPr/>
        <p:txBody>
          <a:bodyPr/>
          <a:lstStyle/>
          <a:p>
            <a:fld id="{B8FB3064-84BE-4F70-B151-4740ADB20BE2}" type="slidenum">
              <a:rPr lang="tr-TR" smtClean="0"/>
              <a:pPr/>
              <a:t>38</a:t>
            </a:fld>
            <a:endParaRPr lang="tr-TR"/>
          </a:p>
        </p:txBody>
      </p:sp>
    </p:spTree>
    <p:extLst>
      <p:ext uri="{BB962C8B-B14F-4D97-AF65-F5344CB8AC3E}">
        <p14:creationId xmlns:p14="http://schemas.microsoft.com/office/powerpoint/2010/main" val="4195909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Cilt reaksiyonları:</a:t>
            </a:r>
            <a:r>
              <a:rPr lang="tr-TR" dirty="0"/>
              <a:t> Kullanıcıların yaklaşık </a:t>
            </a:r>
            <a:r>
              <a:rPr lang="tr-TR" b="1" dirty="0"/>
              <a:t>%50’sinde hafif cilt reaksiyonu</a:t>
            </a:r>
            <a:r>
              <a:rPr lang="tr-TR" dirty="0"/>
              <a:t> görülebilir. Gerekirse </a:t>
            </a:r>
            <a:r>
              <a:rPr lang="tr-TR" b="1" dirty="0" err="1"/>
              <a:t>hidrokortizon</a:t>
            </a:r>
            <a:r>
              <a:rPr lang="tr-TR" dirty="0"/>
              <a:t> veya </a:t>
            </a:r>
            <a:r>
              <a:rPr lang="tr-TR" b="1" dirty="0" err="1"/>
              <a:t>triamsinolon</a:t>
            </a:r>
            <a:r>
              <a:rPr lang="tr-TR" dirty="0"/>
              <a:t> krem kullanılabilir. Vakaların </a:t>
            </a:r>
            <a:r>
              <a:rPr lang="tr-TR" b="1" dirty="0"/>
              <a:t>%5’inden azında</a:t>
            </a:r>
            <a:r>
              <a:rPr lang="tr-TR" dirty="0"/>
              <a:t> tedavinin kesilmesi gerekir.</a:t>
            </a:r>
          </a:p>
          <a:p>
            <a:r>
              <a:rPr lang="tr-TR" b="1" dirty="0"/>
              <a:t>Diğer yan etkiler:</a:t>
            </a:r>
            <a:r>
              <a:rPr lang="tr-TR" dirty="0"/>
              <a:t> </a:t>
            </a:r>
            <a:r>
              <a:rPr lang="tr-TR" b="1" dirty="0"/>
              <a:t>Uyku bozuklukları</a:t>
            </a:r>
            <a:r>
              <a:rPr lang="tr-TR" dirty="0"/>
              <a:t> ve </a:t>
            </a:r>
            <a:r>
              <a:rPr lang="tr-TR" b="1" dirty="0"/>
              <a:t>canlı rüyalar</a:t>
            </a:r>
            <a:r>
              <a:rPr lang="tr-TR" dirty="0"/>
              <a:t> görülebilir.</a:t>
            </a:r>
          </a:p>
          <a:p>
            <a:r>
              <a:rPr lang="tr-TR" b="1" dirty="0"/>
              <a:t>Etkinlik:</a:t>
            </a:r>
            <a:r>
              <a:rPr lang="tr-TR" dirty="0"/>
              <a:t> </a:t>
            </a:r>
            <a:r>
              <a:rPr lang="tr-TR" b="1" dirty="0"/>
              <a:t>8 hafta veya daha kısa süreli tedavi</a:t>
            </a:r>
            <a:r>
              <a:rPr lang="tr-TR" dirty="0"/>
              <a:t>, </a:t>
            </a:r>
            <a:r>
              <a:rPr lang="tr-TR" b="1" dirty="0"/>
              <a:t>uzun süreli tedavi kadar etkili</a:t>
            </a:r>
            <a:r>
              <a:rPr lang="tr-TR" dirty="0"/>
              <a:t> bulunmuştur.</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39</a:t>
            </a:fld>
            <a:endParaRPr lang="tr-TR"/>
          </a:p>
        </p:txBody>
      </p:sp>
    </p:spTree>
    <p:extLst>
      <p:ext uri="{BB962C8B-B14F-4D97-AF65-F5344CB8AC3E}">
        <p14:creationId xmlns:p14="http://schemas.microsoft.com/office/powerpoint/2010/main" val="3501113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ikotin</a:t>
            </a:r>
            <a:r>
              <a:rPr lang="tr-TR" b="1" dirty="0"/>
              <a:t> sakızı</a:t>
            </a:r>
            <a:r>
              <a:rPr lang="tr-TR" dirty="0"/>
              <a:t> 2 mg ve 4 mg olarak bulunur.</a:t>
            </a:r>
          </a:p>
          <a:p>
            <a:r>
              <a:rPr lang="tr-TR" dirty="0"/>
              <a:t>Sakızdaki nikotinin tamamı emilmez; </a:t>
            </a:r>
            <a:r>
              <a:rPr lang="tr-TR" b="1" dirty="0"/>
              <a:t>2 mg sakızdan genelde 1,5 mg’dan daha az</a:t>
            </a:r>
            <a:r>
              <a:rPr lang="tr-TR" dirty="0"/>
              <a:t> nikotin emilir.</a:t>
            </a:r>
          </a:p>
          <a:p>
            <a:r>
              <a:rPr lang="tr-TR" dirty="0"/>
              <a:t>Tat seçenekleri: </a:t>
            </a:r>
            <a:r>
              <a:rPr lang="tr-TR" b="1" dirty="0"/>
              <a:t>doğal</a:t>
            </a:r>
            <a:r>
              <a:rPr lang="tr-TR" dirty="0"/>
              <a:t>, </a:t>
            </a:r>
            <a:r>
              <a:rPr lang="tr-TR" b="1" dirty="0"/>
              <a:t>nane</a:t>
            </a:r>
            <a:r>
              <a:rPr lang="tr-TR" dirty="0"/>
              <a:t>, </a:t>
            </a:r>
            <a:r>
              <a:rPr lang="tr-TR" b="1" dirty="0"/>
              <a:t>tarçın</a:t>
            </a:r>
            <a:r>
              <a:rPr lang="tr-TR" dirty="0"/>
              <a:t>, </a:t>
            </a:r>
            <a:r>
              <a:rPr lang="tr-TR" b="1" dirty="0"/>
              <a:t>portakal</a:t>
            </a:r>
            <a:r>
              <a:rPr lang="tr-TR" dirty="0"/>
              <a:t> veya </a:t>
            </a:r>
            <a:r>
              <a:rPr lang="tr-TR" b="1" dirty="0"/>
              <a:t>meyve</a:t>
            </a:r>
            <a:r>
              <a:rPr lang="tr-TR" dirty="0"/>
              <a:t> aromaları.</a:t>
            </a:r>
          </a:p>
          <a:p>
            <a:r>
              <a:rPr lang="tr-TR" b="1" dirty="0"/>
              <a:t>2 mg sakız:</a:t>
            </a:r>
            <a:r>
              <a:rPr lang="tr-TR" dirty="0"/>
              <a:t> Düşük–orta düzey bağımlılar için.</a:t>
            </a:r>
          </a:p>
          <a:p>
            <a:r>
              <a:rPr lang="tr-TR" b="1" dirty="0"/>
              <a:t>4 mg sakız:</a:t>
            </a:r>
            <a:r>
              <a:rPr lang="tr-TR" dirty="0"/>
              <a:t> Yüksek düzey bağımlılar için. Gebelik </a:t>
            </a:r>
            <a:r>
              <a:rPr lang="tr-TR" dirty="0" err="1"/>
              <a:t>kateog</a:t>
            </a:r>
            <a:endParaRPr lang="tr-TR" dirty="0"/>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40</a:t>
            </a:fld>
            <a:endParaRPr lang="tr-TR"/>
          </a:p>
        </p:txBody>
      </p:sp>
    </p:spTree>
    <p:extLst>
      <p:ext uri="{BB962C8B-B14F-4D97-AF65-F5344CB8AC3E}">
        <p14:creationId xmlns:p14="http://schemas.microsoft.com/office/powerpoint/2010/main" val="2263291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Nikotin </a:t>
            </a:r>
            <a:r>
              <a:rPr lang="tr-TR" b="1" dirty="0" err="1"/>
              <a:t>replasman</a:t>
            </a:r>
            <a:r>
              <a:rPr lang="tr-TR" b="1" dirty="0"/>
              <a:t> tedavisi için </a:t>
            </a:r>
            <a:r>
              <a:rPr lang="tr-TR" b="1" dirty="0" err="1"/>
              <a:t>kontrendikasyonlar</a:t>
            </a:r>
            <a:r>
              <a:rPr lang="tr-TR" b="1" dirty="0"/>
              <a:t> / dikkat gerektiren durumlar:</a:t>
            </a:r>
            <a:endParaRPr lang="tr-TR" dirty="0"/>
          </a:p>
          <a:p>
            <a:r>
              <a:rPr lang="tr-TR" b="1" dirty="0"/>
              <a:t>Son 1 ay içinde akut </a:t>
            </a:r>
            <a:r>
              <a:rPr lang="tr-TR" b="1" dirty="0" err="1"/>
              <a:t>miyokard</a:t>
            </a:r>
            <a:r>
              <a:rPr lang="tr-TR" b="1" dirty="0"/>
              <a:t> enfarktüsü</a:t>
            </a:r>
            <a:endParaRPr lang="tr-TR" dirty="0"/>
          </a:p>
          <a:p>
            <a:r>
              <a:rPr lang="tr-TR" b="1" dirty="0"/>
              <a:t>Stabil olmayan veya kötüleşen </a:t>
            </a:r>
            <a:r>
              <a:rPr lang="tr-TR" b="1" dirty="0" err="1"/>
              <a:t>angina</a:t>
            </a:r>
            <a:r>
              <a:rPr lang="tr-TR" dirty="0"/>
              <a:t>, ciddi </a:t>
            </a:r>
            <a:r>
              <a:rPr lang="tr-TR" b="1" dirty="0"/>
              <a:t>aritmiler</a:t>
            </a:r>
            <a:endParaRPr lang="tr-TR" dirty="0"/>
          </a:p>
          <a:p>
            <a:r>
              <a:rPr lang="tr-TR" b="1" dirty="0"/>
              <a:t>Yeni geçirilmiş inme (SVO)</a:t>
            </a:r>
            <a:endParaRPr lang="tr-TR" dirty="0"/>
          </a:p>
          <a:p>
            <a:r>
              <a:rPr lang="tr-TR" b="1" dirty="0"/>
              <a:t>Bant kullanımını zorlaştıran deri hastalıkları</a:t>
            </a:r>
            <a:endParaRPr lang="tr-TR" dirty="0"/>
          </a:p>
          <a:p>
            <a:r>
              <a:rPr lang="tr-TR" b="1" dirty="0"/>
              <a:t>Nikotine veya ürün bileşenlerine aşırı duyarlılık</a:t>
            </a:r>
            <a:endParaRPr lang="tr-TR" dirty="0"/>
          </a:p>
          <a:p>
            <a:r>
              <a:rPr lang="tr-TR" b="1" dirty="0"/>
              <a:t>18 yaş altı, gebeler ve emzirenlerde</a:t>
            </a:r>
            <a:r>
              <a:rPr lang="tr-TR" dirty="0"/>
              <a:t> kullanılmamalıdır (veya yalnızca tıbbi gözetimle).</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41</a:t>
            </a:fld>
            <a:endParaRPr lang="tr-TR"/>
          </a:p>
        </p:txBody>
      </p:sp>
    </p:spTree>
    <p:extLst>
      <p:ext uri="{BB962C8B-B14F-4D97-AF65-F5344CB8AC3E}">
        <p14:creationId xmlns:p14="http://schemas.microsoft.com/office/powerpoint/2010/main" val="4117768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Tedavide nikotin yetmezliği bulguları:</a:t>
            </a:r>
            <a:endParaRPr lang="tr-TR" dirty="0"/>
          </a:p>
          <a:p>
            <a:r>
              <a:rPr lang="tr-TR" dirty="0"/>
              <a:t>Şiddetli sigara </a:t>
            </a:r>
            <a:r>
              <a:rPr lang="tr-TR" b="1" dirty="0"/>
              <a:t>isteği</a:t>
            </a:r>
            <a:endParaRPr lang="tr-TR" dirty="0"/>
          </a:p>
          <a:p>
            <a:r>
              <a:rPr lang="tr-TR" b="1" dirty="0"/>
              <a:t>Sinirlilik</a:t>
            </a:r>
            <a:r>
              <a:rPr lang="tr-TR" dirty="0"/>
              <a:t> ve </a:t>
            </a:r>
            <a:r>
              <a:rPr lang="tr-TR" dirty="0" err="1"/>
              <a:t>irritabilite</a:t>
            </a:r>
            <a:endParaRPr lang="tr-TR" dirty="0"/>
          </a:p>
          <a:p>
            <a:r>
              <a:rPr lang="tr-TR" b="1" dirty="0"/>
              <a:t>Aşırı yeme / atıştırma</a:t>
            </a:r>
            <a:endParaRPr lang="tr-TR" dirty="0"/>
          </a:p>
          <a:p>
            <a:r>
              <a:rPr lang="tr-TR" b="1" dirty="0"/>
              <a:t>Uyku sorunları</a:t>
            </a:r>
            <a:r>
              <a:rPr lang="tr-TR" dirty="0"/>
              <a:t> (spesifik değildir)</a:t>
            </a:r>
          </a:p>
          <a:p>
            <a:r>
              <a:rPr lang="tr-TR" dirty="0"/>
              <a:t>Birkaç adet sigara içmeye </a:t>
            </a:r>
            <a:r>
              <a:rPr lang="tr-TR" b="1" dirty="0"/>
              <a:t>devam etme</a:t>
            </a:r>
            <a:endParaRPr lang="tr-TR" dirty="0"/>
          </a:p>
          <a:p>
            <a:r>
              <a:rPr lang="tr-TR" dirty="0"/>
              <a:t>Bu bulgular varsa </a:t>
            </a:r>
            <a:r>
              <a:rPr lang="tr-TR" b="1" dirty="0"/>
              <a:t>nikotin dozu artırılmalıdır.</a:t>
            </a:r>
          </a:p>
          <a:p>
            <a:r>
              <a:rPr lang="tr-TR" b="1" dirty="0"/>
              <a:t>Aşırı doz bulguları:</a:t>
            </a:r>
            <a:endParaRPr lang="tr-TR" dirty="0"/>
          </a:p>
          <a:p>
            <a:r>
              <a:rPr lang="tr-TR" b="1" dirty="0"/>
              <a:t>Bulantı</a:t>
            </a:r>
            <a:r>
              <a:rPr lang="tr-TR" dirty="0"/>
              <a:t> ve </a:t>
            </a:r>
            <a:r>
              <a:rPr lang="tr-TR" b="1" dirty="0"/>
              <a:t>taşikardi</a:t>
            </a:r>
            <a:r>
              <a:rPr lang="tr-TR" dirty="0"/>
              <a:t> ile birlikte “çok sigara içmiş” hissi oluşur.</a:t>
            </a:r>
          </a:p>
          <a:p>
            <a:r>
              <a:rPr lang="tr-TR" dirty="0"/>
              <a:t>Belirtiler </a:t>
            </a:r>
            <a:r>
              <a:rPr lang="tr-TR" b="1" dirty="0"/>
              <a:t>geçicidir</a:t>
            </a:r>
            <a:r>
              <a:rPr lang="tr-TR" dirty="0"/>
              <a:t> ve birkaç saat içinde tedavinin etkisi azalınca hızla düzelir.</a:t>
            </a:r>
          </a:p>
          <a:p>
            <a:r>
              <a:rPr lang="tr-TR" dirty="0"/>
              <a:t>Sonrasında tedavi </a:t>
            </a:r>
            <a:r>
              <a:rPr lang="tr-TR" b="1" dirty="0"/>
              <a:t>daha düşük dozla</a:t>
            </a:r>
            <a:r>
              <a:rPr lang="tr-TR" dirty="0"/>
              <a:t> yeniden başlatılabilir.</a:t>
            </a:r>
          </a:p>
          <a:p>
            <a:endParaRPr lang="tr-TR" dirty="0"/>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46</a:t>
            </a:fld>
            <a:endParaRPr lang="tr-TR"/>
          </a:p>
        </p:txBody>
      </p:sp>
    </p:spTree>
    <p:extLst>
      <p:ext uri="{BB962C8B-B14F-4D97-AF65-F5344CB8AC3E}">
        <p14:creationId xmlns:p14="http://schemas.microsoft.com/office/powerpoint/2010/main" val="2526615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Bupropion</a:t>
            </a:r>
            <a:r>
              <a:rPr lang="tr-TR" dirty="0"/>
              <a:t>,</a:t>
            </a:r>
          </a:p>
          <a:p>
            <a:r>
              <a:rPr lang="tr-TR" b="1" dirty="0" err="1"/>
              <a:t>Dopamin</a:t>
            </a:r>
            <a:r>
              <a:rPr lang="tr-TR" dirty="0"/>
              <a:t> ve </a:t>
            </a:r>
            <a:r>
              <a:rPr lang="tr-TR" b="1" dirty="0" err="1"/>
              <a:t>noradrenalin</a:t>
            </a:r>
            <a:r>
              <a:rPr lang="tr-TR" b="1" dirty="0"/>
              <a:t> geri alımını </a:t>
            </a:r>
            <a:r>
              <a:rPr lang="tr-TR" b="1" dirty="0" err="1"/>
              <a:t>inhibe</a:t>
            </a:r>
            <a:r>
              <a:rPr lang="tr-TR" b="1" dirty="0"/>
              <a:t> eder</a:t>
            </a:r>
            <a:r>
              <a:rPr lang="tr-TR" dirty="0"/>
              <a:t>,</a:t>
            </a:r>
          </a:p>
          <a:p>
            <a:r>
              <a:rPr lang="tr-TR" b="1" dirty="0"/>
              <a:t>Nikotin reseptörlerini bloke ederek</a:t>
            </a:r>
            <a:r>
              <a:rPr lang="tr-TR" dirty="0"/>
              <a:t> nikotinin ödüllendirici etkisini azaltır,</a:t>
            </a:r>
          </a:p>
          <a:p>
            <a:r>
              <a:rPr lang="tr-TR" dirty="0"/>
              <a:t>Böylece </a:t>
            </a:r>
            <a:r>
              <a:rPr lang="tr-TR" b="1" dirty="0"/>
              <a:t>nikotin yoksunluk belirtilerini hafifletir.</a:t>
            </a:r>
            <a:endParaRPr lang="tr-TR" dirty="0"/>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47</a:t>
            </a:fld>
            <a:endParaRPr lang="tr-TR"/>
          </a:p>
        </p:txBody>
      </p:sp>
    </p:spTree>
    <p:extLst>
      <p:ext uri="{BB962C8B-B14F-4D97-AF65-F5344CB8AC3E}">
        <p14:creationId xmlns:p14="http://schemas.microsoft.com/office/powerpoint/2010/main" val="3434365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 </a:t>
            </a:r>
            <a:r>
              <a:rPr lang="tr-TR" b="1" dirty="0" err="1"/>
              <a:t>Bupropion</a:t>
            </a:r>
            <a:r>
              <a:rPr lang="tr-TR" b="1" dirty="0"/>
              <a:t>:</a:t>
            </a:r>
          </a:p>
          <a:p>
            <a:r>
              <a:rPr lang="tr-TR" b="1" dirty="0"/>
              <a:t>Form:</a:t>
            </a:r>
            <a:r>
              <a:rPr lang="tr-TR" dirty="0"/>
              <a:t> 150 mg tablet</a:t>
            </a:r>
          </a:p>
          <a:p>
            <a:r>
              <a:rPr lang="tr-TR" b="1" dirty="0" err="1"/>
              <a:t>Farmakokinetik</a:t>
            </a:r>
            <a:r>
              <a:rPr lang="tr-TR" b="1" dirty="0"/>
              <a:t>:</a:t>
            </a:r>
            <a:r>
              <a:rPr lang="tr-TR" dirty="0"/>
              <a:t> 3 saatte maksimum plazma konsantrasyonu</a:t>
            </a:r>
          </a:p>
          <a:p>
            <a:r>
              <a:rPr lang="tr-TR" b="1" dirty="0"/>
              <a:t>Metabolizma:</a:t>
            </a:r>
            <a:r>
              <a:rPr lang="tr-TR" dirty="0"/>
              <a:t> Karaciğer, özellikle </a:t>
            </a:r>
            <a:r>
              <a:rPr lang="tr-TR" b="1" dirty="0"/>
              <a:t>CYP2B6</a:t>
            </a:r>
            <a:r>
              <a:rPr lang="tr-TR" dirty="0"/>
              <a:t> üzerinden</a:t>
            </a:r>
          </a:p>
          <a:p>
            <a:r>
              <a:rPr lang="tr-TR" b="1" dirty="0"/>
              <a:t>Dikkat:</a:t>
            </a:r>
            <a:r>
              <a:rPr lang="tr-TR" dirty="0"/>
              <a:t> CYP2B6 ile etkileşen ilaçlarla etkileşebilir</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48</a:t>
            </a:fld>
            <a:endParaRPr lang="tr-TR"/>
          </a:p>
        </p:txBody>
      </p:sp>
    </p:spTree>
    <p:extLst>
      <p:ext uri="{BB962C8B-B14F-4D97-AF65-F5344CB8AC3E}">
        <p14:creationId xmlns:p14="http://schemas.microsoft.com/office/powerpoint/2010/main" val="188924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Bupropion</a:t>
            </a:r>
            <a:r>
              <a:rPr lang="tr-TR" b="1" dirty="0"/>
              <a:t>: </a:t>
            </a:r>
          </a:p>
          <a:p>
            <a:r>
              <a:rPr lang="tr-TR" b="1" dirty="0"/>
              <a:t>Başlangıç:</a:t>
            </a:r>
            <a:r>
              <a:rPr lang="tr-TR" dirty="0"/>
              <a:t> Sigara bırakılmadan başlanır.</a:t>
            </a:r>
          </a:p>
          <a:p>
            <a:r>
              <a:rPr lang="tr-TR" b="1" dirty="0"/>
              <a:t>Doz:</a:t>
            </a:r>
            <a:r>
              <a:rPr lang="tr-TR" dirty="0"/>
              <a:t> İlk 3 gün 150 mg/gün, 4. günden itibaren 150 mg × 2 doz/gün.</a:t>
            </a:r>
          </a:p>
          <a:p>
            <a:r>
              <a:rPr lang="tr-TR" b="1" dirty="0"/>
              <a:t>Özel durumlar:</a:t>
            </a:r>
            <a:r>
              <a:rPr lang="tr-TR" dirty="0"/>
              <a:t> 65 yaş üstü, 45 kg altı veya ağır karaciğer/böbrek yetmezliğinde </a:t>
            </a:r>
            <a:r>
              <a:rPr lang="tr-TR" b="1" dirty="0"/>
              <a:t>yarı doz</a:t>
            </a:r>
            <a:r>
              <a:rPr lang="tr-TR" dirty="0"/>
              <a:t>.</a:t>
            </a:r>
          </a:p>
          <a:p>
            <a:r>
              <a:rPr lang="tr-TR" b="1" dirty="0"/>
              <a:t>Sigara bırakma günü:</a:t>
            </a:r>
            <a:r>
              <a:rPr lang="tr-TR" dirty="0"/>
              <a:t> 7–14. günlerde belirlenir.</a:t>
            </a:r>
          </a:p>
          <a:p>
            <a:r>
              <a:rPr lang="tr-TR" b="1" dirty="0"/>
              <a:t>Tedavi süresi:</a:t>
            </a:r>
            <a:r>
              <a:rPr lang="tr-TR" dirty="0"/>
              <a:t> 8–12 hafta, gerekirse </a:t>
            </a:r>
            <a:r>
              <a:rPr lang="tr-TR" b="1" dirty="0"/>
              <a:t>6 aya kadar uzatılabilir.</a:t>
            </a:r>
            <a:endParaRPr lang="tr-TR" dirty="0"/>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51</a:t>
            </a:fld>
            <a:endParaRPr lang="tr-TR"/>
          </a:p>
        </p:txBody>
      </p:sp>
    </p:spTree>
    <p:extLst>
      <p:ext uri="{BB962C8B-B14F-4D97-AF65-F5344CB8AC3E}">
        <p14:creationId xmlns:p14="http://schemas.microsoft.com/office/powerpoint/2010/main" val="982028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Arial" panose="020B0604020202020204" pitchFamily="34" charset="0"/>
              <a:buChar char="•"/>
            </a:pPr>
            <a:r>
              <a:rPr lang="tr-TR" b="1" dirty="0"/>
              <a:t>NYKT ile kombine edilebilir</a:t>
            </a:r>
            <a:r>
              <a:rPr lang="tr-TR" dirty="0"/>
              <a:t>.</a:t>
            </a:r>
          </a:p>
          <a:p>
            <a:pPr>
              <a:buFont typeface="Arial" panose="020B0604020202020204" pitchFamily="34" charset="0"/>
              <a:buChar char="•"/>
            </a:pPr>
            <a:r>
              <a:rPr lang="tr-TR" b="1" dirty="0"/>
              <a:t>Kilo alımı endişesi</a:t>
            </a:r>
            <a:r>
              <a:rPr lang="tr-TR" dirty="0"/>
              <a:t> olan hastalarda tercih edilebilir.</a:t>
            </a:r>
          </a:p>
          <a:p>
            <a:pPr>
              <a:buFont typeface="Arial" panose="020B0604020202020204" pitchFamily="34" charset="0"/>
              <a:buChar char="•"/>
            </a:pPr>
            <a:r>
              <a:rPr lang="tr-TR" b="1" dirty="0"/>
              <a:t>Başarı oranı</a:t>
            </a:r>
            <a:r>
              <a:rPr lang="tr-TR" dirty="0"/>
              <a:t>, birçok çalışmada </a:t>
            </a:r>
            <a:r>
              <a:rPr lang="tr-TR" dirty="0" err="1"/>
              <a:t>plaseboya</a:t>
            </a:r>
            <a:r>
              <a:rPr lang="tr-TR" dirty="0"/>
              <a:t> göre </a:t>
            </a:r>
            <a:r>
              <a:rPr lang="tr-TR" b="1" dirty="0"/>
              <a:t>2 kat daha yüksek</a:t>
            </a:r>
            <a:r>
              <a:rPr lang="tr-TR" dirty="0"/>
              <a:t> bulunmuştur.</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52</a:t>
            </a:fld>
            <a:endParaRPr lang="tr-TR"/>
          </a:p>
        </p:txBody>
      </p:sp>
    </p:spTree>
    <p:extLst>
      <p:ext uri="{BB962C8B-B14F-4D97-AF65-F5344CB8AC3E}">
        <p14:creationId xmlns:p14="http://schemas.microsoft.com/office/powerpoint/2010/main" val="184923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Sigara bağımlılığında koşullanma süreci:</a:t>
            </a:r>
            <a:endParaRPr lang="tr-TR" dirty="0"/>
          </a:p>
          <a:p>
            <a:r>
              <a:rPr lang="tr-TR" b="1" dirty="0"/>
              <a:t>Tetikleyiciler:</a:t>
            </a:r>
            <a:r>
              <a:rPr lang="tr-TR" dirty="0"/>
              <a:t> Sigara paketi, arkadaşın elinde sigara, ortamın görüntü ve sesleri, sigara ile eşleşmiş ruh hali</a:t>
            </a:r>
          </a:p>
          <a:p>
            <a:r>
              <a:rPr lang="tr-TR" b="1" dirty="0"/>
              <a:t>Tepki:</a:t>
            </a:r>
            <a:r>
              <a:rPr lang="tr-TR" dirty="0"/>
              <a:t> Bu tetikleyiciler içme isteğini tetikler</a:t>
            </a:r>
          </a:p>
          <a:p>
            <a:r>
              <a:rPr lang="tr-TR" b="1" dirty="0"/>
              <a:t>Sonuç:</a:t>
            </a:r>
            <a:r>
              <a:rPr lang="tr-TR" dirty="0"/>
              <a:t> İçme isteği genellikle sigara içimi ile sonuçlanır; davranış </a:t>
            </a:r>
            <a:r>
              <a:rPr lang="tr-TR" b="1" dirty="0" err="1"/>
              <a:t>kompülsif</a:t>
            </a:r>
            <a:r>
              <a:rPr lang="tr-TR" b="1" dirty="0"/>
              <a:t> harekete</a:t>
            </a:r>
            <a:r>
              <a:rPr lang="tr-TR" dirty="0"/>
              <a:t> dönüşür</a:t>
            </a:r>
          </a:p>
        </p:txBody>
      </p:sp>
      <p:sp>
        <p:nvSpPr>
          <p:cNvPr id="4" name="Slayt Numarası Yer Tutucusu 3"/>
          <p:cNvSpPr>
            <a:spLocks noGrp="1"/>
          </p:cNvSpPr>
          <p:nvPr>
            <p:ph type="sldNum" sz="quarter" idx="10"/>
          </p:nvPr>
        </p:nvSpPr>
        <p:spPr/>
        <p:txBody>
          <a:bodyPr/>
          <a:lstStyle/>
          <a:p>
            <a:fld id="{FC6B7B36-00A3-4254-9840-2B1126B69F3B}" type="slidenum">
              <a:rPr lang="tr-TR" smtClean="0"/>
              <a:t>5</a:t>
            </a:fld>
            <a:endParaRPr lang="tr-TR"/>
          </a:p>
        </p:txBody>
      </p:sp>
    </p:spTree>
    <p:extLst>
      <p:ext uri="{BB962C8B-B14F-4D97-AF65-F5344CB8AC3E}">
        <p14:creationId xmlns:p14="http://schemas.microsoft.com/office/powerpoint/2010/main" val="3408186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NYKT ile birlikte kullanılabilir, kilo alımı endişesi olanlarda tercih edilir, başarı oranı </a:t>
            </a:r>
            <a:r>
              <a:rPr lang="tr-TR" dirty="0" err="1"/>
              <a:t>plaseboya</a:t>
            </a:r>
            <a:r>
              <a:rPr lang="tr-TR" dirty="0"/>
              <a:t> göre 2 kat fazladır.</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53</a:t>
            </a:fld>
            <a:endParaRPr lang="tr-TR"/>
          </a:p>
        </p:txBody>
      </p:sp>
    </p:spTree>
    <p:extLst>
      <p:ext uri="{BB962C8B-B14F-4D97-AF65-F5344CB8AC3E}">
        <p14:creationId xmlns:p14="http://schemas.microsoft.com/office/powerpoint/2010/main" val="1041885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Vareniklin</a:t>
            </a:r>
            <a:r>
              <a:rPr lang="tr-TR" dirty="0"/>
              <a:t>, </a:t>
            </a:r>
            <a:r>
              <a:rPr lang="tr-TR" b="1" dirty="0"/>
              <a:t>doğal bitkisel </a:t>
            </a:r>
            <a:r>
              <a:rPr lang="tr-TR" b="1" dirty="0" err="1"/>
              <a:t>alkaloid</a:t>
            </a:r>
            <a:r>
              <a:rPr lang="tr-TR" b="1" dirty="0"/>
              <a:t> </a:t>
            </a:r>
            <a:r>
              <a:rPr lang="tr-TR" b="1" dirty="0" err="1"/>
              <a:t>cytisine</a:t>
            </a:r>
            <a:r>
              <a:rPr lang="tr-TR" dirty="0"/>
              <a:t> dayanılarak geliştirilmiştir.</a:t>
            </a:r>
          </a:p>
          <a:p>
            <a:r>
              <a:rPr lang="tr-TR" b="1" dirty="0" err="1"/>
              <a:t>Nikotinik</a:t>
            </a:r>
            <a:r>
              <a:rPr lang="tr-TR" b="1" dirty="0"/>
              <a:t> </a:t>
            </a:r>
            <a:r>
              <a:rPr lang="tr-TR" b="1" dirty="0" err="1"/>
              <a:t>asetilkolin</a:t>
            </a:r>
            <a:r>
              <a:rPr lang="tr-TR" b="1" dirty="0"/>
              <a:t> reseptörlerinde </a:t>
            </a:r>
            <a:r>
              <a:rPr lang="tr-TR" b="1" dirty="0" err="1"/>
              <a:t>parsiyel</a:t>
            </a:r>
            <a:r>
              <a:rPr lang="tr-TR" b="1" dirty="0"/>
              <a:t> </a:t>
            </a:r>
            <a:r>
              <a:rPr lang="tr-TR" b="1" dirty="0" err="1"/>
              <a:t>agonist</a:t>
            </a:r>
            <a:r>
              <a:rPr lang="tr-TR" b="1" dirty="0"/>
              <a:t> ve antagonist</a:t>
            </a:r>
            <a:r>
              <a:rPr lang="tr-TR" dirty="0"/>
              <a:t> olarak etki eder.</a:t>
            </a:r>
          </a:p>
          <a:p>
            <a:r>
              <a:rPr lang="tr-TR" dirty="0" err="1"/>
              <a:t>Cytisine</a:t>
            </a:r>
            <a:r>
              <a:rPr lang="tr-TR" dirty="0"/>
              <a:t> göre </a:t>
            </a:r>
            <a:r>
              <a:rPr lang="tr-TR" b="1" dirty="0"/>
              <a:t>santral sinir sistemine daha iyi </a:t>
            </a:r>
            <a:r>
              <a:rPr lang="tr-TR" b="1" dirty="0" err="1"/>
              <a:t>penetrasyon</a:t>
            </a:r>
            <a:r>
              <a:rPr lang="tr-TR" dirty="0"/>
              <a:t> gösterir.</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55</a:t>
            </a:fld>
            <a:endParaRPr lang="tr-TR"/>
          </a:p>
        </p:txBody>
      </p:sp>
    </p:spTree>
    <p:extLst>
      <p:ext uri="{BB962C8B-B14F-4D97-AF65-F5344CB8AC3E}">
        <p14:creationId xmlns:p14="http://schemas.microsoft.com/office/powerpoint/2010/main" val="1481095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Nikotin geliyor alfa 2 beta 2 reseptörüne bağlanıyor ve </a:t>
            </a:r>
            <a:r>
              <a:rPr lang="tr-TR" dirty="0" err="1"/>
              <a:t>dopamin</a:t>
            </a:r>
            <a:r>
              <a:rPr lang="tr-TR" dirty="0"/>
              <a:t> salgılanmasına neden oluyor.</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56</a:t>
            </a:fld>
            <a:endParaRPr lang="tr-TR"/>
          </a:p>
        </p:txBody>
      </p:sp>
    </p:spTree>
    <p:extLst>
      <p:ext uri="{BB962C8B-B14F-4D97-AF65-F5344CB8AC3E}">
        <p14:creationId xmlns:p14="http://schemas.microsoft.com/office/powerpoint/2010/main" val="1489214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Vareniklin</a:t>
            </a:r>
            <a:r>
              <a:rPr lang="tr-TR" dirty="0"/>
              <a:t> geliyor alfa 2 beta 2 reseptörüne bağlanarak</a:t>
            </a:r>
            <a:r>
              <a:rPr lang="tr-TR" baseline="0" dirty="0"/>
              <a:t> </a:t>
            </a:r>
            <a:r>
              <a:rPr lang="tr-TR" baseline="0" dirty="0" err="1"/>
              <a:t>dopamin</a:t>
            </a:r>
            <a:r>
              <a:rPr lang="tr-TR" baseline="0" dirty="0"/>
              <a:t> salgılanmasına neden oluyor.</a:t>
            </a:r>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57</a:t>
            </a:fld>
            <a:endParaRPr lang="tr-TR"/>
          </a:p>
        </p:txBody>
      </p:sp>
    </p:spTree>
    <p:extLst>
      <p:ext uri="{BB962C8B-B14F-4D97-AF65-F5344CB8AC3E}">
        <p14:creationId xmlns:p14="http://schemas.microsoft.com/office/powerpoint/2010/main" val="2014169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Varenikilin</a:t>
            </a:r>
            <a:r>
              <a:rPr lang="tr-TR" dirty="0"/>
              <a:t> bağlanınca artık nikotin bağlanamıyor.</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58</a:t>
            </a:fld>
            <a:endParaRPr lang="tr-TR"/>
          </a:p>
        </p:txBody>
      </p:sp>
    </p:spTree>
    <p:extLst>
      <p:ext uri="{BB962C8B-B14F-4D97-AF65-F5344CB8AC3E}">
        <p14:creationId xmlns:p14="http://schemas.microsoft.com/office/powerpoint/2010/main" val="1690990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Başlangıç dozu:</a:t>
            </a:r>
            <a:r>
              <a:rPr lang="tr-TR" dirty="0"/>
              <a:t> 0,5 mg tablet, ilk 3 gün günde 1 adet</a:t>
            </a:r>
          </a:p>
          <a:p>
            <a:r>
              <a:rPr lang="tr-TR" b="1" dirty="0"/>
              <a:t>4.–7. günler:</a:t>
            </a:r>
            <a:r>
              <a:rPr lang="tr-TR" dirty="0"/>
              <a:t> 0,5 mg × 2 doz/gün</a:t>
            </a:r>
          </a:p>
          <a:p>
            <a:r>
              <a:rPr lang="tr-TR" b="1" dirty="0"/>
              <a:t>Sonraki doz:</a:t>
            </a:r>
            <a:r>
              <a:rPr lang="tr-TR" dirty="0"/>
              <a:t> 1 mg × 2 doz/gün</a:t>
            </a:r>
          </a:p>
          <a:p>
            <a:r>
              <a:rPr lang="tr-TR" b="1" dirty="0"/>
              <a:t>Sigara bırakma günü:</a:t>
            </a:r>
            <a:r>
              <a:rPr lang="tr-TR" dirty="0"/>
              <a:t> 8–14. günler arasında belirlenir</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59</a:t>
            </a:fld>
            <a:endParaRPr lang="tr-TR"/>
          </a:p>
        </p:txBody>
      </p:sp>
    </p:spTree>
    <p:extLst>
      <p:ext uri="{BB962C8B-B14F-4D97-AF65-F5344CB8AC3E}">
        <p14:creationId xmlns:p14="http://schemas.microsoft.com/office/powerpoint/2010/main" val="4220923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a:latin typeface="Comic Sans MS" panose="030F0702030302020204" pitchFamily="66" charset="0"/>
                <a:cs typeface="Arial" charset="0"/>
              </a:rPr>
              <a:t>Vareniklin</a:t>
            </a:r>
            <a:r>
              <a:rPr lang="tr-TR" sz="1200" dirty="0">
                <a:latin typeface="Comic Sans MS" panose="030F0702030302020204" pitchFamily="66" charset="0"/>
                <a:cs typeface="Arial" charset="0"/>
              </a:rPr>
              <a:t>:</a:t>
            </a:r>
            <a:r>
              <a:rPr lang="tr-TR" altLang="ja-JP" sz="1200" dirty="0">
                <a:latin typeface="Comic Sans MS" panose="030F0702030302020204" pitchFamily="66" charset="0"/>
                <a:cs typeface="Arial" charset="0"/>
              </a:rPr>
              <a:t> </a:t>
            </a:r>
            <a:r>
              <a:rPr lang="tr-TR" altLang="ja-JP" sz="1200" dirty="0" err="1">
                <a:latin typeface="Comic Sans MS" panose="030F0702030302020204" pitchFamily="66" charset="0"/>
                <a:cs typeface="Arial" charset="0"/>
              </a:rPr>
              <a:t>Metabolizasyon</a:t>
            </a:r>
            <a:endParaRPr lang="tr-TR" b="1" dirty="0"/>
          </a:p>
          <a:p>
            <a:r>
              <a:rPr lang="tr-TR" b="1" dirty="0"/>
              <a:t>Başlıca </a:t>
            </a:r>
            <a:r>
              <a:rPr lang="tr-TR" b="1" dirty="0" err="1"/>
              <a:t>metabolitler</a:t>
            </a:r>
            <a:r>
              <a:rPr lang="tr-TR" b="1" dirty="0"/>
              <a:t>:</a:t>
            </a:r>
            <a:r>
              <a:rPr lang="tr-TR" dirty="0"/>
              <a:t> N-</a:t>
            </a:r>
            <a:r>
              <a:rPr lang="tr-TR" dirty="0" err="1"/>
              <a:t>karbamoglukuronit</a:t>
            </a:r>
            <a:r>
              <a:rPr lang="tr-TR" dirty="0"/>
              <a:t> ve </a:t>
            </a:r>
            <a:r>
              <a:rPr lang="tr-TR" dirty="0" err="1"/>
              <a:t>hidroksivarenklin</a:t>
            </a:r>
            <a:endParaRPr lang="tr-TR" dirty="0"/>
          </a:p>
          <a:p>
            <a:r>
              <a:rPr lang="tr-TR" b="1" dirty="0"/>
              <a:t>Eliminasyon yarı ömrü:</a:t>
            </a:r>
            <a:r>
              <a:rPr lang="tr-TR" dirty="0"/>
              <a:t> Yaklaşık 24 saat</a:t>
            </a:r>
          </a:p>
          <a:p>
            <a:endParaRPr lang="tr-TR" b="1" dirty="0"/>
          </a:p>
          <a:p>
            <a:r>
              <a:rPr lang="tr-TR" b="1" dirty="0"/>
              <a:t>Metabolizma:</a:t>
            </a:r>
            <a:r>
              <a:rPr lang="tr-TR" dirty="0"/>
              <a:t> Minimal, %90’ı değişmeden idrarda atılır, %10’u </a:t>
            </a:r>
            <a:r>
              <a:rPr lang="tr-TR" dirty="0" err="1"/>
              <a:t>metabolit</a:t>
            </a:r>
            <a:r>
              <a:rPr lang="tr-TR" dirty="0"/>
              <a:t> olarak</a:t>
            </a:r>
          </a:p>
          <a:p>
            <a:r>
              <a:rPr lang="tr-TR" b="1" dirty="0"/>
              <a:t>Başlıca </a:t>
            </a:r>
            <a:r>
              <a:rPr lang="tr-TR" b="1" dirty="0" err="1"/>
              <a:t>metabolitler</a:t>
            </a:r>
            <a:r>
              <a:rPr lang="tr-TR" b="1" dirty="0"/>
              <a:t>:</a:t>
            </a:r>
            <a:r>
              <a:rPr lang="tr-TR" dirty="0"/>
              <a:t> N-</a:t>
            </a:r>
            <a:r>
              <a:rPr lang="tr-TR" dirty="0" err="1"/>
              <a:t>karbamoglukuronit</a:t>
            </a:r>
            <a:r>
              <a:rPr lang="tr-TR" dirty="0"/>
              <a:t> ve </a:t>
            </a:r>
            <a:r>
              <a:rPr lang="tr-TR" dirty="0" err="1"/>
              <a:t>hidroksivarenklin</a:t>
            </a:r>
            <a:endParaRPr lang="tr-TR" dirty="0"/>
          </a:p>
          <a:p>
            <a:r>
              <a:rPr lang="tr-TR" b="1" dirty="0"/>
              <a:t>Eliminasyon yarı ömrü:</a:t>
            </a:r>
            <a:r>
              <a:rPr lang="tr-TR" dirty="0"/>
              <a:t> Yaklaşık 24 saat</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60</a:t>
            </a:fld>
            <a:endParaRPr lang="tr-TR"/>
          </a:p>
        </p:txBody>
      </p:sp>
    </p:spTree>
    <p:extLst>
      <p:ext uri="{BB962C8B-B14F-4D97-AF65-F5344CB8AC3E}">
        <p14:creationId xmlns:p14="http://schemas.microsoft.com/office/powerpoint/2010/main" val="2122694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a:latin typeface="Comic Sans MS" panose="030F0702030302020204" pitchFamily="66" charset="0"/>
                <a:cs typeface="Arial" charset="0"/>
              </a:rPr>
              <a:t>Vareniklin</a:t>
            </a:r>
            <a:r>
              <a:rPr lang="tr-TR" sz="1200" dirty="0">
                <a:latin typeface="Comic Sans MS" panose="030F0702030302020204" pitchFamily="66" charset="0"/>
                <a:cs typeface="Arial" charset="0"/>
              </a:rPr>
              <a:t> Yan Etkileri</a:t>
            </a:r>
            <a:endParaRPr lang="tr-TR" b="1" dirty="0"/>
          </a:p>
          <a:p>
            <a:r>
              <a:rPr lang="tr-TR" b="1" dirty="0"/>
              <a:t>En sık yan etki:</a:t>
            </a:r>
            <a:r>
              <a:rPr lang="tr-TR" dirty="0"/>
              <a:t> Bulantı (%30–50); tok karnına alınmalı</a:t>
            </a:r>
          </a:p>
          <a:p>
            <a:r>
              <a:rPr lang="tr-TR" b="1" dirty="0"/>
              <a:t>Tedavi kesilmesi:</a:t>
            </a:r>
            <a:r>
              <a:rPr lang="tr-TR" dirty="0"/>
              <a:t> %3 olguda gerekebilir</a:t>
            </a:r>
          </a:p>
          <a:p>
            <a:r>
              <a:rPr lang="tr-TR" b="1" dirty="0"/>
              <a:t>Diğer önemli yan etki:</a:t>
            </a:r>
            <a:r>
              <a:rPr lang="tr-TR" dirty="0"/>
              <a:t> Canlı rüyalar</a:t>
            </a:r>
          </a:p>
          <a:p>
            <a:r>
              <a:rPr lang="tr-TR" b="1" dirty="0"/>
              <a:t>Uyarı:</a:t>
            </a:r>
            <a:r>
              <a:rPr lang="tr-TR" dirty="0"/>
              <a:t> Psikiyatrik geçmişi olan veya olmayan kişilerde ruh hali değişiklikleri</a:t>
            </a:r>
          </a:p>
          <a:p>
            <a:r>
              <a:rPr lang="tr-TR" b="1" dirty="0"/>
              <a:t>Doz ayarlaması:</a:t>
            </a:r>
            <a:r>
              <a:rPr lang="tr-TR" dirty="0"/>
              <a:t> Karaciğer bozukluğunda gerekmez; </a:t>
            </a:r>
            <a:r>
              <a:rPr lang="tr-TR" dirty="0" err="1"/>
              <a:t>kreatin</a:t>
            </a:r>
            <a:r>
              <a:rPr lang="tr-TR" dirty="0"/>
              <a:t> </a:t>
            </a:r>
            <a:r>
              <a:rPr lang="tr-TR" dirty="0" err="1"/>
              <a:t>klirensi</a:t>
            </a:r>
            <a:r>
              <a:rPr lang="tr-TR" dirty="0"/>
              <a:t> &lt;30 </a:t>
            </a:r>
            <a:r>
              <a:rPr lang="tr-TR" dirty="0" err="1"/>
              <a:t>mL</a:t>
            </a:r>
            <a:r>
              <a:rPr lang="tr-TR" dirty="0"/>
              <a:t>/</a:t>
            </a:r>
            <a:r>
              <a:rPr lang="tr-TR" dirty="0" err="1"/>
              <a:t>dk</a:t>
            </a:r>
            <a:r>
              <a:rPr lang="tr-TR" dirty="0"/>
              <a:t> ise doz yarıya indirilir</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61</a:t>
            </a:fld>
            <a:endParaRPr lang="tr-TR"/>
          </a:p>
        </p:txBody>
      </p:sp>
    </p:spTree>
    <p:extLst>
      <p:ext uri="{BB962C8B-B14F-4D97-AF65-F5344CB8AC3E}">
        <p14:creationId xmlns:p14="http://schemas.microsoft.com/office/powerpoint/2010/main" val="1568812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04450"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altLang="tr-TR" dirty="0"/>
              <a:t>2011 </a:t>
            </a:r>
            <a:r>
              <a:rPr lang="tr-TR" altLang="tr-TR" dirty="0" err="1"/>
              <a:t>Vareniklin</a:t>
            </a:r>
            <a:r>
              <a:rPr lang="tr-TR" altLang="tr-TR" dirty="0"/>
              <a:t> için </a:t>
            </a:r>
            <a:r>
              <a:rPr lang="tr-TR" altLang="tr-TR" dirty="0" err="1"/>
              <a:t>nöropsikiyatrik</a:t>
            </a:r>
            <a:r>
              <a:rPr lang="tr-TR" altLang="tr-TR" dirty="0"/>
              <a:t> risk nedeniyle kara kutu uyarısı eklendi.</a:t>
            </a:r>
          </a:p>
          <a:p>
            <a:pPr>
              <a:spcBef>
                <a:spcPct val="0"/>
              </a:spcBef>
            </a:pPr>
            <a:r>
              <a:rPr lang="tr-TR" altLang="tr-TR" dirty="0"/>
              <a:t>2016 Büyük klinik çalışma sonrasında uyarı kaldırıldı</a:t>
            </a:r>
          </a:p>
        </p:txBody>
      </p:sp>
      <p:sp>
        <p:nvSpPr>
          <p:cNvPr id="104451"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4D554-92A9-4D51-BC04-EC9FC6FF626C}" type="slidenum">
              <a:rPr lang="tr-TR" altLang="tr-TR"/>
              <a:pPr fontAlgn="base">
                <a:spcBef>
                  <a:spcPct val="0"/>
                </a:spcBef>
                <a:spcAft>
                  <a:spcPct val="0"/>
                </a:spcAft>
              </a:pPr>
              <a:t>62</a:t>
            </a:fld>
            <a:endParaRPr lang="tr-TR" altLang="tr-TR"/>
          </a:p>
        </p:txBody>
      </p:sp>
    </p:spTree>
    <p:extLst>
      <p:ext uri="{BB962C8B-B14F-4D97-AF65-F5344CB8AC3E}">
        <p14:creationId xmlns:p14="http://schemas.microsoft.com/office/powerpoint/2010/main" val="2091469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0EF9B7-A75D-475B-83C3-84F2D07BCB3E}" type="slidenum">
              <a:rPr/>
              <a:pPr lvl="0"/>
              <a:t>63</a:t>
            </a:fld>
            <a:endParaRPr lang="tr-TR"/>
          </a:p>
        </p:txBody>
      </p:sp>
      <p:sp>
        <p:nvSpPr>
          <p:cNvPr id="2" name="Slayt Görüntüsü Yer Tutucusu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 Yer Tutucusu 2"/>
          <p:cNvSpPr txBox="1">
            <a:spLocks noGrp="1"/>
          </p:cNvSpPr>
          <p:nvPr>
            <p:ph type="body" sz="quarter" idx="1"/>
          </p:nvPr>
        </p:nvSpPr>
        <p:spPr>
          <a:xfrm>
            <a:off x="756000" y="5078520"/>
            <a:ext cx="6047279" cy="4810680"/>
          </a:xfrm>
        </p:spPr>
        <p:txBody>
          <a:bodyPr wrap="square" lIns="90000" tIns="45000" rIns="90000" bIns="45000" anchor="t">
            <a:noAutofit/>
          </a:bodyPr>
          <a:lstStyle/>
          <a:p>
            <a:r>
              <a:rPr lang="tr-TR" b="1" dirty="0"/>
              <a:t>FDA 2012–2013 uyarısı:</a:t>
            </a:r>
            <a:r>
              <a:rPr lang="tr-TR" dirty="0"/>
              <a:t> Sigara </a:t>
            </a:r>
            <a:r>
              <a:rPr lang="tr-TR" dirty="0" err="1"/>
              <a:t>kardiyovasküler</a:t>
            </a:r>
            <a:r>
              <a:rPr lang="tr-TR" dirty="0"/>
              <a:t> hastalık için önemli bir risk faktörüdür; </a:t>
            </a:r>
            <a:r>
              <a:rPr lang="tr-TR" b="1" dirty="0" err="1"/>
              <a:t>Vareniklin</a:t>
            </a:r>
            <a:r>
              <a:rPr lang="tr-TR" b="1" dirty="0"/>
              <a:t> sigara bırakmada etkilidir</a:t>
            </a:r>
            <a:r>
              <a:rPr lang="tr-TR" dirty="0"/>
              <a:t>.</a:t>
            </a:r>
          </a:p>
          <a:p>
            <a:r>
              <a:rPr lang="tr-TR" b="1" dirty="0" err="1"/>
              <a:t>Kardiyovasküler</a:t>
            </a:r>
            <a:r>
              <a:rPr lang="tr-TR" b="1" dirty="0"/>
              <a:t> hastalığı olanlarda</a:t>
            </a:r>
            <a:r>
              <a:rPr lang="tr-TR" dirty="0"/>
              <a:t> </a:t>
            </a:r>
            <a:r>
              <a:rPr lang="tr-TR" dirty="0" err="1"/>
              <a:t>nonfatal</a:t>
            </a:r>
            <a:r>
              <a:rPr lang="tr-TR" dirty="0"/>
              <a:t> </a:t>
            </a:r>
            <a:r>
              <a:rPr lang="tr-TR" dirty="0" err="1"/>
              <a:t>miyokard</a:t>
            </a:r>
            <a:r>
              <a:rPr lang="tr-TR" dirty="0"/>
              <a:t> enfarktüsü, </a:t>
            </a:r>
            <a:r>
              <a:rPr lang="tr-TR" dirty="0" err="1"/>
              <a:t>anjina</a:t>
            </a:r>
            <a:r>
              <a:rPr lang="tr-TR" dirty="0"/>
              <a:t>, koroner </a:t>
            </a:r>
            <a:r>
              <a:rPr lang="tr-TR" dirty="0" err="1"/>
              <a:t>revaskülarizasyon</a:t>
            </a:r>
            <a:r>
              <a:rPr lang="tr-TR" dirty="0"/>
              <a:t> veya </a:t>
            </a:r>
            <a:r>
              <a:rPr lang="tr-TR" dirty="0" err="1"/>
              <a:t>periferik</a:t>
            </a:r>
            <a:r>
              <a:rPr lang="tr-TR" dirty="0"/>
              <a:t> </a:t>
            </a:r>
            <a:r>
              <a:rPr lang="tr-TR" dirty="0" err="1"/>
              <a:t>vasküler</a:t>
            </a:r>
            <a:r>
              <a:rPr lang="tr-TR" dirty="0"/>
              <a:t> hastalık gibi </a:t>
            </a:r>
            <a:r>
              <a:rPr lang="tr-TR" b="1" dirty="0"/>
              <a:t>olaylar bildirilmiştir</a:t>
            </a:r>
            <a:r>
              <a:rPr lang="tr-TR" dirty="0"/>
              <a:t>.</a:t>
            </a:r>
          </a:p>
          <a:p>
            <a:r>
              <a:rPr lang="tr-TR" b="1" dirty="0"/>
              <a:t>Hastalara öneri:</a:t>
            </a:r>
            <a:r>
              <a:rPr lang="tr-TR" dirty="0"/>
              <a:t> İlaç prospektüsünü okumalı ve </a:t>
            </a:r>
            <a:r>
              <a:rPr lang="tr-TR" b="1" dirty="0"/>
              <a:t>yan etkileri bildirmelidir</a:t>
            </a:r>
            <a:r>
              <a:rPr lang="tr-TR" dirty="0"/>
              <a:t>.</a:t>
            </a:r>
          </a:p>
        </p:txBody>
      </p:sp>
    </p:spTree>
    <p:extLst>
      <p:ext uri="{BB962C8B-B14F-4D97-AF65-F5344CB8AC3E}">
        <p14:creationId xmlns:p14="http://schemas.microsoft.com/office/powerpoint/2010/main" val="193678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Sigara bağımlılığında tedavi yaklaşımı:</a:t>
            </a:r>
            <a:endParaRPr lang="tr-TR" dirty="0"/>
          </a:p>
          <a:p>
            <a:r>
              <a:rPr lang="tr-TR" b="1" dirty="0"/>
              <a:t>Bilişsel tedavi:</a:t>
            </a:r>
            <a:r>
              <a:rPr lang="tr-TR" dirty="0"/>
              <a:t> Hatalı düşünceleri fark edip yeni düşünceler geliştirmek; bilişsel beceriler öğrenilebilir ve uygulanabilir.</a:t>
            </a:r>
          </a:p>
          <a:p>
            <a:r>
              <a:rPr lang="tr-TR" b="1" dirty="0"/>
              <a:t>Davranışsal tedavi:</a:t>
            </a:r>
            <a:r>
              <a:rPr lang="tr-TR" dirty="0"/>
              <a:t> Yeni davranış modelleri geliştirme; farmakolojik tedavi ile birlikte uygulanınca bırakma ve sürdürme oranlarını artırır (Kanıt Düzeyi A).</a:t>
            </a:r>
          </a:p>
          <a:p>
            <a:r>
              <a:rPr lang="tr-TR" b="1" dirty="0"/>
              <a:t>Danışmanlık:</a:t>
            </a:r>
            <a:r>
              <a:rPr lang="tr-TR" dirty="0"/>
              <a:t> Hastaya özel destek sağlar, sigara bırakma süreci hakkında bilgi verir ve engelleri aşmak için çözüm önerileri sunar.</a:t>
            </a:r>
          </a:p>
          <a:p>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8</a:t>
            </a:fld>
            <a:endParaRPr lang="tr-TR"/>
          </a:p>
        </p:txBody>
      </p:sp>
    </p:spTree>
    <p:extLst>
      <p:ext uri="{BB962C8B-B14F-4D97-AF65-F5344CB8AC3E}">
        <p14:creationId xmlns:p14="http://schemas.microsoft.com/office/powerpoint/2010/main" val="3387858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Sigara bırakma tedavisinde kullanılan </a:t>
            </a:r>
            <a:r>
              <a:rPr lang="tr-TR" dirty="0" err="1"/>
              <a:t>vareniklin</a:t>
            </a:r>
            <a:r>
              <a:rPr lang="tr-TR" dirty="0"/>
              <a:t>, </a:t>
            </a:r>
            <a:r>
              <a:rPr lang="tr-TR" dirty="0" err="1"/>
              <a:t>bupropion</a:t>
            </a:r>
            <a:r>
              <a:rPr lang="tr-TR" dirty="0"/>
              <a:t> ve nikotin bandının, özellikle psikiyatrik hastalığı olan ve olmayan sigara içicilerinde: </a:t>
            </a:r>
            <a:r>
              <a:rPr lang="tr-TR" dirty="0" err="1"/>
              <a:t>Nöropsikiyatrik</a:t>
            </a:r>
            <a:r>
              <a:rPr lang="tr-TR" dirty="0"/>
              <a:t> yan etki riskleri, etkinlikleri karşılaştırılmıştır. Neden önemli? Bu ilaçların özellikle psikiyatrik yan etkilere neden olabileceği konusunda kaygılar vardır. Ancak psikiyatrik hastalığı olan sigara içicilerinde güvenlik ve etkinlik verisi sınırlıdır.</a:t>
            </a:r>
          </a:p>
        </p:txBody>
      </p:sp>
      <p:sp>
        <p:nvSpPr>
          <p:cNvPr id="4" name="Slayt Numarası Yer Tutucusu 3"/>
          <p:cNvSpPr>
            <a:spLocks noGrp="1"/>
          </p:cNvSpPr>
          <p:nvPr>
            <p:ph type="sldNum" sz="quarter" idx="5"/>
          </p:nvPr>
        </p:nvSpPr>
        <p:spPr/>
        <p:txBody>
          <a:bodyPr/>
          <a:lstStyle/>
          <a:p>
            <a:fld id="{B8FB3064-84BE-4F70-B151-4740ADB20BE2}" type="slidenum">
              <a:rPr lang="tr-TR" smtClean="0"/>
              <a:pPr/>
              <a:t>64</a:t>
            </a:fld>
            <a:endParaRPr lang="tr-TR"/>
          </a:p>
        </p:txBody>
      </p:sp>
    </p:spTree>
    <p:extLst>
      <p:ext uri="{BB962C8B-B14F-4D97-AF65-F5344CB8AC3E}">
        <p14:creationId xmlns:p14="http://schemas.microsoft.com/office/powerpoint/2010/main" val="2197550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2016’da tamamlanan uluslararası çalışma:</a:t>
            </a:r>
            <a:r>
              <a:rPr lang="tr-TR" dirty="0"/>
              <a:t> 16 ülke, 141 merkez, 8144 hasta</a:t>
            </a:r>
          </a:p>
          <a:p>
            <a:r>
              <a:rPr lang="tr-TR" b="1" dirty="0"/>
              <a:t>Amaç:</a:t>
            </a:r>
            <a:r>
              <a:rPr lang="tr-TR" dirty="0"/>
              <a:t> </a:t>
            </a:r>
            <a:r>
              <a:rPr lang="tr-TR" dirty="0" err="1"/>
              <a:t>Vareniklin</a:t>
            </a:r>
            <a:r>
              <a:rPr lang="tr-TR" dirty="0"/>
              <a:t>, </a:t>
            </a:r>
            <a:r>
              <a:rPr lang="tr-TR" dirty="0" err="1"/>
              <a:t>Bupropion</a:t>
            </a:r>
            <a:r>
              <a:rPr lang="tr-TR" dirty="0"/>
              <a:t> ve nikotin bandının </a:t>
            </a:r>
            <a:r>
              <a:rPr lang="tr-TR" b="1" dirty="0"/>
              <a:t>etkinlik ve güvenilirliğini</a:t>
            </a:r>
            <a:r>
              <a:rPr lang="tr-TR" dirty="0"/>
              <a:t> değerlendirmek</a:t>
            </a:r>
          </a:p>
          <a:p>
            <a:r>
              <a:rPr lang="tr-TR" b="1" dirty="0"/>
              <a:t>Protokol:</a:t>
            </a:r>
            <a:r>
              <a:rPr lang="tr-TR" dirty="0"/>
              <a:t> 3 ay aktif tedavi, ardından 3 ay ilaçsız izlem</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65</a:t>
            </a:fld>
            <a:endParaRPr lang="tr-TR"/>
          </a:p>
        </p:txBody>
      </p:sp>
    </p:spTree>
    <p:extLst>
      <p:ext uri="{BB962C8B-B14F-4D97-AF65-F5344CB8AC3E}">
        <p14:creationId xmlns:p14="http://schemas.microsoft.com/office/powerpoint/2010/main" val="724395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Alfa4</a:t>
            </a:r>
            <a:r>
              <a:rPr lang="el-GR" b="1" dirty="0"/>
              <a:t>β2 </a:t>
            </a:r>
            <a:r>
              <a:rPr lang="tr-TR" b="1" dirty="0" err="1"/>
              <a:t>nikotinik</a:t>
            </a:r>
            <a:r>
              <a:rPr lang="tr-TR" b="1" dirty="0"/>
              <a:t> </a:t>
            </a:r>
            <a:r>
              <a:rPr lang="tr-TR" b="1" dirty="0" err="1"/>
              <a:t>asetilkolin</a:t>
            </a:r>
            <a:r>
              <a:rPr lang="tr-TR" b="1" dirty="0"/>
              <a:t> reseptörlerinde</a:t>
            </a:r>
            <a:r>
              <a:rPr lang="tr-TR" dirty="0"/>
              <a:t> hem </a:t>
            </a:r>
            <a:r>
              <a:rPr lang="tr-TR" dirty="0" err="1"/>
              <a:t>agonist</a:t>
            </a:r>
            <a:r>
              <a:rPr lang="tr-TR" dirty="0"/>
              <a:t> hem antagonist etki gösterir.</a:t>
            </a:r>
          </a:p>
          <a:p>
            <a:r>
              <a:rPr lang="tr-TR" dirty="0"/>
              <a:t>Polonya, Yugoslavya, Bulgaristan gibi ülkelerde yıllardır kullanılıyor.</a:t>
            </a:r>
          </a:p>
          <a:p>
            <a:r>
              <a:rPr lang="tr-TR" b="1" dirty="0"/>
              <a:t>Araştırmalar:</a:t>
            </a:r>
            <a:r>
              <a:rPr lang="tr-TR" dirty="0"/>
              <a:t> Yeterli ve kaliteli çalışmalar önerilmiş; etkili olduğu ve </a:t>
            </a:r>
            <a:r>
              <a:rPr lang="tr-TR" b="1" dirty="0" err="1"/>
              <a:t>Vareniklin</a:t>
            </a:r>
            <a:r>
              <a:rPr lang="tr-TR" b="1" dirty="0"/>
              <a:t> ile </a:t>
            </a:r>
            <a:r>
              <a:rPr lang="tr-TR" b="1" dirty="0" err="1"/>
              <a:t>NYKT’ye</a:t>
            </a:r>
            <a:r>
              <a:rPr lang="tr-TR" b="1" dirty="0"/>
              <a:t> benzer başarı</a:t>
            </a:r>
            <a:r>
              <a:rPr lang="tr-TR" dirty="0"/>
              <a:t> sağladığı vurgulanmıştır.</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68</a:t>
            </a:fld>
            <a:endParaRPr lang="tr-TR"/>
          </a:p>
        </p:txBody>
      </p:sp>
    </p:spTree>
    <p:extLst>
      <p:ext uri="{BB962C8B-B14F-4D97-AF65-F5344CB8AC3E}">
        <p14:creationId xmlns:p14="http://schemas.microsoft.com/office/powerpoint/2010/main" val="1847806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Başlangıç aşaması:</a:t>
            </a:r>
            <a:r>
              <a:rPr lang="tr-TR" dirty="0"/>
              <a:t> 3–5 gün</a:t>
            </a:r>
          </a:p>
          <a:p>
            <a:r>
              <a:rPr lang="tr-TR" b="1" dirty="0"/>
              <a:t>Doz:</a:t>
            </a:r>
            <a:r>
              <a:rPr lang="tr-TR" dirty="0"/>
              <a:t> İlk 3 gün, </a:t>
            </a:r>
            <a:r>
              <a:rPr lang="tr-TR" b="1" dirty="0"/>
              <a:t>her 2 saatte bir (gece hariç) günde 6 tablet</a:t>
            </a:r>
            <a:endParaRPr lang="tr-TR" dirty="0"/>
          </a:p>
          <a:p>
            <a:r>
              <a:rPr lang="tr-TR" b="1" dirty="0"/>
              <a:t>Sigara sayısı:</a:t>
            </a:r>
            <a:r>
              <a:rPr lang="tr-TR" dirty="0"/>
              <a:t> Tedavi başlar başlamaz azaltılmalı</a:t>
            </a:r>
          </a:p>
          <a:p>
            <a:r>
              <a:rPr lang="tr-TR" b="1" dirty="0"/>
              <a:t>Etkisizlik durumunda:</a:t>
            </a:r>
            <a:r>
              <a:rPr lang="tr-TR" dirty="0"/>
              <a:t> 3 gün içinde sigara isteği azalmazsa doktora başvurulmalı; 5 günden uzun sigara ile birlikte kullanılmamalı</a:t>
            </a:r>
          </a:p>
          <a:p>
            <a:r>
              <a:rPr lang="tr-TR" b="1" dirty="0"/>
              <a:t>Sigara bırakma günü:</a:t>
            </a:r>
            <a:r>
              <a:rPr lang="tr-TR" dirty="0"/>
              <a:t> İlacın etkisi başlar başlamaz ve 5 günü geçmeyecek şekilde belirlenmeli</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69</a:t>
            </a:fld>
            <a:endParaRPr lang="tr-TR"/>
          </a:p>
        </p:txBody>
      </p:sp>
    </p:spTree>
    <p:extLst>
      <p:ext uri="{BB962C8B-B14F-4D97-AF65-F5344CB8AC3E}">
        <p14:creationId xmlns:p14="http://schemas.microsoft.com/office/powerpoint/2010/main" val="3830540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Hali hazırda kullanılan ilaç ismi: </a:t>
            </a:r>
            <a:r>
              <a:rPr lang="tr-TR" dirty="0" err="1"/>
              <a:t>Nikitabs</a:t>
            </a:r>
            <a:r>
              <a:rPr lang="tr-TR" dirty="0"/>
              <a:t> </a:t>
            </a:r>
          </a:p>
        </p:txBody>
      </p:sp>
      <p:sp>
        <p:nvSpPr>
          <p:cNvPr id="4" name="Slayt Numarası Yer Tutucusu 3"/>
          <p:cNvSpPr>
            <a:spLocks noGrp="1"/>
          </p:cNvSpPr>
          <p:nvPr>
            <p:ph type="sldNum" sz="quarter" idx="10"/>
          </p:nvPr>
        </p:nvSpPr>
        <p:spPr/>
        <p:txBody>
          <a:bodyPr/>
          <a:lstStyle/>
          <a:p>
            <a:fld id="{0FFF8253-FC73-459E-AA77-ABDAD397B279}" type="slidenum">
              <a:rPr lang="tr-TR" smtClean="0"/>
              <a:t>70</a:t>
            </a:fld>
            <a:endParaRPr lang="tr-TR"/>
          </a:p>
        </p:txBody>
      </p:sp>
    </p:spTree>
    <p:extLst>
      <p:ext uri="{BB962C8B-B14F-4D97-AF65-F5344CB8AC3E}">
        <p14:creationId xmlns:p14="http://schemas.microsoft.com/office/powerpoint/2010/main" val="329565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Çocuklar (&lt;18 yaş):</a:t>
            </a:r>
            <a:r>
              <a:rPr lang="tr-TR" dirty="0"/>
              <a:t> Kullanımı uygun değil, yeterli veri yok</a:t>
            </a:r>
          </a:p>
          <a:p>
            <a:r>
              <a:rPr lang="tr-TR" b="1" dirty="0"/>
              <a:t>Yaşlılar (≥65 yaş):</a:t>
            </a:r>
            <a:r>
              <a:rPr lang="tr-TR" dirty="0"/>
              <a:t> Kullanımı uygun değil, yeterli veri yok</a:t>
            </a:r>
          </a:p>
          <a:p>
            <a:r>
              <a:rPr lang="tr-TR" b="1" dirty="0"/>
              <a:t>Karaciğer / böbrek yetmezliği:</a:t>
            </a:r>
            <a:r>
              <a:rPr lang="tr-TR" dirty="0"/>
              <a:t> Klinik deneyim yok, kullanımı önerilmez</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72</a:t>
            </a:fld>
            <a:endParaRPr lang="tr-TR"/>
          </a:p>
        </p:txBody>
      </p:sp>
    </p:spTree>
    <p:extLst>
      <p:ext uri="{BB962C8B-B14F-4D97-AF65-F5344CB8AC3E}">
        <p14:creationId xmlns:p14="http://schemas.microsoft.com/office/powerpoint/2010/main" val="998213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İlaç etkileşimleri:</a:t>
            </a:r>
            <a:r>
              <a:rPr lang="tr-TR" dirty="0"/>
              <a:t> </a:t>
            </a:r>
            <a:r>
              <a:rPr lang="tr-TR" dirty="0" err="1"/>
              <a:t>Cytisine</a:t>
            </a:r>
            <a:r>
              <a:rPr lang="tr-TR" dirty="0"/>
              <a:t> kullanılırken bazı ilaçların (</a:t>
            </a:r>
            <a:r>
              <a:rPr lang="tr-TR" dirty="0" err="1"/>
              <a:t>teofilin</a:t>
            </a:r>
            <a:r>
              <a:rPr lang="tr-TR" dirty="0"/>
              <a:t>, </a:t>
            </a:r>
            <a:r>
              <a:rPr lang="tr-TR" dirty="0" err="1"/>
              <a:t>takrin</a:t>
            </a:r>
            <a:r>
              <a:rPr lang="tr-TR" dirty="0"/>
              <a:t>, </a:t>
            </a:r>
            <a:r>
              <a:rPr lang="tr-TR" dirty="0" err="1"/>
              <a:t>klozapin</a:t>
            </a:r>
            <a:r>
              <a:rPr lang="tr-TR" dirty="0"/>
              <a:t>, </a:t>
            </a:r>
            <a:r>
              <a:rPr lang="tr-TR" dirty="0" err="1"/>
              <a:t>ropinirol</a:t>
            </a:r>
            <a:r>
              <a:rPr lang="tr-TR" dirty="0"/>
              <a:t>) doz ayarlaması gerekebilir</a:t>
            </a:r>
          </a:p>
          <a:p>
            <a:r>
              <a:rPr lang="tr-TR" b="1" dirty="0" err="1"/>
              <a:t>Hormonal</a:t>
            </a:r>
            <a:r>
              <a:rPr lang="tr-TR" b="1" dirty="0"/>
              <a:t> </a:t>
            </a:r>
            <a:r>
              <a:rPr lang="tr-TR" b="1" dirty="0" err="1"/>
              <a:t>kontraseptifler</a:t>
            </a:r>
            <a:r>
              <a:rPr lang="tr-TR" b="1" dirty="0"/>
              <a:t>:</a:t>
            </a:r>
            <a:r>
              <a:rPr lang="tr-TR" dirty="0"/>
              <a:t> Etkisini azaltıp azaltmadığı bilinmiyor; bu nedenle </a:t>
            </a:r>
            <a:r>
              <a:rPr lang="tr-TR" b="1" dirty="0"/>
              <a:t>ek bir bariyer yöntemi</a:t>
            </a:r>
            <a:r>
              <a:rPr lang="tr-TR" dirty="0"/>
              <a:t> (</a:t>
            </a:r>
            <a:r>
              <a:rPr lang="tr-TR" dirty="0" err="1"/>
              <a:t>örn</a:t>
            </a:r>
            <a:r>
              <a:rPr lang="tr-TR" dirty="0"/>
              <a:t>. prezervatif) önerilir</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73</a:t>
            </a:fld>
            <a:endParaRPr lang="tr-TR"/>
          </a:p>
        </p:txBody>
      </p:sp>
    </p:spTree>
    <p:extLst>
      <p:ext uri="{BB962C8B-B14F-4D97-AF65-F5344CB8AC3E}">
        <p14:creationId xmlns:p14="http://schemas.microsoft.com/office/powerpoint/2010/main" val="3377500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Sigara ile ilaç birlikte kullanılırsa:</a:t>
            </a:r>
            <a:r>
              <a:rPr lang="tr-TR" dirty="0"/>
              <a:t> Nikotin aşırı dozuna benzer yan etkiler görülebilir</a:t>
            </a:r>
          </a:p>
          <a:p>
            <a:r>
              <a:rPr lang="tr-TR" b="1" dirty="0"/>
              <a:t>Öneri:</a:t>
            </a:r>
            <a:r>
              <a:rPr lang="tr-TR" dirty="0"/>
              <a:t> Tedavi süresince sigara miktarı azaltılmalı; </a:t>
            </a:r>
            <a:r>
              <a:rPr lang="tr-TR" b="1" dirty="0"/>
              <a:t>5 günden sonra sigara mutlaka bırakılmalı</a:t>
            </a:r>
            <a:endParaRPr lang="tr-TR" dirty="0"/>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74</a:t>
            </a:fld>
            <a:endParaRPr lang="tr-TR"/>
          </a:p>
        </p:txBody>
      </p:sp>
    </p:spTree>
    <p:extLst>
      <p:ext uri="{BB962C8B-B14F-4D97-AF65-F5344CB8AC3E}">
        <p14:creationId xmlns:p14="http://schemas.microsoft.com/office/powerpoint/2010/main" val="4264391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İki ilaç birlikte kullanıldığında:</a:t>
            </a:r>
            <a:r>
              <a:rPr lang="tr-TR" dirty="0"/>
              <a:t> Sigara bırakma oranları artar</a:t>
            </a:r>
          </a:p>
          <a:p>
            <a:r>
              <a:rPr lang="tr-TR" b="1" dirty="0"/>
              <a:t>Yan etkiler:</a:t>
            </a:r>
            <a:r>
              <a:rPr lang="tr-TR" dirty="0"/>
              <a:t> Artış gözlenmemiş</a:t>
            </a:r>
          </a:p>
          <a:p>
            <a:r>
              <a:rPr lang="tr-TR" b="1" dirty="0"/>
              <a:t>Kullanım durumu:</a:t>
            </a:r>
            <a:r>
              <a:rPr lang="tr-TR" dirty="0"/>
              <a:t> Henüz rutine girmiş değil</a:t>
            </a:r>
          </a:p>
          <a:p>
            <a:endParaRPr lang="tr-TR" dirty="0"/>
          </a:p>
        </p:txBody>
      </p:sp>
      <p:sp>
        <p:nvSpPr>
          <p:cNvPr id="4" name="Slayt Numarası Yer Tutucusu 3"/>
          <p:cNvSpPr>
            <a:spLocks noGrp="1"/>
          </p:cNvSpPr>
          <p:nvPr>
            <p:ph type="sldNum" sz="quarter" idx="10"/>
          </p:nvPr>
        </p:nvSpPr>
        <p:spPr/>
        <p:txBody>
          <a:bodyPr/>
          <a:lstStyle/>
          <a:p>
            <a:fld id="{B8FB3064-84BE-4F70-B151-4740ADB20BE2}" type="slidenum">
              <a:rPr lang="tr-TR" smtClean="0"/>
              <a:pPr/>
              <a:t>75</a:t>
            </a:fld>
            <a:endParaRPr lang="tr-TR"/>
          </a:p>
        </p:txBody>
      </p:sp>
    </p:spTree>
    <p:extLst>
      <p:ext uri="{BB962C8B-B14F-4D97-AF65-F5344CB8AC3E}">
        <p14:creationId xmlns:p14="http://schemas.microsoft.com/office/powerpoint/2010/main" val="30554404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Tedavide faydalı:</a:t>
            </a:r>
            <a:r>
              <a:rPr lang="tr-TR" dirty="0"/>
              <a:t> Çelişkili gibi görünse de etkili bulunmuş</a:t>
            </a:r>
          </a:p>
          <a:p>
            <a:r>
              <a:rPr lang="tr-TR" b="1" dirty="0"/>
              <a:t>Kullanım nedeni:</a:t>
            </a:r>
            <a:r>
              <a:rPr lang="tr-TR" dirty="0"/>
              <a:t> </a:t>
            </a:r>
            <a:r>
              <a:rPr lang="tr-TR" dirty="0" err="1"/>
              <a:t>Vareniklin</a:t>
            </a:r>
            <a:r>
              <a:rPr lang="tr-TR" dirty="0"/>
              <a:t> tüm reseptörleri kapatamadığı için</a:t>
            </a:r>
          </a:p>
          <a:p>
            <a:r>
              <a:rPr lang="tr-TR" b="1" dirty="0" err="1"/>
              <a:t>Endikasyon</a:t>
            </a:r>
            <a:r>
              <a:rPr lang="tr-TR" b="1" dirty="0"/>
              <a:t>:</a:t>
            </a:r>
            <a:r>
              <a:rPr lang="tr-TR" dirty="0"/>
              <a:t> </a:t>
            </a:r>
            <a:r>
              <a:rPr lang="tr-TR" dirty="0" err="1"/>
              <a:t>Vareniklin</a:t>
            </a:r>
            <a:r>
              <a:rPr lang="tr-TR"/>
              <a:t> kullanırken aşırı sigara isteği olanlarda tercih edilir</a:t>
            </a:r>
          </a:p>
        </p:txBody>
      </p:sp>
      <p:sp>
        <p:nvSpPr>
          <p:cNvPr id="4" name="Slayt Numarası Yer Tutucusu 3"/>
          <p:cNvSpPr>
            <a:spLocks noGrp="1"/>
          </p:cNvSpPr>
          <p:nvPr>
            <p:ph type="sldNum" sz="quarter" idx="10"/>
          </p:nvPr>
        </p:nvSpPr>
        <p:spPr/>
        <p:txBody>
          <a:bodyPr/>
          <a:lstStyle/>
          <a:p>
            <a:fld id="{B8FB3064-84BE-4F70-B151-4740ADB20BE2}" type="slidenum">
              <a:rPr lang="tr-TR" smtClean="0"/>
              <a:pPr/>
              <a:t>76</a:t>
            </a:fld>
            <a:endParaRPr lang="tr-TR"/>
          </a:p>
        </p:txBody>
      </p:sp>
    </p:spTree>
    <p:extLst>
      <p:ext uri="{BB962C8B-B14F-4D97-AF65-F5344CB8AC3E}">
        <p14:creationId xmlns:p14="http://schemas.microsoft.com/office/powerpoint/2010/main" val="58702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err="1"/>
              <a:t>lumlu</a:t>
            </a:r>
            <a:r>
              <a:rPr lang="tr-TR" b="1" dirty="0"/>
              <a:t> sigara düşüncelerini değiştiremeyenler, bırakınca</a:t>
            </a:r>
            <a:r>
              <a:rPr lang="tr-TR" dirty="0"/>
              <a:t> kayıp, eksiklik, güçsüzlük, </a:t>
            </a:r>
            <a:r>
              <a:rPr lang="tr-TR" dirty="0" err="1"/>
              <a:t>cezalandırılmışlık</a:t>
            </a:r>
            <a:r>
              <a:rPr lang="tr-TR" dirty="0"/>
              <a:t>, özlem ve içenlere imrenme hisseder; bu da </a:t>
            </a:r>
            <a:r>
              <a:rPr lang="tr-TR" b="1" dirty="0"/>
              <a:t>sigaraya yeniden başlama riskini artırır.</a:t>
            </a:r>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9</a:t>
            </a:fld>
            <a:endParaRPr lang="tr-TR"/>
          </a:p>
        </p:txBody>
      </p:sp>
    </p:spTree>
    <p:extLst>
      <p:ext uri="{BB962C8B-B14F-4D97-AF65-F5344CB8AC3E}">
        <p14:creationId xmlns:p14="http://schemas.microsoft.com/office/powerpoint/2010/main" val="427136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tedavinin ilk aşaması:</a:t>
            </a:r>
            <a:r>
              <a:rPr lang="tr-TR" dirty="0"/>
              <a:t> Bağımlının değerlendirilmesi</a:t>
            </a:r>
          </a:p>
          <a:p>
            <a:r>
              <a:rPr lang="tr-TR" dirty="0"/>
              <a:t>Bağımlılık derecesi ve bırakma isteği</a:t>
            </a:r>
          </a:p>
          <a:p>
            <a:r>
              <a:rPr lang="tr-TR" dirty="0"/>
              <a:t>Sigara bırakma zamanı ve yaşam koşulları</a:t>
            </a:r>
          </a:p>
          <a:p>
            <a:r>
              <a:rPr lang="tr-TR" dirty="0"/>
              <a:t>Aile, iş ve sosyal-ekonomik durum</a:t>
            </a:r>
          </a:p>
          <a:p>
            <a:r>
              <a:rPr lang="tr-TR" dirty="0"/>
              <a:t>Sigara kullanım nedenleri, yerleri ve süreleri</a:t>
            </a:r>
          </a:p>
          <a:p>
            <a:r>
              <a:rPr lang="tr-TR" dirty="0"/>
              <a:t>Alışkanlıklar veya törensel davranışlar</a:t>
            </a:r>
          </a:p>
          <a:p>
            <a:r>
              <a:rPr lang="tr-TR" dirty="0"/>
              <a:t>Duygular ve düşünceler</a:t>
            </a:r>
          </a:p>
          <a:p>
            <a:r>
              <a:rPr lang="tr-TR" dirty="0"/>
              <a:t>Kışkırtıcı ve devam ettirici faktörler</a:t>
            </a:r>
          </a:p>
          <a:p>
            <a:endParaRPr lang="tr-TR" dirty="0"/>
          </a:p>
        </p:txBody>
      </p:sp>
      <p:sp>
        <p:nvSpPr>
          <p:cNvPr id="4" name="Slayt Numarası Yer Tutucusu 3"/>
          <p:cNvSpPr>
            <a:spLocks noGrp="1"/>
          </p:cNvSpPr>
          <p:nvPr>
            <p:ph type="sldNum" sz="quarter" idx="10"/>
          </p:nvPr>
        </p:nvSpPr>
        <p:spPr/>
        <p:txBody>
          <a:bodyPr/>
          <a:lstStyle/>
          <a:p>
            <a:fld id="{FC6B7B36-00A3-4254-9840-2B1126B69F3B}" type="slidenum">
              <a:rPr lang="tr-TR" smtClean="0"/>
              <a:t>10</a:t>
            </a:fld>
            <a:endParaRPr lang="tr-TR"/>
          </a:p>
        </p:txBody>
      </p:sp>
    </p:spTree>
    <p:extLst>
      <p:ext uri="{BB962C8B-B14F-4D97-AF65-F5344CB8AC3E}">
        <p14:creationId xmlns:p14="http://schemas.microsoft.com/office/powerpoint/2010/main" val="234294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Değişimin kişi için ne kadar önemli olduğunu anlamak için, önem düzeyini 0–10 arasında puanlaması istenir.</a:t>
            </a:r>
            <a:br>
              <a:rPr lang="tr-TR" dirty="0"/>
            </a:br>
            <a:r>
              <a:rPr lang="tr-TR" dirty="0"/>
              <a:t>Kişi bir puan verdikten sonra, </a:t>
            </a:r>
            <a:r>
              <a:rPr lang="tr-TR" b="1" dirty="0"/>
              <a:t>“Neden daha düşük değil de bu puanı verdiniz?”</a:t>
            </a:r>
            <a:r>
              <a:rPr lang="tr-TR" dirty="0"/>
              <a:t> (örneğin </a:t>
            </a:r>
            <a:r>
              <a:rPr lang="tr-TR" i="1" dirty="0"/>
              <a:t>“Niye 6 değil de 7?”</a:t>
            </a:r>
            <a:r>
              <a:rPr lang="tr-TR" dirty="0"/>
              <a:t>) diye sorulur.</a:t>
            </a:r>
          </a:p>
          <a:p>
            <a:r>
              <a:rPr lang="tr-TR" dirty="0"/>
              <a:t>Bu sorunun amacı, kişinin kendi ağzından </a:t>
            </a:r>
            <a:r>
              <a:rPr lang="tr-TR" b="1" dirty="0"/>
              <a:t>değişmek için sahip olduğu nedenleri ifade etmesini</a:t>
            </a:r>
            <a:r>
              <a:rPr lang="tr-TR" dirty="0"/>
              <a:t> sağlamaktır.</a:t>
            </a:r>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13</a:t>
            </a:fld>
            <a:endParaRPr lang="tr-TR"/>
          </a:p>
        </p:txBody>
      </p:sp>
    </p:spTree>
    <p:extLst>
      <p:ext uri="{BB962C8B-B14F-4D97-AF65-F5344CB8AC3E}">
        <p14:creationId xmlns:p14="http://schemas.microsoft.com/office/powerpoint/2010/main" val="357942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Kişinin değişim önündeki engelleri fark etmesi için ona, puanını yükseltmek için ne olması gerektiği sorulur.</a:t>
            </a:r>
            <a:br>
              <a:rPr lang="tr-TR" dirty="0"/>
            </a:br>
            <a:r>
              <a:rPr lang="tr-TR" dirty="0"/>
              <a:t>Amaç, kişinin </a:t>
            </a:r>
            <a:r>
              <a:rPr lang="tr-TR" b="1" dirty="0"/>
              <a:t>değişim için hangi adımları atması gerektiğini</a:t>
            </a:r>
            <a:r>
              <a:rPr lang="tr-TR" dirty="0"/>
              <a:t> kendi kendine görmesini sağlamaktır.</a:t>
            </a:r>
          </a:p>
          <a:p>
            <a:r>
              <a:rPr lang="tr-TR" dirty="0"/>
              <a:t>Örnek soru: </a:t>
            </a:r>
            <a:r>
              <a:rPr lang="tr-TR" i="1" dirty="0"/>
              <a:t>“7 vermişsiniz, 8 olması için ne gerekirdi? Kendinize olan güveninizi azaltan şey nedir?”</a:t>
            </a:r>
            <a:endParaRPr lang="tr-TR" dirty="0"/>
          </a:p>
          <a:p>
            <a:endParaRPr lang="tr-TR" dirty="0"/>
          </a:p>
        </p:txBody>
      </p:sp>
      <p:sp>
        <p:nvSpPr>
          <p:cNvPr id="4" name="Slayt Numarası Yer Tutucusu 3"/>
          <p:cNvSpPr>
            <a:spLocks noGrp="1"/>
          </p:cNvSpPr>
          <p:nvPr>
            <p:ph type="sldNum" sz="quarter" idx="5"/>
          </p:nvPr>
        </p:nvSpPr>
        <p:spPr/>
        <p:txBody>
          <a:bodyPr/>
          <a:lstStyle/>
          <a:p>
            <a:fld id="{FC6B7B36-00A3-4254-9840-2B1126B69F3B}" type="slidenum">
              <a:rPr lang="tr-TR" smtClean="0"/>
              <a:t>14</a:t>
            </a:fld>
            <a:endParaRPr lang="tr-TR"/>
          </a:p>
        </p:txBody>
      </p:sp>
    </p:spTree>
    <p:extLst>
      <p:ext uri="{BB962C8B-B14F-4D97-AF65-F5344CB8AC3E}">
        <p14:creationId xmlns:p14="http://schemas.microsoft.com/office/powerpoint/2010/main" val="785874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9A1C2ED-5BE5-F34B-8765-66B32B877609}" type="datetime1">
              <a:rPr lang="tr-TR"/>
              <a:t>18.12.2025</a:t>
            </a:fld>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41946" y="2666199"/>
            <a:ext cx="10515600" cy="1890716"/>
          </a:xfrm>
        </p:spPr>
        <p:txBody>
          <a:bodyPr>
            <a:normAutofit fontScale="90000"/>
          </a:bodyPr>
          <a:lstStyle/>
          <a:p>
            <a:pPr>
              <a:defRPr/>
            </a:pPr>
            <a:br>
              <a:rPr lang="tr-TR" sz="3600" b="1" dirty="0"/>
            </a:br>
            <a:br>
              <a:rPr lang="tr-TR" sz="3600" b="1" dirty="0"/>
            </a:br>
            <a:br>
              <a:rPr lang="tr-TR" sz="3600" b="1" dirty="0"/>
            </a:br>
            <a:r>
              <a:rPr lang="tr-TR" sz="3600" dirty="0"/>
              <a:t>KLİNİKLERDE TÜTÜN BAĞIMLILIĞINA DAVRANIŞSAL YAKLAŞIMLAR, </a:t>
            </a:r>
            <a:br>
              <a:rPr lang="tr-TR" sz="3600" dirty="0"/>
            </a:br>
            <a:r>
              <a:rPr lang="tr-TR" sz="3600" dirty="0"/>
              <a:t>DAVRANIŞÇI-BİLİŞSEL YÖNTEMLER </a:t>
            </a:r>
            <a:br>
              <a:rPr lang="tr-TR" sz="3600" dirty="0"/>
            </a:br>
            <a:br>
              <a:rPr lang="tr-TR" sz="3600" b="1" dirty="0"/>
            </a:br>
            <a:br>
              <a:rPr lang="tr-TR" sz="3600" b="1" dirty="0"/>
            </a:br>
            <a:br>
              <a:rPr lang="tr-TR" sz="1800" b="1" dirty="0"/>
            </a:br>
            <a:br>
              <a:rPr lang="tr-TR" sz="1800" dirty="0"/>
            </a:br>
            <a:endParaRPr lang="tr-T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a:bodyPr>
          <a:lstStyle/>
          <a:p>
            <a:pPr>
              <a:defRPr/>
            </a:pPr>
            <a:r>
              <a:rPr lang="tr-TR" sz="2400" dirty="0"/>
              <a:t>Davranışçı Bilişsel Tedavi</a:t>
            </a:r>
          </a:p>
        </p:txBody>
      </p:sp>
      <p:sp>
        <p:nvSpPr>
          <p:cNvPr id="166" name="European Network for Smoking and Tobacco Prevention…"/>
          <p:cNvSpPr txBox="1"/>
          <p:nvPr/>
        </p:nvSpPr>
        <p:spPr bwMode="auto">
          <a:xfrm>
            <a:off x="7208885" y="5646981"/>
            <a:ext cx="4691115" cy="625812"/>
          </a:xfrm>
          <a:prstGeom prst="rect">
            <a:avLst/>
          </a:prstGeom>
          <a:ln w="12700">
            <a:miter lim="400000"/>
          </a:ln>
        </p:spPr>
        <p:txBody>
          <a:bodyPr lIns="50800" tIns="50800" rIns="50800" bIns="50800" anchor="ctr">
            <a:spAutoFit/>
          </a:bodyPr>
          <a:lstStyle/>
          <a:p>
            <a:pPr algn="r" defTabSz="457200">
              <a:spcBef>
                <a:spcPts val="1200"/>
              </a:spcBef>
              <a:defRPr sz="1400" b="1">
                <a:latin typeface="Times Roman"/>
                <a:ea typeface="Times Roman"/>
                <a:cs typeface="Times Roman"/>
              </a:defRPr>
            </a:pPr>
            <a:r>
              <a:rPr sz="800"/>
              <a:t>European Network for Smoking and Tobacco Prevention </a:t>
            </a:r>
            <a:endParaRPr/>
          </a:p>
          <a:p>
            <a:pPr algn="r" defTabSz="457200">
              <a:spcBef>
                <a:spcPts val="1200"/>
              </a:spcBef>
              <a:defRPr sz="1400" b="1">
                <a:latin typeface="Times Roman"/>
                <a:ea typeface="Times Roman"/>
                <a:cs typeface="Times Roman"/>
              </a:defRPr>
            </a:pPr>
            <a:r>
              <a:rPr sz="800"/>
              <a:t>aisbl (ENSP), 2020</a:t>
            </a:r>
            <a:br>
              <a:rPr sz="800"/>
            </a:br>
            <a:endParaRPr sz="800"/>
          </a:p>
        </p:txBody>
      </p:sp>
      <p:sp>
        <p:nvSpPr>
          <p:cNvPr id="3" name="Dikdörtgen 2"/>
          <p:cNvSpPr/>
          <p:nvPr/>
        </p:nvSpPr>
        <p:spPr bwMode="auto">
          <a:xfrm>
            <a:off x="724782" y="1534255"/>
            <a:ext cx="10537794" cy="2904578"/>
          </a:xfrm>
          <a:prstGeom prst="rect">
            <a:avLst/>
          </a:prstGeom>
        </p:spPr>
        <p:txBody>
          <a:bodyPr wrap="square">
            <a:spAutoFit/>
          </a:bodyPr>
          <a:lstStyle/>
          <a:p>
            <a:pPr marL="349757" indent="-349757" defTabSz="932688">
              <a:lnSpc>
                <a:spcPct val="80000"/>
              </a:lnSpc>
              <a:spcBef>
                <a:spcPts val="500"/>
              </a:spcBef>
              <a:defRPr sz="2450"/>
            </a:pPr>
            <a:r>
              <a:rPr lang="tr-TR" sz="1600" b="1" dirty="0"/>
              <a:t>Tedavinin ilk aşaması</a:t>
            </a:r>
            <a:r>
              <a:rPr lang="tr-TR" sz="1600" dirty="0"/>
              <a:t>; bağımlının değerlendirilmesi  </a:t>
            </a:r>
            <a:endParaRPr dirty="0"/>
          </a:p>
          <a:p>
            <a:pPr marL="349757" indent="-349757" defTabSz="932688">
              <a:lnSpc>
                <a:spcPct val="80000"/>
              </a:lnSpc>
              <a:spcBef>
                <a:spcPts val="500"/>
              </a:spcBef>
              <a:defRPr sz="2450"/>
            </a:pPr>
            <a:r>
              <a:rPr lang="tr-TR" sz="1600" dirty="0"/>
              <a:t>-Bağımlılık derecesi,</a:t>
            </a:r>
            <a:endParaRPr dirty="0"/>
          </a:p>
          <a:p>
            <a:pPr marL="349757" indent="-349757" defTabSz="932688">
              <a:lnSpc>
                <a:spcPct val="80000"/>
              </a:lnSpc>
              <a:spcBef>
                <a:spcPts val="500"/>
              </a:spcBef>
              <a:defRPr sz="2450"/>
            </a:pPr>
            <a:r>
              <a:rPr lang="tr-TR" sz="1600" dirty="0"/>
              <a:t>-Sigarayı bırakmak isteyip istemediği </a:t>
            </a:r>
            <a:endParaRPr dirty="0"/>
          </a:p>
          <a:p>
            <a:pPr marL="349757" indent="-349757" defTabSz="932688">
              <a:lnSpc>
                <a:spcPct val="80000"/>
              </a:lnSpc>
              <a:spcBef>
                <a:spcPts val="500"/>
              </a:spcBef>
              <a:defRPr sz="2450"/>
            </a:pPr>
            <a:r>
              <a:rPr lang="tr-TR" sz="1600" dirty="0"/>
              <a:t>-Hangi dönemde olduğu </a:t>
            </a:r>
            <a:endParaRPr dirty="0"/>
          </a:p>
          <a:p>
            <a:pPr marL="349757" indent="-349757" defTabSz="932688">
              <a:lnSpc>
                <a:spcPct val="80000"/>
              </a:lnSpc>
              <a:spcBef>
                <a:spcPts val="500"/>
              </a:spcBef>
              <a:defRPr sz="2450"/>
            </a:pPr>
            <a:r>
              <a:rPr lang="tr-TR" sz="1600" dirty="0"/>
              <a:t>-Aile, iş, yaşam koşulları </a:t>
            </a:r>
            <a:endParaRPr dirty="0"/>
          </a:p>
          <a:p>
            <a:pPr marL="349757" indent="-349757" defTabSz="932688">
              <a:lnSpc>
                <a:spcPct val="80000"/>
              </a:lnSpc>
              <a:spcBef>
                <a:spcPts val="500"/>
              </a:spcBef>
              <a:defRPr sz="2450"/>
            </a:pPr>
            <a:r>
              <a:rPr lang="tr-TR" sz="1600" dirty="0"/>
              <a:t>-Sosyal ve ekonomik durumu </a:t>
            </a:r>
            <a:endParaRPr dirty="0"/>
          </a:p>
          <a:p>
            <a:pPr marL="349757" indent="-349757" defTabSz="932688">
              <a:lnSpc>
                <a:spcPct val="80000"/>
              </a:lnSpc>
              <a:spcBef>
                <a:spcPts val="500"/>
              </a:spcBef>
              <a:defRPr sz="2450"/>
            </a:pPr>
            <a:r>
              <a:rPr lang="tr-TR" sz="1600" dirty="0"/>
              <a:t>-Neden, nerede, ne zamandır içtiği</a:t>
            </a:r>
            <a:endParaRPr dirty="0"/>
          </a:p>
          <a:p>
            <a:pPr marL="349757" indent="-349757" defTabSz="932688">
              <a:lnSpc>
                <a:spcPct val="80000"/>
              </a:lnSpc>
              <a:spcBef>
                <a:spcPts val="500"/>
              </a:spcBef>
              <a:defRPr sz="2450"/>
            </a:pPr>
            <a:r>
              <a:rPr lang="tr-TR" sz="1600" dirty="0"/>
              <a:t>-Hangi durumlarda içiyor ?</a:t>
            </a:r>
            <a:endParaRPr dirty="0"/>
          </a:p>
          <a:p>
            <a:pPr marL="349757" indent="-349757" defTabSz="932688">
              <a:lnSpc>
                <a:spcPct val="80000"/>
              </a:lnSpc>
              <a:spcBef>
                <a:spcPts val="500"/>
              </a:spcBef>
              <a:defRPr sz="2450"/>
            </a:pPr>
            <a:r>
              <a:rPr lang="tr-TR" sz="1600" dirty="0"/>
              <a:t>-Alışkanlıkları yada törensel bir dizi hareketi var mı ?</a:t>
            </a:r>
            <a:endParaRPr dirty="0"/>
          </a:p>
          <a:p>
            <a:pPr marL="349757" indent="-349757" defTabSz="932688">
              <a:lnSpc>
                <a:spcPct val="80000"/>
              </a:lnSpc>
              <a:spcBef>
                <a:spcPts val="500"/>
              </a:spcBef>
              <a:defRPr sz="2450"/>
            </a:pPr>
            <a:r>
              <a:rPr lang="tr-TR" sz="1600" dirty="0"/>
              <a:t>-Ne hissettiği ve düşündüğü  sorgulanmalı </a:t>
            </a:r>
            <a:endParaRPr dirty="0"/>
          </a:p>
          <a:p>
            <a:pPr marL="349757" indent="-349757" defTabSz="932688">
              <a:lnSpc>
                <a:spcPct val="80000"/>
              </a:lnSpc>
              <a:spcBef>
                <a:spcPts val="500"/>
              </a:spcBef>
              <a:defRPr sz="2450"/>
            </a:pPr>
            <a:r>
              <a:rPr lang="tr-TR" sz="1600" dirty="0"/>
              <a:t>-Kışkırtıcı ve devam ettirici faktörler nelerdir?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46692" y="750509"/>
            <a:ext cx="11089225" cy="504497"/>
          </a:xfrm>
        </p:spPr>
        <p:txBody>
          <a:bodyPr>
            <a:normAutofit/>
          </a:bodyPr>
          <a:lstStyle/>
          <a:p>
            <a:pPr>
              <a:defRPr/>
            </a:pPr>
            <a:r>
              <a:rPr lang="tr-TR" sz="2400" dirty="0"/>
              <a:t>Davranışçı Bilişsel Tedavi</a:t>
            </a:r>
          </a:p>
        </p:txBody>
      </p:sp>
      <p:sp>
        <p:nvSpPr>
          <p:cNvPr id="172" name="European Network for Smoking and Tobacco Prevention…"/>
          <p:cNvSpPr txBox="1"/>
          <p:nvPr/>
        </p:nvSpPr>
        <p:spPr bwMode="auto">
          <a:xfrm>
            <a:off x="10017391" y="5290985"/>
            <a:ext cx="2000040" cy="564257"/>
          </a:xfrm>
          <a:prstGeom prst="rect">
            <a:avLst/>
          </a:prstGeom>
          <a:ln w="12700">
            <a:miter lim="400000"/>
          </a:ln>
        </p:spPr>
        <p:txBody>
          <a:bodyPr lIns="50800" tIns="50800" rIns="50800" bIns="50800" anchor="ctr">
            <a:spAutoFit/>
          </a:bodyPr>
          <a:lstStyle/>
          <a:p>
            <a:pPr algn="r" defTabSz="457200">
              <a:spcBef>
                <a:spcPts val="1200"/>
              </a:spcBef>
              <a:defRPr sz="1400" b="1">
                <a:latin typeface="Times Roman"/>
                <a:ea typeface="Times Roman"/>
                <a:cs typeface="Times Roman"/>
              </a:defRPr>
            </a:pPr>
            <a:r>
              <a:rPr sz="800"/>
              <a:t>European Network for Smoking and Tobacco Preventionaisbl (ENSP), 2020</a:t>
            </a:r>
            <a:br>
              <a:rPr/>
            </a:br>
            <a:endParaRPr/>
          </a:p>
        </p:txBody>
      </p:sp>
      <p:sp>
        <p:nvSpPr>
          <p:cNvPr id="3" name="Dikdörtgen 2"/>
          <p:cNvSpPr/>
          <p:nvPr/>
        </p:nvSpPr>
        <p:spPr bwMode="auto">
          <a:xfrm>
            <a:off x="816745" y="1449646"/>
            <a:ext cx="8345010" cy="1538883"/>
          </a:xfrm>
          <a:prstGeom prst="rect">
            <a:avLst/>
          </a:prstGeom>
        </p:spPr>
        <p:txBody>
          <a:bodyPr wrap="square">
            <a:spAutoFit/>
          </a:bodyPr>
          <a:lstStyle/>
          <a:p>
            <a:pPr defTabSz="569594">
              <a:lnSpc>
                <a:spcPct val="100000"/>
              </a:lnSpc>
              <a:spcBef>
                <a:spcPts val="1200"/>
              </a:spcBef>
              <a:buSzPct val="123000"/>
              <a:defRPr sz="3150" spc="-69"/>
            </a:pPr>
            <a:r>
              <a:rPr lang="tr-TR" sz="1600" dirty="0"/>
              <a:t>Sigarayı bırakmak istiyor musunuz ?(şimdi)</a:t>
            </a:r>
            <a:endParaRPr lang="tr-TR" sz="1600" spc="-31" dirty="0"/>
          </a:p>
          <a:p>
            <a:pPr defTabSz="569594">
              <a:lnSpc>
                <a:spcPct val="100000"/>
              </a:lnSpc>
              <a:spcBef>
                <a:spcPts val="1200"/>
              </a:spcBef>
              <a:buSzPct val="123000"/>
              <a:defRPr sz="3150" spc="-69"/>
            </a:pPr>
            <a:r>
              <a:rPr lang="tr-TR" sz="1600" dirty="0"/>
              <a:t>Sigarayı bırakmaya karar verirseniz başaracağınızdan ne kadar eminsiniz ?</a:t>
            </a:r>
            <a:endParaRPr lang="tr-TR" sz="1600" spc="-31" dirty="0"/>
          </a:p>
          <a:p>
            <a:pPr defTabSz="569594">
              <a:lnSpc>
                <a:spcPct val="100000"/>
              </a:lnSpc>
              <a:spcBef>
                <a:spcPts val="1200"/>
              </a:spcBef>
              <a:buSzPct val="123000"/>
              <a:defRPr sz="3150" spc="-69"/>
            </a:pPr>
            <a:r>
              <a:rPr lang="tr-TR" sz="1600" dirty="0"/>
              <a:t>Sigarayı bırakma isteme nedenleriniz nelerdir?</a:t>
            </a:r>
            <a:endParaRPr lang="tr-TR" sz="1600" spc="-31" dirty="0"/>
          </a:p>
          <a:p>
            <a:pPr defTabSz="569594">
              <a:lnSpc>
                <a:spcPct val="100000"/>
              </a:lnSpc>
              <a:spcBef>
                <a:spcPts val="1200"/>
              </a:spcBef>
              <a:buSzPct val="123000"/>
              <a:defRPr sz="3150" spc="-69"/>
            </a:pPr>
            <a:r>
              <a:rPr lang="tr-TR" sz="1600" dirty="0"/>
              <a:t>Sigara bırakmak sizin için ne kadar önemli </a:t>
            </a:r>
            <a:r>
              <a:rPr lang="tr-TR" sz="1600" dirty="0">
                <a:latin typeface="Comic Sans MS"/>
              </a:rPr>
              <a:t>?</a:t>
            </a:r>
            <a:endParaRPr dirty="0"/>
          </a:p>
        </p:txBody>
      </p:sp>
      <p:pic>
        <p:nvPicPr>
          <p:cNvPr id="5" name="Resim 4">
            <a:extLst>
              <a:ext uri="{FF2B5EF4-FFF2-40B4-BE49-F238E27FC236}">
                <a16:creationId xmlns:a16="http://schemas.microsoft.com/office/drawing/2014/main" id="{F76E2053-5051-4521-8E43-8724366AA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241" y="2654423"/>
            <a:ext cx="4021583" cy="27539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1 Başlık"/>
          <p:cNvSpPr>
            <a:spLocks noGrp="1"/>
          </p:cNvSpPr>
          <p:nvPr>
            <p:ph type="title"/>
          </p:nvPr>
        </p:nvSpPr>
        <p:spPr bwMode="auto">
          <a:xfrm>
            <a:off x="702303" y="791737"/>
            <a:ext cx="11089225" cy="504497"/>
          </a:xfrm>
        </p:spPr>
        <p:txBody>
          <a:bodyPr>
            <a:normAutofit/>
          </a:bodyPr>
          <a:lstStyle/>
          <a:p>
            <a:pPr>
              <a:defRPr/>
            </a:pPr>
            <a:r>
              <a:rPr lang="tr-TR" sz="2400" dirty="0"/>
              <a:t>Önem ve güven ölçeği </a:t>
            </a:r>
            <a:endParaRPr lang="en-US" sz="2400" dirty="0"/>
          </a:p>
        </p:txBody>
      </p:sp>
      <p:pic>
        <p:nvPicPr>
          <p:cNvPr id="13" name="Picture 2" descr="http://veryicon.com/icon/png/System/Comic%20Tiger/Forward.png"/>
          <p:cNvPicPr>
            <a:picLocks noChangeAspect="1" noChangeArrowheads="1"/>
          </p:cNvPicPr>
          <p:nvPr/>
        </p:nvPicPr>
        <p:blipFill>
          <a:blip r:embed="rId2"/>
          <a:stretch/>
        </p:blipFill>
        <p:spPr bwMode="auto">
          <a:xfrm>
            <a:off x="5807968" y="2996952"/>
            <a:ext cx="504056" cy="504056"/>
          </a:xfrm>
          <a:prstGeom prst="rect">
            <a:avLst/>
          </a:prstGeom>
          <a:solidFill>
            <a:schemeClr val="bg1"/>
          </a:solidFill>
        </p:spPr>
      </p:pic>
      <p:sp>
        <p:nvSpPr>
          <p:cNvPr id="18" name="17 Yuvarlatılmış Dikdörtgen"/>
          <p:cNvSpPr/>
          <p:nvPr/>
        </p:nvSpPr>
        <p:spPr bwMode="auto">
          <a:xfrm>
            <a:off x="1500325" y="4221088"/>
            <a:ext cx="4181383" cy="1281568"/>
          </a:xfrm>
          <a:prstGeom prst="roundRect">
            <a:avLst>
              <a:gd name="adj"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tr-TR" sz="1600" i="1" dirty="0">
                <a:solidFill>
                  <a:prstClr val="black"/>
                </a:solidFill>
              </a:rPr>
              <a:t>Sigarayı bırakmak senin için ne kadar önemli? 0 ile 10 arasında bir puan verir misin?</a:t>
            </a:r>
            <a:endParaRPr dirty="0"/>
          </a:p>
          <a:p>
            <a:pPr algn="ctr">
              <a:spcBef>
                <a:spcPts val="0"/>
              </a:spcBef>
              <a:spcAft>
                <a:spcPts val="0"/>
              </a:spcAft>
              <a:defRPr/>
            </a:pPr>
            <a:r>
              <a:rPr lang="tr-TR" sz="1600" i="1" dirty="0">
                <a:solidFill>
                  <a:prstClr val="black"/>
                </a:solidFill>
              </a:rPr>
              <a:t>7 puan verdin. Niye 6 değil de 7?</a:t>
            </a:r>
            <a:endParaRPr dirty="0"/>
          </a:p>
        </p:txBody>
      </p:sp>
      <p:sp>
        <p:nvSpPr>
          <p:cNvPr id="19" name="18 Yuvarlatılmış Dikdörtgen"/>
          <p:cNvSpPr/>
          <p:nvPr/>
        </p:nvSpPr>
        <p:spPr bwMode="auto">
          <a:xfrm>
            <a:off x="6672063" y="4221088"/>
            <a:ext cx="4380635" cy="1281568"/>
          </a:xfrm>
          <a:prstGeom prst="roundRect">
            <a:avLst>
              <a:gd name="adj"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tr-TR" sz="1600" i="1" dirty="0">
                <a:solidFill>
                  <a:prstClr val="black"/>
                </a:solidFill>
              </a:rPr>
              <a:t>Sigarayı bırakmak konusunda kendine ne kadar güveniyorsun? 0 ile 10 arasında bir puan verir misin?</a:t>
            </a:r>
            <a:endParaRPr dirty="0"/>
          </a:p>
          <a:p>
            <a:pPr algn="ctr">
              <a:spcBef>
                <a:spcPts val="0"/>
              </a:spcBef>
              <a:spcAft>
                <a:spcPts val="0"/>
              </a:spcAft>
              <a:defRPr/>
            </a:pPr>
            <a:r>
              <a:rPr lang="tr-TR" sz="1600" i="1" dirty="0">
                <a:solidFill>
                  <a:prstClr val="black"/>
                </a:solidFill>
                <a:cs typeface="Arial"/>
              </a:rPr>
              <a:t>5 puan verdin. Peki ne olsa 6 veya 7 olur? </a:t>
            </a:r>
            <a:endParaRPr dirty="0"/>
          </a:p>
        </p:txBody>
      </p:sp>
      <p:sp>
        <p:nvSpPr>
          <p:cNvPr id="8" name="7 Yuvarlatılmış Dikdörtgen"/>
          <p:cNvSpPr/>
          <p:nvPr/>
        </p:nvSpPr>
        <p:spPr bwMode="auto">
          <a:xfrm>
            <a:off x="1722256" y="2577802"/>
            <a:ext cx="2592288" cy="1008112"/>
          </a:xfrm>
          <a:prstGeom prst="roundRect">
            <a:avLst>
              <a:gd name="adj"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tr-TR" sz="1600" dirty="0">
                <a:solidFill>
                  <a:prstClr val="black"/>
                </a:solidFill>
              </a:rPr>
              <a:t>Önce önemliliği sorun</a:t>
            </a:r>
            <a:endParaRPr dirty="0"/>
          </a:p>
        </p:txBody>
      </p:sp>
      <p:sp>
        <p:nvSpPr>
          <p:cNvPr id="9" name="8 Yuvarlatılmış Dikdörtgen"/>
          <p:cNvSpPr/>
          <p:nvPr/>
        </p:nvSpPr>
        <p:spPr bwMode="auto">
          <a:xfrm>
            <a:off x="7877458" y="2577802"/>
            <a:ext cx="2592288" cy="1008112"/>
          </a:xfrm>
          <a:prstGeom prst="roundRect">
            <a:avLst>
              <a:gd name="adj"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tr-TR" sz="1600" dirty="0">
                <a:solidFill>
                  <a:prstClr val="black"/>
                </a:solidFill>
              </a:rPr>
              <a:t>Sonra değişim konusunda kendine olan yeterliliği araştırın</a:t>
            </a:r>
            <a:endParaRPr dirty="0"/>
          </a:p>
        </p:txBody>
      </p:sp>
      <p:sp>
        <p:nvSpPr>
          <p:cNvPr id="10" name="9 Yuvarlatılmış Dikdörtgen"/>
          <p:cNvSpPr/>
          <p:nvPr/>
        </p:nvSpPr>
        <p:spPr bwMode="auto">
          <a:xfrm>
            <a:off x="3611719" y="1438572"/>
            <a:ext cx="4968552" cy="1008112"/>
          </a:xfrm>
          <a:prstGeom prst="roundRect">
            <a:avLst>
              <a:gd name="adj"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tr-TR" sz="1600" b="1" dirty="0">
                <a:solidFill>
                  <a:schemeClr val="tx1"/>
                </a:solidFill>
              </a:rPr>
              <a:t>Değişimin önemi ve kendine yeterliliği sorgulayın</a:t>
            </a:r>
            <a:endParaRPr dirty="0"/>
          </a:p>
          <a:p>
            <a:pPr algn="ctr">
              <a:spcBef>
                <a:spcPts val="0"/>
              </a:spcBef>
              <a:spcAft>
                <a:spcPts val="0"/>
              </a:spcAft>
              <a:defRPr/>
            </a:pPr>
            <a:r>
              <a:rPr lang="tr-TR" sz="1600" dirty="0">
                <a:solidFill>
                  <a:schemeClr val="tx1"/>
                </a:solidFill>
              </a:rPr>
              <a:t>Önemlilik ve Güven Ölçeği</a:t>
            </a:r>
            <a:endParaRPr lang="en-US" sz="1600" dirty="0">
              <a:solidFill>
                <a:schemeClr val="tx1"/>
              </a:solidFill>
            </a:endParaRPr>
          </a:p>
        </p:txBody>
      </p:sp>
      <p:cxnSp>
        <p:nvCxnSpPr>
          <p:cNvPr id="15" name="14 Düz Bağlayıcı"/>
          <p:cNvCxnSpPr>
            <a:cxnSpLocks/>
            <a:stCxn id="8" idx="2"/>
            <a:endCxn id="18" idx="0"/>
          </p:cNvCxnSpPr>
          <p:nvPr/>
        </p:nvCxnSpPr>
        <p:spPr bwMode="auto">
          <a:xfrm>
            <a:off x="3018400" y="3585914"/>
            <a:ext cx="572617" cy="635174"/>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15 Düz Bağlayıcı"/>
          <p:cNvCxnSpPr>
            <a:cxnSpLocks/>
            <a:stCxn id="9" idx="2"/>
            <a:endCxn id="19" idx="0"/>
          </p:cNvCxnSpPr>
          <p:nvPr/>
        </p:nvCxnSpPr>
        <p:spPr bwMode="auto">
          <a:xfrm flipH="1">
            <a:off x="8862381" y="3585914"/>
            <a:ext cx="311221" cy="635174"/>
          </a:xfrm>
          <a:prstGeom prst="line">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80102" y="887357"/>
            <a:ext cx="11089225" cy="504497"/>
          </a:xfrm>
        </p:spPr>
        <p:txBody>
          <a:bodyPr>
            <a:normAutofit/>
          </a:bodyPr>
          <a:lstStyle/>
          <a:p>
            <a:pPr>
              <a:defRPr/>
            </a:pPr>
            <a:r>
              <a:rPr lang="en-US" sz="2400" dirty="0">
                <a:latin typeface="Calibri" panose="020F0502020204030204" pitchFamily="34" charset="0"/>
                <a:ea typeface="Calibri" panose="020F0502020204030204" pitchFamily="34" charset="0"/>
                <a:cs typeface="Calibri" panose="020F0502020204030204" pitchFamily="34" charset="0"/>
              </a:rPr>
              <a:t>ÖNEM CETVELİ</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Metin Yer Tutucusu 2"/>
          <p:cNvSpPr>
            <a:spLocks noGrp="1"/>
          </p:cNvSpPr>
          <p:nvPr>
            <p:ph type="body" sz="half" idx="2"/>
          </p:nvPr>
        </p:nvSpPr>
        <p:spPr bwMode="auto">
          <a:xfrm>
            <a:off x="849025" y="2649415"/>
            <a:ext cx="10791583" cy="3227856"/>
          </a:xfrm>
        </p:spPr>
        <p:txBody>
          <a:bodyPr/>
          <a:lstStyle/>
          <a:p>
            <a:pPr>
              <a:defRPr/>
            </a:pPr>
            <a:endParaRPr lang="tr-TR" dirty="0"/>
          </a:p>
        </p:txBody>
      </p:sp>
      <p:pic>
        <p:nvPicPr>
          <p:cNvPr id="4" name="Picture 2" descr="Screen Shot 2019-02-14 at 21.34.32.png"/>
          <p:cNvPicPr>
            <a:picLocks noGrp="1" noChangeAspect="1"/>
          </p:cNvPicPr>
          <p:nvPr>
            <p:ph idx="4294967295"/>
          </p:nvPr>
        </p:nvPicPr>
        <p:blipFill>
          <a:blip r:embed="rId3"/>
          <a:stretch/>
        </p:blipFill>
        <p:spPr bwMode="auto">
          <a:xfrm>
            <a:off x="849025" y="1435443"/>
            <a:ext cx="10357554" cy="2427943"/>
          </a:xfrm>
          <a:prstGeom prst="rect">
            <a:avLst/>
          </a:prstGeom>
        </p:spPr>
      </p:pic>
      <p:sp>
        <p:nvSpPr>
          <p:cNvPr id="6" name="Metin kutusu 5"/>
          <p:cNvSpPr txBox="1"/>
          <p:nvPr/>
        </p:nvSpPr>
        <p:spPr bwMode="auto">
          <a:xfrm>
            <a:off x="1225118" y="3950563"/>
            <a:ext cx="9818703" cy="1569660"/>
          </a:xfrm>
          <a:prstGeom prst="rect">
            <a:avLst/>
          </a:prstGeom>
          <a:noFill/>
        </p:spPr>
        <p:txBody>
          <a:bodyPr wrap="square">
            <a:spAutoFit/>
          </a:bodyPr>
          <a:lstStyle/>
          <a:p>
            <a:pPr marR="0" algn="l" defTabSz="457200">
              <a:lnSpc>
                <a:spcPct val="100000"/>
              </a:lnSpc>
              <a:spcBef>
                <a:spcPts val="0"/>
              </a:spcBef>
              <a:spcAft>
                <a:spcPts val="0"/>
              </a:spcAft>
              <a:buClrTx/>
              <a:buSzTx/>
              <a:defRPr/>
            </a:pPr>
            <a:r>
              <a:rPr lang="tr-TR" sz="1600" dirty="0">
                <a:solidFill>
                  <a:schemeClr val="tx1"/>
                </a:solidFill>
              </a:rPr>
              <a:t>Değişmenin kişi </a:t>
            </a:r>
            <a:r>
              <a:rPr lang="tr-TR" sz="1600" dirty="0" err="1">
                <a:solidFill>
                  <a:schemeClr val="tx1"/>
                </a:solidFill>
              </a:rPr>
              <a:t>için</a:t>
            </a:r>
            <a:r>
              <a:rPr lang="tr-TR" sz="1600" dirty="0">
                <a:solidFill>
                  <a:schemeClr val="tx1"/>
                </a:solidFill>
              </a:rPr>
              <a:t> ne kadar </a:t>
            </a:r>
            <a:r>
              <a:rPr lang="tr-TR" sz="1600" dirty="0" err="1">
                <a:solidFill>
                  <a:schemeClr val="tx1"/>
                </a:solidFill>
              </a:rPr>
              <a:t>önemli</a:t>
            </a:r>
            <a:r>
              <a:rPr lang="tr-TR" sz="1600" dirty="0">
                <a:solidFill>
                  <a:schemeClr val="tx1"/>
                </a:solidFill>
              </a:rPr>
              <a:t> olduğunu araştırmak </a:t>
            </a:r>
            <a:r>
              <a:rPr lang="tr-TR" sz="1600" dirty="0" err="1">
                <a:solidFill>
                  <a:schemeClr val="tx1"/>
                </a:solidFill>
              </a:rPr>
              <a:t>için</a:t>
            </a:r>
            <a:r>
              <a:rPr lang="tr-TR" sz="1600" dirty="0">
                <a:solidFill>
                  <a:schemeClr val="tx1"/>
                </a:solidFill>
              </a:rPr>
              <a:t> değişmenin onun için ne kadar </a:t>
            </a:r>
            <a:r>
              <a:rPr lang="tr-TR" sz="1600" dirty="0"/>
              <a:t>ö</a:t>
            </a:r>
            <a:r>
              <a:rPr lang="tr-TR" sz="1600" dirty="0">
                <a:solidFill>
                  <a:schemeClr val="tx1"/>
                </a:solidFill>
              </a:rPr>
              <a:t>nemli olduğunu sorun, bunu 0-10 arasında puanlandırmasını isteyin.</a:t>
            </a:r>
            <a:endParaRPr lang="tr-TR" sz="1600" dirty="0"/>
          </a:p>
          <a:p>
            <a:pPr marL="0" marR="0" indent="0" algn="l" defTabSz="457200">
              <a:lnSpc>
                <a:spcPct val="100000"/>
              </a:lnSpc>
              <a:spcBef>
                <a:spcPts val="0"/>
              </a:spcBef>
              <a:spcAft>
                <a:spcPts val="0"/>
              </a:spcAft>
              <a:buClrTx/>
              <a:buSzTx/>
              <a:buFontTx/>
              <a:buNone/>
              <a:defRPr/>
            </a:pPr>
            <a:r>
              <a:rPr lang="tr-TR" sz="1600" dirty="0">
                <a:solidFill>
                  <a:schemeClr val="tx1"/>
                </a:solidFill>
              </a:rPr>
              <a:t>niye 6 değil de 7 ?</a:t>
            </a:r>
            <a:endParaRPr dirty="0"/>
          </a:p>
          <a:p>
            <a:pPr>
              <a:defRPr/>
            </a:pPr>
            <a:r>
              <a:rPr lang="tr-TR" sz="1600" dirty="0">
                <a:solidFill>
                  <a:schemeClr val="tx1"/>
                </a:solidFill>
              </a:rPr>
              <a:t>Bir puan verdikten sonra neden daha düşük değil de, bu puanı verdiğini sorun. </a:t>
            </a:r>
            <a:r>
              <a:rPr lang="tr-TR" sz="1600" dirty="0"/>
              <a:t>Burada amaç kişinin neden değişmesi gerektiğinden söz etmesini sağlamaktır. </a:t>
            </a:r>
          </a:p>
          <a:p>
            <a:pPr>
              <a:defRPr/>
            </a:pPr>
            <a:r>
              <a:rPr lang="tr-TR" sz="1600" dirty="0">
                <a:solidFill>
                  <a:schemeClr val="tx1"/>
                </a:solidFill>
              </a:rPr>
              <a:t>Niye bu puanı verdiniz, niye daha düşük bir puan vermediniz (</a:t>
            </a:r>
            <a:r>
              <a:rPr lang="tr-TR" sz="1600" dirty="0"/>
              <a:t>ör</a:t>
            </a:r>
            <a:r>
              <a:rPr lang="tr-TR" sz="1600" dirty="0">
                <a:solidFill>
                  <a:schemeClr val="tx1"/>
                </a:solidFill>
              </a:rPr>
              <a:t>nek: niye 6 değil de 7?) </a:t>
            </a:r>
            <a:endParaRPr lang="tr-T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en-US" sz="2400" dirty="0">
                <a:latin typeface="Calibri" panose="020F0502020204030204" pitchFamily="34" charset="0"/>
                <a:ea typeface="Calibri" panose="020F0502020204030204" pitchFamily="34" charset="0"/>
                <a:cs typeface="Calibri" panose="020F0502020204030204" pitchFamily="34" charset="0"/>
              </a:rPr>
              <a:t>GÜVEN CETVELİ</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Metin Yer Tutucusu 2"/>
          <p:cNvSpPr>
            <a:spLocks noGrp="1"/>
          </p:cNvSpPr>
          <p:nvPr>
            <p:ph type="body" sz="half" idx="2"/>
          </p:nvPr>
        </p:nvSpPr>
        <p:spPr bwMode="auto"/>
        <p:txBody>
          <a:bodyPr/>
          <a:lstStyle/>
          <a:p>
            <a:pPr>
              <a:defRPr/>
            </a:pPr>
            <a:endParaRPr lang="tr-TR"/>
          </a:p>
        </p:txBody>
      </p:sp>
      <p:sp>
        <p:nvSpPr>
          <p:cNvPr id="4" name="Metin kutusu 3"/>
          <p:cNvSpPr txBox="1"/>
          <p:nvPr/>
        </p:nvSpPr>
        <p:spPr bwMode="auto">
          <a:xfrm>
            <a:off x="970674" y="3616307"/>
            <a:ext cx="10372301" cy="1569660"/>
          </a:xfrm>
          <a:prstGeom prst="rect">
            <a:avLst/>
          </a:prstGeom>
          <a:noFill/>
        </p:spPr>
        <p:txBody>
          <a:bodyPr wrap="square">
            <a:spAutoFit/>
          </a:bodyPr>
          <a:lstStyle/>
          <a:p>
            <a:pPr>
              <a:defRPr/>
            </a:pPr>
            <a:r>
              <a:rPr lang="tr-TR" sz="1600" dirty="0"/>
              <a:t>Daha sonra değişmesinin önündeki engelleri anlamak ve bunları konuşmak için, ne olsaydı daha yüksek puan vereceğini, yani neler değişirse kendine olan güveninin artacağını tartışın. Burada amaç kişinin </a:t>
            </a:r>
            <a:r>
              <a:rPr lang="tr-TR" sz="1600" dirty="0" err="1"/>
              <a:t>değiş̧im</a:t>
            </a:r>
            <a:r>
              <a:rPr lang="tr-TR" sz="1600" dirty="0"/>
              <a:t> için neler yapması gerektiğini kavramasıdır. </a:t>
            </a:r>
            <a:endParaRPr dirty="0"/>
          </a:p>
          <a:p>
            <a:pPr marL="285750" indent="-285750">
              <a:buFont typeface="Wingdings"/>
              <a:buChar char="Ø"/>
              <a:defRPr/>
            </a:pPr>
            <a:endParaRPr lang="tr-TR" sz="1600" dirty="0"/>
          </a:p>
          <a:p>
            <a:pPr>
              <a:defRPr/>
            </a:pPr>
            <a:r>
              <a:rPr lang="tr-TR" sz="1600" dirty="0"/>
              <a:t>Ne olsaydı daha yüksek puan verirdiniz? Sizin kendinize olan güveninizi engelleyen nedir? (örnek: “Yedi vermişsiniz. Sekiz olması için ne gerekirdi?”) </a:t>
            </a:r>
          </a:p>
        </p:txBody>
      </p:sp>
      <p:pic>
        <p:nvPicPr>
          <p:cNvPr id="5" name="Picture 2" descr="Screen Shot 2019-02-14 at 21.52.46.png"/>
          <p:cNvPicPr>
            <a:picLocks noChangeAspect="1"/>
          </p:cNvPicPr>
          <p:nvPr/>
        </p:nvPicPr>
        <p:blipFill>
          <a:blip r:embed="rId3"/>
          <a:stretch/>
        </p:blipFill>
        <p:spPr bwMode="auto">
          <a:xfrm>
            <a:off x="976544" y="1424878"/>
            <a:ext cx="10493406" cy="2241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75671" y="1189411"/>
            <a:ext cx="11089225" cy="504497"/>
          </a:xfrm>
        </p:spPr>
        <p:txBody>
          <a:bodyPr>
            <a:normAutofit fontScale="90000"/>
          </a:bodyPr>
          <a:lstStyle/>
          <a:p>
            <a:pPr>
              <a:defRPr/>
            </a:pPr>
            <a:br>
              <a:rPr lang="tr-TR" dirty="0">
                <a:latin typeface="Comic Sans MS"/>
              </a:rPr>
            </a:br>
            <a:r>
              <a:rPr lang="tr-TR" sz="2700" dirty="0"/>
              <a:t>Davranışçı Bilişsel Tedavi</a:t>
            </a:r>
            <a:br>
              <a:rPr lang="tr-TR" dirty="0"/>
            </a:br>
            <a:endParaRPr lang="tr-TR" dirty="0"/>
          </a:p>
        </p:txBody>
      </p:sp>
      <p:sp>
        <p:nvSpPr>
          <p:cNvPr id="3" name="İçerik Yer Tutucusu 2"/>
          <p:cNvSpPr>
            <a:spLocks noGrp="1"/>
          </p:cNvSpPr>
          <p:nvPr>
            <p:ph sz="half" idx="4294967295"/>
          </p:nvPr>
        </p:nvSpPr>
        <p:spPr bwMode="auto">
          <a:xfrm>
            <a:off x="6095995" y="1525899"/>
            <a:ext cx="5553953" cy="5046662"/>
          </a:xfrm>
        </p:spPr>
        <p:txBody>
          <a:bodyPr>
            <a:normAutofit/>
          </a:bodyPr>
          <a:lstStyle/>
          <a:p>
            <a:pPr marL="349757" indent="-349757" defTabSz="932688">
              <a:spcBef>
                <a:spcPts val="600"/>
              </a:spcBef>
              <a:buNone/>
              <a:defRPr sz="2950"/>
            </a:pPr>
            <a:endParaRPr lang="tr-TR" sz="1600" dirty="0">
              <a:latin typeface="Comic Sans MS"/>
            </a:endParaRPr>
          </a:p>
          <a:p>
            <a:pPr marL="0" indent="0">
              <a:buNone/>
            </a:pPr>
            <a:r>
              <a:rPr lang="tr-TR" sz="1600" b="1" dirty="0"/>
              <a:t>Sigara İçimini Sürdüren Faktörler</a:t>
            </a:r>
          </a:p>
          <a:p>
            <a:r>
              <a:rPr lang="tr-TR" sz="1600" b="1" dirty="0"/>
              <a:t>Hızlı rahatlama:</a:t>
            </a:r>
            <a:r>
              <a:rPr lang="tr-TR" sz="1600" dirty="0"/>
              <a:t> İçtikten sonra hızlı oluşan rahatlama, bağımlılığı güçlendirir.</a:t>
            </a:r>
          </a:p>
          <a:p>
            <a:r>
              <a:rPr lang="tr-TR" sz="1600" b="1" dirty="0"/>
              <a:t>Tepkisel söylemler:</a:t>
            </a:r>
            <a:r>
              <a:rPr lang="tr-TR" sz="1600" dirty="0"/>
              <a:t> Başkalarının yorumları veya tepkileri sigara içme isteğini artırabilir.</a:t>
            </a:r>
          </a:p>
          <a:p>
            <a:r>
              <a:rPr lang="tr-TR" sz="1600" b="1" dirty="0"/>
              <a:t>Kişiye özel tedavi:</a:t>
            </a:r>
            <a:r>
              <a:rPr lang="tr-TR" sz="1600" dirty="0"/>
              <a:t> Bilişsel ve davranışçı tedaviler her bireye göre uyarlanmalıdır.</a:t>
            </a:r>
          </a:p>
          <a:p>
            <a:pPr algn="r" defTabSz="457200">
              <a:lnSpc>
                <a:spcPct val="60000"/>
              </a:lnSpc>
              <a:spcBef>
                <a:spcPts val="1200"/>
              </a:spcBef>
              <a:defRPr sz="1400" b="1">
                <a:latin typeface="Times Roman"/>
                <a:ea typeface="Times Roman"/>
                <a:cs typeface="Times Roman"/>
              </a:defRPr>
            </a:pPr>
            <a:endParaRPr lang="tr-TR" sz="1600" dirty="0"/>
          </a:p>
          <a:p>
            <a:pPr algn="r" defTabSz="457200">
              <a:lnSpc>
                <a:spcPct val="60000"/>
              </a:lnSpc>
              <a:spcBef>
                <a:spcPts val="1200"/>
              </a:spcBef>
              <a:defRPr sz="1400" b="1">
                <a:latin typeface="Times Roman"/>
                <a:ea typeface="Times Roman"/>
                <a:cs typeface="Times Roman"/>
              </a:defRPr>
            </a:pPr>
            <a:endParaRPr lang="tr-TR" sz="1600" dirty="0">
              <a:latin typeface="Comic Sans MS"/>
            </a:endParaRPr>
          </a:p>
          <a:p>
            <a:pPr algn="r" defTabSz="457200">
              <a:lnSpc>
                <a:spcPct val="60000"/>
              </a:lnSpc>
              <a:spcBef>
                <a:spcPts val="1200"/>
              </a:spcBef>
              <a:defRPr sz="1400" b="1">
                <a:latin typeface="Times Roman"/>
                <a:ea typeface="Times Roman"/>
                <a:cs typeface="Times Roman"/>
              </a:defRPr>
            </a:pPr>
            <a:endParaRPr lang="tr-TR" sz="1600" dirty="0">
              <a:latin typeface="Comic Sans MS"/>
            </a:endParaRPr>
          </a:p>
          <a:p>
            <a:pPr algn="r" defTabSz="457200">
              <a:lnSpc>
                <a:spcPct val="60000"/>
              </a:lnSpc>
              <a:spcBef>
                <a:spcPts val="1200"/>
              </a:spcBef>
              <a:defRPr sz="1400" b="1">
                <a:latin typeface="Times Roman"/>
                <a:ea typeface="Times Roman"/>
                <a:cs typeface="Times Roman"/>
              </a:defRPr>
            </a:pPr>
            <a:endParaRPr lang="tr-TR" dirty="0"/>
          </a:p>
          <a:p>
            <a:pPr algn="r" defTabSz="457200">
              <a:lnSpc>
                <a:spcPct val="60000"/>
              </a:lnSpc>
              <a:spcBef>
                <a:spcPts val="1200"/>
              </a:spcBef>
              <a:defRPr sz="1400" b="1">
                <a:latin typeface="Times Roman"/>
                <a:ea typeface="Times Roman"/>
                <a:cs typeface="Times Roman"/>
              </a:defRPr>
            </a:pPr>
            <a:endParaRPr lang="tr-TR" dirty="0"/>
          </a:p>
        </p:txBody>
      </p:sp>
      <p:sp>
        <p:nvSpPr>
          <p:cNvPr id="175" name="Davranışçı Bilişsel Tedavi"/>
          <p:cNvSpPr txBox="1"/>
          <p:nvPr/>
        </p:nvSpPr>
        <p:spPr bwMode="auto">
          <a:xfrm>
            <a:off x="906688" y="460089"/>
            <a:ext cx="8136644" cy="582182"/>
          </a:xfrm>
          <a:prstGeom prst="rect">
            <a:avLst/>
          </a:prstGeom>
          <a:ln w="12700">
            <a:miter lim="400000"/>
          </a:ln>
        </p:spPr>
        <p:txBody>
          <a:bodyPr lIns="45719" rIns="45719" anchor="ctr">
            <a:normAutofit/>
          </a:bodyPr>
          <a:lstStyle>
            <a:lvl1pPr defTabSz="786384">
              <a:defRPr sz="3800">
                <a:solidFill>
                  <a:srgbClr val="EC0303"/>
                </a:solidFill>
              </a:defRPr>
            </a:lvl1pPr>
          </a:lstStyle>
          <a:p>
            <a:pPr>
              <a:defRPr/>
            </a:pPr>
            <a:endParaRPr sz="2400">
              <a:solidFill>
                <a:srgbClr val="0094AB"/>
              </a:solidFill>
              <a:latin typeface="Comic Sans MS"/>
              <a:ea typeface="Arial"/>
              <a:cs typeface="Arial"/>
            </a:endParaRPr>
          </a:p>
        </p:txBody>
      </p:sp>
      <p:sp>
        <p:nvSpPr>
          <p:cNvPr id="4" name="Dikdörtgen 3"/>
          <p:cNvSpPr/>
          <p:nvPr/>
        </p:nvSpPr>
        <p:spPr bwMode="auto">
          <a:xfrm>
            <a:off x="906688" y="1622009"/>
            <a:ext cx="4854919" cy="2528064"/>
          </a:xfrm>
          <a:prstGeom prst="rect">
            <a:avLst/>
          </a:prstGeom>
        </p:spPr>
        <p:txBody>
          <a:bodyPr wrap="square">
            <a:spAutoFit/>
          </a:bodyPr>
          <a:lstStyle/>
          <a:p>
            <a:pPr marL="294894" indent="-294894" defTabSz="786384">
              <a:lnSpc>
                <a:spcPct val="80000"/>
              </a:lnSpc>
              <a:spcBef>
                <a:spcPts val="400"/>
              </a:spcBef>
              <a:buNone/>
              <a:defRPr sz="1900"/>
            </a:pPr>
            <a:endParaRPr lang="tr-TR" sz="1600" dirty="0">
              <a:latin typeface="Comic Sans MS"/>
            </a:endParaRPr>
          </a:p>
          <a:p>
            <a:pPr marL="294894" indent="-294894" defTabSz="786384">
              <a:lnSpc>
                <a:spcPct val="80000"/>
              </a:lnSpc>
              <a:spcBef>
                <a:spcPts val="400"/>
              </a:spcBef>
              <a:buNone/>
              <a:defRPr sz="1900"/>
            </a:pPr>
            <a:r>
              <a:rPr lang="tr-TR" sz="1600" dirty="0"/>
              <a:t>Kışkırtıcı  faktörler nelerdir?</a:t>
            </a:r>
            <a:endParaRPr dirty="0"/>
          </a:p>
          <a:p>
            <a:pPr marL="294894" indent="-294894" defTabSz="786384">
              <a:lnSpc>
                <a:spcPct val="80000"/>
              </a:lnSpc>
              <a:spcBef>
                <a:spcPts val="400"/>
              </a:spcBef>
              <a:buNone/>
              <a:defRPr sz="1900"/>
            </a:pPr>
            <a:endParaRPr lang="tr-TR" sz="1600" dirty="0"/>
          </a:p>
          <a:p>
            <a:pPr marL="294894" indent="-294894" defTabSz="786384">
              <a:lnSpc>
                <a:spcPct val="80000"/>
              </a:lnSpc>
              <a:spcBef>
                <a:spcPts val="400"/>
              </a:spcBef>
              <a:defRPr sz="1900"/>
            </a:pPr>
            <a:r>
              <a:rPr lang="tr-TR" sz="1600" dirty="0"/>
              <a:t>-Durumsal ; işyerinde, evde, arabada ,</a:t>
            </a:r>
            <a:endParaRPr dirty="0"/>
          </a:p>
          <a:p>
            <a:pPr marL="294894" indent="-294894" defTabSz="786384">
              <a:lnSpc>
                <a:spcPct val="80000"/>
              </a:lnSpc>
              <a:spcBef>
                <a:spcPts val="400"/>
              </a:spcBef>
              <a:defRPr sz="1900"/>
            </a:pPr>
            <a:r>
              <a:rPr lang="tr-TR" sz="1600" dirty="0"/>
              <a:t>-Davranışsal ;çayla, kahve ile yemekten sonra </a:t>
            </a:r>
            <a:endParaRPr dirty="0"/>
          </a:p>
          <a:p>
            <a:pPr marL="294894" indent="-294894" defTabSz="786384">
              <a:lnSpc>
                <a:spcPct val="80000"/>
              </a:lnSpc>
              <a:spcBef>
                <a:spcPts val="400"/>
              </a:spcBef>
              <a:defRPr sz="1900"/>
            </a:pPr>
            <a:r>
              <a:rPr lang="tr-TR" sz="1600" dirty="0"/>
              <a:t>-Bilişsel ; çok sıkıldım sigara ile rahatlarım</a:t>
            </a:r>
            <a:endParaRPr dirty="0"/>
          </a:p>
          <a:p>
            <a:pPr marL="294894" indent="-294894" defTabSz="786384">
              <a:lnSpc>
                <a:spcPct val="80000"/>
              </a:lnSpc>
              <a:spcBef>
                <a:spcPts val="400"/>
              </a:spcBef>
              <a:buNone/>
              <a:defRPr sz="1900"/>
            </a:pPr>
            <a:r>
              <a:rPr lang="tr-TR" sz="1600" dirty="0"/>
              <a:t>              bu yemeğin üzerine bir sigara iyi gider.</a:t>
            </a:r>
            <a:endParaRPr dirty="0"/>
          </a:p>
          <a:p>
            <a:pPr marL="294894" indent="-294894" defTabSz="786384">
              <a:lnSpc>
                <a:spcPct val="80000"/>
              </a:lnSpc>
              <a:spcBef>
                <a:spcPts val="400"/>
              </a:spcBef>
              <a:defRPr sz="1900"/>
            </a:pPr>
            <a:r>
              <a:rPr lang="tr-TR" sz="1600" dirty="0"/>
              <a:t>-Duygusal; öfke, neşe, sıkıntı  </a:t>
            </a:r>
            <a:r>
              <a:rPr lang="tr-TR" sz="1600" i="1" dirty="0"/>
              <a:t> </a:t>
            </a:r>
            <a:endParaRPr dirty="0"/>
          </a:p>
          <a:p>
            <a:pPr marL="294894" indent="-294894" defTabSz="786384">
              <a:lnSpc>
                <a:spcPct val="80000"/>
              </a:lnSpc>
              <a:spcBef>
                <a:spcPts val="400"/>
              </a:spcBef>
              <a:defRPr sz="1900"/>
            </a:pPr>
            <a:r>
              <a:rPr lang="tr-TR" sz="1600" dirty="0"/>
              <a:t>-Kişilerarası; arkadaşlarla birlikte iken </a:t>
            </a:r>
            <a:endParaRPr dirty="0"/>
          </a:p>
          <a:p>
            <a:pPr marL="294894" indent="-294894" defTabSz="786384">
              <a:lnSpc>
                <a:spcPct val="80000"/>
              </a:lnSpc>
              <a:spcBef>
                <a:spcPts val="400"/>
              </a:spcBef>
              <a:defRPr sz="1900"/>
            </a:pPr>
            <a:r>
              <a:rPr lang="tr-TR" sz="1600" dirty="0"/>
              <a:t> -Fizyolojik; yoksunluk belirtileri   </a:t>
            </a:r>
            <a:endParaRPr dirty="0"/>
          </a:p>
        </p:txBody>
      </p:sp>
      <p:sp>
        <p:nvSpPr>
          <p:cNvPr id="5" name="Dikdörtgen 4"/>
          <p:cNvSpPr/>
          <p:nvPr/>
        </p:nvSpPr>
        <p:spPr bwMode="auto">
          <a:xfrm>
            <a:off x="5876509" y="6146567"/>
            <a:ext cx="6096000" cy="245645"/>
          </a:xfrm>
          <a:prstGeom prst="rect">
            <a:avLst/>
          </a:prstGeom>
        </p:spPr>
        <p:txBody>
          <a:bodyPr>
            <a:spAutoFit/>
          </a:bodyPr>
          <a:lstStyle/>
          <a:p>
            <a:pPr defTabSz="457200">
              <a:lnSpc>
                <a:spcPct val="60000"/>
              </a:lnSpc>
              <a:spcBef>
                <a:spcPts val="1200"/>
              </a:spcBef>
              <a:defRPr sz="1400" b="1">
                <a:latin typeface="Times Roman"/>
                <a:ea typeface="Times Roman"/>
                <a:cs typeface="Times Roman"/>
              </a:defRPr>
            </a:pPr>
            <a:r>
              <a:rPr lang="en-US" sz="800"/>
              <a:t>European Network for Smoking and Tobacco Prevention aisbl (ENSP), 20</a:t>
            </a:r>
            <a:r>
              <a:rPr lang="tr-TR" sz="800"/>
              <a:t>Karalezli A, Börekçi Ş.Türkçe  çeviri edit. European Network for Smoking  and Tobacco  Prevention  aisbl (ENSP) 2012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2" name="Transteoretik Model (TTM)"/>
          <p:cNvSpPr txBox="1">
            <a:spLocks noGrp="1"/>
          </p:cNvSpPr>
          <p:nvPr>
            <p:ph type="title"/>
          </p:nvPr>
        </p:nvSpPr>
        <p:spPr bwMode="auto">
          <a:xfrm>
            <a:off x="768667" y="623312"/>
            <a:ext cx="11089225" cy="504497"/>
          </a:xfrm>
          <a:prstGeom prst="rect">
            <a:avLst/>
          </a:prstGeom>
        </p:spPr>
        <p:txBody>
          <a:bodyPr>
            <a:normAutofit/>
          </a:bodyPr>
          <a:lstStyle>
            <a:lvl1pPr defTabSz="1828800">
              <a:lnSpc>
                <a:spcPct val="100000"/>
              </a:lnSpc>
              <a:defRPr sz="3900">
                <a:solidFill>
                  <a:srgbClr val="EF0B02"/>
                </a:solidFill>
                <a:latin typeface="+mj-lt"/>
                <a:ea typeface="+mj-ea"/>
                <a:cs typeface="+mj-cs"/>
              </a:defRPr>
            </a:lvl1pPr>
          </a:lstStyle>
          <a:p>
            <a:pPr>
              <a:defRPr/>
            </a:pPr>
            <a:r>
              <a:rPr sz="2400" dirty="0" err="1">
                <a:solidFill>
                  <a:srgbClr val="0094AB"/>
                </a:solidFill>
                <a:latin typeface="+mn-lt"/>
              </a:rPr>
              <a:t>Transteoretik</a:t>
            </a:r>
            <a:r>
              <a:rPr sz="2400" dirty="0">
                <a:solidFill>
                  <a:srgbClr val="0094AB"/>
                </a:solidFill>
                <a:latin typeface="+mn-lt"/>
              </a:rPr>
              <a:t> Model (TTM)</a:t>
            </a:r>
            <a:endParaRPr dirty="0">
              <a:latin typeface="+mn-lt"/>
            </a:endParaRPr>
          </a:p>
        </p:txBody>
      </p:sp>
      <p:pic>
        <p:nvPicPr>
          <p:cNvPr id="184" name="Picture 2" descr="Picture 2"/>
          <p:cNvPicPr>
            <a:picLocks noChangeAspect="1"/>
          </p:cNvPicPr>
          <p:nvPr/>
        </p:nvPicPr>
        <p:blipFill>
          <a:blip r:embed="rId3"/>
          <a:srcRect l="3116" t="17042" r="10926" b="5259"/>
          <a:stretch/>
        </p:blipFill>
        <p:spPr bwMode="auto">
          <a:xfrm>
            <a:off x="5767057" y="3262032"/>
            <a:ext cx="4330668" cy="2720407"/>
          </a:xfrm>
          <a:prstGeom prst="rect">
            <a:avLst/>
          </a:prstGeom>
          <a:ln w="12700">
            <a:miter lim="400000"/>
          </a:ln>
        </p:spPr>
      </p:pic>
      <p:pic>
        <p:nvPicPr>
          <p:cNvPr id="185" name="a.png" descr="a.png"/>
          <p:cNvPicPr>
            <a:picLocks noChangeAspect="1"/>
          </p:cNvPicPr>
          <p:nvPr/>
        </p:nvPicPr>
        <p:blipFill>
          <a:blip r:embed="rId4"/>
          <a:srcRect l="4848" t="1842" r="13604" b="8337"/>
          <a:stretch/>
        </p:blipFill>
        <p:spPr bwMode="auto">
          <a:xfrm>
            <a:off x="1188529" y="3262032"/>
            <a:ext cx="3164742" cy="2615239"/>
          </a:xfrm>
          <a:prstGeom prst="rect">
            <a:avLst/>
          </a:prstGeom>
          <a:ln w="12700">
            <a:miter lim="400000"/>
          </a:ln>
        </p:spPr>
      </p:pic>
      <p:sp>
        <p:nvSpPr>
          <p:cNvPr id="186" name="TextBox 6"/>
          <p:cNvSpPr txBox="1"/>
          <p:nvPr/>
        </p:nvSpPr>
        <p:spPr bwMode="auto">
          <a:xfrm>
            <a:off x="4353271" y="5582338"/>
            <a:ext cx="7640764" cy="400101"/>
          </a:xfrm>
          <a:prstGeom prst="rect">
            <a:avLst/>
          </a:prstGeom>
          <a:ln w="12700">
            <a:miter lim="400000"/>
          </a:ln>
        </p:spPr>
        <p:txBody>
          <a:bodyPr lIns="91436" tIns="91436" rIns="91436" bIns="91436">
            <a:spAutoFit/>
          </a:bodyPr>
          <a:lstStyle/>
          <a:p>
            <a:pPr algn="r" defTabSz="1828800">
              <a:defRPr sz="1400"/>
            </a:pPr>
            <a:endParaRPr/>
          </a:p>
        </p:txBody>
      </p:sp>
      <p:sp>
        <p:nvSpPr>
          <p:cNvPr id="187" name="European Network for Smoking and Tobacco Prevention…"/>
          <p:cNvSpPr txBox="1"/>
          <p:nvPr/>
        </p:nvSpPr>
        <p:spPr bwMode="auto">
          <a:xfrm>
            <a:off x="9223855" y="6005010"/>
            <a:ext cx="9849275" cy="852990"/>
          </a:xfrm>
          <a:prstGeom prst="rect">
            <a:avLst/>
          </a:prstGeom>
          <a:ln w="12700">
            <a:miter lim="400000"/>
          </a:ln>
        </p:spPr>
        <p:txBody>
          <a:bodyPr lIns="50800" tIns="50800" rIns="50800" bIns="50800" anchor="ctr">
            <a:spAutoFit/>
          </a:bodyPr>
          <a:lstStyle/>
          <a:p>
            <a:pPr defTabSz="457200">
              <a:lnSpc>
                <a:spcPct val="60000"/>
              </a:lnSpc>
              <a:spcBef>
                <a:spcPts val="1200"/>
              </a:spcBef>
              <a:defRPr sz="1200">
                <a:latin typeface="Times Roman"/>
                <a:ea typeface="Times Roman"/>
                <a:cs typeface="Times Roman"/>
              </a:defRPr>
            </a:pPr>
            <a:r>
              <a:rPr sz="800"/>
              <a:t>European Network for Smoking and Tobacco Prevention </a:t>
            </a:r>
            <a:endParaRPr/>
          </a:p>
          <a:p>
            <a:pPr defTabSz="1828800">
              <a:defRPr sz="1400"/>
            </a:pPr>
            <a:r>
              <a:rPr sz="800"/>
              <a:t>aisbl (ENSP), 2020</a:t>
            </a:r>
            <a:r>
              <a:rPr lang="en-US" sz="800"/>
              <a:t>Prochaska JO, DiClemente CC, Norcross JC.</a:t>
            </a:r>
            <a:endParaRPr/>
          </a:p>
          <a:p>
            <a:pPr defTabSz="1828800">
              <a:defRPr sz="1400"/>
            </a:pPr>
            <a:r>
              <a:rPr lang="en-US" sz="800"/>
              <a:t> In search of how of people change: application to addictive behaviors, </a:t>
            </a:r>
            <a:endParaRPr/>
          </a:p>
          <a:p>
            <a:pPr defTabSz="1828800">
              <a:defRPr sz="1400"/>
            </a:pPr>
            <a:r>
              <a:rPr lang="en-US" sz="800"/>
              <a:t>Am Psychol, 1992:ss47:1102-1114.</a:t>
            </a:r>
            <a:endParaRPr/>
          </a:p>
          <a:p>
            <a:pPr defTabSz="457200">
              <a:lnSpc>
                <a:spcPct val="60000"/>
              </a:lnSpc>
              <a:spcBef>
                <a:spcPts val="1200"/>
              </a:spcBef>
              <a:defRPr sz="1200">
                <a:latin typeface="Times Roman"/>
                <a:ea typeface="Times Roman"/>
                <a:cs typeface="Times Roman"/>
              </a:defRPr>
            </a:pPr>
            <a:br>
              <a:rPr sz="800"/>
            </a:br>
            <a:endParaRPr sz="800"/>
          </a:p>
        </p:txBody>
      </p:sp>
      <p:sp>
        <p:nvSpPr>
          <p:cNvPr id="2" name="Dikdörtgen 1"/>
          <p:cNvSpPr/>
          <p:nvPr/>
        </p:nvSpPr>
        <p:spPr bwMode="auto">
          <a:xfrm>
            <a:off x="768667" y="1127809"/>
            <a:ext cx="10266630" cy="1826141"/>
          </a:xfrm>
          <a:prstGeom prst="rect">
            <a:avLst/>
          </a:prstGeom>
        </p:spPr>
        <p:txBody>
          <a:bodyPr wrap="square">
            <a:spAutoFit/>
          </a:bodyPr>
          <a:lstStyle/>
          <a:p>
            <a:pPr marL="322325" indent="-322325" defTabSz="859536">
              <a:spcBef>
                <a:spcPts val="400"/>
              </a:spcBef>
              <a:defRPr sz="2150"/>
            </a:pPr>
            <a:r>
              <a:rPr lang="tr-TR" sz="1600" dirty="0"/>
              <a:t>Davranışsal değişim için kullanılan  kuram ve modellerden bir tanesi </a:t>
            </a:r>
            <a:r>
              <a:rPr lang="tr-TR" sz="1600" dirty="0" err="1"/>
              <a:t>Transteoretik</a:t>
            </a:r>
            <a:r>
              <a:rPr lang="tr-TR" sz="1600" dirty="0"/>
              <a:t> Model (TTM)</a:t>
            </a:r>
            <a:endParaRPr dirty="0"/>
          </a:p>
          <a:p>
            <a:pPr marL="322325" indent="-322325" defTabSz="859536">
              <a:spcBef>
                <a:spcPts val="400"/>
              </a:spcBef>
              <a:defRPr sz="2150"/>
            </a:pPr>
            <a:r>
              <a:rPr lang="tr-TR" sz="1600" dirty="0"/>
              <a:t>1982 yılında geliştirilmiş</a:t>
            </a:r>
            <a:endParaRPr dirty="0"/>
          </a:p>
          <a:p>
            <a:pPr marL="322325" indent="-322325" defTabSz="859536">
              <a:spcBef>
                <a:spcPts val="400"/>
              </a:spcBef>
              <a:defRPr sz="2150"/>
            </a:pPr>
            <a:endParaRPr lang="tr-TR" sz="1600" dirty="0"/>
          </a:p>
          <a:p>
            <a:pPr marL="322325" indent="-322325" defTabSz="859536">
              <a:spcBef>
                <a:spcPts val="400"/>
              </a:spcBef>
              <a:defRPr sz="2150"/>
            </a:pPr>
            <a:r>
              <a:rPr lang="tr-TR" sz="1600" dirty="0"/>
              <a:t>-Bu modeli diğerlerinden ayıran en önemli özellik  davranış değişiminin  bir süreç olduğunu savunması</a:t>
            </a:r>
            <a:endParaRPr dirty="0"/>
          </a:p>
          <a:p>
            <a:pPr marL="322325" indent="-322325" defTabSz="859536">
              <a:spcBef>
                <a:spcPts val="400"/>
              </a:spcBef>
              <a:defRPr sz="2150"/>
            </a:pPr>
            <a:r>
              <a:rPr lang="tr-TR" sz="1600" dirty="0"/>
              <a:t>-Davranış değişimi aşamalı, dinamik ve devamlı  bir yapı olarak tanımlar</a:t>
            </a:r>
            <a:endParaRPr dirty="0"/>
          </a:p>
          <a:p>
            <a:pPr marL="322325" indent="-322325" defTabSz="859536">
              <a:spcBef>
                <a:spcPts val="400"/>
              </a:spcBef>
              <a:defRPr sz="2150"/>
            </a:pPr>
            <a:r>
              <a:rPr lang="tr-TR" sz="1600" dirty="0"/>
              <a:t>-TTM bireylerin davranış değişimine  doğrudan gitmediğini  değişim aşamaları dizisi içinde  ilerlediğini vurgular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0" name="Transteoretik Model (TTM)"/>
          <p:cNvSpPr txBox="1"/>
          <p:nvPr/>
        </p:nvSpPr>
        <p:spPr bwMode="auto">
          <a:xfrm>
            <a:off x="571304" y="414068"/>
            <a:ext cx="10515601" cy="768254"/>
          </a:xfrm>
          <a:prstGeom prst="rect">
            <a:avLst/>
          </a:prstGeom>
          <a:ln w="12700">
            <a:miter lim="400000"/>
          </a:ln>
        </p:spPr>
        <p:txBody>
          <a:bodyPr lIns="45719" rIns="45719" anchor="ctr">
            <a:normAutofit/>
          </a:bodyPr>
          <a:lstStyle>
            <a:lvl1pPr defTabSz="1828800">
              <a:defRPr sz="3900">
                <a:solidFill>
                  <a:srgbClr val="F30F02"/>
                </a:solidFill>
              </a:defRPr>
            </a:lvl1pPr>
          </a:lstStyle>
          <a:p>
            <a:pPr>
              <a:defRPr/>
            </a:pPr>
            <a:r>
              <a:rPr sz="2400" b="1" dirty="0" err="1">
                <a:solidFill>
                  <a:srgbClr val="0094AB"/>
                </a:solidFill>
                <a:latin typeface="Calibri" panose="020F0502020204030204" pitchFamily="34" charset="0"/>
                <a:ea typeface="Calibri" panose="020F0502020204030204" pitchFamily="34" charset="0"/>
                <a:cs typeface="Calibri" panose="020F0502020204030204" pitchFamily="34" charset="0"/>
              </a:rPr>
              <a:t>Transteoretik</a:t>
            </a:r>
            <a:r>
              <a:rPr sz="2400" b="1" dirty="0">
                <a:solidFill>
                  <a:srgbClr val="0094AB"/>
                </a:solidFill>
                <a:latin typeface="Calibri" panose="020F0502020204030204" pitchFamily="34" charset="0"/>
                <a:ea typeface="Calibri" panose="020F0502020204030204" pitchFamily="34" charset="0"/>
                <a:cs typeface="Calibri" panose="020F0502020204030204" pitchFamily="34" charset="0"/>
              </a:rPr>
              <a:t> Model (TTM</a:t>
            </a:r>
            <a:r>
              <a:rPr sz="2400" b="1" dirty="0">
                <a:solidFill>
                  <a:srgbClr val="0094AB"/>
                </a:solidFill>
                <a:latin typeface="Comic Sans MS"/>
                <a:ea typeface="Arial"/>
                <a:cs typeface="Arial"/>
              </a:rPr>
              <a:t>)</a:t>
            </a:r>
            <a:endParaRPr b="1" dirty="0"/>
          </a:p>
        </p:txBody>
      </p:sp>
      <p:pic>
        <p:nvPicPr>
          <p:cNvPr id="191" name="Picture 2" descr="Picture 2"/>
          <p:cNvPicPr>
            <a:picLocks noChangeAspect="1"/>
          </p:cNvPicPr>
          <p:nvPr/>
        </p:nvPicPr>
        <p:blipFill>
          <a:blip r:embed="rId3"/>
          <a:srcRect l="3116" t="17042" r="10926" b="5259"/>
          <a:stretch/>
        </p:blipFill>
        <p:spPr bwMode="auto">
          <a:xfrm>
            <a:off x="4038201" y="4020150"/>
            <a:ext cx="3581806" cy="2015413"/>
          </a:xfrm>
          <a:prstGeom prst="rect">
            <a:avLst/>
          </a:prstGeom>
          <a:ln w="12700">
            <a:miter lim="400000"/>
          </a:ln>
        </p:spPr>
      </p:pic>
      <p:sp>
        <p:nvSpPr>
          <p:cNvPr id="193" name="TextBox 6"/>
          <p:cNvSpPr txBox="1"/>
          <p:nvPr/>
        </p:nvSpPr>
        <p:spPr bwMode="auto">
          <a:xfrm>
            <a:off x="8442639" y="5600274"/>
            <a:ext cx="3425048" cy="553990"/>
          </a:xfrm>
          <a:prstGeom prst="rect">
            <a:avLst/>
          </a:prstGeom>
          <a:ln w="12700">
            <a:miter lim="400000"/>
          </a:ln>
        </p:spPr>
        <p:txBody>
          <a:bodyPr wrap="square" lIns="91436" tIns="91436" rIns="91436" bIns="91436">
            <a:spAutoFit/>
          </a:bodyPr>
          <a:lstStyle/>
          <a:p>
            <a:pPr defTabSz="1828800">
              <a:defRPr sz="1400"/>
            </a:pPr>
            <a:r>
              <a:rPr sz="800"/>
              <a:t>Prochaska JO, DiClemente CC, Norcross JC.</a:t>
            </a:r>
            <a:endParaRPr/>
          </a:p>
          <a:p>
            <a:pPr defTabSz="1828800">
              <a:defRPr sz="1400"/>
            </a:pPr>
            <a:r>
              <a:rPr sz="800"/>
              <a:t> In search of how of people change: application to addictive behaviors, </a:t>
            </a:r>
            <a:endParaRPr/>
          </a:p>
          <a:p>
            <a:pPr defTabSz="1828800">
              <a:defRPr sz="1400"/>
            </a:pPr>
            <a:r>
              <a:rPr sz="800"/>
              <a:t>Am Psychol, 1992:ss47:1102-1114.</a:t>
            </a:r>
            <a:endParaRPr/>
          </a:p>
        </p:txBody>
      </p:sp>
      <p:sp>
        <p:nvSpPr>
          <p:cNvPr id="3" name="Dikdörtgen 2"/>
          <p:cNvSpPr/>
          <p:nvPr/>
        </p:nvSpPr>
        <p:spPr bwMode="auto">
          <a:xfrm>
            <a:off x="712717" y="1331799"/>
            <a:ext cx="10031767" cy="2449388"/>
          </a:xfrm>
          <a:prstGeom prst="rect">
            <a:avLst/>
          </a:prstGeom>
        </p:spPr>
        <p:txBody>
          <a:bodyPr wrap="square">
            <a:spAutoFit/>
          </a:bodyPr>
          <a:lstStyle/>
          <a:p>
            <a:pPr marL="309432" indent="-309432" defTabSz="825152">
              <a:spcBef>
                <a:spcPts val="500"/>
              </a:spcBef>
              <a:defRPr sz="2450">
                <a:solidFill>
                  <a:srgbClr val="FF0000"/>
                </a:solidFill>
              </a:defRPr>
            </a:pPr>
            <a:r>
              <a:rPr lang="tr-TR" sz="1600" dirty="0">
                <a:solidFill>
                  <a:srgbClr val="0094AB"/>
                </a:solidFill>
                <a:latin typeface="Calibri" panose="020F0502020204030204" pitchFamily="34" charset="0"/>
                <a:ea typeface="Calibri" panose="020F0502020204030204" pitchFamily="34" charset="0"/>
                <a:cs typeface="Calibri" panose="020F0502020204030204" pitchFamily="34" charset="0"/>
              </a:rPr>
              <a:t>Farkındalık evresi (</a:t>
            </a:r>
            <a:r>
              <a:rPr lang="tr-TR" sz="1600" dirty="0" err="1">
                <a:solidFill>
                  <a:srgbClr val="0094AB"/>
                </a:solidFill>
                <a:latin typeface="Calibri" panose="020F0502020204030204" pitchFamily="34" charset="0"/>
                <a:ea typeface="Calibri" panose="020F0502020204030204" pitchFamily="34" charset="0"/>
                <a:cs typeface="Calibri" panose="020F0502020204030204" pitchFamily="34" charset="0"/>
              </a:rPr>
              <a:t>Contemplation</a:t>
            </a:r>
            <a:r>
              <a:rPr lang="tr-TR" sz="1600" dirty="0">
                <a:solidFill>
                  <a:srgbClr val="0094AB"/>
                </a:solidFill>
                <a:latin typeface="Calibri" panose="020F0502020204030204" pitchFamily="34" charset="0"/>
                <a:ea typeface="Calibri" panose="020F0502020204030204" pitchFamily="34" charset="0"/>
                <a:cs typeface="Calibri" panose="020F0502020204030204" pitchFamily="34" charset="0"/>
              </a:rPr>
              <a:t>);</a:t>
            </a:r>
          </a:p>
          <a:p>
            <a:pPr marL="309432" indent="-309432" defTabSz="825152">
              <a:spcBef>
                <a:spcPts val="500"/>
              </a:spcBef>
              <a:defRPr sz="2450">
                <a:solidFill>
                  <a:srgbClr val="FF0000"/>
                </a:solidFill>
              </a:defRPr>
            </a:pPr>
            <a:endParaRPr dirty="0"/>
          </a:p>
          <a:p>
            <a:r>
              <a:rPr lang="tr-TR" sz="1600" b="1" dirty="0"/>
              <a:t>Kabullenme aşaması</a:t>
            </a:r>
            <a:r>
              <a:rPr lang="tr-TR" sz="1600" dirty="0"/>
              <a:t>: Sigara bağımlısı, sigaranın bir sorun olduğunu fark eder</a:t>
            </a:r>
          </a:p>
          <a:p>
            <a:r>
              <a:rPr lang="tr-TR" sz="1600" b="1" dirty="0" err="1"/>
              <a:t>Ambivalans</a:t>
            </a:r>
            <a:r>
              <a:rPr lang="tr-TR" sz="1600" dirty="0"/>
              <a:t>: Bırakmayı hem isteme hem reddetme durumu</a:t>
            </a:r>
          </a:p>
          <a:p>
            <a:r>
              <a:rPr lang="tr-TR" sz="1600" b="1" dirty="0"/>
              <a:t>Gelecek planı</a:t>
            </a:r>
            <a:r>
              <a:rPr lang="tr-TR" sz="1600" dirty="0"/>
              <a:t>: Önümüzdeki 6 ay içinde sigarayı bırakmayı düşünür</a:t>
            </a:r>
          </a:p>
          <a:p>
            <a:pPr marL="309432" indent="-309432" defTabSz="825152">
              <a:spcBef>
                <a:spcPts val="500"/>
              </a:spcBef>
              <a:defRPr sz="2450" i="1">
                <a:solidFill>
                  <a:srgbClr val="FF0000"/>
                </a:solidFill>
              </a:defRPr>
            </a:pPr>
            <a:endParaRPr lang="tr-TR" sz="1600" dirty="0"/>
          </a:p>
          <a:p>
            <a:pPr marL="309432" indent="-309432" defTabSz="825152">
              <a:spcBef>
                <a:spcPts val="500"/>
              </a:spcBef>
              <a:defRPr sz="2450" i="1">
                <a:solidFill>
                  <a:srgbClr val="FF0000"/>
                </a:solidFill>
              </a:defRPr>
            </a:pPr>
            <a:endParaRPr lang="tr-TR" sz="1600" dirty="0"/>
          </a:p>
          <a:p>
            <a:pPr marL="309432" indent="-309432" defTabSz="825152">
              <a:spcBef>
                <a:spcPts val="500"/>
              </a:spcBef>
              <a:defRPr sz="2450" i="1">
                <a:solidFill>
                  <a:srgbClr val="FF0000"/>
                </a:solidFill>
              </a:defRPr>
            </a:pPr>
            <a:r>
              <a:rPr lang="tr-TR" sz="1600" dirty="0">
                <a:solidFill>
                  <a:srgbClr val="0094AB"/>
                </a:solidFill>
                <a:ea typeface="Arial"/>
                <a:cs typeface="Arial"/>
              </a:rPr>
              <a:t>Bu evrede tedaviye başvuru sık </a:t>
            </a:r>
            <a:r>
              <a:rPr lang="tr-TR" sz="1600" dirty="0" err="1">
                <a:solidFill>
                  <a:srgbClr val="0094AB"/>
                </a:solidFill>
                <a:ea typeface="Arial"/>
                <a:cs typeface="Arial"/>
              </a:rPr>
              <a:t>Motivasyonel</a:t>
            </a:r>
            <a:r>
              <a:rPr lang="tr-TR" sz="1600" dirty="0">
                <a:solidFill>
                  <a:srgbClr val="0094AB"/>
                </a:solidFill>
                <a:ea typeface="Arial"/>
                <a:cs typeface="Arial"/>
              </a:rPr>
              <a:t> Görüşme (MG) çok yararlı</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6" name="Transteoretik Model (TTM)"/>
          <p:cNvSpPr txBox="1"/>
          <p:nvPr/>
        </p:nvSpPr>
        <p:spPr bwMode="auto">
          <a:xfrm>
            <a:off x="584832" y="362309"/>
            <a:ext cx="10515601" cy="906277"/>
          </a:xfrm>
          <a:prstGeom prst="rect">
            <a:avLst/>
          </a:prstGeom>
          <a:ln w="12700">
            <a:miter lim="400000"/>
          </a:ln>
        </p:spPr>
        <p:txBody>
          <a:bodyPr lIns="45719" rIns="45719" anchor="ctr">
            <a:normAutofit/>
          </a:bodyPr>
          <a:lstStyle>
            <a:lvl1pPr defTabSz="1828800">
              <a:defRPr sz="3900">
                <a:solidFill>
                  <a:srgbClr val="EA0C0C"/>
                </a:solidFill>
              </a:defRPr>
            </a:lvl1pPr>
          </a:lstStyle>
          <a:p>
            <a:pPr>
              <a:defRPr/>
            </a:pPr>
            <a:r>
              <a:rPr sz="2400" b="1" dirty="0" err="1">
                <a:solidFill>
                  <a:srgbClr val="0094AB"/>
                </a:solidFill>
                <a:latin typeface="Calibri" panose="020F0502020204030204" pitchFamily="34" charset="0"/>
                <a:ea typeface="Calibri" panose="020F0502020204030204" pitchFamily="34" charset="0"/>
                <a:cs typeface="Calibri" panose="020F0502020204030204" pitchFamily="34" charset="0"/>
              </a:rPr>
              <a:t>Transteoretik</a:t>
            </a:r>
            <a:r>
              <a:rPr sz="2400" b="1" dirty="0">
                <a:solidFill>
                  <a:srgbClr val="0094AB"/>
                </a:solidFill>
                <a:latin typeface="Calibri" panose="020F0502020204030204" pitchFamily="34" charset="0"/>
                <a:ea typeface="Calibri" panose="020F0502020204030204" pitchFamily="34" charset="0"/>
                <a:cs typeface="Calibri" panose="020F0502020204030204" pitchFamily="34" charset="0"/>
              </a:rPr>
              <a:t> Model (TTM)</a:t>
            </a: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197" name="Picture 2" descr="Picture 2"/>
          <p:cNvPicPr>
            <a:picLocks noChangeAspect="1"/>
          </p:cNvPicPr>
          <p:nvPr/>
        </p:nvPicPr>
        <p:blipFill>
          <a:blip r:embed="rId3"/>
          <a:srcRect l="3116" t="17042" r="10926" b="5259"/>
          <a:stretch/>
        </p:blipFill>
        <p:spPr bwMode="auto">
          <a:xfrm>
            <a:off x="7897604" y="2612369"/>
            <a:ext cx="3593060" cy="2257062"/>
          </a:xfrm>
          <a:prstGeom prst="rect">
            <a:avLst/>
          </a:prstGeom>
          <a:ln w="12700">
            <a:miter lim="400000"/>
          </a:ln>
        </p:spPr>
      </p:pic>
      <p:sp>
        <p:nvSpPr>
          <p:cNvPr id="198" name="Değişim evreleri  (Procesca &amp; DeClimenta)"/>
          <p:cNvSpPr txBox="1"/>
          <p:nvPr/>
        </p:nvSpPr>
        <p:spPr bwMode="auto">
          <a:xfrm>
            <a:off x="9925235" y="5694442"/>
            <a:ext cx="2018589" cy="954107"/>
          </a:xfrm>
          <a:prstGeom prst="rect">
            <a:avLst/>
          </a:prstGeom>
          <a:ln w="12700">
            <a:miter lim="400000"/>
          </a:ln>
        </p:spPr>
        <p:txBody>
          <a:bodyPr wrap="square" lIns="45719" rIns="45719">
            <a:spAutoFit/>
          </a:bodyPr>
          <a:lstStyle>
            <a:lvl1pPr defTabSz="1828800">
              <a:defRPr sz="1600"/>
            </a:lvl1pPr>
          </a:lstStyle>
          <a:p>
            <a:pPr>
              <a:defRPr/>
            </a:pPr>
            <a:r>
              <a:rPr sz="800"/>
              <a:t>Değişim evreleri  (Procesca &amp; DeClimenta)</a:t>
            </a:r>
            <a:endParaRPr lang="tr-TR" sz="800"/>
          </a:p>
          <a:p>
            <a:pPr>
              <a:defRPr sz="1400"/>
            </a:pPr>
            <a:r>
              <a:rPr lang="en-US" sz="800"/>
              <a:t>Prochaska JO, DiClemente CC, Norcross JC.</a:t>
            </a:r>
            <a:endParaRPr/>
          </a:p>
          <a:p>
            <a:pPr>
              <a:defRPr sz="1400"/>
            </a:pPr>
            <a:r>
              <a:rPr lang="en-US" sz="800"/>
              <a:t> In search of how of people change: application to addictive behaviors, </a:t>
            </a:r>
            <a:endParaRPr/>
          </a:p>
          <a:p>
            <a:pPr>
              <a:defRPr sz="1400"/>
            </a:pPr>
            <a:r>
              <a:rPr lang="en-US" sz="800"/>
              <a:t>Am Psychol, 1992:ss47:1102-1114.</a:t>
            </a:r>
            <a:endParaRPr/>
          </a:p>
          <a:p>
            <a:pPr>
              <a:defRPr/>
            </a:pPr>
            <a:endParaRPr/>
          </a:p>
        </p:txBody>
      </p:sp>
      <p:sp>
        <p:nvSpPr>
          <p:cNvPr id="199" name="TextBox 6"/>
          <p:cNvSpPr txBox="1"/>
          <p:nvPr/>
        </p:nvSpPr>
        <p:spPr bwMode="auto">
          <a:xfrm>
            <a:off x="4430516" y="5479343"/>
            <a:ext cx="7640764" cy="400101"/>
          </a:xfrm>
          <a:prstGeom prst="rect">
            <a:avLst/>
          </a:prstGeom>
          <a:ln w="12700">
            <a:miter lim="400000"/>
          </a:ln>
        </p:spPr>
        <p:txBody>
          <a:bodyPr lIns="91436" tIns="91436" rIns="91436" bIns="91436">
            <a:spAutoFit/>
          </a:bodyPr>
          <a:lstStyle/>
          <a:p>
            <a:pPr algn="r" defTabSz="1828800">
              <a:defRPr sz="1400"/>
            </a:pPr>
            <a:endParaRPr/>
          </a:p>
        </p:txBody>
      </p:sp>
      <p:sp>
        <p:nvSpPr>
          <p:cNvPr id="3" name="Dikdörtgen 2"/>
          <p:cNvSpPr/>
          <p:nvPr/>
        </p:nvSpPr>
        <p:spPr bwMode="auto">
          <a:xfrm>
            <a:off x="701336" y="1269627"/>
            <a:ext cx="10102788" cy="2388539"/>
          </a:xfrm>
          <a:prstGeom prst="rect">
            <a:avLst/>
          </a:prstGeom>
        </p:spPr>
        <p:txBody>
          <a:bodyPr wrap="square">
            <a:spAutoFit/>
          </a:bodyPr>
          <a:lstStyle/>
          <a:p>
            <a:pPr defTabSz="1335024">
              <a:lnSpc>
                <a:spcPct val="80000"/>
              </a:lnSpc>
              <a:spcBef>
                <a:spcPts val="800"/>
              </a:spcBef>
              <a:defRPr sz="2200">
                <a:solidFill>
                  <a:srgbClr val="FF0000"/>
                </a:solidFill>
              </a:defRPr>
            </a:pPr>
            <a:r>
              <a:rPr lang="tr-TR" sz="1600" dirty="0">
                <a:solidFill>
                  <a:srgbClr val="0094AB"/>
                </a:solidFill>
              </a:rPr>
              <a:t>Karar verme evresi(</a:t>
            </a:r>
            <a:r>
              <a:rPr lang="tr-TR" sz="1600" dirty="0" err="1">
                <a:solidFill>
                  <a:srgbClr val="0094AB"/>
                </a:solidFill>
              </a:rPr>
              <a:t>Preperation</a:t>
            </a:r>
            <a:r>
              <a:rPr lang="tr-TR" sz="1600" dirty="0">
                <a:solidFill>
                  <a:srgbClr val="0094AB"/>
                </a:solidFill>
              </a:rPr>
              <a:t>);</a:t>
            </a:r>
            <a:endParaRPr dirty="0"/>
          </a:p>
          <a:p>
            <a:pPr marL="500633" indent="-500633" defTabSz="1335024">
              <a:lnSpc>
                <a:spcPct val="80000"/>
              </a:lnSpc>
              <a:spcBef>
                <a:spcPts val="800"/>
              </a:spcBef>
              <a:defRPr sz="2200" i="1"/>
            </a:pPr>
            <a:r>
              <a:rPr lang="tr-TR" sz="1600" dirty="0"/>
              <a:t>Sigaranın onun için ciddi bir sorun olduğu ve bırakmak zorunda olduğunu düşünmekte</a:t>
            </a:r>
            <a:endParaRPr dirty="0"/>
          </a:p>
          <a:p>
            <a:pPr marL="500633" indent="-500633" defTabSz="1335024">
              <a:lnSpc>
                <a:spcPct val="80000"/>
              </a:lnSpc>
              <a:spcBef>
                <a:spcPts val="800"/>
              </a:spcBef>
              <a:defRPr sz="2200"/>
            </a:pPr>
            <a:r>
              <a:rPr lang="tr-TR" sz="1600" dirty="0"/>
              <a:t> Nasıl bırakabileceği, nerelere başvurabileceği konusunda hazırlık yapmakta</a:t>
            </a:r>
            <a:endParaRPr dirty="0"/>
          </a:p>
          <a:p>
            <a:pPr marL="500633" indent="-500633" defTabSz="1335024">
              <a:lnSpc>
                <a:spcPct val="80000"/>
              </a:lnSpc>
              <a:spcBef>
                <a:spcPts val="800"/>
              </a:spcBef>
              <a:defRPr sz="2200"/>
            </a:pPr>
            <a:endParaRPr lang="tr-TR" sz="1600" dirty="0"/>
          </a:p>
          <a:p>
            <a:pPr marL="500633" indent="-500633" defTabSz="1335024">
              <a:lnSpc>
                <a:spcPct val="80000"/>
              </a:lnSpc>
              <a:spcBef>
                <a:spcPts val="800"/>
              </a:spcBef>
              <a:defRPr sz="2200"/>
            </a:pPr>
            <a:r>
              <a:rPr lang="tr-TR" sz="1600" dirty="0"/>
              <a:t>-Eyleme geçerse değişim devam eder. </a:t>
            </a:r>
            <a:endParaRPr dirty="0"/>
          </a:p>
          <a:p>
            <a:pPr marL="500633" indent="-500633" defTabSz="1335024">
              <a:lnSpc>
                <a:spcPct val="80000"/>
              </a:lnSpc>
              <a:spcBef>
                <a:spcPts val="800"/>
              </a:spcBef>
              <a:defRPr sz="2200"/>
            </a:pPr>
            <a:r>
              <a:rPr lang="tr-TR" sz="1600" dirty="0"/>
              <a:t>-Aksi taktirde farkındalık öncesine geri döner.</a:t>
            </a:r>
            <a:endParaRPr dirty="0"/>
          </a:p>
          <a:p>
            <a:pPr marL="500633" indent="-500633" defTabSz="1335024">
              <a:lnSpc>
                <a:spcPct val="80000"/>
              </a:lnSpc>
              <a:spcBef>
                <a:spcPts val="800"/>
              </a:spcBef>
              <a:defRPr sz="2200"/>
            </a:pPr>
            <a:r>
              <a:rPr lang="tr-TR" sz="1600" dirty="0"/>
              <a:t>-Eyleme geçme yönünde değişimi sağlamak bizlerin görevidir.</a:t>
            </a:r>
            <a:endParaRPr dirty="0"/>
          </a:p>
          <a:p>
            <a:pPr marL="500633" indent="-500633" defTabSz="1335024">
              <a:lnSpc>
                <a:spcPct val="80000"/>
              </a:lnSpc>
              <a:spcBef>
                <a:spcPts val="800"/>
              </a:spcBef>
              <a:defRPr sz="2200"/>
            </a:pPr>
            <a:r>
              <a:rPr lang="tr-TR" sz="1600" b="1" dirty="0"/>
              <a:t>-</a:t>
            </a:r>
            <a:r>
              <a:rPr lang="tr-TR" sz="1600" dirty="0"/>
              <a:t>Gelecek 30 gün içinde sigara bırakma hazırlığı yaparlar.</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2" name="Transteoretik Model (TTM)"/>
          <p:cNvSpPr txBox="1"/>
          <p:nvPr/>
        </p:nvSpPr>
        <p:spPr bwMode="auto">
          <a:xfrm>
            <a:off x="782717" y="353683"/>
            <a:ext cx="10515601" cy="863016"/>
          </a:xfrm>
          <a:prstGeom prst="rect">
            <a:avLst/>
          </a:prstGeom>
          <a:ln w="12700">
            <a:miter lim="400000"/>
          </a:ln>
        </p:spPr>
        <p:txBody>
          <a:bodyPr lIns="45719" rIns="45719" anchor="ctr">
            <a:normAutofit/>
          </a:bodyPr>
          <a:lstStyle>
            <a:lvl1pPr defTabSz="1828800">
              <a:defRPr sz="3900">
                <a:solidFill>
                  <a:srgbClr val="F00B0D"/>
                </a:solidFill>
              </a:defRPr>
            </a:lvl1pPr>
          </a:lstStyle>
          <a:p>
            <a:pPr>
              <a:defRPr/>
            </a:pPr>
            <a:r>
              <a:rPr sz="2400" b="1" dirty="0" err="1">
                <a:solidFill>
                  <a:srgbClr val="0094AB"/>
                </a:solidFill>
                <a:ea typeface="Arial"/>
                <a:cs typeface="Arial"/>
              </a:rPr>
              <a:t>Transteoretik</a:t>
            </a:r>
            <a:r>
              <a:rPr sz="2400" b="1" dirty="0">
                <a:solidFill>
                  <a:srgbClr val="0094AB"/>
                </a:solidFill>
                <a:ea typeface="Arial"/>
                <a:cs typeface="Arial"/>
              </a:rPr>
              <a:t> Model (TTM)</a:t>
            </a:r>
            <a:endParaRPr b="1" dirty="0"/>
          </a:p>
        </p:txBody>
      </p:sp>
      <p:sp>
        <p:nvSpPr>
          <p:cNvPr id="203" name="TextBox 6"/>
          <p:cNvSpPr txBox="1"/>
          <p:nvPr/>
        </p:nvSpPr>
        <p:spPr bwMode="auto">
          <a:xfrm>
            <a:off x="4430516" y="5479343"/>
            <a:ext cx="7640764" cy="400101"/>
          </a:xfrm>
          <a:prstGeom prst="rect">
            <a:avLst/>
          </a:prstGeom>
          <a:ln w="12700">
            <a:miter lim="400000"/>
          </a:ln>
        </p:spPr>
        <p:txBody>
          <a:bodyPr lIns="91436" tIns="91436" rIns="91436" bIns="91436">
            <a:spAutoFit/>
          </a:bodyPr>
          <a:lstStyle/>
          <a:p>
            <a:pPr algn="r" defTabSz="1828800">
              <a:defRPr sz="1400"/>
            </a:pPr>
            <a:endParaRPr/>
          </a:p>
        </p:txBody>
      </p:sp>
      <p:sp>
        <p:nvSpPr>
          <p:cNvPr id="204" name="Değişim evreleri  (Procesca &amp; DeClimenta)"/>
          <p:cNvSpPr txBox="1"/>
          <p:nvPr/>
        </p:nvSpPr>
        <p:spPr bwMode="auto">
          <a:xfrm>
            <a:off x="8336251" y="5796431"/>
            <a:ext cx="3592911" cy="707886"/>
          </a:xfrm>
          <a:prstGeom prst="rect">
            <a:avLst/>
          </a:prstGeom>
          <a:ln w="12700">
            <a:miter lim="400000"/>
          </a:ln>
        </p:spPr>
        <p:txBody>
          <a:bodyPr lIns="45719" rIns="45719">
            <a:spAutoFit/>
          </a:bodyPr>
          <a:lstStyle>
            <a:lvl1pPr defTabSz="1828800">
              <a:defRPr sz="1600"/>
            </a:lvl1pPr>
          </a:lstStyle>
          <a:p>
            <a:pPr>
              <a:defRPr/>
            </a:pPr>
            <a:r>
              <a:rPr sz="800"/>
              <a:t>Değişim evreleri  (Procesca &amp; DeClimenta)</a:t>
            </a:r>
            <a:r>
              <a:rPr lang="en-US" sz="800"/>
              <a:t>Prochaska JO, DiClemente CC, Norcross JC.</a:t>
            </a:r>
            <a:endParaRPr/>
          </a:p>
          <a:p>
            <a:pPr algn="r">
              <a:defRPr sz="1400"/>
            </a:pPr>
            <a:r>
              <a:rPr lang="en-US" sz="800"/>
              <a:t> In search of how of people change: application to addictive behaviors, </a:t>
            </a:r>
            <a:endParaRPr/>
          </a:p>
          <a:p>
            <a:pPr algn="r">
              <a:defRPr sz="1400"/>
            </a:pPr>
            <a:r>
              <a:rPr lang="en-US" sz="800"/>
              <a:t>Am Psychol, 1992:ss47:1102-1114.</a:t>
            </a:r>
            <a:endParaRPr/>
          </a:p>
          <a:p>
            <a:pPr>
              <a:defRPr/>
            </a:pPr>
            <a:endParaRPr/>
          </a:p>
        </p:txBody>
      </p:sp>
      <p:pic>
        <p:nvPicPr>
          <p:cNvPr id="205" name="Picture 2" descr="Picture 2"/>
          <p:cNvPicPr>
            <a:picLocks noChangeAspect="1"/>
          </p:cNvPicPr>
          <p:nvPr/>
        </p:nvPicPr>
        <p:blipFill>
          <a:blip r:embed="rId3"/>
          <a:srcRect l="3116" t="17042" r="10926" b="5259"/>
          <a:stretch/>
        </p:blipFill>
        <p:spPr bwMode="auto">
          <a:xfrm>
            <a:off x="4299470" y="3539369"/>
            <a:ext cx="3593060" cy="2257062"/>
          </a:xfrm>
          <a:prstGeom prst="rect">
            <a:avLst/>
          </a:prstGeom>
          <a:ln w="12700">
            <a:miter lim="400000"/>
          </a:ln>
        </p:spPr>
      </p:pic>
      <p:sp>
        <p:nvSpPr>
          <p:cNvPr id="3" name="Dikdörtgen 2"/>
          <p:cNvSpPr/>
          <p:nvPr/>
        </p:nvSpPr>
        <p:spPr bwMode="auto">
          <a:xfrm>
            <a:off x="782717" y="1470836"/>
            <a:ext cx="10758254" cy="1890261"/>
          </a:xfrm>
          <a:prstGeom prst="rect">
            <a:avLst/>
          </a:prstGeom>
        </p:spPr>
        <p:txBody>
          <a:bodyPr wrap="square">
            <a:spAutoFit/>
          </a:bodyPr>
          <a:lstStyle/>
          <a:p>
            <a:pPr defTabSz="841247">
              <a:spcBef>
                <a:spcPts val="500"/>
              </a:spcBef>
              <a:defRPr sz="2600">
                <a:solidFill>
                  <a:srgbClr val="FF0000"/>
                </a:solidFill>
              </a:defRPr>
            </a:pPr>
            <a:r>
              <a:rPr lang="tr-TR" sz="1600" dirty="0">
                <a:solidFill>
                  <a:srgbClr val="0094AB"/>
                </a:solidFill>
                <a:ea typeface="Arial"/>
                <a:cs typeface="Arial"/>
              </a:rPr>
              <a:t>Eylem ve idame evresinde (Action </a:t>
            </a:r>
            <a:r>
              <a:rPr lang="tr-TR" sz="1600" dirty="0" err="1">
                <a:solidFill>
                  <a:srgbClr val="0094AB"/>
                </a:solidFill>
                <a:ea typeface="Arial"/>
                <a:cs typeface="Arial"/>
              </a:rPr>
              <a:t>and</a:t>
            </a:r>
            <a:r>
              <a:rPr lang="tr-TR" sz="1600" dirty="0">
                <a:solidFill>
                  <a:srgbClr val="0094AB"/>
                </a:solidFill>
                <a:ea typeface="Arial"/>
                <a:cs typeface="Arial"/>
              </a:rPr>
              <a:t> </a:t>
            </a:r>
            <a:r>
              <a:rPr lang="tr-TR" sz="1600" dirty="0" err="1">
                <a:solidFill>
                  <a:srgbClr val="0094AB"/>
                </a:solidFill>
                <a:ea typeface="Arial"/>
                <a:cs typeface="Arial"/>
              </a:rPr>
              <a:t>Maintenance</a:t>
            </a:r>
            <a:r>
              <a:rPr lang="tr-TR" sz="1600" dirty="0">
                <a:solidFill>
                  <a:srgbClr val="0094AB"/>
                </a:solidFill>
                <a:ea typeface="Arial"/>
                <a:cs typeface="Arial"/>
              </a:rPr>
              <a:t>); </a:t>
            </a:r>
            <a:endParaRPr dirty="0"/>
          </a:p>
          <a:p>
            <a:pPr defTabSz="841247">
              <a:spcBef>
                <a:spcPts val="500"/>
              </a:spcBef>
              <a:defRPr sz="2600">
                <a:solidFill>
                  <a:srgbClr val="FF0000"/>
                </a:solidFill>
              </a:defRPr>
            </a:pPr>
            <a:endParaRPr lang="tr-TR" sz="1600" dirty="0">
              <a:solidFill>
                <a:srgbClr val="0094AB"/>
              </a:solidFill>
              <a:ea typeface="Arial"/>
              <a:cs typeface="Arial"/>
            </a:endParaRPr>
          </a:p>
          <a:p>
            <a:pPr marL="315468" indent="-315468" defTabSz="841247">
              <a:lnSpc>
                <a:spcPct val="100000"/>
              </a:lnSpc>
              <a:spcBef>
                <a:spcPts val="500"/>
              </a:spcBef>
              <a:defRPr sz="2600"/>
            </a:pPr>
            <a:r>
              <a:rPr lang="tr-TR" sz="1600" dirty="0"/>
              <a:t>-Sigarayı bırakmıştır. </a:t>
            </a:r>
            <a:endParaRPr dirty="0"/>
          </a:p>
          <a:p>
            <a:pPr marL="315468" indent="-315468" defTabSz="841247">
              <a:lnSpc>
                <a:spcPct val="100000"/>
              </a:lnSpc>
              <a:spcBef>
                <a:spcPts val="500"/>
              </a:spcBef>
              <a:defRPr sz="2600"/>
            </a:pPr>
            <a:r>
              <a:rPr lang="tr-TR" sz="1600" dirty="0"/>
              <a:t>-Altı aydan daha uzun bir süre geçmiş ise idame  evresindedir. </a:t>
            </a:r>
            <a:endParaRPr dirty="0"/>
          </a:p>
          <a:p>
            <a:pPr marL="315468" indent="-315468" defTabSz="841247">
              <a:lnSpc>
                <a:spcPct val="100000"/>
              </a:lnSpc>
              <a:spcBef>
                <a:spcPts val="500"/>
              </a:spcBef>
              <a:defRPr sz="2600"/>
            </a:pPr>
            <a:r>
              <a:rPr lang="tr-TR" sz="1600" dirty="0"/>
              <a:t>-Amacımız değişimin devamını sağlamak ve </a:t>
            </a:r>
            <a:r>
              <a:rPr lang="tr-TR" sz="1600" dirty="0" err="1"/>
              <a:t>relapsı</a:t>
            </a:r>
            <a:r>
              <a:rPr lang="tr-TR" sz="1600" dirty="0"/>
              <a:t>  önlemektir. </a:t>
            </a:r>
            <a:endParaRPr dirty="0"/>
          </a:p>
          <a:p>
            <a:pPr marL="315468" indent="-315468" defTabSz="841247">
              <a:lnSpc>
                <a:spcPct val="100000"/>
              </a:lnSpc>
              <a:spcBef>
                <a:spcPts val="500"/>
              </a:spcBef>
              <a:defRPr sz="2600"/>
            </a:pPr>
            <a:r>
              <a:rPr lang="tr-TR" sz="1600" dirty="0"/>
              <a:t>-Değişimi gerçekleştirmek devam edeceğini göstermez, değişimi sürdürmek gerek</a:t>
            </a:r>
            <a:r>
              <a:rPr lang="tr-TR" sz="1600" dirty="0">
                <a:latin typeface="Comic Sans MS"/>
              </a:rPr>
              <a:t>li</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6" name="Giriş  ve Terminoloji"/>
          <p:cNvSpPr txBox="1">
            <a:spLocks noGrp="1"/>
          </p:cNvSpPr>
          <p:nvPr>
            <p:ph type="title"/>
          </p:nvPr>
        </p:nvSpPr>
        <p:spPr bwMode="auto">
          <a:prstGeom prst="rect">
            <a:avLst/>
          </a:prstGeom>
        </p:spPr>
        <p:txBody>
          <a:bodyPr>
            <a:normAutofit/>
          </a:bodyPr>
          <a:lstStyle>
            <a:lvl1pPr defTabSz="1828800">
              <a:lnSpc>
                <a:spcPct val="100000"/>
              </a:lnSpc>
              <a:defRPr sz="3500">
                <a:solidFill>
                  <a:srgbClr val="EE0B06"/>
                </a:solidFill>
                <a:latin typeface="+mj-lt"/>
                <a:ea typeface="+mj-ea"/>
                <a:cs typeface="+mj-cs"/>
              </a:defRPr>
            </a:lvl1pPr>
          </a:lstStyle>
          <a:p>
            <a:pPr>
              <a:defRPr/>
            </a:pPr>
            <a:r>
              <a:rPr lang="tr-TR" sz="2400" dirty="0">
                <a:solidFill>
                  <a:srgbClr val="0094AB"/>
                </a:solidFill>
                <a:latin typeface="+mn-lt"/>
              </a:rPr>
              <a:t>Davranışçı Bilişsel Tedavi</a:t>
            </a:r>
            <a:endParaRPr sz="2400" dirty="0">
              <a:solidFill>
                <a:srgbClr val="0094AB"/>
              </a:solidFill>
              <a:latin typeface="+mn-lt"/>
            </a:endParaRPr>
          </a:p>
        </p:txBody>
      </p:sp>
      <p:sp>
        <p:nvSpPr>
          <p:cNvPr id="107" name="Biliş; canlının bir nesne yada olayın varlığına ilişkin bilgili ve bilinçli duruma gelmesi…"/>
          <p:cNvSpPr txBox="1">
            <a:spLocks noGrp="1"/>
          </p:cNvSpPr>
          <p:nvPr>
            <p:ph type="body" sz="half" idx="2"/>
          </p:nvPr>
        </p:nvSpPr>
        <p:spPr bwMode="auto">
          <a:prstGeom prst="rect">
            <a:avLst/>
          </a:prstGeom>
        </p:spPr>
        <p:txBody>
          <a:bodyPr>
            <a:normAutofit fontScale="25000" lnSpcReduction="20000"/>
          </a:bodyPr>
          <a:lstStyle/>
          <a:p>
            <a:r>
              <a:rPr lang="tr-TR" sz="6400" b="1" dirty="0"/>
              <a:t>Bilişsel ve Davranışçı Bilişsel Tedavi</a:t>
            </a:r>
          </a:p>
          <a:p>
            <a:r>
              <a:rPr lang="tr-TR" sz="6400" b="1" dirty="0" err="1"/>
              <a:t>MotivBiliş</a:t>
            </a:r>
            <a:r>
              <a:rPr lang="tr-TR" sz="6400" b="1" dirty="0"/>
              <a:t>:</a:t>
            </a:r>
            <a:endParaRPr lang="tr-TR" sz="6400" dirty="0"/>
          </a:p>
          <a:p>
            <a:pPr lvl="1"/>
            <a:r>
              <a:rPr lang="tr-TR" sz="6400" dirty="0"/>
              <a:t>Canlının bir nesne veya olayın varlığına dair bilgili ve bilinçli duruma gelmesi.</a:t>
            </a:r>
          </a:p>
          <a:p>
            <a:r>
              <a:rPr lang="tr-TR" sz="6400" b="1" dirty="0"/>
              <a:t>Bilişsel Süreçler:</a:t>
            </a:r>
            <a:endParaRPr lang="tr-TR" sz="6400" dirty="0"/>
          </a:p>
          <a:p>
            <a:pPr lvl="1"/>
            <a:r>
              <a:rPr lang="tr-TR" sz="6400" dirty="0"/>
              <a:t>Yeni bilgileri birleştirip karar verdiğimiz zihinsel süreçler.</a:t>
            </a:r>
          </a:p>
          <a:p>
            <a:r>
              <a:rPr lang="tr-TR" sz="6400" b="1" dirty="0"/>
              <a:t>Bilişsel Tedavi:</a:t>
            </a:r>
            <a:endParaRPr lang="tr-TR" sz="6400" dirty="0"/>
          </a:p>
          <a:p>
            <a:pPr algn="just"/>
            <a:r>
              <a:rPr lang="tr-TR" sz="6400" dirty="0"/>
              <a:t>        -Düşünce, duygu ve davranışlar arasındaki bağlantıları saptayarak bireyin yaşantısını daha gerçekçi ve uyumsal yorumlamasını sağlar.</a:t>
            </a:r>
          </a:p>
          <a:p>
            <a:r>
              <a:rPr lang="tr-TR" sz="6400" dirty="0"/>
              <a:t>       -Sorun yaratan anlamlandırma ve yorumlama biçimleri yerine, daha uyumlu ve işlevsel olanlar öğretilir.</a:t>
            </a:r>
          </a:p>
          <a:p>
            <a:r>
              <a:rPr lang="tr-TR" sz="6400" b="1" dirty="0"/>
              <a:t>Davranışçı Bilişsel Tedaviden Beklenenler:</a:t>
            </a:r>
            <a:endParaRPr lang="tr-TR" sz="6400" dirty="0"/>
          </a:p>
          <a:p>
            <a:r>
              <a:rPr lang="tr-TR" sz="6400" dirty="0"/>
              <a:t>        -Kişinin sorunlu davranışı (tütün kullanımı) bırakmasını istemesi.</a:t>
            </a:r>
          </a:p>
          <a:p>
            <a:r>
              <a:rPr lang="tr-TR" sz="6400" dirty="0"/>
              <a:t>        -Tütünü bırakmayı düşünmesini sağlamak.</a:t>
            </a:r>
          </a:p>
          <a:p>
            <a:r>
              <a:rPr lang="tr-TR" sz="6400" dirty="0"/>
              <a:t>        -Tütün bırakma sürecinde karşılaşılabilecek sorunlarla baş etme becerileri kazandırmak.</a:t>
            </a:r>
          </a:p>
          <a:p>
            <a:r>
              <a:rPr lang="tr-TR" sz="6400" b="1" dirty="0"/>
              <a:t>Tedavi Süreci:</a:t>
            </a:r>
            <a:endParaRPr lang="tr-TR" sz="6400" dirty="0"/>
          </a:p>
          <a:p>
            <a:r>
              <a:rPr lang="tr-TR" sz="6400" dirty="0"/>
              <a:t>         -Hasta ile sıkı bir işbirliği gerektirir.</a:t>
            </a:r>
          </a:p>
          <a:p>
            <a:r>
              <a:rPr lang="tr-TR" sz="6400" dirty="0"/>
              <a:t>         -Başarılı olması için hastanın sorumluluklarını düzenli olarak yerine getirmesi gerekir.</a:t>
            </a:r>
          </a:p>
          <a:p>
            <a:pPr marL="301752" indent="-301752" algn="just" defTabSz="804672">
              <a:spcBef>
                <a:spcPts val="500"/>
              </a:spcBef>
              <a:defRPr sz="2550"/>
            </a:pPr>
            <a:endParaRPr lang="tr-TR" sz="6400" dirty="0"/>
          </a:p>
          <a:p>
            <a:pPr marL="332269" indent="-332269" algn="just" defTabSz="886053">
              <a:lnSpc>
                <a:spcPct val="100000"/>
              </a:lnSpc>
              <a:spcBef>
                <a:spcPts val="500"/>
              </a:spcBef>
              <a:defRPr sz="2350"/>
            </a:pPr>
            <a:endParaRPr sz="2900" dirty="0">
              <a:latin typeface="Comic Sans MS"/>
            </a:endParaRPr>
          </a:p>
          <a:p>
            <a:pPr marL="0" indent="0" algn="r" defTabSz="886053">
              <a:lnSpc>
                <a:spcPct val="100000"/>
              </a:lnSpc>
              <a:spcBef>
                <a:spcPts val="500"/>
              </a:spcBef>
              <a:buSzTx/>
              <a:buFontTx/>
              <a:buNone/>
              <a:defRPr sz="2350"/>
            </a:pPr>
            <a:r>
              <a:rPr dirty="0"/>
              <a:t>    </a:t>
            </a:r>
          </a:p>
          <a:p>
            <a:pPr marL="0" indent="0" algn="r" defTabSz="886053">
              <a:lnSpc>
                <a:spcPct val="100000"/>
              </a:lnSpc>
              <a:spcBef>
                <a:spcPts val="500"/>
              </a:spcBef>
              <a:buSzTx/>
              <a:buFontTx/>
              <a:buNone/>
              <a:defRPr sz="2350"/>
            </a:pPr>
            <a:endParaRPr dirty="0"/>
          </a:p>
          <a:p>
            <a:pPr marL="0" indent="0" algn="r" defTabSz="886053">
              <a:lnSpc>
                <a:spcPct val="100000"/>
              </a:lnSpc>
              <a:spcBef>
                <a:spcPts val="500"/>
              </a:spcBef>
              <a:buSzTx/>
              <a:buFontTx/>
              <a:buNone/>
              <a:defRPr sz="2350"/>
            </a:pPr>
            <a:endParaRPr lang="tr-TR" dirty="0"/>
          </a:p>
          <a:p>
            <a:pPr marL="0" indent="0" algn="r" defTabSz="886053">
              <a:lnSpc>
                <a:spcPct val="100000"/>
              </a:lnSpc>
              <a:spcBef>
                <a:spcPts val="500"/>
              </a:spcBef>
              <a:buSzTx/>
              <a:buFontTx/>
              <a:buNone/>
              <a:defRPr sz="2350"/>
            </a:pPr>
            <a:endParaRPr lang="tr-TR" dirty="0"/>
          </a:p>
          <a:p>
            <a:pPr marL="0" indent="0" algn="r" defTabSz="886053">
              <a:lnSpc>
                <a:spcPct val="100000"/>
              </a:lnSpc>
              <a:spcBef>
                <a:spcPts val="500"/>
              </a:spcBef>
              <a:buSzTx/>
              <a:buFontTx/>
              <a:buNone/>
              <a:defRPr sz="2350"/>
            </a:pPr>
            <a:endParaRPr lang="tr-TR" dirty="0"/>
          </a:p>
          <a:p>
            <a:pPr marL="0" indent="0" algn="r" defTabSz="886053">
              <a:lnSpc>
                <a:spcPct val="100000"/>
              </a:lnSpc>
              <a:spcBef>
                <a:spcPts val="500"/>
              </a:spcBef>
              <a:buSzTx/>
              <a:buFontTx/>
              <a:buNone/>
              <a:defRPr sz="2350"/>
            </a:pPr>
            <a:r>
              <a:rPr dirty="0"/>
              <a:t>   </a:t>
            </a:r>
            <a:r>
              <a:rPr sz="800" dirty="0"/>
              <a:t>http://www.cognifit.com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8" name="Transteoretik Model (TTM)"/>
          <p:cNvSpPr txBox="1"/>
          <p:nvPr/>
        </p:nvSpPr>
        <p:spPr bwMode="auto">
          <a:xfrm>
            <a:off x="733616" y="552426"/>
            <a:ext cx="10515600" cy="856605"/>
          </a:xfrm>
          <a:prstGeom prst="rect">
            <a:avLst/>
          </a:prstGeom>
          <a:ln w="12700">
            <a:miter lim="400000"/>
          </a:ln>
        </p:spPr>
        <p:txBody>
          <a:bodyPr lIns="45719" rIns="45719" anchor="ctr">
            <a:normAutofit/>
          </a:bodyPr>
          <a:lstStyle>
            <a:lvl1pPr defTabSz="1828800">
              <a:defRPr sz="3900">
                <a:solidFill>
                  <a:srgbClr val="F31307"/>
                </a:solidFill>
              </a:defRPr>
            </a:lvl1pPr>
          </a:lstStyle>
          <a:p>
            <a:pPr>
              <a:defRPr/>
            </a:pPr>
            <a:r>
              <a:rPr sz="2400" b="1" dirty="0" err="1">
                <a:solidFill>
                  <a:srgbClr val="0094AB"/>
                </a:solidFill>
                <a:ea typeface="Arial"/>
                <a:cs typeface="Arial"/>
              </a:rPr>
              <a:t>Transteoretik</a:t>
            </a:r>
            <a:r>
              <a:rPr sz="2400" b="1" dirty="0">
                <a:solidFill>
                  <a:srgbClr val="0094AB"/>
                </a:solidFill>
                <a:ea typeface="Arial"/>
                <a:cs typeface="Arial"/>
              </a:rPr>
              <a:t> Model (TTM)</a:t>
            </a:r>
            <a:endParaRPr b="1" dirty="0"/>
          </a:p>
        </p:txBody>
      </p:sp>
      <p:sp>
        <p:nvSpPr>
          <p:cNvPr id="209" name="TextBox 6"/>
          <p:cNvSpPr txBox="1"/>
          <p:nvPr/>
        </p:nvSpPr>
        <p:spPr bwMode="auto">
          <a:xfrm>
            <a:off x="4430516" y="5479343"/>
            <a:ext cx="7640764" cy="400101"/>
          </a:xfrm>
          <a:prstGeom prst="rect">
            <a:avLst/>
          </a:prstGeom>
          <a:ln w="12700">
            <a:miter lim="400000"/>
          </a:ln>
        </p:spPr>
        <p:txBody>
          <a:bodyPr lIns="91436" tIns="91436" rIns="91436" bIns="91436">
            <a:spAutoFit/>
          </a:bodyPr>
          <a:lstStyle/>
          <a:p>
            <a:pPr algn="r" defTabSz="1828800">
              <a:defRPr sz="1400"/>
            </a:pPr>
            <a:r>
              <a:t>.</a:t>
            </a:r>
          </a:p>
        </p:txBody>
      </p:sp>
      <p:sp>
        <p:nvSpPr>
          <p:cNvPr id="210" name="Değişim evreleri  (Procesca &amp; DeClimenta)"/>
          <p:cNvSpPr txBox="1"/>
          <p:nvPr/>
        </p:nvSpPr>
        <p:spPr bwMode="auto">
          <a:xfrm>
            <a:off x="8478370" y="5935129"/>
            <a:ext cx="3592911" cy="461665"/>
          </a:xfrm>
          <a:prstGeom prst="rect">
            <a:avLst/>
          </a:prstGeom>
          <a:ln w="12700">
            <a:miter lim="400000"/>
          </a:ln>
        </p:spPr>
        <p:txBody>
          <a:bodyPr lIns="45719" rIns="45719">
            <a:spAutoFit/>
          </a:bodyPr>
          <a:lstStyle>
            <a:lvl1pPr defTabSz="1828800">
              <a:defRPr sz="1600"/>
            </a:lvl1pPr>
          </a:lstStyle>
          <a:p>
            <a:pPr>
              <a:defRPr/>
            </a:pPr>
            <a:r>
              <a:rPr sz="800"/>
              <a:t>Değişim evreleri  (Procesca &amp; DeClimenta)</a:t>
            </a:r>
            <a:r>
              <a:rPr lang="en-US" sz="800"/>
              <a:t>Prochaska JO, DiClemente CC, Norcross JC.</a:t>
            </a:r>
            <a:endParaRPr/>
          </a:p>
          <a:p>
            <a:pPr algn="r">
              <a:defRPr sz="1400"/>
            </a:pPr>
            <a:r>
              <a:rPr lang="en-US" sz="800"/>
              <a:t> In search of how of people change: application to addictive behaviors, </a:t>
            </a:r>
            <a:endParaRPr/>
          </a:p>
          <a:p>
            <a:pPr algn="r">
              <a:defRPr sz="1400"/>
            </a:pPr>
            <a:r>
              <a:rPr lang="en-US" sz="800"/>
              <a:t>Am Psychol, 1992:ss47:1102-1114</a:t>
            </a:r>
            <a:endParaRPr sz="800"/>
          </a:p>
        </p:txBody>
      </p:sp>
      <p:pic>
        <p:nvPicPr>
          <p:cNvPr id="211" name="Picture 2" descr="Picture 2"/>
          <p:cNvPicPr>
            <a:picLocks noChangeAspect="1"/>
          </p:cNvPicPr>
          <p:nvPr/>
        </p:nvPicPr>
        <p:blipFill>
          <a:blip r:embed="rId3"/>
          <a:srcRect l="3116" t="17042" r="10926" b="5259"/>
          <a:stretch/>
        </p:blipFill>
        <p:spPr bwMode="auto">
          <a:xfrm>
            <a:off x="4030462" y="3862151"/>
            <a:ext cx="3194580" cy="1817242"/>
          </a:xfrm>
          <a:prstGeom prst="rect">
            <a:avLst/>
          </a:prstGeom>
          <a:ln w="12700">
            <a:miter lim="400000"/>
          </a:ln>
        </p:spPr>
      </p:pic>
      <p:sp>
        <p:nvSpPr>
          <p:cNvPr id="3" name="Dikdörtgen 2"/>
          <p:cNvSpPr/>
          <p:nvPr/>
        </p:nvSpPr>
        <p:spPr bwMode="auto">
          <a:xfrm>
            <a:off x="733616" y="1554631"/>
            <a:ext cx="10351363" cy="2200602"/>
          </a:xfrm>
          <a:prstGeom prst="rect">
            <a:avLst/>
          </a:prstGeom>
        </p:spPr>
        <p:txBody>
          <a:bodyPr wrap="square">
            <a:spAutoFit/>
          </a:bodyPr>
          <a:lstStyle/>
          <a:p>
            <a:pPr defTabSz="950975">
              <a:spcBef>
                <a:spcPts val="600"/>
              </a:spcBef>
              <a:defRPr sz="2700">
                <a:solidFill>
                  <a:srgbClr val="FF0000"/>
                </a:solidFill>
              </a:defRPr>
            </a:pPr>
            <a:r>
              <a:rPr lang="tr-TR" sz="1600" dirty="0" err="1">
                <a:solidFill>
                  <a:srgbClr val="0094AB"/>
                </a:solidFill>
                <a:ea typeface="Arial"/>
                <a:cs typeface="Arial"/>
              </a:rPr>
              <a:t>Relaps</a:t>
            </a:r>
            <a:r>
              <a:rPr lang="tr-TR" sz="1600" dirty="0">
                <a:solidFill>
                  <a:srgbClr val="0094AB"/>
                </a:solidFill>
                <a:ea typeface="Arial"/>
                <a:cs typeface="Arial"/>
              </a:rPr>
              <a:t> evresi</a:t>
            </a:r>
            <a:endParaRPr lang="tr-TR" sz="2700" dirty="0">
              <a:solidFill>
                <a:srgbClr val="FF0000"/>
              </a:solidFill>
            </a:endParaRPr>
          </a:p>
          <a:p>
            <a:pPr defTabSz="950975">
              <a:spcBef>
                <a:spcPts val="600"/>
              </a:spcBef>
              <a:defRPr sz="2700">
                <a:solidFill>
                  <a:srgbClr val="FF0000"/>
                </a:solidFill>
              </a:defRPr>
            </a:pPr>
            <a:r>
              <a:rPr lang="tr-TR" sz="1600" dirty="0"/>
              <a:t>-Tekrar sigara içmeye başlamıştır. </a:t>
            </a:r>
            <a:endParaRPr dirty="0"/>
          </a:p>
          <a:p>
            <a:pPr marL="356615" indent="-356615" defTabSz="950975">
              <a:spcBef>
                <a:spcPts val="600"/>
              </a:spcBef>
              <a:defRPr sz="2700"/>
            </a:pPr>
            <a:r>
              <a:rPr lang="tr-TR" sz="1600" dirty="0"/>
              <a:t>-Kayma ve </a:t>
            </a:r>
            <a:r>
              <a:rPr lang="tr-TR" sz="1600" dirty="0" err="1"/>
              <a:t>relapslar</a:t>
            </a:r>
            <a:r>
              <a:rPr lang="tr-TR" sz="1600" dirty="0"/>
              <a:t> doğal kabul edilmeli çemberin tekrar dönmesi sağlanmalı, </a:t>
            </a:r>
            <a:endParaRPr dirty="0"/>
          </a:p>
          <a:p>
            <a:pPr marL="356615" indent="-356615" defTabSz="950975">
              <a:spcBef>
                <a:spcPts val="600"/>
              </a:spcBef>
              <a:defRPr sz="2700"/>
            </a:pPr>
            <a:r>
              <a:rPr lang="tr-TR" sz="1600" dirty="0"/>
              <a:t>-Bu aşamada takılıp kalınmamalı</a:t>
            </a:r>
            <a:endParaRPr dirty="0"/>
          </a:p>
          <a:p>
            <a:pPr marL="356615" indent="-356615" defTabSz="950975">
              <a:spcBef>
                <a:spcPts val="600"/>
              </a:spcBef>
              <a:defRPr sz="2700"/>
            </a:pPr>
            <a:r>
              <a:rPr lang="tr-TR" sz="1600" dirty="0"/>
              <a:t>-Cesaretlendirme yönünde MG yapılmalı </a:t>
            </a:r>
            <a:endParaRPr dirty="0"/>
          </a:p>
          <a:p>
            <a:pPr marL="356615" indent="-356615" defTabSz="950975">
              <a:spcBef>
                <a:spcPts val="600"/>
              </a:spcBef>
              <a:defRPr sz="2700"/>
            </a:pPr>
            <a:r>
              <a:rPr lang="tr-TR" sz="1600" dirty="0"/>
              <a:t>-Bırakma ve bırakmayı sürdürme evresinde olanlar  için </a:t>
            </a:r>
            <a:r>
              <a:rPr lang="tr-TR" sz="1600" dirty="0" err="1"/>
              <a:t>relaps</a:t>
            </a:r>
            <a:r>
              <a:rPr lang="tr-TR" sz="1600" dirty="0"/>
              <a:t> sık gördüğümüz ve hastalığın doğal seyrinde var olan bir durum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 name="Davranışçı Bilişsel Tedavi"/>
          <p:cNvSpPr txBox="1">
            <a:spLocks noGrp="1"/>
          </p:cNvSpPr>
          <p:nvPr>
            <p:ph type="title"/>
          </p:nvPr>
        </p:nvSpPr>
        <p:spPr bwMode="auto">
          <a:prstGeom prst="rect">
            <a:avLst/>
          </a:prstGeom>
        </p:spPr>
        <p:txBody>
          <a:bodyPr>
            <a:normAutofit/>
          </a:bodyPr>
          <a:lstStyle>
            <a:lvl1pPr defTabSz="804672">
              <a:lnSpc>
                <a:spcPct val="100000"/>
              </a:lnSpc>
              <a:defRPr sz="3250">
                <a:solidFill>
                  <a:srgbClr val="EE0D04"/>
                </a:solidFill>
                <a:latin typeface="+mj-lt"/>
                <a:ea typeface="+mj-ea"/>
                <a:cs typeface="+mj-cs"/>
              </a:defRPr>
            </a:lvl1pPr>
          </a:lstStyle>
          <a:p>
            <a:pPr>
              <a:defRPr/>
            </a:pPr>
            <a:r>
              <a:rPr sz="2400" dirty="0" err="1">
                <a:solidFill>
                  <a:srgbClr val="0094AB"/>
                </a:solidFill>
                <a:latin typeface="+mn-lt"/>
              </a:rPr>
              <a:t>Davranışçı</a:t>
            </a:r>
            <a:r>
              <a:rPr sz="2400" dirty="0">
                <a:solidFill>
                  <a:srgbClr val="0094AB"/>
                </a:solidFill>
                <a:latin typeface="+mn-lt"/>
              </a:rPr>
              <a:t> </a:t>
            </a:r>
            <a:r>
              <a:rPr sz="2400" dirty="0" err="1">
                <a:solidFill>
                  <a:srgbClr val="0094AB"/>
                </a:solidFill>
                <a:latin typeface="+mn-lt"/>
              </a:rPr>
              <a:t>Bilişsel</a:t>
            </a:r>
            <a:r>
              <a:rPr sz="2400" dirty="0">
                <a:solidFill>
                  <a:srgbClr val="0094AB"/>
                </a:solidFill>
                <a:latin typeface="+mn-lt"/>
              </a:rPr>
              <a:t> </a:t>
            </a:r>
            <a:r>
              <a:rPr sz="2400" dirty="0" err="1">
                <a:solidFill>
                  <a:srgbClr val="0094AB"/>
                </a:solidFill>
                <a:latin typeface="+mn-lt"/>
              </a:rPr>
              <a:t>Tedavi</a:t>
            </a:r>
            <a:endParaRPr sz="2400" dirty="0">
              <a:solidFill>
                <a:srgbClr val="0094AB"/>
              </a:solidFill>
              <a:latin typeface="+mn-lt"/>
            </a:endParaRPr>
          </a:p>
        </p:txBody>
      </p:sp>
      <p:sp>
        <p:nvSpPr>
          <p:cNvPr id="2" name="Dikdörtgen 1"/>
          <p:cNvSpPr/>
          <p:nvPr/>
        </p:nvSpPr>
        <p:spPr bwMode="auto">
          <a:xfrm>
            <a:off x="862607" y="1241975"/>
            <a:ext cx="10466773" cy="4760278"/>
          </a:xfrm>
          <a:prstGeom prst="rect">
            <a:avLst/>
          </a:prstGeom>
        </p:spPr>
        <p:txBody>
          <a:bodyPr wrap="square">
            <a:spAutoFit/>
          </a:bodyPr>
          <a:lstStyle/>
          <a:p>
            <a:pPr defTabSz="1042416">
              <a:spcBef>
                <a:spcPts val="600"/>
              </a:spcBef>
              <a:defRPr sz="2950">
                <a:solidFill>
                  <a:srgbClr val="FF0000"/>
                </a:solidFill>
              </a:defRPr>
            </a:pPr>
            <a:r>
              <a:rPr lang="tr-TR" sz="1600" dirty="0">
                <a:solidFill>
                  <a:srgbClr val="0094AB"/>
                </a:solidFill>
                <a:ea typeface="Arial"/>
                <a:cs typeface="Arial"/>
              </a:rPr>
              <a:t>Sigara bırakma sürecinde bilişsel ve davranışsal müdahale örnekleri</a:t>
            </a:r>
            <a:endParaRPr dirty="0"/>
          </a:p>
          <a:p>
            <a:pPr defTabSz="1042416">
              <a:spcBef>
                <a:spcPts val="600"/>
              </a:spcBef>
              <a:buSzPct val="123000"/>
              <a:defRPr sz="2950"/>
            </a:pPr>
            <a:r>
              <a:rPr lang="tr-TR" sz="1600" dirty="0"/>
              <a:t>-Hasta ile iletişim kurmak</a:t>
            </a:r>
            <a:endParaRPr dirty="0"/>
          </a:p>
          <a:p>
            <a:pPr defTabSz="1042416">
              <a:spcBef>
                <a:spcPts val="600"/>
              </a:spcBef>
              <a:buSzPct val="123000"/>
              <a:defRPr sz="2950"/>
            </a:pPr>
            <a:r>
              <a:rPr lang="tr-TR" sz="1600" dirty="0"/>
              <a:t>-Yardım etmeye istekli olduğumuzu göstermek </a:t>
            </a:r>
            <a:endParaRPr dirty="0"/>
          </a:p>
          <a:p>
            <a:pPr defTabSz="1042416">
              <a:spcBef>
                <a:spcPts val="600"/>
              </a:spcBef>
              <a:buSzPct val="123000"/>
              <a:defRPr sz="2950"/>
            </a:pPr>
            <a:r>
              <a:rPr lang="tr-TR" sz="1600" dirty="0"/>
              <a:t>-Bırakma  konusunda neler hissediyor sormak</a:t>
            </a:r>
            <a:endParaRPr dirty="0"/>
          </a:p>
          <a:p>
            <a:pPr defTabSz="1042416">
              <a:spcBef>
                <a:spcPts val="600"/>
              </a:spcBef>
              <a:buSzPct val="123000"/>
              <a:defRPr sz="2950"/>
            </a:pPr>
            <a:r>
              <a:rPr lang="tr-TR" sz="1600" dirty="0"/>
              <a:t>-Bırakma ile ilgili korku ve karasızlıkları neler </a:t>
            </a:r>
            <a:endParaRPr dirty="0"/>
          </a:p>
          <a:p>
            <a:pPr defTabSz="1042416">
              <a:spcBef>
                <a:spcPts val="600"/>
              </a:spcBef>
              <a:buSzPct val="123000"/>
              <a:defRPr sz="2950"/>
            </a:pPr>
            <a:r>
              <a:rPr lang="tr-TR" sz="1600" dirty="0"/>
              <a:t>-Bırakma süreci ile ilgili konuşması için cesaretlendirmek</a:t>
            </a:r>
            <a:endParaRPr dirty="0"/>
          </a:p>
          <a:p>
            <a:pPr defTabSz="898671">
              <a:spcBef>
                <a:spcPts val="500"/>
              </a:spcBef>
              <a:buSzTx/>
              <a:defRPr sz="2800"/>
            </a:pPr>
            <a:r>
              <a:rPr lang="tr-TR" sz="1600" dirty="0">
                <a:solidFill>
                  <a:srgbClr val="0094AB"/>
                </a:solidFill>
                <a:cs typeface="Arial"/>
              </a:rPr>
              <a:t>Kayıt tutma</a:t>
            </a:r>
            <a:endParaRPr sz="1600" dirty="0">
              <a:solidFill>
                <a:srgbClr val="0094AB"/>
              </a:solidFill>
              <a:cs typeface="Arial"/>
            </a:endParaRPr>
          </a:p>
          <a:p>
            <a:pPr defTabSz="898671">
              <a:spcBef>
                <a:spcPts val="500"/>
              </a:spcBef>
              <a:buSzPct val="123000"/>
              <a:defRPr sz="2600"/>
            </a:pPr>
            <a:r>
              <a:rPr lang="tr-TR" sz="1600" dirty="0"/>
              <a:t>-Bırakma günü belirleme (özel bir gün olabilir)</a:t>
            </a:r>
            <a:endParaRPr dirty="0"/>
          </a:p>
          <a:p>
            <a:pPr defTabSz="898671">
              <a:spcBef>
                <a:spcPts val="500"/>
              </a:spcBef>
              <a:buSzPct val="123000"/>
              <a:defRPr sz="2600"/>
            </a:pPr>
            <a:r>
              <a:rPr lang="tr-TR" sz="1600" dirty="0"/>
              <a:t>-Neden bırakmak istiyor, yazarak belirleme, göz önüne  koymak yada asmak (buzdolabına, bilgisayara  televizyona) </a:t>
            </a:r>
            <a:endParaRPr dirty="0"/>
          </a:p>
          <a:p>
            <a:pPr defTabSz="898671">
              <a:spcBef>
                <a:spcPts val="500"/>
              </a:spcBef>
              <a:buSzPct val="123000"/>
              <a:defRPr sz="2600"/>
            </a:pPr>
            <a:r>
              <a:rPr lang="tr-TR" sz="1600" dirty="0"/>
              <a:t>-Aile ve arkadaş desteği alma, bırakacağını duyurma </a:t>
            </a:r>
            <a:endParaRPr dirty="0"/>
          </a:p>
          <a:p>
            <a:pPr defTabSz="898671">
              <a:spcBef>
                <a:spcPts val="500"/>
              </a:spcBef>
              <a:buSzPct val="123000"/>
              <a:defRPr sz="2600"/>
            </a:pPr>
            <a:r>
              <a:rPr lang="tr-TR" sz="1600" dirty="0"/>
              <a:t>-Destek kişisi  belirlemek, telefonla bağlantı kurmak için </a:t>
            </a:r>
            <a:endParaRPr dirty="0"/>
          </a:p>
          <a:p>
            <a:pPr defTabSz="898671">
              <a:spcBef>
                <a:spcPts val="500"/>
              </a:spcBef>
              <a:buSzPct val="123000"/>
              <a:defRPr sz="2600"/>
            </a:pPr>
            <a:r>
              <a:rPr lang="tr-TR" sz="1600" dirty="0"/>
              <a:t>-Sigarayı bırakmak isteme nedenlerinin listesi,</a:t>
            </a:r>
            <a:endParaRPr dirty="0"/>
          </a:p>
          <a:p>
            <a:pPr defTabSz="898671">
              <a:spcBef>
                <a:spcPts val="500"/>
              </a:spcBef>
              <a:buSzPct val="123000"/>
              <a:defRPr sz="2600"/>
            </a:pPr>
            <a:r>
              <a:rPr lang="tr-TR" sz="1600" dirty="0"/>
              <a:t>-Bırakırsa nerede  ve nasıl olur, bırakmazsa…</a:t>
            </a:r>
            <a:endParaRPr dirty="0"/>
          </a:p>
          <a:p>
            <a:pPr defTabSz="898671">
              <a:spcBef>
                <a:spcPts val="500"/>
              </a:spcBef>
              <a:buSzPct val="123000"/>
              <a:defRPr sz="2600"/>
            </a:pPr>
            <a:r>
              <a:rPr lang="tr-TR" sz="1600" dirty="0"/>
              <a:t>-Sigarayı bırakınca sağlayacağı yararların listesini yapma</a:t>
            </a:r>
            <a:endParaRPr dirty="0"/>
          </a:p>
          <a:p>
            <a:pPr defTabSz="1042416">
              <a:spcBef>
                <a:spcPts val="600"/>
              </a:spcBef>
              <a:buSzPct val="123000"/>
              <a:defRPr sz="2950"/>
            </a:pPr>
            <a:endParaRPr lang="tr-TR" sz="1600" dirty="0">
              <a:latin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vranışçı Bilişsel Tedavi"/>
          <p:cNvSpPr txBox="1"/>
          <p:nvPr/>
        </p:nvSpPr>
        <p:spPr bwMode="auto">
          <a:xfrm>
            <a:off x="757976" y="734026"/>
            <a:ext cx="6951812" cy="493406"/>
          </a:xfrm>
          <a:prstGeom prst="rect">
            <a:avLst/>
          </a:prstGeom>
        </p:spPr>
        <p:txBody>
          <a:bodyPr vert="horz" anchor="ctr">
            <a:normAutofit fontScale="90000" lnSpcReduction="10000"/>
          </a:bodyPr>
          <a:lstStyle>
            <a:lvl1pPr defTabSz="804672">
              <a:lnSpc>
                <a:spcPct val="100000"/>
              </a:lnSpc>
              <a:defRPr sz="3250">
                <a:solidFill>
                  <a:srgbClr val="EE0D04"/>
                </a:solidFill>
                <a:latin typeface="+mj-lt"/>
                <a:ea typeface="+mj-ea"/>
                <a:cs typeface="+mj-cs"/>
              </a:defRPr>
            </a:lvl1pPr>
          </a:lstStyle>
          <a:p>
            <a:pPr marL="0" marR="0" lvl="0" indent="0" algn="l" defTabSz="804672">
              <a:lnSpc>
                <a:spcPct val="100000"/>
              </a:lnSpc>
              <a:spcBef>
                <a:spcPts val="0"/>
              </a:spcBef>
              <a:spcAft>
                <a:spcPts val="0"/>
              </a:spcAft>
              <a:buClrTx/>
              <a:buSzTx/>
              <a:buFontTx/>
              <a:buNone/>
              <a:defRPr/>
            </a:pPr>
            <a:r>
              <a:rPr lang="tr-TR" sz="2700" b="1" dirty="0">
                <a:solidFill>
                  <a:srgbClr val="0094AB"/>
                </a:solidFill>
                <a:latin typeface="+mn-lt"/>
              </a:rPr>
              <a:t>Davranışçı</a:t>
            </a:r>
            <a:r>
              <a:rPr lang="tr-TR" sz="3250" b="1" i="0" u="none" strike="noStrike" cap="none" spc="0" dirty="0">
                <a:ln>
                  <a:noFill/>
                </a:ln>
                <a:solidFill>
                  <a:srgbClr val="EE0D04"/>
                </a:solidFill>
                <a:latin typeface="+mn-lt"/>
                <a:ea typeface="Arial"/>
                <a:cs typeface="Arial"/>
              </a:rPr>
              <a:t> </a:t>
            </a:r>
            <a:r>
              <a:rPr lang="tr-TR" sz="2700" b="1" dirty="0">
                <a:solidFill>
                  <a:srgbClr val="0094AB"/>
                </a:solidFill>
                <a:latin typeface="+mn-lt"/>
              </a:rPr>
              <a:t>Bilişsel Tedavi</a:t>
            </a:r>
            <a:endParaRPr b="1" dirty="0">
              <a:latin typeface="+mn-lt"/>
            </a:endParaRPr>
          </a:p>
        </p:txBody>
      </p:sp>
      <p:pic>
        <p:nvPicPr>
          <p:cNvPr id="6" name="Resim 5"/>
          <p:cNvPicPr>
            <a:picLocks noChangeAspect="1"/>
          </p:cNvPicPr>
          <p:nvPr/>
        </p:nvPicPr>
        <p:blipFill>
          <a:blip r:embed="rId3"/>
          <a:stretch/>
        </p:blipFill>
        <p:spPr bwMode="auto">
          <a:xfrm>
            <a:off x="8525933" y="1227432"/>
            <a:ext cx="3272815" cy="3676629"/>
          </a:xfrm>
          <a:prstGeom prst="rect">
            <a:avLst/>
          </a:prstGeom>
        </p:spPr>
      </p:pic>
      <p:sp>
        <p:nvSpPr>
          <p:cNvPr id="3" name="Dikdörtgen 2"/>
          <p:cNvSpPr/>
          <p:nvPr/>
        </p:nvSpPr>
        <p:spPr bwMode="auto">
          <a:xfrm>
            <a:off x="757976" y="1272635"/>
            <a:ext cx="10706470" cy="4481227"/>
          </a:xfrm>
          <a:prstGeom prst="rect">
            <a:avLst/>
          </a:prstGeom>
        </p:spPr>
        <p:txBody>
          <a:bodyPr wrap="square">
            <a:spAutoFit/>
          </a:bodyPr>
          <a:lstStyle/>
          <a:p>
            <a:pPr>
              <a:lnSpc>
                <a:spcPct val="80000"/>
              </a:lnSpc>
              <a:spcBef>
                <a:spcPts val="600"/>
              </a:spcBef>
              <a:defRPr sz="2900"/>
            </a:pPr>
            <a:endParaRPr lang="tr-TR" sz="1600" dirty="0">
              <a:latin typeface="Comic Sans MS"/>
            </a:endParaRPr>
          </a:p>
          <a:p>
            <a:pPr>
              <a:lnSpc>
                <a:spcPct val="80000"/>
              </a:lnSpc>
              <a:spcBef>
                <a:spcPts val="600"/>
              </a:spcBef>
              <a:defRPr sz="2900"/>
            </a:pPr>
            <a:r>
              <a:rPr lang="tr-TR" sz="1600" dirty="0">
                <a:solidFill>
                  <a:srgbClr val="C00000"/>
                </a:solidFill>
              </a:rPr>
              <a:t>Sigara İçme Davranışını Değiştirme Stratejileri:</a:t>
            </a:r>
          </a:p>
          <a:p>
            <a:pPr>
              <a:lnSpc>
                <a:spcPct val="80000"/>
              </a:lnSpc>
              <a:spcBef>
                <a:spcPts val="600"/>
              </a:spcBef>
              <a:defRPr sz="2900"/>
            </a:pPr>
            <a:r>
              <a:rPr lang="tr-TR" sz="1600" dirty="0"/>
              <a:t>-İçmeyi erteleme</a:t>
            </a:r>
            <a:endParaRPr dirty="0"/>
          </a:p>
          <a:p>
            <a:pPr>
              <a:lnSpc>
                <a:spcPct val="80000"/>
              </a:lnSpc>
              <a:spcBef>
                <a:spcPts val="600"/>
              </a:spcBef>
              <a:buSzTx/>
              <a:defRPr sz="2900"/>
            </a:pPr>
            <a:r>
              <a:rPr lang="tr-TR" sz="1600" dirty="0"/>
              <a:t>-Marka değiştirme</a:t>
            </a:r>
            <a:endParaRPr dirty="0"/>
          </a:p>
          <a:p>
            <a:pPr>
              <a:lnSpc>
                <a:spcPct val="80000"/>
              </a:lnSpc>
              <a:spcBef>
                <a:spcPts val="600"/>
              </a:spcBef>
              <a:buSzTx/>
              <a:defRPr sz="2900"/>
            </a:pPr>
            <a:r>
              <a:rPr lang="tr-TR" sz="1600" dirty="0"/>
              <a:t>-Sigara içen kişilerden ve sigara içilen yerlerden bir süre uzak durma</a:t>
            </a:r>
            <a:endParaRPr dirty="0"/>
          </a:p>
          <a:p>
            <a:pPr>
              <a:lnSpc>
                <a:spcPct val="80000"/>
              </a:lnSpc>
              <a:spcBef>
                <a:spcPts val="600"/>
              </a:spcBef>
              <a:buSzTx/>
              <a:defRPr sz="2900"/>
            </a:pPr>
            <a:r>
              <a:rPr lang="tr-TR" sz="1600" dirty="0"/>
              <a:t>-Sigarayı sadece açık havada içme</a:t>
            </a:r>
            <a:endParaRPr dirty="0"/>
          </a:p>
          <a:p>
            <a:pPr>
              <a:lnSpc>
                <a:spcPct val="80000"/>
              </a:lnSpc>
              <a:spcBef>
                <a:spcPts val="600"/>
              </a:spcBef>
              <a:defRPr sz="2900"/>
            </a:pPr>
            <a:r>
              <a:rPr lang="tr-TR" sz="1600" dirty="0"/>
              <a:t>-Kısa süreli gideceği yerlere yanına sigara almadan gitme</a:t>
            </a:r>
            <a:endParaRPr dirty="0"/>
          </a:p>
          <a:p>
            <a:pPr>
              <a:lnSpc>
                <a:spcPct val="80000"/>
              </a:lnSpc>
              <a:spcBef>
                <a:spcPts val="600"/>
              </a:spcBef>
              <a:buSzTx/>
              <a:defRPr sz="2900"/>
            </a:pPr>
            <a:r>
              <a:rPr lang="tr-TR" sz="1600" dirty="0"/>
              <a:t>-İçtiği sigara bitmeden yenisini almama</a:t>
            </a:r>
            <a:endParaRPr dirty="0"/>
          </a:p>
          <a:p>
            <a:pPr>
              <a:lnSpc>
                <a:spcPct val="80000"/>
              </a:lnSpc>
              <a:spcBef>
                <a:spcPts val="600"/>
              </a:spcBef>
              <a:buSzTx/>
              <a:defRPr sz="2900"/>
            </a:pPr>
            <a:r>
              <a:rPr lang="tr-TR" sz="1600" dirty="0"/>
              <a:t>-Sınırlı sayıda sigara taşıma</a:t>
            </a:r>
            <a:endParaRPr dirty="0"/>
          </a:p>
          <a:p>
            <a:pPr>
              <a:lnSpc>
                <a:spcPct val="80000"/>
              </a:lnSpc>
              <a:spcBef>
                <a:spcPts val="600"/>
              </a:spcBef>
              <a:buSzTx/>
              <a:defRPr sz="2900"/>
            </a:pPr>
            <a:r>
              <a:rPr lang="tr-TR" sz="1600" dirty="0"/>
              <a:t>-Sigarayı yarıda söndürme</a:t>
            </a:r>
            <a:endParaRPr dirty="0"/>
          </a:p>
          <a:p>
            <a:pPr marL="322598" indent="-322598" defTabSz="860266">
              <a:lnSpc>
                <a:spcPct val="100000"/>
              </a:lnSpc>
              <a:spcBef>
                <a:spcPts val="600"/>
              </a:spcBef>
              <a:defRPr sz="3000"/>
            </a:pPr>
            <a:r>
              <a:rPr lang="tr-TR" sz="1600" dirty="0"/>
              <a:t>-Araba kullanırken sigara içen bir kişinin  arabada içmemesi </a:t>
            </a:r>
            <a:endParaRPr dirty="0"/>
          </a:p>
          <a:p>
            <a:pPr marL="322598" indent="-322598" defTabSz="860266">
              <a:lnSpc>
                <a:spcPct val="100000"/>
              </a:lnSpc>
              <a:spcBef>
                <a:spcPts val="600"/>
              </a:spcBef>
              <a:defRPr sz="3000"/>
            </a:pPr>
            <a:r>
              <a:rPr lang="tr-TR" sz="1600" dirty="0"/>
              <a:t>-İçeceği zaman arabayı kenara çekip dışarıda içip sonra yoluna devam etmesi</a:t>
            </a:r>
            <a:endParaRPr dirty="0"/>
          </a:p>
          <a:p>
            <a:pPr marL="322598" indent="-322598" defTabSz="860266">
              <a:lnSpc>
                <a:spcPct val="100000"/>
              </a:lnSpc>
              <a:spcBef>
                <a:spcPts val="600"/>
              </a:spcBef>
              <a:defRPr sz="3000"/>
            </a:pPr>
            <a:r>
              <a:rPr lang="tr-TR" sz="1600" dirty="0"/>
              <a:t>-Arabaya her bindiğinde sigara yakan bir kişi bu davranışını değiştirdiğinde </a:t>
            </a:r>
            <a:endParaRPr dirty="0"/>
          </a:p>
          <a:p>
            <a:pPr marL="322598" indent="-322598" defTabSz="860266">
              <a:lnSpc>
                <a:spcPct val="100000"/>
              </a:lnSpc>
              <a:spcBef>
                <a:spcPts val="600"/>
              </a:spcBef>
              <a:defRPr sz="3000"/>
            </a:pPr>
            <a:r>
              <a:rPr lang="tr-TR" sz="1600" dirty="0"/>
              <a:t>-bir süre sonra arabada sigara içme isteğinin gelmediğini fark edecek</a:t>
            </a:r>
            <a:endParaRPr dirty="0"/>
          </a:p>
          <a:p>
            <a:pPr>
              <a:lnSpc>
                <a:spcPct val="80000"/>
              </a:lnSpc>
              <a:spcBef>
                <a:spcPts val="600"/>
              </a:spcBef>
              <a:buSzTx/>
              <a:defRPr sz="2900"/>
            </a:pPr>
            <a:endParaRPr lang="tr-TR" sz="1600" dirty="0">
              <a:latin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29" name="Davranışçı Bilişsel Tedavi"/>
          <p:cNvSpPr txBox="1"/>
          <p:nvPr/>
        </p:nvSpPr>
        <p:spPr bwMode="auto">
          <a:xfrm>
            <a:off x="908326" y="620390"/>
            <a:ext cx="7631515" cy="533792"/>
          </a:xfrm>
          <a:prstGeom prst="rect">
            <a:avLst/>
          </a:prstGeom>
          <a:ln w="12700">
            <a:miter lim="400000"/>
          </a:ln>
        </p:spPr>
        <p:txBody>
          <a:bodyPr lIns="45719" rIns="45719" anchor="ctr">
            <a:normAutofit/>
          </a:bodyPr>
          <a:lstStyle>
            <a:lvl1pPr defTabSz="859536">
              <a:defRPr sz="3500"/>
            </a:lvl1pPr>
          </a:lstStyle>
          <a:p>
            <a:pPr>
              <a:defRPr/>
            </a:pPr>
            <a:r>
              <a:rPr sz="2400" b="1" dirty="0" err="1">
                <a:solidFill>
                  <a:srgbClr val="0094AB"/>
                </a:solidFill>
                <a:ea typeface="Arial"/>
                <a:cs typeface="Arial"/>
              </a:rPr>
              <a:t>Davranışçı</a:t>
            </a:r>
            <a:r>
              <a:rPr sz="2400" b="1" dirty="0">
                <a:solidFill>
                  <a:srgbClr val="0094AB"/>
                </a:solidFill>
                <a:ea typeface="Arial"/>
                <a:cs typeface="Arial"/>
              </a:rPr>
              <a:t> </a:t>
            </a:r>
            <a:r>
              <a:rPr sz="2400" b="1" dirty="0" err="1">
                <a:solidFill>
                  <a:srgbClr val="0094AB"/>
                </a:solidFill>
                <a:ea typeface="Arial"/>
                <a:cs typeface="Arial"/>
              </a:rPr>
              <a:t>Bilişsel</a:t>
            </a:r>
            <a:r>
              <a:rPr sz="2400" b="1" dirty="0">
                <a:solidFill>
                  <a:srgbClr val="0094AB"/>
                </a:solidFill>
                <a:ea typeface="Arial"/>
                <a:cs typeface="Arial"/>
              </a:rPr>
              <a:t> </a:t>
            </a:r>
            <a:r>
              <a:rPr sz="2400" b="1" dirty="0" err="1">
                <a:solidFill>
                  <a:srgbClr val="0094AB"/>
                </a:solidFill>
                <a:ea typeface="Arial"/>
                <a:cs typeface="Arial"/>
              </a:rPr>
              <a:t>Tedavi</a:t>
            </a:r>
            <a:endParaRPr sz="2400" b="1" dirty="0">
              <a:solidFill>
                <a:srgbClr val="0094AB"/>
              </a:solidFill>
              <a:ea typeface="Arial"/>
              <a:cs typeface="Arial"/>
            </a:endParaRPr>
          </a:p>
        </p:txBody>
      </p:sp>
      <p:sp>
        <p:nvSpPr>
          <p:cNvPr id="6" name="Dikdörtgen 5"/>
          <p:cNvSpPr/>
          <p:nvPr/>
        </p:nvSpPr>
        <p:spPr bwMode="auto">
          <a:xfrm>
            <a:off x="683487" y="1252761"/>
            <a:ext cx="9898602" cy="2821285"/>
          </a:xfrm>
          <a:prstGeom prst="rect">
            <a:avLst/>
          </a:prstGeom>
        </p:spPr>
        <p:txBody>
          <a:bodyPr wrap="square">
            <a:spAutoFit/>
          </a:bodyPr>
          <a:lstStyle/>
          <a:p>
            <a:pPr defTabSz="768095">
              <a:lnSpc>
                <a:spcPct val="100000"/>
              </a:lnSpc>
              <a:spcBef>
                <a:spcPts val="500"/>
              </a:spcBef>
              <a:defRPr sz="2450">
                <a:solidFill>
                  <a:srgbClr val="FF0000"/>
                </a:solidFill>
              </a:defRPr>
            </a:pPr>
            <a:r>
              <a:rPr lang="tr-TR" sz="1600" dirty="0">
                <a:solidFill>
                  <a:srgbClr val="0094AB"/>
                </a:solidFill>
                <a:ea typeface="Arial"/>
                <a:cs typeface="Arial"/>
              </a:rPr>
              <a:t>Sigara içme davranışı ile aynı anda yürütülmesi olası olmayan etkinlikleri önermek </a:t>
            </a:r>
            <a:endParaRPr dirty="0"/>
          </a:p>
          <a:p>
            <a:pPr defTabSz="768095">
              <a:lnSpc>
                <a:spcPct val="100000"/>
              </a:lnSpc>
              <a:spcBef>
                <a:spcPts val="500"/>
              </a:spcBef>
              <a:buSzTx/>
              <a:defRPr sz="2450"/>
            </a:pPr>
            <a:r>
              <a:rPr lang="tr-TR" sz="1600" dirty="0"/>
              <a:t>-Duş almak</a:t>
            </a:r>
            <a:endParaRPr dirty="0"/>
          </a:p>
          <a:p>
            <a:pPr defTabSz="768095">
              <a:lnSpc>
                <a:spcPct val="100000"/>
              </a:lnSpc>
              <a:spcBef>
                <a:spcPts val="500"/>
              </a:spcBef>
              <a:buSzTx/>
              <a:defRPr sz="2450"/>
            </a:pPr>
            <a:r>
              <a:rPr lang="tr-TR" sz="1600" dirty="0"/>
              <a:t>-Diş fırçalamak, Sakız çiğnemek</a:t>
            </a:r>
            <a:endParaRPr dirty="0"/>
          </a:p>
          <a:p>
            <a:pPr defTabSz="768095">
              <a:lnSpc>
                <a:spcPct val="100000"/>
              </a:lnSpc>
              <a:spcBef>
                <a:spcPts val="500"/>
              </a:spcBef>
              <a:buSzTx/>
              <a:defRPr sz="2450"/>
            </a:pPr>
            <a:r>
              <a:rPr lang="tr-TR" sz="1600" dirty="0"/>
              <a:t>-Koşmak</a:t>
            </a:r>
            <a:endParaRPr dirty="0"/>
          </a:p>
          <a:p>
            <a:pPr defTabSz="768095">
              <a:lnSpc>
                <a:spcPct val="100000"/>
              </a:lnSpc>
              <a:spcBef>
                <a:spcPts val="500"/>
              </a:spcBef>
              <a:buSzTx/>
              <a:defRPr sz="2450"/>
            </a:pPr>
            <a:r>
              <a:rPr lang="tr-TR" sz="1600" dirty="0"/>
              <a:t>-Spor yapmak</a:t>
            </a:r>
            <a:endParaRPr dirty="0"/>
          </a:p>
          <a:p>
            <a:pPr defTabSz="768095">
              <a:lnSpc>
                <a:spcPct val="100000"/>
              </a:lnSpc>
              <a:spcBef>
                <a:spcPts val="500"/>
              </a:spcBef>
              <a:buSzTx/>
              <a:defRPr sz="2450"/>
            </a:pPr>
            <a:r>
              <a:rPr lang="tr-TR" sz="1600" dirty="0"/>
              <a:t>-Sigara içilen odada  eşyaların yerlerini değiştirmek</a:t>
            </a:r>
            <a:endParaRPr dirty="0"/>
          </a:p>
          <a:p>
            <a:pPr defTabSz="768095">
              <a:lnSpc>
                <a:spcPct val="100000"/>
              </a:lnSpc>
              <a:spcBef>
                <a:spcPts val="500"/>
              </a:spcBef>
              <a:buSzTx/>
              <a:defRPr sz="2450"/>
            </a:pPr>
            <a:r>
              <a:rPr lang="tr-TR" sz="1600" dirty="0"/>
              <a:t>-Çakmak, kül tablasını  uzaklaştırmak </a:t>
            </a:r>
            <a:endParaRPr dirty="0"/>
          </a:p>
          <a:p>
            <a:pPr defTabSz="768095">
              <a:lnSpc>
                <a:spcPct val="100000"/>
              </a:lnSpc>
              <a:spcBef>
                <a:spcPts val="500"/>
              </a:spcBef>
              <a:buSzTx/>
              <a:defRPr sz="2450"/>
            </a:pPr>
            <a:r>
              <a:rPr lang="tr-TR" sz="1600" dirty="0"/>
              <a:t>-Elleri oyalayıcı uğraşlar (anahtarlık, stres topu, el işi)</a:t>
            </a:r>
            <a:endParaRPr dirty="0"/>
          </a:p>
          <a:p>
            <a:pPr defTabSz="768095">
              <a:lnSpc>
                <a:spcPct val="100000"/>
              </a:lnSpc>
              <a:spcBef>
                <a:spcPts val="500"/>
              </a:spcBef>
              <a:buSzTx/>
              <a:defRPr sz="2450"/>
            </a:pPr>
            <a:r>
              <a:rPr lang="tr-TR" sz="1600" dirty="0"/>
              <a:t>-Bol sıvı alımı (su, meyve suları, bitki çayları)</a:t>
            </a:r>
            <a:endParaRPr dirty="0"/>
          </a:p>
        </p:txBody>
      </p:sp>
      <p:pic>
        <p:nvPicPr>
          <p:cNvPr id="7" name="Resim 6">
            <a:extLst>
              <a:ext uri="{FF2B5EF4-FFF2-40B4-BE49-F238E27FC236}">
                <a16:creationId xmlns:a16="http://schemas.microsoft.com/office/drawing/2014/main" id="{CA17D659-E2D4-4067-8A66-F0519D117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327" y="1607418"/>
            <a:ext cx="2502100" cy="2290141"/>
          </a:xfrm>
          <a:prstGeom prst="rect">
            <a:avLst/>
          </a:prstGeom>
        </p:spPr>
      </p:pic>
      <p:pic>
        <p:nvPicPr>
          <p:cNvPr id="9" name="Resim 8">
            <a:extLst>
              <a:ext uri="{FF2B5EF4-FFF2-40B4-BE49-F238E27FC236}">
                <a16:creationId xmlns:a16="http://schemas.microsoft.com/office/drawing/2014/main" id="{CB543F81-2B02-40FA-9BCB-F659C9DC6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005" y="3996138"/>
            <a:ext cx="2251058" cy="2600325"/>
          </a:xfrm>
          <a:prstGeom prst="rect">
            <a:avLst/>
          </a:prstGeom>
        </p:spPr>
      </p:pic>
      <p:pic>
        <p:nvPicPr>
          <p:cNvPr id="11" name="Resim 10">
            <a:extLst>
              <a:ext uri="{FF2B5EF4-FFF2-40B4-BE49-F238E27FC236}">
                <a16:creationId xmlns:a16="http://schemas.microsoft.com/office/drawing/2014/main" id="{499D99D0-49EA-45A6-BC00-D9F11D9D7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3326" y="3996139"/>
            <a:ext cx="2502100" cy="26003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2" name="Davranışçı Bilişsel Tedavi"/>
          <p:cNvSpPr txBox="1"/>
          <p:nvPr/>
        </p:nvSpPr>
        <p:spPr bwMode="auto">
          <a:xfrm>
            <a:off x="833299" y="568472"/>
            <a:ext cx="7631515" cy="533792"/>
          </a:xfrm>
          <a:prstGeom prst="rect">
            <a:avLst/>
          </a:prstGeom>
          <a:ln w="12700">
            <a:miter lim="400000"/>
          </a:ln>
        </p:spPr>
        <p:txBody>
          <a:bodyPr lIns="45719" rIns="45719" anchor="ctr">
            <a:normAutofit/>
          </a:bodyPr>
          <a:lstStyle>
            <a:lvl1pPr defTabSz="859536">
              <a:defRPr sz="3500">
                <a:solidFill>
                  <a:srgbClr val="F10706"/>
                </a:solidFill>
              </a:defRPr>
            </a:lvl1pPr>
          </a:lstStyle>
          <a:p>
            <a:pPr>
              <a:defRPr/>
            </a:pPr>
            <a:r>
              <a:rPr lang="tr-TR" sz="2400" b="1" dirty="0">
                <a:solidFill>
                  <a:srgbClr val="0094AB"/>
                </a:solidFill>
              </a:rPr>
              <a:t>Davranışçı Bilişsel Tedavi</a:t>
            </a:r>
            <a:endParaRPr b="1" dirty="0"/>
          </a:p>
        </p:txBody>
      </p:sp>
      <p:sp>
        <p:nvSpPr>
          <p:cNvPr id="4" name="Dikdörtgen 3"/>
          <p:cNvSpPr/>
          <p:nvPr/>
        </p:nvSpPr>
        <p:spPr bwMode="auto">
          <a:xfrm>
            <a:off x="833299" y="1903006"/>
            <a:ext cx="8701318" cy="2624501"/>
          </a:xfrm>
          <a:prstGeom prst="rect">
            <a:avLst/>
          </a:prstGeom>
        </p:spPr>
        <p:txBody>
          <a:bodyPr wrap="square">
            <a:spAutoFit/>
          </a:bodyPr>
          <a:lstStyle/>
          <a:p>
            <a:pPr defTabSz="841247">
              <a:lnSpc>
                <a:spcPct val="80000"/>
              </a:lnSpc>
              <a:spcBef>
                <a:spcPts val="400"/>
              </a:spcBef>
              <a:defRPr sz="2000">
                <a:solidFill>
                  <a:srgbClr val="FF0000"/>
                </a:solidFill>
              </a:defRPr>
            </a:pPr>
            <a:r>
              <a:rPr lang="tr-TR" sz="1600" dirty="0">
                <a:solidFill>
                  <a:srgbClr val="0094AB"/>
                </a:solidFill>
              </a:rPr>
              <a:t>Her yemek sonrası sigara içiyorsa</a:t>
            </a:r>
            <a:endParaRPr dirty="0"/>
          </a:p>
          <a:p>
            <a:pPr defTabSz="841247">
              <a:lnSpc>
                <a:spcPct val="80000"/>
              </a:lnSpc>
              <a:spcBef>
                <a:spcPts val="400"/>
              </a:spcBef>
              <a:buFont typeface="Wingdings"/>
              <a:buChar char="§"/>
              <a:defRPr sz="2000"/>
            </a:pPr>
            <a:r>
              <a:rPr lang="tr-TR" sz="1600" dirty="0"/>
              <a:t> yemek sonrası diş fırçalamak </a:t>
            </a:r>
            <a:endParaRPr dirty="0"/>
          </a:p>
          <a:p>
            <a:pPr defTabSz="841247">
              <a:lnSpc>
                <a:spcPct val="80000"/>
              </a:lnSpc>
              <a:spcBef>
                <a:spcPts val="400"/>
              </a:spcBef>
              <a:buFont typeface="Wingdings"/>
              <a:buChar char="§"/>
              <a:defRPr sz="2000"/>
            </a:pPr>
            <a:r>
              <a:rPr lang="tr-TR" sz="1600" dirty="0"/>
              <a:t> egzersiz yapmak</a:t>
            </a:r>
            <a:endParaRPr dirty="0"/>
          </a:p>
          <a:p>
            <a:pPr defTabSz="841247">
              <a:lnSpc>
                <a:spcPct val="80000"/>
              </a:lnSpc>
              <a:spcBef>
                <a:spcPts val="400"/>
              </a:spcBef>
              <a:buFont typeface="Wingdings"/>
              <a:buChar char="§"/>
              <a:defRPr sz="2000"/>
            </a:pPr>
            <a:r>
              <a:rPr lang="tr-TR" sz="1600" dirty="0"/>
              <a:t> okumak gibi aktiviteler önerebilir</a:t>
            </a:r>
            <a:endParaRPr dirty="0"/>
          </a:p>
          <a:p>
            <a:pPr marL="315468" indent="-315468" defTabSz="841247">
              <a:lnSpc>
                <a:spcPct val="80000"/>
              </a:lnSpc>
              <a:spcBef>
                <a:spcPts val="400"/>
              </a:spcBef>
              <a:defRPr sz="2000"/>
            </a:pPr>
            <a:endParaRPr lang="tr-TR" sz="1600" dirty="0"/>
          </a:p>
          <a:p>
            <a:pPr defTabSz="841247">
              <a:lnSpc>
                <a:spcPct val="80000"/>
              </a:lnSpc>
              <a:spcBef>
                <a:spcPts val="400"/>
              </a:spcBef>
              <a:defRPr sz="2000">
                <a:solidFill>
                  <a:srgbClr val="FF0000"/>
                </a:solidFill>
              </a:defRPr>
            </a:pPr>
            <a:r>
              <a:rPr lang="tr-TR" sz="1600" dirty="0">
                <a:solidFill>
                  <a:srgbClr val="0094AB"/>
                </a:solidFill>
              </a:rPr>
              <a:t>Sigara içmenin stresi azalttığına inanıyorsa</a:t>
            </a:r>
            <a:endParaRPr dirty="0"/>
          </a:p>
          <a:p>
            <a:pPr defTabSz="841247">
              <a:lnSpc>
                <a:spcPct val="80000"/>
              </a:lnSpc>
              <a:spcBef>
                <a:spcPts val="400"/>
              </a:spcBef>
              <a:buFont typeface="Wingdings"/>
              <a:buChar char="§"/>
              <a:defRPr sz="2000"/>
            </a:pPr>
            <a:r>
              <a:rPr lang="tr-TR" sz="1600" dirty="0"/>
              <a:t> elinizde bir stres topu taşımak</a:t>
            </a:r>
            <a:endParaRPr dirty="0"/>
          </a:p>
          <a:p>
            <a:pPr defTabSz="841247">
              <a:lnSpc>
                <a:spcPct val="80000"/>
              </a:lnSpc>
              <a:spcBef>
                <a:spcPts val="400"/>
              </a:spcBef>
              <a:buFont typeface="Wingdings"/>
              <a:buChar char="§"/>
              <a:defRPr sz="2000"/>
            </a:pPr>
            <a:r>
              <a:rPr lang="tr-TR" sz="1600" dirty="0"/>
              <a:t> su içmek</a:t>
            </a:r>
            <a:endParaRPr dirty="0"/>
          </a:p>
          <a:p>
            <a:pPr defTabSz="841247">
              <a:lnSpc>
                <a:spcPct val="80000"/>
              </a:lnSpc>
              <a:spcBef>
                <a:spcPts val="400"/>
              </a:spcBef>
              <a:buFont typeface="Wingdings"/>
              <a:buChar char="§"/>
              <a:defRPr sz="2000"/>
            </a:pPr>
            <a:r>
              <a:rPr lang="tr-TR" sz="1600" dirty="0"/>
              <a:t> nefes egzersizleri </a:t>
            </a:r>
            <a:endParaRPr dirty="0"/>
          </a:p>
          <a:p>
            <a:pPr defTabSz="841247">
              <a:lnSpc>
                <a:spcPct val="80000"/>
              </a:lnSpc>
              <a:spcBef>
                <a:spcPts val="400"/>
              </a:spcBef>
              <a:buFont typeface="Wingdings"/>
              <a:buChar char="§"/>
              <a:defRPr sz="2000"/>
            </a:pPr>
            <a:r>
              <a:rPr lang="tr-TR" sz="1600" dirty="0"/>
              <a:t> stresi azaltmaya yönelik egzersizler  önerilir</a:t>
            </a:r>
            <a:endParaRPr dirty="0"/>
          </a:p>
        </p:txBody>
      </p:sp>
      <p:sp>
        <p:nvSpPr>
          <p:cNvPr id="5" name="Dikdörtgen 4"/>
          <p:cNvSpPr/>
          <p:nvPr/>
        </p:nvSpPr>
        <p:spPr bwMode="auto">
          <a:xfrm>
            <a:off x="5137029" y="5804985"/>
            <a:ext cx="6096000" cy="441596"/>
          </a:xfrm>
          <a:prstGeom prst="rect">
            <a:avLst/>
          </a:prstGeom>
        </p:spPr>
        <p:txBody>
          <a:bodyPr>
            <a:spAutoFit/>
          </a:bodyPr>
          <a:lstStyle/>
          <a:p>
            <a:pPr marL="315468" indent="-315468" algn="r" defTabSz="841247">
              <a:lnSpc>
                <a:spcPct val="80000"/>
              </a:lnSpc>
              <a:spcBef>
                <a:spcPts val="200"/>
              </a:spcBef>
              <a:buSzTx/>
              <a:buFontTx/>
              <a:buNone/>
              <a:defRPr sz="1450" i="1"/>
            </a:pPr>
            <a:r>
              <a:rPr lang="tr-TR" sz="800"/>
              <a:t>Avrupa Sigara Bırakma Klavuzu. Çeviri editörleri; Karalezli</a:t>
            </a:r>
          </a:p>
          <a:p>
            <a:pPr marL="315468" indent="-315468" algn="r" defTabSz="841247">
              <a:lnSpc>
                <a:spcPct val="80000"/>
              </a:lnSpc>
              <a:spcBef>
                <a:spcPts val="200"/>
              </a:spcBef>
              <a:buSzTx/>
              <a:buFontTx/>
              <a:buNone/>
              <a:defRPr sz="1450" i="1"/>
            </a:pPr>
            <a:r>
              <a:rPr lang="tr-TR" sz="800"/>
              <a:t>A, Börekçi Ş. 1. Baskı. İstanbul: Türkiye Solunum Araştırmaları</a:t>
            </a:r>
            <a:endParaRPr/>
          </a:p>
          <a:p>
            <a:pPr marL="315468" indent="-315468" algn="r" defTabSz="841247">
              <a:lnSpc>
                <a:spcPct val="80000"/>
              </a:lnSpc>
              <a:spcBef>
                <a:spcPts val="200"/>
              </a:spcBef>
              <a:buSzTx/>
              <a:buFontTx/>
              <a:buNone/>
              <a:defRPr sz="1450" i="1"/>
            </a:pPr>
            <a:r>
              <a:rPr lang="tr-TR" sz="800"/>
              <a:t>Derneği; Eylül 2013;55-77</a:t>
            </a:r>
            <a:endParaRPr/>
          </a:p>
        </p:txBody>
      </p:sp>
      <p:pic>
        <p:nvPicPr>
          <p:cNvPr id="6" name="Resim 5">
            <a:extLst>
              <a:ext uri="{FF2B5EF4-FFF2-40B4-BE49-F238E27FC236}">
                <a16:creationId xmlns:a16="http://schemas.microsoft.com/office/drawing/2014/main" id="{16073290-CE79-4CD6-A5D6-F41837B0B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814" y="1504752"/>
            <a:ext cx="3209925" cy="2377440"/>
          </a:xfrm>
          <a:prstGeom prst="rect">
            <a:avLst/>
          </a:prstGeom>
        </p:spPr>
      </p:pic>
      <p:pic>
        <p:nvPicPr>
          <p:cNvPr id="12" name="Resim 11">
            <a:extLst>
              <a:ext uri="{FF2B5EF4-FFF2-40B4-BE49-F238E27FC236}">
                <a16:creationId xmlns:a16="http://schemas.microsoft.com/office/drawing/2014/main" id="{A0B5B95E-01D0-4641-AE41-4D774C350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886" y="2829827"/>
            <a:ext cx="3186964" cy="1936157"/>
          </a:xfrm>
          <a:prstGeom prst="rect">
            <a:avLst/>
          </a:prstGeom>
        </p:spPr>
      </p:pic>
      <p:pic>
        <p:nvPicPr>
          <p:cNvPr id="14" name="Resim 13">
            <a:extLst>
              <a:ext uri="{FF2B5EF4-FFF2-40B4-BE49-F238E27FC236}">
                <a16:creationId xmlns:a16="http://schemas.microsoft.com/office/drawing/2014/main" id="{A4C34A5A-2721-4533-AD45-9B5BD65C1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2406" y="974398"/>
            <a:ext cx="3209925" cy="171907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5" name="Davranışçı Bilişsel Tedavi"/>
          <p:cNvSpPr txBox="1"/>
          <p:nvPr/>
        </p:nvSpPr>
        <p:spPr bwMode="auto">
          <a:xfrm>
            <a:off x="870013" y="691056"/>
            <a:ext cx="5684184" cy="579346"/>
          </a:xfrm>
          <a:prstGeom prst="rect">
            <a:avLst/>
          </a:prstGeom>
          <a:ln w="12700">
            <a:miter lim="400000"/>
          </a:ln>
        </p:spPr>
        <p:txBody>
          <a:bodyPr lIns="45719" rIns="45719" anchor="ctr">
            <a:noAutofit/>
          </a:bodyPr>
          <a:lstStyle>
            <a:lvl1pPr defTabSz="804672">
              <a:defRPr sz="2900">
                <a:solidFill>
                  <a:srgbClr val="F10900"/>
                </a:solidFill>
              </a:defRPr>
            </a:lvl1pPr>
          </a:lstStyle>
          <a:p>
            <a:pPr>
              <a:defRPr/>
            </a:pPr>
            <a:r>
              <a:rPr lang="tr-TR" sz="2400" b="1" dirty="0">
                <a:solidFill>
                  <a:srgbClr val="0094AB"/>
                </a:solidFill>
              </a:rPr>
              <a:t>Davranışçı Bilişsel Tedavi</a:t>
            </a:r>
            <a:endParaRPr b="1" dirty="0"/>
          </a:p>
        </p:txBody>
      </p:sp>
      <p:sp>
        <p:nvSpPr>
          <p:cNvPr id="3" name="Dikdörtgen 2"/>
          <p:cNvSpPr/>
          <p:nvPr/>
        </p:nvSpPr>
        <p:spPr bwMode="auto">
          <a:xfrm>
            <a:off x="818225" y="1714559"/>
            <a:ext cx="10555549" cy="2439129"/>
          </a:xfrm>
          <a:prstGeom prst="rect">
            <a:avLst/>
          </a:prstGeom>
        </p:spPr>
        <p:txBody>
          <a:bodyPr wrap="square">
            <a:spAutoFit/>
          </a:bodyPr>
          <a:lstStyle/>
          <a:p>
            <a:pPr defTabSz="1042416">
              <a:lnSpc>
                <a:spcPct val="100000"/>
              </a:lnSpc>
              <a:spcBef>
                <a:spcPts val="600"/>
              </a:spcBef>
              <a:defRPr sz="2650">
                <a:solidFill>
                  <a:srgbClr val="FF0000"/>
                </a:solidFill>
              </a:defRPr>
            </a:pPr>
            <a:r>
              <a:rPr lang="tr-TR" sz="1600" dirty="0">
                <a:solidFill>
                  <a:srgbClr val="0094AB"/>
                </a:solidFill>
              </a:rPr>
              <a:t>Yoksunluk semptomlarında önerebilecek bilişsel ve davranışsal müdahaleler;</a:t>
            </a:r>
          </a:p>
          <a:p>
            <a:pPr defTabSz="1042416">
              <a:lnSpc>
                <a:spcPct val="100000"/>
              </a:lnSpc>
              <a:spcBef>
                <a:spcPts val="600"/>
              </a:spcBef>
              <a:defRPr sz="2650">
                <a:solidFill>
                  <a:srgbClr val="FF0000"/>
                </a:solidFill>
              </a:defRPr>
            </a:pPr>
            <a:endParaRPr dirty="0"/>
          </a:p>
          <a:p>
            <a:pPr defTabSz="1042416">
              <a:spcBef>
                <a:spcPts val="600"/>
              </a:spcBef>
              <a:defRPr sz="2650"/>
            </a:pPr>
            <a:r>
              <a:rPr lang="tr-TR" sz="1600" dirty="0" err="1">
                <a:solidFill>
                  <a:srgbClr val="FF0000"/>
                </a:solidFill>
              </a:rPr>
              <a:t>Craving</a:t>
            </a:r>
            <a:r>
              <a:rPr lang="tr-TR" sz="1600" dirty="0">
                <a:solidFill>
                  <a:srgbClr val="FF0000"/>
                </a:solidFill>
              </a:rPr>
              <a:t> (aşerme)  için 4D stratejisi: </a:t>
            </a:r>
            <a:endParaRPr dirty="0">
              <a:solidFill>
                <a:srgbClr val="FF0000"/>
              </a:solidFill>
            </a:endParaRPr>
          </a:p>
          <a:p>
            <a:pPr defTabSz="1042416">
              <a:lnSpc>
                <a:spcPct val="100000"/>
              </a:lnSpc>
              <a:spcBef>
                <a:spcPts val="600"/>
              </a:spcBef>
              <a:defRPr sz="2650"/>
            </a:pPr>
            <a:r>
              <a:rPr lang="tr-TR" sz="1600" dirty="0"/>
              <a:t>1-Sigara içmeyi geciktirebildiğiniz kadar geciktirin (</a:t>
            </a:r>
            <a:r>
              <a:rPr lang="tr-TR" sz="1600" dirty="0" err="1"/>
              <a:t>delay</a:t>
            </a:r>
            <a:r>
              <a:rPr lang="tr-TR" sz="1600" dirty="0"/>
              <a:t>) </a:t>
            </a:r>
            <a:endParaRPr dirty="0"/>
          </a:p>
          <a:p>
            <a:pPr defTabSz="1042416">
              <a:lnSpc>
                <a:spcPct val="100000"/>
              </a:lnSpc>
              <a:spcBef>
                <a:spcPts val="600"/>
              </a:spcBef>
              <a:defRPr sz="2650"/>
            </a:pPr>
            <a:r>
              <a:rPr lang="tr-TR" sz="1600" dirty="0"/>
              <a:t>2-On kez derin nefes alıp yavaşça verin, rahatlamaya çalışın (</a:t>
            </a:r>
            <a:r>
              <a:rPr lang="tr-TR" sz="1600" dirty="0" err="1"/>
              <a:t>deep</a:t>
            </a:r>
            <a:r>
              <a:rPr lang="tr-TR" sz="1600" dirty="0"/>
              <a:t> </a:t>
            </a:r>
            <a:r>
              <a:rPr lang="tr-TR" sz="1600" dirty="0" err="1"/>
              <a:t>breathing</a:t>
            </a:r>
            <a:r>
              <a:rPr lang="tr-TR" sz="1600" dirty="0"/>
              <a:t>) </a:t>
            </a:r>
            <a:endParaRPr dirty="0"/>
          </a:p>
          <a:p>
            <a:pPr defTabSz="1042416">
              <a:lnSpc>
                <a:spcPct val="100000"/>
              </a:lnSpc>
              <a:spcBef>
                <a:spcPts val="600"/>
              </a:spcBef>
              <a:defRPr sz="2650"/>
            </a:pPr>
            <a:r>
              <a:rPr lang="tr-TR" sz="1600" dirty="0"/>
              <a:t>3-Su içmek sigaranın yerine ağzınıza alacağınız en sağlıklı alternatif (</a:t>
            </a:r>
            <a:r>
              <a:rPr lang="tr-TR" sz="1600" dirty="0" err="1"/>
              <a:t>drink</a:t>
            </a:r>
            <a:r>
              <a:rPr lang="tr-TR" sz="1600" dirty="0"/>
              <a:t> </a:t>
            </a:r>
            <a:r>
              <a:rPr lang="tr-TR" sz="1600" dirty="0" err="1"/>
              <a:t>water</a:t>
            </a:r>
            <a:r>
              <a:rPr lang="tr-TR" sz="1600" dirty="0"/>
              <a:t>).</a:t>
            </a:r>
            <a:endParaRPr dirty="0"/>
          </a:p>
          <a:p>
            <a:pPr defTabSz="1042416">
              <a:lnSpc>
                <a:spcPct val="100000"/>
              </a:lnSpc>
              <a:spcBef>
                <a:spcPts val="600"/>
              </a:spcBef>
              <a:defRPr sz="2650"/>
            </a:pPr>
            <a:r>
              <a:rPr lang="tr-TR" sz="1600" dirty="0"/>
              <a:t>4-Dikkatinizi dağıtmak için yürüyüşe çıkın, müzik dinleyin, televizyon izleyin ve benzeri uğraşılar bulun (do </a:t>
            </a:r>
            <a:r>
              <a:rPr lang="tr-TR" sz="1600" dirty="0" err="1"/>
              <a:t>something</a:t>
            </a:r>
            <a:r>
              <a:rPr lang="tr-TR" sz="1600" dirty="0"/>
              <a:t> else)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8" name="Davranışçı Bilişsel Tedavi"/>
          <p:cNvSpPr txBox="1"/>
          <p:nvPr/>
        </p:nvSpPr>
        <p:spPr bwMode="auto">
          <a:xfrm>
            <a:off x="790167" y="533967"/>
            <a:ext cx="7631515" cy="533792"/>
          </a:xfrm>
          <a:prstGeom prst="rect">
            <a:avLst/>
          </a:prstGeom>
          <a:ln w="12700">
            <a:miter lim="400000"/>
          </a:ln>
        </p:spPr>
        <p:txBody>
          <a:bodyPr lIns="45719" rIns="45719" anchor="ctr">
            <a:normAutofit/>
          </a:bodyPr>
          <a:lstStyle>
            <a:lvl1pPr defTabSz="859536">
              <a:defRPr sz="3500">
                <a:solidFill>
                  <a:srgbClr val="F2130A"/>
                </a:solidFill>
              </a:defRPr>
            </a:lvl1pPr>
          </a:lstStyle>
          <a:p>
            <a:pPr>
              <a:defRPr/>
            </a:pPr>
            <a:r>
              <a:rPr lang="tr-TR" sz="2400" b="1" dirty="0">
                <a:solidFill>
                  <a:srgbClr val="0094AB"/>
                </a:solidFill>
              </a:rPr>
              <a:t>Davranışçı Bilişsel Tedavi</a:t>
            </a:r>
            <a:endParaRPr b="1" dirty="0"/>
          </a:p>
        </p:txBody>
      </p:sp>
      <p:sp>
        <p:nvSpPr>
          <p:cNvPr id="3" name="Dikdörtgen 2"/>
          <p:cNvSpPr/>
          <p:nvPr/>
        </p:nvSpPr>
        <p:spPr bwMode="auto">
          <a:xfrm>
            <a:off x="723686" y="1288747"/>
            <a:ext cx="10965373" cy="4862870"/>
          </a:xfrm>
          <a:prstGeom prst="rect">
            <a:avLst/>
          </a:prstGeom>
        </p:spPr>
        <p:txBody>
          <a:bodyPr wrap="square">
            <a:spAutoFit/>
          </a:bodyPr>
          <a:lstStyle/>
          <a:p>
            <a:pPr marL="377189" indent="-377189" defTabSz="1005840">
              <a:lnSpc>
                <a:spcPct val="100000"/>
              </a:lnSpc>
              <a:spcBef>
                <a:spcPts val="600"/>
              </a:spcBef>
              <a:defRPr sz="3200">
                <a:solidFill>
                  <a:srgbClr val="FF0000"/>
                </a:solidFill>
              </a:defRPr>
            </a:pPr>
            <a:r>
              <a:rPr lang="tr-TR" sz="1600" dirty="0">
                <a:solidFill>
                  <a:srgbClr val="0094AB"/>
                </a:solidFill>
              </a:rPr>
              <a:t>Ruhsal durumda değişiklikler;</a:t>
            </a:r>
            <a:endParaRPr dirty="0"/>
          </a:p>
          <a:p>
            <a:pPr marL="377189" indent="-377189" defTabSz="1005840">
              <a:lnSpc>
                <a:spcPct val="100000"/>
              </a:lnSpc>
              <a:spcBef>
                <a:spcPts val="600"/>
              </a:spcBef>
              <a:defRPr sz="3200"/>
            </a:pPr>
            <a:r>
              <a:rPr lang="tr-TR" sz="1600" dirty="0"/>
              <a:t>Bırakma ile ilgili olumlu düşüncelere odaklanmaya çalışın</a:t>
            </a:r>
            <a:endParaRPr dirty="0"/>
          </a:p>
          <a:p>
            <a:pPr marL="377189" indent="-377189" defTabSz="1005840">
              <a:lnSpc>
                <a:spcPct val="100000"/>
              </a:lnSpc>
              <a:spcBef>
                <a:spcPts val="600"/>
              </a:spcBef>
              <a:defRPr sz="3200"/>
            </a:pPr>
            <a:r>
              <a:rPr lang="tr-TR" sz="1600" dirty="0"/>
              <a:t>Yararlarını kendinize hatırlatın</a:t>
            </a:r>
            <a:endParaRPr dirty="0"/>
          </a:p>
          <a:p>
            <a:pPr marL="377189" indent="-377189" defTabSz="1005840">
              <a:lnSpc>
                <a:spcPct val="100000"/>
              </a:lnSpc>
              <a:spcBef>
                <a:spcPts val="600"/>
              </a:spcBef>
              <a:defRPr sz="3200"/>
            </a:pPr>
            <a:r>
              <a:rPr lang="tr-TR" sz="1600" dirty="0"/>
              <a:t>Sizi mutlu eden şeyleri hayatınıza sokmaya çalışın </a:t>
            </a:r>
            <a:endParaRPr dirty="0"/>
          </a:p>
          <a:p>
            <a:pPr marL="377189" indent="-377189" defTabSz="1005840">
              <a:lnSpc>
                <a:spcPct val="100000"/>
              </a:lnSpc>
              <a:spcBef>
                <a:spcPts val="600"/>
              </a:spcBef>
              <a:defRPr sz="3200"/>
            </a:pPr>
            <a:r>
              <a:rPr lang="tr-TR" sz="1600" dirty="0"/>
              <a:t>müzik dinleyin, yürüyüşe çıkın, sevdiğiniz arkadaşlarınızla görüşün</a:t>
            </a:r>
            <a:endParaRPr dirty="0"/>
          </a:p>
          <a:p>
            <a:pPr marL="377189" indent="-377189" defTabSz="1005840">
              <a:spcBef>
                <a:spcPts val="600"/>
              </a:spcBef>
              <a:defRPr sz="3200">
                <a:solidFill>
                  <a:srgbClr val="FF0000"/>
                </a:solidFill>
              </a:defRPr>
            </a:pPr>
            <a:r>
              <a:rPr lang="tr-TR" sz="1600" dirty="0">
                <a:solidFill>
                  <a:srgbClr val="0094AB"/>
                </a:solidFill>
              </a:rPr>
              <a:t>Konsantre olmakta güçlük </a:t>
            </a:r>
            <a:endParaRPr dirty="0"/>
          </a:p>
          <a:p>
            <a:pPr marL="329184" indent="-329184" defTabSz="877823">
              <a:lnSpc>
                <a:spcPct val="100000"/>
              </a:lnSpc>
              <a:spcBef>
                <a:spcPts val="600"/>
              </a:spcBef>
              <a:defRPr sz="3050"/>
            </a:pPr>
            <a:r>
              <a:rPr lang="tr-TR" sz="1600" dirty="0"/>
              <a:t> Bunu bir beyin egzersizi olarak düşünün, konsantrasyonu artırmanın en iyi yolu denemek</a:t>
            </a:r>
            <a:endParaRPr dirty="0"/>
          </a:p>
          <a:p>
            <a:pPr marL="329184" indent="-329184" defTabSz="877823">
              <a:lnSpc>
                <a:spcPct val="100000"/>
              </a:lnSpc>
              <a:spcBef>
                <a:spcPts val="600"/>
              </a:spcBef>
              <a:defRPr sz="3050"/>
            </a:pPr>
            <a:r>
              <a:rPr lang="tr-TR" sz="1600" dirty="0"/>
              <a:t> Yoga , meditasyon </a:t>
            </a:r>
            <a:endParaRPr dirty="0"/>
          </a:p>
          <a:p>
            <a:pPr marL="329184" indent="-329184" defTabSz="877823">
              <a:lnSpc>
                <a:spcPct val="100000"/>
              </a:lnSpc>
              <a:spcBef>
                <a:spcPts val="600"/>
              </a:spcBef>
              <a:defRPr sz="3050"/>
            </a:pPr>
            <a:r>
              <a:rPr lang="tr-TR" sz="1600" dirty="0"/>
              <a:t> İyi uyuyun, </a:t>
            </a:r>
            <a:endParaRPr dirty="0"/>
          </a:p>
          <a:p>
            <a:pPr marL="329184" indent="-329184" defTabSz="877823">
              <a:lnSpc>
                <a:spcPct val="100000"/>
              </a:lnSpc>
              <a:spcBef>
                <a:spcPts val="600"/>
              </a:spcBef>
              <a:defRPr sz="3050"/>
            </a:pPr>
            <a:r>
              <a:rPr lang="tr-TR" sz="1600" dirty="0"/>
              <a:t> Dengeli beslenin</a:t>
            </a:r>
            <a:endParaRPr dirty="0"/>
          </a:p>
          <a:p>
            <a:pPr marL="329184" indent="-329184" defTabSz="877823">
              <a:lnSpc>
                <a:spcPct val="100000"/>
              </a:lnSpc>
              <a:spcBef>
                <a:spcPts val="600"/>
              </a:spcBef>
              <a:defRPr sz="3050"/>
            </a:pPr>
            <a:r>
              <a:rPr lang="tr-TR" sz="1600" dirty="0"/>
              <a:t> Egzersiz yapın</a:t>
            </a:r>
            <a:endParaRPr dirty="0"/>
          </a:p>
          <a:p>
            <a:pPr marL="377189" indent="-377189" defTabSz="1005840">
              <a:spcBef>
                <a:spcPts val="600"/>
              </a:spcBef>
              <a:defRPr sz="3200"/>
            </a:pPr>
            <a:r>
              <a:rPr lang="tr-TR" sz="1600" dirty="0" err="1">
                <a:solidFill>
                  <a:srgbClr val="0094AB"/>
                </a:solidFill>
              </a:rPr>
              <a:t>Laps</a:t>
            </a:r>
            <a:r>
              <a:rPr lang="tr-TR" sz="1600" dirty="0">
                <a:solidFill>
                  <a:srgbClr val="0094AB"/>
                </a:solidFill>
              </a:rPr>
              <a:t>(kısa süreli kayma-tek seferlik içme) başlandığında </a:t>
            </a:r>
            <a:r>
              <a:rPr lang="tr-TR" sz="1600" dirty="0" err="1">
                <a:solidFill>
                  <a:srgbClr val="0094AB"/>
                </a:solidFill>
              </a:rPr>
              <a:t>relaps</a:t>
            </a:r>
            <a:r>
              <a:rPr lang="tr-TR" sz="1600" dirty="0">
                <a:solidFill>
                  <a:srgbClr val="0094AB"/>
                </a:solidFill>
              </a:rPr>
              <a:t> önlenmesi için ;</a:t>
            </a:r>
            <a:endParaRPr dirty="0"/>
          </a:p>
          <a:p>
            <a:pPr marL="377189" indent="-377189" defTabSz="1005840">
              <a:spcBef>
                <a:spcPts val="600"/>
              </a:spcBef>
              <a:defRPr sz="3200"/>
            </a:pPr>
            <a:r>
              <a:rPr lang="tr-TR" sz="1600" dirty="0"/>
              <a:t>Davranışçı bilişsel tedavi  seanslarının  zaman ,  format ve sayı olarak artırılması önerilir</a:t>
            </a:r>
            <a:endParaRPr dirty="0"/>
          </a:p>
          <a:p>
            <a:pPr marL="377189" indent="-377189" defTabSz="1005840">
              <a:spcBef>
                <a:spcPts val="600"/>
              </a:spcBef>
              <a:defRPr sz="3200"/>
            </a:pPr>
            <a:r>
              <a:rPr lang="tr-TR" sz="1600" dirty="0"/>
              <a:t>(Diğer medikal müdahaleler yanında )</a:t>
            </a:r>
            <a:endParaRPr dirty="0"/>
          </a:p>
          <a:p>
            <a:pPr marL="329184" indent="-329184" defTabSz="877823">
              <a:lnSpc>
                <a:spcPct val="100000"/>
              </a:lnSpc>
              <a:spcBef>
                <a:spcPts val="600"/>
              </a:spcBef>
              <a:defRPr sz="3050"/>
            </a:pPr>
            <a:endParaRPr lang="tr-TR" sz="1600" dirty="0">
              <a:latin typeface="Comic Sans MS"/>
            </a:endParaRPr>
          </a:p>
        </p:txBody>
      </p:sp>
      <p:pic>
        <p:nvPicPr>
          <p:cNvPr id="6" name="Resim 5"/>
          <p:cNvPicPr>
            <a:picLocks noChangeAspect="1"/>
          </p:cNvPicPr>
          <p:nvPr/>
        </p:nvPicPr>
        <p:blipFill>
          <a:blip r:embed="rId3"/>
          <a:stretch/>
        </p:blipFill>
        <p:spPr bwMode="auto">
          <a:xfrm>
            <a:off x="7910003" y="1288747"/>
            <a:ext cx="3300304" cy="21402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9C3709-9472-0A8B-1670-44081B122928}"/>
              </a:ext>
            </a:extLst>
          </p:cNvPr>
          <p:cNvSpPr>
            <a:spLocks noGrp="1"/>
          </p:cNvSpPr>
          <p:nvPr>
            <p:ph type="title"/>
          </p:nvPr>
        </p:nvSpPr>
        <p:spPr>
          <a:xfrm>
            <a:off x="2152649" y="3140969"/>
            <a:ext cx="7886700" cy="1329319"/>
          </a:xfrm>
        </p:spPr>
        <p:txBody>
          <a:bodyPr>
            <a:normAutofit fontScale="90000"/>
          </a:bodyPr>
          <a:lstStyle/>
          <a:p>
            <a:br>
              <a:rPr lang="tr-TR" sz="3000" dirty="0">
                <a:latin typeface="Comic Sans MS" panose="030F0702030302020204" pitchFamily="66" charset="0"/>
              </a:rPr>
            </a:br>
            <a:br>
              <a:rPr lang="tr-TR" sz="3600" dirty="0"/>
            </a:br>
            <a:r>
              <a:rPr lang="tr-TR" sz="3600" dirty="0"/>
              <a:t>SİGARA BIRAKMADA FARMAKOLOJİK YAKLAŞIMLAR, RUTİN UYGULAMA, İLAÇ ETKİLEŞİMLERİ</a:t>
            </a:r>
            <a:br>
              <a:rPr lang="tr-TR" sz="3200" dirty="0">
                <a:solidFill>
                  <a:srgbClr val="0094AB"/>
                </a:solidFill>
                <a:latin typeface="Comic Sans MS" panose="030F0702030302020204" pitchFamily="66" charset="0"/>
              </a:rPr>
            </a:br>
            <a:br>
              <a:rPr lang="tr-TR" sz="3000" dirty="0">
                <a:latin typeface="Comic Sans MS" panose="030F0702030302020204" pitchFamily="66" charset="0"/>
              </a:rPr>
            </a:br>
            <a:br>
              <a:rPr lang="tr-TR" sz="3000" dirty="0">
                <a:latin typeface="Comic Sans MS" panose="030F0702030302020204" pitchFamily="66" charset="0"/>
              </a:rPr>
            </a:br>
            <a:endParaRPr lang="tr-TR" sz="2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1767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p:cNvSpPr txBox="1">
            <a:spLocks noGrp="1"/>
          </p:cNvSpPr>
          <p:nvPr>
            <p:ph type="title"/>
          </p:nvPr>
        </p:nvSpPr>
        <p:spPr/>
        <p:txBody>
          <a:bodyPr vert="horz" wrap="square" lIns="90000" tIns="45000" rIns="90000" bIns="45000" rtlCol="0" anchor="t">
            <a:noAutofit/>
          </a:bodyPr>
          <a:lstStyle/>
          <a:p>
            <a:pPr lvl="0" algn="ctr"/>
            <a:r>
              <a:rPr lang="tr-TR" sz="2400" dirty="0">
                <a:latin typeface="Calibri" panose="020F0502020204030204" pitchFamily="34" charset="0"/>
                <a:ea typeface="Calibri" panose="020F0502020204030204" pitchFamily="34" charset="0"/>
                <a:cs typeface="Calibri" panose="020F0502020204030204" pitchFamily="34" charset="0"/>
              </a:rPr>
              <a:t>Sigara Bırakmada Farmakolojik Tedavi Seçenekleri</a:t>
            </a:r>
          </a:p>
        </p:txBody>
      </p:sp>
      <p:sp>
        <p:nvSpPr>
          <p:cNvPr id="4" name="3 İçerik Yer Tutucusu"/>
          <p:cNvSpPr>
            <a:spLocks noGrp="1"/>
          </p:cNvSpPr>
          <p:nvPr>
            <p:ph type="body" sz="half" idx="2"/>
          </p:nvPr>
        </p:nvSpPr>
        <p:spPr>
          <a:ln>
            <a:solidFill>
              <a:schemeClr val="accent1">
                <a:lumMod val="75000"/>
              </a:schemeClr>
            </a:solidFill>
          </a:ln>
        </p:spPr>
        <p:txBody>
          <a:bodyPr>
            <a:noAutofit/>
          </a:bodyPr>
          <a:lstStyle/>
          <a:p>
            <a:pPr>
              <a:lnSpc>
                <a:spcPct val="80000"/>
              </a:lnSpc>
              <a:buClr>
                <a:srgbClr val="DE5A00"/>
              </a:buClr>
            </a:pPr>
            <a:endParaRPr lang="tr-TR" dirty="0">
              <a:latin typeface="Comic Sans MS" panose="030F0702030302020204" pitchFamily="66" charset="0"/>
            </a:endParaRPr>
          </a:p>
          <a:p>
            <a:pPr>
              <a:lnSpc>
                <a:spcPct val="80000"/>
              </a:lnSpc>
              <a:buClr>
                <a:srgbClr val="DE5A00"/>
              </a:buClr>
            </a:pPr>
            <a:r>
              <a:rPr lang="tr-TR" b="1" dirty="0"/>
              <a:t>1-Birincil Seçenekler</a:t>
            </a:r>
          </a:p>
          <a:p>
            <a:pPr lvl="1">
              <a:lnSpc>
                <a:spcPct val="80000"/>
              </a:lnSpc>
              <a:buClr>
                <a:srgbClr val="DE5A00"/>
              </a:buClr>
            </a:pPr>
            <a:r>
              <a:rPr lang="tr-TR" sz="1600" dirty="0"/>
              <a:t>-Nikotin yerine koyma tedavileri (NYKT)</a:t>
            </a:r>
          </a:p>
          <a:p>
            <a:pPr lvl="1">
              <a:lnSpc>
                <a:spcPct val="80000"/>
              </a:lnSpc>
              <a:buClr>
                <a:srgbClr val="DE5A00"/>
              </a:buClr>
            </a:pPr>
            <a:r>
              <a:rPr lang="tr-TR" sz="1600" dirty="0"/>
              <a:t>-</a:t>
            </a:r>
            <a:r>
              <a:rPr lang="tr-TR" sz="1600" dirty="0" err="1"/>
              <a:t>Bupropion</a:t>
            </a:r>
            <a:endParaRPr lang="tr-TR" sz="1600" dirty="0"/>
          </a:p>
          <a:p>
            <a:pPr lvl="1">
              <a:lnSpc>
                <a:spcPct val="80000"/>
              </a:lnSpc>
              <a:buClr>
                <a:srgbClr val="DE5A00"/>
              </a:buClr>
            </a:pPr>
            <a:r>
              <a:rPr lang="tr-TR" sz="1600" dirty="0"/>
              <a:t>-</a:t>
            </a:r>
            <a:r>
              <a:rPr lang="tr-TR" sz="1600" dirty="0" err="1"/>
              <a:t>Vareniklin</a:t>
            </a:r>
            <a:r>
              <a:rPr lang="tr-TR" sz="1600" dirty="0"/>
              <a:t>, </a:t>
            </a:r>
            <a:r>
              <a:rPr lang="tr-TR" sz="1600" dirty="0" err="1"/>
              <a:t>Cytisine</a:t>
            </a:r>
            <a:endParaRPr lang="tr-TR" sz="1600" dirty="0"/>
          </a:p>
          <a:p>
            <a:pPr>
              <a:lnSpc>
                <a:spcPct val="80000"/>
              </a:lnSpc>
              <a:buClr>
                <a:srgbClr val="DE5A00"/>
              </a:buClr>
            </a:pPr>
            <a:r>
              <a:rPr lang="tr-TR" b="1" dirty="0"/>
              <a:t>2-İkincil Seçenekler</a:t>
            </a:r>
          </a:p>
          <a:p>
            <a:pPr lvl="1">
              <a:lnSpc>
                <a:spcPct val="80000"/>
              </a:lnSpc>
              <a:buClr>
                <a:srgbClr val="DE5A00"/>
              </a:buClr>
            </a:pPr>
            <a:r>
              <a:rPr lang="tr-TR" sz="1600" dirty="0" err="1"/>
              <a:t>Nortriptilin</a:t>
            </a:r>
            <a:endParaRPr lang="tr-TR" sz="1600" dirty="0"/>
          </a:p>
          <a:p>
            <a:pPr lvl="1">
              <a:lnSpc>
                <a:spcPct val="80000"/>
              </a:lnSpc>
              <a:buClr>
                <a:srgbClr val="DE5A00"/>
              </a:buClr>
            </a:pPr>
            <a:r>
              <a:rPr lang="tr-TR" sz="1600" dirty="0" err="1"/>
              <a:t>Klonidin</a:t>
            </a:r>
            <a:endParaRPr lang="tr-TR" sz="1600" dirty="0"/>
          </a:p>
          <a:p>
            <a:pPr>
              <a:lnSpc>
                <a:spcPct val="80000"/>
              </a:lnSpc>
              <a:buClr>
                <a:srgbClr val="DE5A00"/>
              </a:buClr>
            </a:pPr>
            <a:r>
              <a:rPr lang="tr-TR" b="1" dirty="0"/>
              <a:t>3-Araştırması devam edenler</a:t>
            </a:r>
          </a:p>
          <a:p>
            <a:pPr lvl="1">
              <a:lnSpc>
                <a:spcPct val="80000"/>
              </a:lnSpc>
              <a:buClr>
                <a:srgbClr val="DE5A00"/>
              </a:buClr>
            </a:pPr>
            <a:r>
              <a:rPr lang="tr-TR" sz="1600" dirty="0" err="1"/>
              <a:t>Rimonobant</a:t>
            </a:r>
            <a:endParaRPr lang="tr-TR" sz="1600" dirty="0"/>
          </a:p>
          <a:p>
            <a:pPr lvl="1">
              <a:lnSpc>
                <a:spcPct val="80000"/>
              </a:lnSpc>
              <a:buClr>
                <a:srgbClr val="DE5A00"/>
              </a:buClr>
            </a:pPr>
            <a:r>
              <a:rPr lang="tr-TR" sz="1600" dirty="0"/>
              <a:t>Nikotin aşısı</a:t>
            </a:r>
          </a:p>
          <a:p>
            <a:pPr lvl="1">
              <a:lnSpc>
                <a:spcPct val="80000"/>
              </a:lnSpc>
              <a:buClr>
                <a:srgbClr val="DE5A00"/>
              </a:buClr>
            </a:pPr>
            <a:r>
              <a:rPr lang="tr-TR" sz="1600" dirty="0" err="1"/>
              <a:t>Selegiline</a:t>
            </a:r>
            <a:r>
              <a:rPr lang="tr-TR" sz="1600" dirty="0"/>
              <a:t> </a:t>
            </a:r>
            <a:r>
              <a:rPr lang="tr-TR" sz="1600" dirty="0">
                <a:latin typeface="Comic Sans MS" panose="030F0702030302020204" pitchFamily="66" charset="0"/>
              </a:rPr>
              <a:t>?</a:t>
            </a:r>
          </a:p>
        </p:txBody>
      </p:sp>
    </p:spTree>
    <p:extLst>
      <p:ext uri="{BB962C8B-B14F-4D97-AF65-F5344CB8AC3E}">
        <p14:creationId xmlns:p14="http://schemas.microsoft.com/office/powerpoint/2010/main" val="159624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p:cNvSpPr txBox="1">
            <a:spLocks noGrp="1"/>
          </p:cNvSpPr>
          <p:nvPr>
            <p:ph type="title"/>
          </p:nvPr>
        </p:nvSpPr>
        <p:spPr>
          <a:xfrm>
            <a:off x="2160770" y="908721"/>
            <a:ext cx="8316919" cy="504497"/>
          </a:xfrm>
        </p:spPr>
        <p:txBody>
          <a:bodyPr vert="horz" wrap="square" lIns="90000" tIns="45000" rIns="90000" bIns="45000" rtlCol="0" anchor="t">
            <a:noAutofit/>
          </a:bodyPr>
          <a:lstStyle/>
          <a:p>
            <a:pPr lvl="0"/>
            <a:r>
              <a:rPr lang="tr-TR" sz="2400" dirty="0"/>
              <a:t>Nikotin Yerine Koyma Tedavileri(NYKT)</a:t>
            </a:r>
          </a:p>
        </p:txBody>
      </p:sp>
      <p:sp>
        <p:nvSpPr>
          <p:cNvPr id="6" name="5 İçerik Yer Tutucusu"/>
          <p:cNvSpPr>
            <a:spLocks noGrp="1"/>
          </p:cNvSpPr>
          <p:nvPr>
            <p:ph type="body" sz="half" idx="2"/>
          </p:nvPr>
        </p:nvSpPr>
        <p:spPr>
          <a:ln>
            <a:solidFill>
              <a:schemeClr val="accent1"/>
            </a:solidFill>
          </a:ln>
        </p:spPr>
        <p:txBody>
          <a:bodyPr>
            <a:normAutofit/>
          </a:bodyPr>
          <a:lstStyle/>
          <a:p>
            <a:endParaRPr lang="tr-TR" dirty="0">
              <a:latin typeface="Comic Sans MS" panose="030F0702030302020204" pitchFamily="66" charset="0"/>
            </a:endParaRPr>
          </a:p>
          <a:p>
            <a:r>
              <a:rPr lang="tr-TR" dirty="0"/>
              <a:t>Bu grupta bulunan başlıca NYKT yöntemleri:</a:t>
            </a:r>
          </a:p>
          <a:p>
            <a:r>
              <a:rPr lang="tr-TR" dirty="0"/>
              <a:t>*Nikotin sakızı</a:t>
            </a:r>
          </a:p>
          <a:p>
            <a:r>
              <a:rPr lang="tr-TR" dirty="0"/>
              <a:t>*Nikotin bandı</a:t>
            </a:r>
          </a:p>
          <a:p>
            <a:r>
              <a:rPr lang="tr-TR" dirty="0"/>
              <a:t>*Nikotin ağız spreyi </a:t>
            </a:r>
          </a:p>
          <a:p>
            <a:r>
              <a:rPr lang="tr-TR" dirty="0"/>
              <a:t>*Nikotin pastil, dil altı tabletleri</a:t>
            </a:r>
          </a:p>
          <a:p>
            <a:r>
              <a:rPr lang="tr-TR" dirty="0"/>
              <a:t>*Nikotin nazal spreyi</a:t>
            </a:r>
          </a:p>
          <a:p>
            <a:r>
              <a:rPr lang="tr-TR" dirty="0"/>
              <a:t>*Nikotin </a:t>
            </a:r>
            <a:r>
              <a:rPr lang="tr-TR" dirty="0" err="1"/>
              <a:t>inhaleri</a:t>
            </a:r>
            <a:endParaRPr lang="tr-TR" dirty="0"/>
          </a:p>
          <a:p>
            <a:endParaRPr lang="tr-TR" dirty="0"/>
          </a:p>
        </p:txBody>
      </p:sp>
    </p:spTree>
    <p:extLst>
      <p:ext uri="{BB962C8B-B14F-4D97-AF65-F5344CB8AC3E}">
        <p14:creationId xmlns:p14="http://schemas.microsoft.com/office/powerpoint/2010/main" val="41190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8" name="Bağımlılık"/>
          <p:cNvSpPr txBox="1">
            <a:spLocks noGrp="1"/>
          </p:cNvSpPr>
          <p:nvPr>
            <p:ph type="title"/>
          </p:nvPr>
        </p:nvSpPr>
        <p:spPr bwMode="auto">
          <a:xfrm>
            <a:off x="905522" y="742614"/>
            <a:ext cx="10620330" cy="504497"/>
          </a:xfrm>
          <a:prstGeom prst="rect">
            <a:avLst/>
          </a:prstGeom>
        </p:spPr>
        <p:txBody>
          <a:bodyPr>
            <a:normAutofit fontScale="90000"/>
          </a:bodyPr>
          <a:lstStyle/>
          <a:p>
            <a:pPr defTabSz="786384">
              <a:lnSpc>
                <a:spcPct val="100000"/>
              </a:lnSpc>
              <a:defRPr sz="3800">
                <a:solidFill>
                  <a:srgbClr val="EF1103"/>
                </a:solidFill>
                <a:latin typeface="+mj-lt"/>
                <a:ea typeface="+mj-ea"/>
                <a:cs typeface="+mj-cs"/>
              </a:defRPr>
            </a:pPr>
            <a:r>
              <a:rPr lang="tr-TR" b="0" dirty="0"/>
              <a:t> </a:t>
            </a:r>
            <a:r>
              <a:rPr lang="tr-TR" sz="2700" dirty="0">
                <a:solidFill>
                  <a:schemeClr val="accent5">
                    <a:lumMod val="75000"/>
                  </a:schemeClr>
                </a:solidFill>
              </a:rPr>
              <a:t>Bağımlılık Temeli</a:t>
            </a:r>
          </a:p>
        </p:txBody>
      </p:sp>
      <p:sp>
        <p:nvSpPr>
          <p:cNvPr id="2" name="Dikdörtgen 1"/>
          <p:cNvSpPr/>
          <p:nvPr/>
        </p:nvSpPr>
        <p:spPr bwMode="auto">
          <a:xfrm>
            <a:off x="905522" y="1471964"/>
            <a:ext cx="10735086" cy="2344231"/>
          </a:xfrm>
          <a:prstGeom prst="rect">
            <a:avLst/>
          </a:prstGeom>
        </p:spPr>
        <p:txBody>
          <a:bodyPr wrap="square">
            <a:spAutoFit/>
          </a:bodyPr>
          <a:lstStyle/>
          <a:p>
            <a:pPr marL="315468" indent="-315468" defTabSz="841247">
              <a:lnSpc>
                <a:spcPct val="100000"/>
              </a:lnSpc>
              <a:spcBef>
                <a:spcPts val="500"/>
              </a:spcBef>
              <a:defRPr sz="2600"/>
            </a:pPr>
            <a:r>
              <a:rPr lang="tr-TR" sz="1600" dirty="0"/>
              <a:t>Madde kullanımı ve bağımlılık temelinde </a:t>
            </a:r>
            <a:r>
              <a:rPr lang="tr-TR" sz="1600" b="1" dirty="0"/>
              <a:t>psikolojik süreçler vardır.</a:t>
            </a:r>
          </a:p>
          <a:p>
            <a:pPr marL="315468" indent="-315468" defTabSz="841247">
              <a:lnSpc>
                <a:spcPct val="100000"/>
              </a:lnSpc>
              <a:spcBef>
                <a:spcPts val="500"/>
              </a:spcBef>
              <a:defRPr sz="2600"/>
            </a:pPr>
            <a:endParaRPr lang="tr-TR" sz="1600" b="1" dirty="0"/>
          </a:p>
          <a:p>
            <a:r>
              <a:rPr lang="tr-TR" sz="1600" b="1" dirty="0"/>
              <a:t>1-Düşünceler → Duygular → Davranışlar</a:t>
            </a:r>
            <a:endParaRPr lang="tr-TR" sz="1600" dirty="0"/>
          </a:p>
          <a:p>
            <a:pPr lvl="1"/>
            <a:r>
              <a:rPr lang="tr-TR" sz="1600" dirty="0"/>
              <a:t>-Olumlu düşünceler sevme duygusunu tetikler.</a:t>
            </a:r>
          </a:p>
          <a:p>
            <a:pPr lvl="1"/>
            <a:r>
              <a:rPr lang="tr-TR" sz="1600" dirty="0"/>
              <a:t>-Bu duygu, nesneyi kullanma davranışına dönüşür.</a:t>
            </a:r>
          </a:p>
          <a:p>
            <a:r>
              <a:rPr lang="tr-TR" sz="1600" b="1" dirty="0"/>
              <a:t>2-Sürdürücü Etken</a:t>
            </a:r>
            <a:endParaRPr lang="tr-TR" sz="1600" dirty="0"/>
          </a:p>
          <a:p>
            <a:pPr lvl="1"/>
            <a:r>
              <a:rPr lang="tr-TR" sz="1600" dirty="0"/>
              <a:t>Düşünce-duygu-davranış döngüsü bağımlılığın devam etmesini sağlar.</a:t>
            </a:r>
          </a:p>
          <a:p>
            <a:pPr marL="315468" indent="-315468" defTabSz="841247">
              <a:lnSpc>
                <a:spcPct val="100000"/>
              </a:lnSpc>
              <a:spcBef>
                <a:spcPts val="500"/>
              </a:spcBef>
              <a:defRPr sz="2600"/>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p:cNvSpPr txBox="1">
            <a:spLocks noGrp="1"/>
          </p:cNvSpPr>
          <p:nvPr>
            <p:ph type="title"/>
          </p:nvPr>
        </p:nvSpPr>
        <p:spPr>
          <a:xfrm>
            <a:off x="1847528" y="692696"/>
            <a:ext cx="8460432" cy="792088"/>
          </a:xfrm>
        </p:spPr>
        <p:txBody>
          <a:bodyPr vert="horz" wrap="square" lIns="90000" tIns="45000" rIns="90000" bIns="45000" rtlCol="0" anchor="t">
            <a:noAutofit/>
          </a:bodyPr>
          <a:lstStyle/>
          <a:p>
            <a:pPr lvl="0" algn="just"/>
            <a:r>
              <a:rPr lang="tr-TR" sz="2400" dirty="0">
                <a:latin typeface="Calibri" panose="020F0502020204030204" pitchFamily="34" charset="0"/>
                <a:ea typeface="Calibri" panose="020F0502020204030204" pitchFamily="34" charset="0"/>
                <a:cs typeface="Calibri" panose="020F0502020204030204" pitchFamily="34" charset="0"/>
              </a:rPr>
              <a:t>Nikotin Yerine Koyma Tedavisi</a:t>
            </a:r>
          </a:p>
        </p:txBody>
      </p:sp>
      <p:sp>
        <p:nvSpPr>
          <p:cNvPr id="4" name="3 İçerik Yer Tutucusu"/>
          <p:cNvSpPr>
            <a:spLocks noGrp="1"/>
          </p:cNvSpPr>
          <p:nvPr>
            <p:ph type="body" sz="half" idx="2"/>
          </p:nvPr>
        </p:nvSpPr>
        <p:spPr>
          <a:xfrm>
            <a:off x="1919537" y="1340769"/>
            <a:ext cx="8334921" cy="4392487"/>
          </a:xfrm>
          <a:ln>
            <a:solidFill>
              <a:schemeClr val="accent1">
                <a:lumMod val="75000"/>
              </a:schemeClr>
            </a:solidFill>
          </a:ln>
        </p:spPr>
        <p:txBody>
          <a:bodyPr/>
          <a:lstStyle/>
          <a:p>
            <a:pPr marL="609600" indent="-609600">
              <a:buFont typeface="Wingdings" pitchFamily="2" charset="2"/>
              <a:buChar char="v"/>
            </a:pPr>
            <a:endParaRPr lang="tr-TR" dirty="0"/>
          </a:p>
          <a:p>
            <a:pPr algn="just"/>
            <a:r>
              <a:rPr lang="tr-TR" dirty="0"/>
              <a:t>Nikotin yerine koyma tedavisi (NYKT) dünyada bugüne kadar en çok kullanılan birinci basamak ilaç tedavisi yöntemidir.</a:t>
            </a:r>
          </a:p>
          <a:p>
            <a:pPr algn="just"/>
            <a:endParaRPr lang="tr-TR" dirty="0"/>
          </a:p>
          <a:p>
            <a:r>
              <a:rPr lang="tr-TR" dirty="0" err="1"/>
              <a:t>NYKT’de</a:t>
            </a:r>
            <a:r>
              <a:rPr lang="tr-TR" dirty="0"/>
              <a:t> kullanılan formlar tek başına veya kombine olarak kullanılabilir </a:t>
            </a:r>
          </a:p>
          <a:p>
            <a:r>
              <a:rPr lang="tr-TR" dirty="0"/>
              <a:t>-Nikotin </a:t>
            </a:r>
            <a:r>
              <a:rPr lang="tr-TR" dirty="0" err="1"/>
              <a:t>bandı+sakızı</a:t>
            </a:r>
            <a:r>
              <a:rPr lang="tr-TR" dirty="0"/>
              <a:t>,</a:t>
            </a:r>
          </a:p>
          <a:p>
            <a:r>
              <a:rPr lang="tr-TR" dirty="0"/>
              <a:t>-Nikotin </a:t>
            </a:r>
            <a:r>
              <a:rPr lang="tr-TR" dirty="0" err="1"/>
              <a:t>bandı+nikotin</a:t>
            </a:r>
            <a:r>
              <a:rPr lang="tr-TR" dirty="0"/>
              <a:t> spreyi</a:t>
            </a:r>
          </a:p>
          <a:p>
            <a:endParaRPr lang="tr-TR" dirty="0"/>
          </a:p>
          <a:p>
            <a:r>
              <a:rPr lang="tr-TR" dirty="0"/>
              <a:t>NYKT bağımlılık derecesi  yüksek olanlarda</a:t>
            </a:r>
          </a:p>
          <a:p>
            <a:r>
              <a:rPr lang="tr-TR" dirty="0"/>
              <a:t>1-Bupropionla beraber</a:t>
            </a:r>
          </a:p>
          <a:p>
            <a:r>
              <a:rPr lang="tr-TR" dirty="0"/>
              <a:t>2-Vareniklinle beraber de kullanılabilir.</a:t>
            </a:r>
          </a:p>
          <a:p>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314" y="3514317"/>
            <a:ext cx="3573388" cy="2079873"/>
          </a:xfrm>
          <a:prstGeom prst="rect">
            <a:avLst/>
          </a:prstGeom>
        </p:spPr>
      </p:pic>
    </p:spTree>
    <p:extLst>
      <p:ext uri="{BB962C8B-B14F-4D97-AF65-F5344CB8AC3E}">
        <p14:creationId xmlns:p14="http://schemas.microsoft.com/office/powerpoint/2010/main" val="1208370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p:cNvSpPr txBox="1">
            <a:spLocks noGrp="1"/>
          </p:cNvSpPr>
          <p:nvPr>
            <p:ph type="title"/>
          </p:nvPr>
        </p:nvSpPr>
        <p:spPr/>
        <p:txBody>
          <a:bodyPr vert="horz" wrap="square" lIns="90000" tIns="45000" rIns="90000" bIns="45000" rtlCol="0" anchor="t">
            <a:noAutofit/>
          </a:bodyPr>
          <a:lstStyle/>
          <a:p>
            <a:pPr lvl="0"/>
            <a:r>
              <a:rPr lang="tr-TR" sz="2400" dirty="0">
                <a:latin typeface="Calibri" panose="020F0502020204030204" pitchFamily="34" charset="0"/>
                <a:ea typeface="Calibri" panose="020F0502020204030204" pitchFamily="34" charset="0"/>
                <a:cs typeface="Calibri" panose="020F0502020204030204" pitchFamily="34" charset="0"/>
              </a:rPr>
              <a:t>Nikotin Bağımlılık Testleri</a:t>
            </a:r>
          </a:p>
        </p:txBody>
      </p:sp>
      <p:sp>
        <p:nvSpPr>
          <p:cNvPr id="2" name="Metin Yer Tutucusu 1">
            <a:extLst>
              <a:ext uri="{FF2B5EF4-FFF2-40B4-BE49-F238E27FC236}">
                <a16:creationId xmlns:a16="http://schemas.microsoft.com/office/drawing/2014/main" id="{0E8747DA-1529-4030-BE4F-A81258F07B5F}"/>
              </a:ext>
            </a:extLst>
          </p:cNvPr>
          <p:cNvSpPr>
            <a:spLocks noGrp="1"/>
          </p:cNvSpPr>
          <p:nvPr>
            <p:ph type="body" sz="half" idx="2"/>
          </p:nvPr>
        </p:nvSpPr>
        <p:spPr/>
        <p:txBody>
          <a:bodyPr/>
          <a:lstStyle/>
          <a:p>
            <a:endParaRPr lang="tr-TR"/>
          </a:p>
        </p:txBody>
      </p:sp>
      <p:graphicFrame>
        <p:nvGraphicFramePr>
          <p:cNvPr id="5" name="4 İçerik Yer Tutucusu"/>
          <p:cNvGraphicFramePr>
            <a:graphicFrameLocks noGrp="1"/>
          </p:cNvGraphicFramePr>
          <p:nvPr>
            <p:ph idx="4294967295"/>
            <p:extLst/>
          </p:nvPr>
        </p:nvGraphicFramePr>
        <p:xfrm>
          <a:off x="2092191" y="1052736"/>
          <a:ext cx="8302519" cy="4663440"/>
        </p:xfrm>
        <a:graphic>
          <a:graphicData uri="http://schemas.openxmlformats.org/drawingml/2006/table">
            <a:tbl>
              <a:tblPr firstRow="1" bandRow="1">
                <a:tableStyleId>{5C22544A-7EE6-4342-B048-85BDC9FD1C3A}</a:tableStyleId>
              </a:tblPr>
              <a:tblGrid>
                <a:gridCol w="4927276">
                  <a:extLst>
                    <a:ext uri="{9D8B030D-6E8A-4147-A177-3AD203B41FA5}">
                      <a16:colId xmlns:a16="http://schemas.microsoft.com/office/drawing/2014/main" val="20000"/>
                    </a:ext>
                  </a:extLst>
                </a:gridCol>
                <a:gridCol w="2078439">
                  <a:extLst>
                    <a:ext uri="{9D8B030D-6E8A-4147-A177-3AD203B41FA5}">
                      <a16:colId xmlns:a16="http://schemas.microsoft.com/office/drawing/2014/main" val="20001"/>
                    </a:ext>
                  </a:extLst>
                </a:gridCol>
                <a:gridCol w="1296804">
                  <a:extLst>
                    <a:ext uri="{9D8B030D-6E8A-4147-A177-3AD203B41FA5}">
                      <a16:colId xmlns:a16="http://schemas.microsoft.com/office/drawing/2014/main" val="20002"/>
                    </a:ext>
                  </a:extLst>
                </a:gridCol>
              </a:tblGrid>
              <a:tr h="443326">
                <a:tc gridSpan="3">
                  <a:txBody>
                    <a:bodyPr/>
                    <a:lstStyle/>
                    <a:p>
                      <a:pPr algn="ctr"/>
                      <a:r>
                        <a:rPr lang="tr-TR" sz="2400" b="0" dirty="0" err="1">
                          <a:latin typeface="Calibri" panose="020F0502020204030204" pitchFamily="34" charset="0"/>
                          <a:ea typeface="Calibri" panose="020F0502020204030204" pitchFamily="34" charset="0"/>
                          <a:cs typeface="Calibri" panose="020F0502020204030204" pitchFamily="34" charset="0"/>
                        </a:rPr>
                        <a:t>Fagerström</a:t>
                      </a:r>
                      <a:r>
                        <a:rPr lang="tr-TR" sz="2400" b="0" dirty="0">
                          <a:latin typeface="Calibri" panose="020F0502020204030204" pitchFamily="34" charset="0"/>
                          <a:ea typeface="Calibri" panose="020F0502020204030204" pitchFamily="34" charset="0"/>
                          <a:cs typeface="Calibri" panose="020F0502020204030204" pitchFamily="34" charset="0"/>
                        </a:rPr>
                        <a:t> Nikotin Bağımlılık Testi</a:t>
                      </a: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10344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tx1"/>
                          </a:solidFill>
                          <a:effectLst/>
                          <a:latin typeface="+mn-lt"/>
                          <a:ea typeface="Times New Roman" pitchFamily="18" charset="0"/>
                          <a:cs typeface="Arial" charset="0"/>
                        </a:rPr>
                        <a:t>Her gün genellikle kaç sigara içiyorsunuz? </a:t>
                      </a:r>
                    </a:p>
                    <a:p>
                      <a:endParaRPr lang="tr-TR" sz="1600" b="0" dirty="0">
                        <a:latin typeface="Comic Sans MS" panose="030F0702030302020204" pitchFamily="66"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10 veya daha az</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11 - 20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21 - 30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31+</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3</a:t>
                      </a:r>
                    </a:p>
                  </a:txBody>
                  <a:tcPr/>
                </a:tc>
                <a:extLst>
                  <a:ext uri="{0D108BD9-81ED-4DB2-BD59-A6C34878D82A}">
                    <a16:rowId xmlns:a16="http://schemas.microsoft.com/office/drawing/2014/main" val="10001"/>
                  </a:ext>
                </a:extLst>
              </a:tr>
              <a:tr h="7979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tx1"/>
                          </a:solidFill>
                          <a:effectLst/>
                          <a:latin typeface="+mn-lt"/>
                          <a:ea typeface="Times New Roman" pitchFamily="18" charset="0"/>
                          <a:cs typeface="Arial" charset="0"/>
                        </a:rPr>
                        <a:t>İlk sigaranızı uyandıktan ne kadar sonra içiyorsunuz</a:t>
                      </a: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 </a:t>
                      </a:r>
                    </a:p>
                    <a:p>
                      <a:endParaRPr lang="tr-TR" sz="1600" b="0" dirty="0">
                        <a:latin typeface="Comic Sans MS" panose="030F0702030302020204" pitchFamily="66" charset="0"/>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5 dakika içinde</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6-30 dakika</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30 dakika </a:t>
                      </a: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1</a:t>
                      </a:r>
                    </a:p>
                  </a:txBody>
                  <a:tcPr/>
                </a:tc>
                <a:extLst>
                  <a:ext uri="{0D108BD9-81ED-4DB2-BD59-A6C34878D82A}">
                    <a16:rowId xmlns:a16="http://schemas.microsoft.com/office/drawing/2014/main" val="10002"/>
                  </a:ext>
                </a:extLst>
              </a:tr>
              <a:tr h="5615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tx1"/>
                          </a:solidFill>
                          <a:effectLst/>
                          <a:latin typeface="+mn-lt"/>
                          <a:ea typeface="Times New Roman" pitchFamily="18" charset="0"/>
                          <a:cs typeface="Arial" charset="0"/>
                        </a:rPr>
                        <a:t>Sigara içilmeyen yerlerde sigara içmemekte zorlanıyor musunuz? </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Hayır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Evet</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1</a:t>
                      </a:r>
                    </a:p>
                  </a:txBody>
                  <a:tcPr/>
                </a:tc>
                <a:extLst>
                  <a:ext uri="{0D108BD9-81ED-4DB2-BD59-A6C34878D82A}">
                    <a16:rowId xmlns:a16="http://schemas.microsoft.com/office/drawing/2014/main" val="10003"/>
                  </a:ext>
                </a:extLst>
              </a:tr>
              <a:tr h="5615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tx1"/>
                          </a:solidFill>
                          <a:effectLst/>
                          <a:latin typeface="+mn-lt"/>
                          <a:ea typeface="Times New Roman" pitchFamily="18" charset="0"/>
                          <a:cs typeface="Arial" charset="0"/>
                        </a:rPr>
                        <a:t>Hangi sigaradan vazgeçmekte en çok zorlanırsınız</a:t>
                      </a: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  </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Sabah ilk içilen</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Diğer</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0</a:t>
                      </a:r>
                      <a:endParaRPr lang="tr-TR" sz="1600" b="0" dirty="0">
                        <a:latin typeface="Comic Sans MS" panose="030F0702030302020204" pitchFamily="66" charset="0"/>
                      </a:endParaRPr>
                    </a:p>
                  </a:txBody>
                  <a:tcPr/>
                </a:tc>
                <a:extLst>
                  <a:ext uri="{0D108BD9-81ED-4DB2-BD59-A6C34878D82A}">
                    <a16:rowId xmlns:a16="http://schemas.microsoft.com/office/drawing/2014/main" val="10004"/>
                  </a:ext>
                </a:extLst>
              </a:tr>
              <a:tr h="5615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tx1"/>
                          </a:solidFill>
                          <a:effectLst/>
                          <a:latin typeface="+mn-lt"/>
                          <a:ea typeface="Times New Roman" pitchFamily="18" charset="0"/>
                          <a:cs typeface="Arial" charset="0"/>
                        </a:rPr>
                        <a:t>Günün ilk saatlerinde sonraki saatlere göre daha sık sigara içiyor musunuz? </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Hayır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Evet</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1</a:t>
                      </a:r>
                    </a:p>
                  </a:txBody>
                  <a:tcPr/>
                </a:tc>
                <a:extLst>
                  <a:ext uri="{0D108BD9-81ED-4DB2-BD59-A6C34878D82A}">
                    <a16:rowId xmlns:a16="http://schemas.microsoft.com/office/drawing/2014/main" val="10005"/>
                  </a:ext>
                </a:extLst>
              </a:tr>
              <a:tr h="5615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tx1"/>
                          </a:solidFill>
                          <a:effectLst/>
                          <a:latin typeface="+mn-lt"/>
                          <a:ea typeface="Times New Roman" pitchFamily="18" charset="0"/>
                          <a:cs typeface="Arial" charset="0"/>
                        </a:rPr>
                        <a:t>Çok hasta olduğunuzda veya günün çoğunu yatakta geçirdiğinizde sigara içer misiniz? </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Hayır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ea typeface="Times New Roman" pitchFamily="18" charset="0"/>
                          <a:cs typeface="Arial" charset="0"/>
                        </a:rPr>
                        <a:t>Evet</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charset="0"/>
                        </a:rPr>
                        <a:t>1</a:t>
                      </a:r>
                    </a:p>
                  </a:txBody>
                  <a:tcPr/>
                </a:tc>
                <a:extLst>
                  <a:ext uri="{0D108BD9-81ED-4DB2-BD59-A6C34878D82A}">
                    <a16:rowId xmlns:a16="http://schemas.microsoft.com/office/drawing/2014/main" val="10006"/>
                  </a:ext>
                </a:extLst>
              </a:tr>
            </a:tbl>
          </a:graphicData>
        </a:graphic>
      </p:graphicFrame>
      <p:sp>
        <p:nvSpPr>
          <p:cNvPr id="6" name="5 Dikdörtgen"/>
          <p:cNvSpPr/>
          <p:nvPr/>
        </p:nvSpPr>
        <p:spPr>
          <a:xfrm>
            <a:off x="6384033" y="6021288"/>
            <a:ext cx="4026875" cy="693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tabLst>
                <a:tab pos="463550" algn="l"/>
              </a:tabLst>
            </a:pPr>
            <a:r>
              <a:rPr lang="tr-TR" sz="1600" dirty="0">
                <a:ea typeface="Times New Roman" pitchFamily="18" charset="0"/>
                <a:cs typeface="Arial" charset="0"/>
              </a:rPr>
              <a:t>0-2 	= düşük düzeyde bağımlılık</a:t>
            </a:r>
          </a:p>
          <a:p>
            <a:pPr eaLnBrk="0" hangingPunct="0">
              <a:tabLst>
                <a:tab pos="463550" algn="l"/>
              </a:tabLst>
            </a:pPr>
            <a:r>
              <a:rPr lang="tr-TR" sz="1600" dirty="0">
                <a:ea typeface="Times New Roman" pitchFamily="18" charset="0"/>
                <a:cs typeface="Arial" charset="0"/>
              </a:rPr>
              <a:t>3-7	= orta düzeyde bağımlılık</a:t>
            </a:r>
          </a:p>
          <a:p>
            <a:pPr eaLnBrk="0" hangingPunct="0">
              <a:tabLst>
                <a:tab pos="463550" algn="l"/>
              </a:tabLst>
            </a:pPr>
            <a:r>
              <a:rPr lang="tr-TR" sz="1600" dirty="0">
                <a:ea typeface="Times New Roman" pitchFamily="18" charset="0"/>
                <a:cs typeface="Arial" charset="0"/>
              </a:rPr>
              <a:t>8-10 = yüksek düzeyde bağımlılık</a:t>
            </a:r>
            <a:endParaRPr lang="tr-TR" sz="1600" dirty="0"/>
          </a:p>
        </p:txBody>
      </p:sp>
    </p:spTree>
    <p:extLst>
      <p:ext uri="{BB962C8B-B14F-4D97-AF65-F5344CB8AC3E}">
        <p14:creationId xmlns:p14="http://schemas.microsoft.com/office/powerpoint/2010/main" val="1729410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o Yer Tutucusu 2"/>
          <p:cNvSpPr/>
          <p:nvPr/>
        </p:nvSpPr>
        <p:spPr>
          <a:xfrm>
            <a:off x="1981200" y="1600200"/>
            <a:ext cx="8228880" cy="4525200"/>
          </a:xfrm>
          <a:custGeom>
            <a:avLst/>
            <a:gdLst/>
            <a:ahLst/>
            <a:cxnLst>
              <a:cxn ang="3cd4">
                <a:pos x="hc" y="t"/>
              </a:cxn>
              <a:cxn ang="0">
                <a:pos x="r" y="vc"/>
              </a:cxn>
              <a:cxn ang="cd4">
                <a:pos x="hc" y="b"/>
              </a:cxn>
              <a:cxn ang="cd2">
                <a:pos x="l" y="vc"/>
              </a:cxn>
            </a:cxnLst>
            <a:rect l="l" t="t" r="r" b="b"/>
            <a:pathLst>
              <a:path w="8229240" h="4525560"/>
            </a:pathLst>
          </a:custGeom>
          <a:noFill/>
          <a:ln>
            <a:noFill/>
            <a:prstDash val="solid"/>
          </a:ln>
        </p:spPr>
        <p:txBody>
          <a:bodyPr vert="horz" wrap="square" lIns="90000" tIns="45000" rIns="90000" bIns="45000" anchor="t" anchorCtr="0" compatLnSpc="0">
            <a:noAutofit/>
          </a:bodyPr>
          <a:lstStyle/>
          <a:p>
            <a:pPr rtl="0" hangingPunct="0"/>
            <a:endParaRPr lang="tr-TR" kern="1200">
              <a:latin typeface="Arial" pitchFamily="18"/>
              <a:ea typeface="Microsoft YaHei" pitchFamily="2"/>
              <a:cs typeface="Mangal" pitchFamily="2"/>
            </a:endParaRPr>
          </a:p>
        </p:txBody>
      </p:sp>
      <p:sp>
        <p:nvSpPr>
          <p:cNvPr id="3" name="2 Başlık"/>
          <p:cNvSpPr>
            <a:spLocks noGrp="1"/>
          </p:cNvSpPr>
          <p:nvPr>
            <p:ph type="title"/>
          </p:nvPr>
        </p:nvSpPr>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Nikotin Bağımlılık Testleri</a:t>
            </a:r>
          </a:p>
        </p:txBody>
      </p:sp>
      <p:graphicFrame>
        <p:nvGraphicFramePr>
          <p:cNvPr id="5" name="4 İçerik Yer Tutucusu"/>
          <p:cNvGraphicFramePr>
            <a:graphicFrameLocks noGrp="1"/>
          </p:cNvGraphicFramePr>
          <p:nvPr>
            <p:ph idx="4294967295"/>
            <p:extLst/>
          </p:nvPr>
        </p:nvGraphicFramePr>
        <p:xfrm>
          <a:off x="2135561" y="1196752"/>
          <a:ext cx="8118897" cy="3816424"/>
        </p:xfrm>
        <a:graphic>
          <a:graphicData uri="http://schemas.openxmlformats.org/drawingml/2006/table">
            <a:tbl>
              <a:tblPr firstRow="1" bandRow="1">
                <a:tableStyleId>{5C22544A-7EE6-4342-B048-85BDC9FD1C3A}</a:tableStyleId>
              </a:tblPr>
              <a:tblGrid>
                <a:gridCol w="4157511">
                  <a:extLst>
                    <a:ext uri="{9D8B030D-6E8A-4147-A177-3AD203B41FA5}">
                      <a16:colId xmlns:a16="http://schemas.microsoft.com/office/drawing/2014/main" val="20000"/>
                    </a:ext>
                  </a:extLst>
                </a:gridCol>
                <a:gridCol w="2167463">
                  <a:extLst>
                    <a:ext uri="{9D8B030D-6E8A-4147-A177-3AD203B41FA5}">
                      <a16:colId xmlns:a16="http://schemas.microsoft.com/office/drawing/2014/main" val="20001"/>
                    </a:ext>
                  </a:extLst>
                </a:gridCol>
                <a:gridCol w="1793923">
                  <a:extLst>
                    <a:ext uri="{9D8B030D-6E8A-4147-A177-3AD203B41FA5}">
                      <a16:colId xmlns:a16="http://schemas.microsoft.com/office/drawing/2014/main" val="20002"/>
                    </a:ext>
                  </a:extLst>
                </a:gridCol>
              </a:tblGrid>
              <a:tr h="884595">
                <a:tc gridSpan="3">
                  <a:txBody>
                    <a:bodyPr/>
                    <a:lstStyle/>
                    <a:p>
                      <a:pPr algn="ctr"/>
                      <a:r>
                        <a:rPr lang="en-US" sz="2400" b="0" dirty="0">
                          <a:latin typeface="Comic Sans MS" panose="030F0702030302020204" pitchFamily="66" charset="0"/>
                        </a:rPr>
                        <a:t>European Medical Association Smoking or Health</a:t>
                      </a:r>
                      <a:r>
                        <a:rPr lang="tr-TR" sz="2400" b="0" dirty="0">
                          <a:latin typeface="Comic Sans MS" panose="030F0702030302020204" pitchFamily="66" charset="0"/>
                        </a:rPr>
                        <a:t> (EMASH) Testi</a:t>
                      </a: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17218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bg1"/>
                          </a:solidFill>
                          <a:effectLst/>
                          <a:latin typeface="+mn-lt"/>
                          <a:ea typeface="Times New Roman" pitchFamily="18" charset="0"/>
                          <a:cs typeface="Arial" charset="0"/>
                        </a:rPr>
                        <a:t>Her gün genellikle kaç sigara içiyorsunuz?</a:t>
                      </a:r>
                    </a:p>
                    <a:p>
                      <a:endParaRPr lang="tr-TR" sz="1600" b="0" dirty="0">
                        <a:solidFill>
                          <a:schemeClr val="bg1"/>
                        </a:solidFill>
                        <a:latin typeface="Comic Sans MS" panose="030F0702030302020204" pitchFamily="66" charset="0"/>
                      </a:endParaRPr>
                    </a:p>
                  </a:txBody>
                  <a:tcPr>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10 veya daha az</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11 – 20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21 – 30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31+</a:t>
                      </a:r>
                      <a:endParaRPr lang="tr-TR" sz="1600" b="0" dirty="0">
                        <a:solidFill>
                          <a:schemeClr val="bg1"/>
                        </a:solidFill>
                        <a:latin typeface="+mn-lt"/>
                      </a:endParaRPr>
                    </a:p>
                  </a:txBody>
                  <a:tcP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bg1"/>
                        </a:solidFill>
                        <a:effectLst/>
                        <a:latin typeface="Comic Sans MS" panose="030F0702030302020204" pitchFamily="66"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3</a:t>
                      </a:r>
                      <a:endParaRPr lang="tr-TR" sz="1600" dirty="0">
                        <a:solidFill>
                          <a:schemeClr val="bg1"/>
                        </a:solidFill>
                        <a:latin typeface="+mn-lt"/>
                      </a:endParaRPr>
                    </a:p>
                  </a:txBody>
                  <a:tcPr>
                    <a:solidFill>
                      <a:schemeClr val="accent1">
                        <a:lumMod val="50000"/>
                      </a:schemeClr>
                    </a:solidFill>
                  </a:tcPr>
                </a:tc>
                <a:extLst>
                  <a:ext uri="{0D108BD9-81ED-4DB2-BD59-A6C34878D82A}">
                    <a16:rowId xmlns:a16="http://schemas.microsoft.com/office/drawing/2014/main" val="10001"/>
                  </a:ext>
                </a:extLst>
              </a:tr>
              <a:tr h="12099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tr-TR" sz="1600" b="0" i="0" u="none" strike="noStrike" cap="none" normalizeH="0" baseline="0" dirty="0">
                          <a:ln>
                            <a:noFill/>
                          </a:ln>
                          <a:solidFill>
                            <a:schemeClr val="bg1"/>
                          </a:solidFill>
                          <a:effectLst/>
                          <a:latin typeface="+mn-lt"/>
                          <a:ea typeface="Times New Roman" pitchFamily="18" charset="0"/>
                          <a:cs typeface="Arial" charset="0"/>
                        </a:rPr>
                        <a:t>İlk sigaranızı uyandıktan ne kadar sonra içiyorsunuz? </a:t>
                      </a:r>
                    </a:p>
                    <a:p>
                      <a:endParaRPr lang="tr-TR" sz="1600" dirty="0">
                        <a:solidFill>
                          <a:schemeClr val="bg1"/>
                        </a:solidFill>
                        <a:latin typeface="Comic Sans MS" panose="030F0702030302020204" pitchFamily="66" charset="0"/>
                      </a:endParaRPr>
                    </a:p>
                  </a:txBody>
                  <a:tcPr>
                    <a:solidFill>
                      <a:schemeClr val="accent1">
                        <a:lumMod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5 dakika içinde</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6-30 dakika</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30 dakika +</a:t>
                      </a:r>
                    </a:p>
                  </a:txBody>
                  <a:tcP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a:ln>
                            <a:noFill/>
                          </a:ln>
                          <a:solidFill>
                            <a:schemeClr val="bg1"/>
                          </a:solidFill>
                          <a:effectLst/>
                          <a:latin typeface="+mn-lt"/>
                          <a:ea typeface="Times New Roman" pitchFamily="18" charset="0"/>
                          <a:cs typeface="Arial" charset="0"/>
                        </a:rPr>
                        <a:t>1</a:t>
                      </a:r>
                    </a:p>
                  </a:txBody>
                  <a:tcPr>
                    <a:solidFill>
                      <a:schemeClr val="accent1">
                        <a:lumMod val="50000"/>
                      </a:schemeClr>
                    </a:solidFill>
                  </a:tcPr>
                </a:tc>
                <a:extLst>
                  <a:ext uri="{0D108BD9-81ED-4DB2-BD59-A6C34878D82A}">
                    <a16:rowId xmlns:a16="http://schemas.microsoft.com/office/drawing/2014/main" val="10002"/>
                  </a:ext>
                </a:extLst>
              </a:tr>
            </a:tbl>
          </a:graphicData>
        </a:graphic>
      </p:graphicFrame>
      <p:sp>
        <p:nvSpPr>
          <p:cNvPr id="6" name="5 Dikdörtgen"/>
          <p:cNvSpPr/>
          <p:nvPr/>
        </p:nvSpPr>
        <p:spPr>
          <a:xfrm>
            <a:off x="4035400" y="5015261"/>
            <a:ext cx="6174681" cy="96627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tabLst>
                <a:tab pos="463550" algn="l"/>
              </a:tabLst>
            </a:pPr>
            <a:r>
              <a:rPr lang="tr-TR" sz="1600" dirty="0">
                <a:ea typeface="Times New Roman" pitchFamily="18" charset="0"/>
                <a:cs typeface="Arial" charset="0"/>
              </a:rPr>
              <a:t>0-2 	= düşük düzeyde bağımlılık</a:t>
            </a:r>
          </a:p>
          <a:p>
            <a:pPr eaLnBrk="0" hangingPunct="0">
              <a:tabLst>
                <a:tab pos="463550" algn="l"/>
              </a:tabLst>
            </a:pPr>
            <a:r>
              <a:rPr lang="tr-TR" sz="1600" dirty="0">
                <a:ea typeface="Times New Roman" pitchFamily="18" charset="0"/>
                <a:cs typeface="Arial" charset="0"/>
              </a:rPr>
              <a:t>3-4	= orta düzeyde bağımlılık</a:t>
            </a:r>
          </a:p>
          <a:p>
            <a:pPr eaLnBrk="0" hangingPunct="0">
              <a:tabLst>
                <a:tab pos="463550" algn="l"/>
              </a:tabLst>
            </a:pPr>
            <a:r>
              <a:rPr lang="tr-TR" sz="1600" dirty="0">
                <a:ea typeface="Times New Roman" pitchFamily="18" charset="0"/>
                <a:cs typeface="Arial" charset="0"/>
              </a:rPr>
              <a:t>5-6 	= yüksek düzeyde bağımlılık</a:t>
            </a:r>
          </a:p>
        </p:txBody>
      </p:sp>
    </p:spTree>
    <p:extLst>
      <p:ext uri="{BB962C8B-B14F-4D97-AF65-F5344CB8AC3E}">
        <p14:creationId xmlns:p14="http://schemas.microsoft.com/office/powerpoint/2010/main" val="1953317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131618" y="746814"/>
            <a:ext cx="8316919" cy="504497"/>
          </a:xfrm>
          <a:noFill/>
        </p:spPr>
        <p:txBody>
          <a:bodyPr>
            <a:normAutofit/>
          </a:bodyPr>
          <a:lstStyle/>
          <a:p>
            <a:r>
              <a:rPr lang="tr-TR" sz="2400" dirty="0"/>
              <a:t>Nikotinin etkisi</a:t>
            </a:r>
          </a:p>
        </p:txBody>
      </p:sp>
      <p:sp>
        <p:nvSpPr>
          <p:cNvPr id="2" name="Metin Yer Tutucusu 1">
            <a:extLst>
              <a:ext uri="{FF2B5EF4-FFF2-40B4-BE49-F238E27FC236}">
                <a16:creationId xmlns:a16="http://schemas.microsoft.com/office/drawing/2014/main" id="{392409A3-B601-454C-8280-36474F39B5EA}"/>
              </a:ext>
            </a:extLst>
          </p:cNvPr>
          <p:cNvSpPr>
            <a:spLocks noGrp="1"/>
          </p:cNvSpPr>
          <p:nvPr>
            <p:ph type="body" sz="half" idx="2"/>
          </p:nvPr>
        </p:nvSpPr>
        <p:spPr/>
        <p:txBody>
          <a:bodyPr/>
          <a:lstStyle/>
          <a:p>
            <a:endParaRPr lang="tr-TR"/>
          </a:p>
        </p:txBody>
      </p:sp>
      <p:pic>
        <p:nvPicPr>
          <p:cNvPr id="3074" name="Picture 2"/>
          <p:cNvPicPr>
            <a:picLocks noGrp="1" noChangeAspect="1" noChangeArrowheads="1"/>
          </p:cNvPicPr>
          <p:nvPr>
            <p:ph idx="4294967295"/>
          </p:nvPr>
        </p:nvPicPr>
        <p:blipFill>
          <a:blip r:embed="rId3"/>
          <a:srcRect/>
          <a:stretch>
            <a:fillRect/>
          </a:stretch>
        </p:blipFill>
        <p:spPr bwMode="auto">
          <a:xfrm>
            <a:off x="2223773" y="1437463"/>
            <a:ext cx="7967679" cy="4357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Dikdörtgen"/>
          <p:cNvSpPr/>
          <p:nvPr/>
        </p:nvSpPr>
        <p:spPr>
          <a:xfrm>
            <a:off x="5159896" y="5961185"/>
            <a:ext cx="4864150" cy="553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latin typeface="Comic Sans MS" panose="030F0702030302020204" pitchFamily="66" charset="0"/>
              </a:rPr>
              <a:t>(</a:t>
            </a:r>
            <a:r>
              <a:rPr lang="tr-TR" sz="1100" dirty="0" err="1">
                <a:solidFill>
                  <a:schemeClr val="tx1"/>
                </a:solidFill>
              </a:rPr>
              <a:t>European</a:t>
            </a:r>
            <a:r>
              <a:rPr lang="tr-TR" sz="1100" dirty="0">
                <a:solidFill>
                  <a:schemeClr val="tx1"/>
                </a:solidFill>
              </a:rPr>
              <a:t> </a:t>
            </a:r>
            <a:r>
              <a:rPr lang="tr-TR" sz="1100" dirty="0" err="1">
                <a:solidFill>
                  <a:schemeClr val="tx1"/>
                </a:solidFill>
              </a:rPr>
              <a:t>Smoking</a:t>
            </a:r>
            <a:r>
              <a:rPr lang="tr-TR" sz="1100" dirty="0">
                <a:solidFill>
                  <a:schemeClr val="tx1"/>
                </a:solidFill>
              </a:rPr>
              <a:t> </a:t>
            </a:r>
            <a:r>
              <a:rPr lang="tr-TR" sz="1100" dirty="0" err="1">
                <a:solidFill>
                  <a:schemeClr val="tx1"/>
                </a:solidFill>
              </a:rPr>
              <a:t>Cessation</a:t>
            </a:r>
            <a:r>
              <a:rPr lang="tr-TR" sz="1100" dirty="0">
                <a:solidFill>
                  <a:schemeClr val="tx1"/>
                </a:solidFill>
              </a:rPr>
              <a:t> </a:t>
            </a:r>
            <a:r>
              <a:rPr lang="tr-TR" sz="1100" dirty="0" err="1">
                <a:solidFill>
                  <a:schemeClr val="tx1"/>
                </a:solidFill>
              </a:rPr>
              <a:t>Guideline</a:t>
            </a:r>
            <a:r>
              <a:rPr lang="tr-TR" sz="1100" dirty="0">
                <a:solidFill>
                  <a:schemeClr val="tx1"/>
                </a:solidFill>
              </a:rPr>
              <a:t>) ESCG 2012</a:t>
            </a:r>
            <a:endParaRPr lang="tr-TR" sz="1100" dirty="0">
              <a:solidFill>
                <a:schemeClr val="tx1"/>
              </a:solidFill>
              <a:highlight>
                <a:srgbClr val="FFFF00"/>
              </a:highlight>
              <a:latin typeface="Comic Sans MS" panose="030F0702030302020204"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p:cNvSpPr txBox="1">
            <a:spLocks noGrp="1"/>
          </p:cNvSpPr>
          <p:nvPr>
            <p:ph type="title"/>
          </p:nvPr>
        </p:nvSpPr>
        <p:spPr>
          <a:xfrm>
            <a:off x="1919537" y="764705"/>
            <a:ext cx="8262913" cy="766733"/>
          </a:xfrm>
        </p:spPr>
        <p:txBody>
          <a:bodyPr vert="horz" wrap="square" lIns="90000" tIns="45000" rIns="90000" bIns="45000" rtlCol="0" anchor="t">
            <a:noAutofit/>
          </a:bodyPr>
          <a:lstStyle/>
          <a:p>
            <a:pPr lvl="0"/>
            <a:r>
              <a:rPr lang="tr-TR" sz="2400" dirty="0">
                <a:latin typeface="Calibri" panose="020F0502020204030204" pitchFamily="34" charset="0"/>
                <a:ea typeface="Calibri" panose="020F0502020204030204" pitchFamily="34" charset="0"/>
                <a:cs typeface="Calibri" panose="020F0502020204030204" pitchFamily="34" charset="0"/>
              </a:rPr>
              <a:t>Sigara ve </a:t>
            </a:r>
            <a:r>
              <a:rPr lang="tr-TR" sz="2400" dirty="0" err="1">
                <a:latin typeface="Calibri" panose="020F0502020204030204" pitchFamily="34" charset="0"/>
                <a:ea typeface="Calibri" panose="020F0502020204030204" pitchFamily="34" charset="0"/>
                <a:cs typeface="Calibri" panose="020F0502020204030204" pitchFamily="34" charset="0"/>
              </a:rPr>
              <a:t>NYKT’de</a:t>
            </a:r>
            <a:r>
              <a:rPr lang="tr-TR" sz="2400" dirty="0">
                <a:latin typeface="Calibri" panose="020F0502020204030204" pitchFamily="34" charset="0"/>
                <a:ea typeface="Calibri" panose="020F0502020204030204" pitchFamily="34" charset="0"/>
                <a:cs typeface="Calibri" panose="020F0502020204030204" pitchFamily="34" charset="0"/>
              </a:rPr>
              <a:t> Nikotinin 1 saat içindeki plazma düzeyleri</a:t>
            </a:r>
          </a:p>
        </p:txBody>
      </p:sp>
      <p:pic>
        <p:nvPicPr>
          <p:cNvPr id="5" name="Resim 4">
            <a:extLst>
              <a:ext uri="{FF2B5EF4-FFF2-40B4-BE49-F238E27FC236}">
                <a16:creationId xmlns:a16="http://schemas.microsoft.com/office/drawing/2014/main" id="{A818FC8E-905A-4196-AD7D-4AB2E71CF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1664" y="1736812"/>
            <a:ext cx="5616624" cy="3384376"/>
          </a:xfrm>
          <a:prstGeom prst="rect">
            <a:avLst/>
          </a:prstGeom>
        </p:spPr>
      </p:pic>
      <p:sp>
        <p:nvSpPr>
          <p:cNvPr id="6" name="Metin kutusu 5">
            <a:extLst>
              <a:ext uri="{FF2B5EF4-FFF2-40B4-BE49-F238E27FC236}">
                <a16:creationId xmlns:a16="http://schemas.microsoft.com/office/drawing/2014/main" id="{B3C7E5FF-877E-418E-809E-29031A439597}"/>
              </a:ext>
            </a:extLst>
          </p:cNvPr>
          <p:cNvSpPr txBox="1"/>
          <p:nvPr/>
        </p:nvSpPr>
        <p:spPr>
          <a:xfrm>
            <a:off x="3359696" y="5733256"/>
            <a:ext cx="7056784" cy="523220"/>
          </a:xfrm>
          <a:prstGeom prst="rect">
            <a:avLst/>
          </a:prstGeom>
          <a:noFill/>
        </p:spPr>
        <p:txBody>
          <a:bodyPr wrap="square" rtlCol="0">
            <a:spAutoFit/>
          </a:bodyPr>
          <a:lstStyle/>
          <a:p>
            <a:pPr algn="r"/>
            <a:r>
              <a:rPr lang="tr-TR" sz="1400" dirty="0"/>
              <a:t>https://www.researchgate.net/figure/Nicotine-plasma-concentration-time-profiles-following-smoking-and-NRT_fig3_45093240</a:t>
            </a:r>
          </a:p>
        </p:txBody>
      </p:sp>
    </p:spTree>
    <p:extLst>
      <p:ext uri="{BB962C8B-B14F-4D97-AF65-F5344CB8AC3E}">
        <p14:creationId xmlns:p14="http://schemas.microsoft.com/office/powerpoint/2010/main" val="377027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a:t>NYKT: Nikotin Bandı</a:t>
            </a:r>
          </a:p>
        </p:txBody>
      </p:sp>
      <p:pic>
        <p:nvPicPr>
          <p:cNvPr id="1026" name="Picture 2"/>
          <p:cNvPicPr>
            <a:picLocks noChangeAspect="1" noChangeArrowheads="1"/>
          </p:cNvPicPr>
          <p:nvPr/>
        </p:nvPicPr>
        <p:blipFill>
          <a:blip r:embed="rId3" cstate="print"/>
          <a:srcRect/>
          <a:stretch>
            <a:fillRect/>
          </a:stretch>
        </p:blipFill>
        <p:spPr bwMode="auto">
          <a:xfrm>
            <a:off x="7341008" y="1"/>
            <a:ext cx="2886075" cy="1485353"/>
          </a:xfrm>
          <a:prstGeom prst="rect">
            <a:avLst/>
          </a:prstGeom>
          <a:noFill/>
          <a:ln w="9525">
            <a:noFill/>
            <a:miter lim="800000"/>
            <a:headEnd/>
            <a:tailEnd/>
          </a:ln>
          <a:effectLst/>
        </p:spPr>
      </p:pic>
      <p:sp>
        <p:nvSpPr>
          <p:cNvPr id="5" name="4 Yuvarlatılmış Dikdörtgen"/>
          <p:cNvSpPr/>
          <p:nvPr/>
        </p:nvSpPr>
        <p:spPr>
          <a:xfrm>
            <a:off x="2024034" y="1681720"/>
            <a:ext cx="8262990" cy="88318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dirty="0">
              <a:solidFill>
                <a:schemeClr val="bg1"/>
              </a:solidFill>
              <a:latin typeface="Calibri" pitchFamily="34" charset="0"/>
            </a:endParaRPr>
          </a:p>
          <a:p>
            <a:pPr algn="just"/>
            <a:r>
              <a:rPr lang="tr-TR" sz="1600" dirty="0">
                <a:solidFill>
                  <a:schemeClr val="bg1"/>
                </a:solidFill>
              </a:rPr>
              <a:t>Bandın içerdiği nikotin deri ve derialtı dokusu aracılığıyla yavaş yavaş kana ve beyne ulaşır. Bant çıkarıldığında bile nikotin deriden beyne yayılmaya devam eder.</a:t>
            </a:r>
          </a:p>
          <a:p>
            <a:pPr algn="ctr"/>
            <a:endParaRPr lang="tr-TR" dirty="0"/>
          </a:p>
        </p:txBody>
      </p:sp>
      <p:sp>
        <p:nvSpPr>
          <p:cNvPr id="6" name="5 Yuvarlatılmış Dikdörtgen"/>
          <p:cNvSpPr/>
          <p:nvPr/>
        </p:nvSpPr>
        <p:spPr>
          <a:xfrm>
            <a:off x="2024034" y="3068960"/>
            <a:ext cx="8262990" cy="10081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800" dirty="0">
              <a:solidFill>
                <a:schemeClr val="bg1"/>
              </a:solidFill>
              <a:latin typeface="Calibri" pitchFamily="34" charset="0"/>
            </a:endParaRPr>
          </a:p>
          <a:p>
            <a:pPr algn="just"/>
            <a:r>
              <a:rPr lang="tr-TR" sz="1600" dirty="0">
                <a:solidFill>
                  <a:schemeClr val="bg1"/>
                </a:solidFill>
              </a:rPr>
              <a:t>Lokal deri reaksiyonu riskini azaltmak için kullanıcılar bantların uygulandığı yerleri her gün, kol, omuz ve göğüs arasında değiştirmelidir (İlk yapıştırılan yere 4 gün sonra).</a:t>
            </a:r>
          </a:p>
          <a:p>
            <a:pPr algn="ctr"/>
            <a:endParaRPr lang="tr-TR" dirty="0"/>
          </a:p>
        </p:txBody>
      </p:sp>
      <p:sp>
        <p:nvSpPr>
          <p:cNvPr id="7" name="6 Yuvarlatılmış Dikdörtgen"/>
          <p:cNvSpPr/>
          <p:nvPr/>
        </p:nvSpPr>
        <p:spPr>
          <a:xfrm>
            <a:off x="2024034" y="4554642"/>
            <a:ext cx="8262990" cy="10081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latin typeface="Calibri" pitchFamily="34" charset="0"/>
            </a:endParaRPr>
          </a:p>
          <a:p>
            <a:pPr algn="just"/>
            <a:r>
              <a:rPr lang="tr-TR" sz="1600" dirty="0"/>
              <a:t>Günde maksimum 21 mg nikotin dozu uygulayan 24 saatlik bantlar ve maksimum 25 mg nikotin dozu uygulayabilen 16 saatlik formları vardır.</a:t>
            </a:r>
          </a:p>
          <a:p>
            <a:pPr algn="ctr"/>
            <a:endParaRPr lang="tr-T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91545" y="1124304"/>
            <a:ext cx="8316919" cy="504497"/>
          </a:xfrm>
        </p:spPr>
        <p:txBody>
          <a:bodyPr>
            <a:normAutofit/>
          </a:bodyPr>
          <a:lstStyle/>
          <a:p>
            <a:r>
              <a:rPr lang="tr-TR" sz="2400" dirty="0"/>
              <a:t>Nikotin Bandı </a:t>
            </a:r>
            <a:r>
              <a:rPr lang="tr-TR" sz="2400" dirty="0" err="1"/>
              <a:t>Biyoeşdeğerlikleri</a:t>
            </a:r>
            <a:endParaRPr lang="tr-TR" sz="2400" dirty="0"/>
          </a:p>
        </p:txBody>
      </p:sp>
      <p:pic>
        <p:nvPicPr>
          <p:cNvPr id="2050" name="Picture 2"/>
          <p:cNvPicPr>
            <a:picLocks noGrp="1" noChangeAspect="1" noChangeArrowheads="1"/>
          </p:cNvPicPr>
          <p:nvPr>
            <p:ph idx="4294967295"/>
          </p:nvPr>
        </p:nvPicPr>
        <p:blipFill>
          <a:blip r:embed="rId3"/>
          <a:stretch>
            <a:fillRect/>
          </a:stretch>
        </p:blipFill>
        <p:spPr bwMode="auto">
          <a:xfrm>
            <a:off x="2070496" y="1628800"/>
            <a:ext cx="7757382" cy="3338246"/>
          </a:xfrm>
          <a:prstGeom prst="rect">
            <a:avLst/>
          </a:prstGeom>
          <a:noFill/>
          <a:ln w="9525">
            <a:noFill/>
            <a:miter lim="800000"/>
            <a:headEnd/>
            <a:tailEnd/>
          </a:ln>
          <a:effectLst/>
        </p:spPr>
      </p:pic>
      <p:sp>
        <p:nvSpPr>
          <p:cNvPr id="5" name="4 Dikdörtgen"/>
          <p:cNvSpPr/>
          <p:nvPr/>
        </p:nvSpPr>
        <p:spPr>
          <a:xfrm>
            <a:off x="7248128" y="5589241"/>
            <a:ext cx="2716822" cy="5539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latin typeface="Comic Sans MS" panose="030F0702030302020204" pitchFamily="66" charset="0"/>
              </a:rPr>
              <a:t>ESCG 2012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674" name="AutoShape 2"/>
          <p:cNvSpPr>
            <a:spLocks noGrp="1" noChangeArrowheads="1"/>
          </p:cNvSpPr>
          <p:nvPr>
            <p:ph type="title"/>
          </p:nvPr>
        </p:nvSpPr>
        <p:spPr>
          <a:xfrm>
            <a:off x="1937539" y="588612"/>
            <a:ext cx="8316919" cy="536133"/>
          </a:xfrm>
        </p:spPr>
        <p:txBody>
          <a:bodyPr anchor="b">
            <a:noAutofit/>
          </a:bodyPr>
          <a:lstStyle/>
          <a:p>
            <a:pPr eaLnBrk="1" hangingPunct="1">
              <a:defRPr/>
            </a:pPr>
            <a:r>
              <a:rPr lang="en-US" sz="2400" dirty="0"/>
              <a:t>Ni</a:t>
            </a:r>
            <a:r>
              <a:rPr lang="tr-TR" sz="2400" dirty="0"/>
              <a:t>k</a:t>
            </a:r>
            <a:r>
              <a:rPr lang="en-US" sz="2400" dirty="0" err="1"/>
              <a:t>otin</a:t>
            </a:r>
            <a:r>
              <a:rPr lang="en-US" sz="2400" dirty="0"/>
              <a:t> </a:t>
            </a:r>
            <a:r>
              <a:rPr lang="tr-TR" sz="2400" dirty="0"/>
              <a:t>Bandı: Kullanma Önerisi</a:t>
            </a:r>
            <a:endParaRPr lang="en-US" sz="2400" dirty="0"/>
          </a:p>
        </p:txBody>
      </p:sp>
      <p:graphicFrame>
        <p:nvGraphicFramePr>
          <p:cNvPr id="43039" name="Group 31"/>
          <p:cNvGraphicFramePr>
            <a:graphicFrameLocks noGrp="1"/>
          </p:cNvGraphicFramePr>
          <p:nvPr>
            <p:extLst/>
          </p:nvPr>
        </p:nvGraphicFramePr>
        <p:xfrm>
          <a:off x="2207568" y="1340769"/>
          <a:ext cx="7746084" cy="4530705"/>
        </p:xfrm>
        <a:graphic>
          <a:graphicData uri="http://schemas.openxmlformats.org/drawingml/2006/table">
            <a:tbl>
              <a:tblPr/>
              <a:tblGrid>
                <a:gridCol w="1338525">
                  <a:extLst>
                    <a:ext uri="{9D8B030D-6E8A-4147-A177-3AD203B41FA5}">
                      <a16:colId xmlns:a16="http://schemas.microsoft.com/office/drawing/2014/main" val="20000"/>
                    </a:ext>
                  </a:extLst>
                </a:gridCol>
                <a:gridCol w="3205501">
                  <a:extLst>
                    <a:ext uri="{9D8B030D-6E8A-4147-A177-3AD203B41FA5}">
                      <a16:colId xmlns:a16="http://schemas.microsoft.com/office/drawing/2014/main" val="20001"/>
                    </a:ext>
                  </a:extLst>
                </a:gridCol>
                <a:gridCol w="3202058">
                  <a:extLst>
                    <a:ext uri="{9D8B030D-6E8A-4147-A177-3AD203B41FA5}">
                      <a16:colId xmlns:a16="http://schemas.microsoft.com/office/drawing/2014/main" val="20002"/>
                    </a:ext>
                  </a:extLst>
                </a:gridCol>
              </a:tblGrid>
              <a:tr h="20518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Tedavi formu</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Süresi</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Dozu</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9995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Calibri" pitchFamily="34" charset="0"/>
                          <a:cs typeface="Times New Roman" pitchFamily="18" charset="0"/>
                        </a:rPr>
                        <a:t>Basamak azaltılarak tedavi</a:t>
                      </a:r>
                      <a:endParaRPr kumimoji="0" lang="en-US" sz="1600" b="0" i="0" u="none" strike="noStrike" cap="none" normalizeH="0" baseline="0" dirty="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tx1"/>
                          </a:solidFill>
                          <a:effectLst/>
                          <a:latin typeface="+mn-lt"/>
                          <a:cs typeface="Times New Roman" pitchFamily="18" charset="0"/>
                        </a:rPr>
                        <a:t>4 </a:t>
                      </a:r>
                      <a:r>
                        <a:rPr kumimoji="0" lang="tr-TR" sz="1600" b="0" i="0" u="none" strike="noStrike" cap="none" normalizeH="0" baseline="0" dirty="0">
                          <a:ln>
                            <a:noFill/>
                          </a:ln>
                          <a:solidFill>
                            <a:schemeClr val="tx1"/>
                          </a:solidFill>
                          <a:effectLst/>
                          <a:latin typeface="+mn-lt"/>
                          <a:cs typeface="Times New Roman" pitchFamily="18" charset="0"/>
                        </a:rPr>
                        <a:t>hafta</a:t>
                      </a:r>
                      <a:endParaRPr kumimoji="0" lang="en-US" sz="16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Sonraki </a:t>
                      </a:r>
                      <a:r>
                        <a:rPr kumimoji="0" lang="en-US" sz="1600" b="0" i="0" u="none" strike="noStrike" cap="none" normalizeH="0" baseline="0" dirty="0">
                          <a:ln>
                            <a:noFill/>
                          </a:ln>
                          <a:solidFill>
                            <a:schemeClr val="tx1"/>
                          </a:solidFill>
                          <a:effectLst/>
                          <a:latin typeface="+mn-lt"/>
                          <a:cs typeface="Times New Roman" pitchFamily="18" charset="0"/>
                        </a:rPr>
                        <a:t>2 </a:t>
                      </a:r>
                      <a:r>
                        <a:rPr kumimoji="0" lang="tr-TR" sz="1600" b="0" i="0" u="none" strike="noStrike" cap="none" normalizeH="0" baseline="0" dirty="0">
                          <a:ln>
                            <a:noFill/>
                          </a:ln>
                          <a:solidFill>
                            <a:schemeClr val="tx1"/>
                          </a:solidFill>
                          <a:effectLst/>
                          <a:latin typeface="+mn-lt"/>
                          <a:cs typeface="Times New Roman" pitchFamily="18" charset="0"/>
                        </a:rPr>
                        <a:t>hafta</a:t>
                      </a:r>
                      <a:endParaRPr kumimoji="0" lang="en-US" sz="16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Sonraki </a:t>
                      </a:r>
                      <a:r>
                        <a:rPr kumimoji="0" lang="en-US" sz="1600" b="0" i="0" u="none" strike="noStrike" cap="none" normalizeH="0" baseline="0" dirty="0">
                          <a:ln>
                            <a:noFill/>
                          </a:ln>
                          <a:solidFill>
                            <a:schemeClr val="tx1"/>
                          </a:solidFill>
                          <a:effectLst/>
                          <a:latin typeface="+mn-lt"/>
                          <a:cs typeface="Times New Roman" pitchFamily="18" charset="0"/>
                        </a:rPr>
                        <a:t> 2 </a:t>
                      </a:r>
                      <a:r>
                        <a:rPr kumimoji="0" lang="tr-TR" sz="1600" b="0" i="0" u="none" strike="noStrike" cap="none" normalizeH="0" baseline="0" dirty="0">
                          <a:ln>
                            <a:noFill/>
                          </a:ln>
                          <a:solidFill>
                            <a:schemeClr val="tx1"/>
                          </a:solidFill>
                          <a:effectLst/>
                          <a:latin typeface="+mn-lt"/>
                          <a:cs typeface="Times New Roman" pitchFamily="18" charset="0"/>
                        </a:rPr>
                        <a:t>hafta</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tx1"/>
                          </a:solidFill>
                          <a:effectLst/>
                          <a:latin typeface="+mn-lt"/>
                          <a:cs typeface="Times New Roman" pitchFamily="18" charset="0"/>
                        </a:rPr>
                        <a:t>21 mg/24 </a:t>
                      </a:r>
                      <a:r>
                        <a:rPr kumimoji="0" lang="tr-TR" sz="1600" b="0" i="0" u="none" strike="noStrike" cap="none" normalizeH="0" baseline="0" dirty="0">
                          <a:ln>
                            <a:noFill/>
                          </a:ln>
                          <a:solidFill>
                            <a:schemeClr val="tx1"/>
                          </a:solidFill>
                          <a:effectLst/>
                          <a:latin typeface="+mn-lt"/>
                          <a:cs typeface="Times New Roman" pitchFamily="18" charset="0"/>
                        </a:rPr>
                        <a:t>saat</a:t>
                      </a:r>
                      <a:endParaRPr kumimoji="0" lang="en-US" sz="16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tx1"/>
                          </a:solidFill>
                          <a:effectLst/>
                          <a:latin typeface="+mn-lt"/>
                          <a:cs typeface="Times New Roman" pitchFamily="18" charset="0"/>
                        </a:rPr>
                        <a:t>14 mg/24 </a:t>
                      </a:r>
                      <a:r>
                        <a:rPr kumimoji="0" lang="tr-TR" sz="1600" b="0" i="0" u="none" strike="noStrike" cap="none" normalizeH="0" baseline="0" dirty="0">
                          <a:ln>
                            <a:noFill/>
                          </a:ln>
                          <a:solidFill>
                            <a:schemeClr val="tx1"/>
                          </a:solidFill>
                          <a:effectLst/>
                          <a:latin typeface="+mn-lt"/>
                          <a:cs typeface="Times New Roman" pitchFamily="18" charset="0"/>
                        </a:rPr>
                        <a:t>saat</a:t>
                      </a:r>
                      <a:endParaRPr kumimoji="0" lang="en-US" sz="16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tx1"/>
                          </a:solidFill>
                          <a:effectLst/>
                          <a:latin typeface="+mn-lt"/>
                          <a:cs typeface="Times New Roman" pitchFamily="18" charset="0"/>
                        </a:rPr>
                        <a:t>7 mg/24 </a:t>
                      </a:r>
                      <a:r>
                        <a:rPr kumimoji="0" lang="tr-TR" sz="1600" b="0" i="0" u="none" strike="noStrike" cap="none" normalizeH="0" baseline="0" dirty="0">
                          <a:ln>
                            <a:noFill/>
                          </a:ln>
                          <a:solidFill>
                            <a:schemeClr val="tx1"/>
                          </a:solidFill>
                          <a:effectLst/>
                          <a:latin typeface="+mn-lt"/>
                          <a:cs typeface="Times New Roman" pitchFamily="18" charset="0"/>
                        </a:rPr>
                        <a:t>saat</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54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Öneri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28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28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6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6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Gebelik kategorisi</a:t>
                      </a: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mn-lt"/>
                          <a:cs typeface="Times New Roman" pitchFamily="18" charset="0"/>
                        </a:rPr>
                        <a:t>Uyku bozukluğu yaparsa 24 saat </a:t>
                      </a:r>
                      <a:r>
                        <a:rPr kumimoji="0" lang="tr-TR" sz="1600" b="0" i="0" u="none" strike="noStrike" cap="none" normalizeH="0" baseline="0" dirty="0" err="1">
                          <a:ln>
                            <a:noFill/>
                          </a:ln>
                          <a:solidFill>
                            <a:schemeClr val="tx1"/>
                          </a:solidFill>
                          <a:effectLst/>
                          <a:latin typeface="+mn-lt"/>
                          <a:cs typeface="Times New Roman" pitchFamily="18" charset="0"/>
                        </a:rPr>
                        <a:t>salınımlı</a:t>
                      </a:r>
                      <a:r>
                        <a:rPr kumimoji="0" lang="tr-TR" sz="1600" b="0" i="0" u="none" strike="noStrike" cap="none" normalizeH="0" baseline="0" dirty="0">
                          <a:ln>
                            <a:noFill/>
                          </a:ln>
                          <a:solidFill>
                            <a:schemeClr val="tx1"/>
                          </a:solidFill>
                          <a:effectLst/>
                          <a:latin typeface="+mn-lt"/>
                          <a:cs typeface="Times New Roman" pitchFamily="18" charset="0"/>
                        </a:rPr>
                        <a:t> formlar akşam yatarken çıkarılabilir veya 16 saatlik formları kullanılır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600" b="1"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600" b="1"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600" b="1"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600" b="1"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600" b="0"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600" b="0" i="0" u="none" strike="noStrike" cap="none" normalizeH="0" baseline="0" dirty="0">
                          <a:ln>
                            <a:noFill/>
                          </a:ln>
                          <a:solidFill>
                            <a:schemeClr val="tx1"/>
                          </a:solidFill>
                          <a:effectLst/>
                          <a:latin typeface="Comic Sans MS" panose="030F0702030302020204" pitchFamily="66" charset="0"/>
                          <a:cs typeface="Times New Roman" pitchFamily="18"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2"/>
                  </a:ext>
                </a:extLst>
              </a:tr>
            </a:tbl>
          </a:graphicData>
        </a:graphic>
      </p:graphicFrame>
      <p:sp>
        <p:nvSpPr>
          <p:cNvPr id="19477" name="Rectangle 30"/>
          <p:cNvSpPr>
            <a:spLocks noChangeArrowheads="1"/>
          </p:cNvSpPr>
          <p:nvPr/>
        </p:nvSpPr>
        <p:spPr bwMode="auto">
          <a:xfrm>
            <a:off x="2135188" y="6307138"/>
            <a:ext cx="7543800" cy="228600"/>
          </a:xfrm>
          <a:prstGeom prst="rect">
            <a:avLst/>
          </a:prstGeom>
          <a:noFill/>
          <a:ln w="9525">
            <a:noFill/>
            <a:miter lim="800000"/>
            <a:headEnd/>
            <a:tailEnd/>
          </a:ln>
        </p:spPr>
        <p:txBody>
          <a:bodyPr anchor="ctr">
            <a:spAutoFit/>
          </a:bodyPr>
          <a:lstStyle/>
          <a:p>
            <a:pPr eaLnBrk="0" hangingPunct="0"/>
            <a:endParaRPr lang="en-US" sz="900">
              <a:latin typeface="Helvetica" charset="0"/>
            </a:endParaRPr>
          </a:p>
        </p:txBody>
      </p:sp>
      <p:sp>
        <p:nvSpPr>
          <p:cNvPr id="6" name="5 Dikdörtgen"/>
          <p:cNvSpPr/>
          <p:nvPr/>
        </p:nvSpPr>
        <p:spPr>
          <a:xfrm>
            <a:off x="7392144" y="5967419"/>
            <a:ext cx="2400300" cy="4923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Berlin Sans FB" pitchFamily="34" charset="0"/>
              <a:cs typeface="Times New Roman" pitchFamily="18" charset="0"/>
            </a:endParaRPr>
          </a:p>
          <a:p>
            <a:pPr algn="ctr"/>
            <a:r>
              <a:rPr lang="tr-TR" sz="1400" dirty="0" err="1">
                <a:solidFill>
                  <a:schemeClr val="tx1"/>
                </a:solidFill>
                <a:latin typeface="Comic Sans MS" panose="030F0702030302020204" pitchFamily="66" charset="0"/>
                <a:cs typeface="Times New Roman" pitchFamily="18" charset="0"/>
              </a:rPr>
              <a:t>Fiore</a:t>
            </a:r>
            <a:r>
              <a:rPr lang="tr-TR" sz="1400" dirty="0">
                <a:solidFill>
                  <a:schemeClr val="tx1"/>
                </a:solidFill>
                <a:latin typeface="Comic Sans MS" panose="030F0702030302020204" pitchFamily="66" charset="0"/>
                <a:cs typeface="Times New Roman" pitchFamily="18" charset="0"/>
              </a:rPr>
              <a:t> 2008 US </a:t>
            </a:r>
            <a:r>
              <a:rPr lang="tr-TR" sz="1400" dirty="0" err="1">
                <a:solidFill>
                  <a:schemeClr val="tx1"/>
                </a:solidFill>
                <a:latin typeface="Comic Sans MS" panose="030F0702030302020204" pitchFamily="66" charset="0"/>
                <a:cs typeface="Times New Roman" pitchFamily="18" charset="0"/>
              </a:rPr>
              <a:t>guidline</a:t>
            </a:r>
            <a:endParaRPr lang="en-US" sz="1400" dirty="0">
              <a:solidFill>
                <a:schemeClr val="tx1"/>
              </a:solidFill>
              <a:latin typeface="Comic Sans MS" panose="030F0702030302020204" pitchFamily="66" charset="0"/>
            </a:endParaRPr>
          </a:p>
          <a:p>
            <a:pPr algn="ctr"/>
            <a:endParaRPr lang="tr-TR"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a:xfrm>
            <a:off x="1962609" y="655962"/>
            <a:ext cx="8190905" cy="684807"/>
          </a:xfrm>
        </p:spPr>
        <p:txBody>
          <a:bodyPr>
            <a:noAutofit/>
          </a:bodyPr>
          <a:lstStyle/>
          <a:p>
            <a:pPr>
              <a:defRPr/>
            </a:pPr>
            <a:r>
              <a:rPr lang="tr-TR" sz="2400" dirty="0"/>
              <a:t>NYKT için tedavi önerisi</a:t>
            </a:r>
            <a:br>
              <a:rPr lang="tr-TR" sz="2400" dirty="0">
                <a:solidFill>
                  <a:srgbClr val="FF0000"/>
                </a:solidFill>
              </a:rPr>
            </a:br>
            <a:r>
              <a:rPr lang="tr-TR" sz="2400" dirty="0">
                <a:highlight>
                  <a:srgbClr val="FFFF00"/>
                </a:highlight>
              </a:rPr>
              <a:t>EUROPEAN  SMOKİNG CESSATION GUIDLİNES 2012</a:t>
            </a:r>
          </a:p>
        </p:txBody>
      </p:sp>
      <p:pic>
        <p:nvPicPr>
          <p:cNvPr id="3074" name="Picture 2"/>
          <p:cNvPicPr>
            <a:picLocks noGrp="1" noChangeAspect="1" noChangeArrowheads="1"/>
          </p:cNvPicPr>
          <p:nvPr>
            <p:ph idx="4294967295"/>
          </p:nvPr>
        </p:nvPicPr>
        <p:blipFill>
          <a:blip r:embed="rId3"/>
          <a:stretch>
            <a:fillRect/>
          </a:stretch>
        </p:blipFill>
        <p:spPr bwMode="auto">
          <a:xfrm>
            <a:off x="1962608" y="1340768"/>
            <a:ext cx="7848872" cy="460851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951626" y="852368"/>
            <a:ext cx="8316919" cy="504497"/>
          </a:xfrm>
        </p:spPr>
        <p:txBody>
          <a:bodyPr>
            <a:normAutofit/>
          </a:bodyPr>
          <a:lstStyle/>
          <a:p>
            <a:pPr eaLnBrk="1" hangingPunct="1">
              <a:defRPr/>
            </a:pPr>
            <a:r>
              <a:rPr lang="tr-TR" sz="2400" dirty="0">
                <a:latin typeface="Comic Sans MS" panose="030F0702030302020204" pitchFamily="66" charset="0"/>
              </a:rPr>
              <a:t> </a:t>
            </a:r>
            <a:r>
              <a:rPr lang="en-US" sz="2400" dirty="0"/>
              <a:t>Ni</a:t>
            </a:r>
            <a:r>
              <a:rPr lang="tr-TR" sz="2400" dirty="0"/>
              <a:t>k</a:t>
            </a:r>
            <a:r>
              <a:rPr lang="en-US" sz="2400" dirty="0" err="1"/>
              <a:t>otin</a:t>
            </a:r>
            <a:r>
              <a:rPr lang="en-US" sz="2400" dirty="0"/>
              <a:t> </a:t>
            </a:r>
            <a:r>
              <a:rPr lang="tr-TR" sz="2400" dirty="0"/>
              <a:t>Bandı: Yan etkileri</a:t>
            </a:r>
            <a:endParaRPr lang="en-US" sz="2400" dirty="0"/>
          </a:p>
        </p:txBody>
      </p:sp>
      <p:sp>
        <p:nvSpPr>
          <p:cNvPr id="18435" name="Content Placeholder 2"/>
          <p:cNvSpPr>
            <a:spLocks noGrp="1"/>
          </p:cNvSpPr>
          <p:nvPr>
            <p:ph type="body" sz="half" idx="2"/>
          </p:nvPr>
        </p:nvSpPr>
        <p:spPr>
          <a:ln>
            <a:solidFill>
              <a:schemeClr val="accent1"/>
            </a:solidFill>
          </a:ln>
        </p:spPr>
        <p:txBody>
          <a:bodyPr/>
          <a:lstStyle/>
          <a:p>
            <a:pPr eaLnBrk="1" hangingPunct="1">
              <a:spcBef>
                <a:spcPct val="0"/>
              </a:spcBef>
              <a:buFontTx/>
              <a:buNone/>
            </a:pPr>
            <a:endParaRPr lang="tr-TR" sz="2800" b="1" dirty="0">
              <a:cs typeface="Times New Roman" pitchFamily="18" charset="0"/>
            </a:endParaRPr>
          </a:p>
          <a:p>
            <a:pPr eaLnBrk="1" hangingPunct="1">
              <a:spcBef>
                <a:spcPct val="0"/>
              </a:spcBef>
              <a:buFontTx/>
              <a:buNone/>
            </a:pPr>
            <a:r>
              <a:rPr lang="tr-TR" dirty="0">
                <a:cs typeface="Times New Roman" pitchFamily="18" charset="0"/>
              </a:rPr>
              <a:t>-Cilt reaksiyonu; Vakaların %50’sinde hafif derecede cilt reaksiyonu olabilir,</a:t>
            </a:r>
            <a:endParaRPr lang="en-US" dirty="0">
              <a:cs typeface="Times New Roman" pitchFamily="18" charset="0"/>
            </a:endParaRPr>
          </a:p>
          <a:p>
            <a:pPr eaLnBrk="1" hangingPunct="1">
              <a:spcBef>
                <a:spcPct val="0"/>
              </a:spcBef>
              <a:buFontTx/>
              <a:buNone/>
            </a:pPr>
            <a:r>
              <a:rPr lang="tr-TR" dirty="0">
                <a:cs typeface="Times New Roman" pitchFamily="18" charset="0"/>
              </a:rPr>
              <a:t>  Gerekirse hidrokortizon krem veya </a:t>
            </a:r>
            <a:r>
              <a:rPr lang="tr-TR" dirty="0" err="1">
                <a:cs typeface="Times New Roman" pitchFamily="18" charset="0"/>
              </a:rPr>
              <a:t>triamsinolon</a:t>
            </a:r>
            <a:r>
              <a:rPr lang="tr-TR" dirty="0">
                <a:cs typeface="Times New Roman" pitchFamily="18" charset="0"/>
              </a:rPr>
              <a:t> krem ile tedavi </a:t>
            </a:r>
            <a:r>
              <a:rPr lang="tr-TR" dirty="0">
                <a:solidFill>
                  <a:schemeClr val="hlink"/>
                </a:solidFill>
                <a:cs typeface="Times New Roman" pitchFamily="18" charset="0"/>
              </a:rPr>
              <a:t>→</a:t>
            </a:r>
            <a:r>
              <a:rPr lang="tr-TR" dirty="0">
                <a:cs typeface="Times New Roman" pitchFamily="18" charset="0"/>
              </a:rPr>
              <a:t> Vakaların %5’inden azında tedavinin sonlanması gerekebilir,</a:t>
            </a:r>
          </a:p>
          <a:p>
            <a:pPr eaLnBrk="1" hangingPunct="1">
              <a:spcBef>
                <a:spcPct val="0"/>
              </a:spcBef>
              <a:buFontTx/>
              <a:buNone/>
            </a:pPr>
            <a:r>
              <a:rPr lang="tr-TR" dirty="0">
                <a:cs typeface="Times New Roman" pitchFamily="18" charset="0"/>
              </a:rPr>
              <a:t>-Uyku bozuklukları </a:t>
            </a:r>
          </a:p>
          <a:p>
            <a:pPr marL="285750" indent="-285750">
              <a:spcBef>
                <a:spcPct val="0"/>
              </a:spcBef>
              <a:buFontTx/>
              <a:buChar char="-"/>
            </a:pPr>
            <a:r>
              <a:rPr lang="tr-TR" dirty="0">
                <a:cs typeface="Times New Roman" pitchFamily="18" charset="0"/>
              </a:rPr>
              <a:t>canlı rüya görme diğer yan etkilerdir.</a:t>
            </a:r>
          </a:p>
          <a:p>
            <a:pPr eaLnBrk="1" hangingPunct="1">
              <a:spcBef>
                <a:spcPct val="0"/>
              </a:spcBef>
            </a:pPr>
            <a:endParaRPr lang="tr-TR" dirty="0">
              <a:cs typeface="Times New Roman" pitchFamily="18" charset="0"/>
            </a:endParaRPr>
          </a:p>
          <a:p>
            <a:pPr eaLnBrk="1" hangingPunct="1">
              <a:spcBef>
                <a:spcPct val="0"/>
              </a:spcBef>
              <a:buFontTx/>
              <a:buNone/>
            </a:pPr>
            <a:endParaRPr lang="tr-TR" dirty="0">
              <a:cs typeface="Times New Roman" pitchFamily="18" charset="0"/>
            </a:endParaRPr>
          </a:p>
          <a:p>
            <a:pPr eaLnBrk="1" hangingPunct="1">
              <a:spcBef>
                <a:spcPct val="0"/>
              </a:spcBef>
              <a:buFontTx/>
              <a:buNone/>
            </a:pPr>
            <a:r>
              <a:rPr lang="tr-TR" dirty="0">
                <a:cs typeface="Times New Roman" pitchFamily="18" charset="0"/>
              </a:rPr>
              <a:t>8 haftalık veya daha kısa tedavi uzun süreli tedavi kadar etkili bulunmuştur</a:t>
            </a:r>
            <a:r>
              <a:rPr lang="en-US" dirty="0">
                <a:latin typeface="Comic Sans MS" panose="030F0702030302020204" pitchFamily="66" charset="0"/>
                <a:cs typeface="Times New Roman" pitchFamily="18" charset="0"/>
              </a:rPr>
              <a:t>.</a:t>
            </a:r>
            <a:endParaRPr lang="tr-TR" dirty="0">
              <a:latin typeface="Comic Sans MS" panose="030F0702030302020204" pitchFamily="66" charset="0"/>
              <a:cs typeface="Times New Roman" pitchFamily="18" charset="0"/>
            </a:endParaRPr>
          </a:p>
        </p:txBody>
      </p:sp>
      <p:sp>
        <p:nvSpPr>
          <p:cNvPr id="4" name="3 Dikdörtgen"/>
          <p:cNvSpPr/>
          <p:nvPr/>
        </p:nvSpPr>
        <p:spPr>
          <a:xfrm>
            <a:off x="3863752" y="5163978"/>
            <a:ext cx="6555396" cy="5627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latin typeface="Comic Sans MS" panose="030F0702030302020204" pitchFamily="66" charset="0"/>
              </a:rPr>
              <a:t>https://pubmed.ncbi.nlm.nih.gov/20626883/</a:t>
            </a:r>
            <a:endParaRPr lang="tr-TR" sz="1400" dirty="0">
              <a:solidFill>
                <a:schemeClr val="tx1"/>
              </a:solidFill>
              <a:highlight>
                <a:srgbClr val="FFFF00"/>
              </a:highlight>
              <a:latin typeface="Comic Sans MS" panose="030F0702030302020204" pitchFamily="66"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3" name="Tütün Bağımlılığı"/>
          <p:cNvSpPr txBox="1">
            <a:spLocks noGrp="1"/>
          </p:cNvSpPr>
          <p:nvPr>
            <p:ph type="title"/>
          </p:nvPr>
        </p:nvSpPr>
        <p:spPr bwMode="auto">
          <a:prstGeom prst="rect">
            <a:avLst/>
          </a:prstGeom>
        </p:spPr>
        <p:txBody>
          <a:bodyPr>
            <a:normAutofit/>
          </a:bodyPr>
          <a:lstStyle>
            <a:lvl1pPr defTabSz="768095">
              <a:lnSpc>
                <a:spcPct val="100000"/>
              </a:lnSpc>
              <a:defRPr sz="3350">
                <a:solidFill>
                  <a:srgbClr val="F20706"/>
                </a:solidFill>
                <a:latin typeface="+mj-lt"/>
                <a:ea typeface="+mj-ea"/>
                <a:cs typeface="+mj-cs"/>
              </a:defRPr>
            </a:lvl1pPr>
          </a:lstStyle>
          <a:p>
            <a:pPr>
              <a:defRPr/>
            </a:pPr>
            <a:r>
              <a:rPr sz="2400" dirty="0" err="1">
                <a:solidFill>
                  <a:srgbClr val="0094AB"/>
                </a:solidFill>
                <a:latin typeface="+mn-lt"/>
              </a:rPr>
              <a:t>Tütün</a:t>
            </a:r>
            <a:r>
              <a:rPr sz="2400" dirty="0">
                <a:solidFill>
                  <a:srgbClr val="0094AB"/>
                </a:solidFill>
                <a:latin typeface="+mn-lt"/>
              </a:rPr>
              <a:t> </a:t>
            </a:r>
            <a:r>
              <a:rPr sz="2400" dirty="0" err="1">
                <a:solidFill>
                  <a:srgbClr val="0094AB"/>
                </a:solidFill>
                <a:latin typeface="+mn-lt"/>
              </a:rPr>
              <a:t>Bağımlılığı</a:t>
            </a:r>
            <a:r>
              <a:rPr sz="2400" dirty="0">
                <a:solidFill>
                  <a:srgbClr val="0094AB"/>
                </a:solidFill>
                <a:latin typeface="+mn-lt"/>
              </a:rPr>
              <a:t> </a:t>
            </a:r>
            <a:endParaRPr dirty="0">
              <a:latin typeface="+mn-lt"/>
            </a:endParaRPr>
          </a:p>
        </p:txBody>
      </p:sp>
      <p:sp>
        <p:nvSpPr>
          <p:cNvPr id="124" name="Tütün bağımlılığı psikososyal  faktörlerle başlayan , nikotin etkisi ile fizyolojik bağımlılık olarak devam eden öğrenilmiş bir davranış…"/>
          <p:cNvSpPr txBox="1">
            <a:spLocks noGrp="1"/>
          </p:cNvSpPr>
          <p:nvPr>
            <p:ph type="body" sz="half" idx="2"/>
          </p:nvPr>
        </p:nvSpPr>
        <p:spPr bwMode="auto">
          <a:xfrm>
            <a:off x="849026" y="1355344"/>
            <a:ext cx="10514392" cy="4521927"/>
          </a:xfrm>
          <a:prstGeom prst="rect">
            <a:avLst/>
          </a:prstGeom>
        </p:spPr>
        <p:txBody>
          <a:bodyPr>
            <a:normAutofit fontScale="92500" lnSpcReduction="20000"/>
          </a:bodyPr>
          <a:lstStyle/>
          <a:p>
            <a:r>
              <a:rPr lang="tr-TR" sz="1700" b="1" dirty="0"/>
              <a:t>Tütün Bağımlılığı ve Tedavi Yaklaşımı</a:t>
            </a:r>
          </a:p>
          <a:p>
            <a:r>
              <a:rPr lang="tr-TR" sz="1700" b="1" dirty="0"/>
              <a:t>1-Tanım:</a:t>
            </a:r>
            <a:endParaRPr lang="tr-TR" sz="1700" dirty="0"/>
          </a:p>
          <a:p>
            <a:pPr lvl="1"/>
            <a:r>
              <a:rPr lang="tr-TR" sz="1700" dirty="0"/>
              <a:t>      </a:t>
            </a:r>
            <a:r>
              <a:rPr lang="tr-TR" sz="1700" dirty="0" err="1"/>
              <a:t>Psikososyal</a:t>
            </a:r>
            <a:r>
              <a:rPr lang="tr-TR" sz="1700" dirty="0"/>
              <a:t> faktörlerle başlayan, nikotin etkisiyle fizyolojik bağımlılık haline gelen öğrenilmiş bir davranıştır.</a:t>
            </a:r>
          </a:p>
          <a:p>
            <a:r>
              <a:rPr lang="tr-TR" sz="1700" b="1" dirty="0"/>
              <a:t>2-Patogenezde Etkili Faktörler:</a:t>
            </a:r>
            <a:endParaRPr lang="tr-TR" sz="1700" dirty="0"/>
          </a:p>
          <a:p>
            <a:pPr marL="742950" lvl="1" indent="-285750">
              <a:buFont typeface="Arial" panose="020B0604020202020204" pitchFamily="34" charset="0"/>
              <a:buChar char="•"/>
            </a:pPr>
            <a:r>
              <a:rPr lang="tr-TR" sz="1700" dirty="0"/>
              <a:t>Psikolojik</a:t>
            </a:r>
          </a:p>
          <a:p>
            <a:pPr marL="742950" lvl="1" indent="-285750">
              <a:buFont typeface="Arial" panose="020B0604020202020204" pitchFamily="34" charset="0"/>
              <a:buChar char="•"/>
            </a:pPr>
            <a:r>
              <a:rPr lang="tr-TR" sz="1700" dirty="0"/>
              <a:t>Davranışsal</a:t>
            </a:r>
          </a:p>
          <a:p>
            <a:pPr marL="742950" lvl="1" indent="-285750">
              <a:buFont typeface="Arial" panose="020B0604020202020204" pitchFamily="34" charset="0"/>
              <a:buChar char="•"/>
            </a:pPr>
            <a:r>
              <a:rPr lang="tr-TR" sz="1700" dirty="0" err="1"/>
              <a:t>Nörobiyolojik</a:t>
            </a:r>
            <a:endParaRPr lang="tr-TR" sz="1700" dirty="0"/>
          </a:p>
          <a:p>
            <a:r>
              <a:rPr lang="tr-TR" sz="1700" b="1" dirty="0"/>
              <a:t>3-Tedavi Yaklaşımı:</a:t>
            </a:r>
            <a:endParaRPr lang="tr-TR" sz="1700" dirty="0"/>
          </a:p>
          <a:p>
            <a:pPr marL="742950" lvl="1" indent="-285750">
              <a:buFont typeface="Arial" panose="020B0604020202020204" pitchFamily="34" charset="0"/>
              <a:buChar char="•"/>
            </a:pPr>
            <a:r>
              <a:rPr lang="tr-TR" sz="1700" dirty="0"/>
              <a:t>Sigara bırakma tedavilerinde üç boyut dikkate alınmalıdır.</a:t>
            </a:r>
          </a:p>
          <a:p>
            <a:pPr marL="742950" lvl="1" indent="-285750">
              <a:buFont typeface="Arial" panose="020B0604020202020204" pitchFamily="34" charset="0"/>
              <a:buChar char="•"/>
            </a:pPr>
            <a:r>
              <a:rPr lang="tr-TR" sz="1700" dirty="0"/>
              <a:t>Psikolojik ve davranış boyutu akılda tutulmalı, müdahaleler buna göre planlanmalıdır.</a:t>
            </a:r>
          </a:p>
          <a:p>
            <a:pPr marL="742950" lvl="1" indent="-285750">
              <a:buFont typeface="Arial" panose="020B0604020202020204" pitchFamily="34" charset="0"/>
              <a:buChar char="•"/>
            </a:pPr>
            <a:r>
              <a:rPr lang="tr-TR" sz="1700" b="1" dirty="0"/>
              <a:t>Bilişsel ve davranışçı tedaviler</a:t>
            </a:r>
            <a:r>
              <a:rPr lang="tr-TR" sz="1700" dirty="0"/>
              <a:t> kullanılmalıdır.</a:t>
            </a:r>
          </a:p>
          <a:p>
            <a:r>
              <a:rPr lang="tr-TR" sz="1700" b="1" dirty="0"/>
              <a:t>4-Hedef:</a:t>
            </a:r>
            <a:endParaRPr lang="tr-TR" sz="1700" dirty="0"/>
          </a:p>
          <a:p>
            <a:pPr lvl="1"/>
            <a:r>
              <a:rPr lang="tr-TR" sz="1700" dirty="0"/>
              <a:t>       Bu yaklaşım tedavi başarısını artırır.</a:t>
            </a:r>
          </a:p>
          <a:p>
            <a:pPr marL="0" indent="0" algn="r" defTabSz="724204">
              <a:lnSpc>
                <a:spcPct val="80000"/>
              </a:lnSpc>
              <a:spcBef>
                <a:spcPts val="400"/>
              </a:spcBef>
              <a:buSzTx/>
              <a:buFontTx/>
              <a:buNone/>
              <a:defRPr sz="1300"/>
            </a:pPr>
            <a:endParaRPr lang="tr-TR" sz="1700" dirty="0"/>
          </a:p>
          <a:p>
            <a:pPr marL="0" indent="0" algn="r" defTabSz="724204">
              <a:lnSpc>
                <a:spcPct val="80000"/>
              </a:lnSpc>
              <a:spcBef>
                <a:spcPts val="400"/>
              </a:spcBef>
              <a:buSzTx/>
              <a:buFontTx/>
              <a:buNone/>
              <a:defRPr sz="1300"/>
            </a:pPr>
            <a:endParaRPr lang="tr-TR" sz="1700" dirty="0"/>
          </a:p>
          <a:p>
            <a:pPr marL="0" indent="0" algn="r" defTabSz="724204">
              <a:lnSpc>
                <a:spcPct val="80000"/>
              </a:lnSpc>
              <a:spcBef>
                <a:spcPts val="400"/>
              </a:spcBef>
              <a:buSzTx/>
              <a:buFontTx/>
              <a:buNone/>
              <a:defRPr sz="1300"/>
            </a:pPr>
            <a:endParaRPr lang="tr-TR" sz="900" dirty="0"/>
          </a:p>
          <a:p>
            <a:pPr marL="0" indent="0" algn="r" defTabSz="724204">
              <a:lnSpc>
                <a:spcPct val="80000"/>
              </a:lnSpc>
              <a:spcBef>
                <a:spcPts val="400"/>
              </a:spcBef>
              <a:buSzTx/>
              <a:buFontTx/>
              <a:buNone/>
              <a:defRPr sz="1300"/>
            </a:pPr>
            <a:endParaRPr lang="tr-TR" sz="900" dirty="0"/>
          </a:p>
          <a:p>
            <a:pPr marL="0" indent="0" algn="r" defTabSz="724204">
              <a:lnSpc>
                <a:spcPct val="80000"/>
              </a:lnSpc>
              <a:spcBef>
                <a:spcPts val="400"/>
              </a:spcBef>
              <a:buSzTx/>
              <a:buFontTx/>
              <a:buNone/>
              <a:defRPr sz="1300"/>
            </a:pPr>
            <a:endParaRPr lang="tr-TR" sz="900" dirty="0"/>
          </a:p>
          <a:p>
            <a:pPr marL="0" indent="0" algn="r" defTabSz="724204">
              <a:lnSpc>
                <a:spcPct val="80000"/>
              </a:lnSpc>
              <a:spcBef>
                <a:spcPts val="400"/>
              </a:spcBef>
              <a:buSzTx/>
              <a:buFontTx/>
              <a:buNone/>
              <a:defRPr sz="1300"/>
            </a:pPr>
            <a:endParaRPr lang="tr-TR" sz="900" dirty="0"/>
          </a:p>
          <a:p>
            <a:pPr marL="0" indent="0" algn="r" defTabSz="724204">
              <a:lnSpc>
                <a:spcPct val="80000"/>
              </a:lnSpc>
              <a:spcBef>
                <a:spcPts val="400"/>
              </a:spcBef>
              <a:buSzTx/>
              <a:buFontTx/>
              <a:buNone/>
              <a:defRPr sz="1300"/>
            </a:pPr>
            <a:r>
              <a:rPr sz="900" dirty="0" err="1"/>
              <a:t>Chocrane</a:t>
            </a:r>
            <a:r>
              <a:rPr sz="900" dirty="0"/>
              <a:t>  Database Sys </a:t>
            </a:r>
            <a:r>
              <a:rPr sz="900" dirty="0" err="1"/>
              <a:t>Rew</a:t>
            </a:r>
            <a:r>
              <a:rPr sz="900" dirty="0"/>
              <a:t> 2001 </a:t>
            </a:r>
            <a:r>
              <a:rPr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11625" y="293722"/>
            <a:ext cx="8190905" cy="504497"/>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Nikotin Sakızı</a:t>
            </a:r>
          </a:p>
        </p:txBody>
      </p:sp>
      <p:sp>
        <p:nvSpPr>
          <p:cNvPr id="3" name="2 İçerik Yer Tutucusu"/>
          <p:cNvSpPr>
            <a:spLocks noGrp="1"/>
          </p:cNvSpPr>
          <p:nvPr>
            <p:ph type="body" sz="half" idx="2"/>
          </p:nvPr>
        </p:nvSpPr>
        <p:spPr>
          <a:xfrm>
            <a:off x="2099384" y="825753"/>
            <a:ext cx="8093687" cy="4521927"/>
          </a:xfrm>
          <a:ln>
            <a:solidFill>
              <a:schemeClr val="accent1"/>
            </a:solidFill>
          </a:ln>
        </p:spPr>
        <p:txBody>
          <a:bodyPr>
            <a:noAutofit/>
          </a:bodyPr>
          <a:lstStyle/>
          <a:p>
            <a:r>
              <a:rPr lang="tr-TR" dirty="0">
                <a:latin typeface="Calibri" panose="020F0502020204030204" pitchFamily="34" charset="0"/>
                <a:ea typeface="Calibri" panose="020F0502020204030204" pitchFamily="34" charset="0"/>
                <a:cs typeface="Calibri" panose="020F0502020204030204" pitchFamily="34" charset="0"/>
              </a:rPr>
              <a:t>Nikotin sakızı: 2-4 mg</a:t>
            </a:r>
          </a:p>
          <a:p>
            <a:r>
              <a:rPr lang="tr-TR" dirty="0">
                <a:latin typeface="Calibri" panose="020F0502020204030204" pitchFamily="34" charset="0"/>
                <a:ea typeface="Calibri" panose="020F0502020204030204" pitchFamily="34" charset="0"/>
                <a:cs typeface="Calibri" panose="020F0502020204030204" pitchFamily="34" charset="0"/>
              </a:rPr>
              <a:t>Nikotin içeriği bütünüyle emilmez; Örn: 2 mg’lık sakızdan markadan markaya farklılık göstermekle birlikte emilen miktar 1,5 mg’dan azdır.</a:t>
            </a:r>
          </a:p>
          <a:p>
            <a:r>
              <a:rPr lang="tr-TR" dirty="0">
                <a:latin typeface="Calibri" panose="020F0502020204030204" pitchFamily="34" charset="0"/>
                <a:ea typeface="Calibri" panose="020F0502020204030204" pitchFamily="34" charset="0"/>
                <a:cs typeface="Calibri" panose="020F0502020204030204" pitchFamily="34" charset="0"/>
              </a:rPr>
              <a:t>Tadı ya doğaldır ya da nane, tarçın, portakal ya da meyve tadındadır</a:t>
            </a:r>
            <a:r>
              <a:rPr lang="tr-TR" dirty="0">
                <a:latin typeface="Comic Sans MS" panose="030F0702030302020204" pitchFamily="66" charset="0"/>
              </a:rPr>
              <a:t>.</a:t>
            </a:r>
          </a:p>
          <a:p>
            <a:pPr>
              <a:buNone/>
            </a:pPr>
            <a:endParaRPr lang="tr-TR" sz="2400" dirty="0">
              <a:latin typeface="Berlin Sans FB" pitchFamily="34" charset="0"/>
            </a:endParaRPr>
          </a:p>
        </p:txBody>
      </p:sp>
      <p:sp>
        <p:nvSpPr>
          <p:cNvPr id="5" name="4 İçerik Yer Tutucusu"/>
          <p:cNvSpPr>
            <a:spLocks noGrp="1"/>
          </p:cNvSpPr>
          <p:nvPr>
            <p:ph sz="half" idx="4294967295"/>
          </p:nvPr>
        </p:nvSpPr>
        <p:spPr>
          <a:xfrm>
            <a:off x="2194584" y="1916832"/>
            <a:ext cx="7898032" cy="671372"/>
          </a:xfrm>
          <a:ln>
            <a:solidFill>
              <a:schemeClr val="accent1"/>
            </a:solidFill>
          </a:ln>
        </p:spPr>
        <p:txBody>
          <a:bodyPr>
            <a:normAutofit/>
          </a:bodyPr>
          <a:lstStyle/>
          <a:p>
            <a:pPr marL="0" indent="0">
              <a:buNone/>
            </a:pPr>
            <a:r>
              <a:rPr lang="tr-TR" sz="1200" dirty="0">
                <a:latin typeface="Comic Sans MS" panose="030F0702030302020204" pitchFamily="66" charset="0"/>
              </a:rPr>
              <a:t>*</a:t>
            </a:r>
            <a:r>
              <a:rPr lang="tr-TR" sz="1200" dirty="0"/>
              <a:t>2 </a:t>
            </a:r>
            <a:r>
              <a:rPr lang="tr-TR" sz="1200" dirty="0" err="1"/>
              <a:t>mg’lık</a:t>
            </a:r>
            <a:r>
              <a:rPr lang="tr-TR" sz="1200" dirty="0"/>
              <a:t> sakız bağımlılık düzeyi düşük ya da orta derecede olanlara</a:t>
            </a:r>
          </a:p>
          <a:p>
            <a:pPr marL="0" indent="0">
              <a:buNone/>
            </a:pPr>
            <a:r>
              <a:rPr lang="tr-TR" sz="1200" dirty="0"/>
              <a:t>*4 </a:t>
            </a:r>
            <a:r>
              <a:rPr lang="tr-TR" sz="1200" dirty="0" err="1"/>
              <a:t>mg’lık</a:t>
            </a:r>
            <a:r>
              <a:rPr lang="tr-TR" sz="1200" dirty="0"/>
              <a:t> sakız ileri derecede bağımlılara</a:t>
            </a:r>
          </a:p>
          <a:p>
            <a:endParaRPr lang="tr-TR" dirty="0"/>
          </a:p>
        </p:txBody>
      </p:sp>
      <p:sp>
        <p:nvSpPr>
          <p:cNvPr id="4" name="3 Dikdörtgen"/>
          <p:cNvSpPr/>
          <p:nvPr/>
        </p:nvSpPr>
        <p:spPr>
          <a:xfrm>
            <a:off x="7426022" y="5421629"/>
            <a:ext cx="2716822" cy="468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dirty="0">
                <a:solidFill>
                  <a:schemeClr val="tx1"/>
                </a:solidFill>
                <a:latin typeface="Comic Sans MS" panose="030F0702030302020204" pitchFamily="66" charset="0"/>
              </a:rPr>
              <a:t>ESCG 2012                           </a:t>
            </a:r>
            <a:r>
              <a:rPr lang="tr-TR" sz="800" dirty="0" err="1">
                <a:solidFill>
                  <a:schemeClr val="tx1"/>
                </a:solidFill>
                <a:latin typeface="Comic Sans MS" panose="030F0702030302020204" pitchFamily="66" charset="0"/>
                <a:cs typeface="Times New Roman" pitchFamily="18" charset="0"/>
              </a:rPr>
              <a:t>Fiore</a:t>
            </a:r>
            <a:r>
              <a:rPr lang="tr-TR" sz="800" dirty="0">
                <a:solidFill>
                  <a:schemeClr val="tx1"/>
                </a:solidFill>
                <a:latin typeface="Comic Sans MS" panose="030F0702030302020204" pitchFamily="66" charset="0"/>
                <a:cs typeface="Times New Roman" pitchFamily="18" charset="0"/>
              </a:rPr>
              <a:t> 2008 US </a:t>
            </a:r>
            <a:r>
              <a:rPr lang="tr-TR" sz="800" dirty="0" err="1">
                <a:solidFill>
                  <a:schemeClr val="tx1"/>
                </a:solidFill>
                <a:latin typeface="Comic Sans MS" panose="030F0702030302020204" pitchFamily="66" charset="0"/>
                <a:cs typeface="Times New Roman" pitchFamily="18" charset="0"/>
              </a:rPr>
              <a:t>guidline</a:t>
            </a:r>
            <a:endParaRPr lang="en-US" sz="800" dirty="0">
              <a:solidFill>
                <a:schemeClr val="tx1"/>
              </a:solidFill>
              <a:latin typeface="Comic Sans MS" panose="030F0702030302020204" pitchFamily="66" charset="0"/>
            </a:endParaRPr>
          </a:p>
          <a:p>
            <a:pPr algn="ctr"/>
            <a:endParaRPr lang="tr-TR" sz="1600" dirty="0">
              <a:solidFill>
                <a:schemeClr val="tx1"/>
              </a:solidFill>
              <a:latin typeface="Comic Sans MS" panose="030F0702030302020204" pitchFamily="66" charset="0"/>
            </a:endParaRPr>
          </a:p>
        </p:txBody>
      </p:sp>
      <p:graphicFrame>
        <p:nvGraphicFramePr>
          <p:cNvPr id="7" name="Tablo 6">
            <a:extLst>
              <a:ext uri="{FF2B5EF4-FFF2-40B4-BE49-F238E27FC236}">
                <a16:creationId xmlns:a16="http://schemas.microsoft.com/office/drawing/2014/main" id="{5D07B520-C461-4890-8D11-C52A84DFC77F}"/>
              </a:ext>
            </a:extLst>
          </p:cNvPr>
          <p:cNvGraphicFramePr>
            <a:graphicFrameLocks noGrp="1"/>
          </p:cNvGraphicFramePr>
          <p:nvPr>
            <p:extLst/>
          </p:nvPr>
        </p:nvGraphicFramePr>
        <p:xfrm>
          <a:off x="2194585" y="2761037"/>
          <a:ext cx="7898033" cy="3017520"/>
        </p:xfrm>
        <a:graphic>
          <a:graphicData uri="http://schemas.openxmlformats.org/drawingml/2006/table">
            <a:tbl>
              <a:tblPr/>
              <a:tblGrid>
                <a:gridCol w="1315705">
                  <a:extLst>
                    <a:ext uri="{9D8B030D-6E8A-4147-A177-3AD203B41FA5}">
                      <a16:colId xmlns:a16="http://schemas.microsoft.com/office/drawing/2014/main" val="170472443"/>
                    </a:ext>
                  </a:extLst>
                </a:gridCol>
                <a:gridCol w="6582328">
                  <a:extLst>
                    <a:ext uri="{9D8B030D-6E8A-4147-A177-3AD203B41FA5}">
                      <a16:colId xmlns:a16="http://schemas.microsoft.com/office/drawing/2014/main" val="1757580989"/>
                    </a:ext>
                  </a:extLst>
                </a:gridCol>
              </a:tblGrid>
              <a:tr h="2081416">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200" b="0" i="0" u="none" strike="noStrike" cap="none" normalizeH="0" baseline="0" dirty="0">
                          <a:ln>
                            <a:noFill/>
                          </a:ln>
                          <a:solidFill>
                            <a:schemeClr val="tx1"/>
                          </a:solidFill>
                          <a:effectLst/>
                          <a:latin typeface="+mn-lt"/>
                        </a:rPr>
                        <a:t>Kullanım önerileri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200" b="0" i="0" u="none" strike="noStrike" cap="none" normalizeH="0" baseline="0" dirty="0">
                          <a:ln>
                            <a:noFill/>
                          </a:ln>
                          <a:solidFill>
                            <a:schemeClr val="tx1"/>
                          </a:solidFill>
                          <a:effectLst/>
                          <a:latin typeface="+mn-lt"/>
                        </a:rPr>
                        <a:t>Gebelik kategorisi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200" b="0" i="0" u="none" strike="noStrike" cap="none" normalizeH="0" baseline="0" dirty="0">
                          <a:ln>
                            <a:noFill/>
                          </a:ln>
                          <a:solidFill>
                            <a:schemeClr val="tx1"/>
                          </a:solidFill>
                          <a:effectLst/>
                          <a:latin typeface="+mn-lt"/>
                          <a:cs typeface="Times New Roman" pitchFamily="18" charset="0"/>
                        </a:rPr>
                        <a:t>Çiğneme tekniği</a:t>
                      </a:r>
                      <a:r>
                        <a:rPr kumimoji="0" lang="en-US" sz="1200" b="0" i="0" u="none" strike="noStrike" cap="none" normalizeH="0" baseline="0" dirty="0">
                          <a:ln>
                            <a:noFill/>
                          </a:ln>
                          <a:solidFill>
                            <a:schemeClr val="tx1"/>
                          </a:solidFill>
                          <a:effectLst/>
                          <a:latin typeface="+mn-lt"/>
                          <a:cs typeface="Times New Roman" pitchFamily="18" charset="0"/>
                        </a:rPr>
                        <a:t> </a:t>
                      </a:r>
                      <a:r>
                        <a:rPr kumimoji="0" lang="tr-TR" sz="1200" b="0" i="0" u="none" strike="noStrike" cap="none" normalizeH="0" baseline="0" dirty="0">
                          <a:ln>
                            <a:noFill/>
                          </a:ln>
                          <a:solidFill>
                            <a:schemeClr val="tx1"/>
                          </a:solidFill>
                          <a:effectLst/>
                          <a:latin typeface="+mn-lt"/>
                          <a:cs typeface="Times New Roman" pitchFamily="18" charset="0"/>
                        </a:rPr>
                        <a:t>−</a:t>
                      </a:r>
                      <a:r>
                        <a:rPr kumimoji="0" lang="en-US" sz="1200" b="0" i="0" u="none" strike="noStrike" cap="none" normalizeH="0" baseline="0" dirty="0">
                          <a:ln>
                            <a:noFill/>
                          </a:ln>
                          <a:solidFill>
                            <a:schemeClr val="tx1"/>
                          </a:solidFill>
                          <a:effectLst/>
                          <a:latin typeface="+mn-lt"/>
                          <a:cs typeface="Times New Roman" pitchFamily="18" charset="0"/>
                        </a:rPr>
                        <a:t> </a:t>
                      </a:r>
                      <a:r>
                        <a:rPr kumimoji="0" lang="tr-TR" sz="1200" b="0" i="0" u="none" strike="noStrike" cap="none" normalizeH="0" baseline="0" dirty="0">
                          <a:ln>
                            <a:noFill/>
                          </a:ln>
                          <a:solidFill>
                            <a:schemeClr val="tx1"/>
                          </a:solidFill>
                          <a:effectLst/>
                          <a:latin typeface="+mn-lt"/>
                          <a:cs typeface="Times New Roman" pitchFamily="18" charset="0"/>
                        </a:rPr>
                        <a:t> “Çiğne ve park et” (Acı tat gelince yanak mukozasına yapıştır). 30 dk civarında</a:t>
                      </a:r>
                      <a:r>
                        <a:rPr kumimoji="0" lang="en-US" sz="1200" b="0" i="0" u="none" strike="noStrike" cap="none" normalizeH="0" baseline="0" dirty="0">
                          <a:ln>
                            <a:noFill/>
                          </a:ln>
                          <a:solidFill>
                            <a:schemeClr val="tx1"/>
                          </a:solidFill>
                          <a:effectLst/>
                          <a:latin typeface="+mn-lt"/>
                          <a:cs typeface="Times New Roman" pitchFamily="18" charset="0"/>
                        </a:rPr>
                        <a:t> </a:t>
                      </a:r>
                      <a:r>
                        <a:rPr kumimoji="0" lang="tr-TR" sz="1200" b="0" i="0" u="none" strike="noStrike" cap="none" normalizeH="0" baseline="0" dirty="0">
                          <a:ln>
                            <a:noFill/>
                          </a:ln>
                          <a:solidFill>
                            <a:schemeClr val="tx1"/>
                          </a:solidFill>
                          <a:effectLst/>
                          <a:latin typeface="+mn-lt"/>
                          <a:cs typeface="Times New Roman" pitchFamily="18" charset="0"/>
                        </a:rPr>
                        <a:t>veya tadı kaybolana kadar.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200" b="0" i="0" u="none" strike="noStrike" cap="none" normalizeH="0" baseline="0" dirty="0">
                          <a:ln>
                            <a:noFill/>
                          </a:ln>
                          <a:solidFill>
                            <a:schemeClr val="tx1"/>
                          </a:solidFill>
                          <a:effectLst/>
                          <a:latin typeface="+mn-lt"/>
                          <a:cs typeface="Times New Roman" pitchFamily="18" charset="0"/>
                        </a:rPr>
                        <a:t>Emilim- </a:t>
                      </a:r>
                      <a:r>
                        <a:rPr kumimoji="0" lang="tr-TR" sz="1200" b="0" i="0" u="none" strike="noStrike" cap="none" normalizeH="0" baseline="0" dirty="0">
                          <a:ln>
                            <a:noFill/>
                          </a:ln>
                          <a:solidFill>
                            <a:schemeClr val="tx1"/>
                          </a:solidFill>
                          <a:effectLst/>
                          <a:latin typeface="+mn-lt"/>
                          <a:cs typeface="Arial" charset="0"/>
                        </a:rPr>
                        <a:t>Asitli</a:t>
                      </a:r>
                      <a:r>
                        <a:rPr kumimoji="0" lang="tr-TR" sz="1200" b="0" i="0" u="none" strike="noStrike" cap="none" normalizeH="0" baseline="0" dirty="0">
                          <a:ln>
                            <a:noFill/>
                          </a:ln>
                          <a:solidFill>
                            <a:schemeClr val="tx1"/>
                          </a:solidFill>
                          <a:effectLst/>
                          <a:latin typeface="+mn-lt"/>
                          <a:cs typeface="Times New Roman" pitchFamily="18" charset="0"/>
                        </a:rPr>
                        <a:t> içecekler emilimi bozacağı için su hariç 15 dk öncesinde ve ağızda sakız varken kahve, kola, meyve suyu </a:t>
                      </a:r>
                      <a:r>
                        <a:rPr kumimoji="0" lang="tr-TR" sz="1200" b="0" i="0" u="none" strike="noStrike" cap="none" normalizeH="0" baseline="0" dirty="0" err="1">
                          <a:ln>
                            <a:noFill/>
                          </a:ln>
                          <a:solidFill>
                            <a:schemeClr val="tx1"/>
                          </a:solidFill>
                          <a:effectLst/>
                          <a:latin typeface="+mn-lt"/>
                          <a:cs typeface="Times New Roman" pitchFamily="18" charset="0"/>
                        </a:rPr>
                        <a:t>vb</a:t>
                      </a:r>
                      <a:r>
                        <a:rPr kumimoji="0" lang="tr-TR" sz="1200" b="0" i="0" u="none" strike="noStrike" cap="none" normalizeH="0" baseline="0" dirty="0">
                          <a:ln>
                            <a:noFill/>
                          </a:ln>
                          <a:solidFill>
                            <a:schemeClr val="tx1"/>
                          </a:solidFill>
                          <a:effectLst/>
                          <a:latin typeface="+mn-lt"/>
                          <a:cs typeface="Times New Roman" pitchFamily="18" charset="0"/>
                        </a:rPr>
                        <a:t> alınmamalı.</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200" b="0"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200" b="0" i="0" u="none" strike="noStrike" cap="none" normalizeH="0" baseline="0" dirty="0">
                          <a:ln>
                            <a:noFill/>
                          </a:ln>
                          <a:solidFill>
                            <a:schemeClr val="tx1"/>
                          </a:solidFill>
                          <a:effectLst/>
                          <a:latin typeface="+mn-lt"/>
                          <a:cs typeface="Times New Roman" pitchFamily="18" charset="0"/>
                        </a:rPr>
                        <a:t>Doz</a:t>
                      </a:r>
                      <a:r>
                        <a:rPr kumimoji="0" lang="en-US" sz="1200" b="0" i="0" u="none" strike="noStrike" cap="none" normalizeH="0" baseline="0" dirty="0">
                          <a:ln>
                            <a:noFill/>
                          </a:ln>
                          <a:solidFill>
                            <a:schemeClr val="tx1"/>
                          </a:solidFill>
                          <a:effectLst/>
                          <a:latin typeface="+mn-lt"/>
                          <a:cs typeface="Times New Roman" pitchFamily="18" charset="0"/>
                        </a:rPr>
                        <a:t> </a:t>
                      </a:r>
                      <a:r>
                        <a:rPr kumimoji="0" lang="tr-TR" sz="1200" b="0" i="0" u="none" strike="noStrike" cap="none" normalizeH="0" baseline="0" dirty="0">
                          <a:ln>
                            <a:noFill/>
                          </a:ln>
                          <a:solidFill>
                            <a:schemeClr val="tx1"/>
                          </a:solidFill>
                          <a:effectLst/>
                          <a:latin typeface="+mn-lt"/>
                          <a:cs typeface="Times New Roman" pitchFamily="18" charset="0"/>
                        </a:rPr>
                        <a:t>−</a:t>
                      </a:r>
                      <a:r>
                        <a:rPr kumimoji="0" lang="en-US" sz="1200" b="0" i="0" u="none" strike="noStrike" cap="none" normalizeH="0" baseline="0" dirty="0">
                          <a:ln>
                            <a:noFill/>
                          </a:ln>
                          <a:solidFill>
                            <a:schemeClr val="tx1"/>
                          </a:solidFill>
                          <a:effectLst/>
                          <a:latin typeface="+mn-lt"/>
                          <a:cs typeface="Times New Roman" pitchFamily="18" charset="0"/>
                        </a:rPr>
                        <a:t>  </a:t>
                      </a:r>
                      <a:r>
                        <a:rPr kumimoji="0" lang="tr-TR" sz="1200" b="0" i="0" u="none" strike="noStrike" cap="none" normalizeH="0" baseline="0" dirty="0">
                          <a:ln>
                            <a:noFill/>
                          </a:ln>
                          <a:solidFill>
                            <a:schemeClr val="tx1"/>
                          </a:solidFill>
                          <a:effectLst/>
                          <a:latin typeface="+mn-lt"/>
                          <a:cs typeface="Times New Roman" pitchFamily="18" charset="0"/>
                        </a:rPr>
                        <a:t>2-4 mg </a:t>
                      </a:r>
                      <a:r>
                        <a:rPr kumimoji="0" lang="tr-TR" sz="1200" b="0" i="0" u="none" strike="noStrike" cap="none" normalizeH="0" baseline="0" dirty="0" err="1">
                          <a:ln>
                            <a:noFill/>
                          </a:ln>
                          <a:solidFill>
                            <a:schemeClr val="tx1"/>
                          </a:solidFill>
                          <a:effectLst/>
                          <a:latin typeface="+mn-lt"/>
                          <a:cs typeface="Times New Roman" pitchFamily="18" charset="0"/>
                        </a:rPr>
                        <a:t>lık</a:t>
                      </a:r>
                      <a:r>
                        <a:rPr kumimoji="0" lang="tr-TR" sz="1200" b="0" i="0" u="none" strike="noStrike" cap="none" normalizeH="0" baseline="0" dirty="0">
                          <a:ln>
                            <a:noFill/>
                          </a:ln>
                          <a:solidFill>
                            <a:schemeClr val="tx1"/>
                          </a:solidFill>
                          <a:effectLst/>
                          <a:latin typeface="+mn-lt"/>
                          <a:cs typeface="Times New Roman" pitchFamily="18" charset="0"/>
                        </a:rPr>
                        <a:t> formları var. 2 mg olan 25 adet/gün</a:t>
                      </a:r>
                      <a:r>
                        <a:rPr kumimoji="0" lang="en-US" sz="1200" b="0" i="0" u="none" strike="noStrike" cap="none" normalizeH="0" baseline="0" dirty="0">
                          <a:ln>
                            <a:noFill/>
                          </a:ln>
                          <a:solidFill>
                            <a:schemeClr val="tx1"/>
                          </a:solidFill>
                          <a:effectLst/>
                          <a:latin typeface="+mn-lt"/>
                          <a:cs typeface="Tahoma" pitchFamily="34" charset="0"/>
                        </a:rPr>
                        <a:t>&lt;</a:t>
                      </a:r>
                      <a:r>
                        <a:rPr kumimoji="0" lang="tr-TR" sz="1200" b="0" i="0" u="none" strike="noStrike" cap="none" normalizeH="0" baseline="0" dirty="0">
                          <a:ln>
                            <a:noFill/>
                          </a:ln>
                          <a:solidFill>
                            <a:schemeClr val="tx1"/>
                          </a:solidFill>
                          <a:effectLst/>
                          <a:latin typeface="+mn-lt"/>
                          <a:cs typeface="Times New Roman" pitchFamily="18" charset="0"/>
                        </a:rPr>
                        <a:t> içenler için, 4 mg &gt;25 adet/gün içenler için. İlk 6 hafta her 1-2 saatte bir adet, sonra azaltılarak 12 hafta kullanılması önerilir.</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200" b="0" i="0" u="none" strike="noStrike" cap="none" normalizeH="0" baseline="0" dirty="0">
                          <a:ln>
                            <a:noFill/>
                          </a:ln>
                          <a:solidFill>
                            <a:schemeClr val="tx1"/>
                          </a:solidFill>
                          <a:effectLst/>
                          <a:latin typeface="+mn-lt"/>
                          <a:cs typeface="Times New Roman" pitchFamily="18" charset="0"/>
                        </a:rPr>
                        <a:t>Günde 24 adetten fazla alınmamalı.</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tr-TR" sz="1200" b="1"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200" b="1" i="0" u="none" strike="noStrike" cap="none" normalizeH="0" baseline="0" dirty="0">
                          <a:ln>
                            <a:noFill/>
                          </a:ln>
                          <a:solidFill>
                            <a:schemeClr val="tx1"/>
                          </a:solidFill>
                          <a:effectLst/>
                          <a:latin typeface="+mn-lt"/>
                          <a:cs typeface="Times New Roman" pitchFamily="18" charset="0"/>
                        </a:rPr>
                        <a:t>C</a:t>
                      </a:r>
                      <a:endParaRPr kumimoji="0" lang="en-US" sz="1200" b="1"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3157827"/>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72385" y="764705"/>
            <a:ext cx="8093687" cy="504497"/>
          </a:xfrm>
        </p:spPr>
        <p:txBody>
          <a:bodyPr>
            <a:normAutofit/>
          </a:bodyPr>
          <a:lstStyle/>
          <a:p>
            <a:r>
              <a:rPr lang="tr-TR" sz="2400" dirty="0"/>
              <a:t>NYKT kontrendikasyonları</a:t>
            </a:r>
          </a:p>
        </p:txBody>
      </p:sp>
      <p:sp>
        <p:nvSpPr>
          <p:cNvPr id="3" name="2 İçerik Yer Tutucusu"/>
          <p:cNvSpPr>
            <a:spLocks noGrp="1"/>
          </p:cNvSpPr>
          <p:nvPr>
            <p:ph type="body" sz="half" idx="2"/>
          </p:nvPr>
        </p:nvSpPr>
        <p:spPr>
          <a:ln w="28575">
            <a:solidFill>
              <a:schemeClr val="accent1">
                <a:lumMod val="75000"/>
              </a:schemeClr>
            </a:solidFill>
          </a:ln>
        </p:spPr>
        <p:txBody>
          <a:bodyPr>
            <a:normAutofit/>
          </a:bodyPr>
          <a:lstStyle/>
          <a:p>
            <a:pPr>
              <a:buFont typeface="Wingdings" pitchFamily="2" charset="2"/>
              <a:buChar char="Ø"/>
            </a:pPr>
            <a:endParaRPr lang="tr-TR" sz="3200" dirty="0">
              <a:latin typeface="Calibri" pitchFamily="34" charset="0"/>
              <a:cs typeface="Calibri" pitchFamily="34" charset="0"/>
            </a:endParaRPr>
          </a:p>
          <a:p>
            <a:r>
              <a:rPr lang="tr-TR" dirty="0">
                <a:latin typeface="Comic Sans MS" panose="030F0702030302020204" pitchFamily="66" charset="0"/>
                <a:cs typeface="Calibri" pitchFamily="34" charset="0"/>
              </a:rPr>
              <a:t>*</a:t>
            </a:r>
            <a:r>
              <a:rPr lang="tr-TR" dirty="0">
                <a:cs typeface="Calibri" pitchFamily="34" charset="0"/>
              </a:rPr>
              <a:t>Akut miyokard enfarktüsü (son 1 ay içinde), </a:t>
            </a:r>
          </a:p>
          <a:p>
            <a:r>
              <a:rPr lang="tr-TR" dirty="0">
                <a:cs typeface="Calibri" pitchFamily="34" charset="0"/>
              </a:rPr>
              <a:t>*Stabil olmayan veya kötüleşen angina pektoris,</a:t>
            </a:r>
            <a:br>
              <a:rPr lang="tr-TR" dirty="0">
                <a:cs typeface="Calibri" pitchFamily="34" charset="0"/>
              </a:rPr>
            </a:br>
            <a:r>
              <a:rPr lang="tr-TR" dirty="0">
                <a:cs typeface="Calibri" pitchFamily="34" charset="0"/>
              </a:rPr>
              <a:t>şiddetli kardiyak aritmiler, </a:t>
            </a:r>
          </a:p>
          <a:p>
            <a:r>
              <a:rPr lang="tr-TR" dirty="0">
                <a:cs typeface="Calibri" pitchFamily="34" charset="0"/>
              </a:rPr>
              <a:t>*Yeni geçirilmiş serebrovasküler olay, </a:t>
            </a:r>
          </a:p>
          <a:p>
            <a:r>
              <a:rPr lang="tr-TR" dirty="0">
                <a:cs typeface="Calibri" pitchFamily="34" charset="0"/>
              </a:rPr>
              <a:t>*Plaster tedavisini güçleştirebilecek deri hastalıkları </a:t>
            </a:r>
          </a:p>
          <a:p>
            <a:r>
              <a:rPr lang="tr-TR" dirty="0">
                <a:cs typeface="Calibri" pitchFamily="34" charset="0"/>
              </a:rPr>
              <a:t>*Nikotine veya tedavi sisteminin bileşenlerine karşı bilinen aşırı duyarlılıktır.</a:t>
            </a:r>
          </a:p>
          <a:p>
            <a:r>
              <a:rPr lang="tr-TR" dirty="0">
                <a:cs typeface="Calibri" pitchFamily="34" charset="0"/>
              </a:rPr>
              <a:t>*18 yaş altı, gebe ve emzirenler?</a:t>
            </a:r>
            <a:br>
              <a:rPr lang="tr-TR" dirty="0">
                <a:cs typeface="Calibri" pitchFamily="34" charset="0"/>
              </a:rPr>
            </a:br>
            <a:br>
              <a:rPr lang="tr-TR" sz="2300" dirty="0"/>
            </a:br>
            <a:endParaRPr lang="tr-TR" sz="23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2049153" y="727256"/>
            <a:ext cx="8316919" cy="504497"/>
          </a:xfrm>
        </p:spPr>
        <p:txBody>
          <a:bodyPr>
            <a:normAutofit/>
          </a:bodyPr>
          <a:lstStyle/>
          <a:p>
            <a:r>
              <a:rPr lang="tr-TR" sz="2400" dirty="0"/>
              <a:t>Ülkemizde en son kullanıma sunulan</a:t>
            </a:r>
          </a:p>
        </p:txBody>
      </p:sp>
      <p:sp>
        <p:nvSpPr>
          <p:cNvPr id="9" name="8 İçerik Yer Tutucusu"/>
          <p:cNvSpPr>
            <a:spLocks noGrp="1"/>
          </p:cNvSpPr>
          <p:nvPr>
            <p:ph type="body" sz="half" idx="2"/>
          </p:nvPr>
        </p:nvSpPr>
        <p:spPr/>
        <p:txBody>
          <a:bodyPr/>
          <a:lstStyle/>
          <a:p>
            <a:r>
              <a:rPr lang="tr-TR" dirty="0"/>
              <a:t>Ağız spreyi: 0,07ml/1 mg bulunur(1 </a:t>
            </a:r>
            <a:r>
              <a:rPr lang="tr-TR" dirty="0" err="1"/>
              <a:t>pufda</a:t>
            </a:r>
            <a:r>
              <a:rPr lang="tr-TR" dirty="0">
                <a:latin typeface="Comic Sans MS" panose="030F0702030302020204" pitchFamily="66" charset="0"/>
              </a:rPr>
              <a:t>)</a:t>
            </a:r>
          </a:p>
          <a:p>
            <a:endParaRPr lang="tr-TR" dirty="0"/>
          </a:p>
        </p:txBody>
      </p:sp>
      <p:pic>
        <p:nvPicPr>
          <p:cNvPr id="2050" name="Picture 2"/>
          <p:cNvPicPr>
            <a:picLocks noGrp="1" noChangeAspect="1" noChangeArrowheads="1"/>
          </p:cNvPicPr>
          <p:nvPr>
            <p:ph sz="half" idx="4294967295"/>
          </p:nvPr>
        </p:nvPicPr>
        <p:blipFill>
          <a:blip r:embed="rId2" cstate="print"/>
          <a:stretch>
            <a:fillRect/>
          </a:stretch>
        </p:blipFill>
        <p:spPr bwMode="auto">
          <a:xfrm>
            <a:off x="2783633" y="1904323"/>
            <a:ext cx="2657475" cy="3571875"/>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tretch>
            <a:fillRect/>
          </a:stretch>
        </p:blipFill>
        <p:spPr bwMode="auto">
          <a:xfrm>
            <a:off x="6916188" y="1904323"/>
            <a:ext cx="2536088" cy="3571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49153" y="728481"/>
            <a:ext cx="8316919" cy="504497"/>
          </a:xfrm>
        </p:spPr>
        <p:txBody>
          <a:bodyPr>
            <a:noAutofit/>
          </a:bodyPr>
          <a:lstStyle/>
          <a:p>
            <a:r>
              <a:rPr lang="tr-TR" sz="2400" dirty="0"/>
              <a:t>Diğer Nikotin Formları (Ülkemizde Olmayan Formlar</a:t>
            </a:r>
            <a:r>
              <a:rPr lang="tr-TR" sz="2400" dirty="0">
                <a:latin typeface="Comic Sans MS" panose="030F0702030302020204" pitchFamily="66" charset="0"/>
              </a:rPr>
              <a:t>)</a:t>
            </a:r>
          </a:p>
        </p:txBody>
      </p:sp>
      <p:sp>
        <p:nvSpPr>
          <p:cNvPr id="3" name="2 İçerik Yer Tutucusu"/>
          <p:cNvSpPr>
            <a:spLocks noGrp="1"/>
          </p:cNvSpPr>
          <p:nvPr>
            <p:ph type="body" sz="half" idx="2"/>
          </p:nvPr>
        </p:nvSpPr>
        <p:spPr>
          <a:ln>
            <a:solidFill>
              <a:schemeClr val="accent1"/>
            </a:solidFill>
          </a:ln>
        </p:spPr>
        <p:txBody>
          <a:bodyPr>
            <a:normAutofit/>
          </a:bodyPr>
          <a:lstStyle/>
          <a:p>
            <a:endParaRPr lang="tr-TR" sz="2400" b="1" dirty="0">
              <a:latin typeface="Calibri" pitchFamily="34" charset="0"/>
            </a:endParaRPr>
          </a:p>
          <a:p>
            <a:pPr algn="just"/>
            <a:endParaRPr lang="tr-TR" sz="2400" b="1" dirty="0">
              <a:latin typeface="Calibri" pitchFamily="34" charset="0"/>
            </a:endParaRPr>
          </a:p>
          <a:p>
            <a:pPr algn="just"/>
            <a:r>
              <a:rPr lang="tr-TR" dirty="0"/>
              <a:t>Nikotin pastil: 1 ve 4 mg’lık pastilleri var</a:t>
            </a:r>
          </a:p>
          <a:p>
            <a:pPr algn="just"/>
            <a:r>
              <a:rPr lang="tr-TR" dirty="0"/>
              <a:t>Nikotin dil altı tablet: 2 mg’lık tabletleri var</a:t>
            </a:r>
          </a:p>
          <a:p>
            <a:pPr algn="just"/>
            <a:r>
              <a:rPr lang="tr-TR" dirty="0"/>
              <a:t>Nikotin </a:t>
            </a:r>
            <a:r>
              <a:rPr lang="tr-TR" dirty="0" err="1"/>
              <a:t>inhaler</a:t>
            </a:r>
            <a:endParaRPr lang="tr-TR" dirty="0"/>
          </a:p>
          <a:p>
            <a:pPr algn="just"/>
            <a:r>
              <a:rPr lang="tr-TR" dirty="0"/>
              <a:t>Nikotin nazal sprey</a:t>
            </a:r>
          </a:p>
          <a:p>
            <a:pPr>
              <a:buFont typeface="Wingdings" pitchFamily="2" charset="2"/>
              <a:buChar char="Ø"/>
            </a:pPr>
            <a:endParaRPr lang="tr-TR" sz="2400" dirty="0">
              <a:latin typeface="Berlin Sans FB" pitchFamily="34" charset="0"/>
            </a:endParaRPr>
          </a:p>
          <a:p>
            <a:pPr>
              <a:buFont typeface="Wingdings" pitchFamily="2" charset="2"/>
              <a:buChar char="Ø"/>
            </a:pPr>
            <a:endParaRPr lang="tr-TR" sz="2400" dirty="0">
              <a:latin typeface="Berlin Sans FB"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2" cstate="print"/>
          <a:stretch>
            <a:fillRect/>
          </a:stretch>
        </p:blipFill>
        <p:spPr bwMode="auto">
          <a:xfrm>
            <a:off x="2207568" y="2996953"/>
            <a:ext cx="2762250" cy="2896741"/>
          </a:xfrm>
          <a:prstGeom prst="rect">
            <a:avLst/>
          </a:prstGeom>
          <a:noFill/>
          <a:ln w="9525">
            <a:noFill/>
            <a:miter lim="800000"/>
            <a:headEnd/>
            <a:tailEnd/>
          </a:ln>
          <a:effectLst/>
        </p:spPr>
      </p:pic>
      <p:sp>
        <p:nvSpPr>
          <p:cNvPr id="4" name="3 Yuvarlatılmış Dikdörtgen"/>
          <p:cNvSpPr/>
          <p:nvPr/>
        </p:nvSpPr>
        <p:spPr>
          <a:xfrm>
            <a:off x="2135560" y="764704"/>
            <a:ext cx="8146782" cy="208823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t>Nikotin </a:t>
            </a:r>
            <a:r>
              <a:rPr lang="tr-TR" sz="1600" b="1" dirty="0" err="1"/>
              <a:t>inhaler</a:t>
            </a:r>
            <a:r>
              <a:rPr lang="tr-TR" sz="1600" b="1" dirty="0"/>
              <a:t>:</a:t>
            </a:r>
          </a:p>
          <a:p>
            <a:r>
              <a:rPr lang="tr-TR" sz="1600" dirty="0"/>
              <a:t>* Oral mukozada depolanır,</a:t>
            </a:r>
          </a:p>
          <a:p>
            <a:r>
              <a:rPr lang="tr-TR" sz="1600" dirty="0"/>
              <a:t>* Kartuşları var,</a:t>
            </a:r>
          </a:p>
          <a:p>
            <a:r>
              <a:rPr lang="tr-TR" sz="1600" dirty="0"/>
              <a:t>* Bir </a:t>
            </a:r>
            <a:r>
              <a:rPr lang="tr-TR" sz="1600" dirty="0" err="1"/>
              <a:t>inhalasyonla</a:t>
            </a:r>
            <a:r>
              <a:rPr lang="tr-TR" sz="1600" dirty="0"/>
              <a:t> 13 </a:t>
            </a:r>
            <a:r>
              <a:rPr lang="el-GR" sz="1600" dirty="0"/>
              <a:t>μ</a:t>
            </a:r>
            <a:r>
              <a:rPr lang="tr-TR" sz="1600" dirty="0"/>
              <a:t>gr nikotin alınır.</a:t>
            </a:r>
          </a:p>
          <a:p>
            <a:r>
              <a:rPr lang="tr-TR" sz="1600" dirty="0"/>
              <a:t>* Günde 5-6 kartuş bitmeli</a:t>
            </a:r>
          </a:p>
        </p:txBody>
      </p:sp>
      <p:pic>
        <p:nvPicPr>
          <p:cNvPr id="1026" name="Picture 2"/>
          <p:cNvPicPr>
            <a:picLocks noChangeAspect="1" noChangeArrowheads="1"/>
          </p:cNvPicPr>
          <p:nvPr/>
        </p:nvPicPr>
        <p:blipFill>
          <a:blip r:embed="rId3" cstate="print"/>
          <a:srcRect/>
          <a:stretch>
            <a:fillRect/>
          </a:stretch>
        </p:blipFill>
        <p:spPr bwMode="auto">
          <a:xfrm>
            <a:off x="4871864" y="3140969"/>
            <a:ext cx="5410478" cy="2752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135560" y="1196752"/>
            <a:ext cx="5286412" cy="266429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t>Nikotin </a:t>
            </a:r>
            <a:r>
              <a:rPr lang="tr-TR" sz="1600" b="1" dirty="0" err="1"/>
              <a:t>nasal</a:t>
            </a:r>
            <a:r>
              <a:rPr lang="tr-TR" sz="1600" b="1" dirty="0"/>
              <a:t> sprey:</a:t>
            </a:r>
          </a:p>
          <a:p>
            <a:r>
              <a:rPr lang="tr-TR" sz="1600" dirty="0"/>
              <a:t>*Bir </a:t>
            </a:r>
            <a:r>
              <a:rPr lang="tr-TR" sz="1600" dirty="0" err="1"/>
              <a:t>pufda</a:t>
            </a:r>
            <a:r>
              <a:rPr lang="tr-TR" sz="1600" dirty="0"/>
              <a:t> 0,5 mg nikotin</a:t>
            </a:r>
          </a:p>
          <a:p>
            <a:r>
              <a:rPr lang="tr-TR" sz="1600" dirty="0"/>
              <a:t>*Her iki buruna birer puf, </a:t>
            </a:r>
            <a:r>
              <a:rPr lang="tr-TR" sz="1600" dirty="0" err="1"/>
              <a:t>max.doz</a:t>
            </a:r>
            <a:r>
              <a:rPr lang="tr-TR" sz="1600" dirty="0"/>
              <a:t> 5 puf/saat</a:t>
            </a:r>
          </a:p>
          <a:p>
            <a:r>
              <a:rPr lang="tr-TR" sz="1600" dirty="0"/>
              <a:t>*6 aylık kullanım öneriliyor. </a:t>
            </a:r>
          </a:p>
          <a:p>
            <a:r>
              <a:rPr lang="tr-TR" sz="1600" dirty="0"/>
              <a:t>*Yüksek doz ve uzun süreli kullanım bağımlılık yapabilir.</a:t>
            </a:r>
          </a:p>
        </p:txBody>
      </p:sp>
      <p:pic>
        <p:nvPicPr>
          <p:cNvPr id="3075" name="Picture 3"/>
          <p:cNvPicPr>
            <a:picLocks noChangeAspect="1" noChangeArrowheads="1"/>
          </p:cNvPicPr>
          <p:nvPr/>
        </p:nvPicPr>
        <p:blipFill>
          <a:blip r:embed="rId2" cstate="print"/>
          <a:srcRect/>
          <a:stretch>
            <a:fillRect/>
          </a:stretch>
        </p:blipFill>
        <p:spPr bwMode="auto">
          <a:xfrm>
            <a:off x="7536161" y="1055187"/>
            <a:ext cx="2957599" cy="448739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146034" y="850848"/>
            <a:ext cx="8316919" cy="504497"/>
          </a:xfrm>
        </p:spPr>
        <p:txBody>
          <a:bodyPr>
            <a:noAutofit/>
          </a:bodyPr>
          <a:lstStyle/>
          <a:p>
            <a:r>
              <a:rPr lang="tr-TR" sz="2400" dirty="0"/>
              <a:t>Yetmezlik ve Aşırı Doz Bulguları</a:t>
            </a:r>
          </a:p>
        </p:txBody>
      </p:sp>
      <p:sp>
        <p:nvSpPr>
          <p:cNvPr id="5" name="4 İçerik Yer Tutucusu"/>
          <p:cNvSpPr>
            <a:spLocks noGrp="1"/>
          </p:cNvSpPr>
          <p:nvPr>
            <p:ph type="body" sz="half" idx="2"/>
          </p:nvPr>
        </p:nvSpPr>
        <p:spPr>
          <a:xfrm>
            <a:off x="2160770" y="1355345"/>
            <a:ext cx="8093687" cy="4521927"/>
          </a:xfrm>
          <a:ln w="28575">
            <a:solidFill>
              <a:schemeClr val="accent1"/>
            </a:solidFill>
          </a:ln>
        </p:spPr>
        <p:txBody>
          <a:bodyPr>
            <a:noAutofit/>
          </a:bodyPr>
          <a:lstStyle/>
          <a:p>
            <a:pPr algn="just"/>
            <a:r>
              <a:rPr lang="tr-TR" dirty="0">
                <a:latin typeface="Comic Sans MS" panose="030F0702030302020204" pitchFamily="66" charset="0"/>
              </a:rPr>
              <a:t> </a:t>
            </a:r>
            <a:r>
              <a:rPr lang="tr-TR" dirty="0"/>
              <a:t>-Yetmezlik Bulguları (Daha sıktır):</a:t>
            </a:r>
          </a:p>
          <a:p>
            <a:pPr algn="just"/>
            <a:r>
              <a:rPr lang="tr-TR" dirty="0"/>
              <a:t> -Aşırı istek,</a:t>
            </a:r>
          </a:p>
          <a:p>
            <a:pPr algn="just"/>
            <a:r>
              <a:rPr lang="tr-TR" dirty="0"/>
              <a:t> -Çevreye karşı aşırı sinirlilik,</a:t>
            </a:r>
          </a:p>
          <a:p>
            <a:pPr algn="just"/>
            <a:r>
              <a:rPr lang="tr-TR" dirty="0"/>
              <a:t> -Aşırı yeme isteği sonucu atıştırma,</a:t>
            </a:r>
          </a:p>
          <a:p>
            <a:pPr algn="just"/>
            <a:r>
              <a:rPr lang="tr-TR" dirty="0"/>
              <a:t> -Uyku sorunları (spesifik değildir)</a:t>
            </a:r>
          </a:p>
          <a:p>
            <a:pPr algn="just"/>
            <a:r>
              <a:rPr lang="tr-TR" dirty="0"/>
              <a:t> -Genellikle birkaç adet sigara içmeye devam etme.</a:t>
            </a:r>
          </a:p>
          <a:p>
            <a:pPr algn="just"/>
            <a:r>
              <a:rPr lang="tr-TR" dirty="0"/>
              <a:t>  Doz artırılmalıdır.</a:t>
            </a:r>
          </a:p>
        </p:txBody>
      </p:sp>
      <p:sp>
        <p:nvSpPr>
          <p:cNvPr id="6" name="5 İçerik Yer Tutucusu"/>
          <p:cNvSpPr>
            <a:spLocks noGrp="1"/>
          </p:cNvSpPr>
          <p:nvPr>
            <p:ph sz="half" idx="4294967295"/>
          </p:nvPr>
        </p:nvSpPr>
        <p:spPr>
          <a:xfrm>
            <a:off x="2160770" y="3933057"/>
            <a:ext cx="8093687" cy="1944215"/>
          </a:xfrm>
          <a:ln w="28575">
            <a:solidFill>
              <a:schemeClr val="accent1"/>
            </a:solidFill>
          </a:ln>
        </p:spPr>
        <p:txBody>
          <a:bodyPr>
            <a:noAutofit/>
          </a:bodyPr>
          <a:lstStyle/>
          <a:p>
            <a:pPr marL="0" indent="0" algn="just">
              <a:buNone/>
            </a:pPr>
            <a:r>
              <a:rPr lang="tr-TR" sz="1600" dirty="0"/>
              <a:t>*Aşırı Doz Bulguları (Daha azdır)</a:t>
            </a:r>
          </a:p>
          <a:p>
            <a:pPr marL="0" indent="0" algn="just">
              <a:buNone/>
            </a:pPr>
            <a:r>
              <a:rPr lang="tr-TR" sz="1600" dirty="0"/>
              <a:t>*Aşırı  doz  bulantı  ve  taşikardiyle  birlikte  fazla  sigara  içmiş  olma  izlenimi  yaratır. </a:t>
            </a:r>
          </a:p>
          <a:p>
            <a:pPr marL="0" indent="0" algn="just">
              <a:buNone/>
            </a:pPr>
            <a:r>
              <a:rPr lang="tr-TR" sz="1600" dirty="0"/>
              <a:t>*Bu belirtiler  geçicidir  ve  birkaç  saatte,  tedavinin  etkisinin  geçmesiyle  hızla  sona  erer; </a:t>
            </a:r>
          </a:p>
          <a:p>
            <a:pPr marL="0" indent="0" algn="just">
              <a:buNone/>
            </a:pPr>
            <a:r>
              <a:rPr lang="tr-TR" sz="1600" dirty="0"/>
              <a:t>*Daha  sonra tedavi daha düşük dozda yeniden başlatılabilir.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a:xfrm>
            <a:off x="2049153" y="830728"/>
            <a:ext cx="8316919" cy="504497"/>
          </a:xfrm>
        </p:spPr>
        <p:txBody>
          <a:bodyPr>
            <a:normAutofit/>
          </a:bodyPr>
          <a:lstStyle/>
          <a:p>
            <a:pPr eaLnBrk="1" hangingPunct="1">
              <a:defRPr/>
            </a:pPr>
            <a:r>
              <a:rPr lang="tr-TR" sz="2400" dirty="0">
                <a:latin typeface="Comic Sans MS" panose="030F0702030302020204" pitchFamily="66" charset="0"/>
              </a:rPr>
              <a:t> </a:t>
            </a:r>
            <a:r>
              <a:rPr lang="tr-TR" sz="2400" dirty="0" err="1"/>
              <a:t>Bupropion</a:t>
            </a:r>
            <a:r>
              <a:rPr lang="tr-TR" sz="2400" dirty="0">
                <a:latin typeface="Comic Sans MS" panose="030F0702030302020204" pitchFamily="66" charset="0"/>
              </a:rPr>
              <a:t> </a:t>
            </a:r>
          </a:p>
        </p:txBody>
      </p:sp>
      <p:sp>
        <p:nvSpPr>
          <p:cNvPr id="35842" name="Rectangle 2"/>
          <p:cNvSpPr>
            <a:spLocks noGrp="1" noChangeArrowheads="1"/>
          </p:cNvSpPr>
          <p:nvPr>
            <p:ph type="body" sz="half" idx="2"/>
          </p:nvPr>
        </p:nvSpPr>
        <p:spPr>
          <a:ln>
            <a:solidFill>
              <a:schemeClr val="accent1"/>
            </a:solidFill>
          </a:ln>
        </p:spPr>
        <p:txBody>
          <a:bodyPr>
            <a:noAutofit/>
          </a:bodyPr>
          <a:lstStyle/>
          <a:p>
            <a:pPr algn="just" eaLnBrk="1" hangingPunct="1"/>
            <a:endParaRPr lang="tr-TR" dirty="0">
              <a:latin typeface="Comic Sans MS" panose="030F0702030302020204" pitchFamily="66" charset="0"/>
              <a:cs typeface="Calibri" pitchFamily="34" charset="0"/>
            </a:endParaRPr>
          </a:p>
          <a:p>
            <a:pPr algn="just" eaLnBrk="1" hangingPunct="1"/>
            <a:r>
              <a:rPr lang="tr-TR" dirty="0" err="1">
                <a:cs typeface="Calibri" pitchFamily="34" charset="0"/>
              </a:rPr>
              <a:t>Dopamin</a:t>
            </a:r>
            <a:r>
              <a:rPr lang="tr-TR" dirty="0">
                <a:cs typeface="Calibri" pitchFamily="34" charset="0"/>
              </a:rPr>
              <a:t> geri alınımını inhibe eder.</a:t>
            </a:r>
          </a:p>
          <a:p>
            <a:pPr algn="just" eaLnBrk="1" hangingPunct="1"/>
            <a:endParaRPr lang="tr-TR" dirty="0">
              <a:cs typeface="Calibri" pitchFamily="34" charset="0"/>
            </a:endParaRPr>
          </a:p>
          <a:p>
            <a:pPr algn="just" eaLnBrk="1" hangingPunct="1"/>
            <a:r>
              <a:rPr lang="tr-TR" dirty="0">
                <a:cs typeface="Calibri" pitchFamily="34" charset="0"/>
              </a:rPr>
              <a:t>Zayıf bir noradrenalin geri alım inhibitörüdür.</a:t>
            </a:r>
          </a:p>
          <a:p>
            <a:pPr algn="just" eaLnBrk="1" hangingPunct="1"/>
            <a:endParaRPr lang="tr-TR" dirty="0">
              <a:cs typeface="Calibri" pitchFamily="34" charset="0"/>
            </a:endParaRPr>
          </a:p>
          <a:p>
            <a:pPr algn="just" eaLnBrk="1" hangingPunct="1"/>
            <a:r>
              <a:rPr lang="tr-TR" dirty="0" err="1">
                <a:cs typeface="Calibri" pitchFamily="34" charset="0"/>
              </a:rPr>
              <a:t>Nikotinik</a:t>
            </a:r>
            <a:r>
              <a:rPr lang="tr-TR" dirty="0">
                <a:cs typeface="Calibri" pitchFamily="34" charset="0"/>
              </a:rPr>
              <a:t> </a:t>
            </a:r>
            <a:r>
              <a:rPr lang="tr-TR" dirty="0" err="1">
                <a:cs typeface="Calibri" pitchFamily="34" charset="0"/>
              </a:rPr>
              <a:t>asetilkolin</a:t>
            </a:r>
            <a:r>
              <a:rPr lang="tr-TR" dirty="0">
                <a:cs typeface="Calibri" pitchFamily="34" charset="0"/>
              </a:rPr>
              <a:t> reseptörlerini </a:t>
            </a:r>
            <a:r>
              <a:rPr lang="tr-TR" dirty="0" err="1">
                <a:cs typeface="Calibri" pitchFamily="34" charset="0"/>
              </a:rPr>
              <a:t>antagonize</a:t>
            </a:r>
            <a:r>
              <a:rPr lang="tr-TR" dirty="0">
                <a:cs typeface="Calibri" pitchFamily="34" charset="0"/>
              </a:rPr>
              <a:t> ederek nikotinin ödüllendirici etkisini azaltır.</a:t>
            </a:r>
          </a:p>
          <a:p>
            <a:pPr algn="just" eaLnBrk="1" hangingPunct="1"/>
            <a:endParaRPr lang="tr-TR" dirty="0">
              <a:cs typeface="Calibri" pitchFamily="34" charset="0"/>
            </a:endParaRPr>
          </a:p>
          <a:p>
            <a:pPr algn="just" eaLnBrk="1" hangingPunct="1"/>
            <a:r>
              <a:rPr lang="tr-TR" dirty="0">
                <a:cs typeface="Calibri" pitchFamily="34" charset="0"/>
              </a:rPr>
              <a:t>Nikotin yoksunluk belirtilerinin azalmasını sağlamaktadır</a:t>
            </a:r>
            <a:r>
              <a:rPr lang="tr-TR" dirty="0">
                <a:latin typeface="Comic Sans MS" panose="030F0702030302020204" pitchFamily="66" charset="0"/>
                <a:cs typeface="Calibri"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31522" y="692697"/>
            <a:ext cx="8316919" cy="504497"/>
          </a:xfrm>
        </p:spPr>
        <p:txBody>
          <a:bodyPr>
            <a:normAutofit/>
          </a:bodyPr>
          <a:lstStyle/>
          <a:p>
            <a:pPr eaLnBrk="1" hangingPunct="1"/>
            <a:r>
              <a:rPr lang="tr-TR" sz="2400" dirty="0"/>
              <a:t>Bupropion SR</a:t>
            </a:r>
          </a:p>
        </p:txBody>
      </p:sp>
      <p:sp>
        <p:nvSpPr>
          <p:cNvPr id="36867" name="Rectangle 3"/>
          <p:cNvSpPr>
            <a:spLocks noGrp="1" noChangeArrowheads="1"/>
          </p:cNvSpPr>
          <p:nvPr>
            <p:ph type="body" sz="half" idx="2"/>
          </p:nvPr>
        </p:nvSpPr>
        <p:spPr>
          <a:xfrm>
            <a:off x="2160770" y="1355344"/>
            <a:ext cx="8093687" cy="4521928"/>
          </a:xfrm>
          <a:ln>
            <a:solidFill>
              <a:schemeClr val="accent1"/>
            </a:solidFill>
          </a:ln>
        </p:spPr>
        <p:txBody>
          <a:bodyPr>
            <a:noAutofit/>
          </a:bodyPr>
          <a:lstStyle/>
          <a:p>
            <a:pPr algn="just" eaLnBrk="1" hangingPunct="1"/>
            <a:endParaRPr lang="tr-TR" dirty="0">
              <a:latin typeface="Comic Sans MS" panose="030F0702030302020204" pitchFamily="66" charset="0"/>
              <a:cs typeface="Calibri" pitchFamily="34" charset="0"/>
            </a:endParaRPr>
          </a:p>
          <a:p>
            <a:pPr algn="just" eaLnBrk="1" hangingPunct="1"/>
            <a:r>
              <a:rPr lang="tr-TR" dirty="0">
                <a:cs typeface="Calibri" pitchFamily="34" charset="0"/>
              </a:rPr>
              <a:t>150 </a:t>
            </a:r>
            <a:r>
              <a:rPr lang="tr-TR" dirty="0" err="1">
                <a:cs typeface="Calibri" pitchFamily="34" charset="0"/>
              </a:rPr>
              <a:t>mg’lık</a:t>
            </a:r>
            <a:r>
              <a:rPr lang="tr-TR" dirty="0">
                <a:cs typeface="Calibri" pitchFamily="34" charset="0"/>
              </a:rPr>
              <a:t> formları vardır.</a:t>
            </a:r>
          </a:p>
          <a:p>
            <a:pPr algn="just" eaLnBrk="1" hangingPunct="1"/>
            <a:endParaRPr lang="tr-TR" dirty="0">
              <a:cs typeface="Calibri" pitchFamily="34" charset="0"/>
            </a:endParaRPr>
          </a:p>
          <a:p>
            <a:pPr algn="just" eaLnBrk="1" hangingPunct="1"/>
            <a:r>
              <a:rPr lang="tr-TR" dirty="0">
                <a:cs typeface="Calibri" pitchFamily="34" charset="0"/>
              </a:rPr>
              <a:t>3 saat sonra maksimum plazma konsantrasyonuna ulaşır.</a:t>
            </a:r>
          </a:p>
          <a:p>
            <a:pPr algn="just" eaLnBrk="1" hangingPunct="1"/>
            <a:endParaRPr lang="tr-TR" dirty="0">
              <a:cs typeface="Calibri" pitchFamily="34" charset="0"/>
            </a:endParaRPr>
          </a:p>
          <a:p>
            <a:pPr algn="just" eaLnBrk="1" hangingPunct="1"/>
            <a:r>
              <a:rPr lang="tr-TR" dirty="0">
                <a:cs typeface="Calibri" pitchFamily="34" charset="0"/>
              </a:rPr>
              <a:t>Karaciğerden metabolize olur.</a:t>
            </a:r>
          </a:p>
          <a:p>
            <a:pPr algn="just" eaLnBrk="1" hangingPunct="1"/>
            <a:endParaRPr lang="tr-TR" dirty="0">
              <a:cs typeface="Calibri" pitchFamily="34" charset="0"/>
            </a:endParaRPr>
          </a:p>
          <a:p>
            <a:pPr algn="just" eaLnBrk="1" hangingPunct="1"/>
            <a:r>
              <a:rPr lang="tr-TR" dirty="0">
                <a:cs typeface="Calibri" pitchFamily="34" charset="0"/>
              </a:rPr>
              <a:t>Sitokrom P450IIB6 üzerinden metabolize olan diğer ilaçlarla etkileşime girebilir</a:t>
            </a:r>
            <a:r>
              <a:rPr lang="tr-TR" dirty="0">
                <a:latin typeface="Comic Sans MS" panose="030F0702030302020204" pitchFamily="66" charset="0"/>
                <a:cs typeface="Calibri" pitchFamily="34" charset="0"/>
              </a:rPr>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63039" y="291996"/>
            <a:ext cx="8766969" cy="688444"/>
          </a:xfrm>
        </p:spPr>
        <p:txBody>
          <a:bodyPr>
            <a:normAutofit/>
          </a:bodyPr>
          <a:lstStyle/>
          <a:p>
            <a:r>
              <a:rPr lang="tr-TR" sz="2400" dirty="0" err="1">
                <a:latin typeface="Calibri" panose="020F0502020204030204" pitchFamily="34" charset="0"/>
                <a:ea typeface="Calibri" panose="020F0502020204030204" pitchFamily="34" charset="0"/>
                <a:cs typeface="Calibri" panose="020F0502020204030204" pitchFamily="34" charset="0"/>
              </a:rPr>
              <a:t>Bupropion</a:t>
            </a:r>
            <a:r>
              <a:rPr lang="tr-TR" sz="2400" dirty="0">
                <a:latin typeface="Calibri" panose="020F0502020204030204" pitchFamily="34" charset="0"/>
                <a:ea typeface="Calibri" panose="020F0502020204030204" pitchFamily="34" charset="0"/>
                <a:cs typeface="Calibri" panose="020F0502020204030204" pitchFamily="34" charset="0"/>
              </a:rPr>
              <a:t> ilaç etkileşimi</a:t>
            </a:r>
          </a:p>
        </p:txBody>
      </p:sp>
      <p:graphicFrame>
        <p:nvGraphicFramePr>
          <p:cNvPr id="4" name="3 İçerik Yer Tutucusu"/>
          <p:cNvGraphicFramePr>
            <a:graphicFrameLocks noGrp="1"/>
          </p:cNvGraphicFramePr>
          <p:nvPr>
            <p:ph idx="4294967295"/>
            <p:extLst>
              <p:ext uri="{D42A27DB-BD31-4B8C-83A1-F6EECF244321}">
                <p14:modId xmlns:p14="http://schemas.microsoft.com/office/powerpoint/2010/main" val="3758748954"/>
              </p:ext>
            </p:extLst>
          </p:nvPr>
        </p:nvGraphicFramePr>
        <p:xfrm>
          <a:off x="1093735" y="836062"/>
          <a:ext cx="9005836" cy="5334000"/>
        </p:xfrm>
        <a:graphic>
          <a:graphicData uri="http://schemas.openxmlformats.org/drawingml/2006/table">
            <a:tbl>
              <a:tblPr firstRow="1" bandRow="1">
                <a:tableStyleId>{5C22544A-7EE6-4342-B048-85BDC9FD1C3A}</a:tableStyleId>
              </a:tblPr>
              <a:tblGrid>
                <a:gridCol w="2648560">
                  <a:extLst>
                    <a:ext uri="{9D8B030D-6E8A-4147-A177-3AD203B41FA5}">
                      <a16:colId xmlns:a16="http://schemas.microsoft.com/office/drawing/2014/main" val="20000"/>
                    </a:ext>
                  </a:extLst>
                </a:gridCol>
                <a:gridCol w="3329452">
                  <a:extLst>
                    <a:ext uri="{9D8B030D-6E8A-4147-A177-3AD203B41FA5}">
                      <a16:colId xmlns:a16="http://schemas.microsoft.com/office/drawing/2014/main" val="20001"/>
                    </a:ext>
                  </a:extLst>
                </a:gridCol>
                <a:gridCol w="3027824">
                  <a:extLst>
                    <a:ext uri="{9D8B030D-6E8A-4147-A177-3AD203B41FA5}">
                      <a16:colId xmlns:a16="http://schemas.microsoft.com/office/drawing/2014/main" val="20002"/>
                    </a:ext>
                  </a:extLst>
                </a:gridCol>
              </a:tblGrid>
              <a:tr h="0">
                <a:tc>
                  <a:txBody>
                    <a:bodyPr/>
                    <a:lstStyle/>
                    <a:p>
                      <a:r>
                        <a:rPr kumimoji="0" lang="tr-TR" sz="1600" b="1" kern="1200" baseline="0" dirty="0">
                          <a:solidFill>
                            <a:schemeClr val="lt1"/>
                          </a:solidFill>
                          <a:latin typeface="Comic Sans MS" panose="030F0702030302020204" pitchFamily="66" charset="0"/>
                          <a:ea typeface="+mn-ea"/>
                          <a:cs typeface="+mn-cs"/>
                        </a:rPr>
                        <a:t>Etkileşim</a:t>
                      </a:r>
                    </a:p>
                  </a:txBody>
                  <a:tcPr>
                    <a:solidFill>
                      <a:schemeClr val="accent1">
                        <a:lumMod val="50000"/>
                      </a:schemeClr>
                    </a:solidFill>
                  </a:tcPr>
                </a:tc>
                <a:tc>
                  <a:txBody>
                    <a:bodyPr/>
                    <a:lstStyle/>
                    <a:p>
                      <a:r>
                        <a:rPr lang="tr-TR" sz="1600" dirty="0">
                          <a:latin typeface="Comic Sans MS" panose="030F0702030302020204" pitchFamily="66" charset="0"/>
                        </a:rPr>
                        <a:t>İlaç örneği</a:t>
                      </a:r>
                    </a:p>
                  </a:txBody>
                  <a:tcPr>
                    <a:solidFill>
                      <a:schemeClr val="accent1">
                        <a:lumMod val="50000"/>
                      </a:schemeClr>
                    </a:solidFill>
                  </a:tcPr>
                </a:tc>
                <a:tc>
                  <a:txBody>
                    <a:bodyPr/>
                    <a:lstStyle/>
                    <a:p>
                      <a:r>
                        <a:rPr lang="tr-TR" sz="1600" dirty="0">
                          <a:latin typeface="Comic Sans MS" panose="030F0702030302020204" pitchFamily="66" charset="0"/>
                        </a:rPr>
                        <a:t>Önerilen</a:t>
                      </a:r>
                    </a:p>
                  </a:txBody>
                  <a:tcPr>
                    <a:solidFill>
                      <a:schemeClr val="accent1">
                        <a:lumMod val="50000"/>
                      </a:schemeClr>
                    </a:solidFill>
                  </a:tcPr>
                </a:tc>
                <a:extLst>
                  <a:ext uri="{0D108BD9-81ED-4DB2-BD59-A6C34878D82A}">
                    <a16:rowId xmlns:a16="http://schemas.microsoft.com/office/drawing/2014/main" val="10000"/>
                  </a:ext>
                </a:extLst>
              </a:tr>
              <a:tr h="996424">
                <a:tc>
                  <a:txBody>
                    <a:bodyPr/>
                    <a:lstStyle/>
                    <a:p>
                      <a:r>
                        <a:rPr kumimoji="0" lang="tr-TR" sz="1600" b="0" kern="1200" baseline="0" dirty="0">
                          <a:solidFill>
                            <a:schemeClr val="tx1"/>
                          </a:solidFill>
                          <a:latin typeface="+mn-lt"/>
                          <a:ea typeface="+mn-ea"/>
                          <a:cs typeface="+mn-cs"/>
                        </a:rPr>
                        <a:t>MAO* inhibitörleri</a:t>
                      </a:r>
                    </a:p>
                  </a:txBody>
                  <a:tcPr>
                    <a:solidFill>
                      <a:schemeClr val="accent1">
                        <a:lumMod val="20000"/>
                        <a:lumOff val="80000"/>
                      </a:schemeClr>
                    </a:solidFill>
                  </a:tcPr>
                </a:tc>
                <a:tc>
                  <a:txBody>
                    <a:bodyPr/>
                    <a:lstStyle/>
                    <a:p>
                      <a:r>
                        <a:rPr kumimoji="0" lang="tr-TR" sz="1600" b="0" kern="1200" baseline="0" dirty="0">
                          <a:solidFill>
                            <a:schemeClr val="tx1"/>
                          </a:solidFill>
                          <a:latin typeface="+mn-lt"/>
                          <a:ea typeface="+mn-ea"/>
                          <a:cs typeface="+mn-cs"/>
                        </a:rPr>
                        <a:t>Tranycypomine</a:t>
                      </a:r>
                    </a:p>
                    <a:p>
                      <a:r>
                        <a:rPr kumimoji="0" lang="tr-TR" sz="1600" b="0" kern="1200" baseline="0" dirty="0">
                          <a:solidFill>
                            <a:schemeClr val="tx1"/>
                          </a:solidFill>
                          <a:latin typeface="+mn-lt"/>
                          <a:ea typeface="+mn-ea"/>
                          <a:cs typeface="+mn-cs"/>
                        </a:rPr>
                        <a:t>Phenelzine</a:t>
                      </a:r>
                    </a:p>
                    <a:p>
                      <a:r>
                        <a:rPr kumimoji="0" lang="tr-TR" sz="1600" b="0" kern="1200" baseline="0" dirty="0">
                          <a:solidFill>
                            <a:schemeClr val="tx1"/>
                          </a:solidFill>
                          <a:latin typeface="+mn-lt"/>
                          <a:ea typeface="+mn-ea"/>
                          <a:cs typeface="+mn-cs"/>
                        </a:rPr>
                        <a:t>Moclobemide</a:t>
                      </a:r>
                      <a:endParaRPr lang="tr-TR" sz="1600" b="0" dirty="0">
                        <a:solidFill>
                          <a:schemeClr val="tx1"/>
                        </a:solidFill>
                        <a:latin typeface="+mn-lt"/>
                      </a:endParaRPr>
                    </a:p>
                  </a:txBody>
                  <a:tcPr>
                    <a:solidFill>
                      <a:schemeClr val="accent1">
                        <a:lumMod val="20000"/>
                        <a:lumOff val="80000"/>
                      </a:schemeClr>
                    </a:solidFill>
                  </a:tcPr>
                </a:tc>
                <a:tc>
                  <a:txBody>
                    <a:bodyPr/>
                    <a:lstStyle/>
                    <a:p>
                      <a:r>
                        <a:rPr kumimoji="0" lang="tr-TR" sz="1600" b="0" kern="1200" baseline="0" dirty="0">
                          <a:solidFill>
                            <a:schemeClr val="tx1"/>
                          </a:solidFill>
                          <a:latin typeface="+mn-lt"/>
                          <a:ea typeface="+mn-ea"/>
                          <a:cs typeface="+mn-cs"/>
                        </a:rPr>
                        <a:t>Kontrendike.</a:t>
                      </a:r>
                    </a:p>
                    <a:p>
                      <a:r>
                        <a:rPr kumimoji="0" lang="tr-TR" sz="1600" b="0" kern="1200" baseline="0" dirty="0">
                          <a:solidFill>
                            <a:schemeClr val="tx1"/>
                          </a:solidFill>
                          <a:latin typeface="+mn-lt"/>
                          <a:ea typeface="+mn-ea"/>
                          <a:cs typeface="+mn-cs"/>
                        </a:rPr>
                        <a:t>Bupropion kullanımından en az 14 gün önce MAO inhibitörleri kesilmelidir</a:t>
                      </a:r>
                      <a:endParaRPr lang="tr-TR" sz="1600" b="0" dirty="0">
                        <a:solidFill>
                          <a:schemeClr val="tx1"/>
                        </a:solidFill>
                        <a:latin typeface="+mn-lt"/>
                      </a:endParaRPr>
                    </a:p>
                  </a:txBody>
                  <a:tcPr>
                    <a:solidFill>
                      <a:schemeClr val="accent1">
                        <a:lumMod val="20000"/>
                        <a:lumOff val="80000"/>
                      </a:schemeClr>
                    </a:solidFill>
                  </a:tcPr>
                </a:tc>
                <a:extLst>
                  <a:ext uri="{0D108BD9-81ED-4DB2-BD59-A6C34878D82A}">
                    <a16:rowId xmlns:a16="http://schemas.microsoft.com/office/drawing/2014/main" val="10001"/>
                  </a:ext>
                </a:extLst>
              </a:tr>
              <a:tr h="540916">
                <a:tc>
                  <a:txBody>
                    <a:bodyPr/>
                    <a:lstStyle/>
                    <a:p>
                      <a:r>
                        <a:rPr kumimoji="0" lang="tr-TR" sz="1600" kern="1200" baseline="0" dirty="0">
                          <a:solidFill>
                            <a:schemeClr val="dk1"/>
                          </a:solidFill>
                          <a:latin typeface="+mn-lt"/>
                          <a:ea typeface="+mn-ea"/>
                          <a:cs typeface="+mn-cs"/>
                        </a:rPr>
                        <a:t>CYPA2 tarafından metabolize edilen ilaçlar</a:t>
                      </a:r>
                    </a:p>
                  </a:txBody>
                  <a:tcPr>
                    <a:solidFill>
                      <a:schemeClr val="accent1">
                        <a:lumMod val="60000"/>
                        <a:lumOff val="40000"/>
                      </a:schemeClr>
                    </a:solidFill>
                  </a:tcPr>
                </a:tc>
                <a:tc>
                  <a:txBody>
                    <a:bodyPr/>
                    <a:lstStyle/>
                    <a:p>
                      <a:r>
                        <a:rPr kumimoji="0" lang="tr-TR" sz="1600" kern="1200" baseline="0" dirty="0">
                          <a:solidFill>
                            <a:schemeClr val="dk1"/>
                          </a:solidFill>
                          <a:latin typeface="+mn-lt"/>
                          <a:ea typeface="+mn-ea"/>
                          <a:cs typeface="+mn-cs"/>
                        </a:rPr>
                        <a:t>Teofilin</a:t>
                      </a:r>
                    </a:p>
                    <a:p>
                      <a:r>
                        <a:rPr kumimoji="0" lang="tr-TR" sz="1600" kern="1200" baseline="0" dirty="0">
                          <a:solidFill>
                            <a:schemeClr val="dk1"/>
                          </a:solidFill>
                          <a:latin typeface="+mn-lt"/>
                          <a:ea typeface="+mn-ea"/>
                          <a:cs typeface="+mn-cs"/>
                        </a:rPr>
                        <a:t>Clozapin</a:t>
                      </a: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600" kern="1200" baseline="0" dirty="0">
                          <a:solidFill>
                            <a:schemeClr val="dk1"/>
                          </a:solidFill>
                          <a:latin typeface="+mn-lt"/>
                          <a:ea typeface="+mn-ea"/>
                          <a:cs typeface="+mn-cs"/>
                        </a:rPr>
                        <a:t>Uyarı ile verilir.</a:t>
                      </a:r>
                      <a:endParaRPr lang="tr-TR" sz="1600" dirty="0">
                        <a:latin typeface="+mn-lt"/>
                      </a:endParaRPr>
                    </a:p>
                    <a:p>
                      <a:endParaRPr lang="tr-TR" sz="1600" dirty="0">
                        <a:latin typeface="+mn-lt"/>
                      </a:endParaRPr>
                    </a:p>
                  </a:txBody>
                  <a:tcPr>
                    <a:solidFill>
                      <a:schemeClr val="accent1">
                        <a:lumMod val="60000"/>
                        <a:lumOff val="40000"/>
                      </a:schemeClr>
                    </a:solidFill>
                  </a:tcPr>
                </a:tc>
                <a:extLst>
                  <a:ext uri="{0D108BD9-81ED-4DB2-BD59-A6C34878D82A}">
                    <a16:rowId xmlns:a16="http://schemas.microsoft.com/office/drawing/2014/main" val="10002"/>
                  </a:ext>
                </a:extLst>
              </a:tr>
              <a:tr h="1679686">
                <a:tc>
                  <a:txBody>
                    <a:bodyPr/>
                    <a:lstStyle/>
                    <a:p>
                      <a:r>
                        <a:rPr kumimoji="0" lang="tr-TR" sz="1600" kern="1200" baseline="0" dirty="0">
                          <a:solidFill>
                            <a:schemeClr val="dk1"/>
                          </a:solidFill>
                          <a:latin typeface="+mn-lt"/>
                          <a:ea typeface="+mn-ea"/>
                          <a:cs typeface="+mn-cs"/>
                        </a:rPr>
                        <a:t>CYP2D6 tarafından metabolize</a:t>
                      </a:r>
                    </a:p>
                    <a:p>
                      <a:r>
                        <a:rPr kumimoji="0" lang="tr-TR" sz="1600" kern="1200" baseline="0" dirty="0">
                          <a:solidFill>
                            <a:schemeClr val="dk1"/>
                          </a:solidFill>
                          <a:latin typeface="+mn-lt"/>
                          <a:ea typeface="+mn-ea"/>
                          <a:cs typeface="+mn-cs"/>
                        </a:rPr>
                        <a:t>edilen ilaçlar</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Antidepresanlar (desipramin,</a:t>
                      </a:r>
                    </a:p>
                    <a:p>
                      <a:r>
                        <a:rPr kumimoji="0" lang="tr-TR" sz="1600" kern="1200" baseline="0" dirty="0">
                          <a:solidFill>
                            <a:schemeClr val="dk1"/>
                          </a:solidFill>
                          <a:latin typeface="+mn-lt"/>
                          <a:ea typeface="+mn-ea"/>
                          <a:cs typeface="+mn-cs"/>
                        </a:rPr>
                        <a:t>paroksetin, imipramin)</a:t>
                      </a:r>
                    </a:p>
                    <a:p>
                      <a:r>
                        <a:rPr kumimoji="0" lang="tr-TR" sz="1600" kern="1200" baseline="0" dirty="0">
                          <a:solidFill>
                            <a:schemeClr val="dk1"/>
                          </a:solidFill>
                          <a:latin typeface="+mn-lt"/>
                          <a:ea typeface="+mn-ea"/>
                          <a:cs typeface="+mn-cs"/>
                        </a:rPr>
                        <a:t>Antipsikotikler (risperidon,</a:t>
                      </a:r>
                    </a:p>
                    <a:p>
                      <a:r>
                        <a:rPr kumimoji="0" lang="tr-TR" sz="1600" kern="1200" baseline="0" dirty="0">
                          <a:solidFill>
                            <a:schemeClr val="dk1"/>
                          </a:solidFill>
                          <a:latin typeface="+mn-lt"/>
                          <a:ea typeface="+mn-ea"/>
                          <a:cs typeface="+mn-cs"/>
                        </a:rPr>
                        <a:t>thioridazin)</a:t>
                      </a:r>
                    </a:p>
                    <a:p>
                      <a:r>
                        <a:rPr kumimoji="0" lang="tr-TR" sz="1600" kern="1200" baseline="0" dirty="0">
                          <a:solidFill>
                            <a:schemeClr val="dk1"/>
                          </a:solidFill>
                          <a:latin typeface="+mn-lt"/>
                          <a:ea typeface="+mn-ea"/>
                          <a:cs typeface="+mn-cs"/>
                        </a:rPr>
                        <a:t>Beta-blokerler (metoprolol)</a:t>
                      </a:r>
                    </a:p>
                    <a:p>
                      <a:r>
                        <a:rPr kumimoji="0" lang="tr-TR" sz="1600" kern="1200" baseline="0" dirty="0">
                          <a:solidFill>
                            <a:schemeClr val="dk1"/>
                          </a:solidFill>
                          <a:latin typeface="+mn-lt"/>
                          <a:ea typeface="+mn-ea"/>
                          <a:cs typeface="+mn-cs"/>
                        </a:rPr>
                        <a:t>Tip 1C antiaritmikler (flecainidin,</a:t>
                      </a:r>
                    </a:p>
                    <a:p>
                      <a:r>
                        <a:rPr kumimoji="0" lang="tr-TR" sz="1600" kern="1200" baseline="0" dirty="0">
                          <a:solidFill>
                            <a:schemeClr val="dk1"/>
                          </a:solidFill>
                          <a:latin typeface="+mn-lt"/>
                          <a:ea typeface="+mn-ea"/>
                          <a:cs typeface="+mn-cs"/>
                        </a:rPr>
                        <a:t>propofenon)</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Birlikte tedavi verilecekse bupropion tedaviye eklendiğinde en alt doz  basamağına inilmeli veya doz azaltılmalı.</a:t>
                      </a:r>
                      <a:endParaRPr lang="tr-TR" sz="1600" dirty="0">
                        <a:latin typeface="+mn-lt"/>
                      </a:endParaRPr>
                    </a:p>
                  </a:txBody>
                  <a:tcPr/>
                </a:tc>
                <a:extLst>
                  <a:ext uri="{0D108BD9-81ED-4DB2-BD59-A6C34878D82A}">
                    <a16:rowId xmlns:a16="http://schemas.microsoft.com/office/drawing/2014/main" val="10003"/>
                  </a:ext>
                </a:extLst>
              </a:tr>
              <a:tr h="1451932">
                <a:tc>
                  <a:txBody>
                    <a:bodyPr/>
                    <a:lstStyle/>
                    <a:p>
                      <a:r>
                        <a:rPr kumimoji="0" lang="tr-TR" sz="1600" kern="1200" baseline="0" dirty="0">
                          <a:solidFill>
                            <a:schemeClr val="dk1"/>
                          </a:solidFill>
                          <a:latin typeface="+mn-lt"/>
                          <a:ea typeface="+mn-ea"/>
                          <a:cs typeface="+mn-cs"/>
                        </a:rPr>
                        <a:t>Konvülzyon eşiğini düşüren</a:t>
                      </a:r>
                    </a:p>
                    <a:p>
                      <a:r>
                        <a:rPr kumimoji="0" lang="tr-TR" sz="1600" kern="1200" baseline="0" dirty="0">
                          <a:solidFill>
                            <a:schemeClr val="dk1"/>
                          </a:solidFill>
                          <a:latin typeface="+mn-lt"/>
                          <a:ea typeface="+mn-ea"/>
                          <a:cs typeface="+mn-cs"/>
                        </a:rPr>
                        <a:t>ilaçlar</a:t>
                      </a:r>
                      <a:endParaRPr lang="tr-TR" sz="1600" dirty="0">
                        <a:latin typeface="+mn-lt"/>
                      </a:endParaRPr>
                    </a:p>
                  </a:txBody>
                  <a:tcPr>
                    <a:solidFill>
                      <a:schemeClr val="accent1">
                        <a:lumMod val="60000"/>
                        <a:lumOff val="40000"/>
                      </a:schemeClr>
                    </a:solidFill>
                  </a:tcPr>
                </a:tc>
                <a:tc>
                  <a:txBody>
                    <a:bodyPr/>
                    <a:lstStyle/>
                    <a:p>
                      <a:r>
                        <a:rPr kumimoji="0" lang="tr-TR" sz="1600" kern="1200" baseline="0" dirty="0">
                          <a:solidFill>
                            <a:schemeClr val="dk1"/>
                          </a:solidFill>
                          <a:latin typeface="+mn-lt"/>
                          <a:ea typeface="+mn-ea"/>
                          <a:cs typeface="+mn-cs"/>
                        </a:rPr>
                        <a:t>Antipsikotikler</a:t>
                      </a:r>
                    </a:p>
                    <a:p>
                      <a:r>
                        <a:rPr kumimoji="0" lang="tr-TR" sz="1600" kern="1200" baseline="0" dirty="0">
                          <a:solidFill>
                            <a:schemeClr val="dk1"/>
                          </a:solidFill>
                          <a:latin typeface="+mn-lt"/>
                          <a:ea typeface="+mn-ea"/>
                          <a:cs typeface="+mn-cs"/>
                        </a:rPr>
                        <a:t>Antidepresanlar</a:t>
                      </a:r>
                    </a:p>
                    <a:p>
                      <a:r>
                        <a:rPr kumimoji="0" lang="tr-TR" sz="1600" kern="1200" baseline="0" dirty="0">
                          <a:solidFill>
                            <a:schemeClr val="dk1"/>
                          </a:solidFill>
                          <a:latin typeface="+mn-lt"/>
                          <a:ea typeface="+mn-ea"/>
                          <a:cs typeface="+mn-cs"/>
                        </a:rPr>
                        <a:t>Teofilin</a:t>
                      </a:r>
                    </a:p>
                    <a:p>
                      <a:r>
                        <a:rPr kumimoji="0" lang="tr-TR" sz="1600" kern="1200" baseline="0" dirty="0">
                          <a:solidFill>
                            <a:schemeClr val="dk1"/>
                          </a:solidFill>
                          <a:latin typeface="+mn-lt"/>
                          <a:ea typeface="+mn-ea"/>
                          <a:cs typeface="+mn-cs"/>
                        </a:rPr>
                        <a:t>Sistemik steroidler</a:t>
                      </a:r>
                    </a:p>
                    <a:p>
                      <a:r>
                        <a:rPr kumimoji="0" lang="tr-TR" sz="1600" kern="1200" baseline="0" dirty="0">
                          <a:solidFill>
                            <a:schemeClr val="dk1"/>
                          </a:solidFill>
                          <a:latin typeface="+mn-lt"/>
                          <a:ea typeface="+mn-ea"/>
                          <a:cs typeface="+mn-cs"/>
                        </a:rPr>
                        <a:t>Benzodiazepin ani kesilmesi</a:t>
                      </a:r>
                    </a:p>
                    <a:p>
                      <a:r>
                        <a:rPr kumimoji="0" lang="tr-TR" sz="1600" kern="1200" baseline="0" dirty="0">
                          <a:solidFill>
                            <a:schemeClr val="dk1"/>
                          </a:solidFill>
                          <a:latin typeface="+mn-lt"/>
                          <a:ea typeface="+mn-ea"/>
                          <a:cs typeface="+mn-cs"/>
                        </a:rPr>
                        <a:t>Kinolonlar ( ciprofloksasin)</a:t>
                      </a:r>
                      <a:endParaRPr lang="tr-TR" sz="1600" dirty="0">
                        <a:latin typeface="+mn-lt"/>
                      </a:endParaRPr>
                    </a:p>
                  </a:txBody>
                  <a:tcPr>
                    <a:solidFill>
                      <a:schemeClr val="accent1">
                        <a:lumMod val="60000"/>
                        <a:lumOff val="40000"/>
                      </a:schemeClr>
                    </a:solidFill>
                  </a:tcPr>
                </a:tc>
                <a:tc>
                  <a:txBody>
                    <a:bodyPr/>
                    <a:lstStyle/>
                    <a:p>
                      <a:r>
                        <a:rPr kumimoji="0" lang="tr-TR" sz="1600" kern="1200" baseline="0" dirty="0">
                          <a:solidFill>
                            <a:schemeClr val="dk1"/>
                          </a:solidFill>
                          <a:latin typeface="+mn-lt"/>
                          <a:ea typeface="+mn-ea"/>
                          <a:cs typeface="+mn-cs"/>
                        </a:rPr>
                        <a:t>Ciddi anlamda uyarı gerekli.</a:t>
                      </a:r>
                      <a:endParaRPr lang="tr-TR" sz="1600" dirty="0">
                        <a:latin typeface="+mn-lt"/>
                      </a:endParaRPr>
                    </a:p>
                  </a:txBody>
                  <a:tcPr>
                    <a:solidFill>
                      <a:schemeClr val="accent1">
                        <a:lumMod val="60000"/>
                        <a:lumOff val="4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0" name="Tütün Bağımlılığı"/>
          <p:cNvSpPr txBox="1"/>
          <p:nvPr/>
        </p:nvSpPr>
        <p:spPr bwMode="auto">
          <a:xfrm>
            <a:off x="795198" y="629675"/>
            <a:ext cx="9308087" cy="583620"/>
          </a:xfrm>
          <a:prstGeom prst="rect">
            <a:avLst/>
          </a:prstGeom>
          <a:ln w="12700">
            <a:miter lim="400000"/>
          </a:ln>
        </p:spPr>
        <p:txBody>
          <a:bodyPr lIns="45719" rIns="45719" anchor="ctr">
            <a:normAutofit fontScale="92500" lnSpcReduction="10000"/>
          </a:bodyPr>
          <a:lstStyle>
            <a:lvl1pPr defTabSz="786384">
              <a:defRPr sz="3800">
                <a:solidFill>
                  <a:srgbClr val="EA1011"/>
                </a:solidFill>
              </a:defRPr>
            </a:lvl1pPr>
          </a:lstStyle>
          <a:p>
            <a:pPr>
              <a:defRPr/>
            </a:pPr>
            <a:endParaRPr/>
          </a:p>
        </p:txBody>
      </p:sp>
      <p:sp>
        <p:nvSpPr>
          <p:cNvPr id="5" name="Dikdörtgen 4"/>
          <p:cNvSpPr/>
          <p:nvPr/>
        </p:nvSpPr>
        <p:spPr bwMode="auto">
          <a:xfrm>
            <a:off x="665826" y="1091340"/>
            <a:ext cx="10667167" cy="3077766"/>
          </a:xfrm>
          <a:prstGeom prst="rect">
            <a:avLst/>
          </a:prstGeom>
        </p:spPr>
        <p:txBody>
          <a:bodyPr wrap="square">
            <a:spAutoFit/>
          </a:bodyPr>
          <a:lstStyle/>
          <a:p>
            <a:r>
              <a:rPr lang="tr-TR" sz="1600" b="1" dirty="0"/>
              <a:t>Sigara Bağımlılığında Koşullanma Süreci</a:t>
            </a:r>
          </a:p>
          <a:p>
            <a:endParaRPr lang="tr-TR" sz="1600" b="1" dirty="0"/>
          </a:p>
          <a:p>
            <a:r>
              <a:rPr lang="tr-TR" sz="1600" b="1" dirty="0"/>
              <a:t>Tetikleyiciler:</a:t>
            </a:r>
            <a:endParaRPr lang="tr-TR" sz="1600" dirty="0"/>
          </a:p>
          <a:p>
            <a:pPr lvl="1"/>
            <a:r>
              <a:rPr lang="tr-TR" sz="1600" dirty="0"/>
              <a:t>-Arkadaşının elinde sigara görmek</a:t>
            </a:r>
          </a:p>
          <a:p>
            <a:pPr lvl="1"/>
            <a:r>
              <a:rPr lang="tr-TR" sz="1600" dirty="0"/>
              <a:t>-Masa üzerindeki sigara paketi</a:t>
            </a:r>
          </a:p>
          <a:p>
            <a:pPr lvl="1"/>
            <a:r>
              <a:rPr lang="tr-TR" sz="1600" dirty="0"/>
              <a:t>-Önce sigara içilen ortamın görüntüleri ve sesleri</a:t>
            </a:r>
          </a:p>
          <a:p>
            <a:pPr lvl="1"/>
            <a:r>
              <a:rPr lang="tr-TR" sz="1600" dirty="0"/>
              <a:t>-Sigara ile eşleşmiş ruh hali</a:t>
            </a:r>
          </a:p>
          <a:p>
            <a:r>
              <a:rPr lang="tr-TR" sz="1600" b="1" dirty="0"/>
              <a:t>Tepki:</a:t>
            </a:r>
            <a:endParaRPr lang="tr-TR" sz="1600" dirty="0"/>
          </a:p>
          <a:p>
            <a:pPr lvl="1"/>
            <a:r>
              <a:rPr lang="tr-TR" sz="1600" dirty="0"/>
              <a:t>Bu tetikleyiciler, içme isteğini doğuran </a:t>
            </a:r>
            <a:r>
              <a:rPr lang="tr-TR" sz="1600" b="1" dirty="0"/>
              <a:t>koşullu tepkiye</a:t>
            </a:r>
            <a:r>
              <a:rPr lang="tr-TR" sz="1600" dirty="0"/>
              <a:t> yol açar.</a:t>
            </a:r>
          </a:p>
          <a:p>
            <a:r>
              <a:rPr lang="tr-TR" sz="1600" b="1" dirty="0"/>
              <a:t>Sonuç:</a:t>
            </a:r>
            <a:endParaRPr lang="tr-TR" sz="1600" dirty="0"/>
          </a:p>
          <a:p>
            <a:pPr lvl="1"/>
            <a:r>
              <a:rPr lang="tr-TR" sz="1600" dirty="0"/>
              <a:t>-İçme isteği genellikle sigara içimi ile sonuçlanır.</a:t>
            </a:r>
          </a:p>
          <a:p>
            <a:pPr lvl="1"/>
            <a:r>
              <a:rPr lang="tr-TR" sz="1600" dirty="0"/>
              <a:t>-Koşullanma süreci, </a:t>
            </a:r>
            <a:r>
              <a:rPr lang="tr-TR" sz="1600" b="1" dirty="0" err="1"/>
              <a:t>kompülsif</a:t>
            </a:r>
            <a:r>
              <a:rPr lang="tr-TR" sz="1600" b="1" dirty="0"/>
              <a:t> hareket</a:t>
            </a:r>
            <a:r>
              <a:rPr lang="tr-TR" sz="1600" dirty="0"/>
              <a:t> olarak davranışa dönüşür</a:t>
            </a:r>
            <a:r>
              <a:rPr lang="tr-TR" dirty="0"/>
              <a:t>.</a:t>
            </a:r>
          </a:p>
        </p:txBody>
      </p:sp>
      <p:sp>
        <p:nvSpPr>
          <p:cNvPr id="6" name="Dikdörtgen 5"/>
          <p:cNvSpPr/>
          <p:nvPr/>
        </p:nvSpPr>
        <p:spPr bwMode="auto">
          <a:xfrm>
            <a:off x="665826" y="552153"/>
            <a:ext cx="4882718" cy="461665"/>
          </a:xfrm>
          <a:prstGeom prst="rect">
            <a:avLst/>
          </a:prstGeom>
        </p:spPr>
        <p:txBody>
          <a:bodyPr wrap="square">
            <a:spAutoFit/>
          </a:bodyPr>
          <a:lstStyle/>
          <a:p>
            <a:pPr>
              <a:defRPr/>
            </a:pPr>
            <a:r>
              <a:rPr lang="tr-TR" sz="2400" b="1" dirty="0">
                <a:solidFill>
                  <a:srgbClr val="0094AB"/>
                </a:solidFill>
              </a:rPr>
              <a:t>Tütün Bağımlılığı </a:t>
            </a:r>
            <a:endParaRPr lang="tr-TR" sz="24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553" y="620689"/>
            <a:ext cx="8316919" cy="504497"/>
          </a:xfrm>
        </p:spPr>
        <p:txBody>
          <a:bodyPr>
            <a:normAutofit/>
          </a:bodyPr>
          <a:lstStyle/>
          <a:p>
            <a:r>
              <a:rPr lang="tr-TR" sz="2400" dirty="0"/>
              <a:t>Bupropion ilaç etkileşimi</a:t>
            </a:r>
          </a:p>
        </p:txBody>
      </p:sp>
      <p:graphicFrame>
        <p:nvGraphicFramePr>
          <p:cNvPr id="4" name="3 İçerik Yer Tutucusu"/>
          <p:cNvGraphicFramePr>
            <a:graphicFrameLocks noGrp="1"/>
          </p:cNvGraphicFramePr>
          <p:nvPr>
            <p:ph idx="4294967295"/>
            <p:extLst/>
          </p:nvPr>
        </p:nvGraphicFramePr>
        <p:xfrm>
          <a:off x="2135562" y="1196753"/>
          <a:ext cx="8411515" cy="4732982"/>
        </p:xfrm>
        <a:graphic>
          <a:graphicData uri="http://schemas.openxmlformats.org/drawingml/2006/table">
            <a:tbl>
              <a:tblPr firstRow="1" bandRow="1">
                <a:tableStyleId>{5C22544A-7EE6-4342-B048-85BDC9FD1C3A}</a:tableStyleId>
              </a:tblPr>
              <a:tblGrid>
                <a:gridCol w="2817011">
                  <a:extLst>
                    <a:ext uri="{9D8B030D-6E8A-4147-A177-3AD203B41FA5}">
                      <a16:colId xmlns:a16="http://schemas.microsoft.com/office/drawing/2014/main" val="20000"/>
                    </a:ext>
                  </a:extLst>
                </a:gridCol>
                <a:gridCol w="2797252">
                  <a:extLst>
                    <a:ext uri="{9D8B030D-6E8A-4147-A177-3AD203B41FA5}">
                      <a16:colId xmlns:a16="http://schemas.microsoft.com/office/drawing/2014/main" val="20001"/>
                    </a:ext>
                  </a:extLst>
                </a:gridCol>
                <a:gridCol w="2797252">
                  <a:extLst>
                    <a:ext uri="{9D8B030D-6E8A-4147-A177-3AD203B41FA5}">
                      <a16:colId xmlns:a16="http://schemas.microsoft.com/office/drawing/2014/main" val="20002"/>
                    </a:ext>
                  </a:extLst>
                </a:gridCol>
              </a:tblGrid>
              <a:tr h="608825">
                <a:tc>
                  <a:txBody>
                    <a:bodyPr/>
                    <a:lstStyle/>
                    <a:p>
                      <a:r>
                        <a:rPr lang="tr-TR" sz="1400" dirty="0">
                          <a:latin typeface="Comic Sans MS" panose="030F0702030302020204" pitchFamily="66" charset="0"/>
                        </a:rPr>
                        <a:t>Etkileşim </a:t>
                      </a:r>
                    </a:p>
                  </a:txBody>
                  <a:tcPr>
                    <a:solidFill>
                      <a:schemeClr val="accent1">
                        <a:lumMod val="50000"/>
                      </a:schemeClr>
                    </a:solidFill>
                  </a:tcPr>
                </a:tc>
                <a:tc>
                  <a:txBody>
                    <a:bodyPr/>
                    <a:lstStyle/>
                    <a:p>
                      <a:r>
                        <a:rPr lang="tr-TR" sz="1400" dirty="0">
                          <a:latin typeface="Comic Sans MS" panose="030F0702030302020204" pitchFamily="66" charset="0"/>
                        </a:rPr>
                        <a:t>İlaç </a:t>
                      </a:r>
                    </a:p>
                  </a:txBody>
                  <a:tcPr>
                    <a:solidFill>
                      <a:schemeClr val="accent1">
                        <a:lumMod val="50000"/>
                      </a:schemeClr>
                    </a:solidFill>
                  </a:tcPr>
                </a:tc>
                <a:tc>
                  <a:txBody>
                    <a:bodyPr/>
                    <a:lstStyle/>
                    <a:p>
                      <a:r>
                        <a:rPr lang="tr-TR" sz="1400" dirty="0">
                          <a:latin typeface="Comic Sans MS" panose="030F0702030302020204" pitchFamily="66" charset="0"/>
                        </a:rPr>
                        <a:t>Önerilen </a:t>
                      </a:r>
                    </a:p>
                  </a:txBody>
                  <a:tcPr>
                    <a:solidFill>
                      <a:schemeClr val="accent1">
                        <a:lumMod val="50000"/>
                      </a:schemeClr>
                    </a:solidFill>
                  </a:tcPr>
                </a:tc>
                <a:extLst>
                  <a:ext uri="{0D108BD9-81ED-4DB2-BD59-A6C34878D82A}">
                    <a16:rowId xmlns:a16="http://schemas.microsoft.com/office/drawing/2014/main" val="10000"/>
                  </a:ext>
                </a:extLst>
              </a:tr>
              <a:tr h="1052466">
                <a:tc>
                  <a:txBody>
                    <a:bodyPr/>
                    <a:lstStyle/>
                    <a:p>
                      <a:r>
                        <a:rPr kumimoji="0" lang="tr-TR" sz="1600" kern="1200" baseline="0" dirty="0">
                          <a:solidFill>
                            <a:schemeClr val="dk1"/>
                          </a:solidFill>
                          <a:latin typeface="+mn-lt"/>
                          <a:ea typeface="+mn-ea"/>
                          <a:cs typeface="+mn-cs"/>
                        </a:rPr>
                        <a:t>Bupropion metabolizmasını</a:t>
                      </a:r>
                    </a:p>
                    <a:p>
                      <a:r>
                        <a:rPr kumimoji="0" lang="tr-TR" sz="1600" kern="1200" baseline="0" dirty="0">
                          <a:solidFill>
                            <a:schemeClr val="dk1"/>
                          </a:solidFill>
                          <a:latin typeface="+mn-lt"/>
                          <a:ea typeface="+mn-ea"/>
                          <a:cs typeface="+mn-cs"/>
                        </a:rPr>
                        <a:t>inhibe eden ilaçlar</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Simetidin</a:t>
                      </a:r>
                    </a:p>
                    <a:p>
                      <a:r>
                        <a:rPr kumimoji="0" lang="tr-TR" sz="1600" kern="1200" baseline="0" dirty="0">
                          <a:solidFill>
                            <a:schemeClr val="dk1"/>
                          </a:solidFill>
                          <a:latin typeface="+mn-lt"/>
                          <a:ea typeface="+mn-ea"/>
                          <a:cs typeface="+mn-cs"/>
                        </a:rPr>
                        <a:t>Sodyum valproat</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Uyarı ile verilir.</a:t>
                      </a:r>
                    </a:p>
                    <a:p>
                      <a:r>
                        <a:rPr kumimoji="0" lang="tr-TR" sz="1600" kern="1200" baseline="0" dirty="0">
                          <a:solidFill>
                            <a:schemeClr val="dk1"/>
                          </a:solidFill>
                          <a:latin typeface="+mn-lt"/>
                          <a:ea typeface="+mn-ea"/>
                          <a:cs typeface="+mn-cs"/>
                        </a:rPr>
                        <a:t>Doz günlük 150mg’a düşülür.</a:t>
                      </a:r>
                      <a:endParaRPr lang="tr-TR" sz="1600" dirty="0">
                        <a:latin typeface="+mn-lt"/>
                      </a:endParaRPr>
                    </a:p>
                  </a:txBody>
                  <a:tcPr/>
                </a:tc>
                <a:extLst>
                  <a:ext uri="{0D108BD9-81ED-4DB2-BD59-A6C34878D82A}">
                    <a16:rowId xmlns:a16="http://schemas.microsoft.com/office/drawing/2014/main" val="10001"/>
                  </a:ext>
                </a:extLst>
              </a:tr>
              <a:tr h="1683945">
                <a:tc>
                  <a:txBody>
                    <a:bodyPr/>
                    <a:lstStyle/>
                    <a:p>
                      <a:r>
                        <a:rPr kumimoji="0" lang="tr-TR" sz="1600" kern="1200" baseline="0" dirty="0">
                          <a:solidFill>
                            <a:schemeClr val="dk1"/>
                          </a:solidFill>
                          <a:latin typeface="+mn-lt"/>
                          <a:ea typeface="+mn-ea"/>
                          <a:cs typeface="+mn-cs"/>
                        </a:rPr>
                        <a:t>Bupropion metabolizmasını</a:t>
                      </a:r>
                    </a:p>
                    <a:p>
                      <a:r>
                        <a:rPr kumimoji="0" lang="tr-TR" sz="1600" kern="1200" baseline="0" dirty="0">
                          <a:solidFill>
                            <a:schemeClr val="dk1"/>
                          </a:solidFill>
                          <a:latin typeface="+mn-lt"/>
                          <a:ea typeface="+mn-ea"/>
                          <a:cs typeface="+mn-cs"/>
                        </a:rPr>
                        <a:t>hızlandıran ilaçlar</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Karbamezapin</a:t>
                      </a:r>
                    </a:p>
                    <a:p>
                      <a:r>
                        <a:rPr kumimoji="0" lang="tr-TR" sz="1600" kern="1200" baseline="0" dirty="0">
                          <a:solidFill>
                            <a:schemeClr val="dk1"/>
                          </a:solidFill>
                          <a:latin typeface="+mn-lt"/>
                          <a:ea typeface="+mn-ea"/>
                          <a:cs typeface="+mn-cs"/>
                        </a:rPr>
                        <a:t>Fenobarbital</a:t>
                      </a:r>
                    </a:p>
                    <a:p>
                      <a:r>
                        <a:rPr kumimoji="0" lang="tr-TR" sz="1600" kern="1200" baseline="0" dirty="0">
                          <a:solidFill>
                            <a:schemeClr val="dk1"/>
                          </a:solidFill>
                          <a:latin typeface="+mn-lt"/>
                          <a:ea typeface="+mn-ea"/>
                          <a:cs typeface="+mn-cs"/>
                        </a:rPr>
                        <a:t>Fenitoin</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Uyarı ile verilir.</a:t>
                      </a:r>
                    </a:p>
                    <a:p>
                      <a:r>
                        <a:rPr kumimoji="0" lang="tr-TR" sz="1600" kern="1200" baseline="0" dirty="0">
                          <a:solidFill>
                            <a:schemeClr val="dk1"/>
                          </a:solidFill>
                          <a:latin typeface="+mn-lt"/>
                          <a:ea typeface="+mn-ea"/>
                          <a:cs typeface="+mn-cs"/>
                        </a:rPr>
                        <a:t>Eski ve devam eden nöbet öyküsü</a:t>
                      </a:r>
                    </a:p>
                    <a:p>
                      <a:r>
                        <a:rPr kumimoji="0" lang="tr-TR" sz="1600" kern="1200" baseline="0" dirty="0">
                          <a:solidFill>
                            <a:schemeClr val="dk1"/>
                          </a:solidFill>
                          <a:latin typeface="+mn-lt"/>
                          <a:ea typeface="+mn-ea"/>
                          <a:cs typeface="+mn-cs"/>
                        </a:rPr>
                        <a:t>olanlarda bupropion kontrendikedir.</a:t>
                      </a:r>
                      <a:endParaRPr lang="tr-TR" sz="1600" dirty="0">
                        <a:latin typeface="+mn-lt"/>
                      </a:endParaRPr>
                    </a:p>
                  </a:txBody>
                  <a:tcPr/>
                </a:tc>
                <a:extLst>
                  <a:ext uri="{0D108BD9-81ED-4DB2-BD59-A6C34878D82A}">
                    <a16:rowId xmlns:a16="http://schemas.microsoft.com/office/drawing/2014/main" val="10002"/>
                  </a:ext>
                </a:extLst>
              </a:tr>
              <a:tr h="1052466">
                <a:tc>
                  <a:txBody>
                    <a:bodyPr/>
                    <a:lstStyle/>
                    <a:p>
                      <a:r>
                        <a:rPr kumimoji="0" lang="tr-TR" sz="1600" kern="1200" baseline="0" dirty="0">
                          <a:solidFill>
                            <a:schemeClr val="dk1"/>
                          </a:solidFill>
                          <a:latin typeface="+mn-lt"/>
                          <a:ea typeface="+mn-ea"/>
                          <a:cs typeface="+mn-cs"/>
                        </a:rPr>
                        <a:t>CYP2B6 tarafından metabolize</a:t>
                      </a:r>
                    </a:p>
                    <a:p>
                      <a:r>
                        <a:rPr kumimoji="0" lang="tr-TR" sz="1600" kern="1200" baseline="0" dirty="0">
                          <a:solidFill>
                            <a:schemeClr val="dk1"/>
                          </a:solidFill>
                          <a:latin typeface="+mn-lt"/>
                          <a:ea typeface="+mn-ea"/>
                          <a:cs typeface="+mn-cs"/>
                        </a:rPr>
                        <a:t>edilen ilaçlar</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Orfenadrin</a:t>
                      </a:r>
                    </a:p>
                    <a:p>
                      <a:r>
                        <a:rPr kumimoji="0" lang="tr-TR" sz="1600" kern="1200" baseline="0" dirty="0">
                          <a:solidFill>
                            <a:schemeClr val="dk1"/>
                          </a:solidFill>
                          <a:latin typeface="+mn-lt"/>
                          <a:ea typeface="+mn-ea"/>
                          <a:cs typeface="+mn-cs"/>
                        </a:rPr>
                        <a:t>Siklofosfomid</a:t>
                      </a:r>
                    </a:p>
                    <a:p>
                      <a:r>
                        <a:rPr kumimoji="0" lang="tr-TR" sz="1600" kern="1200" baseline="0" dirty="0">
                          <a:solidFill>
                            <a:schemeClr val="dk1"/>
                          </a:solidFill>
                          <a:latin typeface="+mn-lt"/>
                          <a:ea typeface="+mn-ea"/>
                          <a:cs typeface="+mn-cs"/>
                        </a:rPr>
                        <a:t>İfosfamid</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Uyarı ile verilir.</a:t>
                      </a:r>
                      <a:endParaRPr lang="tr-TR" sz="1600" dirty="0">
                        <a:latin typeface="+mn-lt"/>
                      </a:endParaRPr>
                    </a:p>
                  </a:txBody>
                  <a:tcPr/>
                </a:tc>
                <a:extLst>
                  <a:ext uri="{0D108BD9-81ED-4DB2-BD59-A6C34878D82A}">
                    <a16:rowId xmlns:a16="http://schemas.microsoft.com/office/drawing/2014/main" val="10003"/>
                  </a:ext>
                </a:extLst>
              </a:tr>
              <a:tr h="138801">
                <a:tc>
                  <a:txBody>
                    <a:bodyPr/>
                    <a:lstStyle/>
                    <a:p>
                      <a:r>
                        <a:rPr kumimoji="0" lang="tr-TR" sz="1600" kern="1200" baseline="0" dirty="0">
                          <a:solidFill>
                            <a:schemeClr val="dk1"/>
                          </a:solidFill>
                          <a:latin typeface="+mn-lt"/>
                          <a:ea typeface="+mn-ea"/>
                          <a:cs typeface="+mn-cs"/>
                        </a:rPr>
                        <a:t>Diğer</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Levodopa</a:t>
                      </a:r>
                      <a:endParaRPr lang="tr-TR" sz="1600" dirty="0">
                        <a:latin typeface="+mn-lt"/>
                      </a:endParaRPr>
                    </a:p>
                  </a:txBody>
                  <a:tcPr/>
                </a:tc>
                <a:tc>
                  <a:txBody>
                    <a:bodyPr/>
                    <a:lstStyle/>
                    <a:p>
                      <a:r>
                        <a:rPr kumimoji="0" lang="tr-TR" sz="1600" kern="1200" baseline="0" dirty="0">
                          <a:solidFill>
                            <a:schemeClr val="dk1"/>
                          </a:solidFill>
                          <a:latin typeface="+mn-lt"/>
                          <a:ea typeface="+mn-ea"/>
                          <a:cs typeface="+mn-cs"/>
                        </a:rPr>
                        <a:t>Uyarı ile verilir.</a:t>
                      </a:r>
                      <a:endParaRPr lang="tr-TR" sz="1600" dirty="0">
                        <a:latin typeface="+mn-lt"/>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60770" y="816328"/>
            <a:ext cx="8316919" cy="504497"/>
          </a:xfrm>
        </p:spPr>
        <p:txBody>
          <a:bodyPr>
            <a:normAutofit/>
          </a:bodyPr>
          <a:lstStyle/>
          <a:p>
            <a:pPr eaLnBrk="1" hangingPunct="1"/>
            <a:r>
              <a:rPr lang="tr-TR" sz="2400" dirty="0"/>
              <a:t>Bupropion SR</a:t>
            </a:r>
          </a:p>
        </p:txBody>
      </p:sp>
      <p:sp>
        <p:nvSpPr>
          <p:cNvPr id="37891" name="Rectangle 3"/>
          <p:cNvSpPr>
            <a:spLocks noGrp="1" noChangeArrowheads="1"/>
          </p:cNvSpPr>
          <p:nvPr>
            <p:ph type="body" sz="half" idx="2"/>
          </p:nvPr>
        </p:nvSpPr>
        <p:spPr>
          <a:ln>
            <a:solidFill>
              <a:schemeClr val="accent1"/>
            </a:solidFill>
          </a:ln>
        </p:spPr>
        <p:txBody>
          <a:bodyPr>
            <a:noAutofit/>
          </a:bodyPr>
          <a:lstStyle/>
          <a:p>
            <a:pPr algn="just" eaLnBrk="1" hangingPunct="1">
              <a:lnSpc>
                <a:spcPct val="90000"/>
              </a:lnSpc>
            </a:pPr>
            <a:endParaRPr lang="tr-TR" dirty="0">
              <a:latin typeface="Comic Sans MS" panose="030F0702030302020204" pitchFamily="66" charset="0"/>
              <a:cs typeface="Calibri" pitchFamily="34" charset="0"/>
            </a:endParaRPr>
          </a:p>
          <a:p>
            <a:pPr marL="285750" indent="-285750" algn="just">
              <a:buFont typeface="Wingdings" panose="05000000000000000000" pitchFamily="2" charset="2"/>
              <a:buChar char="v"/>
            </a:pPr>
            <a:r>
              <a:rPr lang="tr-TR" dirty="0">
                <a:cs typeface="Calibri" pitchFamily="34" charset="0"/>
              </a:rPr>
              <a:t>Sigara bırakılmadan ilaca başlanır.</a:t>
            </a:r>
          </a:p>
          <a:p>
            <a:pPr algn="just" eaLnBrk="1" hangingPunct="1">
              <a:lnSpc>
                <a:spcPct val="90000"/>
              </a:lnSpc>
            </a:pPr>
            <a:endParaRPr lang="tr-TR" dirty="0">
              <a:cs typeface="Calibri" pitchFamily="34" charset="0"/>
            </a:endParaRPr>
          </a:p>
          <a:p>
            <a:pPr marL="285750" indent="-285750" algn="just">
              <a:buFont typeface="Wingdings" panose="05000000000000000000" pitchFamily="2" charset="2"/>
              <a:buChar char="v"/>
            </a:pPr>
            <a:r>
              <a:rPr lang="tr-TR" dirty="0">
                <a:cs typeface="Calibri" pitchFamily="34" charset="0"/>
              </a:rPr>
              <a:t>İlk 3 gün 150 mg/g, 4. günden itibaren 150 mg x 2 doz ile devam edilir.</a:t>
            </a:r>
          </a:p>
          <a:p>
            <a:pPr algn="just" eaLnBrk="1" hangingPunct="1">
              <a:lnSpc>
                <a:spcPct val="90000"/>
              </a:lnSpc>
            </a:pPr>
            <a:endParaRPr lang="tr-TR" dirty="0">
              <a:cs typeface="Calibri" pitchFamily="34" charset="0"/>
            </a:endParaRPr>
          </a:p>
          <a:p>
            <a:pPr algn="just" eaLnBrk="1" hangingPunct="1">
              <a:lnSpc>
                <a:spcPct val="90000"/>
              </a:lnSpc>
            </a:pPr>
            <a:r>
              <a:rPr lang="tr-TR" dirty="0">
                <a:cs typeface="Calibri" pitchFamily="34" charset="0"/>
              </a:rPr>
              <a:t>*65 yaş üstünde,</a:t>
            </a:r>
          </a:p>
          <a:p>
            <a:pPr algn="just" eaLnBrk="1" hangingPunct="1">
              <a:lnSpc>
                <a:spcPct val="90000"/>
              </a:lnSpc>
            </a:pPr>
            <a:r>
              <a:rPr lang="tr-TR" dirty="0">
                <a:cs typeface="Calibri" pitchFamily="34" charset="0"/>
              </a:rPr>
              <a:t>*45 kg’dan düşük ağırlığı olanlarda,                                            </a:t>
            </a:r>
          </a:p>
          <a:p>
            <a:pPr algn="just" eaLnBrk="1" hangingPunct="1">
              <a:lnSpc>
                <a:spcPct val="90000"/>
              </a:lnSpc>
            </a:pPr>
            <a:r>
              <a:rPr lang="tr-TR" dirty="0">
                <a:cs typeface="Calibri" pitchFamily="34" charset="0"/>
              </a:rPr>
              <a:t>*Ağır karaciğer ve böbrek yet. yarı doz</a:t>
            </a:r>
          </a:p>
          <a:p>
            <a:pPr algn="just" eaLnBrk="1" hangingPunct="1">
              <a:lnSpc>
                <a:spcPct val="90000"/>
              </a:lnSpc>
            </a:pPr>
            <a:endParaRPr lang="tr-TR" dirty="0">
              <a:cs typeface="Calibri" pitchFamily="34" charset="0"/>
            </a:endParaRPr>
          </a:p>
          <a:p>
            <a:pPr marL="285750" indent="-285750" algn="just">
              <a:buFont typeface="Wingdings" panose="05000000000000000000" pitchFamily="2" charset="2"/>
              <a:buChar char="v"/>
            </a:pPr>
            <a:r>
              <a:rPr lang="tr-TR" dirty="0">
                <a:cs typeface="Calibri" pitchFamily="34" charset="0"/>
              </a:rPr>
              <a:t>7-14. günlerde sigara bırakma günü belirlenir.</a:t>
            </a:r>
          </a:p>
          <a:p>
            <a:pPr algn="just" eaLnBrk="1" hangingPunct="1">
              <a:lnSpc>
                <a:spcPct val="90000"/>
              </a:lnSpc>
            </a:pPr>
            <a:endParaRPr lang="tr-TR" dirty="0">
              <a:cs typeface="Calibri" pitchFamily="34" charset="0"/>
            </a:endParaRPr>
          </a:p>
          <a:p>
            <a:pPr marL="285750" indent="-285750" algn="just">
              <a:buFont typeface="Wingdings" panose="05000000000000000000" pitchFamily="2" charset="2"/>
              <a:buChar char="v"/>
            </a:pPr>
            <a:r>
              <a:rPr lang="tr-TR" b="1" dirty="0">
                <a:cs typeface="Calibri" pitchFamily="34" charset="0"/>
              </a:rPr>
              <a:t>Tedavi süresi</a:t>
            </a:r>
            <a:r>
              <a:rPr lang="tr-TR" dirty="0">
                <a:cs typeface="Calibri" pitchFamily="34" charset="0"/>
              </a:rPr>
              <a:t>: 8-12 hafta, ancak 6 aya kadar uzatılabilir.</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160770" y="908721"/>
            <a:ext cx="8316919" cy="504497"/>
          </a:xfrm>
        </p:spPr>
        <p:txBody>
          <a:bodyPr>
            <a:normAutofit/>
          </a:bodyPr>
          <a:lstStyle/>
          <a:p>
            <a:pPr eaLnBrk="1" hangingPunct="1"/>
            <a:r>
              <a:rPr lang="tr-TR" sz="2400" dirty="0"/>
              <a:t>Bupropion SR</a:t>
            </a:r>
          </a:p>
        </p:txBody>
      </p:sp>
      <p:sp>
        <p:nvSpPr>
          <p:cNvPr id="38915" name="Rectangle 3"/>
          <p:cNvSpPr>
            <a:spLocks noGrp="1" noChangeArrowheads="1"/>
          </p:cNvSpPr>
          <p:nvPr>
            <p:ph type="body" sz="half" idx="2"/>
          </p:nvPr>
        </p:nvSpPr>
        <p:spPr>
          <a:xfrm>
            <a:off x="2160770" y="1413218"/>
            <a:ext cx="8093687" cy="4521927"/>
          </a:xfrm>
          <a:ln>
            <a:solidFill>
              <a:schemeClr val="accent1"/>
            </a:solidFill>
          </a:ln>
        </p:spPr>
        <p:txBody>
          <a:bodyPr>
            <a:normAutofit lnSpcReduction="10000"/>
          </a:bodyPr>
          <a:lstStyle/>
          <a:p>
            <a:pPr algn="just" eaLnBrk="1" hangingPunct="1">
              <a:lnSpc>
                <a:spcPct val="90000"/>
              </a:lnSpc>
              <a:buNone/>
            </a:pPr>
            <a:endParaRPr lang="tr-TR" sz="2400" dirty="0">
              <a:latin typeface="Berlin Sans FB" pitchFamily="34" charset="0"/>
            </a:endParaRPr>
          </a:p>
          <a:p>
            <a:pPr algn="just" eaLnBrk="1" hangingPunct="1">
              <a:lnSpc>
                <a:spcPct val="90000"/>
              </a:lnSpc>
            </a:pPr>
            <a:r>
              <a:rPr lang="tr-TR" dirty="0">
                <a:cs typeface="Calibri" pitchFamily="34" charset="0"/>
              </a:rPr>
              <a:t>NYKT ile kombine edilerek kullanılabilir.</a:t>
            </a:r>
          </a:p>
          <a:p>
            <a:pPr algn="just" eaLnBrk="1" hangingPunct="1">
              <a:lnSpc>
                <a:spcPct val="90000"/>
              </a:lnSpc>
            </a:pPr>
            <a:endParaRPr lang="tr-TR" dirty="0">
              <a:cs typeface="Calibri" pitchFamily="34" charset="0"/>
            </a:endParaRPr>
          </a:p>
          <a:p>
            <a:pPr algn="just" eaLnBrk="1" hangingPunct="1">
              <a:lnSpc>
                <a:spcPct val="90000"/>
              </a:lnSpc>
            </a:pPr>
            <a:r>
              <a:rPr lang="tr-TR" dirty="0">
                <a:cs typeface="Calibri" pitchFamily="34" charset="0"/>
              </a:rPr>
              <a:t>Kilosu olan hastalarda veya kilo almaktan çekinen hastalarda  tercih edilebilir,</a:t>
            </a:r>
          </a:p>
          <a:p>
            <a:pPr algn="just" eaLnBrk="1" hangingPunct="1">
              <a:lnSpc>
                <a:spcPct val="90000"/>
              </a:lnSpc>
            </a:pPr>
            <a:endParaRPr lang="tr-TR" dirty="0">
              <a:cs typeface="Calibri" pitchFamily="34" charset="0"/>
            </a:endParaRPr>
          </a:p>
          <a:p>
            <a:pPr algn="just" eaLnBrk="1" hangingPunct="1">
              <a:lnSpc>
                <a:spcPct val="90000"/>
              </a:lnSpc>
            </a:pPr>
            <a:r>
              <a:rPr lang="tr-TR" dirty="0">
                <a:cs typeface="Calibri" pitchFamily="34" charset="0"/>
              </a:rPr>
              <a:t>Sigara bırakmadaki başarı oranı bir çok çalışmada </a:t>
            </a:r>
            <a:r>
              <a:rPr lang="tr-TR" dirty="0" err="1">
                <a:cs typeface="Calibri" pitchFamily="34" charset="0"/>
              </a:rPr>
              <a:t>plaseboya</a:t>
            </a:r>
            <a:r>
              <a:rPr lang="tr-TR" dirty="0">
                <a:cs typeface="Calibri" pitchFamily="34" charset="0"/>
              </a:rPr>
              <a:t> göre 2 kat fazla bulunmuştur</a:t>
            </a:r>
          </a:p>
          <a:p>
            <a:pPr eaLnBrk="1" hangingPunct="1">
              <a:lnSpc>
                <a:spcPct val="90000"/>
              </a:lnSpc>
              <a:buFontTx/>
              <a:buNone/>
            </a:pPr>
            <a:endParaRPr lang="tr-TR" dirty="0">
              <a:cs typeface="Calibri" pitchFamily="34" charset="0"/>
            </a:endParaRPr>
          </a:p>
          <a:p>
            <a:pPr algn="r" eaLnBrk="1" hangingPunct="1">
              <a:lnSpc>
                <a:spcPct val="90000"/>
              </a:lnSpc>
              <a:buFontTx/>
              <a:buNone/>
            </a:pPr>
            <a:r>
              <a:rPr lang="tr-TR" i="1" dirty="0">
                <a:latin typeface="Comic Sans MS" panose="030F0702030302020204" pitchFamily="66" charset="0"/>
                <a:cs typeface="Calibri" pitchFamily="34" charset="0"/>
              </a:rPr>
              <a:t>     </a:t>
            </a:r>
          </a:p>
          <a:p>
            <a:pPr algn="r" eaLnBrk="1" hangingPunct="1">
              <a:lnSpc>
                <a:spcPct val="90000"/>
              </a:lnSpc>
              <a:buFontTx/>
              <a:buNone/>
            </a:pPr>
            <a:r>
              <a:rPr lang="tr-TR" i="1" dirty="0">
                <a:highlight>
                  <a:srgbClr val="FFFF00"/>
                </a:highlight>
                <a:latin typeface="Comic Sans MS" panose="030F0702030302020204" pitchFamily="66" charset="0"/>
                <a:cs typeface="Calibri" pitchFamily="34" charset="0"/>
              </a:rPr>
              <a:t> </a:t>
            </a:r>
          </a:p>
          <a:p>
            <a:pPr algn="r" eaLnBrk="1" hangingPunct="1">
              <a:lnSpc>
                <a:spcPct val="90000"/>
              </a:lnSpc>
              <a:buFontTx/>
              <a:buNone/>
            </a:pPr>
            <a:endParaRPr lang="tr-TR" i="1" dirty="0">
              <a:highlight>
                <a:srgbClr val="FFFF00"/>
              </a:highlight>
              <a:latin typeface="Comic Sans MS" panose="030F0702030302020204" pitchFamily="66" charset="0"/>
              <a:cs typeface="Calibri" pitchFamily="34" charset="0"/>
            </a:endParaRPr>
          </a:p>
          <a:p>
            <a:pPr algn="r" eaLnBrk="1" hangingPunct="1">
              <a:lnSpc>
                <a:spcPct val="90000"/>
              </a:lnSpc>
              <a:buFontTx/>
              <a:buNone/>
            </a:pPr>
            <a:endParaRPr lang="tr-TR" i="1" dirty="0">
              <a:highlight>
                <a:srgbClr val="FFFF00"/>
              </a:highlight>
              <a:latin typeface="Comic Sans MS" panose="030F0702030302020204" pitchFamily="66" charset="0"/>
              <a:cs typeface="Calibri" pitchFamily="34" charset="0"/>
            </a:endParaRPr>
          </a:p>
          <a:p>
            <a:pPr algn="r" eaLnBrk="1" hangingPunct="1">
              <a:lnSpc>
                <a:spcPct val="90000"/>
              </a:lnSpc>
              <a:buFontTx/>
              <a:buNone/>
            </a:pPr>
            <a:endParaRPr lang="tr-TR" i="1" dirty="0">
              <a:highlight>
                <a:srgbClr val="FFFF00"/>
              </a:highlight>
              <a:latin typeface="Comic Sans MS" panose="030F0702030302020204" pitchFamily="66" charset="0"/>
              <a:cs typeface="Calibri" pitchFamily="34" charset="0"/>
            </a:endParaRPr>
          </a:p>
          <a:p>
            <a:pPr algn="r"/>
            <a:r>
              <a:rPr lang="tr-TR" i="1" dirty="0">
                <a:solidFill>
                  <a:schemeClr val="tx2"/>
                </a:solidFill>
                <a:latin typeface="Berlin Sans FB" pitchFamily="34" charset="0"/>
              </a:rPr>
              <a:t>                                                                    </a:t>
            </a:r>
            <a:r>
              <a:rPr lang="tr-TR" i="1" dirty="0">
                <a:solidFill>
                  <a:schemeClr val="tx2"/>
                </a:solidFill>
              </a:rPr>
              <a:t>https://pubmed.ncbi.nlm.nih.gov/32319681/?utm_source=chatgpt.com</a:t>
            </a:r>
          </a:p>
          <a:p>
            <a:pPr eaLnBrk="1" hangingPunct="1">
              <a:lnSpc>
                <a:spcPct val="90000"/>
              </a:lnSpc>
            </a:pPr>
            <a:endParaRPr lang="tr-TR" sz="1800" i="1" dirty="0">
              <a:latin typeface="Berlin Sans FB" pitchFamily="34" charset="0"/>
            </a:endParaRPr>
          </a:p>
          <a:p>
            <a:pPr eaLnBrk="1" hangingPunct="1">
              <a:lnSpc>
                <a:spcPct val="90000"/>
              </a:lnSpc>
            </a:pPr>
            <a:endParaRPr lang="tr-TR"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063552" y="1124744"/>
            <a:ext cx="8190905" cy="184388"/>
          </a:xfrm>
        </p:spPr>
        <p:txBody>
          <a:bodyPr>
            <a:noAutofit/>
          </a:bodyPr>
          <a:lstStyle/>
          <a:p>
            <a:pPr>
              <a:lnSpc>
                <a:spcPct val="90000"/>
              </a:lnSpc>
            </a:pPr>
            <a:r>
              <a:rPr lang="tr-TR" sz="2400" dirty="0"/>
              <a:t>Bupropion SR: Yan etkiler</a:t>
            </a:r>
          </a:p>
        </p:txBody>
      </p:sp>
      <p:sp>
        <p:nvSpPr>
          <p:cNvPr id="39939" name="Rectangle 3"/>
          <p:cNvSpPr>
            <a:spLocks noGrp="1" noChangeArrowheads="1"/>
          </p:cNvSpPr>
          <p:nvPr>
            <p:ph type="body" sz="half" idx="2"/>
          </p:nvPr>
        </p:nvSpPr>
        <p:spPr>
          <a:xfrm>
            <a:off x="2160770" y="1355345"/>
            <a:ext cx="8093687" cy="4377912"/>
          </a:xfrm>
          <a:ln>
            <a:solidFill>
              <a:schemeClr val="accent1"/>
            </a:solidFill>
          </a:ln>
        </p:spPr>
        <p:txBody>
          <a:bodyPr>
            <a:noAutofit/>
          </a:bodyPr>
          <a:lstStyle/>
          <a:p>
            <a:pPr algn="just" eaLnBrk="1" hangingPunct="1">
              <a:lnSpc>
                <a:spcPct val="90000"/>
              </a:lnSpc>
            </a:pPr>
            <a:endParaRPr lang="tr-TR" dirty="0">
              <a:latin typeface="Comic Sans MS" panose="030F0702030302020204" pitchFamily="66" charset="0"/>
              <a:cs typeface="Calibri" pitchFamily="34" charset="0"/>
            </a:endParaRPr>
          </a:p>
          <a:p>
            <a:pPr algn="just" eaLnBrk="1" hangingPunct="1">
              <a:lnSpc>
                <a:spcPct val="90000"/>
              </a:lnSpc>
            </a:pPr>
            <a:r>
              <a:rPr lang="tr-TR" dirty="0">
                <a:latin typeface="Comic Sans MS" panose="030F0702030302020204" pitchFamily="66" charset="0"/>
                <a:cs typeface="Calibri" pitchFamily="34" charset="0"/>
              </a:rPr>
              <a:t>-</a:t>
            </a:r>
            <a:r>
              <a:rPr lang="tr-TR" dirty="0">
                <a:cs typeface="Calibri" pitchFamily="34" charset="0"/>
              </a:rPr>
              <a:t>Baş ağrısı, uykusuzluk, bulantı, ağız kuruluğu</a:t>
            </a:r>
          </a:p>
          <a:p>
            <a:pPr algn="just" eaLnBrk="1" hangingPunct="1">
              <a:lnSpc>
                <a:spcPct val="90000"/>
              </a:lnSpc>
            </a:pPr>
            <a:r>
              <a:rPr lang="tr-TR" dirty="0">
                <a:cs typeface="Calibri" pitchFamily="34" charset="0"/>
              </a:rPr>
              <a:t>-Kısa etkili olan formu konvülziyona daha çok neden olur, ancak SR formu da epileptiklerde konvülziyon eşiğini düşürebilir</a:t>
            </a:r>
          </a:p>
          <a:p>
            <a:pPr algn="just" eaLnBrk="1" hangingPunct="1">
              <a:lnSpc>
                <a:spcPct val="90000"/>
              </a:lnSpc>
            </a:pPr>
            <a:endParaRPr lang="tr-TR" dirty="0">
              <a:cs typeface="Calibri" pitchFamily="34" charset="0"/>
            </a:endParaRPr>
          </a:p>
          <a:p>
            <a:pPr algn="just" eaLnBrk="1" hangingPunct="1">
              <a:lnSpc>
                <a:spcPct val="90000"/>
              </a:lnSpc>
            </a:pPr>
            <a:r>
              <a:rPr lang="tr-TR" dirty="0">
                <a:cs typeface="Calibri" pitchFamily="34" charset="0"/>
              </a:rPr>
              <a:t>-Alerjik reaksiyon: Bazen </a:t>
            </a:r>
            <a:r>
              <a:rPr lang="tr-TR" i="1" u="sng" dirty="0">
                <a:cs typeface="Calibri" pitchFamily="34" charset="0"/>
              </a:rPr>
              <a:t>ciddi</a:t>
            </a:r>
            <a:r>
              <a:rPr lang="tr-TR" dirty="0">
                <a:cs typeface="Calibri" pitchFamily="34" charset="0"/>
              </a:rPr>
              <a:t> deri reaksiyonları(Stevens- Johnson) </a:t>
            </a:r>
          </a:p>
          <a:p>
            <a:pPr algn="just"/>
            <a:r>
              <a:rPr lang="tr-TR" dirty="0">
                <a:cs typeface="Calibri" pitchFamily="34" charset="0"/>
              </a:rPr>
              <a:t>-Uykusuzluk en sık görülen yan etkidir.</a:t>
            </a:r>
          </a:p>
          <a:p>
            <a:pPr algn="just"/>
            <a:r>
              <a:rPr lang="tr-TR" dirty="0">
                <a:cs typeface="Calibri" pitchFamily="34" charset="0"/>
              </a:rPr>
              <a:t>*Azaltmak için ilacın yatmadan uzun süre önce alınması öneriliyor, 2 doz arasında 8 saat bırakılmalı </a:t>
            </a:r>
          </a:p>
          <a:p>
            <a:pPr algn="just"/>
            <a:endParaRPr lang="tr-TR" dirty="0">
              <a:cs typeface="Calibri" pitchFamily="34" charset="0"/>
            </a:endParaRPr>
          </a:p>
          <a:p>
            <a:pPr algn="just"/>
            <a:r>
              <a:rPr lang="tr-TR" dirty="0">
                <a:cs typeface="Calibri" pitchFamily="34" charset="0"/>
              </a:rPr>
              <a:t>-Kontrolsüz diyabet ve hipertansiyonda dikkatli olmalı.</a:t>
            </a:r>
          </a:p>
          <a:p>
            <a:pPr algn="just"/>
            <a:endParaRPr lang="tr-TR" dirty="0">
              <a:cs typeface="Calibri" pitchFamily="34" charset="0"/>
            </a:endParaRPr>
          </a:p>
          <a:p>
            <a:pPr algn="just"/>
            <a:r>
              <a:rPr lang="tr-TR" dirty="0">
                <a:cs typeface="Calibri" pitchFamily="34" charset="0"/>
              </a:rPr>
              <a:t>-Gebelik kategorisi: C</a:t>
            </a:r>
          </a:p>
          <a:p>
            <a:pPr algn="just" eaLnBrk="1" hangingPunct="1">
              <a:lnSpc>
                <a:spcPct val="90000"/>
              </a:lnSpc>
            </a:pPr>
            <a:endParaRPr lang="tr-TR" dirty="0">
              <a:cs typeface="Calibri" pitchFamily="34" charset="0"/>
            </a:endParaRPr>
          </a:p>
          <a:p>
            <a:pPr eaLnBrk="1" hangingPunct="1">
              <a:lnSpc>
                <a:spcPct val="90000"/>
              </a:lnSpc>
            </a:pPr>
            <a:endParaRPr lang="tr-TR" sz="2400" dirty="0">
              <a:latin typeface="Comic Sans MS" pitchFamily="66"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81986" y="908721"/>
            <a:ext cx="8316919" cy="504497"/>
          </a:xfrm>
        </p:spPr>
        <p:txBody>
          <a:bodyPr>
            <a:normAutofit/>
          </a:bodyPr>
          <a:lstStyle/>
          <a:p>
            <a:r>
              <a:rPr lang="tr-TR" sz="2400" dirty="0"/>
              <a:t>Bupropion SR: </a:t>
            </a:r>
            <a:r>
              <a:rPr lang="tr-TR" sz="2400" dirty="0" err="1"/>
              <a:t>Kontrendikasyonlar</a:t>
            </a:r>
            <a:endParaRPr lang="tr-TR" sz="2400" dirty="0"/>
          </a:p>
        </p:txBody>
      </p:sp>
      <p:sp>
        <p:nvSpPr>
          <p:cNvPr id="41987" name="Rectangle 3"/>
          <p:cNvSpPr>
            <a:spLocks noGrp="1" noChangeArrowheads="1"/>
          </p:cNvSpPr>
          <p:nvPr>
            <p:ph type="body" sz="half" idx="2"/>
          </p:nvPr>
        </p:nvSpPr>
        <p:spPr>
          <a:ln>
            <a:solidFill>
              <a:schemeClr val="accent1"/>
            </a:solidFill>
          </a:ln>
        </p:spPr>
        <p:txBody>
          <a:bodyPr>
            <a:normAutofit/>
          </a:bodyPr>
          <a:lstStyle/>
          <a:p>
            <a:pPr algn="just" eaLnBrk="1" hangingPunct="1"/>
            <a:endParaRPr lang="tr-TR" dirty="0">
              <a:latin typeface="Comic Sans MS" panose="030F0702030302020204" pitchFamily="66" charset="0"/>
              <a:cs typeface="Calibri" pitchFamily="34" charset="0"/>
            </a:endParaRPr>
          </a:p>
          <a:p>
            <a:pPr algn="just" eaLnBrk="1" hangingPunct="1"/>
            <a:r>
              <a:rPr lang="tr-TR" dirty="0">
                <a:cs typeface="Calibri" pitchFamily="34" charset="0"/>
              </a:rPr>
              <a:t>-Epileptiklerde</a:t>
            </a:r>
          </a:p>
          <a:p>
            <a:pPr algn="just" eaLnBrk="1" hangingPunct="1"/>
            <a:r>
              <a:rPr lang="tr-TR" dirty="0">
                <a:cs typeface="Calibri" pitchFamily="34" charset="0"/>
              </a:rPr>
              <a:t>-</a:t>
            </a:r>
            <a:r>
              <a:rPr lang="tr-TR" dirty="0" err="1">
                <a:cs typeface="Calibri" pitchFamily="34" charset="0"/>
              </a:rPr>
              <a:t>Konvülziyonlu</a:t>
            </a:r>
            <a:r>
              <a:rPr lang="tr-TR" dirty="0">
                <a:cs typeface="Calibri" pitchFamily="34" charset="0"/>
              </a:rPr>
              <a:t> kafa travmalarında</a:t>
            </a:r>
          </a:p>
          <a:p>
            <a:pPr algn="just" eaLnBrk="1" hangingPunct="1"/>
            <a:r>
              <a:rPr lang="tr-TR" dirty="0">
                <a:cs typeface="Calibri" pitchFamily="34" charset="0"/>
              </a:rPr>
              <a:t>-Alkolle beraber</a:t>
            </a:r>
          </a:p>
          <a:p>
            <a:pPr algn="just" eaLnBrk="1" hangingPunct="1"/>
            <a:r>
              <a:rPr lang="tr-TR" dirty="0">
                <a:cs typeface="Calibri" pitchFamily="34" charset="0"/>
              </a:rPr>
              <a:t>-</a:t>
            </a:r>
            <a:r>
              <a:rPr lang="tr-TR" dirty="0" err="1">
                <a:cs typeface="Calibri" pitchFamily="34" charset="0"/>
              </a:rPr>
              <a:t>Hepatik</a:t>
            </a:r>
            <a:r>
              <a:rPr lang="tr-TR" dirty="0">
                <a:cs typeface="Calibri" pitchFamily="34" charset="0"/>
              </a:rPr>
              <a:t> nekroz</a:t>
            </a:r>
          </a:p>
          <a:p>
            <a:pPr algn="just" eaLnBrk="1" hangingPunct="1"/>
            <a:r>
              <a:rPr lang="tr-TR" dirty="0">
                <a:cs typeface="Calibri" pitchFamily="34" charset="0"/>
              </a:rPr>
              <a:t>-MAO inhibitörü kullananlarda (Kesildikten 14 gün sonra başlanılabilir)</a:t>
            </a:r>
          </a:p>
          <a:p>
            <a:pPr algn="just" eaLnBrk="1" hangingPunct="1"/>
            <a:r>
              <a:rPr lang="tr-TR" dirty="0">
                <a:cs typeface="Calibri" pitchFamily="34" charset="0"/>
              </a:rPr>
              <a:t>-Beta </a:t>
            </a:r>
            <a:r>
              <a:rPr lang="tr-TR" dirty="0" err="1">
                <a:cs typeface="Calibri" pitchFamily="34" charset="0"/>
              </a:rPr>
              <a:t>bloker</a:t>
            </a:r>
            <a:r>
              <a:rPr lang="tr-TR" dirty="0">
                <a:cs typeface="Calibri" pitchFamily="34" charset="0"/>
              </a:rPr>
              <a:t> kullananlarda dikkatli olunmalı (Özellikle </a:t>
            </a:r>
            <a:r>
              <a:rPr lang="tr-TR" dirty="0" err="1">
                <a:cs typeface="Calibri" pitchFamily="34" charset="0"/>
              </a:rPr>
              <a:t>metoprolol</a:t>
            </a:r>
            <a:r>
              <a:rPr lang="tr-TR" dirty="0">
                <a:cs typeface="Calibri" pitchFamily="34" charset="0"/>
              </a:rPr>
              <a:t>)</a:t>
            </a:r>
          </a:p>
          <a:p>
            <a:pPr algn="just" eaLnBrk="1" hangingPunct="1"/>
            <a:r>
              <a:rPr lang="tr-TR" dirty="0">
                <a:cs typeface="Calibri" pitchFamily="34" charset="0"/>
              </a:rPr>
              <a:t>-</a:t>
            </a:r>
            <a:r>
              <a:rPr lang="tr-TR" dirty="0" err="1">
                <a:cs typeface="Calibri" pitchFamily="34" charset="0"/>
              </a:rPr>
              <a:t>Anoreksiya</a:t>
            </a:r>
            <a:r>
              <a:rPr lang="tr-TR" dirty="0">
                <a:cs typeface="Calibri" pitchFamily="34" charset="0"/>
              </a:rPr>
              <a:t> veya </a:t>
            </a:r>
            <a:r>
              <a:rPr lang="tr-TR" dirty="0" err="1">
                <a:cs typeface="Calibri" pitchFamily="34" charset="0"/>
              </a:rPr>
              <a:t>blumia</a:t>
            </a:r>
            <a:r>
              <a:rPr lang="tr-TR" dirty="0">
                <a:cs typeface="Calibri" pitchFamily="34" charset="0"/>
              </a:rPr>
              <a:t>,</a:t>
            </a:r>
          </a:p>
          <a:p>
            <a:pPr algn="just" eaLnBrk="1" hangingPunct="1"/>
            <a:r>
              <a:rPr lang="tr-TR" dirty="0">
                <a:cs typeface="Calibri" pitchFamily="34" charset="0"/>
              </a:rPr>
              <a:t>-</a:t>
            </a:r>
            <a:r>
              <a:rPr lang="tr-TR" dirty="0" err="1">
                <a:cs typeface="Calibri" pitchFamily="34" charset="0"/>
              </a:rPr>
              <a:t>Teofilin</a:t>
            </a:r>
            <a:r>
              <a:rPr lang="tr-TR" dirty="0">
                <a:cs typeface="Calibri" pitchFamily="34" charset="0"/>
              </a:rPr>
              <a:t> kullananlarda dikkat edilmeli.</a:t>
            </a:r>
          </a:p>
          <a:p>
            <a:pPr eaLnBrk="1" hangingPunct="1"/>
            <a:endParaRPr lang="tr-TR" sz="2800" dirty="0">
              <a:latin typeface="Berlin Sans FB"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47529" y="836272"/>
            <a:ext cx="8316919" cy="504497"/>
          </a:xfrm>
        </p:spPr>
        <p:txBody>
          <a:bodyPr>
            <a:normAutofit/>
          </a:bodyPr>
          <a:lstStyle/>
          <a:p>
            <a:pPr eaLnBrk="1" hangingPunct="1"/>
            <a:r>
              <a:rPr lang="tr-TR" sz="2400" dirty="0">
                <a:latin typeface="Comic Sans MS" panose="030F0702030302020204" pitchFamily="66" charset="0"/>
              </a:rPr>
              <a:t> </a:t>
            </a:r>
            <a:r>
              <a:rPr lang="tr-TR" sz="2400" dirty="0" err="1"/>
              <a:t>Vareniklin</a:t>
            </a:r>
            <a:endParaRPr lang="tr-TR" sz="2400" dirty="0"/>
          </a:p>
        </p:txBody>
      </p:sp>
      <p:sp>
        <p:nvSpPr>
          <p:cNvPr id="43011" name="Rectangle 3"/>
          <p:cNvSpPr>
            <a:spLocks noGrp="1" noChangeArrowheads="1"/>
          </p:cNvSpPr>
          <p:nvPr>
            <p:ph type="body" sz="half" idx="2"/>
          </p:nvPr>
        </p:nvSpPr>
        <p:spPr>
          <a:xfrm>
            <a:off x="2049153" y="1340769"/>
            <a:ext cx="8093687" cy="4521927"/>
          </a:xfrm>
          <a:ln>
            <a:solidFill>
              <a:schemeClr val="accent1"/>
            </a:solidFill>
          </a:ln>
        </p:spPr>
        <p:txBody>
          <a:bodyPr>
            <a:noAutofit/>
          </a:bodyPr>
          <a:lstStyle/>
          <a:p>
            <a:pPr algn="just"/>
            <a:endParaRPr lang="tr-TR" dirty="0">
              <a:latin typeface="Comic Sans MS" panose="030F0702030302020204" pitchFamily="66" charset="0"/>
              <a:cs typeface="Calibri" pitchFamily="34" charset="0"/>
            </a:endParaRPr>
          </a:p>
          <a:p>
            <a:pPr algn="just"/>
            <a:r>
              <a:rPr lang="tr-TR" dirty="0">
                <a:latin typeface="Comic Sans MS" panose="030F0702030302020204" pitchFamily="66" charset="0"/>
                <a:cs typeface="Calibri" pitchFamily="34" charset="0"/>
              </a:rPr>
              <a:t>-</a:t>
            </a:r>
            <a:r>
              <a:rPr lang="tr-TR" dirty="0">
                <a:cs typeface="Calibri" pitchFamily="34" charset="0"/>
              </a:rPr>
              <a:t>Doğal bir bitkisel alkoloid olan </a:t>
            </a:r>
            <a:r>
              <a:rPr lang="tr-TR" i="1" dirty="0">
                <a:cs typeface="Calibri" pitchFamily="34" charset="0"/>
              </a:rPr>
              <a:t>CYTİSİNE’i temel alarak </a:t>
            </a:r>
            <a:r>
              <a:rPr lang="tr-TR" dirty="0">
                <a:cs typeface="Calibri" pitchFamily="34" charset="0"/>
              </a:rPr>
              <a:t>geliştirilmiştir.</a:t>
            </a:r>
          </a:p>
          <a:p>
            <a:pPr algn="just" eaLnBrk="1" hangingPunct="1"/>
            <a:r>
              <a:rPr lang="tr-TR" dirty="0">
                <a:cs typeface="Calibri" pitchFamily="34" charset="0"/>
              </a:rPr>
              <a:t>-</a:t>
            </a:r>
            <a:r>
              <a:rPr lang="tr-TR" dirty="0" err="1">
                <a:cs typeface="Calibri" pitchFamily="34" charset="0"/>
              </a:rPr>
              <a:t>Nikotinik</a:t>
            </a:r>
            <a:r>
              <a:rPr lang="tr-TR" dirty="0">
                <a:cs typeface="Calibri" pitchFamily="34" charset="0"/>
              </a:rPr>
              <a:t> asetilkolin reseptörlerinin </a:t>
            </a:r>
            <a:r>
              <a:rPr lang="tr-TR" u="sng" dirty="0">
                <a:cs typeface="Calibri" pitchFamily="34" charset="0"/>
              </a:rPr>
              <a:t>parsiyel</a:t>
            </a:r>
            <a:r>
              <a:rPr lang="tr-TR" dirty="0">
                <a:cs typeface="Calibri" pitchFamily="34" charset="0"/>
              </a:rPr>
              <a:t> agonist ve antagonistidir.</a:t>
            </a:r>
          </a:p>
          <a:p>
            <a:pPr algn="just" eaLnBrk="1" hangingPunct="1"/>
            <a:r>
              <a:rPr lang="tr-TR" dirty="0">
                <a:cs typeface="Calibri" pitchFamily="34" charset="0"/>
              </a:rPr>
              <a:t>-</a:t>
            </a:r>
            <a:r>
              <a:rPr lang="tr-TR" dirty="0" err="1">
                <a:cs typeface="Calibri" pitchFamily="34" charset="0"/>
              </a:rPr>
              <a:t>Cytisinle</a:t>
            </a:r>
            <a:r>
              <a:rPr lang="tr-TR" dirty="0">
                <a:cs typeface="Calibri" pitchFamily="34" charset="0"/>
              </a:rPr>
              <a:t> mukayese edildiğinde </a:t>
            </a:r>
            <a:r>
              <a:rPr lang="tr-TR" dirty="0" err="1">
                <a:cs typeface="Calibri" pitchFamily="34" charset="0"/>
              </a:rPr>
              <a:t>vareniklinin</a:t>
            </a:r>
            <a:r>
              <a:rPr lang="tr-TR" dirty="0">
                <a:cs typeface="Calibri" pitchFamily="34" charset="0"/>
              </a:rPr>
              <a:t> santral sinir sistemine </a:t>
            </a:r>
            <a:r>
              <a:rPr lang="tr-TR" dirty="0" err="1">
                <a:cs typeface="Calibri" pitchFamily="34" charset="0"/>
              </a:rPr>
              <a:t>penetrasyonu</a:t>
            </a:r>
            <a:r>
              <a:rPr lang="tr-TR" dirty="0">
                <a:cs typeface="Calibri" pitchFamily="34" charset="0"/>
              </a:rPr>
              <a:t> daha fazladır.</a:t>
            </a:r>
          </a:p>
          <a:p>
            <a:pPr algn="just"/>
            <a:r>
              <a:rPr lang="tr-TR" dirty="0">
                <a:cs typeface="Calibri" pitchFamily="34" charset="0"/>
              </a:rPr>
              <a:t>-</a:t>
            </a:r>
            <a:r>
              <a:rPr lang="tr-TR" dirty="0" err="1">
                <a:cs typeface="Calibri" pitchFamily="34" charset="0"/>
              </a:rPr>
              <a:t>Vareniklin</a:t>
            </a:r>
            <a:r>
              <a:rPr lang="tr-TR" dirty="0">
                <a:cs typeface="Calibri" pitchFamily="34" charset="0"/>
              </a:rPr>
              <a:t> </a:t>
            </a:r>
            <a:r>
              <a:rPr lang="el-GR" dirty="0">
                <a:cs typeface="Calibri" pitchFamily="34" charset="0"/>
              </a:rPr>
              <a:t>α4 β2 </a:t>
            </a:r>
            <a:r>
              <a:rPr lang="tr-TR" dirty="0">
                <a:cs typeface="Calibri" pitchFamily="34" charset="0"/>
              </a:rPr>
              <a:t>reseptörleri uyararak </a:t>
            </a:r>
            <a:r>
              <a:rPr lang="tr-TR" dirty="0" err="1">
                <a:cs typeface="Calibri" pitchFamily="34" charset="0"/>
              </a:rPr>
              <a:t>nikotinik</a:t>
            </a:r>
            <a:r>
              <a:rPr lang="tr-TR" dirty="0">
                <a:cs typeface="Calibri" pitchFamily="34" charset="0"/>
              </a:rPr>
              <a:t> </a:t>
            </a:r>
            <a:r>
              <a:rPr lang="tr-TR" dirty="0" err="1">
                <a:cs typeface="Calibri" pitchFamily="34" charset="0"/>
              </a:rPr>
              <a:t>agonist</a:t>
            </a:r>
            <a:r>
              <a:rPr lang="tr-TR" dirty="0">
                <a:cs typeface="Calibri" pitchFamily="34" charset="0"/>
              </a:rPr>
              <a:t> etkileri ile </a:t>
            </a:r>
            <a:r>
              <a:rPr lang="tr-TR" dirty="0" err="1">
                <a:cs typeface="Calibri" pitchFamily="34" charset="0"/>
              </a:rPr>
              <a:t>nucleus</a:t>
            </a:r>
            <a:r>
              <a:rPr lang="tr-TR" dirty="0">
                <a:cs typeface="Calibri" pitchFamily="34" charset="0"/>
              </a:rPr>
              <a:t> </a:t>
            </a:r>
            <a:r>
              <a:rPr lang="tr-TR" dirty="0" err="1">
                <a:cs typeface="Calibri" pitchFamily="34" charset="0"/>
              </a:rPr>
              <a:t>accumbensden</a:t>
            </a:r>
            <a:r>
              <a:rPr lang="tr-TR" dirty="0">
                <a:cs typeface="Calibri" pitchFamily="34" charset="0"/>
              </a:rPr>
              <a:t> </a:t>
            </a:r>
            <a:r>
              <a:rPr lang="tr-TR" dirty="0" err="1">
                <a:cs typeface="Calibri" pitchFamily="34" charset="0"/>
              </a:rPr>
              <a:t>dopamin</a:t>
            </a:r>
            <a:r>
              <a:rPr lang="tr-TR" dirty="0">
                <a:cs typeface="Calibri" pitchFamily="34" charset="0"/>
              </a:rPr>
              <a:t> salınımını sağlar, ancak etkisi nikotin kadar güçlü değildir. </a:t>
            </a:r>
          </a:p>
          <a:p>
            <a:pPr algn="just"/>
            <a:r>
              <a:rPr lang="tr-TR" dirty="0">
                <a:cs typeface="Calibri" pitchFamily="34" charset="0"/>
              </a:rPr>
              <a:t>-</a:t>
            </a:r>
            <a:r>
              <a:rPr lang="tr-TR" dirty="0" err="1">
                <a:cs typeface="Calibri" pitchFamily="34" charset="0"/>
              </a:rPr>
              <a:t>Dopamin</a:t>
            </a:r>
            <a:r>
              <a:rPr lang="tr-TR" dirty="0">
                <a:cs typeface="Calibri" pitchFamily="34" charset="0"/>
              </a:rPr>
              <a:t> sürekli orta dozda salındığı için yoğun sigara içme isteği ve yoksunluk semptomlarının ortaya çıkmasını engeller.</a:t>
            </a:r>
          </a:p>
          <a:p>
            <a:pPr algn="just"/>
            <a:r>
              <a:rPr lang="tr-TR" dirty="0">
                <a:cs typeface="Calibri" pitchFamily="34" charset="0"/>
              </a:rPr>
              <a:t>-Aynı zamanda </a:t>
            </a:r>
            <a:r>
              <a:rPr lang="tr-TR" dirty="0" err="1">
                <a:cs typeface="Calibri" pitchFamily="34" charset="0"/>
              </a:rPr>
              <a:t>nikotinik</a:t>
            </a:r>
            <a:r>
              <a:rPr lang="tr-TR" dirty="0">
                <a:cs typeface="Calibri" pitchFamily="34" charset="0"/>
              </a:rPr>
              <a:t> reseptörlere bağlanarak </a:t>
            </a:r>
            <a:r>
              <a:rPr lang="tr-TR" dirty="0" err="1">
                <a:cs typeface="Calibri" pitchFamily="34" charset="0"/>
              </a:rPr>
              <a:t>antagonistik</a:t>
            </a:r>
            <a:r>
              <a:rPr lang="tr-TR" dirty="0">
                <a:cs typeface="Calibri" pitchFamily="34" charset="0"/>
              </a:rPr>
              <a:t> etki yapar.</a:t>
            </a:r>
          </a:p>
          <a:p>
            <a:pPr algn="just" eaLnBrk="1" hangingPunct="1"/>
            <a:endParaRPr lang="tr-TR" dirty="0">
              <a:cs typeface="Calibri"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E6BAD5-ACB9-4CA6-9D0F-17F24E06BCCF}"/>
              </a:ext>
            </a:extLst>
          </p:cNvPr>
          <p:cNvSpPr>
            <a:spLocks noGrp="1"/>
          </p:cNvSpPr>
          <p:nvPr>
            <p:ph type="title"/>
          </p:nvPr>
        </p:nvSpPr>
        <p:spPr>
          <a:xfrm>
            <a:off x="2081052" y="620689"/>
            <a:ext cx="8316919" cy="504497"/>
          </a:xfrm>
        </p:spPr>
        <p:txBody>
          <a:bodyPr>
            <a:normAutofit fontScale="90000"/>
          </a:bodyPr>
          <a:lstStyle/>
          <a:p>
            <a:r>
              <a:rPr lang="tr-TR" sz="2700" dirty="0">
                <a:cs typeface="Arial" charset="0"/>
              </a:rPr>
              <a:t>Nikotinin etki mekanizması</a:t>
            </a:r>
            <a:br>
              <a:rPr lang="tr-TR" sz="2400" dirty="0">
                <a:cs typeface="Arial" charset="0"/>
              </a:rPr>
            </a:br>
            <a:endParaRPr lang="tr-TR" dirty="0"/>
          </a:p>
        </p:txBody>
      </p:sp>
      <p:pic>
        <p:nvPicPr>
          <p:cNvPr id="45059" name="Picture 3"/>
          <p:cNvPicPr>
            <a:picLocks noGrp="1" noChangeAspect="1" noChangeArrowheads="1"/>
          </p:cNvPicPr>
          <p:nvPr>
            <p:ph idx="4294967295"/>
          </p:nvPr>
        </p:nvPicPr>
        <p:blipFill>
          <a:blip r:embed="rId3" cstate="print"/>
          <a:srcRect/>
          <a:stretch>
            <a:fillRect/>
          </a:stretch>
        </p:blipFill>
        <p:spPr>
          <a:xfrm>
            <a:off x="1937538" y="964047"/>
            <a:ext cx="8460432" cy="4929907"/>
          </a:xfrm>
          <a:solidFill>
            <a:srgbClr val="FFF7FE"/>
          </a:solidFill>
        </p:spPr>
      </p:pic>
      <p:sp>
        <p:nvSpPr>
          <p:cNvPr id="45061" name="Text Box 5"/>
          <p:cNvSpPr txBox="1">
            <a:spLocks noChangeArrowheads="1"/>
          </p:cNvSpPr>
          <p:nvPr/>
        </p:nvSpPr>
        <p:spPr bwMode="auto">
          <a:xfrm>
            <a:off x="2639616" y="5157192"/>
            <a:ext cx="3167956" cy="338554"/>
          </a:xfrm>
          <a:prstGeom prst="rect">
            <a:avLst/>
          </a:prstGeom>
          <a:solidFill>
            <a:srgbClr val="B2B2B2"/>
          </a:solidFill>
          <a:ln w="9525">
            <a:noFill/>
            <a:miter lim="800000"/>
            <a:headEnd/>
            <a:tailEnd/>
          </a:ln>
        </p:spPr>
        <p:txBody>
          <a:bodyPr wrap="square">
            <a:spAutoFit/>
          </a:bodyPr>
          <a:lstStyle/>
          <a:p>
            <a:pPr>
              <a:spcBef>
                <a:spcPct val="50000"/>
              </a:spcBef>
            </a:pPr>
            <a:r>
              <a:rPr lang="tr-TR" sz="1600" b="1" dirty="0">
                <a:latin typeface="Comic Sans MS" panose="030F0702030302020204" pitchFamily="66" charset="0"/>
                <a:cs typeface="Arial" charset="0"/>
              </a:rPr>
              <a:t>α4 β2 reseptörü</a:t>
            </a:r>
            <a:endParaRPr lang="tr-TR" sz="1600" dirty="0">
              <a:latin typeface="Comic Sans MS" panose="030F0702030302020204" pitchFamily="66" charset="0"/>
              <a:cs typeface="Arial"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FE3BC6-50D4-4A9C-8B7B-AC94588AC70C}"/>
              </a:ext>
            </a:extLst>
          </p:cNvPr>
          <p:cNvSpPr>
            <a:spLocks noGrp="1"/>
          </p:cNvSpPr>
          <p:nvPr>
            <p:ph type="title"/>
          </p:nvPr>
        </p:nvSpPr>
        <p:spPr>
          <a:xfrm>
            <a:off x="2151151" y="958361"/>
            <a:ext cx="8316919" cy="504497"/>
          </a:xfrm>
        </p:spPr>
        <p:txBody>
          <a:bodyPr>
            <a:normAutofit fontScale="90000"/>
          </a:bodyPr>
          <a:lstStyle/>
          <a:p>
            <a:r>
              <a:rPr lang="tr-TR" sz="2700" dirty="0" err="1">
                <a:cs typeface="Arial" charset="0"/>
              </a:rPr>
              <a:t>Vareniklinin</a:t>
            </a:r>
            <a:r>
              <a:rPr lang="tr-TR" sz="2700" dirty="0">
                <a:cs typeface="Arial" charset="0"/>
              </a:rPr>
              <a:t> etki mekanizması</a:t>
            </a:r>
            <a:br>
              <a:rPr lang="tr-TR" sz="2400" dirty="0">
                <a:cs typeface="Arial" charset="0"/>
              </a:rPr>
            </a:br>
            <a:endParaRPr lang="tr-TR" dirty="0"/>
          </a:p>
        </p:txBody>
      </p:sp>
      <p:pic>
        <p:nvPicPr>
          <p:cNvPr id="46083" name="Picture 3"/>
          <p:cNvPicPr>
            <a:picLocks noGrp="1" noChangeAspect="1" noChangeArrowheads="1"/>
          </p:cNvPicPr>
          <p:nvPr>
            <p:ph idx="4294967295"/>
          </p:nvPr>
        </p:nvPicPr>
        <p:blipFill>
          <a:blip r:embed="rId3" cstate="print"/>
          <a:srcRect/>
          <a:stretch>
            <a:fillRect/>
          </a:stretch>
        </p:blipFill>
        <p:spPr>
          <a:xfrm>
            <a:off x="2207569" y="1289771"/>
            <a:ext cx="8204085" cy="3997128"/>
          </a:xfrm>
          <a:noFill/>
        </p:spPr>
      </p:pic>
      <p:sp>
        <p:nvSpPr>
          <p:cNvPr id="46085" name="Text Box 5"/>
          <p:cNvSpPr txBox="1">
            <a:spLocks noChangeArrowheads="1"/>
          </p:cNvSpPr>
          <p:nvPr/>
        </p:nvSpPr>
        <p:spPr bwMode="auto">
          <a:xfrm>
            <a:off x="2711624" y="5445224"/>
            <a:ext cx="3887788" cy="338554"/>
          </a:xfrm>
          <a:prstGeom prst="rect">
            <a:avLst/>
          </a:prstGeom>
          <a:solidFill>
            <a:srgbClr val="B2B2B2"/>
          </a:solidFill>
          <a:ln w="9525">
            <a:noFill/>
            <a:miter lim="800000"/>
            <a:headEnd/>
            <a:tailEnd/>
          </a:ln>
        </p:spPr>
        <p:txBody>
          <a:bodyPr>
            <a:spAutoFit/>
          </a:bodyPr>
          <a:lstStyle/>
          <a:p>
            <a:pPr>
              <a:spcBef>
                <a:spcPct val="50000"/>
              </a:spcBef>
            </a:pPr>
            <a:r>
              <a:rPr lang="tr-TR" sz="1600" b="1" dirty="0">
                <a:latin typeface="Comic Sans MS" panose="030F0702030302020204" pitchFamily="66" charset="0"/>
                <a:cs typeface="Arial" charset="0"/>
              </a:rPr>
              <a:t>α4 β2 reseptörü</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FE9E64-172C-4D4A-8764-1177A52378DE}"/>
              </a:ext>
            </a:extLst>
          </p:cNvPr>
          <p:cNvSpPr>
            <a:spLocks noGrp="1"/>
          </p:cNvSpPr>
          <p:nvPr>
            <p:ph type="title"/>
          </p:nvPr>
        </p:nvSpPr>
        <p:spPr/>
        <p:txBody>
          <a:bodyPr>
            <a:normAutofit fontScale="90000"/>
          </a:bodyPr>
          <a:lstStyle/>
          <a:p>
            <a:r>
              <a:rPr lang="tr-TR" sz="2700" dirty="0" err="1">
                <a:cs typeface="Arial" charset="0"/>
              </a:rPr>
              <a:t>Vareniklin</a:t>
            </a:r>
            <a:r>
              <a:rPr lang="tr-TR" sz="2700" dirty="0">
                <a:cs typeface="Arial" charset="0"/>
              </a:rPr>
              <a:t> ve nikotin</a:t>
            </a:r>
            <a:br>
              <a:rPr lang="tr-TR" sz="2400" dirty="0">
                <a:cs typeface="Arial" charset="0"/>
              </a:rPr>
            </a:br>
            <a:endParaRPr lang="tr-TR" dirty="0"/>
          </a:p>
        </p:txBody>
      </p:sp>
      <p:pic>
        <p:nvPicPr>
          <p:cNvPr id="47107" name="Picture 3"/>
          <p:cNvPicPr>
            <a:picLocks noGrp="1" noChangeAspect="1" noChangeArrowheads="1"/>
          </p:cNvPicPr>
          <p:nvPr>
            <p:ph idx="4294967295"/>
          </p:nvPr>
        </p:nvPicPr>
        <p:blipFill>
          <a:blip r:embed="rId3" cstate="print"/>
          <a:srcRect/>
          <a:stretch>
            <a:fillRect/>
          </a:stretch>
        </p:blipFill>
        <p:spPr>
          <a:xfrm>
            <a:off x="2063552" y="1061052"/>
            <a:ext cx="7848872" cy="4168149"/>
          </a:xfrm>
          <a:noFill/>
        </p:spPr>
      </p:pic>
      <p:sp>
        <p:nvSpPr>
          <p:cNvPr id="47108" name="Text Box 4"/>
          <p:cNvSpPr txBox="1">
            <a:spLocks noChangeArrowheads="1"/>
          </p:cNvSpPr>
          <p:nvPr/>
        </p:nvSpPr>
        <p:spPr bwMode="auto">
          <a:xfrm>
            <a:off x="2279647" y="5277836"/>
            <a:ext cx="3816350" cy="338554"/>
          </a:xfrm>
          <a:prstGeom prst="rect">
            <a:avLst/>
          </a:prstGeom>
          <a:solidFill>
            <a:srgbClr val="B2B2B2"/>
          </a:solidFill>
          <a:ln w="9525">
            <a:noFill/>
            <a:miter lim="800000"/>
            <a:headEnd/>
            <a:tailEnd/>
          </a:ln>
        </p:spPr>
        <p:txBody>
          <a:bodyPr>
            <a:spAutoFit/>
          </a:bodyPr>
          <a:lstStyle/>
          <a:p>
            <a:pPr>
              <a:spcBef>
                <a:spcPct val="50000"/>
              </a:spcBef>
            </a:pPr>
            <a:r>
              <a:rPr lang="tr-TR" sz="1600" b="1" dirty="0">
                <a:latin typeface="Comic Sans MS" panose="030F0702030302020204" pitchFamily="66" charset="0"/>
                <a:cs typeface="Arial" charset="0"/>
              </a:rPr>
              <a:t>α4 β2 reseptörü</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19537" y="404665"/>
            <a:ext cx="8307921" cy="792087"/>
          </a:xfrm>
        </p:spPr>
        <p:txBody>
          <a:bodyPr>
            <a:normAutofit fontScale="90000"/>
          </a:bodyPr>
          <a:lstStyle/>
          <a:p>
            <a:br>
              <a:rPr lang="tr-TR" sz="5300" dirty="0">
                <a:solidFill>
                  <a:srgbClr val="FF0000"/>
                </a:solidFill>
                <a:latin typeface="Calibri" pitchFamily="34" charset="0"/>
                <a:cs typeface="Calibri" pitchFamily="34" charset="0"/>
              </a:rPr>
            </a:br>
            <a:r>
              <a:rPr lang="tr-TR" sz="2700" dirty="0">
                <a:cs typeface="Arial" charset="0"/>
              </a:rPr>
              <a:t>Vareniklin: Kullanım şekli ve doz</a:t>
            </a:r>
            <a:br>
              <a:rPr lang="tr-TR" dirty="0">
                <a:solidFill>
                  <a:srgbClr val="FF0000"/>
                </a:solidFill>
                <a:latin typeface="Berlin Sans FB" pitchFamily="34" charset="0"/>
              </a:rPr>
            </a:br>
            <a:endParaRPr lang="tr-TR" b="1" dirty="0">
              <a:solidFill>
                <a:srgbClr val="FF0000"/>
              </a:solidFill>
              <a:latin typeface="Calibri" pitchFamily="34" charset="0"/>
              <a:cs typeface="Calibri" pitchFamily="34" charset="0"/>
            </a:endParaRPr>
          </a:p>
        </p:txBody>
      </p:sp>
      <p:sp>
        <p:nvSpPr>
          <p:cNvPr id="48131" name="Rectangle 3"/>
          <p:cNvSpPr>
            <a:spLocks noGrp="1" noChangeArrowheads="1"/>
          </p:cNvSpPr>
          <p:nvPr>
            <p:ph type="body" sz="half" idx="2"/>
          </p:nvPr>
        </p:nvSpPr>
        <p:spPr>
          <a:xfrm>
            <a:off x="2063552" y="1268761"/>
            <a:ext cx="8190904" cy="4536504"/>
          </a:xfrm>
          <a:ln>
            <a:solidFill>
              <a:schemeClr val="accent1"/>
            </a:solidFill>
          </a:ln>
        </p:spPr>
        <p:txBody>
          <a:bodyPr>
            <a:normAutofit/>
          </a:bodyPr>
          <a:lstStyle/>
          <a:p>
            <a:pPr algn="just" eaLnBrk="1" hangingPunct="1"/>
            <a:endParaRPr lang="tr-TR" dirty="0">
              <a:latin typeface="Comic Sans MS" panose="030F0702030302020204" pitchFamily="66" charset="0"/>
              <a:cs typeface="Calibri" pitchFamily="34" charset="0"/>
            </a:endParaRPr>
          </a:p>
          <a:p>
            <a:pPr marL="285750" indent="-285750" algn="just">
              <a:buFont typeface="Wingdings" panose="05000000000000000000" pitchFamily="2" charset="2"/>
              <a:buChar char="v"/>
            </a:pPr>
            <a:r>
              <a:rPr lang="tr-TR" dirty="0">
                <a:cs typeface="Calibri" pitchFamily="34" charset="0"/>
              </a:rPr>
              <a:t>Başlangıçta 0,5 </a:t>
            </a:r>
            <a:r>
              <a:rPr lang="tr-TR" dirty="0" err="1">
                <a:cs typeface="Calibri" pitchFamily="34" charset="0"/>
              </a:rPr>
              <a:t>mg’lık</a:t>
            </a:r>
            <a:r>
              <a:rPr lang="tr-TR" dirty="0">
                <a:cs typeface="Calibri" pitchFamily="34" charset="0"/>
              </a:rPr>
              <a:t> tb 3 gün 1 adet </a:t>
            </a:r>
          </a:p>
          <a:p>
            <a:pPr marL="285750" indent="-285750" algn="just">
              <a:buFont typeface="Wingdings" panose="05000000000000000000" pitchFamily="2" charset="2"/>
              <a:buChar char="v"/>
            </a:pPr>
            <a:r>
              <a:rPr lang="tr-TR" dirty="0">
                <a:cs typeface="Calibri" pitchFamily="34" charset="0"/>
              </a:rPr>
              <a:t>4 gün 0.5 mg x 2 </a:t>
            </a:r>
          </a:p>
          <a:p>
            <a:pPr marL="285750" indent="-285750" algn="just">
              <a:buFont typeface="Wingdings" panose="05000000000000000000" pitchFamily="2" charset="2"/>
              <a:buChar char="v"/>
            </a:pPr>
            <a:r>
              <a:rPr lang="tr-TR" dirty="0">
                <a:cs typeface="Calibri" pitchFamily="34" charset="0"/>
              </a:rPr>
              <a:t>Daha sonra 1mg x 2 ile devam edilir</a:t>
            </a:r>
          </a:p>
          <a:p>
            <a:pPr marL="285750" indent="-285750" algn="just">
              <a:buFont typeface="Wingdings" panose="05000000000000000000" pitchFamily="2" charset="2"/>
              <a:buChar char="v"/>
            </a:pPr>
            <a:r>
              <a:rPr lang="tr-TR" dirty="0">
                <a:cs typeface="Calibri" pitchFamily="34" charset="0"/>
              </a:rPr>
              <a:t>8-14. günler arası sigarayı bırakma günü belirlenir.</a:t>
            </a:r>
          </a:p>
          <a:p>
            <a:pPr algn="just" eaLnBrk="1" hangingPunct="1"/>
            <a:endParaRPr lang="tr-TR" dirty="0">
              <a:cs typeface="Calibri" pitchFamily="34" charset="0"/>
            </a:endParaRPr>
          </a:p>
          <a:p>
            <a:pPr algn="just" eaLnBrk="1" hangingPunct="1"/>
            <a:endParaRPr lang="tr-TR" dirty="0">
              <a:cs typeface="Calibri" pitchFamily="34" charset="0"/>
            </a:endParaRPr>
          </a:p>
          <a:p>
            <a:pPr algn="just"/>
            <a:r>
              <a:rPr lang="tr-TR" sz="2400" b="1" dirty="0" err="1">
                <a:solidFill>
                  <a:srgbClr val="0094AB"/>
                </a:solidFill>
                <a:ea typeface="+mj-ea"/>
                <a:cs typeface="Arial" charset="0"/>
              </a:rPr>
              <a:t>Vareniklin</a:t>
            </a:r>
            <a:r>
              <a:rPr lang="tr-TR" sz="2400" b="1" dirty="0">
                <a:solidFill>
                  <a:srgbClr val="0094AB"/>
                </a:solidFill>
                <a:ea typeface="+mj-ea"/>
                <a:cs typeface="Arial" charset="0"/>
              </a:rPr>
              <a:t>: Kullanma Süresi</a:t>
            </a:r>
          </a:p>
          <a:p>
            <a:pPr algn="just"/>
            <a:r>
              <a:rPr lang="tr-TR" dirty="0">
                <a:cs typeface="Calibri" pitchFamily="34" charset="0"/>
              </a:rPr>
              <a:t>İlacın kullanma süresi 12 haftadır.</a:t>
            </a:r>
          </a:p>
          <a:p>
            <a:pPr algn="just"/>
            <a:r>
              <a:rPr lang="tr-TR" dirty="0">
                <a:cs typeface="Calibri" pitchFamily="34" charset="0"/>
              </a:rPr>
              <a:t>Ancak bazı çalışmalarda, nikotin bağımlılığı fazla olanlarda 24 haftaya kadar uzatıldığında </a:t>
            </a:r>
            <a:r>
              <a:rPr lang="tr-TR" dirty="0" err="1">
                <a:cs typeface="Calibri" pitchFamily="34" charset="0"/>
              </a:rPr>
              <a:t>relapsların</a:t>
            </a:r>
            <a:r>
              <a:rPr lang="tr-TR" dirty="0">
                <a:cs typeface="Calibri" pitchFamily="34" charset="0"/>
              </a:rPr>
              <a:t> daha az olduğu görülmüştür.</a:t>
            </a:r>
          </a:p>
          <a:p>
            <a:pPr algn="just"/>
            <a:endParaRPr lang="tr-TR" dirty="0">
              <a:cs typeface="Calibri"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8" name="Bağımlının sigara konusundaki  hatalı  düşünceleri…"/>
          <p:cNvSpPr txBox="1">
            <a:spLocks noGrp="1"/>
          </p:cNvSpPr>
          <p:nvPr>
            <p:ph type="body" sz="half" idx="2"/>
          </p:nvPr>
        </p:nvSpPr>
        <p:spPr bwMode="auto">
          <a:xfrm>
            <a:off x="700203" y="1339912"/>
            <a:ext cx="10791583" cy="4521927"/>
          </a:xfrm>
          <a:prstGeom prst="rect">
            <a:avLst/>
          </a:prstGeom>
        </p:spPr>
        <p:txBody>
          <a:bodyPr>
            <a:normAutofit/>
          </a:bodyPr>
          <a:lstStyle/>
          <a:p>
            <a:pPr marL="0" indent="0" defTabSz="969263">
              <a:lnSpc>
                <a:spcPct val="100000"/>
              </a:lnSpc>
              <a:spcBef>
                <a:spcPts val="0"/>
              </a:spcBef>
              <a:buSzTx/>
              <a:buFontTx/>
              <a:buNone/>
              <a:defRPr sz="1500" b="1"/>
            </a:pPr>
            <a:r>
              <a:rPr dirty="0"/>
              <a:t>       </a:t>
            </a:r>
            <a:endParaRPr lang="tr-TR" dirty="0"/>
          </a:p>
          <a:p>
            <a:pPr marL="0" indent="0" defTabSz="969263">
              <a:lnSpc>
                <a:spcPct val="100000"/>
              </a:lnSpc>
              <a:spcBef>
                <a:spcPts val="0"/>
              </a:spcBef>
              <a:buSzTx/>
              <a:buFontTx/>
              <a:buNone/>
              <a:defRPr sz="1500" b="1"/>
            </a:pPr>
            <a:r>
              <a:rPr lang="tr-TR" dirty="0"/>
              <a:t>::</a:t>
            </a:r>
            <a:endParaRPr dirty="0"/>
          </a:p>
        </p:txBody>
      </p:sp>
      <p:sp>
        <p:nvSpPr>
          <p:cNvPr id="139" name="Düşünce"/>
          <p:cNvSpPr txBox="1"/>
          <p:nvPr/>
        </p:nvSpPr>
        <p:spPr bwMode="auto">
          <a:xfrm>
            <a:off x="1090310" y="1598002"/>
            <a:ext cx="3490697" cy="3293209"/>
          </a:xfrm>
          <a:prstGeom prst="rect">
            <a:avLst/>
          </a:prstGeom>
          <a:ln w="12700">
            <a:miter lim="400000"/>
          </a:ln>
        </p:spPr>
        <p:txBody>
          <a:bodyPr wrap="none" lIns="45719" rIns="45719">
            <a:spAutoFit/>
          </a:bodyPr>
          <a:lstStyle>
            <a:lvl1pPr>
              <a:defRPr sz="2700" b="1">
                <a:solidFill>
                  <a:srgbClr val="EE250E"/>
                </a:solidFill>
              </a:defRPr>
            </a:lvl1pPr>
          </a:lstStyle>
          <a:p>
            <a:r>
              <a:rPr lang="tr-TR" sz="1600" b="0" dirty="0">
                <a:solidFill>
                  <a:srgbClr val="FF0000"/>
                </a:solidFill>
              </a:rPr>
              <a:t>Sigara Bağımlısının Olumlu Düşünceleri</a:t>
            </a:r>
            <a:r>
              <a:rPr lang="tr-TR" sz="1600" b="0" dirty="0">
                <a:solidFill>
                  <a:srgbClr val="C00000"/>
                </a:solidFill>
              </a:rPr>
              <a:t>:</a:t>
            </a:r>
          </a:p>
          <a:p>
            <a:endParaRPr lang="tr-TR" sz="1600" b="0" dirty="0">
              <a:solidFill>
                <a:srgbClr val="C00000"/>
              </a:solidFill>
            </a:endParaRPr>
          </a:p>
          <a:p>
            <a:r>
              <a:rPr lang="tr-TR" sz="1600" b="0" dirty="0">
                <a:solidFill>
                  <a:schemeClr val="tx1"/>
                </a:solidFill>
              </a:rPr>
              <a:t>-"Bana keyif veriyor."</a:t>
            </a:r>
          </a:p>
          <a:p>
            <a:r>
              <a:rPr lang="tr-TR" sz="1600" b="0" dirty="0">
                <a:solidFill>
                  <a:schemeClr val="tx1"/>
                </a:solidFill>
              </a:rPr>
              <a:t>-"Yalnızlığımı gideriyor."</a:t>
            </a:r>
          </a:p>
          <a:p>
            <a:r>
              <a:rPr lang="tr-TR" sz="1600" b="0" dirty="0">
                <a:solidFill>
                  <a:schemeClr val="tx1"/>
                </a:solidFill>
              </a:rPr>
              <a:t>-"Dert ortağım, dostum, arkadaşım."</a:t>
            </a:r>
          </a:p>
          <a:p>
            <a:r>
              <a:rPr lang="tr-TR" sz="1600" b="0" dirty="0">
                <a:solidFill>
                  <a:schemeClr val="tx1"/>
                </a:solidFill>
              </a:rPr>
              <a:t>-"O benim bir parçam."</a:t>
            </a:r>
          </a:p>
          <a:p>
            <a:r>
              <a:rPr lang="tr-TR" sz="1600" b="0" dirty="0">
                <a:solidFill>
                  <a:schemeClr val="tx1"/>
                </a:solidFill>
              </a:rPr>
              <a:t>-"İyi günde kötü günde hep yanımdaydı."</a:t>
            </a:r>
          </a:p>
          <a:p>
            <a:r>
              <a:rPr lang="tr-TR" sz="1600" b="0" dirty="0">
                <a:solidFill>
                  <a:schemeClr val="tx1"/>
                </a:solidFill>
              </a:rPr>
              <a:t>-"Ben onu bırakamam, dayanamam."</a:t>
            </a:r>
          </a:p>
          <a:p>
            <a:r>
              <a:rPr lang="tr-TR" sz="1600" b="0" dirty="0">
                <a:solidFill>
                  <a:schemeClr val="tx1"/>
                </a:solidFill>
              </a:rPr>
              <a:t>-"Sigara tek lüksüm."</a:t>
            </a:r>
          </a:p>
          <a:p>
            <a:r>
              <a:rPr lang="tr-TR" sz="1600" b="0" dirty="0">
                <a:solidFill>
                  <a:schemeClr val="tx1"/>
                </a:solidFill>
              </a:rPr>
              <a:t>-"Stresle baş etmeme yardım ediyor."</a:t>
            </a:r>
          </a:p>
          <a:p>
            <a:pPr>
              <a:defRPr/>
            </a:pPr>
            <a:endParaRPr lang="tr-TR" sz="1600" b="0" dirty="0">
              <a:solidFill>
                <a:schemeClr val="tx1"/>
              </a:solidFill>
            </a:endParaRPr>
          </a:p>
          <a:p>
            <a:pPr>
              <a:defRPr/>
            </a:pPr>
            <a:r>
              <a:rPr sz="2400" dirty="0">
                <a:solidFill>
                  <a:srgbClr val="0094AB"/>
                </a:solidFill>
                <a:latin typeface="Comic Sans MS"/>
              </a:rPr>
              <a:t> </a:t>
            </a:r>
            <a:endParaRPr dirty="0"/>
          </a:p>
        </p:txBody>
      </p:sp>
      <p:sp>
        <p:nvSpPr>
          <p:cNvPr id="140" name="Content Placeholder 5"/>
          <p:cNvSpPr txBox="1"/>
          <p:nvPr/>
        </p:nvSpPr>
        <p:spPr bwMode="auto">
          <a:xfrm>
            <a:off x="6552313" y="3004830"/>
            <a:ext cx="4549377" cy="3103814"/>
          </a:xfrm>
          <a:prstGeom prst="rect">
            <a:avLst/>
          </a:prstGeom>
          <a:ln w="12700">
            <a:miter lim="400000"/>
          </a:ln>
        </p:spPr>
        <p:txBody>
          <a:bodyPr lIns="91436" tIns="91436" rIns="91436" bIns="91436">
            <a:normAutofit/>
          </a:bodyPr>
          <a:lstStyle/>
          <a:p>
            <a:pPr marL="319101" indent="-319101" defTabSz="850939">
              <a:spcBef>
                <a:spcPts val="400"/>
              </a:spcBef>
              <a:buSzPct val="100000"/>
              <a:buFont typeface="Arial"/>
              <a:buChar char="•"/>
              <a:defRPr sz="2150"/>
            </a:pPr>
            <a:endParaRPr dirty="0"/>
          </a:p>
          <a:p>
            <a:pPr marL="319101" indent="-319101" defTabSz="850939">
              <a:spcBef>
                <a:spcPts val="400"/>
              </a:spcBef>
              <a:buSzPct val="100000"/>
              <a:buFont typeface="Arial"/>
              <a:buChar char="•"/>
              <a:defRPr sz="2150" b="1"/>
            </a:pPr>
            <a:endParaRPr dirty="0"/>
          </a:p>
          <a:p>
            <a:r>
              <a:rPr lang="tr-TR" sz="1600" dirty="0">
                <a:solidFill>
                  <a:srgbClr val="FF0000"/>
                </a:solidFill>
              </a:rPr>
              <a:t>Sigara Bağımlılığında Davranış Boyutu:</a:t>
            </a:r>
          </a:p>
          <a:p>
            <a:endParaRPr lang="tr-TR" sz="1600" dirty="0">
              <a:solidFill>
                <a:srgbClr val="C00000"/>
              </a:solidFill>
            </a:endParaRPr>
          </a:p>
          <a:p>
            <a:r>
              <a:rPr lang="tr-TR" sz="1600" dirty="0"/>
              <a:t>-Sigara satın alma</a:t>
            </a:r>
          </a:p>
          <a:p>
            <a:r>
              <a:rPr lang="tr-TR" sz="1600" dirty="0"/>
              <a:t>-Sigara içme</a:t>
            </a:r>
          </a:p>
          <a:p>
            <a:r>
              <a:rPr lang="tr-TR" sz="1600" dirty="0"/>
              <a:t>-Sigara içilen yerlere gitme</a:t>
            </a:r>
          </a:p>
          <a:p>
            <a:pPr marL="319101" indent="-319101" defTabSz="850939">
              <a:spcBef>
                <a:spcPts val="400"/>
              </a:spcBef>
              <a:buSzPct val="100000"/>
              <a:defRPr sz="2150" b="1"/>
            </a:pPr>
            <a:endParaRPr lang="tr-TR" dirty="0"/>
          </a:p>
        </p:txBody>
      </p:sp>
      <p:sp>
        <p:nvSpPr>
          <p:cNvPr id="141" name="Duygu"/>
          <p:cNvSpPr txBox="1"/>
          <p:nvPr/>
        </p:nvSpPr>
        <p:spPr bwMode="auto">
          <a:xfrm>
            <a:off x="6552313" y="1452885"/>
            <a:ext cx="3176820" cy="1938992"/>
          </a:xfrm>
          <a:prstGeom prst="rect">
            <a:avLst/>
          </a:prstGeom>
          <a:ln w="12700">
            <a:miter lim="400000"/>
          </a:ln>
        </p:spPr>
        <p:txBody>
          <a:bodyPr wrap="square" lIns="45719" rIns="45719">
            <a:spAutoFit/>
          </a:bodyPr>
          <a:lstStyle>
            <a:lvl1pPr>
              <a:defRPr sz="2600" b="1">
                <a:solidFill>
                  <a:srgbClr val="EB0606"/>
                </a:solidFill>
              </a:defRPr>
            </a:lvl1pPr>
          </a:lstStyle>
          <a:p>
            <a:r>
              <a:rPr lang="tr-TR" sz="1600" b="0" dirty="0"/>
              <a:t>Sigara Bağımlısının Duyguları</a:t>
            </a:r>
            <a:r>
              <a:rPr lang="tr-TR" sz="1600" dirty="0"/>
              <a:t>:</a:t>
            </a:r>
          </a:p>
          <a:p>
            <a:endParaRPr lang="tr-TR" sz="1600" dirty="0"/>
          </a:p>
          <a:p>
            <a:r>
              <a:rPr lang="tr-TR" sz="1600" b="0" dirty="0">
                <a:solidFill>
                  <a:schemeClr val="tx1"/>
                </a:solidFill>
              </a:rPr>
              <a:t>-Sigara sevgisi</a:t>
            </a:r>
          </a:p>
          <a:p>
            <a:r>
              <a:rPr lang="tr-TR" sz="1600" b="0" dirty="0">
                <a:solidFill>
                  <a:schemeClr val="tx1"/>
                </a:solidFill>
              </a:rPr>
              <a:t>-İçmeye istek duyma</a:t>
            </a:r>
          </a:p>
          <a:p>
            <a:endParaRPr lang="tr-TR" sz="1600" b="0" dirty="0">
              <a:solidFill>
                <a:schemeClr val="tx1"/>
              </a:solidFill>
            </a:endParaRPr>
          </a:p>
          <a:p>
            <a:endParaRPr lang="tr-TR" sz="1600" b="0" dirty="0">
              <a:solidFill>
                <a:schemeClr val="tx1"/>
              </a:solidFill>
            </a:endParaRPr>
          </a:p>
          <a:p>
            <a:pPr>
              <a:defRPr/>
            </a:pPr>
            <a:endParaRPr sz="2400" b="0" dirty="0">
              <a:solidFill>
                <a:schemeClr val="tx1"/>
              </a:solidFill>
              <a:latin typeface="Comic Sans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45962" y="866768"/>
            <a:ext cx="8316919" cy="504497"/>
          </a:xfrm>
        </p:spPr>
        <p:txBody>
          <a:bodyPr>
            <a:normAutofit/>
          </a:bodyPr>
          <a:lstStyle/>
          <a:p>
            <a:r>
              <a:rPr lang="tr-TR" sz="2400" dirty="0" err="1">
                <a:latin typeface="Calibri" panose="020F0502020204030204" pitchFamily="34" charset="0"/>
                <a:ea typeface="Calibri" panose="020F0502020204030204" pitchFamily="34" charset="0"/>
                <a:cs typeface="Calibri" panose="020F0502020204030204" pitchFamily="34" charset="0"/>
              </a:rPr>
              <a:t>Vareniklin</a:t>
            </a:r>
            <a:r>
              <a:rPr lang="tr-TR" sz="2400" dirty="0">
                <a:latin typeface="Calibri" panose="020F0502020204030204" pitchFamily="34" charset="0"/>
                <a:ea typeface="Calibri" panose="020F0502020204030204" pitchFamily="34" charset="0"/>
                <a:cs typeface="Calibri" panose="020F0502020204030204" pitchFamily="34" charset="0"/>
              </a:rPr>
              <a:t>:</a:t>
            </a:r>
            <a:r>
              <a:rPr lang="tr-TR" altLang="ja-JP" sz="2400" dirty="0">
                <a:latin typeface="Calibri" panose="020F0502020204030204" pitchFamily="34" charset="0"/>
                <a:ea typeface="Calibri" panose="020F0502020204030204" pitchFamily="34" charset="0"/>
                <a:cs typeface="Calibri" panose="020F0502020204030204" pitchFamily="34" charset="0"/>
              </a:rPr>
              <a:t> </a:t>
            </a:r>
            <a:r>
              <a:rPr lang="tr-TR" altLang="ja-JP" sz="2400" dirty="0" err="1">
                <a:latin typeface="Calibri" panose="020F0502020204030204" pitchFamily="34" charset="0"/>
                <a:ea typeface="Calibri" panose="020F0502020204030204" pitchFamily="34" charset="0"/>
                <a:cs typeface="Calibri" panose="020F0502020204030204" pitchFamily="34" charset="0"/>
              </a:rPr>
              <a:t>Metabolizasyon</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sp>
        <p:nvSpPr>
          <p:cNvPr id="50179" name="Rectangle 3"/>
          <p:cNvSpPr>
            <a:spLocks noGrp="1" noChangeArrowheads="1"/>
          </p:cNvSpPr>
          <p:nvPr>
            <p:ph type="body" sz="half" idx="2"/>
          </p:nvPr>
        </p:nvSpPr>
        <p:spPr>
          <a:ln>
            <a:solidFill>
              <a:schemeClr val="accent1"/>
            </a:solidFill>
          </a:ln>
        </p:spPr>
        <p:txBody>
          <a:bodyPr>
            <a:normAutofit/>
          </a:bodyPr>
          <a:lstStyle/>
          <a:p>
            <a:pPr algn="just" eaLnBrk="1" hangingPunct="1">
              <a:lnSpc>
                <a:spcPct val="90000"/>
              </a:lnSpc>
            </a:pPr>
            <a:endParaRPr lang="tr-TR" altLang="ja-JP" sz="3500" b="1" dirty="0">
              <a:solidFill>
                <a:schemeClr val="hlink"/>
              </a:solidFill>
              <a:latin typeface="Berlin Sans FB" pitchFamily="34" charset="0"/>
            </a:endParaRPr>
          </a:p>
          <a:p>
            <a:pPr algn="just" eaLnBrk="1" hangingPunct="1">
              <a:lnSpc>
                <a:spcPct val="90000"/>
              </a:lnSpc>
            </a:pPr>
            <a:r>
              <a:rPr lang="tr-TR" altLang="ja-JP" dirty="0">
                <a:solidFill>
                  <a:srgbClr val="C00000"/>
                </a:solidFill>
                <a:cs typeface="Calibri" pitchFamily="34" charset="0"/>
              </a:rPr>
              <a:t>-</a:t>
            </a:r>
            <a:r>
              <a:rPr lang="tr-TR" altLang="ja-JP" dirty="0">
                <a:cs typeface="Calibri" pitchFamily="34" charset="0"/>
              </a:rPr>
              <a:t>Minimal ölçüde </a:t>
            </a:r>
            <a:r>
              <a:rPr lang="tr-TR" altLang="ja-JP" dirty="0" err="1">
                <a:cs typeface="Calibri" pitchFamily="34" charset="0"/>
              </a:rPr>
              <a:t>metabolize</a:t>
            </a:r>
            <a:r>
              <a:rPr lang="tr-TR" altLang="ja-JP" dirty="0">
                <a:cs typeface="Calibri" pitchFamily="34" charset="0"/>
              </a:rPr>
              <a:t> olur;</a:t>
            </a:r>
          </a:p>
          <a:p>
            <a:pPr algn="just" eaLnBrk="1" hangingPunct="1">
              <a:lnSpc>
                <a:spcPct val="90000"/>
              </a:lnSpc>
            </a:pPr>
            <a:r>
              <a:rPr lang="tr-TR" altLang="ja-JP" dirty="0">
                <a:cs typeface="Calibri" pitchFamily="34" charset="0"/>
              </a:rPr>
              <a:t>-%90’ı idrarda değişmeden , %10’u da </a:t>
            </a:r>
            <a:r>
              <a:rPr lang="tr-TR" altLang="ja-JP" dirty="0" err="1">
                <a:cs typeface="Calibri" pitchFamily="34" charset="0"/>
              </a:rPr>
              <a:t>metabolitleri</a:t>
            </a:r>
            <a:r>
              <a:rPr lang="tr-TR" altLang="ja-JP" dirty="0">
                <a:cs typeface="Calibri" pitchFamily="34" charset="0"/>
              </a:rPr>
              <a:t> olarak atılır.</a:t>
            </a:r>
          </a:p>
          <a:p>
            <a:pPr algn="just" eaLnBrk="1" hangingPunct="1">
              <a:lnSpc>
                <a:spcPct val="90000"/>
              </a:lnSpc>
            </a:pPr>
            <a:r>
              <a:rPr lang="tr-TR" altLang="ja-JP" dirty="0">
                <a:cs typeface="Calibri" pitchFamily="34" charset="0"/>
              </a:rPr>
              <a:t> * </a:t>
            </a:r>
            <a:r>
              <a:rPr lang="tr-TR" altLang="ja-JP" dirty="0" err="1">
                <a:cs typeface="Calibri" pitchFamily="34" charset="0"/>
              </a:rPr>
              <a:t>Metabolitleri</a:t>
            </a:r>
            <a:r>
              <a:rPr lang="tr-TR" altLang="ja-JP" dirty="0">
                <a:cs typeface="Calibri" pitchFamily="34" charset="0"/>
              </a:rPr>
              <a:t>:</a:t>
            </a:r>
          </a:p>
          <a:p>
            <a:pPr algn="just" eaLnBrk="1" hangingPunct="1">
              <a:lnSpc>
                <a:spcPct val="90000"/>
              </a:lnSpc>
              <a:buFontTx/>
              <a:buNone/>
            </a:pPr>
            <a:r>
              <a:rPr lang="tr-TR" altLang="ja-JP" dirty="0">
                <a:cs typeface="Calibri" pitchFamily="34" charset="0"/>
              </a:rPr>
              <a:t>          -N-karbamoglukuronit</a:t>
            </a:r>
          </a:p>
          <a:p>
            <a:pPr algn="just" eaLnBrk="1" hangingPunct="1">
              <a:lnSpc>
                <a:spcPct val="90000"/>
              </a:lnSpc>
              <a:buFontTx/>
              <a:buNone/>
            </a:pPr>
            <a:r>
              <a:rPr lang="tr-TR" altLang="ja-JP" dirty="0">
                <a:cs typeface="Calibri" pitchFamily="34" charset="0"/>
              </a:rPr>
              <a:t>          -Hidroksivareniklindir.</a:t>
            </a:r>
          </a:p>
          <a:p>
            <a:pPr algn="just" eaLnBrk="1" hangingPunct="1">
              <a:lnSpc>
                <a:spcPct val="90000"/>
              </a:lnSpc>
              <a:buFontTx/>
              <a:buNone/>
            </a:pPr>
            <a:endParaRPr lang="tr-TR" altLang="ja-JP" dirty="0">
              <a:cs typeface="Calibri" pitchFamily="34" charset="0"/>
            </a:endParaRPr>
          </a:p>
          <a:p>
            <a:pPr algn="just" eaLnBrk="1" hangingPunct="1">
              <a:lnSpc>
                <a:spcPct val="90000"/>
              </a:lnSpc>
            </a:pPr>
            <a:r>
              <a:rPr lang="tr-TR" altLang="ja-JP" dirty="0">
                <a:cs typeface="Calibri" pitchFamily="34" charset="0"/>
              </a:rPr>
              <a:t> -Eliminasyon yarılanma ömrü yaklaşık 24 saattir</a:t>
            </a:r>
          </a:p>
          <a:p>
            <a:pPr eaLnBrk="1" hangingPunct="1">
              <a:lnSpc>
                <a:spcPct val="90000"/>
              </a:lnSpc>
              <a:buFontTx/>
              <a:buNone/>
            </a:pPr>
            <a:endParaRPr lang="tr-TR" altLang="ja-JP" sz="2800" dirty="0"/>
          </a:p>
          <a:p>
            <a:pPr eaLnBrk="1" hangingPunct="1">
              <a:lnSpc>
                <a:spcPct val="90000"/>
              </a:lnSpc>
              <a:buFontTx/>
              <a:buNone/>
            </a:pPr>
            <a:endParaRPr lang="tr-TR" altLang="ja-JP" sz="2800" dirty="0">
              <a:latin typeface="Comic Sans MS" pitchFamily="66" charset="0"/>
            </a:endParaRPr>
          </a:p>
          <a:p>
            <a:pPr eaLnBrk="1" hangingPunct="1">
              <a:lnSpc>
                <a:spcPct val="90000"/>
              </a:lnSpc>
            </a:pPr>
            <a:endParaRPr lang="tr-TR" altLang="ja-JP" sz="2800" b="1" u="sng" dirty="0"/>
          </a:p>
          <a:p>
            <a:pPr eaLnBrk="1" hangingPunct="1">
              <a:lnSpc>
                <a:spcPct val="90000"/>
              </a:lnSpc>
            </a:pPr>
            <a:endParaRPr lang="tr-TR" altLang="ja-JP" sz="2800" b="1" u="sng" dirty="0"/>
          </a:p>
          <a:p>
            <a:pPr eaLnBrk="1" hangingPunct="1">
              <a:lnSpc>
                <a:spcPct val="90000"/>
              </a:lnSpc>
            </a:pPr>
            <a:endParaRPr lang="tr-TR" sz="28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49153" y="908721"/>
            <a:ext cx="8316919" cy="504497"/>
          </a:xfrm>
        </p:spPr>
        <p:txBody>
          <a:bodyPr>
            <a:normAutofit/>
          </a:bodyPr>
          <a:lstStyle/>
          <a:p>
            <a:r>
              <a:rPr lang="tr-TR" sz="2400" dirty="0" err="1">
                <a:cs typeface="Arial" charset="0"/>
              </a:rPr>
              <a:t>Vareniklin</a:t>
            </a:r>
            <a:r>
              <a:rPr lang="tr-TR" sz="2400" dirty="0">
                <a:cs typeface="Arial" charset="0"/>
              </a:rPr>
              <a:t> Yan Etkileri</a:t>
            </a:r>
          </a:p>
        </p:txBody>
      </p:sp>
      <p:sp>
        <p:nvSpPr>
          <p:cNvPr id="5" name="Rectangle 3"/>
          <p:cNvSpPr>
            <a:spLocks noGrp="1" noChangeArrowheads="1"/>
          </p:cNvSpPr>
          <p:nvPr>
            <p:ph type="body" sz="half" idx="2"/>
          </p:nvPr>
        </p:nvSpPr>
        <p:spPr>
          <a:ln>
            <a:solidFill>
              <a:schemeClr val="accent1"/>
            </a:solidFill>
          </a:ln>
        </p:spPr>
        <p:txBody>
          <a:bodyPr>
            <a:normAutofit/>
          </a:bodyPr>
          <a:lstStyle/>
          <a:p>
            <a:pPr>
              <a:lnSpc>
                <a:spcPct val="80000"/>
              </a:lnSpc>
              <a:buNone/>
            </a:pPr>
            <a:r>
              <a:rPr lang="tr-TR" sz="2400" dirty="0">
                <a:latin typeface="Berlin Sans FB" pitchFamily="34" charset="0"/>
              </a:rPr>
              <a:t>  </a:t>
            </a:r>
            <a:endParaRPr lang="tr-TR" sz="11200" dirty="0">
              <a:latin typeface="Berlin Sans FB" pitchFamily="34" charset="0"/>
            </a:endParaRPr>
          </a:p>
          <a:p>
            <a:pPr algn="just" eaLnBrk="1" hangingPunct="1">
              <a:lnSpc>
                <a:spcPct val="120000"/>
              </a:lnSpc>
            </a:pPr>
            <a:r>
              <a:rPr lang="tr-TR" dirty="0">
                <a:cs typeface="Calibri" pitchFamily="34" charset="0"/>
              </a:rPr>
              <a:t>-En sık görülen bulantıdır. O nedenle tok karnına alması önerilmelidir</a:t>
            </a:r>
          </a:p>
          <a:p>
            <a:pPr algn="just">
              <a:lnSpc>
                <a:spcPct val="120000"/>
              </a:lnSpc>
            </a:pPr>
            <a:r>
              <a:rPr lang="tr-TR" dirty="0">
                <a:cs typeface="Calibri" pitchFamily="34" charset="0"/>
              </a:rPr>
              <a:t>-Bulantı/kusma: %30-50 arasında bulunmuştur. </a:t>
            </a:r>
          </a:p>
          <a:p>
            <a:pPr algn="just">
              <a:lnSpc>
                <a:spcPct val="120000"/>
              </a:lnSpc>
            </a:pPr>
            <a:r>
              <a:rPr lang="tr-TR" dirty="0">
                <a:cs typeface="Calibri" pitchFamily="34" charset="0"/>
              </a:rPr>
              <a:t>-% 3  olguda tedavi sonlandırılmıştır.</a:t>
            </a:r>
          </a:p>
          <a:p>
            <a:pPr algn="just" eaLnBrk="1" hangingPunct="1">
              <a:lnSpc>
                <a:spcPct val="120000"/>
              </a:lnSpc>
            </a:pPr>
            <a:r>
              <a:rPr lang="tr-TR" dirty="0">
                <a:cs typeface="Calibri" pitchFamily="34" charset="0"/>
              </a:rPr>
              <a:t>-Canlı rüya görme ikinci önemli  yan etki.</a:t>
            </a:r>
          </a:p>
          <a:p>
            <a:pPr lvl="0" algn="just"/>
            <a:r>
              <a:rPr lang="tr-TR" dirty="0">
                <a:solidFill>
                  <a:prstClr val="black"/>
                </a:solidFill>
                <a:cs typeface="Calibri" pitchFamily="34" charset="0"/>
              </a:rPr>
              <a:t>-Altta yatan psikolojik hastalığı olanlarda veya olmayanlarda </a:t>
            </a:r>
            <a:r>
              <a:rPr lang="tr-TR" dirty="0" err="1">
                <a:solidFill>
                  <a:prstClr val="black"/>
                </a:solidFill>
                <a:cs typeface="Calibri" pitchFamily="34" charset="0"/>
              </a:rPr>
              <a:t>mod</a:t>
            </a:r>
            <a:r>
              <a:rPr lang="tr-TR" dirty="0">
                <a:solidFill>
                  <a:prstClr val="black"/>
                </a:solidFill>
                <a:cs typeface="Calibri" pitchFamily="34" charset="0"/>
              </a:rPr>
              <a:t> değişikliği yapabileceği yönünde </a:t>
            </a:r>
            <a:r>
              <a:rPr lang="tr-TR" dirty="0" err="1">
                <a:solidFill>
                  <a:prstClr val="black"/>
                </a:solidFill>
                <a:cs typeface="Calibri" pitchFamily="34" charset="0"/>
              </a:rPr>
              <a:t>FDA’nin</a:t>
            </a:r>
            <a:r>
              <a:rPr lang="tr-TR" dirty="0">
                <a:solidFill>
                  <a:prstClr val="black"/>
                </a:solidFill>
                <a:cs typeface="Calibri" pitchFamily="34" charset="0"/>
              </a:rPr>
              <a:t> uyarıları vardı…</a:t>
            </a:r>
          </a:p>
          <a:p>
            <a:pPr lvl="0" algn="just"/>
            <a:r>
              <a:rPr lang="tr-TR" dirty="0">
                <a:solidFill>
                  <a:prstClr val="black"/>
                </a:solidFill>
                <a:cs typeface="Calibri" pitchFamily="34" charset="0"/>
              </a:rPr>
              <a:t>-Karaciğer bozukluklarında doz ayarlaması gerekmez.</a:t>
            </a:r>
          </a:p>
          <a:p>
            <a:pPr lvl="0" algn="just"/>
            <a:r>
              <a:rPr lang="tr-TR" dirty="0">
                <a:solidFill>
                  <a:prstClr val="black"/>
                </a:solidFill>
                <a:cs typeface="Calibri" pitchFamily="34" charset="0"/>
              </a:rPr>
              <a:t>-</a:t>
            </a:r>
            <a:r>
              <a:rPr lang="tr-TR" dirty="0" err="1">
                <a:solidFill>
                  <a:prstClr val="black"/>
                </a:solidFill>
                <a:cs typeface="Calibri" pitchFamily="34" charset="0"/>
              </a:rPr>
              <a:t>Kreatin</a:t>
            </a:r>
            <a:r>
              <a:rPr lang="tr-TR" dirty="0">
                <a:solidFill>
                  <a:prstClr val="black"/>
                </a:solidFill>
                <a:cs typeface="Calibri" pitchFamily="34" charset="0"/>
              </a:rPr>
              <a:t> </a:t>
            </a:r>
            <a:r>
              <a:rPr lang="tr-TR" dirty="0" err="1">
                <a:solidFill>
                  <a:prstClr val="black"/>
                </a:solidFill>
                <a:cs typeface="Calibri" pitchFamily="34" charset="0"/>
              </a:rPr>
              <a:t>klirensi</a:t>
            </a:r>
            <a:r>
              <a:rPr lang="tr-TR" dirty="0">
                <a:solidFill>
                  <a:prstClr val="black"/>
                </a:solidFill>
                <a:cs typeface="Calibri" pitchFamily="34" charset="0"/>
              </a:rPr>
              <a:t> &lt;30 </a:t>
            </a:r>
            <a:r>
              <a:rPr lang="tr-TR" dirty="0" err="1">
                <a:solidFill>
                  <a:prstClr val="black"/>
                </a:solidFill>
                <a:cs typeface="Calibri" pitchFamily="34" charset="0"/>
              </a:rPr>
              <a:t>mEq</a:t>
            </a:r>
            <a:r>
              <a:rPr lang="tr-TR" dirty="0">
                <a:solidFill>
                  <a:prstClr val="black"/>
                </a:solidFill>
                <a:cs typeface="Calibri" pitchFamily="34" charset="0"/>
              </a:rPr>
              <a:t>/</a:t>
            </a:r>
            <a:r>
              <a:rPr lang="tr-TR" dirty="0" err="1">
                <a:solidFill>
                  <a:prstClr val="black"/>
                </a:solidFill>
                <a:cs typeface="Calibri" pitchFamily="34" charset="0"/>
              </a:rPr>
              <a:t>lt</a:t>
            </a:r>
            <a:r>
              <a:rPr lang="tr-TR" dirty="0">
                <a:solidFill>
                  <a:prstClr val="black"/>
                </a:solidFill>
                <a:cs typeface="Calibri" pitchFamily="34" charset="0"/>
              </a:rPr>
              <a:t>) olduğunda doz </a:t>
            </a:r>
            <a:r>
              <a:rPr lang="tr-TR" i="1" u="sng" dirty="0">
                <a:solidFill>
                  <a:prstClr val="black"/>
                </a:solidFill>
                <a:cs typeface="Calibri" pitchFamily="34" charset="0"/>
              </a:rPr>
              <a:t>yarıya</a:t>
            </a:r>
            <a:r>
              <a:rPr lang="tr-TR" dirty="0">
                <a:solidFill>
                  <a:prstClr val="black"/>
                </a:solidFill>
                <a:cs typeface="Calibri" pitchFamily="34" charset="0"/>
              </a:rPr>
              <a:t> indirilir.</a:t>
            </a:r>
          </a:p>
          <a:p>
            <a:pPr eaLnBrk="1" hangingPunct="1">
              <a:lnSpc>
                <a:spcPct val="80000"/>
              </a:lnSpc>
            </a:pPr>
            <a:endParaRPr lang="tr-TR" dirty="0"/>
          </a:p>
          <a:p>
            <a:pPr eaLnBrk="1" hangingPunct="1">
              <a:lnSpc>
                <a:spcPct val="80000"/>
              </a:lnSpc>
              <a:buFontTx/>
              <a:buNone/>
            </a:pPr>
            <a:r>
              <a:rPr lang="tr-TR" sz="3600" dirty="0"/>
              <a:t>                                               </a:t>
            </a:r>
            <a:r>
              <a:rPr lang="tr-TR" sz="3000" dirty="0"/>
              <a:t>                              </a:t>
            </a:r>
            <a:r>
              <a:rPr lang="tr-TR" sz="2800" dirty="0"/>
              <a:t>                        </a:t>
            </a:r>
          </a:p>
          <a:p>
            <a:pPr>
              <a:lnSpc>
                <a:spcPct val="80000"/>
              </a:lnSpc>
              <a:buNone/>
            </a:pPr>
            <a:r>
              <a:rPr lang="tr-TR" sz="2800" dirty="0">
                <a:latin typeface="Comic Sans MS" pitchFamily="66" charset="0"/>
              </a:rPr>
              <a:t>         </a:t>
            </a:r>
            <a:endParaRPr lang="tr-TR" sz="2800" dirty="0">
              <a:latin typeface="Berlin Sans FB" pitchFamily="34" charset="0"/>
            </a:endParaRPr>
          </a:p>
          <a:p>
            <a:pPr eaLnBrk="1" hangingPunct="1">
              <a:lnSpc>
                <a:spcPct val="80000"/>
              </a:lnSpc>
              <a:buFontTx/>
              <a:buNone/>
            </a:pPr>
            <a:endParaRPr lang="tr-TR" sz="2400" i="1" dirty="0">
              <a:latin typeface="Comic Sans MS"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1981833" y="692697"/>
            <a:ext cx="8316919" cy="504497"/>
          </a:xfrm>
        </p:spPr>
        <p:txBody>
          <a:bodyPr>
            <a:normAutofit/>
          </a:bodyPr>
          <a:lstStyle/>
          <a:p>
            <a:r>
              <a:rPr lang="tr-TR" sz="2400" dirty="0">
                <a:cs typeface="Arial" charset="0"/>
              </a:rPr>
              <a:t>Vareniklin</a:t>
            </a:r>
          </a:p>
        </p:txBody>
      </p:sp>
      <p:sp>
        <p:nvSpPr>
          <p:cNvPr id="103425" name="2 İçerik Yer Tutucusu"/>
          <p:cNvSpPr>
            <a:spLocks noGrp="1"/>
          </p:cNvSpPr>
          <p:nvPr>
            <p:ph type="body" sz="half" idx="2"/>
          </p:nvPr>
        </p:nvSpPr>
        <p:spPr>
          <a:xfrm>
            <a:off x="2093449" y="1052736"/>
            <a:ext cx="8093687" cy="624808"/>
          </a:xfrm>
          <a:ln w="19050">
            <a:noFill/>
          </a:ln>
        </p:spPr>
        <p:txBody>
          <a:bodyPr>
            <a:normAutofit fontScale="62500" lnSpcReduction="20000"/>
          </a:bodyPr>
          <a:lstStyle/>
          <a:p>
            <a:pPr>
              <a:lnSpc>
                <a:spcPct val="150000"/>
              </a:lnSpc>
            </a:pPr>
            <a:endParaRPr lang="tr-TR" u="sng" dirty="0">
              <a:latin typeface="Comic Sans MS" panose="030F0702030302020204" pitchFamily="66" charset="0"/>
            </a:endParaRPr>
          </a:p>
          <a:p>
            <a:pPr>
              <a:lnSpc>
                <a:spcPct val="150000"/>
              </a:lnSpc>
            </a:pPr>
            <a:r>
              <a:rPr lang="tr-TR" dirty="0"/>
              <a:t>    FDA-Vareniklin-2011:Uyarı</a:t>
            </a:r>
          </a:p>
        </p:txBody>
      </p:sp>
      <p:sp>
        <p:nvSpPr>
          <p:cNvPr id="103426" name="İçerik Yer Tutucusu 2"/>
          <p:cNvSpPr txBox="1">
            <a:spLocks/>
          </p:cNvSpPr>
          <p:nvPr/>
        </p:nvSpPr>
        <p:spPr bwMode="auto">
          <a:xfrm>
            <a:off x="2135561" y="1700808"/>
            <a:ext cx="7649425" cy="4248472"/>
          </a:xfrm>
          <a:prstGeom prst="rect">
            <a:avLst/>
          </a:prstGeom>
          <a:noFill/>
          <a:ln w="19050">
            <a:solidFill>
              <a:schemeClr val="accent1"/>
            </a:solidFill>
            <a:miter lim="800000"/>
            <a:headEnd/>
            <a:tailEnd/>
          </a:ln>
        </p:spPr>
        <p:txBody>
          <a:bodyPr/>
          <a:lstStyle/>
          <a:p>
            <a:pPr algn="just" eaLnBrk="0" hangingPunct="0">
              <a:lnSpc>
                <a:spcPct val="150000"/>
              </a:lnSpc>
              <a:spcBef>
                <a:spcPct val="20000"/>
              </a:spcBef>
            </a:pPr>
            <a:r>
              <a:rPr lang="tr-TR" altLang="tr-TR" sz="1600" dirty="0">
                <a:cs typeface="Calibri" pitchFamily="34" charset="0"/>
              </a:rPr>
              <a:t>2011 yılında FDA, </a:t>
            </a:r>
            <a:r>
              <a:rPr lang="tr-TR" altLang="tr-TR" sz="1600" dirty="0" err="1">
                <a:cs typeface="Calibri" pitchFamily="34" charset="0"/>
              </a:rPr>
              <a:t>vareniklin</a:t>
            </a:r>
            <a:r>
              <a:rPr lang="tr-TR" altLang="tr-TR" sz="1600" dirty="0">
                <a:cs typeface="Calibri" pitchFamily="34" charset="0"/>
              </a:rPr>
              <a:t> (</a:t>
            </a:r>
            <a:r>
              <a:rPr lang="tr-TR" altLang="tr-TR" sz="1600" dirty="0" err="1">
                <a:cs typeface="Calibri" pitchFamily="34" charset="0"/>
              </a:rPr>
              <a:t>Champix</a:t>
            </a:r>
            <a:r>
              <a:rPr lang="tr-TR" altLang="tr-TR" sz="1600" dirty="0">
                <a:cs typeface="Calibri" pitchFamily="34" charset="0"/>
              </a:rPr>
              <a:t>/</a:t>
            </a:r>
            <a:r>
              <a:rPr lang="tr-TR" altLang="tr-TR" sz="1600" dirty="0" err="1">
                <a:cs typeface="Calibri" pitchFamily="34" charset="0"/>
              </a:rPr>
              <a:t>Chantix</a:t>
            </a:r>
            <a:r>
              <a:rPr lang="tr-TR" altLang="tr-TR" sz="1600" dirty="0">
                <a:cs typeface="Calibri" pitchFamily="34" charset="0"/>
              </a:rPr>
              <a:t>) için ciddi bir güvenlik uyarısı </a:t>
            </a:r>
            <a:r>
              <a:rPr lang="tr-TR" altLang="tr-TR" sz="1600" dirty="0" err="1">
                <a:cs typeface="Calibri" pitchFamily="34" charset="0"/>
              </a:rPr>
              <a:t>yayımladı.Bu</a:t>
            </a:r>
            <a:r>
              <a:rPr lang="tr-TR" altLang="tr-TR" sz="1600" dirty="0">
                <a:cs typeface="Calibri" pitchFamily="34" charset="0"/>
              </a:rPr>
              <a:t> uyarının nedeni, ilacın kullanımına bağlı bildirilen </a:t>
            </a:r>
            <a:r>
              <a:rPr lang="tr-TR" altLang="tr-TR" sz="1600" dirty="0" err="1">
                <a:cs typeface="Calibri" pitchFamily="34" charset="0"/>
              </a:rPr>
              <a:t>nöropsikiyatrik</a:t>
            </a:r>
            <a:r>
              <a:rPr lang="tr-TR" altLang="tr-TR" sz="1600" dirty="0">
                <a:cs typeface="Calibri" pitchFamily="34" charset="0"/>
              </a:rPr>
              <a:t> yan etkilerde artış şüphesiydi.</a:t>
            </a:r>
          </a:p>
          <a:p>
            <a:pPr algn="just" eaLnBrk="0" hangingPunct="0">
              <a:lnSpc>
                <a:spcPct val="150000"/>
              </a:lnSpc>
              <a:spcBef>
                <a:spcPct val="20000"/>
              </a:spcBef>
            </a:pPr>
            <a:r>
              <a:rPr lang="tr-TR" altLang="tr-TR" sz="1600" dirty="0">
                <a:cs typeface="Calibri" pitchFamily="34" charset="0"/>
              </a:rPr>
              <a:t> </a:t>
            </a:r>
            <a:r>
              <a:rPr lang="tr-TR" altLang="tr-TR" sz="1600" dirty="0" err="1">
                <a:cs typeface="Calibri" pitchFamily="34" charset="0"/>
              </a:rPr>
              <a:t>FDA’nın</a:t>
            </a:r>
            <a:r>
              <a:rPr lang="tr-TR" altLang="tr-TR" sz="1600" dirty="0">
                <a:cs typeface="Calibri" pitchFamily="34" charset="0"/>
              </a:rPr>
              <a:t> 2011’de eklediği </a:t>
            </a:r>
            <a:r>
              <a:rPr lang="tr-TR" altLang="tr-TR" sz="1600" dirty="0" err="1">
                <a:cs typeface="Calibri" pitchFamily="34" charset="0"/>
              </a:rPr>
              <a:t>uyarılar:İlaç</a:t>
            </a:r>
            <a:r>
              <a:rPr lang="tr-TR" altLang="tr-TR" sz="1600" dirty="0">
                <a:cs typeface="Calibri" pitchFamily="34" charset="0"/>
              </a:rPr>
              <a:t> kutusuna “kara kutu uyarısı (</a:t>
            </a:r>
            <a:r>
              <a:rPr lang="tr-TR" altLang="tr-TR" sz="1600" dirty="0" err="1">
                <a:cs typeface="Calibri" pitchFamily="34" charset="0"/>
              </a:rPr>
              <a:t>black</a:t>
            </a:r>
            <a:r>
              <a:rPr lang="tr-TR" altLang="tr-TR" sz="1600" dirty="0">
                <a:cs typeface="Calibri" pitchFamily="34" charset="0"/>
              </a:rPr>
              <a:t> </a:t>
            </a:r>
            <a:r>
              <a:rPr lang="tr-TR" altLang="tr-TR" sz="1600" dirty="0" err="1">
                <a:cs typeface="Calibri" pitchFamily="34" charset="0"/>
              </a:rPr>
              <a:t>box</a:t>
            </a:r>
            <a:r>
              <a:rPr lang="tr-TR" altLang="tr-TR" sz="1600" dirty="0">
                <a:cs typeface="Calibri" pitchFamily="34" charset="0"/>
              </a:rPr>
              <a:t> </a:t>
            </a:r>
            <a:r>
              <a:rPr lang="tr-TR" altLang="tr-TR" sz="1600" dirty="0" err="1">
                <a:cs typeface="Calibri" pitchFamily="34" charset="0"/>
              </a:rPr>
              <a:t>warning</a:t>
            </a:r>
            <a:r>
              <a:rPr lang="tr-TR" altLang="tr-TR" sz="1600" dirty="0">
                <a:cs typeface="Calibri" pitchFamily="34" charset="0"/>
              </a:rPr>
              <a:t>)” </a:t>
            </a:r>
            <a:r>
              <a:rPr lang="tr-TR" altLang="tr-TR" sz="1600" dirty="0" err="1">
                <a:cs typeface="Calibri" pitchFamily="34" charset="0"/>
              </a:rPr>
              <a:t>eklendi.Bu</a:t>
            </a:r>
            <a:r>
              <a:rPr lang="tr-TR" altLang="tr-TR" sz="1600" dirty="0">
                <a:cs typeface="Calibri" pitchFamily="34" charset="0"/>
              </a:rPr>
              <a:t> uyarı, şu riskleri </a:t>
            </a:r>
            <a:r>
              <a:rPr lang="tr-TR" altLang="tr-TR" sz="1600" dirty="0" err="1">
                <a:cs typeface="Calibri" pitchFamily="34" charset="0"/>
              </a:rPr>
              <a:t>vurguluyordu:Depresyon,Anksiyete,Ajitasyon,Duygu</a:t>
            </a:r>
            <a:r>
              <a:rPr lang="tr-TR" altLang="tr-TR" sz="1600" dirty="0">
                <a:cs typeface="Calibri" pitchFamily="34" charset="0"/>
              </a:rPr>
              <a:t> durum </a:t>
            </a:r>
            <a:r>
              <a:rPr lang="tr-TR" altLang="tr-TR" sz="1600" dirty="0" err="1">
                <a:cs typeface="Calibri" pitchFamily="34" charset="0"/>
              </a:rPr>
              <a:t>değişiklikleri,Agresyon,İntihar</a:t>
            </a:r>
            <a:r>
              <a:rPr lang="tr-TR" altLang="tr-TR" sz="1600" dirty="0">
                <a:cs typeface="Calibri" pitchFamily="34" charset="0"/>
              </a:rPr>
              <a:t> düşünceleri ve </a:t>
            </a:r>
            <a:r>
              <a:rPr lang="tr-TR" altLang="tr-TR" sz="1600" dirty="0" err="1">
                <a:cs typeface="Calibri" pitchFamily="34" charset="0"/>
              </a:rPr>
              <a:t>davranışlarıBu</a:t>
            </a:r>
            <a:r>
              <a:rPr lang="tr-TR" altLang="tr-TR" sz="1600" dirty="0">
                <a:cs typeface="Calibri" pitchFamily="34" charset="0"/>
              </a:rPr>
              <a:t> nedenle FDA, sağlık profesyonellerine hastaları </a:t>
            </a:r>
            <a:r>
              <a:rPr lang="tr-TR" altLang="tr-TR" sz="1600" dirty="0" err="1">
                <a:cs typeface="Calibri" pitchFamily="34" charset="0"/>
              </a:rPr>
              <a:t>özellikle:Ruhsal</a:t>
            </a:r>
            <a:r>
              <a:rPr lang="tr-TR" altLang="tr-TR" sz="1600" dirty="0">
                <a:cs typeface="Calibri" pitchFamily="34" charset="0"/>
              </a:rPr>
              <a:t> hastalığı </a:t>
            </a:r>
            <a:r>
              <a:rPr lang="tr-TR" altLang="tr-TR" sz="1600" dirty="0" err="1">
                <a:cs typeface="Calibri" pitchFamily="34" charset="0"/>
              </a:rPr>
              <a:t>olanlarÖnceden</a:t>
            </a:r>
            <a:r>
              <a:rPr lang="tr-TR" altLang="tr-TR" sz="1600" dirty="0">
                <a:cs typeface="Calibri" pitchFamily="34" charset="0"/>
              </a:rPr>
              <a:t> depresyon/</a:t>
            </a:r>
            <a:r>
              <a:rPr lang="tr-TR" altLang="tr-TR" sz="1600" dirty="0" err="1">
                <a:cs typeface="Calibri" pitchFamily="34" charset="0"/>
              </a:rPr>
              <a:t>suicid</a:t>
            </a:r>
            <a:r>
              <a:rPr lang="tr-TR" altLang="tr-TR" sz="1600" dirty="0">
                <a:cs typeface="Calibri" pitchFamily="34" charset="0"/>
              </a:rPr>
              <a:t> öyküsü olanlar açısından yakın izlem tavsiye etti.</a:t>
            </a:r>
          </a:p>
          <a:p>
            <a:pPr algn="just" eaLnBrk="0" hangingPunct="0">
              <a:lnSpc>
                <a:spcPct val="150000"/>
              </a:lnSpc>
              <a:spcBef>
                <a:spcPct val="20000"/>
              </a:spcBef>
            </a:pPr>
            <a:r>
              <a:rPr lang="tr-TR" altLang="tr-TR" sz="1600" dirty="0"/>
              <a:t>2016 Büyük klinik çalışma sonrasında uyarı kaldırıldı</a:t>
            </a:r>
          </a:p>
          <a:p>
            <a:pPr algn="just" eaLnBrk="0" hangingPunct="0">
              <a:lnSpc>
                <a:spcPct val="150000"/>
              </a:lnSpc>
              <a:spcBef>
                <a:spcPct val="20000"/>
              </a:spcBef>
            </a:pPr>
            <a:endParaRPr lang="tr-TR" altLang="tr-TR" sz="1600" dirty="0">
              <a:cs typeface="Calibri" pitchFamily="34" charset="0"/>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p:cNvSpPr txBox="1">
            <a:spLocks noGrp="1"/>
          </p:cNvSpPr>
          <p:nvPr>
            <p:ph type="title"/>
          </p:nvPr>
        </p:nvSpPr>
        <p:spPr>
          <a:xfrm>
            <a:off x="2049153" y="850848"/>
            <a:ext cx="8316919" cy="504497"/>
          </a:xfrm>
        </p:spPr>
        <p:txBody>
          <a:bodyPr vert="horz" wrap="square" lIns="90000" tIns="45000" rIns="90000" bIns="45000" rtlCol="0" anchor="t">
            <a:noAutofit/>
          </a:bodyPr>
          <a:lstStyle/>
          <a:p>
            <a:r>
              <a:rPr lang="tr-TR" sz="2400" dirty="0">
                <a:cs typeface="Arial" charset="0"/>
              </a:rPr>
              <a:t>Vareniklin</a:t>
            </a:r>
            <a:br>
              <a:rPr lang="tr-TR" sz="5400" dirty="0">
                <a:solidFill>
                  <a:srgbClr val="FF0000"/>
                </a:solidFill>
                <a:cs typeface="Calibri" pitchFamily="34" charset="0"/>
              </a:rPr>
            </a:br>
            <a:endParaRPr lang="tr-TR" sz="5400" dirty="0">
              <a:solidFill>
                <a:srgbClr val="FF0000"/>
              </a:solidFill>
              <a:cs typeface="Calibri" pitchFamily="34" charset="0"/>
            </a:endParaRPr>
          </a:p>
        </p:txBody>
      </p:sp>
      <p:sp>
        <p:nvSpPr>
          <p:cNvPr id="4" name="3 İçerik Yer Tutucusu"/>
          <p:cNvSpPr>
            <a:spLocks noGrp="1"/>
          </p:cNvSpPr>
          <p:nvPr>
            <p:ph type="body" sz="half" idx="2"/>
          </p:nvPr>
        </p:nvSpPr>
        <p:spPr>
          <a:ln>
            <a:solidFill>
              <a:schemeClr val="accent1"/>
            </a:solidFill>
          </a:ln>
        </p:spPr>
        <p:txBody>
          <a:bodyPr>
            <a:normAutofit/>
          </a:bodyPr>
          <a:lstStyle/>
          <a:p>
            <a:endParaRPr lang="tr-TR" dirty="0">
              <a:latin typeface="Comic Sans MS" panose="030F0702030302020204" pitchFamily="66" charset="0"/>
              <a:cs typeface="Calibri" pitchFamily="34" charset="0"/>
            </a:endParaRPr>
          </a:p>
          <a:p>
            <a:r>
              <a:rPr lang="tr-TR" dirty="0">
                <a:latin typeface="Comic Sans MS" panose="030F0702030302020204" pitchFamily="66" charset="0"/>
                <a:cs typeface="Calibri" pitchFamily="34" charset="0"/>
              </a:rPr>
              <a:t>-</a:t>
            </a:r>
            <a:r>
              <a:rPr lang="tr-TR" dirty="0">
                <a:cs typeface="Calibri" pitchFamily="34" charset="0"/>
              </a:rPr>
              <a:t>FDA 2012-2013 Uyarısı</a:t>
            </a:r>
          </a:p>
          <a:p>
            <a:r>
              <a:rPr lang="tr-TR" i="1" u="sng" dirty="0">
                <a:cs typeface="Calibri" pitchFamily="34" charset="0"/>
              </a:rPr>
              <a:t>“Sigara </a:t>
            </a:r>
            <a:r>
              <a:rPr lang="tr-TR" i="1" u="sng" dirty="0" err="1">
                <a:cs typeface="Calibri" pitchFamily="34" charset="0"/>
              </a:rPr>
              <a:t>kardiyovasküler</a:t>
            </a:r>
            <a:r>
              <a:rPr lang="tr-TR" i="1" u="sng" dirty="0">
                <a:cs typeface="Calibri" pitchFamily="34" charset="0"/>
              </a:rPr>
              <a:t> hastalık için </a:t>
            </a:r>
            <a:r>
              <a:rPr lang="tr-TR" i="1" u="sng" dirty="0" err="1">
                <a:cs typeface="Calibri" pitchFamily="34" charset="0"/>
              </a:rPr>
              <a:t>major</a:t>
            </a:r>
            <a:r>
              <a:rPr lang="tr-TR" i="1" u="sng" dirty="0">
                <a:cs typeface="Calibri" pitchFamily="34" charset="0"/>
              </a:rPr>
              <a:t> ve bağımsız bir risk faktörüdür. </a:t>
            </a:r>
            <a:r>
              <a:rPr lang="tr-TR" i="1" u="sng" dirty="0" err="1">
                <a:cs typeface="Calibri" pitchFamily="34" charset="0"/>
              </a:rPr>
              <a:t>Vareniklin</a:t>
            </a:r>
            <a:r>
              <a:rPr lang="tr-TR" i="1" u="sng" dirty="0">
                <a:cs typeface="Calibri" pitchFamily="34" charset="0"/>
              </a:rPr>
              <a:t> sigara bırakma tedavisinde etkili bir ilaçtır,</a:t>
            </a:r>
          </a:p>
          <a:p>
            <a:r>
              <a:rPr lang="tr-TR" dirty="0">
                <a:cs typeface="Calibri" pitchFamily="34" charset="0"/>
              </a:rPr>
              <a:t>-Bu ilacı kullanan </a:t>
            </a:r>
            <a:r>
              <a:rPr lang="tr-TR" dirty="0" err="1">
                <a:cs typeface="Calibri" pitchFamily="34" charset="0"/>
              </a:rPr>
              <a:t>kardiyovasküler</a:t>
            </a:r>
            <a:r>
              <a:rPr lang="tr-TR" dirty="0">
                <a:cs typeface="Calibri" pitchFamily="34" charset="0"/>
              </a:rPr>
              <a:t> hastalığı olanlarda  kardiyak olayların olduğuna dair bir çalışma vardır,</a:t>
            </a:r>
          </a:p>
          <a:p>
            <a:pPr>
              <a:buFont typeface="Wingdings" pitchFamily="2" charset="2"/>
              <a:buChar char="Ø"/>
            </a:pPr>
            <a:r>
              <a:rPr lang="tr-TR" dirty="0" err="1">
                <a:cs typeface="Calibri" pitchFamily="34" charset="0"/>
              </a:rPr>
              <a:t>Nonfatal</a:t>
            </a:r>
            <a:r>
              <a:rPr lang="tr-TR" dirty="0">
                <a:cs typeface="Calibri" pitchFamily="34" charset="0"/>
              </a:rPr>
              <a:t> </a:t>
            </a:r>
            <a:r>
              <a:rPr lang="tr-TR" dirty="0" err="1">
                <a:cs typeface="Calibri" pitchFamily="34" charset="0"/>
              </a:rPr>
              <a:t>miyokard</a:t>
            </a:r>
            <a:r>
              <a:rPr lang="tr-TR" dirty="0">
                <a:cs typeface="Calibri" pitchFamily="34" charset="0"/>
              </a:rPr>
              <a:t> </a:t>
            </a:r>
            <a:r>
              <a:rPr lang="tr-TR" dirty="0" err="1">
                <a:cs typeface="Calibri" pitchFamily="34" charset="0"/>
              </a:rPr>
              <a:t>infarktüsü</a:t>
            </a:r>
            <a:r>
              <a:rPr lang="tr-TR" dirty="0">
                <a:cs typeface="Calibri" pitchFamily="34" charset="0"/>
              </a:rPr>
              <a:t>,</a:t>
            </a:r>
          </a:p>
          <a:p>
            <a:pPr>
              <a:buFont typeface="Wingdings" pitchFamily="2" charset="2"/>
              <a:buChar char="Ø"/>
            </a:pPr>
            <a:r>
              <a:rPr lang="tr-TR" dirty="0" err="1">
                <a:cs typeface="Calibri" pitchFamily="34" charset="0"/>
              </a:rPr>
              <a:t>Anjina</a:t>
            </a:r>
            <a:r>
              <a:rPr lang="tr-TR" dirty="0">
                <a:cs typeface="Calibri" pitchFamily="34" charset="0"/>
              </a:rPr>
              <a:t> </a:t>
            </a:r>
            <a:r>
              <a:rPr lang="tr-TR" dirty="0" err="1">
                <a:cs typeface="Calibri" pitchFamily="34" charset="0"/>
              </a:rPr>
              <a:t>pectoris</a:t>
            </a:r>
            <a:r>
              <a:rPr lang="tr-TR" dirty="0">
                <a:cs typeface="Calibri" pitchFamily="34" charset="0"/>
              </a:rPr>
              <a:t>,</a:t>
            </a:r>
          </a:p>
          <a:p>
            <a:pPr>
              <a:buFont typeface="Wingdings" pitchFamily="2" charset="2"/>
              <a:buChar char="Ø"/>
            </a:pPr>
            <a:r>
              <a:rPr lang="tr-TR" dirty="0">
                <a:cs typeface="Calibri" pitchFamily="34" charset="0"/>
              </a:rPr>
              <a:t>Koroner </a:t>
            </a:r>
            <a:r>
              <a:rPr lang="tr-TR" dirty="0" err="1">
                <a:cs typeface="Calibri" pitchFamily="34" charset="0"/>
              </a:rPr>
              <a:t>revaskülarizasyon</a:t>
            </a:r>
            <a:r>
              <a:rPr lang="tr-TR" dirty="0">
                <a:cs typeface="Calibri" pitchFamily="34" charset="0"/>
              </a:rPr>
              <a:t> gereksinimi,</a:t>
            </a:r>
          </a:p>
          <a:p>
            <a:pPr>
              <a:buFont typeface="Wingdings" pitchFamily="2" charset="2"/>
              <a:buChar char="Ø"/>
            </a:pPr>
            <a:r>
              <a:rPr lang="tr-TR" dirty="0">
                <a:cs typeface="Calibri" pitchFamily="34" charset="0"/>
              </a:rPr>
              <a:t> Yeni tanı </a:t>
            </a:r>
            <a:r>
              <a:rPr lang="tr-TR" dirty="0" err="1">
                <a:cs typeface="Calibri" pitchFamily="34" charset="0"/>
              </a:rPr>
              <a:t>periferik</a:t>
            </a:r>
            <a:r>
              <a:rPr lang="tr-TR" dirty="0">
                <a:cs typeface="Calibri" pitchFamily="34" charset="0"/>
              </a:rPr>
              <a:t> </a:t>
            </a:r>
            <a:r>
              <a:rPr lang="tr-TR" dirty="0" err="1">
                <a:cs typeface="Calibri" pitchFamily="34" charset="0"/>
              </a:rPr>
              <a:t>vasküler</a:t>
            </a:r>
            <a:r>
              <a:rPr lang="tr-TR" dirty="0">
                <a:cs typeface="Calibri" pitchFamily="34" charset="0"/>
              </a:rPr>
              <a:t> hastalık veya </a:t>
            </a:r>
            <a:r>
              <a:rPr lang="tr-TR" dirty="0" err="1">
                <a:cs typeface="Calibri" pitchFamily="34" charset="0"/>
              </a:rPr>
              <a:t>periferik</a:t>
            </a:r>
            <a:r>
              <a:rPr lang="tr-TR" dirty="0">
                <a:cs typeface="Calibri" pitchFamily="34" charset="0"/>
              </a:rPr>
              <a:t> </a:t>
            </a:r>
            <a:r>
              <a:rPr lang="tr-TR" dirty="0" err="1">
                <a:cs typeface="Calibri" pitchFamily="34" charset="0"/>
              </a:rPr>
              <a:t>vasküler</a:t>
            </a:r>
            <a:r>
              <a:rPr lang="tr-TR" dirty="0">
                <a:cs typeface="Calibri" pitchFamily="34" charset="0"/>
              </a:rPr>
              <a:t> hastalık tedavisi için hastaneye yatış.</a:t>
            </a:r>
          </a:p>
          <a:p>
            <a:r>
              <a:rPr lang="tr-TR" i="1" u="sng" dirty="0">
                <a:cs typeface="Calibri" pitchFamily="34" charset="0"/>
              </a:rPr>
              <a:t>-Hastaların ilaç prospektüsünü okumaları ve yan etki bildirimi yapmaları istenmektedir.”</a:t>
            </a:r>
          </a:p>
          <a:p>
            <a:pPr>
              <a:buFont typeface="Wingdings" pitchFamily="2" charset="2"/>
              <a:buChar char="Ø"/>
            </a:pPr>
            <a:endParaRPr lang="tr-TR" sz="2400" dirty="0"/>
          </a:p>
          <a:p>
            <a:endParaRPr lang="tr-TR" sz="2400" dirty="0"/>
          </a:p>
          <a:p>
            <a:pPr>
              <a:buFont typeface="Wingdings" pitchFamily="2" charset="2"/>
              <a:buChar char="Ø"/>
            </a:pPr>
            <a:endParaRPr lang="tr-TR" dirty="0"/>
          </a:p>
          <a:p>
            <a:endParaRPr lang="tr-TR" dirty="0"/>
          </a:p>
        </p:txBody>
      </p:sp>
    </p:spTree>
    <p:extLst>
      <p:ext uri="{BB962C8B-B14F-4D97-AF65-F5344CB8AC3E}">
        <p14:creationId xmlns:p14="http://schemas.microsoft.com/office/powerpoint/2010/main" val="3658054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553" y="620689"/>
            <a:ext cx="8316919" cy="504497"/>
          </a:xfrm>
        </p:spPr>
        <p:txBody>
          <a:bodyPr>
            <a:normAutofit/>
          </a:bodyPr>
          <a:lstStyle/>
          <a:p>
            <a:r>
              <a:rPr lang="tr-TR" sz="2400" dirty="0">
                <a:latin typeface="Calibri" panose="020F0502020204030204" pitchFamily="34" charset="0"/>
                <a:ea typeface="Calibri" panose="020F0502020204030204" pitchFamily="34" charset="0"/>
                <a:cs typeface="Calibri" panose="020F0502020204030204" pitchFamily="34" charset="0"/>
              </a:rPr>
              <a:t>Eagles Çalışması</a:t>
            </a:r>
          </a:p>
        </p:txBody>
      </p:sp>
      <p:pic>
        <p:nvPicPr>
          <p:cNvPr id="1026" name="Picture 2"/>
          <p:cNvPicPr>
            <a:picLocks noGrp="1" noChangeAspect="1" noChangeArrowheads="1"/>
          </p:cNvPicPr>
          <p:nvPr>
            <p:ph idx="4294967295"/>
          </p:nvPr>
        </p:nvPicPr>
        <p:blipFill>
          <a:blip r:embed="rId3" cstate="print"/>
          <a:stretch>
            <a:fillRect/>
          </a:stretch>
        </p:blipFill>
        <p:spPr bwMode="auto">
          <a:xfrm>
            <a:off x="1991544" y="1268760"/>
            <a:ext cx="8174732" cy="3964434"/>
          </a:xfrm>
          <a:prstGeom prst="rect">
            <a:avLst/>
          </a:prstGeom>
          <a:solidFill>
            <a:schemeClr val="bg1"/>
          </a:solidFill>
          <a:ln w="19050">
            <a:solidFill>
              <a:schemeClr val="accent1"/>
            </a:solid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60770" y="850848"/>
            <a:ext cx="8316919" cy="504497"/>
          </a:xfrm>
        </p:spPr>
        <p:txBody>
          <a:bodyPr>
            <a:normAutofit/>
          </a:bodyPr>
          <a:lstStyle/>
          <a:p>
            <a:r>
              <a:rPr lang="tr-TR" sz="2400" dirty="0" err="1">
                <a:cs typeface="Arial" charset="0"/>
              </a:rPr>
              <a:t>Eagles</a:t>
            </a:r>
            <a:r>
              <a:rPr lang="tr-TR" sz="2400" dirty="0">
                <a:cs typeface="Arial" charset="0"/>
              </a:rPr>
              <a:t> Çalışması</a:t>
            </a:r>
          </a:p>
        </p:txBody>
      </p:sp>
      <p:sp>
        <p:nvSpPr>
          <p:cNvPr id="3" name="2 İçerik Yer Tutucusu"/>
          <p:cNvSpPr>
            <a:spLocks noGrp="1"/>
          </p:cNvSpPr>
          <p:nvPr>
            <p:ph type="body" sz="half" idx="2"/>
          </p:nvPr>
        </p:nvSpPr>
        <p:spPr>
          <a:ln w="19050">
            <a:solidFill>
              <a:schemeClr val="accent1"/>
            </a:solidFill>
          </a:ln>
        </p:spPr>
        <p:txBody>
          <a:bodyPr>
            <a:normAutofit/>
          </a:bodyPr>
          <a:lstStyle/>
          <a:p>
            <a:endParaRPr lang="tr-TR" dirty="0">
              <a:latin typeface="Comic Sans MS" panose="030F0702030302020204" pitchFamily="66" charset="0"/>
              <a:cs typeface="Calibri" pitchFamily="34" charset="0"/>
            </a:endParaRPr>
          </a:p>
          <a:p>
            <a:r>
              <a:rPr lang="tr-TR" dirty="0">
                <a:latin typeface="Comic Sans MS" panose="030F0702030302020204" pitchFamily="66" charset="0"/>
                <a:cs typeface="Calibri" pitchFamily="34" charset="0"/>
              </a:rPr>
              <a:t>-</a:t>
            </a:r>
            <a:r>
              <a:rPr lang="tr-TR" dirty="0">
                <a:cs typeface="Calibri" pitchFamily="34" charset="0"/>
              </a:rPr>
              <a:t>2016’da tamamlandı, 16 ülke</a:t>
            </a:r>
          </a:p>
          <a:p>
            <a:r>
              <a:rPr lang="tr-TR" dirty="0">
                <a:cs typeface="Calibri" pitchFamily="34" charset="0"/>
              </a:rPr>
              <a:t>-141 merkezde 8144 olgunun katıldığı büyük hasta populasyonlu araştırma protokolu FDA tarafından belirlendi:  </a:t>
            </a:r>
          </a:p>
          <a:p>
            <a:r>
              <a:rPr lang="tr-TR" dirty="0">
                <a:cs typeface="Calibri" pitchFamily="34" charset="0"/>
              </a:rPr>
              <a:t>-</a:t>
            </a:r>
            <a:r>
              <a:rPr lang="tr-TR" dirty="0" err="1">
                <a:cs typeface="Calibri" pitchFamily="34" charset="0"/>
              </a:rPr>
              <a:t>Vareniklin</a:t>
            </a:r>
            <a:r>
              <a:rPr lang="tr-TR" dirty="0">
                <a:cs typeface="Calibri" pitchFamily="34" charset="0"/>
              </a:rPr>
              <a:t>, Bupropion ve nikotin bandının etkinliğini, güvenilirliğini değerlendirildi.</a:t>
            </a:r>
          </a:p>
          <a:p>
            <a:r>
              <a:rPr lang="tr-TR" dirty="0">
                <a:cs typeface="Calibri" pitchFamily="34" charset="0"/>
              </a:rPr>
              <a:t>-3 ay aktif tedavi ve takiben üç ay ilaçsız izlem yapıldı.</a:t>
            </a:r>
          </a:p>
          <a:p>
            <a:r>
              <a:rPr lang="tr-TR" dirty="0">
                <a:cs typeface="Calibri" pitchFamily="34" charset="0"/>
              </a:rPr>
              <a:t>-</a:t>
            </a:r>
            <a:r>
              <a:rPr lang="tr-TR" dirty="0" err="1">
                <a:cs typeface="Calibri" pitchFamily="34" charset="0"/>
              </a:rPr>
              <a:t>Vareniklin</a:t>
            </a:r>
            <a:r>
              <a:rPr lang="tr-TR" dirty="0">
                <a:cs typeface="Calibri" pitchFamily="34" charset="0"/>
              </a:rPr>
              <a:t> ve </a:t>
            </a:r>
            <a:r>
              <a:rPr lang="tr-TR" dirty="0" err="1">
                <a:cs typeface="Calibri" pitchFamily="34" charset="0"/>
              </a:rPr>
              <a:t>bupropionun</a:t>
            </a:r>
            <a:r>
              <a:rPr lang="tr-TR" dirty="0">
                <a:cs typeface="Calibri" pitchFamily="34" charset="0"/>
              </a:rPr>
              <a:t> orta ve ağır </a:t>
            </a:r>
            <a:r>
              <a:rPr lang="tr-TR" dirty="0" err="1">
                <a:cs typeface="Calibri" pitchFamily="34" charset="0"/>
              </a:rPr>
              <a:t>nöropskiyatrik</a:t>
            </a:r>
            <a:r>
              <a:rPr lang="tr-TR" dirty="0">
                <a:cs typeface="Calibri" pitchFamily="34" charset="0"/>
              </a:rPr>
              <a:t> istenmeyen etki oluşturma riski </a:t>
            </a:r>
            <a:r>
              <a:rPr lang="tr-TR" dirty="0" err="1">
                <a:cs typeface="Calibri" pitchFamily="34" charset="0"/>
              </a:rPr>
              <a:t>plasebodan</a:t>
            </a:r>
            <a:r>
              <a:rPr lang="tr-TR" dirty="0">
                <a:cs typeface="Calibri" pitchFamily="34" charset="0"/>
              </a:rPr>
              <a:t> farklı değildi. </a:t>
            </a:r>
          </a:p>
          <a:p>
            <a:r>
              <a:rPr lang="tr-TR" dirty="0">
                <a:cs typeface="Calibri" pitchFamily="34" charset="0"/>
              </a:rPr>
              <a:t>-Hem psikiyatrik, hem de </a:t>
            </a:r>
            <a:r>
              <a:rPr lang="tr-TR" dirty="0" err="1">
                <a:cs typeface="Calibri" pitchFamily="34" charset="0"/>
              </a:rPr>
              <a:t>nonpsikiyatrik</a:t>
            </a:r>
            <a:r>
              <a:rPr lang="tr-TR" dirty="0">
                <a:cs typeface="Calibri" pitchFamily="34" charset="0"/>
              </a:rPr>
              <a:t> hasta grubunun sigara bırakma başarısı </a:t>
            </a:r>
            <a:r>
              <a:rPr lang="tr-TR" dirty="0" err="1">
                <a:cs typeface="Calibri" pitchFamily="34" charset="0"/>
              </a:rPr>
              <a:t>vareniklin</a:t>
            </a:r>
            <a:r>
              <a:rPr lang="tr-TR" dirty="0">
                <a:cs typeface="Calibri" pitchFamily="34" charset="0"/>
              </a:rPr>
              <a:t> ile </a:t>
            </a:r>
            <a:r>
              <a:rPr lang="tr-TR" dirty="0" err="1">
                <a:cs typeface="Calibri" pitchFamily="34" charset="0"/>
              </a:rPr>
              <a:t>bupropion</a:t>
            </a:r>
            <a:r>
              <a:rPr lang="tr-TR" dirty="0">
                <a:cs typeface="Calibri" pitchFamily="34" charset="0"/>
              </a:rPr>
              <a:t>, nikotin bandı ve </a:t>
            </a:r>
            <a:r>
              <a:rPr lang="tr-TR" dirty="0" err="1">
                <a:cs typeface="Calibri" pitchFamily="34" charset="0"/>
              </a:rPr>
              <a:t>plasebodan</a:t>
            </a:r>
            <a:r>
              <a:rPr lang="tr-TR" dirty="0">
                <a:cs typeface="Calibri" pitchFamily="34" charset="0"/>
              </a:rPr>
              <a:t> yüksek bulunurken,</a:t>
            </a:r>
          </a:p>
          <a:p>
            <a:r>
              <a:rPr lang="tr-TR" dirty="0">
                <a:cs typeface="Calibri" pitchFamily="34" charset="0"/>
              </a:rPr>
              <a:t>-</a:t>
            </a:r>
            <a:r>
              <a:rPr lang="tr-TR" dirty="0" err="1">
                <a:cs typeface="Calibri" pitchFamily="34" charset="0"/>
              </a:rPr>
              <a:t>Nöropsikiyatrik</a:t>
            </a:r>
            <a:r>
              <a:rPr lang="tr-TR" dirty="0">
                <a:cs typeface="Calibri" pitchFamily="34" charset="0"/>
              </a:rPr>
              <a:t> istenmeyen etki riski benzerdi.</a:t>
            </a:r>
          </a:p>
          <a:p>
            <a:endParaRPr lang="tr-TR" dirty="0">
              <a:cs typeface="Calibri"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60769" y="908720"/>
            <a:ext cx="8093688" cy="184388"/>
          </a:xfrm>
        </p:spPr>
        <p:txBody>
          <a:bodyPr>
            <a:normAutofit fontScale="90000"/>
          </a:bodyPr>
          <a:lstStyle/>
          <a:p>
            <a:r>
              <a:rPr lang="tr-TR" sz="2400" dirty="0" err="1">
                <a:cs typeface="Arial" charset="0"/>
              </a:rPr>
              <a:t>Eagles</a:t>
            </a:r>
            <a:r>
              <a:rPr lang="tr-TR" sz="2400" dirty="0">
                <a:cs typeface="Arial" charset="0"/>
              </a:rPr>
              <a:t> Çalışması</a:t>
            </a:r>
          </a:p>
        </p:txBody>
      </p:sp>
      <p:sp>
        <p:nvSpPr>
          <p:cNvPr id="3" name="2 İçerik Yer Tutucusu"/>
          <p:cNvSpPr>
            <a:spLocks noGrp="1"/>
          </p:cNvSpPr>
          <p:nvPr>
            <p:ph type="body" sz="half" idx="2"/>
          </p:nvPr>
        </p:nvSpPr>
        <p:spPr>
          <a:xfrm>
            <a:off x="2135689" y="1340769"/>
            <a:ext cx="8093687" cy="4521927"/>
          </a:xfrm>
          <a:ln w="19050">
            <a:solidFill>
              <a:schemeClr val="accent1"/>
            </a:solidFill>
          </a:ln>
        </p:spPr>
        <p:txBody>
          <a:bodyPr>
            <a:normAutofit/>
          </a:bodyPr>
          <a:lstStyle/>
          <a:p>
            <a:pPr fontAlgn="base"/>
            <a:r>
              <a:rPr lang="tr-TR" dirty="0"/>
              <a:t>16 Kasım 2016 – FDA</a:t>
            </a:r>
          </a:p>
          <a:p>
            <a:pPr fontAlgn="base"/>
            <a:endParaRPr lang="tr-TR" dirty="0"/>
          </a:p>
          <a:p>
            <a:pPr fontAlgn="base"/>
            <a:r>
              <a:rPr lang="tr-TR" dirty="0"/>
              <a:t>Kutu içi uyarının (</a:t>
            </a:r>
            <a:r>
              <a:rPr lang="tr-TR" dirty="0" err="1"/>
              <a:t>boxed</a:t>
            </a:r>
            <a:r>
              <a:rPr lang="tr-TR" dirty="0"/>
              <a:t> </a:t>
            </a:r>
            <a:r>
              <a:rPr lang="tr-TR" dirty="0" err="1"/>
              <a:t>warning</a:t>
            </a:r>
            <a:r>
              <a:rPr lang="tr-TR" dirty="0"/>
              <a:t>) kaldırılması, psikiyatrik bozukluk öyküsü olmayan ve olan hastaları içeren, sigara bırakmaya yönelik bugüne kadarki en büyük klinik çalışma olan EAGLES (</a:t>
            </a:r>
            <a:r>
              <a:rPr lang="tr-TR" dirty="0" err="1"/>
              <a:t>Evaluating</a:t>
            </a:r>
            <a:r>
              <a:rPr lang="tr-TR" dirty="0"/>
              <a:t> </a:t>
            </a:r>
            <a:r>
              <a:rPr lang="tr-TR" dirty="0" err="1"/>
              <a:t>Adverse</a:t>
            </a:r>
            <a:r>
              <a:rPr lang="tr-TR" dirty="0"/>
              <a:t> </a:t>
            </a:r>
            <a:r>
              <a:rPr lang="tr-TR" dirty="0" err="1"/>
              <a:t>Events</a:t>
            </a:r>
            <a:r>
              <a:rPr lang="tr-TR" dirty="0"/>
              <a:t> in a Global </a:t>
            </a:r>
            <a:r>
              <a:rPr lang="tr-TR" dirty="0" err="1"/>
              <a:t>Smoking</a:t>
            </a:r>
            <a:r>
              <a:rPr lang="tr-TR" dirty="0"/>
              <a:t> </a:t>
            </a:r>
            <a:r>
              <a:rPr lang="tr-TR" dirty="0" err="1"/>
              <a:t>Cessation</a:t>
            </a:r>
            <a:r>
              <a:rPr lang="tr-TR" dirty="0"/>
              <a:t> </a:t>
            </a:r>
            <a:r>
              <a:rPr lang="tr-TR" dirty="0" err="1"/>
              <a:t>Study</a:t>
            </a:r>
            <a:r>
              <a:rPr lang="tr-TR" dirty="0"/>
              <a:t>) çalışmasının sonuçlarına dayanmaktadır ve FDA </a:t>
            </a:r>
            <a:r>
              <a:rPr lang="tr-TR" dirty="0" err="1"/>
              <a:t>Psikofarmakolojik</a:t>
            </a:r>
            <a:r>
              <a:rPr lang="tr-TR" dirty="0"/>
              <a:t> İlaçlar ile İlaç Güvenliği ve Risk Yönetimi Danışma Komitelerinin yakın tarihli tavsiyeleriyle </a:t>
            </a:r>
            <a:r>
              <a:rPr lang="tr-TR" dirty="0" err="1"/>
              <a:t>uyumludur.EAGLES</a:t>
            </a:r>
            <a:r>
              <a:rPr lang="tr-TR" dirty="0"/>
              <a:t> çalışmasına dayanarak yapılan ek etiket güncellemeleri arasında, </a:t>
            </a:r>
            <a:r>
              <a:rPr lang="tr-TR" dirty="0" err="1"/>
              <a:t>nöropsikiyatrik</a:t>
            </a:r>
            <a:r>
              <a:rPr lang="tr-TR" dirty="0"/>
              <a:t> güvenlik ile ilgili uyarıların güncellenmesi ve </a:t>
            </a:r>
            <a:r>
              <a:rPr lang="tr-TR" dirty="0" err="1"/>
              <a:t>CHANTIX’in</a:t>
            </a:r>
            <a:r>
              <a:rPr lang="tr-TR" dirty="0"/>
              <a:t> (</a:t>
            </a:r>
            <a:r>
              <a:rPr lang="tr-TR" dirty="0" err="1"/>
              <a:t>vareniklin</a:t>
            </a:r>
            <a:r>
              <a:rPr lang="tr-TR" dirty="0"/>
              <a:t>) etkinliğinin </a:t>
            </a:r>
            <a:r>
              <a:rPr lang="tr-TR" dirty="0" err="1"/>
              <a:t>bupropion</a:t>
            </a:r>
            <a:r>
              <a:rPr lang="tr-TR" dirty="0"/>
              <a:t> veya nikotin bandına kıyasla üstün olduğuna dair bilginin eklenmesi yer almaktadır.</a:t>
            </a:r>
          </a:p>
        </p:txBody>
      </p:sp>
      <p:sp>
        <p:nvSpPr>
          <p:cNvPr id="4" name="3 Yuvarlatılmış Dikdörtgen"/>
          <p:cNvSpPr/>
          <p:nvPr/>
        </p:nvSpPr>
        <p:spPr>
          <a:xfrm>
            <a:off x="3359693" y="4080288"/>
            <a:ext cx="5472608" cy="144273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cs typeface="Calibri" pitchFamily="34" charset="0"/>
              </a:rPr>
              <a:t>Karakutu şeklinde uyarı kaldırıldı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0CBAC6-F136-6919-E78F-516BF1025C89}"/>
              </a:ext>
            </a:extLst>
          </p:cNvPr>
          <p:cNvSpPr>
            <a:spLocks noGrp="1"/>
          </p:cNvSpPr>
          <p:nvPr>
            <p:ph type="title"/>
          </p:nvPr>
        </p:nvSpPr>
        <p:spPr>
          <a:xfrm>
            <a:off x="2049153" y="1107482"/>
            <a:ext cx="8316919" cy="504497"/>
          </a:xfrm>
        </p:spPr>
        <p:txBody>
          <a:bodyPr>
            <a:noAutofit/>
          </a:bodyPr>
          <a:lstStyle/>
          <a:p>
            <a:r>
              <a:rPr lang="tr-TR" sz="2400" dirty="0" err="1">
                <a:cs typeface="Arial" charset="0"/>
              </a:rPr>
              <a:t>Cytisine</a:t>
            </a:r>
            <a:br>
              <a:rPr lang="tr-TR" sz="2400" dirty="0">
                <a:cs typeface="Arial" charset="0"/>
              </a:rPr>
            </a:br>
            <a:r>
              <a:rPr lang="tr-TR" sz="2400" dirty="0">
                <a:cs typeface="Arial" charset="0"/>
              </a:rPr>
              <a:t>sarısalkım ağacı (</a:t>
            </a:r>
            <a:r>
              <a:rPr lang="tr-TR" sz="2400" dirty="0" err="1">
                <a:cs typeface="Arial" charset="0"/>
              </a:rPr>
              <a:t>Cytisus</a:t>
            </a:r>
            <a:r>
              <a:rPr lang="tr-TR" sz="2400" dirty="0">
                <a:cs typeface="Arial" charset="0"/>
              </a:rPr>
              <a:t> </a:t>
            </a:r>
            <a:r>
              <a:rPr lang="tr-TR" sz="2400" dirty="0" err="1">
                <a:cs typeface="Arial" charset="0"/>
              </a:rPr>
              <a:t>laburnum</a:t>
            </a:r>
            <a:r>
              <a:rPr lang="tr-TR" sz="2400" dirty="0">
                <a:cs typeface="Arial" charset="0"/>
              </a:rPr>
              <a:t>)</a:t>
            </a:r>
          </a:p>
        </p:txBody>
      </p:sp>
      <p:sp>
        <p:nvSpPr>
          <p:cNvPr id="3" name="Metin Yer Tutucusu 2">
            <a:extLst>
              <a:ext uri="{FF2B5EF4-FFF2-40B4-BE49-F238E27FC236}">
                <a16:creationId xmlns:a16="http://schemas.microsoft.com/office/drawing/2014/main" id="{6C682F66-3744-4BA7-9E1F-5308423A1B05}"/>
              </a:ext>
            </a:extLst>
          </p:cNvPr>
          <p:cNvSpPr>
            <a:spLocks noGrp="1"/>
          </p:cNvSpPr>
          <p:nvPr>
            <p:ph type="body" sz="half" idx="2"/>
          </p:nvPr>
        </p:nvSpPr>
        <p:spPr>
          <a:xfrm>
            <a:off x="2160768" y="1844593"/>
            <a:ext cx="8093687" cy="4521927"/>
          </a:xfrm>
        </p:spPr>
        <p:txBody>
          <a:bodyPr/>
          <a:lstStyle/>
          <a:p>
            <a:endParaRPr lang="tr-TR" dirty="0"/>
          </a:p>
        </p:txBody>
      </p:sp>
      <p:pic>
        <p:nvPicPr>
          <p:cNvPr id="6" name="İçerik Yer Tutucusu 5"/>
          <p:cNvPicPr>
            <a:picLocks noGrp="1" noChangeAspect="1"/>
          </p:cNvPicPr>
          <p:nvPr>
            <p:ph idx="4294967295"/>
          </p:nvPr>
        </p:nvPicPr>
        <p:blipFill>
          <a:blip r:embed="rId2"/>
          <a:stretch>
            <a:fillRect/>
          </a:stretch>
        </p:blipFill>
        <p:spPr>
          <a:xfrm>
            <a:off x="2141246" y="1875113"/>
            <a:ext cx="2960688" cy="1971675"/>
          </a:xfrm>
          <a:prstGeom prst="rect">
            <a:avLst/>
          </a:prstGeom>
        </p:spPr>
      </p:pic>
      <p:sp>
        <p:nvSpPr>
          <p:cNvPr id="4" name="TextBox 3">
            <a:extLst>
              <a:ext uri="{FF2B5EF4-FFF2-40B4-BE49-F238E27FC236}">
                <a16:creationId xmlns:a16="http://schemas.microsoft.com/office/drawing/2014/main" id="{A273198A-B146-C379-7B6E-031C501DED35}"/>
              </a:ext>
            </a:extLst>
          </p:cNvPr>
          <p:cNvSpPr txBox="1"/>
          <p:nvPr/>
        </p:nvSpPr>
        <p:spPr>
          <a:xfrm>
            <a:off x="2301816" y="5620968"/>
            <a:ext cx="7756219" cy="4078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dirty="0" err="1">
                <a:latin typeface="BlinkMacSystemFont"/>
              </a:rPr>
              <a:t>Gotti</a:t>
            </a:r>
            <a:r>
              <a:rPr lang="en-US" sz="1100" dirty="0">
                <a:latin typeface="BlinkMacSystemFont"/>
              </a:rPr>
              <a:t> C, Clementi F. </a:t>
            </a:r>
            <a:r>
              <a:rPr lang="en-US" sz="1100" dirty="0" err="1">
                <a:latin typeface="BlinkMacSystemFont"/>
              </a:rPr>
              <a:t>Cytisine</a:t>
            </a:r>
            <a:r>
              <a:rPr lang="en-US" sz="1100" dirty="0">
                <a:latin typeface="BlinkMacSystemFont"/>
              </a:rPr>
              <a:t> and </a:t>
            </a:r>
            <a:r>
              <a:rPr lang="en-US" sz="1100" dirty="0" err="1">
                <a:latin typeface="BlinkMacSystemFont"/>
              </a:rPr>
              <a:t>cytisine</a:t>
            </a:r>
            <a:r>
              <a:rPr lang="en-US" sz="1100" dirty="0">
                <a:latin typeface="BlinkMacSystemFont"/>
              </a:rPr>
              <a:t> derivatives. More than smoking cessation aids. </a:t>
            </a:r>
            <a:r>
              <a:rPr lang="en-US" sz="1100" dirty="0" err="1">
                <a:latin typeface="BlinkMacSystemFont"/>
              </a:rPr>
              <a:t>Pharmacol</a:t>
            </a:r>
            <a:r>
              <a:rPr lang="en-US" sz="1100" dirty="0">
                <a:latin typeface="BlinkMacSystemFont"/>
              </a:rPr>
              <a:t> Res. 2021 Aug;170:105700. </a:t>
            </a:r>
            <a:r>
              <a:rPr lang="en-US" sz="1100" dirty="0" err="1">
                <a:latin typeface="BlinkMacSystemFont"/>
              </a:rPr>
              <a:t>doi</a:t>
            </a:r>
            <a:r>
              <a:rPr lang="en-US" sz="1100" dirty="0">
                <a:latin typeface="BlinkMacSystemFont"/>
              </a:rPr>
              <a:t>: 10.1016/j.phrs.2021.105700. </a:t>
            </a:r>
            <a:r>
              <a:rPr lang="en-US" sz="1100" dirty="0" err="1">
                <a:latin typeface="BlinkMacSystemFont"/>
              </a:rPr>
              <a:t>Epub</a:t>
            </a:r>
            <a:r>
              <a:rPr lang="en-US" sz="1100" dirty="0">
                <a:latin typeface="BlinkMacSystemFont"/>
              </a:rPr>
              <a:t> 2021 Jun 2. PMID: 34087351.</a:t>
            </a:r>
            <a:endParaRPr lang="en-US" sz="1100" dirty="0"/>
          </a:p>
        </p:txBody>
      </p:sp>
      <p:pic>
        <p:nvPicPr>
          <p:cNvPr id="5" name="Picture 4" descr="Şekil 1">
            <a:extLst>
              <a:ext uri="{FF2B5EF4-FFF2-40B4-BE49-F238E27FC236}">
                <a16:creationId xmlns:a16="http://schemas.microsoft.com/office/drawing/2014/main" id="{2E6A6099-CDE3-D289-D67B-2FA08105DD6C}"/>
              </a:ext>
            </a:extLst>
          </p:cNvPr>
          <p:cNvPicPr>
            <a:picLocks noChangeAspect="1"/>
          </p:cNvPicPr>
          <p:nvPr/>
        </p:nvPicPr>
        <p:blipFill>
          <a:blip r:embed="rId3"/>
          <a:stretch>
            <a:fillRect/>
          </a:stretch>
        </p:blipFill>
        <p:spPr>
          <a:xfrm>
            <a:off x="5447928" y="1832032"/>
            <a:ext cx="2057400" cy="2462314"/>
          </a:xfrm>
          <a:prstGeom prst="rect">
            <a:avLst/>
          </a:prstGeom>
        </p:spPr>
      </p:pic>
      <p:pic>
        <p:nvPicPr>
          <p:cNvPr id="7" name="Picture 6" descr="ga1">
            <a:extLst>
              <a:ext uri="{FF2B5EF4-FFF2-40B4-BE49-F238E27FC236}">
                <a16:creationId xmlns:a16="http://schemas.microsoft.com/office/drawing/2014/main" id="{2A92E3FD-DEFC-B9C3-975F-009E7DE18A06}"/>
              </a:ext>
            </a:extLst>
          </p:cNvPr>
          <p:cNvPicPr>
            <a:picLocks noChangeAspect="1"/>
          </p:cNvPicPr>
          <p:nvPr/>
        </p:nvPicPr>
        <p:blipFill>
          <a:blip r:embed="rId4"/>
          <a:stretch>
            <a:fillRect/>
          </a:stretch>
        </p:blipFill>
        <p:spPr>
          <a:xfrm>
            <a:off x="7815278" y="2573332"/>
            <a:ext cx="2057399" cy="979714"/>
          </a:xfrm>
          <a:prstGeom prst="rect">
            <a:avLst/>
          </a:prstGeom>
          <a:ln>
            <a:solidFill>
              <a:srgbClr val="4472C4"/>
            </a:solidFill>
          </a:ln>
        </p:spPr>
      </p:pic>
    </p:spTree>
    <p:extLst>
      <p:ext uri="{BB962C8B-B14F-4D97-AF65-F5344CB8AC3E}">
        <p14:creationId xmlns:p14="http://schemas.microsoft.com/office/powerpoint/2010/main" val="13853106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60770" y="850848"/>
            <a:ext cx="8316919" cy="504497"/>
          </a:xfrm>
        </p:spPr>
        <p:txBody>
          <a:bodyPr>
            <a:normAutofit/>
          </a:bodyPr>
          <a:lstStyle/>
          <a:p>
            <a:r>
              <a:rPr lang="tr-TR" sz="2400" dirty="0" err="1">
                <a:cs typeface="Arial" charset="0"/>
              </a:rPr>
              <a:t>Cytisine</a:t>
            </a:r>
            <a:endParaRPr lang="tr-TR" sz="2400" dirty="0">
              <a:cs typeface="Arial" charset="0"/>
            </a:endParaRPr>
          </a:p>
        </p:txBody>
      </p:sp>
      <p:sp>
        <p:nvSpPr>
          <p:cNvPr id="3" name="2 İçerik Yer Tutucusu"/>
          <p:cNvSpPr>
            <a:spLocks noGrp="1"/>
          </p:cNvSpPr>
          <p:nvPr>
            <p:ph type="body" sz="half" idx="2"/>
          </p:nvPr>
        </p:nvSpPr>
        <p:spPr>
          <a:ln w="28575">
            <a:solidFill>
              <a:schemeClr val="accent1"/>
            </a:solidFill>
          </a:ln>
        </p:spPr>
        <p:txBody>
          <a:bodyPr>
            <a:normAutofit/>
          </a:bodyPr>
          <a:lstStyle/>
          <a:p>
            <a:endParaRPr lang="tr-TR" dirty="0">
              <a:latin typeface="Comic Sans MS" panose="030F0702030302020204" pitchFamily="66" charset="0"/>
              <a:cs typeface="Calibri" pitchFamily="34" charset="0"/>
            </a:endParaRPr>
          </a:p>
          <a:p>
            <a:r>
              <a:rPr lang="tr-TR" dirty="0">
                <a:latin typeface="Comic Sans MS" panose="030F0702030302020204" pitchFamily="66" charset="0"/>
                <a:cs typeface="Calibri" pitchFamily="34" charset="0"/>
              </a:rPr>
              <a:t>-</a:t>
            </a:r>
            <a:r>
              <a:rPr lang="tr-TR" dirty="0">
                <a:cs typeface="Calibri" pitchFamily="34" charset="0"/>
              </a:rPr>
              <a:t>Polonya , Yugoslavya , Bulgaristan gibi ülkelerde yıllardan beri....</a:t>
            </a:r>
          </a:p>
          <a:p>
            <a:pPr>
              <a:buNone/>
            </a:pPr>
            <a:endParaRPr lang="tr-TR" dirty="0">
              <a:cs typeface="Calibri" pitchFamily="34" charset="0"/>
            </a:endParaRPr>
          </a:p>
          <a:p>
            <a:r>
              <a:rPr lang="tr-TR" dirty="0">
                <a:cs typeface="Calibri" pitchFamily="34" charset="0"/>
              </a:rPr>
              <a:t>-Alfa4 beta 2 </a:t>
            </a:r>
            <a:r>
              <a:rPr lang="tr-TR" dirty="0" err="1">
                <a:cs typeface="Calibri" pitchFamily="34" charset="0"/>
              </a:rPr>
              <a:t>nikotinik</a:t>
            </a:r>
            <a:r>
              <a:rPr lang="tr-TR" dirty="0">
                <a:cs typeface="Calibri" pitchFamily="34" charset="0"/>
              </a:rPr>
              <a:t> </a:t>
            </a:r>
            <a:r>
              <a:rPr lang="tr-TR" dirty="0" err="1">
                <a:cs typeface="Calibri" pitchFamily="34" charset="0"/>
              </a:rPr>
              <a:t>asetilkolin</a:t>
            </a:r>
            <a:r>
              <a:rPr lang="tr-TR" dirty="0">
                <a:cs typeface="Calibri" pitchFamily="34" charset="0"/>
              </a:rPr>
              <a:t> reseptörleri antagonist ve </a:t>
            </a:r>
            <a:r>
              <a:rPr lang="tr-TR" dirty="0" err="1">
                <a:cs typeface="Calibri" pitchFamily="34" charset="0"/>
              </a:rPr>
              <a:t>agonisti</a:t>
            </a:r>
            <a:endParaRPr lang="tr-TR" dirty="0">
              <a:cs typeface="Calibri" pitchFamily="34" charset="0"/>
            </a:endParaRPr>
          </a:p>
          <a:p>
            <a:endParaRPr lang="tr-TR" dirty="0">
              <a:cs typeface="Calibri" pitchFamily="34" charset="0"/>
            </a:endParaRPr>
          </a:p>
          <a:p>
            <a:r>
              <a:rPr lang="tr-TR" i="1" u="sng" dirty="0">
                <a:cs typeface="Calibri" pitchFamily="34" charset="0"/>
              </a:rPr>
              <a:t>-Yeterli ve kaliteli araştırma yapılması öneriliyordu:</a:t>
            </a:r>
          </a:p>
          <a:p>
            <a:r>
              <a:rPr lang="tr-TR" dirty="0">
                <a:cs typeface="Calibri" pitchFamily="34" charset="0"/>
              </a:rPr>
              <a:t>*İlacın etkili olduğu ve </a:t>
            </a:r>
            <a:r>
              <a:rPr lang="tr-TR" dirty="0" err="1">
                <a:cs typeface="Calibri" pitchFamily="34" charset="0"/>
              </a:rPr>
              <a:t>vareniklinle</a:t>
            </a:r>
            <a:r>
              <a:rPr lang="tr-TR" dirty="0">
                <a:cs typeface="Calibri" pitchFamily="34" charset="0"/>
              </a:rPr>
              <a:t>/ NYKT mukayese eden çalışmalarla benzer etki düzeyinde olduğu vurgulandı,</a:t>
            </a:r>
          </a:p>
          <a:p>
            <a:endParaRPr lang="tr-TR" sz="2800" i="1" u="sng" dirty="0">
              <a:latin typeface="Calibri" pitchFamily="34" charset="0"/>
              <a:cs typeface="Calibri" pitchFamily="34" charset="0"/>
            </a:endParaRPr>
          </a:p>
          <a:p>
            <a:endParaRPr lang="tr-TR" sz="2800" dirty="0">
              <a:latin typeface="Calibri" pitchFamily="34" charset="0"/>
              <a:cs typeface="Calibri" pitchFamily="34" charset="0"/>
            </a:endParaRPr>
          </a:p>
        </p:txBody>
      </p:sp>
      <p:sp>
        <p:nvSpPr>
          <p:cNvPr id="5" name="4 Yuvarlatılmış Dikdörtgen"/>
          <p:cNvSpPr/>
          <p:nvPr/>
        </p:nvSpPr>
        <p:spPr>
          <a:xfrm>
            <a:off x="2423592" y="5301207"/>
            <a:ext cx="7830864"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latin typeface="Calibri" pitchFamily="34" charset="0"/>
              <a:cs typeface="Calibri" pitchFamily="34" charset="0"/>
            </a:endParaRPr>
          </a:p>
          <a:p>
            <a:pPr algn="ctr"/>
            <a:r>
              <a:rPr lang="tr-TR" sz="1200" dirty="0">
                <a:solidFill>
                  <a:schemeClr val="tx1"/>
                </a:solidFill>
                <a:latin typeface="Comic Sans MS" panose="030F0702030302020204" pitchFamily="66" charset="0"/>
                <a:cs typeface="Calibri" pitchFamily="34" charset="0"/>
              </a:rPr>
              <a:t>Walker N, Howe C, Glover M, et al. Cytisine versus nicotine for smoking cessation. N Engl J Med 2014;371:2353-62</a:t>
            </a:r>
          </a:p>
          <a:p>
            <a:pPr algn="ctr"/>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FD0E-2E20-A554-CDFA-81EE4C2339ED}"/>
              </a:ext>
            </a:extLst>
          </p:cNvPr>
          <p:cNvSpPr>
            <a:spLocks noGrp="1"/>
          </p:cNvSpPr>
          <p:nvPr>
            <p:ph type="title"/>
          </p:nvPr>
        </p:nvSpPr>
        <p:spPr>
          <a:xfrm>
            <a:off x="2112160" y="908720"/>
            <a:ext cx="8190905" cy="328404"/>
          </a:xfrm>
        </p:spPr>
        <p:txBody>
          <a:bodyPr>
            <a:noAutofit/>
          </a:bodyPr>
          <a:lstStyle/>
          <a:p>
            <a:r>
              <a:rPr lang="en-US" sz="2400" dirty="0">
                <a:cs typeface="Arial" charset="0"/>
              </a:rPr>
              <a:t>18 </a:t>
            </a:r>
            <a:r>
              <a:rPr lang="en-US" sz="2400" dirty="0" err="1">
                <a:cs typeface="Arial" charset="0"/>
              </a:rPr>
              <a:t>Yaş</a:t>
            </a:r>
            <a:r>
              <a:rPr lang="en-US" sz="2400" dirty="0">
                <a:cs typeface="Arial" charset="0"/>
              </a:rPr>
              <a:t> </a:t>
            </a:r>
            <a:r>
              <a:rPr lang="en-US" sz="2400" dirty="0" err="1">
                <a:cs typeface="Arial" charset="0"/>
              </a:rPr>
              <a:t>ve</a:t>
            </a:r>
            <a:r>
              <a:rPr lang="en-US" sz="2400" dirty="0">
                <a:cs typeface="Arial" charset="0"/>
              </a:rPr>
              <a:t> </a:t>
            </a:r>
            <a:r>
              <a:rPr lang="en-US" sz="2400" dirty="0" err="1">
                <a:cs typeface="Arial" charset="0"/>
              </a:rPr>
              <a:t>Üzeri</a:t>
            </a:r>
            <a:r>
              <a:rPr lang="en-US" sz="2400" dirty="0">
                <a:cs typeface="Arial" charset="0"/>
              </a:rPr>
              <a:t> </a:t>
            </a:r>
            <a:r>
              <a:rPr lang="en-US" sz="2400" dirty="0" err="1">
                <a:cs typeface="Arial" charset="0"/>
              </a:rPr>
              <a:t>Yetişkinlerde</a:t>
            </a:r>
            <a:r>
              <a:rPr lang="en-US" sz="2400" dirty="0">
                <a:cs typeface="Arial" charset="0"/>
              </a:rPr>
              <a:t> Kullanımı-1</a:t>
            </a:r>
          </a:p>
        </p:txBody>
      </p:sp>
      <p:sp>
        <p:nvSpPr>
          <p:cNvPr id="3" name="Content Placeholder 2">
            <a:extLst>
              <a:ext uri="{FF2B5EF4-FFF2-40B4-BE49-F238E27FC236}">
                <a16:creationId xmlns:a16="http://schemas.microsoft.com/office/drawing/2014/main" id="{E31082AD-01E1-7201-7B21-70DF7E4EF466}"/>
              </a:ext>
            </a:extLst>
          </p:cNvPr>
          <p:cNvSpPr>
            <a:spLocks noGrp="1"/>
          </p:cNvSpPr>
          <p:nvPr>
            <p:ph type="body" sz="half" idx="2"/>
          </p:nvPr>
        </p:nvSpPr>
        <p:spPr/>
        <p:txBody>
          <a:bodyPr vert="horz" lIns="68580" tIns="34290" rIns="68580" bIns="34290" rtlCol="0" anchor="t">
            <a:normAutofit/>
          </a:bodyPr>
          <a:lstStyle/>
          <a:p>
            <a:pPr algn="just">
              <a:lnSpc>
                <a:spcPct val="100000"/>
              </a:lnSpc>
            </a:pPr>
            <a:r>
              <a:rPr lang="tr-TR" dirty="0">
                <a:latin typeface="Comic Sans MS" panose="030F0702030302020204" pitchFamily="66" charset="0"/>
                <a:ea typeface="Calibri"/>
                <a:cs typeface="Arial"/>
              </a:rPr>
              <a:t>*</a:t>
            </a:r>
            <a:r>
              <a:rPr lang="en-US" dirty="0" err="1">
                <a:ea typeface="Calibri"/>
                <a:cs typeface="Calibri"/>
              </a:rPr>
              <a:t>Başlangıç</a:t>
            </a:r>
            <a:r>
              <a:rPr lang="en-US" dirty="0">
                <a:ea typeface="Calibri"/>
                <a:cs typeface="Calibri"/>
              </a:rPr>
              <a:t>  </a:t>
            </a:r>
            <a:r>
              <a:rPr lang="en-US" dirty="0" err="1">
                <a:ea typeface="Calibri"/>
                <a:cs typeface="Calibri"/>
              </a:rPr>
              <a:t>aşaması</a:t>
            </a:r>
            <a:r>
              <a:rPr lang="en-US" dirty="0">
                <a:ea typeface="Calibri"/>
                <a:cs typeface="Calibri"/>
              </a:rPr>
              <a:t> 3-5 </a:t>
            </a:r>
            <a:r>
              <a:rPr lang="en-US" dirty="0" err="1">
                <a:ea typeface="Calibri"/>
                <a:cs typeface="Calibri"/>
              </a:rPr>
              <a:t>gün</a:t>
            </a:r>
            <a:r>
              <a:rPr lang="en-US" dirty="0">
                <a:ea typeface="Calibri"/>
                <a:cs typeface="Calibri"/>
              </a:rPr>
              <a:t> </a:t>
            </a:r>
            <a:r>
              <a:rPr lang="en-US" dirty="0" err="1">
                <a:ea typeface="Calibri"/>
                <a:cs typeface="Calibri"/>
              </a:rPr>
              <a:t>olarak</a:t>
            </a:r>
            <a:r>
              <a:rPr lang="en-US" dirty="0">
                <a:ea typeface="Calibri"/>
                <a:cs typeface="Calibri"/>
              </a:rPr>
              <a:t> </a:t>
            </a:r>
            <a:r>
              <a:rPr lang="en-US" dirty="0" err="1">
                <a:ea typeface="Calibri"/>
                <a:cs typeface="Calibri"/>
              </a:rPr>
              <a:t>öngörülmüştür</a:t>
            </a:r>
            <a:r>
              <a:rPr lang="en-US" dirty="0">
                <a:ea typeface="Calibri"/>
                <a:cs typeface="Calibri"/>
              </a:rPr>
              <a:t>. </a:t>
            </a:r>
          </a:p>
          <a:p>
            <a:pPr algn="just">
              <a:lnSpc>
                <a:spcPct val="100000"/>
              </a:lnSpc>
            </a:pPr>
            <a:r>
              <a:rPr lang="tr-TR" dirty="0">
                <a:ea typeface="Calibri"/>
                <a:cs typeface="Arial"/>
              </a:rPr>
              <a:t>*</a:t>
            </a:r>
            <a:r>
              <a:rPr lang="en-US" dirty="0" err="1">
                <a:ea typeface="Calibri"/>
                <a:cs typeface="Calibri"/>
              </a:rPr>
              <a:t>Üç</a:t>
            </a:r>
            <a:r>
              <a:rPr lang="en-US" dirty="0">
                <a:ea typeface="Calibri"/>
                <a:cs typeface="Calibri"/>
              </a:rPr>
              <a:t> </a:t>
            </a:r>
            <a:r>
              <a:rPr lang="en-US" dirty="0" err="1">
                <a:ea typeface="Calibri"/>
                <a:cs typeface="Calibri"/>
              </a:rPr>
              <a:t>gün</a:t>
            </a:r>
            <a:r>
              <a:rPr lang="en-US" dirty="0">
                <a:ea typeface="Calibri"/>
                <a:cs typeface="Calibri"/>
              </a:rPr>
              <a:t> </a:t>
            </a:r>
            <a:r>
              <a:rPr lang="en-US" dirty="0" err="1">
                <a:ea typeface="Calibri"/>
                <a:cs typeface="Calibri"/>
              </a:rPr>
              <a:t>boyunca</a:t>
            </a:r>
            <a:r>
              <a:rPr lang="en-US" dirty="0">
                <a:ea typeface="Calibri"/>
                <a:cs typeface="Calibri"/>
              </a:rPr>
              <a:t> NİKİTABS her </a:t>
            </a:r>
            <a:r>
              <a:rPr lang="en-US" dirty="0" err="1">
                <a:ea typeface="Calibri"/>
                <a:cs typeface="Calibri"/>
              </a:rPr>
              <a:t>iki</a:t>
            </a:r>
            <a:r>
              <a:rPr lang="en-US" dirty="0">
                <a:ea typeface="Calibri"/>
                <a:cs typeface="Calibri"/>
              </a:rPr>
              <a:t> </a:t>
            </a:r>
            <a:r>
              <a:rPr lang="en-US" dirty="0" err="1">
                <a:ea typeface="Calibri"/>
                <a:cs typeface="Calibri"/>
              </a:rPr>
              <a:t>saatte</a:t>
            </a:r>
            <a:r>
              <a:rPr lang="en-US" dirty="0">
                <a:ea typeface="Calibri"/>
                <a:cs typeface="Calibri"/>
              </a:rPr>
              <a:t> </a:t>
            </a:r>
            <a:r>
              <a:rPr lang="en-US" dirty="0" err="1">
                <a:ea typeface="Calibri"/>
                <a:cs typeface="Calibri"/>
              </a:rPr>
              <a:t>bir</a:t>
            </a:r>
            <a:r>
              <a:rPr lang="en-US" dirty="0">
                <a:ea typeface="Calibri"/>
                <a:cs typeface="Calibri"/>
              </a:rPr>
              <a:t>, </a:t>
            </a:r>
            <a:r>
              <a:rPr lang="en-US" dirty="0" err="1">
                <a:ea typeface="Calibri"/>
                <a:cs typeface="Calibri"/>
              </a:rPr>
              <a:t>gece</a:t>
            </a:r>
            <a:r>
              <a:rPr lang="en-US" dirty="0">
                <a:ea typeface="Calibri"/>
                <a:cs typeface="Calibri"/>
              </a:rPr>
              <a:t> </a:t>
            </a:r>
            <a:r>
              <a:rPr lang="en-US" dirty="0" err="1">
                <a:ea typeface="Calibri"/>
                <a:cs typeface="Calibri"/>
              </a:rPr>
              <a:t>uyku</a:t>
            </a:r>
            <a:r>
              <a:rPr lang="en-US" dirty="0">
                <a:ea typeface="Calibri"/>
                <a:cs typeface="Calibri"/>
              </a:rPr>
              <a:t> </a:t>
            </a:r>
            <a:r>
              <a:rPr lang="en-US" dirty="0" err="1">
                <a:ea typeface="Calibri"/>
                <a:cs typeface="Calibri"/>
              </a:rPr>
              <a:t>saatleri</a:t>
            </a:r>
            <a:r>
              <a:rPr lang="en-US" dirty="0">
                <a:ea typeface="Calibri"/>
                <a:cs typeface="Calibri"/>
              </a:rPr>
              <a:t> </a:t>
            </a:r>
            <a:r>
              <a:rPr lang="en-US" dirty="0" err="1">
                <a:ea typeface="Calibri"/>
                <a:cs typeface="Calibri"/>
              </a:rPr>
              <a:t>hariç</a:t>
            </a:r>
            <a:r>
              <a:rPr lang="en-US" dirty="0">
                <a:ea typeface="Calibri"/>
                <a:cs typeface="Calibri"/>
              </a:rPr>
              <a:t>, </a:t>
            </a:r>
            <a:r>
              <a:rPr lang="en-US" dirty="0" err="1">
                <a:ea typeface="Calibri"/>
                <a:cs typeface="Calibri"/>
              </a:rPr>
              <a:t>günde</a:t>
            </a:r>
            <a:r>
              <a:rPr lang="en-US" dirty="0">
                <a:ea typeface="Calibri"/>
                <a:cs typeface="Calibri"/>
              </a:rPr>
              <a:t> 6 </a:t>
            </a:r>
            <a:r>
              <a:rPr lang="en-US" dirty="0" err="1">
                <a:ea typeface="Calibri"/>
                <a:cs typeface="Calibri"/>
              </a:rPr>
              <a:t>kez</a:t>
            </a:r>
            <a:r>
              <a:rPr lang="en-US" dirty="0">
                <a:ea typeface="Calibri"/>
                <a:cs typeface="Calibri"/>
              </a:rPr>
              <a:t> </a:t>
            </a:r>
            <a:r>
              <a:rPr lang="en-US" dirty="0" err="1">
                <a:ea typeface="Calibri"/>
                <a:cs typeface="Calibri"/>
              </a:rPr>
              <a:t>birer</a:t>
            </a:r>
            <a:r>
              <a:rPr lang="en-US" dirty="0">
                <a:ea typeface="Calibri"/>
                <a:cs typeface="Calibri"/>
              </a:rPr>
              <a:t> tablet </a:t>
            </a:r>
            <a:r>
              <a:rPr lang="en-US" dirty="0" err="1">
                <a:ea typeface="Calibri"/>
                <a:cs typeface="Calibri"/>
              </a:rPr>
              <a:t>şeklinde</a:t>
            </a:r>
            <a:r>
              <a:rPr lang="en-US" dirty="0">
                <a:ea typeface="Calibri"/>
                <a:cs typeface="Calibri"/>
              </a:rPr>
              <a:t> </a:t>
            </a:r>
            <a:r>
              <a:rPr lang="en-US" dirty="0" err="1">
                <a:ea typeface="Calibri"/>
                <a:cs typeface="Calibri"/>
              </a:rPr>
              <a:t>alınır</a:t>
            </a:r>
            <a:r>
              <a:rPr lang="en-US" dirty="0">
                <a:ea typeface="Calibri"/>
                <a:cs typeface="Calibri"/>
              </a:rPr>
              <a:t>. </a:t>
            </a:r>
          </a:p>
          <a:p>
            <a:pPr algn="just">
              <a:lnSpc>
                <a:spcPct val="100000"/>
              </a:lnSpc>
            </a:pPr>
            <a:r>
              <a:rPr lang="tr-TR" dirty="0">
                <a:ea typeface="Calibri"/>
                <a:cs typeface="Arial"/>
              </a:rPr>
              <a:t>*</a:t>
            </a:r>
            <a:r>
              <a:rPr lang="en-US" dirty="0" err="1">
                <a:ea typeface="Calibri"/>
                <a:cs typeface="Calibri"/>
              </a:rPr>
              <a:t>Tedavinin</a:t>
            </a:r>
            <a:r>
              <a:rPr lang="en-US" dirty="0">
                <a:ea typeface="Calibri"/>
                <a:cs typeface="Calibri"/>
              </a:rPr>
              <a:t> </a:t>
            </a:r>
            <a:r>
              <a:rPr lang="en-US" dirty="0" err="1">
                <a:ea typeface="Calibri"/>
                <a:cs typeface="Calibri"/>
              </a:rPr>
              <a:t>başladığı</a:t>
            </a:r>
            <a:r>
              <a:rPr lang="en-US" dirty="0">
                <a:ea typeface="Calibri"/>
                <a:cs typeface="Calibri"/>
              </a:rPr>
              <a:t> </a:t>
            </a:r>
            <a:r>
              <a:rPr lang="en-US" dirty="0" err="1">
                <a:ea typeface="Calibri"/>
                <a:cs typeface="Calibri"/>
              </a:rPr>
              <a:t>andan</a:t>
            </a:r>
            <a:r>
              <a:rPr lang="en-US" dirty="0">
                <a:ea typeface="Calibri"/>
                <a:cs typeface="Calibri"/>
              </a:rPr>
              <a:t> </a:t>
            </a:r>
            <a:r>
              <a:rPr lang="en-US" dirty="0" err="1">
                <a:ea typeface="Calibri"/>
                <a:cs typeface="Calibri"/>
              </a:rPr>
              <a:t>itibaren</a:t>
            </a:r>
            <a:r>
              <a:rPr lang="en-US" dirty="0">
                <a:ea typeface="Calibri"/>
                <a:cs typeface="Calibri"/>
              </a:rPr>
              <a:t> </a:t>
            </a:r>
            <a:r>
              <a:rPr lang="en-US" dirty="0" err="1">
                <a:ea typeface="Calibri"/>
                <a:cs typeface="Calibri"/>
              </a:rPr>
              <a:t>içilen</a:t>
            </a:r>
            <a:r>
              <a:rPr lang="en-US" dirty="0">
                <a:ea typeface="Calibri"/>
                <a:cs typeface="Calibri"/>
              </a:rPr>
              <a:t> </a:t>
            </a:r>
            <a:r>
              <a:rPr lang="en-US" dirty="0" err="1">
                <a:ea typeface="Calibri"/>
                <a:cs typeface="Calibri"/>
              </a:rPr>
              <a:t>sigara</a:t>
            </a:r>
            <a:r>
              <a:rPr lang="en-US" dirty="0">
                <a:ea typeface="Calibri"/>
                <a:cs typeface="Calibri"/>
              </a:rPr>
              <a:t> </a:t>
            </a:r>
            <a:r>
              <a:rPr lang="en-US" dirty="0" err="1">
                <a:ea typeface="Calibri"/>
                <a:cs typeface="Calibri"/>
              </a:rPr>
              <a:t>sayısı</a:t>
            </a:r>
            <a:r>
              <a:rPr lang="en-US" dirty="0">
                <a:ea typeface="Calibri"/>
                <a:cs typeface="Calibri"/>
              </a:rPr>
              <a:t> </a:t>
            </a:r>
            <a:r>
              <a:rPr lang="en-US" dirty="0" err="1">
                <a:ea typeface="Calibri"/>
                <a:cs typeface="Calibri"/>
              </a:rPr>
              <a:t>azaltılmalıdır</a:t>
            </a:r>
            <a:r>
              <a:rPr lang="en-US" dirty="0">
                <a:ea typeface="Calibri"/>
                <a:cs typeface="Calibri"/>
              </a:rPr>
              <a:t>.</a:t>
            </a:r>
            <a:endParaRPr lang="tr-TR" dirty="0">
              <a:ea typeface="Calibri"/>
              <a:cs typeface="Calibri"/>
            </a:endParaRPr>
          </a:p>
          <a:p>
            <a:pPr algn="just">
              <a:lnSpc>
                <a:spcPct val="100000"/>
              </a:lnSpc>
            </a:pPr>
            <a:r>
              <a:rPr lang="tr-TR" dirty="0">
                <a:ea typeface="Calibri"/>
                <a:cs typeface="Arial"/>
              </a:rPr>
              <a:t>*</a:t>
            </a:r>
            <a:r>
              <a:rPr lang="en-US" dirty="0" err="1">
                <a:ea typeface="Calibri"/>
                <a:cs typeface="Calibri"/>
              </a:rPr>
              <a:t>Kullanıldığı</a:t>
            </a:r>
            <a:r>
              <a:rPr lang="en-US" dirty="0">
                <a:ea typeface="Calibri"/>
                <a:cs typeface="Calibri"/>
              </a:rPr>
              <a:t> 3 </a:t>
            </a:r>
            <a:r>
              <a:rPr lang="en-US" dirty="0" err="1">
                <a:ea typeface="Calibri"/>
                <a:cs typeface="Calibri"/>
              </a:rPr>
              <a:t>gün</a:t>
            </a:r>
            <a:r>
              <a:rPr lang="en-US" dirty="0">
                <a:ea typeface="Calibri"/>
                <a:cs typeface="Calibri"/>
              </a:rPr>
              <a:t> </a:t>
            </a:r>
            <a:r>
              <a:rPr lang="en-US" dirty="0" err="1">
                <a:ea typeface="Calibri"/>
                <a:cs typeface="Calibri"/>
              </a:rPr>
              <a:t>içinde</a:t>
            </a:r>
            <a:r>
              <a:rPr lang="en-US" dirty="0">
                <a:ea typeface="Calibri"/>
                <a:cs typeface="Calibri"/>
              </a:rPr>
              <a:t> </a:t>
            </a:r>
            <a:r>
              <a:rPr lang="en-US" dirty="0" err="1">
                <a:ea typeface="Calibri"/>
                <a:cs typeface="Calibri"/>
              </a:rPr>
              <a:t>sigara</a:t>
            </a:r>
            <a:r>
              <a:rPr lang="en-US" dirty="0">
                <a:ea typeface="Calibri"/>
                <a:cs typeface="Calibri"/>
              </a:rPr>
              <a:t> </a:t>
            </a:r>
            <a:r>
              <a:rPr lang="en-US" dirty="0" err="1">
                <a:ea typeface="Calibri"/>
                <a:cs typeface="Calibri"/>
              </a:rPr>
              <a:t>içme</a:t>
            </a:r>
            <a:r>
              <a:rPr lang="en-US" dirty="0">
                <a:ea typeface="Calibri"/>
                <a:cs typeface="Calibri"/>
              </a:rPr>
              <a:t> </a:t>
            </a:r>
            <a:r>
              <a:rPr lang="en-US" dirty="0" err="1">
                <a:ea typeface="Calibri"/>
                <a:cs typeface="Calibri"/>
              </a:rPr>
              <a:t>isteğinde</a:t>
            </a:r>
            <a:r>
              <a:rPr lang="en-US" dirty="0">
                <a:ea typeface="Calibri"/>
                <a:cs typeface="Calibri"/>
              </a:rPr>
              <a:t> </a:t>
            </a:r>
            <a:r>
              <a:rPr lang="en-US" dirty="0" err="1">
                <a:ea typeface="Calibri"/>
                <a:cs typeface="Calibri"/>
              </a:rPr>
              <a:t>azalma</a:t>
            </a:r>
            <a:r>
              <a:rPr lang="en-US" dirty="0">
                <a:ea typeface="Calibri"/>
                <a:cs typeface="Calibri"/>
              </a:rPr>
              <a:t> </a:t>
            </a:r>
            <a:r>
              <a:rPr lang="en-US" dirty="0" err="1">
                <a:ea typeface="Calibri"/>
                <a:cs typeface="Calibri"/>
              </a:rPr>
              <a:t>şeklinde</a:t>
            </a:r>
            <a:r>
              <a:rPr lang="en-US" dirty="0">
                <a:ea typeface="Calibri"/>
                <a:cs typeface="Calibri"/>
              </a:rPr>
              <a:t> </a:t>
            </a:r>
            <a:r>
              <a:rPr lang="en-US" dirty="0" err="1">
                <a:ea typeface="Calibri"/>
                <a:cs typeface="Calibri"/>
              </a:rPr>
              <a:t>etki</a:t>
            </a:r>
            <a:r>
              <a:rPr lang="en-US" dirty="0">
                <a:ea typeface="Calibri"/>
                <a:cs typeface="Calibri"/>
              </a:rPr>
              <a:t> </a:t>
            </a:r>
            <a:r>
              <a:rPr lang="en-US" dirty="0" err="1">
                <a:ea typeface="Calibri"/>
                <a:cs typeface="Calibri"/>
              </a:rPr>
              <a:t>görülmemesi</a:t>
            </a:r>
            <a:r>
              <a:rPr lang="en-US" dirty="0">
                <a:ea typeface="Calibri"/>
                <a:cs typeface="Calibri"/>
              </a:rPr>
              <a:t> </a:t>
            </a:r>
            <a:r>
              <a:rPr lang="en-US" dirty="0" err="1">
                <a:ea typeface="Calibri"/>
                <a:cs typeface="Calibri"/>
              </a:rPr>
              <a:t>halinde</a:t>
            </a:r>
            <a:r>
              <a:rPr lang="en-US" dirty="0">
                <a:ea typeface="Calibri"/>
                <a:cs typeface="Calibri"/>
              </a:rPr>
              <a:t>, </a:t>
            </a:r>
            <a:r>
              <a:rPr lang="en-US" dirty="0" err="1">
                <a:ea typeface="Calibri"/>
                <a:cs typeface="Calibri"/>
              </a:rPr>
              <a:t>doktora</a:t>
            </a:r>
            <a:r>
              <a:rPr lang="en-US" dirty="0">
                <a:ea typeface="Calibri"/>
                <a:cs typeface="Calibri"/>
              </a:rPr>
              <a:t> </a:t>
            </a:r>
            <a:r>
              <a:rPr lang="en-US" dirty="0" err="1">
                <a:ea typeface="Calibri"/>
                <a:cs typeface="Calibri"/>
              </a:rPr>
              <a:t>başvurmalı</a:t>
            </a:r>
            <a:r>
              <a:rPr lang="en-US" dirty="0">
                <a:ea typeface="Calibri"/>
                <a:cs typeface="Calibri"/>
              </a:rPr>
              <a:t> </a:t>
            </a:r>
            <a:r>
              <a:rPr lang="en-US" dirty="0" err="1">
                <a:ea typeface="Calibri"/>
                <a:cs typeface="Calibri"/>
              </a:rPr>
              <a:t>ve</a:t>
            </a:r>
            <a:r>
              <a:rPr lang="en-US" dirty="0">
                <a:ea typeface="Calibri"/>
                <a:cs typeface="Calibri"/>
              </a:rPr>
              <a:t> 5 </a:t>
            </a:r>
            <a:r>
              <a:rPr lang="en-US" dirty="0" err="1">
                <a:ea typeface="Calibri"/>
                <a:cs typeface="Calibri"/>
              </a:rPr>
              <a:t>günden</a:t>
            </a:r>
            <a:r>
              <a:rPr lang="en-US" dirty="0">
                <a:ea typeface="Calibri"/>
                <a:cs typeface="Calibri"/>
              </a:rPr>
              <a:t> </a:t>
            </a:r>
            <a:r>
              <a:rPr lang="en-US" dirty="0" err="1">
                <a:ea typeface="Calibri"/>
                <a:cs typeface="Calibri"/>
              </a:rPr>
              <a:t>uzun</a:t>
            </a:r>
            <a:r>
              <a:rPr lang="en-US" dirty="0">
                <a:ea typeface="Calibri"/>
                <a:cs typeface="Calibri"/>
              </a:rPr>
              <a:t> </a:t>
            </a:r>
            <a:r>
              <a:rPr lang="en-US" dirty="0" err="1">
                <a:ea typeface="Calibri"/>
                <a:cs typeface="Calibri"/>
              </a:rPr>
              <a:t>süreli</a:t>
            </a:r>
            <a:r>
              <a:rPr lang="en-US" dirty="0">
                <a:ea typeface="Calibri"/>
                <a:cs typeface="Calibri"/>
              </a:rPr>
              <a:t> </a:t>
            </a:r>
            <a:r>
              <a:rPr lang="en-US" dirty="0" err="1">
                <a:ea typeface="Calibri"/>
                <a:cs typeface="Calibri"/>
              </a:rPr>
              <a:t>sigara</a:t>
            </a:r>
            <a:r>
              <a:rPr lang="en-US" dirty="0">
                <a:ea typeface="Calibri"/>
                <a:cs typeface="Calibri"/>
              </a:rPr>
              <a:t> </a:t>
            </a:r>
            <a:r>
              <a:rPr lang="en-US" dirty="0" err="1">
                <a:ea typeface="Calibri"/>
                <a:cs typeface="Calibri"/>
              </a:rPr>
              <a:t>ile</a:t>
            </a:r>
            <a:r>
              <a:rPr lang="en-US" dirty="0">
                <a:ea typeface="Calibri"/>
                <a:cs typeface="Calibri"/>
              </a:rPr>
              <a:t> </a:t>
            </a:r>
            <a:r>
              <a:rPr lang="en-US" dirty="0" err="1">
                <a:ea typeface="Calibri"/>
                <a:cs typeface="Calibri"/>
              </a:rPr>
              <a:t>beraber</a:t>
            </a:r>
            <a:r>
              <a:rPr lang="en-US" dirty="0">
                <a:ea typeface="Calibri"/>
                <a:cs typeface="Calibri"/>
              </a:rPr>
              <a:t> </a:t>
            </a:r>
            <a:r>
              <a:rPr lang="en-US" dirty="0" err="1">
                <a:ea typeface="Calibri"/>
                <a:cs typeface="Calibri"/>
              </a:rPr>
              <a:t>alınmamalıdır</a:t>
            </a:r>
            <a:r>
              <a:rPr lang="en-US" dirty="0">
                <a:ea typeface="Calibri"/>
                <a:cs typeface="Calibri"/>
              </a:rPr>
              <a:t>. </a:t>
            </a:r>
            <a:endParaRPr lang="tr-TR" dirty="0">
              <a:ea typeface="Calibri"/>
              <a:cs typeface="Calibri"/>
            </a:endParaRPr>
          </a:p>
          <a:p>
            <a:pPr algn="just">
              <a:lnSpc>
                <a:spcPct val="100000"/>
              </a:lnSpc>
            </a:pPr>
            <a:r>
              <a:rPr lang="tr-TR" dirty="0">
                <a:ea typeface="Calibri"/>
                <a:cs typeface="Arial"/>
              </a:rPr>
              <a:t>*</a:t>
            </a:r>
            <a:r>
              <a:rPr lang="en-US" dirty="0" err="1">
                <a:ea typeface="Calibri"/>
                <a:cs typeface="Calibri"/>
              </a:rPr>
              <a:t>Sigara</a:t>
            </a:r>
            <a:r>
              <a:rPr lang="en-US" dirty="0">
                <a:ea typeface="Calibri"/>
                <a:cs typeface="Calibri"/>
              </a:rPr>
              <a:t> </a:t>
            </a:r>
            <a:r>
              <a:rPr lang="en-US" dirty="0" err="1">
                <a:ea typeface="Calibri"/>
                <a:cs typeface="Calibri"/>
              </a:rPr>
              <a:t>bırakma</a:t>
            </a:r>
            <a:r>
              <a:rPr lang="en-US" dirty="0">
                <a:ea typeface="Calibri"/>
                <a:cs typeface="Calibri"/>
              </a:rPr>
              <a:t> </a:t>
            </a:r>
            <a:r>
              <a:rPr lang="en-US" dirty="0" err="1">
                <a:ea typeface="Calibri"/>
                <a:cs typeface="Calibri"/>
              </a:rPr>
              <a:t>tarihi</a:t>
            </a:r>
            <a:r>
              <a:rPr lang="en-US" dirty="0">
                <a:ea typeface="Calibri"/>
                <a:cs typeface="Calibri"/>
              </a:rPr>
              <a:t> (</a:t>
            </a:r>
            <a:r>
              <a:rPr lang="en-US" dirty="0" err="1">
                <a:ea typeface="Calibri"/>
                <a:cs typeface="Calibri"/>
              </a:rPr>
              <a:t>ilaçla</a:t>
            </a:r>
            <a:r>
              <a:rPr lang="en-US" dirty="0">
                <a:ea typeface="Calibri"/>
                <a:cs typeface="Calibri"/>
              </a:rPr>
              <a:t> </a:t>
            </a:r>
            <a:r>
              <a:rPr lang="en-US" dirty="0" err="1">
                <a:ea typeface="Calibri"/>
                <a:cs typeface="Calibri"/>
              </a:rPr>
              <a:t>kullanılırken</a:t>
            </a:r>
            <a:r>
              <a:rPr lang="en-US" dirty="0">
                <a:ea typeface="Calibri"/>
                <a:cs typeface="Calibri"/>
              </a:rPr>
              <a:t> </a:t>
            </a:r>
            <a:r>
              <a:rPr lang="en-US" dirty="0" err="1">
                <a:ea typeface="Calibri"/>
                <a:cs typeface="Calibri"/>
              </a:rPr>
              <a:t>sigara</a:t>
            </a:r>
            <a:r>
              <a:rPr lang="en-US" dirty="0">
                <a:ea typeface="Calibri"/>
                <a:cs typeface="Calibri"/>
              </a:rPr>
              <a:t> </a:t>
            </a:r>
            <a:r>
              <a:rPr lang="en-US" dirty="0" err="1">
                <a:ea typeface="Calibri"/>
                <a:cs typeface="Calibri"/>
              </a:rPr>
              <a:t>içme</a:t>
            </a:r>
            <a:r>
              <a:rPr lang="en-US" dirty="0">
                <a:ea typeface="Calibri"/>
                <a:cs typeface="Calibri"/>
              </a:rPr>
              <a:t> </a:t>
            </a:r>
            <a:r>
              <a:rPr lang="en-US" dirty="0" err="1">
                <a:ea typeface="Calibri"/>
                <a:cs typeface="Calibri"/>
              </a:rPr>
              <a:t>isteğinde</a:t>
            </a:r>
            <a:r>
              <a:rPr lang="en-US" dirty="0">
                <a:ea typeface="Calibri"/>
                <a:cs typeface="Calibri"/>
              </a:rPr>
              <a:t> </a:t>
            </a:r>
            <a:r>
              <a:rPr lang="en-US" dirty="0" err="1">
                <a:ea typeface="Calibri"/>
                <a:cs typeface="Calibri"/>
              </a:rPr>
              <a:t>azalma</a:t>
            </a:r>
            <a:r>
              <a:rPr lang="en-US" dirty="0">
                <a:ea typeface="Calibri"/>
                <a:cs typeface="Calibri"/>
              </a:rPr>
              <a:t> </a:t>
            </a:r>
            <a:r>
              <a:rPr lang="en-US" dirty="0" err="1">
                <a:ea typeface="Calibri"/>
                <a:cs typeface="Calibri"/>
              </a:rPr>
              <a:t>varken</a:t>
            </a:r>
            <a:r>
              <a:rPr lang="en-US" dirty="0">
                <a:ea typeface="Calibri"/>
                <a:cs typeface="Calibri"/>
              </a:rPr>
              <a:t>)5 </a:t>
            </a:r>
            <a:r>
              <a:rPr lang="en-US" dirty="0" err="1">
                <a:ea typeface="Calibri"/>
                <a:cs typeface="Calibri"/>
              </a:rPr>
              <a:t>günü</a:t>
            </a:r>
            <a:r>
              <a:rPr lang="en-US" dirty="0">
                <a:ea typeface="Calibri"/>
                <a:cs typeface="Calibri"/>
              </a:rPr>
              <a:t> </a:t>
            </a:r>
            <a:r>
              <a:rPr lang="en-US" dirty="0" err="1">
                <a:ea typeface="Calibri"/>
                <a:cs typeface="Calibri"/>
              </a:rPr>
              <a:t>geçmemelidir</a:t>
            </a:r>
            <a:r>
              <a:rPr lang="en-US" dirty="0">
                <a:ea typeface="Calibri"/>
                <a:cs typeface="Calibri"/>
              </a:rPr>
              <a:t>. </a:t>
            </a:r>
          </a:p>
          <a:p>
            <a:pPr algn="just"/>
            <a:r>
              <a:rPr lang="en-US" dirty="0">
                <a:cs typeface="Calibri"/>
              </a:rPr>
              <a:t>*</a:t>
            </a:r>
            <a:r>
              <a:rPr lang="en-US" dirty="0" err="1">
                <a:cs typeface="Calibri"/>
              </a:rPr>
              <a:t>Eğer</a:t>
            </a:r>
            <a:r>
              <a:rPr lang="en-US" dirty="0">
                <a:cs typeface="Calibri"/>
              </a:rPr>
              <a:t> </a:t>
            </a:r>
            <a:r>
              <a:rPr lang="en-US" dirty="0" err="1">
                <a:cs typeface="Calibri"/>
              </a:rPr>
              <a:t>bu</a:t>
            </a:r>
            <a:r>
              <a:rPr lang="en-US" dirty="0">
                <a:cs typeface="Calibri"/>
              </a:rPr>
              <a:t> </a:t>
            </a:r>
            <a:r>
              <a:rPr lang="en-US" dirty="0" err="1">
                <a:cs typeface="Calibri"/>
              </a:rPr>
              <a:t>süreyi</a:t>
            </a:r>
            <a:r>
              <a:rPr lang="en-US" dirty="0">
                <a:cs typeface="Calibri"/>
              </a:rPr>
              <a:t> </a:t>
            </a:r>
            <a:r>
              <a:rPr lang="en-US" dirty="0" err="1">
                <a:cs typeface="Calibri"/>
              </a:rPr>
              <a:t>geçtikten</a:t>
            </a:r>
            <a:r>
              <a:rPr lang="en-US" dirty="0">
                <a:cs typeface="Calibri"/>
              </a:rPr>
              <a:t> </a:t>
            </a:r>
            <a:r>
              <a:rPr lang="en-US" dirty="0" err="1">
                <a:cs typeface="Calibri"/>
              </a:rPr>
              <a:t>sonra</a:t>
            </a:r>
            <a:r>
              <a:rPr lang="en-US" dirty="0">
                <a:cs typeface="Calibri"/>
              </a:rPr>
              <a:t>  </a:t>
            </a:r>
            <a:r>
              <a:rPr lang="en-US" dirty="0" err="1">
                <a:cs typeface="Calibri"/>
              </a:rPr>
              <a:t>birkaç</a:t>
            </a:r>
            <a:r>
              <a:rPr lang="en-US" dirty="0">
                <a:cs typeface="Calibri"/>
              </a:rPr>
              <a:t> </a:t>
            </a:r>
            <a:r>
              <a:rPr lang="en-US" dirty="0" err="1">
                <a:cs typeface="Calibri"/>
              </a:rPr>
              <a:t>tane</a:t>
            </a:r>
            <a:r>
              <a:rPr lang="en-US" dirty="0">
                <a:cs typeface="Calibri"/>
              </a:rPr>
              <a:t> </a:t>
            </a:r>
            <a:r>
              <a:rPr lang="en-US" dirty="0" err="1">
                <a:cs typeface="Calibri"/>
              </a:rPr>
              <a:t>sigara</a:t>
            </a:r>
            <a:r>
              <a:rPr lang="en-US" dirty="0">
                <a:cs typeface="Calibri"/>
              </a:rPr>
              <a:t> </a:t>
            </a:r>
            <a:r>
              <a:rPr lang="en-US" dirty="0" err="1">
                <a:cs typeface="Calibri"/>
              </a:rPr>
              <a:t>içmeye</a:t>
            </a:r>
            <a:r>
              <a:rPr lang="en-US" dirty="0">
                <a:cs typeface="Calibri"/>
              </a:rPr>
              <a:t> </a:t>
            </a:r>
            <a:r>
              <a:rPr lang="en-US" dirty="0" err="1">
                <a:cs typeface="Calibri"/>
              </a:rPr>
              <a:t>devam</a:t>
            </a:r>
            <a:r>
              <a:rPr lang="en-US" dirty="0">
                <a:cs typeface="Calibri"/>
              </a:rPr>
              <a:t> </a:t>
            </a:r>
            <a:r>
              <a:rPr lang="en-US" dirty="0" err="1">
                <a:cs typeface="Calibri"/>
              </a:rPr>
              <a:t>ettiyse</a:t>
            </a:r>
            <a:r>
              <a:rPr lang="en-US" dirty="0">
                <a:cs typeface="Calibri"/>
              </a:rPr>
              <a:t> </a:t>
            </a:r>
            <a:r>
              <a:rPr lang="en-US" dirty="0" err="1">
                <a:cs typeface="Calibri"/>
              </a:rPr>
              <a:t>sigarayı</a:t>
            </a:r>
            <a:r>
              <a:rPr lang="en-US" dirty="0">
                <a:cs typeface="Calibri"/>
              </a:rPr>
              <a:t> </a:t>
            </a:r>
            <a:r>
              <a:rPr lang="en-US" dirty="0" err="1">
                <a:cs typeface="Calibri"/>
              </a:rPr>
              <a:t>bırakarak</a:t>
            </a:r>
            <a:r>
              <a:rPr lang="en-US" dirty="0">
                <a:cs typeface="Calibri"/>
              </a:rPr>
              <a:t> </a:t>
            </a:r>
            <a:r>
              <a:rPr lang="en-US" dirty="0" err="1">
                <a:cs typeface="Calibri"/>
              </a:rPr>
              <a:t>ilaca</a:t>
            </a:r>
            <a:r>
              <a:rPr lang="en-US" dirty="0">
                <a:cs typeface="Calibri"/>
              </a:rPr>
              <a:t> </a:t>
            </a:r>
            <a:r>
              <a:rPr lang="en-US" dirty="0" err="1">
                <a:cs typeface="Calibri"/>
              </a:rPr>
              <a:t>kaldığı</a:t>
            </a:r>
            <a:r>
              <a:rPr lang="en-US" dirty="0">
                <a:cs typeface="Calibri"/>
              </a:rPr>
              <a:t> </a:t>
            </a:r>
            <a:r>
              <a:rPr lang="en-US" dirty="0" err="1">
                <a:cs typeface="Calibri"/>
              </a:rPr>
              <a:t>dozdan</a:t>
            </a:r>
            <a:r>
              <a:rPr lang="en-US" dirty="0">
                <a:cs typeface="Calibri"/>
              </a:rPr>
              <a:t> </a:t>
            </a:r>
            <a:r>
              <a:rPr lang="en-US" dirty="0" err="1">
                <a:cs typeface="Calibri"/>
              </a:rPr>
              <a:t>devam</a:t>
            </a:r>
            <a:r>
              <a:rPr lang="en-US" dirty="0">
                <a:cs typeface="Calibri"/>
              </a:rPr>
              <a:t> </a:t>
            </a:r>
            <a:r>
              <a:rPr lang="en-US" dirty="0" err="1">
                <a:cs typeface="Calibri"/>
              </a:rPr>
              <a:t>etmelidir</a:t>
            </a:r>
            <a:r>
              <a:rPr lang="en-US" dirty="0">
                <a:cs typeface="Calibri"/>
              </a:rPr>
              <a:t>.</a:t>
            </a:r>
          </a:p>
          <a:p>
            <a:pPr algn="just"/>
            <a:r>
              <a:rPr lang="en-US" dirty="0">
                <a:cs typeface="Calibri"/>
              </a:rPr>
              <a:t>*</a:t>
            </a:r>
            <a:r>
              <a:rPr lang="en-US" dirty="0" err="1">
                <a:cs typeface="Calibri"/>
              </a:rPr>
              <a:t>İlaç</a:t>
            </a:r>
            <a:r>
              <a:rPr lang="en-US" dirty="0">
                <a:cs typeface="Calibri"/>
              </a:rPr>
              <a:t> </a:t>
            </a:r>
            <a:r>
              <a:rPr lang="en-US" dirty="0" err="1">
                <a:cs typeface="Calibri"/>
              </a:rPr>
              <a:t>kısa</a:t>
            </a:r>
            <a:r>
              <a:rPr lang="en-US" dirty="0">
                <a:cs typeface="Calibri"/>
              </a:rPr>
              <a:t> </a:t>
            </a:r>
            <a:r>
              <a:rPr lang="en-US" dirty="0" err="1">
                <a:cs typeface="Calibri"/>
              </a:rPr>
              <a:t>ürün</a:t>
            </a:r>
            <a:r>
              <a:rPr lang="en-US" dirty="0">
                <a:cs typeface="Calibri"/>
              </a:rPr>
              <a:t> </a:t>
            </a:r>
            <a:r>
              <a:rPr lang="en-US" dirty="0" err="1">
                <a:cs typeface="Calibri"/>
              </a:rPr>
              <a:t>bilgisinde</a:t>
            </a:r>
            <a:r>
              <a:rPr lang="en-US" dirty="0">
                <a:cs typeface="Calibri"/>
              </a:rPr>
              <a:t> 3 </a:t>
            </a:r>
            <a:r>
              <a:rPr lang="en-US" dirty="0" err="1">
                <a:cs typeface="Calibri"/>
              </a:rPr>
              <a:t>günde</a:t>
            </a:r>
            <a:r>
              <a:rPr lang="en-US" dirty="0">
                <a:cs typeface="Calibri"/>
              </a:rPr>
              <a:t> </a:t>
            </a:r>
            <a:r>
              <a:rPr lang="en-US" dirty="0" err="1">
                <a:cs typeface="Calibri"/>
              </a:rPr>
              <a:t>sigara</a:t>
            </a:r>
            <a:r>
              <a:rPr lang="en-US" dirty="0">
                <a:cs typeface="Calibri"/>
              </a:rPr>
              <a:t> </a:t>
            </a:r>
            <a:r>
              <a:rPr lang="en-US" dirty="0" err="1">
                <a:cs typeface="Calibri"/>
              </a:rPr>
              <a:t>içme</a:t>
            </a:r>
            <a:r>
              <a:rPr lang="en-US" dirty="0">
                <a:cs typeface="Calibri"/>
              </a:rPr>
              <a:t> </a:t>
            </a:r>
            <a:r>
              <a:rPr lang="en-US" dirty="0" err="1">
                <a:cs typeface="Calibri"/>
              </a:rPr>
              <a:t>isteği</a:t>
            </a:r>
            <a:r>
              <a:rPr lang="en-US" dirty="0">
                <a:cs typeface="Calibri"/>
              </a:rPr>
              <a:t> </a:t>
            </a:r>
            <a:r>
              <a:rPr lang="en-US" dirty="0" err="1">
                <a:cs typeface="Calibri"/>
              </a:rPr>
              <a:t>belirgin</a:t>
            </a:r>
            <a:r>
              <a:rPr lang="en-US" dirty="0">
                <a:cs typeface="Calibri"/>
              </a:rPr>
              <a:t> </a:t>
            </a:r>
            <a:r>
              <a:rPr lang="en-US" dirty="0" err="1">
                <a:cs typeface="Calibri"/>
              </a:rPr>
              <a:t>olarak</a:t>
            </a:r>
            <a:r>
              <a:rPr lang="en-US" dirty="0">
                <a:cs typeface="Calibri"/>
              </a:rPr>
              <a:t> </a:t>
            </a:r>
            <a:r>
              <a:rPr lang="en-US" dirty="0" err="1">
                <a:cs typeface="Calibri"/>
              </a:rPr>
              <a:t>azalmamışsa</a:t>
            </a:r>
            <a:r>
              <a:rPr lang="en-US" dirty="0">
                <a:cs typeface="Calibri"/>
              </a:rPr>
              <a:t> </a:t>
            </a:r>
            <a:r>
              <a:rPr lang="en-US" dirty="0" err="1">
                <a:cs typeface="Calibri"/>
              </a:rPr>
              <a:t>ilaca</a:t>
            </a:r>
            <a:r>
              <a:rPr lang="en-US" dirty="0">
                <a:cs typeface="Calibri"/>
              </a:rPr>
              <a:t> </a:t>
            </a:r>
            <a:r>
              <a:rPr lang="en-US" dirty="0" err="1">
                <a:cs typeface="Calibri"/>
              </a:rPr>
              <a:t>ara</a:t>
            </a:r>
            <a:r>
              <a:rPr lang="en-US" dirty="0">
                <a:cs typeface="Calibri"/>
              </a:rPr>
              <a:t> </a:t>
            </a:r>
            <a:r>
              <a:rPr lang="en-US" dirty="0" err="1">
                <a:cs typeface="Calibri"/>
              </a:rPr>
              <a:t>verip</a:t>
            </a:r>
            <a:r>
              <a:rPr lang="en-US" dirty="0">
                <a:cs typeface="Calibri"/>
              </a:rPr>
              <a:t>  </a:t>
            </a:r>
            <a:r>
              <a:rPr lang="en-US" dirty="0" err="1">
                <a:cs typeface="Calibri"/>
              </a:rPr>
              <a:t>sonraki</a:t>
            </a:r>
            <a:r>
              <a:rPr lang="en-US" dirty="0">
                <a:cs typeface="Calibri"/>
              </a:rPr>
              <a:t> </a:t>
            </a:r>
            <a:r>
              <a:rPr lang="en-US" dirty="0" err="1">
                <a:cs typeface="Calibri"/>
              </a:rPr>
              <a:t>kür</a:t>
            </a:r>
            <a:r>
              <a:rPr lang="en-US" dirty="0">
                <a:cs typeface="Calibri"/>
              </a:rPr>
              <a:t> </a:t>
            </a:r>
            <a:r>
              <a:rPr lang="en-US" dirty="0" err="1">
                <a:cs typeface="Calibri"/>
              </a:rPr>
              <a:t>en</a:t>
            </a:r>
            <a:r>
              <a:rPr lang="en-US" dirty="0">
                <a:cs typeface="Calibri"/>
              </a:rPr>
              <a:t> </a:t>
            </a:r>
            <a:r>
              <a:rPr lang="en-US" dirty="0" err="1">
                <a:cs typeface="Calibri"/>
              </a:rPr>
              <a:t>az</a:t>
            </a:r>
            <a:r>
              <a:rPr lang="en-US" dirty="0">
                <a:cs typeface="Calibri"/>
              </a:rPr>
              <a:t> 2-3 ay </a:t>
            </a:r>
            <a:r>
              <a:rPr lang="en-US" dirty="0" err="1">
                <a:cs typeface="Calibri"/>
              </a:rPr>
              <a:t>sonra</a:t>
            </a:r>
            <a:r>
              <a:rPr lang="en-US" dirty="0">
                <a:cs typeface="Calibri"/>
              </a:rPr>
              <a:t> </a:t>
            </a:r>
            <a:r>
              <a:rPr lang="en-US" dirty="0" err="1">
                <a:cs typeface="Calibri"/>
              </a:rPr>
              <a:t>tekrarlanmalıdır</a:t>
            </a:r>
            <a:r>
              <a:rPr lang="en-US" dirty="0">
                <a:cs typeface="Calibri"/>
              </a:rPr>
              <a:t> </a:t>
            </a:r>
            <a:r>
              <a:rPr lang="en-US" dirty="0" err="1">
                <a:cs typeface="Calibri"/>
              </a:rPr>
              <a:t>denmektedir</a:t>
            </a:r>
            <a:r>
              <a:rPr lang="en-US" dirty="0">
                <a:cs typeface="Calibri"/>
              </a:rPr>
              <a:t>. </a:t>
            </a:r>
          </a:p>
          <a:p>
            <a:pPr algn="just"/>
            <a:r>
              <a:rPr lang="en-US" dirty="0">
                <a:cs typeface="Calibri"/>
              </a:rPr>
              <a:t>*İlk </a:t>
            </a:r>
            <a:r>
              <a:rPr lang="en-US" dirty="0" err="1">
                <a:cs typeface="Calibri"/>
              </a:rPr>
              <a:t>üç</a:t>
            </a:r>
            <a:r>
              <a:rPr lang="en-US" dirty="0">
                <a:cs typeface="Calibri"/>
              </a:rPr>
              <a:t> </a:t>
            </a:r>
            <a:r>
              <a:rPr lang="en-US" dirty="0" err="1">
                <a:cs typeface="Calibri"/>
              </a:rPr>
              <a:t>veya</a:t>
            </a:r>
            <a:r>
              <a:rPr lang="en-US" dirty="0">
                <a:cs typeface="Calibri"/>
              </a:rPr>
              <a:t> 5 </a:t>
            </a:r>
            <a:r>
              <a:rPr lang="en-US" dirty="0" err="1">
                <a:cs typeface="Calibri"/>
              </a:rPr>
              <a:t>gün</a:t>
            </a:r>
            <a:r>
              <a:rPr lang="en-US" dirty="0">
                <a:cs typeface="Calibri"/>
              </a:rPr>
              <a:t> </a:t>
            </a:r>
            <a:r>
              <a:rPr lang="en-US" dirty="0" err="1">
                <a:cs typeface="Calibri"/>
              </a:rPr>
              <a:t>içinde</a:t>
            </a:r>
            <a:r>
              <a:rPr lang="en-US" dirty="0">
                <a:cs typeface="Calibri"/>
              </a:rPr>
              <a:t> </a:t>
            </a:r>
            <a:r>
              <a:rPr lang="en-US" dirty="0" err="1">
                <a:cs typeface="Calibri"/>
              </a:rPr>
              <a:t>etkisini</a:t>
            </a:r>
            <a:r>
              <a:rPr lang="en-US" dirty="0">
                <a:cs typeface="Calibri"/>
              </a:rPr>
              <a:t> </a:t>
            </a:r>
            <a:r>
              <a:rPr lang="en-US" dirty="0" err="1">
                <a:cs typeface="Calibri"/>
              </a:rPr>
              <a:t>göstermesi</a:t>
            </a:r>
            <a:r>
              <a:rPr lang="en-US" dirty="0">
                <a:cs typeface="Calibri"/>
              </a:rPr>
              <a:t> </a:t>
            </a:r>
            <a:r>
              <a:rPr lang="en-US" dirty="0" err="1">
                <a:cs typeface="Calibri"/>
              </a:rPr>
              <a:t>halinde</a:t>
            </a:r>
            <a:r>
              <a:rPr lang="en-US" dirty="0">
                <a:cs typeface="Calibri"/>
              </a:rPr>
              <a:t>, </a:t>
            </a:r>
            <a:r>
              <a:rPr lang="en-US" dirty="0" err="1">
                <a:cs typeface="Calibri"/>
              </a:rPr>
              <a:t>ilaç</a:t>
            </a:r>
            <a:r>
              <a:rPr lang="en-US" dirty="0">
                <a:cs typeface="Calibri"/>
              </a:rPr>
              <a:t> </a:t>
            </a:r>
            <a:r>
              <a:rPr lang="en-US" dirty="0" err="1">
                <a:cs typeface="Calibri"/>
              </a:rPr>
              <a:t>kullanımı</a:t>
            </a:r>
            <a:r>
              <a:rPr lang="en-US" dirty="0">
                <a:cs typeface="Calibri"/>
              </a:rPr>
              <a:t> </a:t>
            </a:r>
            <a:r>
              <a:rPr lang="en-US" dirty="0" err="1">
                <a:cs typeface="Calibri"/>
              </a:rPr>
              <a:t>aşağıdaki</a:t>
            </a:r>
            <a:r>
              <a:rPr lang="en-US" dirty="0">
                <a:cs typeface="Calibri"/>
              </a:rPr>
              <a:t> </a:t>
            </a:r>
            <a:r>
              <a:rPr lang="en-US" dirty="0" err="1">
                <a:cs typeface="Calibri"/>
              </a:rPr>
              <a:t>temel</a:t>
            </a:r>
            <a:r>
              <a:rPr lang="en-US" dirty="0">
                <a:cs typeface="Calibri"/>
              </a:rPr>
              <a:t> </a:t>
            </a:r>
            <a:r>
              <a:rPr lang="en-US" dirty="0" err="1">
                <a:cs typeface="Calibri"/>
              </a:rPr>
              <a:t>kür</a:t>
            </a:r>
            <a:r>
              <a:rPr lang="en-US" dirty="0">
                <a:cs typeface="Calibri"/>
              </a:rPr>
              <a:t> </a:t>
            </a:r>
            <a:r>
              <a:rPr lang="en-US" dirty="0" err="1">
                <a:cs typeface="Calibri"/>
              </a:rPr>
              <a:t>şemasına</a:t>
            </a:r>
            <a:r>
              <a:rPr lang="en-US" dirty="0">
                <a:cs typeface="Calibri"/>
              </a:rPr>
              <a:t> </a:t>
            </a:r>
            <a:r>
              <a:rPr lang="en-US" dirty="0" err="1">
                <a:cs typeface="Calibri"/>
              </a:rPr>
              <a:t>göre</a:t>
            </a:r>
            <a:r>
              <a:rPr lang="en-US" dirty="0">
                <a:cs typeface="Calibri"/>
              </a:rPr>
              <a:t> </a:t>
            </a:r>
            <a:r>
              <a:rPr lang="en-US" dirty="0" err="1">
                <a:cs typeface="Calibri"/>
              </a:rPr>
              <a:t>devam</a:t>
            </a:r>
            <a:r>
              <a:rPr lang="en-US" dirty="0">
                <a:cs typeface="Calibri"/>
              </a:rPr>
              <a:t> </a:t>
            </a:r>
            <a:r>
              <a:rPr lang="en-US" dirty="0" err="1">
                <a:cs typeface="Calibri"/>
              </a:rPr>
              <a:t>edilir</a:t>
            </a:r>
            <a:r>
              <a:rPr lang="en-US" dirty="0">
                <a:cs typeface="Calibri"/>
              </a:rPr>
              <a:t>.</a:t>
            </a:r>
          </a:p>
          <a:p>
            <a:pPr algn="just"/>
            <a:endParaRPr lang="en-US" dirty="0">
              <a:ea typeface="Calibri"/>
              <a:cs typeface="Calibri"/>
            </a:endParaRPr>
          </a:p>
        </p:txBody>
      </p:sp>
    </p:spTree>
    <p:extLst>
      <p:ext uri="{BB962C8B-B14F-4D97-AF65-F5344CB8AC3E}">
        <p14:creationId xmlns:p14="http://schemas.microsoft.com/office/powerpoint/2010/main" val="78743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7" name="Düşünce"/>
          <p:cNvSpPr txBox="1"/>
          <p:nvPr/>
        </p:nvSpPr>
        <p:spPr bwMode="auto">
          <a:xfrm>
            <a:off x="866762" y="1512567"/>
            <a:ext cx="3931884" cy="3778447"/>
          </a:xfrm>
          <a:prstGeom prst="rect">
            <a:avLst/>
          </a:prstGeom>
          <a:ln w="12700">
            <a:miter lim="400000"/>
          </a:ln>
        </p:spPr>
        <p:txBody>
          <a:bodyPr wrap="square" lIns="45719" rIns="45719">
            <a:spAutoFit/>
          </a:bodyPr>
          <a:lstStyle>
            <a:lvl1pPr>
              <a:defRPr sz="2500" b="1">
                <a:solidFill>
                  <a:srgbClr val="EE0B06"/>
                </a:solidFill>
              </a:defRPr>
            </a:lvl1pPr>
          </a:lstStyle>
          <a:p>
            <a:pPr>
              <a:defRPr/>
            </a:pPr>
            <a:endParaRPr sz="1600" dirty="0">
              <a:solidFill>
                <a:srgbClr val="0094AB"/>
              </a:solidFill>
              <a:latin typeface="Comic Sans MS"/>
            </a:endParaRPr>
          </a:p>
        </p:txBody>
      </p:sp>
      <p:sp>
        <p:nvSpPr>
          <p:cNvPr id="148" name="Duygu"/>
          <p:cNvSpPr txBox="1"/>
          <p:nvPr/>
        </p:nvSpPr>
        <p:spPr bwMode="auto">
          <a:xfrm>
            <a:off x="5742198" y="1512567"/>
            <a:ext cx="5150339" cy="3539430"/>
          </a:xfrm>
          <a:prstGeom prst="rect">
            <a:avLst/>
          </a:prstGeom>
          <a:ln w="12700">
            <a:miter lim="400000"/>
          </a:ln>
        </p:spPr>
        <p:txBody>
          <a:bodyPr wrap="square" lIns="45719" rIns="45719">
            <a:spAutoFit/>
          </a:bodyPr>
          <a:lstStyle>
            <a:lvl1pPr>
              <a:defRPr sz="2400" b="1">
                <a:solidFill>
                  <a:srgbClr val="ED0E07"/>
                </a:solidFill>
              </a:defRPr>
            </a:lvl1pPr>
          </a:lstStyle>
          <a:p>
            <a:r>
              <a:rPr lang="tr-TR" sz="1600" b="0" dirty="0"/>
              <a:t>Sigara Bağımlısının Duyguları (Farkındalık Dönemi)</a:t>
            </a:r>
          </a:p>
          <a:p>
            <a:endParaRPr lang="tr-TR" sz="1600" b="0" dirty="0">
              <a:solidFill>
                <a:schemeClr val="tx1"/>
              </a:solidFill>
            </a:endParaRPr>
          </a:p>
          <a:p>
            <a:r>
              <a:rPr lang="tr-TR" sz="1600" b="0" dirty="0">
                <a:solidFill>
                  <a:schemeClr val="tx1"/>
                </a:solidFill>
              </a:rPr>
              <a:t>-Korku</a:t>
            </a:r>
          </a:p>
          <a:p>
            <a:r>
              <a:rPr lang="tr-TR" sz="1600" b="0" dirty="0">
                <a:solidFill>
                  <a:schemeClr val="tx1"/>
                </a:solidFill>
              </a:rPr>
              <a:t>-Kaygı</a:t>
            </a:r>
          </a:p>
          <a:p>
            <a:r>
              <a:rPr lang="tr-TR" sz="1600" b="0" dirty="0">
                <a:solidFill>
                  <a:schemeClr val="tx1"/>
                </a:solidFill>
              </a:rPr>
              <a:t>-Tiksinme</a:t>
            </a:r>
          </a:p>
          <a:p>
            <a:r>
              <a:rPr lang="tr-TR" sz="1600" b="0" dirty="0">
                <a:solidFill>
                  <a:schemeClr val="tx1"/>
                </a:solidFill>
              </a:rPr>
              <a:t>-Pişmanlık (içince)</a:t>
            </a:r>
          </a:p>
          <a:p>
            <a:r>
              <a:rPr lang="tr-TR" sz="1600" b="0" dirty="0">
                <a:solidFill>
                  <a:schemeClr val="tx1"/>
                </a:solidFill>
              </a:rPr>
              <a:t>-Nefret</a:t>
            </a:r>
          </a:p>
          <a:p>
            <a:r>
              <a:rPr lang="tr-TR" sz="1600" b="0" dirty="0">
                <a:solidFill>
                  <a:schemeClr val="tx1"/>
                </a:solidFill>
              </a:rPr>
              <a:t>-Sigara içene acıma</a:t>
            </a:r>
          </a:p>
          <a:p>
            <a:r>
              <a:rPr lang="tr-TR" sz="1600" b="0" dirty="0">
                <a:solidFill>
                  <a:schemeClr val="tx1"/>
                </a:solidFill>
              </a:rPr>
              <a:t>-Kendine güven</a:t>
            </a:r>
          </a:p>
          <a:p>
            <a:r>
              <a:rPr lang="tr-TR" sz="1600" b="0" dirty="0">
                <a:solidFill>
                  <a:schemeClr val="tx1"/>
                </a:solidFill>
              </a:rPr>
              <a:t>-Hastalık korkusu ve kaygılardan kurtulma</a:t>
            </a:r>
          </a:p>
          <a:p>
            <a:r>
              <a:rPr lang="tr-TR" sz="1600" b="0" dirty="0">
                <a:solidFill>
                  <a:schemeClr val="tx1"/>
                </a:solidFill>
              </a:rPr>
              <a:t>-İyi bir şey yapıyor olma hissi</a:t>
            </a:r>
          </a:p>
          <a:p>
            <a:pPr>
              <a:defRPr/>
            </a:pPr>
            <a:endParaRPr lang="tr-TR" dirty="0">
              <a:solidFill>
                <a:schemeClr val="tx1"/>
              </a:solidFill>
            </a:endParaRPr>
          </a:p>
          <a:p>
            <a:pPr>
              <a:defRPr/>
            </a:pPr>
            <a:endParaRPr dirty="0"/>
          </a:p>
        </p:txBody>
      </p:sp>
      <p:sp>
        <p:nvSpPr>
          <p:cNvPr id="149" name="Content Placeholder 5"/>
          <p:cNvSpPr txBox="1"/>
          <p:nvPr/>
        </p:nvSpPr>
        <p:spPr bwMode="auto">
          <a:xfrm>
            <a:off x="7577519" y="1804792"/>
            <a:ext cx="4051731" cy="4690899"/>
          </a:xfrm>
          <a:prstGeom prst="rect">
            <a:avLst/>
          </a:prstGeom>
          <a:ln w="12700">
            <a:miter lim="400000"/>
          </a:ln>
        </p:spPr>
        <p:txBody>
          <a:bodyPr lIns="91436" tIns="91436" rIns="91436" bIns="91436">
            <a:normAutofit/>
          </a:bodyPr>
          <a:lstStyle/>
          <a:p>
            <a:pPr marL="309431" indent="-309431" defTabSz="825154">
              <a:lnSpc>
                <a:spcPct val="90000"/>
              </a:lnSpc>
              <a:spcBef>
                <a:spcPts val="300"/>
              </a:spcBef>
              <a:buSzPct val="100000"/>
              <a:defRPr sz="1900"/>
            </a:pPr>
            <a:endParaRPr lang="tr-TR"/>
          </a:p>
          <a:p>
            <a:pPr marL="309431" indent="-309431" defTabSz="825154">
              <a:lnSpc>
                <a:spcPct val="90000"/>
              </a:lnSpc>
              <a:spcBef>
                <a:spcPts val="300"/>
              </a:spcBef>
              <a:buSzPct val="100000"/>
              <a:defRPr sz="1900"/>
            </a:pPr>
            <a:r>
              <a:t>              </a:t>
            </a:r>
          </a:p>
        </p:txBody>
      </p:sp>
      <p:sp>
        <p:nvSpPr>
          <p:cNvPr id="3" name="Dikdörtgen 2"/>
          <p:cNvSpPr/>
          <p:nvPr/>
        </p:nvSpPr>
        <p:spPr bwMode="auto">
          <a:xfrm>
            <a:off x="5514404" y="4460939"/>
            <a:ext cx="6774346" cy="1337289"/>
          </a:xfrm>
          <a:prstGeom prst="rect">
            <a:avLst/>
          </a:prstGeom>
        </p:spPr>
        <p:txBody>
          <a:bodyPr wrap="square">
            <a:spAutoFit/>
          </a:bodyPr>
          <a:lstStyle/>
          <a:p>
            <a:r>
              <a:rPr lang="tr-TR" sz="1600" dirty="0">
                <a:solidFill>
                  <a:srgbClr val="FF0000"/>
                </a:solidFill>
              </a:rPr>
              <a:t>Sigara Bağımlılığında Davranış Boyutu (Farkındalık Dönemi)</a:t>
            </a:r>
          </a:p>
          <a:p>
            <a:endParaRPr lang="tr-TR" sz="1600" dirty="0">
              <a:solidFill>
                <a:srgbClr val="FF0000"/>
              </a:solidFill>
            </a:endParaRPr>
          </a:p>
          <a:p>
            <a:r>
              <a:rPr lang="tr-TR" sz="1600" dirty="0"/>
              <a:t>-Sigaradan kaçınma</a:t>
            </a:r>
          </a:p>
          <a:p>
            <a:r>
              <a:rPr lang="tr-TR" sz="1600" dirty="0"/>
              <a:t>-Bırakma arayışı ve çabaları</a:t>
            </a:r>
          </a:p>
          <a:p>
            <a:pPr defTabSz="825154">
              <a:lnSpc>
                <a:spcPct val="90000"/>
              </a:lnSpc>
              <a:spcBef>
                <a:spcPts val="300"/>
              </a:spcBef>
              <a:buSzPct val="100000"/>
              <a:defRPr sz="1900" b="1"/>
            </a:pPr>
            <a:endParaRPr sz="1600" dirty="0"/>
          </a:p>
        </p:txBody>
      </p:sp>
      <p:sp>
        <p:nvSpPr>
          <p:cNvPr id="6" name="Dikdörtgen 5"/>
          <p:cNvSpPr/>
          <p:nvPr/>
        </p:nvSpPr>
        <p:spPr>
          <a:xfrm>
            <a:off x="866762" y="1559376"/>
            <a:ext cx="3795242" cy="3323987"/>
          </a:xfrm>
          <a:prstGeom prst="rect">
            <a:avLst/>
          </a:prstGeom>
        </p:spPr>
        <p:txBody>
          <a:bodyPr wrap="square">
            <a:spAutoFit/>
          </a:bodyPr>
          <a:lstStyle/>
          <a:p>
            <a:r>
              <a:rPr lang="tr-TR" sz="1600" dirty="0">
                <a:solidFill>
                  <a:srgbClr val="FF0000"/>
                </a:solidFill>
              </a:rPr>
              <a:t>Sigara Bağımlısının Olumsuz Düşünceleri(Farkındalık Dönemi)</a:t>
            </a:r>
          </a:p>
          <a:p>
            <a:endParaRPr lang="tr-TR" sz="1600" dirty="0">
              <a:solidFill>
                <a:srgbClr val="FF0000"/>
              </a:solidFill>
            </a:endParaRPr>
          </a:p>
          <a:p>
            <a:endParaRPr lang="tr-TR" sz="1600" dirty="0">
              <a:solidFill>
                <a:srgbClr val="C00000"/>
              </a:solidFill>
            </a:endParaRPr>
          </a:p>
          <a:p>
            <a:endParaRPr lang="tr-TR" sz="1600" dirty="0">
              <a:solidFill>
                <a:srgbClr val="C00000"/>
              </a:solidFill>
            </a:endParaRPr>
          </a:p>
          <a:p>
            <a:pPr>
              <a:buFont typeface="Arial" panose="020B0604020202020204" pitchFamily="34" charset="0"/>
              <a:buChar char="•"/>
            </a:pPr>
            <a:r>
              <a:rPr lang="tr-TR" sz="1600" dirty="0"/>
              <a:t>"Sigara beni hasta edecek."</a:t>
            </a:r>
          </a:p>
          <a:p>
            <a:pPr>
              <a:buFont typeface="Arial" panose="020B0604020202020204" pitchFamily="34" charset="0"/>
              <a:buChar char="•"/>
            </a:pPr>
            <a:r>
              <a:rPr lang="tr-TR" sz="1600" dirty="0"/>
              <a:t>"Nefesimi daraltıyor."</a:t>
            </a:r>
          </a:p>
          <a:p>
            <a:pPr>
              <a:buFont typeface="Arial" panose="020B0604020202020204" pitchFamily="34" charset="0"/>
              <a:buChar char="•"/>
            </a:pPr>
            <a:r>
              <a:rPr lang="tr-TR" sz="1600" dirty="0"/>
              <a:t>"Kanser olacağım."</a:t>
            </a:r>
          </a:p>
          <a:p>
            <a:pPr>
              <a:buFont typeface="Arial" panose="020B0604020202020204" pitchFamily="34" charset="0"/>
              <a:buChar char="•"/>
            </a:pPr>
            <a:r>
              <a:rPr lang="tr-TR" sz="1600" dirty="0"/>
              <a:t>"Kötü kokuyorum."</a:t>
            </a:r>
          </a:p>
          <a:p>
            <a:pPr>
              <a:buFont typeface="Arial" panose="020B0604020202020204" pitchFamily="34" charset="0"/>
              <a:buChar char="•"/>
            </a:pPr>
            <a:r>
              <a:rPr lang="tr-TR" sz="1600" dirty="0"/>
              <a:t>"Sigara zehirli bir ot parçası."</a:t>
            </a:r>
          </a:p>
          <a:p>
            <a:pPr>
              <a:buFont typeface="Arial" panose="020B0604020202020204" pitchFamily="34" charset="0"/>
              <a:buChar char="•"/>
            </a:pPr>
            <a:r>
              <a:rPr lang="tr-TR" sz="1600" dirty="0"/>
              <a:t>"Bedenimi zehirliyorum."</a:t>
            </a:r>
          </a:p>
          <a:p>
            <a:pPr>
              <a:buFont typeface="Arial" panose="020B0604020202020204" pitchFamily="34" charset="0"/>
              <a:buChar char="•"/>
            </a:pPr>
            <a:r>
              <a:rPr lang="tr-TR" sz="1600" dirty="0"/>
              <a:t>"Kendime kötülük ediyorum."</a:t>
            </a:r>
          </a:p>
          <a:p>
            <a:pPr>
              <a:buFont typeface="Arial" panose="020B0604020202020204" pitchFamily="34" charset="0"/>
              <a:buChar char="•"/>
            </a:pPr>
            <a:r>
              <a:rPr lang="tr-TR" sz="1600" dirty="0"/>
              <a:t>"Bırakırsam daha sağlıklı olacağım</a:t>
            </a:r>
            <a:r>
              <a:rPr lang="tr-TR" dirty="0"/>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3553" y="620689"/>
            <a:ext cx="8316919" cy="504497"/>
          </a:xfrm>
        </p:spPr>
        <p:txBody>
          <a:bodyPr>
            <a:normAutofit/>
          </a:bodyPr>
          <a:lstStyle/>
          <a:p>
            <a:r>
              <a:rPr lang="tr-TR" sz="2400" dirty="0" err="1">
                <a:cs typeface="Arial" charset="0"/>
              </a:rPr>
              <a:t>Cytisine</a:t>
            </a:r>
            <a:r>
              <a:rPr lang="tr-TR" sz="2400" dirty="0">
                <a:cs typeface="Arial" charset="0"/>
              </a:rPr>
              <a:t> 1,5 mg (100 tablet/25 günlük tedavi)</a:t>
            </a:r>
          </a:p>
        </p:txBody>
      </p:sp>
      <p:sp>
        <p:nvSpPr>
          <p:cNvPr id="3" name="İçerik Yer Tutucusu 2"/>
          <p:cNvSpPr>
            <a:spLocks noGrp="1"/>
          </p:cNvSpPr>
          <p:nvPr>
            <p:ph type="body" sz="half" idx="2"/>
          </p:nvPr>
        </p:nvSpPr>
        <p:spPr/>
        <p:txBody>
          <a:bodyPr/>
          <a:lstStyle/>
          <a:p>
            <a:endParaRPr lang="tr-TR" dirty="0"/>
          </a:p>
          <a:p>
            <a:endParaRPr lang="tr-TR" dirty="0"/>
          </a:p>
        </p:txBody>
      </p:sp>
      <p:graphicFrame>
        <p:nvGraphicFramePr>
          <p:cNvPr id="4" name="Tablo 3"/>
          <p:cNvGraphicFramePr>
            <a:graphicFrameLocks noGrp="1"/>
          </p:cNvGraphicFramePr>
          <p:nvPr>
            <p:extLst/>
          </p:nvPr>
        </p:nvGraphicFramePr>
        <p:xfrm>
          <a:off x="2160768" y="1196753"/>
          <a:ext cx="7679646" cy="4533675"/>
        </p:xfrm>
        <a:graphic>
          <a:graphicData uri="http://schemas.openxmlformats.org/drawingml/2006/table">
            <a:tbl>
              <a:tblPr firstRow="1" bandRow="1">
                <a:tableStyleId>{5C22544A-7EE6-4342-B048-85BDC9FD1C3A}</a:tableStyleId>
              </a:tblPr>
              <a:tblGrid>
                <a:gridCol w="1851612">
                  <a:extLst>
                    <a:ext uri="{9D8B030D-6E8A-4147-A177-3AD203B41FA5}">
                      <a16:colId xmlns:a16="http://schemas.microsoft.com/office/drawing/2014/main" val="155836856"/>
                    </a:ext>
                  </a:extLst>
                </a:gridCol>
                <a:gridCol w="1942678">
                  <a:extLst>
                    <a:ext uri="{9D8B030D-6E8A-4147-A177-3AD203B41FA5}">
                      <a16:colId xmlns:a16="http://schemas.microsoft.com/office/drawing/2014/main" val="3805956239"/>
                    </a:ext>
                  </a:extLst>
                </a:gridCol>
                <a:gridCol w="1942678">
                  <a:extLst>
                    <a:ext uri="{9D8B030D-6E8A-4147-A177-3AD203B41FA5}">
                      <a16:colId xmlns:a16="http://schemas.microsoft.com/office/drawing/2014/main" val="3216796519"/>
                    </a:ext>
                  </a:extLst>
                </a:gridCol>
                <a:gridCol w="1942678">
                  <a:extLst>
                    <a:ext uri="{9D8B030D-6E8A-4147-A177-3AD203B41FA5}">
                      <a16:colId xmlns:a16="http://schemas.microsoft.com/office/drawing/2014/main" val="274254662"/>
                    </a:ext>
                  </a:extLst>
                </a:gridCol>
              </a:tblGrid>
              <a:tr h="368750">
                <a:tc>
                  <a:txBody>
                    <a:bodyPr/>
                    <a:lstStyle/>
                    <a:p>
                      <a:endParaRPr lang="tr-TR"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latin typeface="Comic Sans MS" panose="030F0702030302020204" pitchFamily="66" charset="0"/>
                        </a:rPr>
                        <a:t>Tedavi süresi</a:t>
                      </a:r>
                    </a:p>
                    <a:p>
                      <a:endParaRPr lang="tr-TR"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latin typeface="Comic Sans MS" panose="030F0702030302020204" pitchFamily="66" charset="0"/>
                        </a:rPr>
                        <a:t>Günlük</a:t>
                      </a:r>
                      <a:r>
                        <a:rPr lang="tr-TR" sz="1600" baseline="0" dirty="0">
                          <a:latin typeface="Comic Sans MS" panose="030F0702030302020204" pitchFamily="66" charset="0"/>
                        </a:rPr>
                        <a:t> doz</a:t>
                      </a:r>
                      <a:endParaRPr lang="tr-TR" sz="1600" dirty="0">
                        <a:latin typeface="Comic Sans MS" panose="030F0702030302020204" pitchFamily="66" charset="0"/>
                      </a:endParaRPr>
                    </a:p>
                    <a:p>
                      <a:endParaRPr lang="tr-TR"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latin typeface="Comic Sans MS" panose="030F0702030302020204" pitchFamily="66" charset="0"/>
                        </a:rPr>
                        <a:t>Kullanım sayısı</a:t>
                      </a:r>
                    </a:p>
                    <a:p>
                      <a:r>
                        <a:rPr lang="tr-TR" sz="1600" dirty="0">
                          <a:latin typeface="Comic Sans MS" panose="030F0702030302020204" pitchFamily="66" charset="0"/>
                        </a:rPr>
                        <a:t>GÜNDE</a:t>
                      </a:r>
                    </a:p>
                  </a:txBody>
                  <a:tcPr marL="68580" marR="68580" marT="34290" marB="34290"/>
                </a:tc>
                <a:extLst>
                  <a:ext uri="{0D108BD9-81ED-4DB2-BD59-A6C34878D82A}">
                    <a16:rowId xmlns:a16="http://schemas.microsoft.com/office/drawing/2014/main" val="2384940616"/>
                  </a:ext>
                </a:extLst>
              </a:tr>
              <a:tr h="1194576">
                <a:tc>
                  <a:txBody>
                    <a:bodyPr/>
                    <a:lstStyle/>
                    <a:p>
                      <a:r>
                        <a:rPr lang="tr-TR" sz="1600" dirty="0">
                          <a:latin typeface="+mn-lt"/>
                        </a:rPr>
                        <a:t>TARİFİ:</a:t>
                      </a:r>
                    </a:p>
                  </a:txBody>
                  <a:tcPr marL="68580" marR="68580" marT="34290" marB="34290"/>
                </a:tc>
                <a:tc>
                  <a:txBody>
                    <a:bodyPr/>
                    <a:lstStyle/>
                    <a:p>
                      <a:r>
                        <a:rPr lang="tr-TR" sz="1600" b="0" dirty="0">
                          <a:latin typeface="+mn-lt"/>
                        </a:rPr>
                        <a:t>İlk 3 gün uyandıktan sonra</a:t>
                      </a:r>
                    </a:p>
                  </a:txBody>
                  <a:tcPr marL="68580" marR="68580" marT="34290" marB="34290"/>
                </a:tc>
                <a:tc>
                  <a:txBody>
                    <a:bodyPr/>
                    <a:lstStyle/>
                    <a:p>
                      <a:pPr marL="0" marR="0" lvl="0" indent="0" algn="l">
                        <a:lnSpc>
                          <a:spcPct val="100000"/>
                        </a:lnSpc>
                        <a:spcBef>
                          <a:spcPts val="0"/>
                        </a:spcBef>
                        <a:spcAft>
                          <a:spcPts val="0"/>
                        </a:spcAft>
                        <a:buNone/>
                      </a:pPr>
                      <a:r>
                        <a:rPr lang="tr-TR" sz="1600" b="0" i="0" u="none" strike="noStrike" noProof="0" dirty="0">
                          <a:solidFill>
                            <a:srgbClr val="000000"/>
                          </a:solidFill>
                          <a:latin typeface="+mn-lt"/>
                        </a:rPr>
                        <a:t>Uyandıktan sonra</a:t>
                      </a:r>
                      <a:endParaRPr lang="en-US" sz="1600" b="0" dirty="0">
                        <a:latin typeface="+mn-lt"/>
                      </a:endParaRPr>
                    </a:p>
                    <a:p>
                      <a:pPr marL="0" marR="0" lvl="0" indent="0" algn="l">
                        <a:lnSpc>
                          <a:spcPct val="100000"/>
                        </a:lnSpc>
                        <a:spcBef>
                          <a:spcPts val="0"/>
                        </a:spcBef>
                        <a:spcAft>
                          <a:spcPts val="0"/>
                        </a:spcAft>
                        <a:buNone/>
                      </a:pPr>
                      <a:r>
                        <a:rPr lang="tr-TR" sz="1600" b="0" dirty="0">
                          <a:latin typeface="+mn-lt"/>
                        </a:rPr>
                        <a:t>2 saat arayla 1(bir)tablet</a:t>
                      </a:r>
                    </a:p>
                    <a:p>
                      <a:endParaRPr lang="tr-TR" sz="1600" b="0" dirty="0">
                        <a:latin typeface="+mn-lt"/>
                      </a:endParaRPr>
                    </a:p>
                  </a:txBody>
                  <a:tcPr marL="68580" marR="68580" marT="34290" marB="34290"/>
                </a:tc>
                <a:tc>
                  <a:txBody>
                    <a:bodyPr/>
                    <a:lstStyle/>
                    <a:p>
                      <a:r>
                        <a:rPr lang="tr-TR" sz="1600" b="0">
                          <a:latin typeface="+mn-lt"/>
                        </a:rPr>
                        <a:t>6 tablet</a:t>
                      </a:r>
                    </a:p>
                  </a:txBody>
                  <a:tcPr marL="68580" marR="68580" marT="34290" marB="34290"/>
                </a:tc>
                <a:extLst>
                  <a:ext uri="{0D108BD9-81ED-4DB2-BD59-A6C34878D82A}">
                    <a16:rowId xmlns:a16="http://schemas.microsoft.com/office/drawing/2014/main" val="3031915527"/>
                  </a:ext>
                </a:extLst>
              </a:tr>
              <a:tr h="516000">
                <a:tc>
                  <a:txBody>
                    <a:bodyPr/>
                    <a:lstStyle/>
                    <a:p>
                      <a:endParaRPr lang="tr-TR" sz="1600">
                        <a:latin typeface="+mn-lt"/>
                      </a:endParaRPr>
                    </a:p>
                  </a:txBody>
                  <a:tcPr marL="68580" marR="68580" marT="34290" marB="34290"/>
                </a:tc>
                <a:tc>
                  <a:txBody>
                    <a:bodyPr/>
                    <a:lstStyle/>
                    <a:p>
                      <a:r>
                        <a:rPr lang="tr-TR" sz="1600" b="0" dirty="0">
                          <a:latin typeface="+mn-lt"/>
                        </a:rPr>
                        <a:t>4. ile 12. gün arasında</a:t>
                      </a:r>
                    </a:p>
                  </a:txBody>
                  <a:tcPr marL="68580" marR="68580" marT="34290" marB="34290"/>
                </a:tc>
                <a:tc>
                  <a:txBody>
                    <a:bodyPr/>
                    <a:lstStyle/>
                    <a:p>
                      <a:r>
                        <a:rPr lang="tr-TR" sz="1600" b="0" dirty="0">
                          <a:latin typeface="+mn-lt"/>
                        </a:rPr>
                        <a:t>Her 2,5 saatte bir 1'er tablet </a:t>
                      </a:r>
                    </a:p>
                  </a:txBody>
                  <a:tcPr marL="68580" marR="68580" marT="34290" marB="34290"/>
                </a:tc>
                <a:tc>
                  <a:txBody>
                    <a:bodyPr/>
                    <a:lstStyle/>
                    <a:p>
                      <a:r>
                        <a:rPr lang="tr-TR" sz="1600" b="0" dirty="0">
                          <a:latin typeface="+mn-lt"/>
                        </a:rPr>
                        <a:t>5 tablet </a:t>
                      </a:r>
                    </a:p>
                  </a:txBody>
                  <a:tcPr marL="68580" marR="68580" marT="34290" marB="34290"/>
                </a:tc>
                <a:extLst>
                  <a:ext uri="{0D108BD9-81ED-4DB2-BD59-A6C34878D82A}">
                    <a16:rowId xmlns:a16="http://schemas.microsoft.com/office/drawing/2014/main" val="1889785352"/>
                  </a:ext>
                </a:extLst>
              </a:tr>
              <a:tr h="742193">
                <a:tc>
                  <a:txBody>
                    <a:bodyPr/>
                    <a:lstStyle/>
                    <a:p>
                      <a:endParaRPr lang="tr-TR" sz="1600">
                        <a:latin typeface="+mn-lt"/>
                      </a:endParaRPr>
                    </a:p>
                  </a:txBody>
                  <a:tcPr marL="68580" marR="68580" marT="34290" marB="34290"/>
                </a:tc>
                <a:tc>
                  <a:txBody>
                    <a:bodyPr/>
                    <a:lstStyle/>
                    <a:p>
                      <a:r>
                        <a:rPr lang="tr-TR" sz="1600" b="0" dirty="0">
                          <a:latin typeface="+mn-lt"/>
                        </a:rPr>
                        <a:t>13. ile 16. gün arasında </a:t>
                      </a:r>
                    </a:p>
                  </a:txBody>
                  <a:tcPr marL="68580" marR="68580" marT="34290" marB="34290"/>
                </a:tc>
                <a:tc>
                  <a:txBody>
                    <a:bodyPr/>
                    <a:lstStyle/>
                    <a:p>
                      <a:r>
                        <a:rPr lang="tr-TR" sz="1600" b="0" dirty="0">
                          <a:latin typeface="+mn-lt"/>
                        </a:rPr>
                        <a:t>Her 3 saatte bir 1'er tablet </a:t>
                      </a:r>
                    </a:p>
                  </a:txBody>
                  <a:tcPr marL="68580" marR="68580" marT="34290" marB="34290"/>
                </a:tc>
                <a:tc>
                  <a:txBody>
                    <a:bodyPr/>
                    <a:lstStyle/>
                    <a:p>
                      <a:r>
                        <a:rPr lang="tr-TR" sz="1600" b="0" dirty="0">
                          <a:latin typeface="+mn-lt"/>
                        </a:rPr>
                        <a:t>4 tablet </a:t>
                      </a:r>
                    </a:p>
                  </a:txBody>
                  <a:tcPr marL="68580" marR="68580" marT="34290" marB="34290"/>
                </a:tc>
                <a:extLst>
                  <a:ext uri="{0D108BD9-81ED-4DB2-BD59-A6C34878D82A}">
                    <a16:rowId xmlns:a16="http://schemas.microsoft.com/office/drawing/2014/main" val="3367555442"/>
                  </a:ext>
                </a:extLst>
              </a:tr>
              <a:tr h="742193">
                <a:tc>
                  <a:txBody>
                    <a:bodyPr/>
                    <a:lstStyle/>
                    <a:p>
                      <a:endParaRPr lang="tr-TR" sz="1600">
                        <a:latin typeface="+mn-lt"/>
                      </a:endParaRPr>
                    </a:p>
                  </a:txBody>
                  <a:tcPr marL="68580" marR="68580" marT="34290" marB="34290"/>
                </a:tc>
                <a:tc>
                  <a:txBody>
                    <a:bodyPr/>
                    <a:lstStyle/>
                    <a:p>
                      <a:r>
                        <a:rPr lang="tr-TR" sz="1600" b="0" dirty="0">
                          <a:latin typeface="+mn-lt"/>
                        </a:rPr>
                        <a:t>17. ile 20. gün arasında </a:t>
                      </a:r>
                    </a:p>
                  </a:txBody>
                  <a:tcPr marL="68580" marR="68580" marT="34290" marB="34290"/>
                </a:tc>
                <a:tc>
                  <a:txBody>
                    <a:bodyPr/>
                    <a:lstStyle/>
                    <a:p>
                      <a:r>
                        <a:rPr lang="tr-TR" sz="1600" b="0" dirty="0">
                          <a:latin typeface="+mn-lt"/>
                        </a:rPr>
                        <a:t>Her 5 saatte bir 1'er tablet </a:t>
                      </a:r>
                    </a:p>
                  </a:txBody>
                  <a:tcPr marL="68580" marR="68580" marT="34290" marB="34290"/>
                </a:tc>
                <a:tc>
                  <a:txBody>
                    <a:bodyPr/>
                    <a:lstStyle/>
                    <a:p>
                      <a:r>
                        <a:rPr lang="tr-TR" sz="1600" b="0" dirty="0">
                          <a:latin typeface="+mn-lt"/>
                        </a:rPr>
                        <a:t>3 tablet</a:t>
                      </a:r>
                    </a:p>
                  </a:txBody>
                  <a:tcPr marL="68580" marR="68580" marT="34290" marB="34290"/>
                </a:tc>
                <a:extLst>
                  <a:ext uri="{0D108BD9-81ED-4DB2-BD59-A6C34878D82A}">
                    <a16:rowId xmlns:a16="http://schemas.microsoft.com/office/drawing/2014/main" val="3064346534"/>
                  </a:ext>
                </a:extLst>
              </a:tr>
              <a:tr h="742193">
                <a:tc>
                  <a:txBody>
                    <a:bodyPr/>
                    <a:lstStyle/>
                    <a:p>
                      <a:endParaRPr lang="tr-TR" sz="1600">
                        <a:latin typeface="+mn-lt"/>
                      </a:endParaRPr>
                    </a:p>
                  </a:txBody>
                  <a:tcPr marL="68580" marR="68580" marT="34290" marB="34290"/>
                </a:tc>
                <a:tc>
                  <a:txBody>
                    <a:bodyPr/>
                    <a:lstStyle/>
                    <a:p>
                      <a:r>
                        <a:rPr lang="tr-TR" sz="1600" b="0" dirty="0">
                          <a:latin typeface="+mn-lt"/>
                        </a:rPr>
                        <a:t>21. ile 25. gün arasında </a:t>
                      </a:r>
                    </a:p>
                  </a:txBody>
                  <a:tcPr marL="68580" marR="68580" marT="34290" marB="34290"/>
                </a:tc>
                <a:tc>
                  <a:txBody>
                    <a:bodyPr/>
                    <a:lstStyle/>
                    <a:p>
                      <a:r>
                        <a:rPr lang="tr-TR" sz="1600" b="0" dirty="0">
                          <a:latin typeface="+mn-lt"/>
                        </a:rPr>
                        <a:t>Her 6-8 saatte bir 1'er tablet </a:t>
                      </a:r>
                    </a:p>
                  </a:txBody>
                  <a:tcPr marL="68580" marR="68580" marT="34290" marB="34290"/>
                </a:tc>
                <a:tc>
                  <a:txBody>
                    <a:bodyPr/>
                    <a:lstStyle/>
                    <a:p>
                      <a:pPr marL="0" marR="0" indent="0" algn="l" rtl="0" eaLnBrk="1" fontAlgn="auto" latinLnBrk="0" hangingPunct="1">
                        <a:lnSpc>
                          <a:spcPct val="100000"/>
                        </a:lnSpc>
                        <a:spcBef>
                          <a:spcPts val="0"/>
                        </a:spcBef>
                        <a:spcAft>
                          <a:spcPts val="0"/>
                        </a:spcAft>
                        <a:buClrTx/>
                        <a:buSzTx/>
                        <a:buFontTx/>
                        <a:buNone/>
                      </a:pPr>
                      <a:r>
                        <a:rPr lang="tr-TR" sz="1600" b="0" dirty="0">
                          <a:latin typeface="+mn-lt"/>
                        </a:rPr>
                        <a:t>1-2</a:t>
                      </a:r>
                      <a:r>
                        <a:rPr lang="tr-TR" sz="1600" b="0" baseline="0" dirty="0">
                          <a:latin typeface="+mn-lt"/>
                        </a:rPr>
                        <a:t> </a:t>
                      </a:r>
                      <a:r>
                        <a:rPr lang="tr-TR" sz="1600" b="0" dirty="0">
                          <a:latin typeface="+mn-lt"/>
                        </a:rPr>
                        <a:t> tablet</a:t>
                      </a:r>
                    </a:p>
                    <a:p>
                      <a:endParaRPr lang="tr-TR" sz="1600" b="0" dirty="0">
                        <a:latin typeface="+mn-lt"/>
                      </a:endParaRPr>
                    </a:p>
                  </a:txBody>
                  <a:tcPr marL="68580" marR="68580" marT="34290" marB="34290"/>
                </a:tc>
                <a:extLst>
                  <a:ext uri="{0D108BD9-81ED-4DB2-BD59-A6C34878D82A}">
                    <a16:rowId xmlns:a16="http://schemas.microsoft.com/office/drawing/2014/main" val="3493446918"/>
                  </a:ext>
                </a:extLst>
              </a:tr>
            </a:tbl>
          </a:graphicData>
        </a:graphic>
      </p:graphicFrame>
    </p:spTree>
    <p:extLst>
      <p:ext uri="{BB962C8B-B14F-4D97-AF65-F5344CB8AC3E}">
        <p14:creationId xmlns:p14="http://schemas.microsoft.com/office/powerpoint/2010/main" val="2542474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7104" y="620688"/>
            <a:ext cx="8262913" cy="616436"/>
          </a:xfrm>
          <a:ln w="12700">
            <a:solidFill>
              <a:schemeClr val="tx1"/>
            </a:solidFill>
          </a:ln>
        </p:spPr>
        <p:txBody>
          <a:bodyPr>
            <a:noAutofit/>
          </a:bodyPr>
          <a:lstStyle/>
          <a:p>
            <a:r>
              <a:rPr lang="tr-TR" sz="2400" dirty="0">
                <a:cs typeface="Arial" charset="0"/>
              </a:rPr>
              <a:t>Yan Etkiler</a:t>
            </a:r>
            <a:br>
              <a:rPr lang="tr-TR" sz="2400" dirty="0">
                <a:cs typeface="Arial" charset="0"/>
              </a:rPr>
            </a:br>
            <a:r>
              <a:rPr lang="tr-TR" sz="2400" dirty="0">
                <a:cs typeface="Arial" charset="0"/>
              </a:rPr>
              <a:t>Çok yaygın yan etkiler (10 hastanın en az birinde)</a:t>
            </a:r>
          </a:p>
        </p:txBody>
      </p:sp>
      <p:sp>
        <p:nvSpPr>
          <p:cNvPr id="3" name="İçerik Yer Tutucusu 2"/>
          <p:cNvSpPr>
            <a:spLocks noGrp="1"/>
          </p:cNvSpPr>
          <p:nvPr>
            <p:ph type="body" sz="half" idx="2"/>
          </p:nvPr>
        </p:nvSpPr>
        <p:spPr/>
        <p:txBody>
          <a:bodyPr vert="horz" lIns="68580" tIns="34290" rIns="68580" bIns="34290" numCol="2" rtlCol="0" anchor="t">
            <a:noAutofit/>
          </a:bodyPr>
          <a:lstStyle/>
          <a:p>
            <a:r>
              <a:rPr lang="tr-TR" dirty="0">
                <a:latin typeface="Comic Sans MS" panose="030F0702030302020204" pitchFamily="66" charset="0"/>
              </a:rPr>
              <a:t>* </a:t>
            </a:r>
            <a:r>
              <a:rPr lang="tr-TR" dirty="0"/>
              <a:t>Ağızda kuruluk hissi</a:t>
            </a:r>
          </a:p>
          <a:p>
            <a:r>
              <a:rPr lang="tr-TR" dirty="0"/>
              <a:t>* Mide bulantısı</a:t>
            </a:r>
            <a:endParaRPr lang="tr-TR" dirty="0">
              <a:cs typeface="Calibri"/>
            </a:endParaRPr>
          </a:p>
          <a:p>
            <a:r>
              <a:rPr lang="tr-TR" dirty="0"/>
              <a:t>* Karın ağrısı (özellikle karnın üst yarısında)</a:t>
            </a:r>
            <a:endParaRPr lang="tr-TR" dirty="0">
              <a:cs typeface="Calibri"/>
            </a:endParaRPr>
          </a:p>
          <a:p>
            <a:r>
              <a:rPr lang="tr-TR" dirty="0"/>
              <a:t>* İştah değişiklikleri (genelde artma)</a:t>
            </a:r>
            <a:endParaRPr lang="tr-TR" dirty="0">
              <a:cs typeface="Calibri"/>
            </a:endParaRPr>
          </a:p>
          <a:p>
            <a:r>
              <a:rPr lang="tr-TR" dirty="0"/>
              <a:t>* Kilo artışı</a:t>
            </a:r>
            <a:endParaRPr lang="tr-TR" dirty="0">
              <a:cs typeface="Calibri"/>
            </a:endParaRPr>
          </a:p>
          <a:p>
            <a:r>
              <a:rPr lang="tr-TR" dirty="0"/>
              <a:t>* Sinirlilik</a:t>
            </a:r>
            <a:endParaRPr lang="tr-TR" dirty="0">
              <a:cs typeface="Calibri"/>
            </a:endParaRPr>
          </a:p>
          <a:p>
            <a:r>
              <a:rPr lang="tr-TR" dirty="0"/>
              <a:t>* Uyku bozuklukları (uykusuzluk, anormal rüyalar, uyuklama, kabus görme)</a:t>
            </a:r>
            <a:endParaRPr lang="tr-TR" dirty="0">
              <a:cs typeface="Calibri"/>
            </a:endParaRPr>
          </a:p>
          <a:p>
            <a:r>
              <a:rPr lang="tr-TR" dirty="0"/>
              <a:t>* Kabızlık</a:t>
            </a:r>
            <a:endParaRPr lang="tr-TR" dirty="0">
              <a:cs typeface="Calibri"/>
            </a:endParaRPr>
          </a:p>
          <a:p>
            <a:r>
              <a:rPr lang="tr-TR" dirty="0"/>
              <a:t>* Kusma</a:t>
            </a:r>
            <a:endParaRPr lang="tr-TR" dirty="0">
              <a:cs typeface="Calibri"/>
            </a:endParaRPr>
          </a:p>
          <a:p>
            <a:r>
              <a:rPr lang="tr-TR" dirty="0"/>
              <a:t>* Kas ağrısı</a:t>
            </a:r>
            <a:endParaRPr lang="tr-TR" dirty="0">
              <a:cs typeface="Calibri"/>
            </a:endParaRP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sz="1350" dirty="0">
              <a:cs typeface="Calibri" panose="020F0502020204030204"/>
            </a:endParaRPr>
          </a:p>
        </p:txBody>
      </p:sp>
      <p:sp>
        <p:nvSpPr>
          <p:cNvPr id="4" name="İçerik Yer Tutucusu 3">
            <a:extLst>
              <a:ext uri="{FF2B5EF4-FFF2-40B4-BE49-F238E27FC236}">
                <a16:creationId xmlns:a16="http://schemas.microsoft.com/office/drawing/2014/main" id="{8094FD9D-1B08-05F7-7061-783CC3938915}"/>
              </a:ext>
            </a:extLst>
          </p:cNvPr>
          <p:cNvSpPr>
            <a:spLocks noGrp="1"/>
          </p:cNvSpPr>
          <p:nvPr>
            <p:ph sz="half" idx="4294967295"/>
          </p:nvPr>
        </p:nvSpPr>
        <p:spPr>
          <a:xfrm>
            <a:off x="6312024" y="1355345"/>
            <a:ext cx="4355976" cy="4821619"/>
          </a:xfrm>
        </p:spPr>
        <p:txBody>
          <a:bodyPr vert="horz" lIns="68580" tIns="34290" rIns="68580" bIns="34290" rtlCol="0" anchor="t">
            <a:normAutofit/>
          </a:bodyPr>
          <a:lstStyle/>
          <a:p>
            <a:pPr marL="0" indent="0">
              <a:buNone/>
            </a:pPr>
            <a:r>
              <a:rPr lang="tr-TR" sz="1600" dirty="0">
                <a:latin typeface="Comic Sans MS" panose="030F0702030302020204" pitchFamily="66" charset="0"/>
                <a:cs typeface="Calibri"/>
              </a:rPr>
              <a:t>* </a:t>
            </a:r>
            <a:r>
              <a:rPr lang="tr-TR" sz="1600" dirty="0">
                <a:cs typeface="Calibri"/>
              </a:rPr>
              <a:t>Duygusal durumda değişiklikler</a:t>
            </a:r>
            <a:endParaRPr lang="en-US" sz="1600" dirty="0">
              <a:cs typeface="Calibri"/>
            </a:endParaRPr>
          </a:p>
          <a:p>
            <a:pPr marL="0" indent="0">
              <a:buNone/>
            </a:pPr>
            <a:r>
              <a:rPr lang="tr-TR" sz="1600" dirty="0">
                <a:cs typeface="Calibri"/>
              </a:rPr>
              <a:t>* </a:t>
            </a:r>
            <a:r>
              <a:rPr lang="tr-TR" sz="1600" dirty="0" err="1">
                <a:cs typeface="Calibri"/>
              </a:rPr>
              <a:t>Anksiyete</a:t>
            </a:r>
            <a:endParaRPr lang="tr-TR" sz="1600" dirty="0">
              <a:cs typeface="Calibri"/>
            </a:endParaRPr>
          </a:p>
          <a:p>
            <a:pPr marL="0" indent="0">
              <a:buNone/>
            </a:pPr>
            <a:r>
              <a:rPr lang="tr-TR" sz="1600" dirty="0">
                <a:cs typeface="Calibri"/>
              </a:rPr>
              <a:t>* Baş dönmesi</a:t>
            </a:r>
            <a:endParaRPr lang="en-US" sz="1600" dirty="0">
              <a:cs typeface="Calibri"/>
            </a:endParaRPr>
          </a:p>
          <a:p>
            <a:pPr marL="0" indent="0">
              <a:buNone/>
            </a:pPr>
            <a:r>
              <a:rPr lang="tr-TR" sz="1600" dirty="0">
                <a:cs typeface="Calibri"/>
              </a:rPr>
              <a:t>* Hipertansiyon</a:t>
            </a:r>
            <a:endParaRPr lang="en-US" sz="1600" dirty="0">
              <a:cs typeface="Calibri"/>
            </a:endParaRPr>
          </a:p>
          <a:p>
            <a:pPr marL="0" indent="0">
              <a:buNone/>
            </a:pPr>
            <a:r>
              <a:rPr lang="tr-TR" sz="1600" dirty="0">
                <a:cs typeface="Calibri"/>
              </a:rPr>
              <a:t>* İshal</a:t>
            </a:r>
            <a:endParaRPr lang="en-US" sz="1600" dirty="0">
              <a:cs typeface="Calibri"/>
            </a:endParaRPr>
          </a:p>
          <a:p>
            <a:pPr marL="0" indent="0">
              <a:buNone/>
            </a:pPr>
            <a:r>
              <a:rPr lang="tr-TR" sz="1600" dirty="0">
                <a:cs typeface="Calibri"/>
              </a:rPr>
              <a:t>* Deride döküntü</a:t>
            </a:r>
            <a:endParaRPr lang="en-US" sz="1600" dirty="0">
              <a:cs typeface="Calibri"/>
            </a:endParaRPr>
          </a:p>
          <a:p>
            <a:pPr marL="0" indent="0">
              <a:buNone/>
            </a:pPr>
            <a:r>
              <a:rPr lang="tr-TR" sz="1600" dirty="0">
                <a:cs typeface="Calibri"/>
              </a:rPr>
              <a:t>* Yorgunluk</a:t>
            </a:r>
            <a:endParaRPr lang="en-US" sz="1600" dirty="0">
              <a:cs typeface="Calibri"/>
            </a:endParaRPr>
          </a:p>
          <a:p>
            <a:pPr marL="0" indent="0">
              <a:buNone/>
            </a:pPr>
            <a:r>
              <a:rPr lang="tr-TR" sz="1600" dirty="0">
                <a:cs typeface="Calibri"/>
              </a:rPr>
              <a:t>* Bas ağrısı</a:t>
            </a:r>
          </a:p>
          <a:p>
            <a:pPr marL="0" indent="0">
              <a:buNone/>
            </a:pPr>
            <a:r>
              <a:rPr lang="tr-TR" sz="1600" dirty="0">
                <a:cs typeface="Calibri"/>
              </a:rPr>
              <a:t>* Taşikardi</a:t>
            </a:r>
          </a:p>
          <a:p>
            <a:pPr marL="0" indent="0">
              <a:buNone/>
            </a:pPr>
            <a:r>
              <a:rPr lang="tr-TR" sz="1600" dirty="0">
                <a:cs typeface="Calibri"/>
              </a:rPr>
              <a:t>* </a:t>
            </a:r>
            <a:r>
              <a:rPr lang="tr-TR" sz="1600" dirty="0" err="1">
                <a:cs typeface="Calibri"/>
              </a:rPr>
              <a:t>Tad</a:t>
            </a:r>
            <a:r>
              <a:rPr lang="tr-TR" sz="1600" dirty="0">
                <a:cs typeface="Calibri"/>
              </a:rPr>
              <a:t> almada değişiklik</a:t>
            </a:r>
            <a:endParaRPr lang="en-US" sz="1600" dirty="0">
              <a:cs typeface="Calibri"/>
            </a:endParaRPr>
          </a:p>
          <a:p>
            <a:pPr marL="0" indent="0">
              <a:buNone/>
            </a:pPr>
            <a:r>
              <a:rPr lang="tr-TR" sz="1600" dirty="0">
                <a:cs typeface="Calibri"/>
              </a:rPr>
              <a:t>* Midede ekşime</a:t>
            </a:r>
          </a:p>
        </p:txBody>
      </p:sp>
    </p:spTree>
    <p:extLst>
      <p:ext uri="{BB962C8B-B14F-4D97-AF65-F5344CB8AC3E}">
        <p14:creationId xmlns:p14="http://schemas.microsoft.com/office/powerpoint/2010/main" val="1974846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9153" y="548681"/>
            <a:ext cx="8316919" cy="504497"/>
          </a:xfrm>
        </p:spPr>
        <p:txBody>
          <a:bodyPr>
            <a:noAutofit/>
          </a:bodyPr>
          <a:lstStyle/>
          <a:p>
            <a:r>
              <a:rPr lang="tr-TR" sz="2400" dirty="0">
                <a:cs typeface="Arial" charset="0"/>
              </a:rPr>
              <a:t>Değişik Yaş Gruplarında ve Özel Durumlarda Kullanımı- 1:</a:t>
            </a:r>
          </a:p>
        </p:txBody>
      </p:sp>
      <p:sp>
        <p:nvSpPr>
          <p:cNvPr id="3" name="İçerik Yer Tutucusu 2"/>
          <p:cNvSpPr>
            <a:spLocks noGrp="1"/>
          </p:cNvSpPr>
          <p:nvPr>
            <p:ph type="body" sz="half" idx="2"/>
          </p:nvPr>
        </p:nvSpPr>
        <p:spPr/>
        <p:txBody>
          <a:bodyPr vert="horz" lIns="68580" tIns="34290" rIns="68580" bIns="34290" rtlCol="0" anchor="t">
            <a:normAutofit fontScale="92500" lnSpcReduction="10000"/>
          </a:bodyPr>
          <a:lstStyle/>
          <a:p>
            <a:pPr algn="just"/>
            <a:r>
              <a:rPr lang="tr-TR" b="1" dirty="0"/>
              <a:t>Çocuklarda kullanımı:</a:t>
            </a:r>
            <a:endParaRPr lang="en-US" b="1" dirty="0">
              <a:ea typeface="Calibri" panose="020F0502020204030204"/>
              <a:cs typeface="Calibri" panose="020F0502020204030204"/>
            </a:endParaRPr>
          </a:p>
          <a:p>
            <a:pPr algn="just"/>
            <a:r>
              <a:rPr lang="tr-TR" dirty="0" err="1"/>
              <a:t>Cytisine'in</a:t>
            </a:r>
            <a:r>
              <a:rPr lang="tr-TR" dirty="0"/>
              <a:t> 18 yaşın altındaki kişilerde kullanımına ilişkin henüz yeterli bilgi mevcut değildir. Bu nedenle bu kişilerde kullanılması uygun değildir.</a:t>
            </a:r>
            <a:endParaRPr lang="tr-TR" dirty="0">
              <a:ea typeface="Calibri" panose="020F0502020204030204"/>
              <a:cs typeface="Calibri" panose="020F0502020204030204"/>
            </a:endParaRPr>
          </a:p>
          <a:p>
            <a:pPr algn="just"/>
            <a:r>
              <a:rPr lang="tr-TR" b="1" dirty="0"/>
              <a:t>Yaşlılarda kullanımı: </a:t>
            </a:r>
            <a:endParaRPr lang="tr-TR" b="1" dirty="0">
              <a:ea typeface="Calibri" panose="020F0502020204030204"/>
              <a:cs typeface="Calibri" panose="020F0502020204030204"/>
            </a:endParaRPr>
          </a:p>
          <a:p>
            <a:pPr algn="just"/>
            <a:r>
              <a:rPr lang="tr-TR" dirty="0" err="1"/>
              <a:t>Cytisine'in</a:t>
            </a:r>
            <a:r>
              <a:rPr lang="tr-TR" dirty="0"/>
              <a:t> 65 yaş ve üstü kişilerde kullanımına ilişkin henüz yeterli bilgi mevcut değildir. Bu nedenle bu kişilerde kullanılması uygun değildir.</a:t>
            </a:r>
            <a:endParaRPr lang="tr-TR" dirty="0">
              <a:ea typeface="Calibri"/>
              <a:cs typeface="Calibri"/>
            </a:endParaRPr>
          </a:p>
          <a:p>
            <a:pPr algn="just"/>
            <a:r>
              <a:rPr lang="tr-TR" b="1" dirty="0"/>
              <a:t>Özel kullanım durumları:</a:t>
            </a:r>
            <a:endParaRPr lang="tr-TR" b="1" dirty="0">
              <a:ea typeface="Calibri" panose="020F0502020204030204"/>
              <a:cs typeface="Calibri" panose="020F0502020204030204"/>
            </a:endParaRPr>
          </a:p>
          <a:p>
            <a:pPr algn="just"/>
            <a:r>
              <a:rPr lang="tr-TR" dirty="0"/>
              <a:t>Karaciğer / Böbrek yetmezliği: </a:t>
            </a:r>
            <a:r>
              <a:rPr lang="tr-TR" dirty="0" err="1"/>
              <a:t>Cytisine</a:t>
            </a:r>
            <a:r>
              <a:rPr lang="tr-TR" dirty="0"/>
              <a:t> ile böbrek veya karaciğer yetmezliği olan hastalarda klinik deneyim yoktur ve bu nedenle bu hastalarda kullanımı   önerilmez</a:t>
            </a:r>
            <a:r>
              <a:rPr lang="tr-TR" dirty="0">
                <a:latin typeface="Comic Sans MS" panose="030F0702030302020204" pitchFamily="66" charset="0"/>
              </a:rPr>
              <a:t>.</a:t>
            </a:r>
          </a:p>
          <a:p>
            <a:pPr algn="just"/>
            <a:r>
              <a:rPr lang="tr-TR" dirty="0"/>
              <a:t>Gebelerde kullanım güvenilirliği belli değil, o yüzden kullanılmamalı</a:t>
            </a:r>
          </a:p>
          <a:p>
            <a:pPr algn="just"/>
            <a:r>
              <a:rPr lang="tr-TR" dirty="0"/>
              <a:t>Emziren annelerde güvenilirliği belli değil, o yüzden kullanılmamalı</a:t>
            </a:r>
          </a:p>
          <a:p>
            <a:pPr algn="just"/>
            <a:r>
              <a:rPr lang="tr-TR" dirty="0"/>
              <a:t>Makine ve araç kullanımında olumsuz etkisi yok</a:t>
            </a:r>
          </a:p>
          <a:p>
            <a:pPr algn="just"/>
            <a:r>
              <a:rPr lang="tr-TR" b="1" dirty="0"/>
              <a:t>Diğer:</a:t>
            </a:r>
          </a:p>
          <a:p>
            <a:pPr algn="just"/>
            <a:r>
              <a:rPr lang="tr-TR" dirty="0"/>
              <a:t>Kronik </a:t>
            </a:r>
            <a:r>
              <a:rPr lang="tr-TR" dirty="0" err="1"/>
              <a:t>akciger</a:t>
            </a:r>
            <a:r>
              <a:rPr lang="tr-TR" dirty="0"/>
              <a:t> enfeksiyonu (</a:t>
            </a:r>
            <a:r>
              <a:rPr lang="tr-TR" dirty="0" err="1"/>
              <a:t>örn</a:t>
            </a:r>
            <a:r>
              <a:rPr lang="tr-TR" dirty="0"/>
              <a:t>. tüberküloz) nedeniyle sigarayı bırakması gereken hastalarda </a:t>
            </a:r>
            <a:r>
              <a:rPr lang="tr-TR" dirty="0" err="1"/>
              <a:t>Cytisine</a:t>
            </a:r>
            <a:r>
              <a:rPr lang="tr-TR" dirty="0"/>
              <a:t> etkili olmayabilir, bu ve benzeri hastalarda kullanımı önerilmemektedir.</a:t>
            </a:r>
          </a:p>
          <a:p>
            <a:pPr algn="just"/>
            <a:r>
              <a:rPr lang="tr-TR" dirty="0"/>
              <a:t>İlaç etkileşimleri henüz net bilinmemekte.</a:t>
            </a:r>
          </a:p>
          <a:p>
            <a:pPr algn="just"/>
            <a:endParaRPr lang="tr-TR" dirty="0">
              <a:latin typeface="Comic Sans MS" panose="030F0702030302020204" pitchFamily="66" charset="0"/>
              <a:ea typeface="Calibri"/>
              <a:cs typeface="Calibri"/>
            </a:endParaRPr>
          </a:p>
        </p:txBody>
      </p:sp>
    </p:spTree>
    <p:extLst>
      <p:ext uri="{BB962C8B-B14F-4D97-AF65-F5344CB8AC3E}">
        <p14:creationId xmlns:p14="http://schemas.microsoft.com/office/powerpoint/2010/main" val="1485705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60770" y="816328"/>
            <a:ext cx="8316919" cy="504497"/>
          </a:xfrm>
        </p:spPr>
        <p:txBody>
          <a:bodyPr>
            <a:normAutofit/>
          </a:bodyPr>
          <a:lstStyle/>
          <a:p>
            <a:r>
              <a:rPr lang="tr-TR" sz="2400" dirty="0">
                <a:cs typeface="Arial" charset="0"/>
              </a:rPr>
              <a:t>İlaç Etkileşimi</a:t>
            </a:r>
          </a:p>
        </p:txBody>
      </p:sp>
      <p:sp>
        <p:nvSpPr>
          <p:cNvPr id="3" name="İçerik Yer Tutucusu 2"/>
          <p:cNvSpPr>
            <a:spLocks noGrp="1"/>
          </p:cNvSpPr>
          <p:nvPr>
            <p:ph type="body" sz="half" idx="2"/>
          </p:nvPr>
        </p:nvSpPr>
        <p:spPr/>
        <p:txBody>
          <a:bodyPr vert="horz" lIns="68580" tIns="34290" rIns="68580" bIns="34290" rtlCol="0" anchor="t">
            <a:normAutofit/>
          </a:bodyPr>
          <a:lstStyle/>
          <a:p>
            <a:pPr algn="just">
              <a:lnSpc>
                <a:spcPct val="100000"/>
              </a:lnSpc>
            </a:pPr>
            <a:endParaRPr lang="tr-TR" dirty="0">
              <a:latin typeface="Comic Sans MS" panose="030F0702030302020204" pitchFamily="66" charset="0"/>
            </a:endParaRPr>
          </a:p>
          <a:p>
            <a:pPr algn="just">
              <a:lnSpc>
                <a:spcPct val="100000"/>
              </a:lnSpc>
            </a:pPr>
            <a:r>
              <a:rPr lang="tr-TR" dirty="0"/>
              <a:t>-Bazı durumlarda, </a:t>
            </a:r>
            <a:r>
              <a:rPr lang="tr-TR" dirty="0" err="1"/>
              <a:t>Cytisine</a:t>
            </a:r>
            <a:r>
              <a:rPr lang="tr-TR" dirty="0"/>
              <a:t> ile sigarayı bırakmak için diğer ilaçların dozunun ayarlanması gerekebilir.</a:t>
            </a:r>
            <a:endParaRPr lang="en-US" dirty="0">
              <a:ea typeface="Calibri" panose="020F0502020204030204"/>
              <a:cs typeface="Calibri" panose="020F0502020204030204"/>
            </a:endParaRPr>
          </a:p>
          <a:p>
            <a:pPr marL="285750" indent="-285750" algn="just">
              <a:lnSpc>
                <a:spcPct val="100000"/>
              </a:lnSpc>
              <a:buFont typeface="Arial" panose="020B0604020202020204" pitchFamily="34" charset="0"/>
              <a:buChar char="•"/>
            </a:pPr>
            <a:r>
              <a:rPr lang="tr-TR" dirty="0"/>
              <a:t> Bu, özellikle </a:t>
            </a:r>
            <a:r>
              <a:rPr lang="tr-TR" dirty="0" err="1"/>
              <a:t>teofilin</a:t>
            </a:r>
            <a:r>
              <a:rPr lang="tr-TR" dirty="0"/>
              <a:t>, </a:t>
            </a:r>
            <a:r>
              <a:rPr lang="tr-TR" dirty="0" err="1"/>
              <a:t>takrin</a:t>
            </a:r>
            <a:r>
              <a:rPr lang="tr-TR" dirty="0"/>
              <a:t>,  </a:t>
            </a:r>
            <a:r>
              <a:rPr lang="tr-TR" dirty="0" err="1"/>
              <a:t>klozapin</a:t>
            </a:r>
            <a:r>
              <a:rPr lang="tr-TR" dirty="0"/>
              <a:t> ve </a:t>
            </a:r>
            <a:r>
              <a:rPr lang="tr-TR" dirty="0" err="1"/>
              <a:t>ropinirol</a:t>
            </a:r>
            <a:r>
              <a:rPr lang="tr-TR" dirty="0"/>
              <a:t>  içeren başka ilaçlar alınıyorsa önemlidir.</a:t>
            </a:r>
            <a:endParaRPr lang="tr-TR" dirty="0">
              <a:ea typeface="Calibri" panose="020F0502020204030204"/>
              <a:cs typeface="Calibri" panose="020F0502020204030204"/>
            </a:endParaRPr>
          </a:p>
          <a:p>
            <a:pPr marL="285750" indent="-285750" algn="just">
              <a:lnSpc>
                <a:spcPct val="100000"/>
              </a:lnSpc>
              <a:buFont typeface="Arial" panose="020B0604020202020204" pitchFamily="34" charset="0"/>
              <a:buChar char="•"/>
            </a:pPr>
            <a:r>
              <a:rPr lang="tr-TR" dirty="0"/>
              <a:t> </a:t>
            </a:r>
            <a:r>
              <a:rPr lang="tr-TR" dirty="0" err="1"/>
              <a:t>Cytisine’in</a:t>
            </a:r>
            <a:r>
              <a:rPr lang="tr-TR" dirty="0"/>
              <a:t> sistemik </a:t>
            </a:r>
            <a:r>
              <a:rPr lang="tr-TR" dirty="0" err="1"/>
              <a:t>hormonal</a:t>
            </a:r>
            <a:r>
              <a:rPr lang="tr-TR" dirty="0"/>
              <a:t> </a:t>
            </a:r>
            <a:r>
              <a:rPr lang="tr-TR" dirty="0" err="1"/>
              <a:t>kontraseptiflerin</a:t>
            </a:r>
            <a:r>
              <a:rPr lang="tr-TR" dirty="0"/>
              <a:t> etkinliğini azaltıp azaltmayacağı şu anda bilinmemektedir.  </a:t>
            </a:r>
          </a:p>
          <a:p>
            <a:pPr algn="just">
              <a:lnSpc>
                <a:spcPct val="100000"/>
              </a:lnSpc>
            </a:pPr>
            <a:endParaRPr lang="tr-TR" dirty="0">
              <a:ea typeface="Calibri" panose="020F0502020204030204"/>
              <a:cs typeface="Calibri" panose="020F0502020204030204"/>
            </a:endParaRPr>
          </a:p>
          <a:p>
            <a:pPr algn="just">
              <a:lnSpc>
                <a:spcPct val="100000"/>
              </a:lnSpc>
            </a:pPr>
            <a:r>
              <a:rPr lang="tr-TR" dirty="0"/>
              <a:t>-Sistemik </a:t>
            </a:r>
            <a:r>
              <a:rPr lang="tr-TR" dirty="0" err="1"/>
              <a:t>hormonal</a:t>
            </a:r>
            <a:r>
              <a:rPr lang="tr-TR" dirty="0"/>
              <a:t> </a:t>
            </a:r>
            <a:r>
              <a:rPr lang="tr-TR" dirty="0" err="1"/>
              <a:t>kontraseptif</a:t>
            </a:r>
            <a:r>
              <a:rPr lang="tr-TR" dirty="0"/>
              <a:t> kullanılıyorsa, ikinci bir bariyer </a:t>
            </a:r>
            <a:r>
              <a:rPr lang="tr-TR" dirty="0" err="1"/>
              <a:t>kontrasepsiyon</a:t>
            </a:r>
            <a:r>
              <a:rPr lang="tr-TR" dirty="0"/>
              <a:t> yöntemi (</a:t>
            </a:r>
            <a:r>
              <a:rPr lang="tr-TR" dirty="0" err="1"/>
              <a:t>örn</a:t>
            </a:r>
            <a:r>
              <a:rPr lang="tr-TR" dirty="0"/>
              <a:t>. prezervatif) kullanılmalıdır.</a:t>
            </a:r>
            <a:endParaRPr lang="tr-TR" dirty="0">
              <a:ea typeface="Calibri" panose="020F0502020204030204"/>
              <a:cs typeface="Calibri" panose="020F0502020204030204"/>
            </a:endParaRPr>
          </a:p>
        </p:txBody>
      </p:sp>
    </p:spTree>
    <p:extLst>
      <p:ext uri="{BB962C8B-B14F-4D97-AF65-F5344CB8AC3E}">
        <p14:creationId xmlns:p14="http://schemas.microsoft.com/office/powerpoint/2010/main" val="4267982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60770" y="1052737"/>
            <a:ext cx="8316919" cy="504497"/>
          </a:xfrm>
        </p:spPr>
        <p:txBody>
          <a:bodyPr/>
          <a:lstStyle/>
          <a:p>
            <a:r>
              <a:rPr lang="tr-TR" sz="2400" dirty="0">
                <a:cs typeface="Arial" charset="0"/>
              </a:rPr>
              <a:t>Tedavi Sırasında Sigara İçmeye Devam Edilmesi</a:t>
            </a:r>
            <a:r>
              <a:rPr lang="tr-TR" dirty="0">
                <a:solidFill>
                  <a:srgbClr val="FF0000"/>
                </a:solidFill>
              </a:rPr>
              <a:t> </a:t>
            </a:r>
          </a:p>
        </p:txBody>
      </p:sp>
      <p:sp>
        <p:nvSpPr>
          <p:cNvPr id="3" name="İçerik Yer Tutucusu 2"/>
          <p:cNvSpPr>
            <a:spLocks noGrp="1"/>
          </p:cNvSpPr>
          <p:nvPr>
            <p:ph type="body" sz="half" idx="2"/>
          </p:nvPr>
        </p:nvSpPr>
        <p:spPr>
          <a:xfrm>
            <a:off x="2272385" y="1412777"/>
            <a:ext cx="8093687" cy="4521927"/>
          </a:xfrm>
        </p:spPr>
        <p:txBody>
          <a:bodyPr vert="horz" lIns="68580" tIns="34290" rIns="68580" bIns="34290" rtlCol="0" anchor="t">
            <a:normAutofit/>
          </a:bodyPr>
          <a:lstStyle/>
          <a:p>
            <a:endParaRPr lang="tr-TR" dirty="0">
              <a:latin typeface="Comic Sans MS" panose="030F0702030302020204" pitchFamily="66" charset="0"/>
            </a:endParaRPr>
          </a:p>
          <a:p>
            <a:endParaRPr lang="tr-TR" dirty="0">
              <a:latin typeface="Comic Sans MS" panose="030F0702030302020204" pitchFamily="66" charset="0"/>
            </a:endParaRPr>
          </a:p>
          <a:p>
            <a:r>
              <a:rPr lang="tr-TR" dirty="0"/>
              <a:t>İlaç kullanırken sigara içmeye devam edilmesi durumunda nikotin aşırı doz tablosuna benzer bir yan etki gelişebilir.</a:t>
            </a:r>
          </a:p>
          <a:p>
            <a:r>
              <a:rPr lang="tr-TR" dirty="0"/>
              <a:t>* Bu nedenle tedavi sürecinde sigara tüketiminin azaltılması çok önemlidir.</a:t>
            </a:r>
            <a:endParaRPr lang="tr-TR" dirty="0">
              <a:ea typeface="Calibri"/>
              <a:cs typeface="Calibri"/>
            </a:endParaRPr>
          </a:p>
          <a:p>
            <a:r>
              <a:rPr lang="tr-TR" dirty="0"/>
              <a:t>* Ayrıca 5 günden sonra sigara mutlaka bırakılmalıdır.</a:t>
            </a:r>
            <a:endParaRPr lang="tr-TR" dirty="0">
              <a:ea typeface="Calibri"/>
              <a:cs typeface="Calibri"/>
            </a:endParaRPr>
          </a:p>
        </p:txBody>
      </p:sp>
    </p:spTree>
    <p:extLst>
      <p:ext uri="{BB962C8B-B14F-4D97-AF65-F5344CB8AC3E}">
        <p14:creationId xmlns:p14="http://schemas.microsoft.com/office/powerpoint/2010/main" val="3415022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19914" y="1412777"/>
            <a:ext cx="8316919" cy="504497"/>
          </a:xfrm>
        </p:spPr>
        <p:txBody>
          <a:bodyPr>
            <a:noAutofit/>
          </a:bodyPr>
          <a:lstStyle/>
          <a:p>
            <a:r>
              <a:rPr lang="tr-TR" sz="2400" dirty="0">
                <a:cs typeface="Arial" charset="0"/>
              </a:rPr>
              <a:t>Araştırması devam eden çalışmalar:</a:t>
            </a:r>
            <a:br>
              <a:rPr lang="tr-TR" sz="2400" dirty="0">
                <a:cs typeface="Arial" charset="0"/>
              </a:rPr>
            </a:br>
            <a:br>
              <a:rPr lang="tr-TR" sz="2400" dirty="0">
                <a:cs typeface="Arial" charset="0"/>
              </a:rPr>
            </a:br>
            <a:r>
              <a:rPr lang="tr-TR" sz="2400" dirty="0" err="1">
                <a:cs typeface="Arial" charset="0"/>
              </a:rPr>
              <a:t>Vareniklin+Bupropion</a:t>
            </a:r>
            <a:endParaRPr lang="tr-TR" sz="2400" dirty="0">
              <a:cs typeface="Arial" charset="0"/>
            </a:endParaRPr>
          </a:p>
        </p:txBody>
      </p:sp>
      <p:sp>
        <p:nvSpPr>
          <p:cNvPr id="3" name="2 İçerik Yer Tutucusu"/>
          <p:cNvSpPr>
            <a:spLocks noGrp="1"/>
          </p:cNvSpPr>
          <p:nvPr>
            <p:ph type="body" sz="half" idx="2"/>
          </p:nvPr>
        </p:nvSpPr>
        <p:spPr>
          <a:xfrm>
            <a:off x="2207569" y="2428177"/>
            <a:ext cx="6985207" cy="2001647"/>
          </a:xfrm>
          <a:ln>
            <a:solidFill>
              <a:schemeClr val="accent1"/>
            </a:solidFill>
          </a:ln>
        </p:spPr>
        <p:txBody>
          <a:bodyPr>
            <a:normAutofit/>
          </a:bodyPr>
          <a:lstStyle/>
          <a:p>
            <a:pPr algn="just"/>
            <a:r>
              <a:rPr lang="tr-TR" dirty="0"/>
              <a:t>*Bu iki ilacın birlikte kullanıldığında sigara bırakma oranlarını artırdığı görülmüş,</a:t>
            </a:r>
          </a:p>
          <a:p>
            <a:pPr algn="just"/>
            <a:endParaRPr lang="tr-TR" dirty="0"/>
          </a:p>
          <a:p>
            <a:pPr algn="just"/>
            <a:r>
              <a:rPr lang="tr-TR" dirty="0"/>
              <a:t>*Yan etkilerinin artmadığı gösterilmiş,</a:t>
            </a:r>
          </a:p>
          <a:p>
            <a:pPr algn="just"/>
            <a:endParaRPr lang="tr-TR" dirty="0"/>
          </a:p>
          <a:p>
            <a:pPr algn="just"/>
            <a:r>
              <a:rPr lang="tr-TR" dirty="0"/>
              <a:t>*Henüz rutine girmiş değil.</a:t>
            </a:r>
          </a:p>
          <a:p>
            <a:endParaRPr lang="tr-TR" dirty="0"/>
          </a:p>
        </p:txBody>
      </p:sp>
      <p:sp>
        <p:nvSpPr>
          <p:cNvPr id="4" name="Metin kutusu 3">
            <a:extLst>
              <a:ext uri="{FF2B5EF4-FFF2-40B4-BE49-F238E27FC236}">
                <a16:creationId xmlns:a16="http://schemas.microsoft.com/office/drawing/2014/main" id="{76A19D8D-7A7B-4176-9F77-A5B436285EB6}"/>
              </a:ext>
            </a:extLst>
          </p:cNvPr>
          <p:cNvSpPr txBox="1"/>
          <p:nvPr/>
        </p:nvSpPr>
        <p:spPr>
          <a:xfrm>
            <a:off x="5303912" y="5657672"/>
            <a:ext cx="5352628" cy="461665"/>
          </a:xfrm>
          <a:prstGeom prst="rect">
            <a:avLst/>
          </a:prstGeom>
          <a:noFill/>
        </p:spPr>
        <p:txBody>
          <a:bodyPr wrap="square" rtlCol="0">
            <a:spAutoFit/>
          </a:bodyPr>
          <a:lstStyle/>
          <a:p>
            <a:r>
              <a:rPr lang="tr-TR" sz="1200" dirty="0" err="1"/>
              <a:t>Varenicline</a:t>
            </a:r>
            <a:r>
              <a:rPr lang="tr-TR" sz="1200" dirty="0"/>
              <a:t> </a:t>
            </a:r>
            <a:r>
              <a:rPr lang="tr-TR" sz="1200" dirty="0" err="1"/>
              <a:t>and</a:t>
            </a:r>
            <a:r>
              <a:rPr lang="tr-TR" sz="1200" dirty="0"/>
              <a:t> </a:t>
            </a:r>
            <a:r>
              <a:rPr lang="tr-TR" sz="1200" dirty="0" err="1"/>
              <a:t>bupropion</a:t>
            </a:r>
            <a:r>
              <a:rPr lang="tr-TR" sz="1200" dirty="0"/>
              <a:t> </a:t>
            </a:r>
            <a:r>
              <a:rPr lang="tr-TR" sz="1200" dirty="0" err="1"/>
              <a:t>for</a:t>
            </a:r>
            <a:r>
              <a:rPr lang="tr-TR" sz="1200" dirty="0"/>
              <a:t> </a:t>
            </a:r>
            <a:r>
              <a:rPr lang="tr-TR" sz="1200" dirty="0" err="1"/>
              <a:t>smoking</a:t>
            </a:r>
            <a:r>
              <a:rPr lang="tr-TR" sz="1200" dirty="0"/>
              <a:t> </a:t>
            </a:r>
            <a:r>
              <a:rPr lang="tr-TR" sz="1200" dirty="0" err="1"/>
              <a:t>cessation</a:t>
            </a:r>
            <a:r>
              <a:rPr lang="tr-TR" sz="1200" dirty="0"/>
              <a:t>: a </a:t>
            </a:r>
            <a:r>
              <a:rPr lang="tr-TR" sz="1200" dirty="0" err="1"/>
              <a:t>randomized</a:t>
            </a:r>
            <a:r>
              <a:rPr lang="tr-TR" sz="1200" dirty="0"/>
              <a:t> </a:t>
            </a:r>
            <a:r>
              <a:rPr lang="tr-TR" sz="1200" dirty="0" err="1"/>
              <a:t>controlled</a:t>
            </a:r>
            <a:r>
              <a:rPr lang="tr-TR" sz="1200" dirty="0"/>
              <a:t> </a:t>
            </a:r>
            <a:r>
              <a:rPr lang="tr-TR" sz="1200" dirty="0" err="1"/>
              <a:t>study</a:t>
            </a:r>
            <a:r>
              <a:rPr lang="tr-TR" sz="1200" dirty="0"/>
              <a:t>” — </a:t>
            </a:r>
            <a:r>
              <a:rPr lang="tr-TR" sz="1200" dirty="0" err="1"/>
              <a:t>Ebbert</a:t>
            </a:r>
            <a:r>
              <a:rPr lang="tr-TR" sz="1200" dirty="0"/>
              <a:t> JO, </a:t>
            </a:r>
            <a:r>
              <a:rPr lang="tr-TR" sz="1200" dirty="0" err="1"/>
              <a:t>Patten</a:t>
            </a:r>
            <a:r>
              <a:rPr lang="tr-TR" sz="1200" dirty="0"/>
              <a:t> CA, </a:t>
            </a:r>
            <a:r>
              <a:rPr lang="tr-TR" sz="1200" dirty="0" err="1"/>
              <a:t>Schroeder</a:t>
            </a:r>
            <a:r>
              <a:rPr lang="tr-TR" sz="1200" dirty="0"/>
              <a:t> DR, Hurt RD, </a:t>
            </a:r>
            <a:r>
              <a:rPr lang="tr-TR" sz="1200" dirty="0" err="1"/>
              <a:t>Offord</a:t>
            </a:r>
            <a:r>
              <a:rPr lang="tr-TR" sz="1200" dirty="0"/>
              <a:t> KP, </a:t>
            </a:r>
            <a:r>
              <a:rPr lang="tr-TR" sz="1200" dirty="0" err="1"/>
              <a:t>Croghan</a:t>
            </a:r>
            <a:r>
              <a:rPr lang="tr-TR" sz="1200" dirty="0"/>
              <a:t> IT. (2014)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5914" y="692697"/>
            <a:ext cx="8316919" cy="504497"/>
          </a:xfrm>
        </p:spPr>
        <p:txBody>
          <a:bodyPr>
            <a:noAutofit/>
          </a:bodyPr>
          <a:lstStyle/>
          <a:p>
            <a:r>
              <a:rPr lang="tr-TR" sz="2400" dirty="0" err="1">
                <a:cs typeface="Arial" charset="0"/>
              </a:rPr>
              <a:t>Vareniklin</a:t>
            </a:r>
            <a:r>
              <a:rPr lang="tr-TR" sz="2400" dirty="0">
                <a:cs typeface="Arial" charset="0"/>
              </a:rPr>
              <a:t> ve </a:t>
            </a:r>
            <a:r>
              <a:rPr lang="tr-TR" sz="2400" dirty="0" err="1">
                <a:cs typeface="Arial" charset="0"/>
              </a:rPr>
              <a:t>NYKT’leri</a:t>
            </a:r>
            <a:r>
              <a:rPr lang="tr-TR" sz="2400" dirty="0">
                <a:cs typeface="Arial" charset="0"/>
              </a:rPr>
              <a:t> Kombinasyonu</a:t>
            </a:r>
          </a:p>
        </p:txBody>
      </p:sp>
      <p:sp>
        <p:nvSpPr>
          <p:cNvPr id="3" name="2 İçerik Yer Tutucusu"/>
          <p:cNvSpPr>
            <a:spLocks noGrp="1"/>
          </p:cNvSpPr>
          <p:nvPr>
            <p:ph type="body" sz="half" idx="2"/>
          </p:nvPr>
        </p:nvSpPr>
        <p:spPr>
          <a:xfrm>
            <a:off x="2257529" y="1484785"/>
            <a:ext cx="8093687" cy="4521927"/>
          </a:xfrm>
          <a:ln>
            <a:solidFill>
              <a:schemeClr val="accent1"/>
            </a:solidFill>
          </a:ln>
        </p:spPr>
        <p:txBody>
          <a:bodyPr>
            <a:normAutofit fontScale="92500" lnSpcReduction="10000"/>
          </a:bodyPr>
          <a:lstStyle/>
          <a:p>
            <a:pPr algn="just"/>
            <a:endParaRPr lang="tr-TR" dirty="0">
              <a:latin typeface="Comic Sans MS" panose="030F0702030302020204" pitchFamily="66" charset="0"/>
              <a:cs typeface="Calibri" pitchFamily="34" charset="0"/>
            </a:endParaRPr>
          </a:p>
          <a:p>
            <a:pPr algn="just"/>
            <a:r>
              <a:rPr lang="tr-TR" dirty="0">
                <a:cs typeface="Calibri" pitchFamily="34" charset="0"/>
              </a:rPr>
              <a:t>Aslında çelişkili gibi görünse de tedavide faydalı bulunmuş,</a:t>
            </a:r>
          </a:p>
          <a:p>
            <a:pPr algn="just"/>
            <a:r>
              <a:rPr lang="tr-TR" dirty="0" err="1">
                <a:cs typeface="Calibri" pitchFamily="34" charset="0"/>
              </a:rPr>
              <a:t>Vareniklinin</a:t>
            </a:r>
            <a:r>
              <a:rPr lang="tr-TR" dirty="0">
                <a:cs typeface="Calibri" pitchFamily="34" charset="0"/>
              </a:rPr>
              <a:t> tüm reseptörleri kapatamadığı için kullanılması düşünülmüş,</a:t>
            </a:r>
          </a:p>
          <a:p>
            <a:pPr algn="just"/>
            <a:r>
              <a:rPr lang="tr-TR" dirty="0" err="1">
                <a:cs typeface="Calibri" pitchFamily="34" charset="0"/>
              </a:rPr>
              <a:t>Vareniklin</a:t>
            </a:r>
            <a:r>
              <a:rPr lang="tr-TR" dirty="0">
                <a:cs typeface="Calibri" pitchFamily="34" charset="0"/>
              </a:rPr>
              <a:t> tedavisi altındayken aşırı içme isteği olanlarda kullanılabilir</a:t>
            </a:r>
            <a:r>
              <a:rPr lang="tr-TR" dirty="0"/>
              <a:t>.</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err="1"/>
              <a:t>Efficacy</a:t>
            </a:r>
            <a:r>
              <a:rPr lang="tr-TR" dirty="0"/>
              <a:t> of </a:t>
            </a:r>
            <a:r>
              <a:rPr lang="tr-TR" dirty="0" err="1"/>
              <a:t>varenicline</a:t>
            </a:r>
            <a:r>
              <a:rPr lang="tr-TR" dirty="0"/>
              <a:t> </a:t>
            </a:r>
            <a:r>
              <a:rPr lang="tr-TR" dirty="0" err="1"/>
              <a:t>combined</a:t>
            </a:r>
            <a:r>
              <a:rPr lang="tr-TR" dirty="0"/>
              <a:t> </a:t>
            </a:r>
            <a:r>
              <a:rPr lang="tr-TR" dirty="0" err="1"/>
              <a:t>with</a:t>
            </a:r>
            <a:r>
              <a:rPr lang="tr-TR" dirty="0"/>
              <a:t> </a:t>
            </a:r>
            <a:r>
              <a:rPr lang="tr-TR" dirty="0" err="1"/>
              <a:t>nicotine</a:t>
            </a:r>
            <a:r>
              <a:rPr lang="tr-TR" dirty="0"/>
              <a:t> </a:t>
            </a:r>
            <a:r>
              <a:rPr lang="tr-TR" dirty="0" err="1"/>
              <a:t>replacement</a:t>
            </a:r>
            <a:r>
              <a:rPr lang="tr-TR" dirty="0"/>
              <a:t> </a:t>
            </a:r>
            <a:r>
              <a:rPr lang="tr-TR" dirty="0" err="1"/>
              <a:t>therapy</a:t>
            </a:r>
            <a:r>
              <a:rPr lang="tr-TR" dirty="0"/>
              <a:t> </a:t>
            </a:r>
            <a:r>
              <a:rPr lang="tr-TR" dirty="0" err="1"/>
              <a:t>vs</a:t>
            </a:r>
            <a:r>
              <a:rPr lang="tr-TR" dirty="0"/>
              <a:t> </a:t>
            </a:r>
            <a:r>
              <a:rPr lang="tr-TR" dirty="0" err="1"/>
              <a:t>varenicline</a:t>
            </a:r>
            <a:r>
              <a:rPr lang="tr-TR" dirty="0"/>
              <a:t> </a:t>
            </a:r>
            <a:r>
              <a:rPr lang="tr-TR" dirty="0" err="1"/>
              <a:t>alone</a:t>
            </a:r>
            <a:r>
              <a:rPr lang="tr-TR" dirty="0"/>
              <a:t> </a:t>
            </a:r>
            <a:r>
              <a:rPr lang="tr-TR" dirty="0" err="1"/>
              <a:t>for</a:t>
            </a:r>
            <a:r>
              <a:rPr lang="tr-TR" dirty="0"/>
              <a:t> </a:t>
            </a:r>
            <a:r>
              <a:rPr lang="tr-TR" dirty="0" err="1"/>
              <a:t>smoking</a:t>
            </a:r>
            <a:r>
              <a:rPr lang="tr-TR" dirty="0"/>
              <a:t> </a:t>
            </a:r>
            <a:r>
              <a:rPr lang="tr-TR" dirty="0" err="1"/>
              <a:t>cessation</a:t>
            </a:r>
            <a:r>
              <a:rPr lang="tr-TR" dirty="0"/>
              <a:t>: a </a:t>
            </a:r>
            <a:r>
              <a:rPr lang="tr-TR" dirty="0" err="1"/>
              <a:t>randomized</a:t>
            </a:r>
            <a:r>
              <a:rPr lang="tr-TR" dirty="0"/>
              <a:t> </a:t>
            </a:r>
            <a:r>
              <a:rPr lang="tr-TR" dirty="0" err="1"/>
              <a:t>clinical</a:t>
            </a:r>
            <a:r>
              <a:rPr lang="tr-TR" dirty="0"/>
              <a:t> </a:t>
            </a:r>
            <a:r>
              <a:rPr lang="tr-TR" dirty="0" err="1"/>
              <a:t>trial.Koegelenberg</a:t>
            </a:r>
            <a:r>
              <a:rPr lang="tr-TR" dirty="0"/>
              <a:t> CF.JAMA 2014 Jul;312(2):155-61</a:t>
            </a:r>
          </a:p>
          <a:p>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ikdörtgen 1"/>
          <p:cNvSpPr/>
          <p:nvPr/>
        </p:nvSpPr>
        <p:spPr bwMode="auto">
          <a:xfrm>
            <a:off x="4018248" y="2965959"/>
            <a:ext cx="2685351" cy="523220"/>
          </a:xfrm>
          <a:prstGeom prst="rect">
            <a:avLst/>
          </a:prstGeom>
        </p:spPr>
        <p:txBody>
          <a:bodyPr wrap="none">
            <a:spAutoFit/>
          </a:bodyPr>
          <a:lstStyle/>
          <a:p>
            <a:pPr marL="0" marR="0" lvl="0" indent="0" algn="l" defTabSz="914400">
              <a:lnSpc>
                <a:spcPct val="100000"/>
              </a:lnSpc>
              <a:spcBef>
                <a:spcPts val="0"/>
              </a:spcBef>
              <a:spcAft>
                <a:spcPts val="0"/>
              </a:spcAft>
              <a:buClrTx/>
              <a:buSzTx/>
              <a:buFontTx/>
              <a:buNone/>
              <a:defRPr/>
            </a:pPr>
            <a:r>
              <a:rPr lang="tr-TR" sz="2800" b="1" i="0" u="none" strike="noStrike" cap="none" spc="0" dirty="0">
                <a:ln>
                  <a:noFill/>
                </a:ln>
                <a:solidFill>
                  <a:srgbClr val="0094AB"/>
                </a:solidFill>
                <a:ea typeface="Arial"/>
                <a:cs typeface="Arial"/>
              </a:rPr>
              <a:t>Teşekkür ederiz</a:t>
            </a:r>
            <a:r>
              <a:rPr lang="tr-TR" sz="2800" b="1" i="0" u="none" strike="noStrike" cap="none" spc="0" dirty="0">
                <a:ln>
                  <a:noFill/>
                </a:ln>
                <a:solidFill>
                  <a:srgbClr val="0094AB"/>
                </a:solidFill>
                <a:latin typeface="Comic Sans MS"/>
                <a:ea typeface="Arial"/>
                <a:cs typeface="Arial"/>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ikdörtgen 3"/>
          <p:cNvSpPr/>
          <p:nvPr/>
        </p:nvSpPr>
        <p:spPr bwMode="auto">
          <a:xfrm>
            <a:off x="874969" y="1250239"/>
            <a:ext cx="10268808" cy="3370153"/>
          </a:xfrm>
          <a:prstGeom prst="rect">
            <a:avLst/>
          </a:prstGeom>
          <a:solidFill>
            <a:schemeClr val="bg1"/>
          </a:solidFill>
        </p:spPr>
        <p:txBody>
          <a:bodyPr wrap="square">
            <a:spAutoFit/>
          </a:bodyPr>
          <a:lstStyle/>
          <a:p>
            <a:r>
              <a:rPr lang="tr-TR" sz="1600" dirty="0">
                <a:solidFill>
                  <a:srgbClr val="FF0000"/>
                </a:solidFill>
              </a:rPr>
              <a:t>Sigara Bağımlılığında Tedavi Yaklaşımı</a:t>
            </a:r>
          </a:p>
          <a:p>
            <a:endParaRPr lang="tr-TR" sz="1600" dirty="0">
              <a:solidFill>
                <a:srgbClr val="C00000"/>
              </a:solidFill>
            </a:endParaRPr>
          </a:p>
          <a:p>
            <a:r>
              <a:rPr lang="tr-TR" sz="1600" b="1" dirty="0"/>
              <a:t>1-Bilişsel Tedavi</a:t>
            </a:r>
            <a:endParaRPr lang="tr-TR" sz="1600" dirty="0"/>
          </a:p>
          <a:p>
            <a:pPr lvl="1"/>
            <a:r>
              <a:rPr lang="tr-TR" sz="1600" dirty="0"/>
              <a:t>-Sigara bağımlılığından önce hatalı düşünceleri fark etmek ve yeni düşünceler geliştirmek.</a:t>
            </a:r>
          </a:p>
          <a:p>
            <a:pPr lvl="1"/>
            <a:r>
              <a:rPr lang="tr-TR" sz="1600" dirty="0"/>
              <a:t>-Bilişsel beceriler öğrenilebilir ve uygulanabilir.</a:t>
            </a:r>
          </a:p>
          <a:p>
            <a:r>
              <a:rPr lang="tr-TR" sz="1600" b="1" dirty="0"/>
              <a:t>2-Davranışsal Tedavi</a:t>
            </a:r>
            <a:endParaRPr lang="tr-TR" sz="1600" dirty="0"/>
          </a:p>
          <a:p>
            <a:pPr lvl="1"/>
            <a:r>
              <a:rPr lang="tr-TR" sz="1600" dirty="0"/>
              <a:t>-</a:t>
            </a:r>
            <a:r>
              <a:rPr lang="tr-TR" sz="1600" dirty="0">
                <a:solidFill>
                  <a:srgbClr val="FF0000"/>
                </a:solidFill>
              </a:rPr>
              <a:t>Yeni davranış modelleri geliştirme.</a:t>
            </a:r>
          </a:p>
          <a:p>
            <a:pPr lvl="1"/>
            <a:r>
              <a:rPr lang="tr-TR" sz="1600" dirty="0"/>
              <a:t>-Nikotin bağımlılığı tedavisinde kanıtlanmış ilaçlar ile bireysel davranışçı-bilişsel seanslar birlikte uygulanır.</a:t>
            </a:r>
          </a:p>
          <a:p>
            <a:pPr lvl="1"/>
            <a:r>
              <a:rPr lang="tr-TR" sz="1600" dirty="0"/>
              <a:t>-Farmakolojik tedaviye davranışçı yaklaşımlar eklendiğinde bırakma ve sürdürme oranları artar (</a:t>
            </a:r>
            <a:r>
              <a:rPr lang="tr-TR" sz="1600" b="1" dirty="0"/>
              <a:t>Kanıt   Düzeyi A</a:t>
            </a:r>
            <a:r>
              <a:rPr lang="tr-TR" sz="1600" dirty="0"/>
              <a:t>).</a:t>
            </a:r>
          </a:p>
          <a:p>
            <a:r>
              <a:rPr lang="tr-TR" sz="1600" b="1" dirty="0"/>
              <a:t>3-Danışmanlık</a:t>
            </a:r>
            <a:endParaRPr lang="tr-TR" sz="1600" dirty="0"/>
          </a:p>
          <a:p>
            <a:pPr lvl="1"/>
            <a:r>
              <a:rPr lang="tr-TR" sz="1600" dirty="0"/>
              <a:t>-Tedavi altındaki hastalara özel yardım sağlar.</a:t>
            </a:r>
          </a:p>
          <a:p>
            <a:pPr lvl="1"/>
            <a:r>
              <a:rPr lang="tr-TR" sz="1600" dirty="0"/>
              <a:t>-Sigara bırakma süreci hakkında bilgi verir ve engelleri aşmak için çözüm önerileri sunar.</a:t>
            </a:r>
          </a:p>
          <a:p>
            <a:pPr marL="384047" indent="-384047" defTabSz="1024127">
              <a:lnSpc>
                <a:spcPct val="100000"/>
              </a:lnSpc>
              <a:spcBef>
                <a:spcPts val="600"/>
              </a:spcBef>
              <a:defRPr sz="3150" i="1">
                <a:solidFill>
                  <a:srgbClr val="FF0000"/>
                </a:solidFill>
              </a:defRPr>
            </a:pPr>
            <a:endParaRPr lang="tr-TR" sz="1600" dirty="0">
              <a:latin typeface="Comic Sans MS"/>
            </a:endParaRPr>
          </a:p>
        </p:txBody>
      </p:sp>
      <p:sp>
        <p:nvSpPr>
          <p:cNvPr id="7" name="European Network for Smoking and Tobacco Prevention…"/>
          <p:cNvSpPr txBox="1"/>
          <p:nvPr/>
        </p:nvSpPr>
        <p:spPr bwMode="auto">
          <a:xfrm>
            <a:off x="9626600" y="5135837"/>
            <a:ext cx="2099733" cy="471924"/>
          </a:xfrm>
          <a:prstGeom prst="rect">
            <a:avLst/>
          </a:prstGeom>
          <a:ln w="12700">
            <a:miter lim="400000"/>
          </a:ln>
        </p:spPr>
        <p:txBody>
          <a:bodyPr wrap="square" lIns="50800" tIns="50800" rIns="50800" bIns="50800" anchor="ctr">
            <a:spAutoFit/>
          </a:bodyPr>
          <a:lstStyle/>
          <a:p>
            <a:pPr defTabSz="457200">
              <a:spcBef>
                <a:spcPts val="1200"/>
              </a:spcBef>
              <a:defRPr sz="1600" b="1">
                <a:latin typeface="Times Roman"/>
                <a:ea typeface="Times Roman"/>
                <a:cs typeface="Times Roman"/>
              </a:defRPr>
            </a:pPr>
            <a:r>
              <a:rPr sz="800" dirty="0"/>
              <a:t>European Network for Smoking and Tobacco Prevention </a:t>
            </a:r>
            <a:r>
              <a:rPr sz="800" dirty="0" err="1"/>
              <a:t>aisbl</a:t>
            </a:r>
            <a:r>
              <a:rPr sz="800" dirty="0"/>
              <a:t> (ENSP), 2020</a:t>
            </a:r>
            <a:br>
              <a:rPr sz="800" dirty="0"/>
            </a:br>
            <a:endParaRPr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1362130" y="612366"/>
            <a:ext cx="11089225" cy="532920"/>
          </a:xfrm>
        </p:spPr>
        <p:txBody>
          <a:bodyPr>
            <a:normAutofit fontScale="90000"/>
          </a:bodyPr>
          <a:lstStyle/>
          <a:p>
            <a:pPr>
              <a:defRPr/>
            </a:pPr>
            <a:br>
              <a:rPr lang="tr-TR" sz="2700" b="0" dirty="0">
                <a:latin typeface="Comic Sans MS"/>
              </a:rPr>
            </a:br>
            <a:r>
              <a:rPr lang="tr-TR" sz="2700" dirty="0"/>
              <a:t>Davranışçı Bilişsel Tedavi</a:t>
            </a:r>
            <a:br>
              <a:rPr lang="tr-TR" sz="2700" dirty="0"/>
            </a:br>
            <a:endParaRPr lang="tr-TR" sz="2700" dirty="0"/>
          </a:p>
        </p:txBody>
      </p:sp>
      <p:sp>
        <p:nvSpPr>
          <p:cNvPr id="3" name="Dikdörtgen 2"/>
          <p:cNvSpPr/>
          <p:nvPr/>
        </p:nvSpPr>
        <p:spPr bwMode="auto">
          <a:xfrm>
            <a:off x="761476" y="1145286"/>
            <a:ext cx="10708474" cy="4636397"/>
          </a:xfrm>
          <a:prstGeom prst="rect">
            <a:avLst/>
          </a:prstGeom>
        </p:spPr>
        <p:txBody>
          <a:bodyPr wrap="square">
            <a:spAutoFit/>
          </a:bodyPr>
          <a:lstStyle/>
          <a:p>
            <a:pPr marL="329184" indent="-329184" defTabSz="877823">
              <a:lnSpc>
                <a:spcPct val="80000"/>
              </a:lnSpc>
              <a:spcBef>
                <a:spcPts val="500"/>
              </a:spcBef>
              <a:defRPr sz="2600"/>
            </a:pPr>
            <a:endParaRPr lang="tr-TR" sz="1600" dirty="0">
              <a:latin typeface="Comic Sans MS"/>
            </a:endParaRPr>
          </a:p>
          <a:p>
            <a:pPr marL="329184" indent="-329184" defTabSz="877823">
              <a:lnSpc>
                <a:spcPct val="80000"/>
              </a:lnSpc>
              <a:spcBef>
                <a:spcPts val="500"/>
              </a:spcBef>
              <a:defRPr sz="2600"/>
            </a:pPr>
            <a:endParaRPr lang="tr-TR" sz="1600" dirty="0">
              <a:latin typeface="Comic Sans MS"/>
            </a:endParaRPr>
          </a:p>
          <a:p>
            <a:pPr marL="329184" indent="-329184" defTabSz="877823">
              <a:lnSpc>
                <a:spcPct val="80000"/>
              </a:lnSpc>
              <a:spcBef>
                <a:spcPts val="500"/>
              </a:spcBef>
              <a:defRPr sz="2600"/>
            </a:pPr>
            <a:r>
              <a:rPr lang="tr-TR" sz="1600" dirty="0"/>
              <a:t>Sigara ile ilgili olumlu düşünceleri değiştiremeyenler sigarayı bıraktıklarında </a:t>
            </a:r>
            <a:endParaRPr sz="1600" dirty="0"/>
          </a:p>
          <a:p>
            <a:pPr marL="329184" indent="-329184" defTabSz="877823">
              <a:lnSpc>
                <a:spcPct val="80000"/>
              </a:lnSpc>
              <a:spcBef>
                <a:spcPts val="500"/>
              </a:spcBef>
              <a:defRPr sz="2600" i="1">
                <a:solidFill>
                  <a:srgbClr val="FF0000"/>
                </a:solidFill>
              </a:defRPr>
            </a:pPr>
            <a:r>
              <a:rPr lang="tr-TR" sz="1600" dirty="0">
                <a:solidFill>
                  <a:srgbClr val="0094AB"/>
                </a:solidFill>
              </a:rPr>
              <a:t>-Kayıp</a:t>
            </a:r>
            <a:endParaRPr sz="1600" dirty="0"/>
          </a:p>
          <a:p>
            <a:pPr marL="329184" indent="-329184" defTabSz="877823">
              <a:lnSpc>
                <a:spcPct val="80000"/>
              </a:lnSpc>
              <a:spcBef>
                <a:spcPts val="500"/>
              </a:spcBef>
              <a:defRPr sz="2600" i="1">
                <a:solidFill>
                  <a:srgbClr val="FF0000"/>
                </a:solidFill>
              </a:defRPr>
            </a:pPr>
            <a:r>
              <a:rPr lang="tr-TR" sz="1600" dirty="0">
                <a:solidFill>
                  <a:srgbClr val="0094AB"/>
                </a:solidFill>
              </a:rPr>
              <a:t>-Eksiklik </a:t>
            </a:r>
            <a:endParaRPr sz="1600" dirty="0"/>
          </a:p>
          <a:p>
            <a:pPr marL="329184" indent="-329184" defTabSz="877823">
              <a:lnSpc>
                <a:spcPct val="80000"/>
              </a:lnSpc>
              <a:spcBef>
                <a:spcPts val="500"/>
              </a:spcBef>
              <a:defRPr sz="2600" i="1">
                <a:solidFill>
                  <a:srgbClr val="FF0000"/>
                </a:solidFill>
              </a:defRPr>
            </a:pPr>
            <a:r>
              <a:rPr lang="tr-TR" sz="1600" dirty="0">
                <a:solidFill>
                  <a:srgbClr val="0094AB"/>
                </a:solidFill>
              </a:rPr>
              <a:t>-</a:t>
            </a:r>
            <a:r>
              <a:rPr lang="tr-TR" sz="1600" dirty="0" err="1">
                <a:solidFill>
                  <a:srgbClr val="0094AB"/>
                </a:solidFill>
              </a:rPr>
              <a:t>Cezalandırılmışlık</a:t>
            </a:r>
            <a:endParaRPr lang="tr-TR" sz="1600" dirty="0">
              <a:solidFill>
                <a:srgbClr val="0094AB"/>
              </a:solidFill>
            </a:endParaRPr>
          </a:p>
          <a:p>
            <a:pPr marL="329184" indent="-329184" defTabSz="877823">
              <a:lnSpc>
                <a:spcPct val="80000"/>
              </a:lnSpc>
              <a:spcBef>
                <a:spcPts val="500"/>
              </a:spcBef>
              <a:defRPr sz="2600" i="1">
                <a:solidFill>
                  <a:srgbClr val="FF0000"/>
                </a:solidFill>
              </a:defRPr>
            </a:pPr>
            <a:r>
              <a:rPr lang="tr-TR" sz="1600" dirty="0">
                <a:solidFill>
                  <a:srgbClr val="0094AB"/>
                </a:solidFill>
              </a:rPr>
              <a:t>-Güçsüzlük</a:t>
            </a:r>
            <a:endParaRPr sz="1600" dirty="0"/>
          </a:p>
          <a:p>
            <a:pPr marL="329184" indent="-329184" defTabSz="877823">
              <a:lnSpc>
                <a:spcPct val="80000"/>
              </a:lnSpc>
              <a:spcBef>
                <a:spcPts val="500"/>
              </a:spcBef>
              <a:defRPr sz="2600" i="1">
                <a:solidFill>
                  <a:srgbClr val="FF0000"/>
                </a:solidFill>
              </a:defRPr>
            </a:pPr>
            <a:r>
              <a:rPr lang="tr-TR" sz="1600" dirty="0">
                <a:solidFill>
                  <a:srgbClr val="0094AB"/>
                </a:solidFill>
              </a:rPr>
              <a:t>-İçenlere imrenme </a:t>
            </a:r>
            <a:endParaRPr sz="1600" dirty="0"/>
          </a:p>
          <a:p>
            <a:pPr marL="329184" indent="-329184" defTabSz="877823">
              <a:lnSpc>
                <a:spcPct val="80000"/>
              </a:lnSpc>
              <a:spcBef>
                <a:spcPts val="500"/>
              </a:spcBef>
              <a:defRPr sz="2600" i="1">
                <a:solidFill>
                  <a:srgbClr val="FF0000"/>
                </a:solidFill>
              </a:defRPr>
            </a:pPr>
            <a:r>
              <a:rPr lang="tr-TR" sz="1600" dirty="0">
                <a:solidFill>
                  <a:srgbClr val="0094AB"/>
                </a:solidFill>
              </a:rPr>
              <a:t>-Özlem hissederek</a:t>
            </a:r>
            <a:endParaRPr sz="1600" dirty="0"/>
          </a:p>
          <a:p>
            <a:pPr marL="329184" indent="-329184" defTabSz="877823">
              <a:lnSpc>
                <a:spcPct val="80000"/>
              </a:lnSpc>
              <a:spcBef>
                <a:spcPts val="500"/>
              </a:spcBef>
              <a:defRPr sz="2600" b="1"/>
            </a:pPr>
            <a:r>
              <a:rPr lang="tr-TR" sz="1600" dirty="0">
                <a:solidFill>
                  <a:srgbClr val="FF0000"/>
                </a:solidFill>
              </a:rPr>
              <a:t>Sigaraya tekrar başlama kaçınılmaz oluyor!!!!</a:t>
            </a:r>
            <a:endParaRPr sz="1600" dirty="0">
              <a:solidFill>
                <a:srgbClr val="FF0000"/>
              </a:solidFill>
            </a:endParaRPr>
          </a:p>
          <a:p>
            <a:pPr marL="329184" indent="-329184" algn="r" defTabSz="877823">
              <a:lnSpc>
                <a:spcPct val="80000"/>
              </a:lnSpc>
              <a:spcBef>
                <a:spcPts val="300"/>
              </a:spcBef>
              <a:buSzTx/>
              <a:buFontTx/>
              <a:buNone/>
              <a:defRPr sz="1650"/>
            </a:pPr>
            <a:endParaRPr lang="tr-TR" sz="1600" dirty="0">
              <a:solidFill>
                <a:srgbClr val="C00000"/>
              </a:solidFill>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endParaRPr lang="tr-TR" sz="800" dirty="0">
              <a:latin typeface="Comic Sans MS"/>
            </a:endParaRPr>
          </a:p>
          <a:p>
            <a:pPr marL="329184" indent="-329184" algn="r" defTabSz="877823">
              <a:lnSpc>
                <a:spcPct val="80000"/>
              </a:lnSpc>
              <a:spcBef>
                <a:spcPts val="300"/>
              </a:spcBef>
              <a:buSzTx/>
              <a:buFontTx/>
              <a:buNone/>
              <a:defRPr sz="1650"/>
            </a:pPr>
            <a:r>
              <a:rPr lang="tr-TR" sz="800" dirty="0" err="1">
                <a:latin typeface="Comic Sans MS"/>
              </a:rPr>
              <a:t>Kılınç</a:t>
            </a:r>
            <a:r>
              <a:rPr lang="tr-TR" sz="800" dirty="0">
                <a:latin typeface="Comic Sans MS"/>
              </a:rPr>
              <a:t> </a:t>
            </a:r>
            <a:r>
              <a:rPr lang="tr-TR" sz="800" dirty="0" err="1">
                <a:latin typeface="Comic Sans MS"/>
              </a:rPr>
              <a:t>O.Sigara</a:t>
            </a:r>
            <a:r>
              <a:rPr lang="tr-TR" sz="800" dirty="0">
                <a:latin typeface="Comic Sans MS"/>
              </a:rPr>
              <a:t> bırakma tedavisinde  davranışçı bilişsel yöntemler. </a:t>
            </a:r>
            <a:endParaRPr dirty="0"/>
          </a:p>
          <a:p>
            <a:pPr marL="329184" indent="-329184" algn="r" defTabSz="877823">
              <a:lnSpc>
                <a:spcPct val="80000"/>
              </a:lnSpc>
              <a:spcBef>
                <a:spcPts val="300"/>
              </a:spcBef>
              <a:buSzTx/>
              <a:buFontTx/>
              <a:buNone/>
              <a:defRPr sz="1650"/>
            </a:pPr>
            <a:r>
              <a:rPr lang="tr-TR" sz="800" dirty="0"/>
              <a:t>Türkiye Klinikleri J </a:t>
            </a:r>
            <a:r>
              <a:rPr lang="tr-TR" sz="800" dirty="0" err="1"/>
              <a:t>Pulm</a:t>
            </a:r>
            <a:r>
              <a:rPr lang="tr-TR" sz="800" dirty="0"/>
              <a:t>  </a:t>
            </a:r>
            <a:r>
              <a:rPr lang="tr-TR" sz="800" dirty="0" err="1"/>
              <a:t>Med.Special</a:t>
            </a:r>
            <a:r>
              <a:rPr lang="tr-TR" sz="800" dirty="0"/>
              <a:t> Topics.2012;5:2</a:t>
            </a:r>
            <a:endParaRPr dirty="0"/>
          </a:p>
          <a:p>
            <a:pPr marL="329184" indent="-329184" defTabSz="877823">
              <a:lnSpc>
                <a:spcPct val="80000"/>
              </a:lnSpc>
              <a:spcBef>
                <a:spcPts val="500"/>
              </a:spcBef>
              <a:defRPr sz="2600" b="1"/>
            </a:pPr>
            <a:endParaRPr lang="tr-TR" dirty="0"/>
          </a:p>
        </p:txBody>
      </p:sp>
    </p:spTree>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7698</Words>
  <Application>Microsoft Office PowerPoint</Application>
  <DocSecurity>0</DocSecurity>
  <PresentationFormat>Geniş ekran</PresentationFormat>
  <Paragraphs>1160</Paragraphs>
  <Slides>77</Slides>
  <Notes>59</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77</vt:i4>
      </vt:variant>
    </vt:vector>
  </HeadingPairs>
  <TitlesOfParts>
    <vt:vector size="92" baseType="lpstr">
      <vt:lpstr>Microsoft YaHei</vt:lpstr>
      <vt:lpstr>游ゴシック</vt:lpstr>
      <vt:lpstr>Arial</vt:lpstr>
      <vt:lpstr>Berlin Sans FB</vt:lpstr>
      <vt:lpstr>BlinkMacSystemFont</vt:lpstr>
      <vt:lpstr>Calibri</vt:lpstr>
      <vt:lpstr>Calibri Light</vt:lpstr>
      <vt:lpstr>Comic Sans MS</vt:lpstr>
      <vt:lpstr>Helvetica</vt:lpstr>
      <vt:lpstr>Mangal</vt:lpstr>
      <vt:lpstr>Tahoma</vt:lpstr>
      <vt:lpstr>Times New Roman</vt:lpstr>
      <vt:lpstr>Times Roman</vt:lpstr>
      <vt:lpstr>Wingdings</vt:lpstr>
      <vt:lpstr>1_Office Teması</vt:lpstr>
      <vt:lpstr>   KLİNİKLERDE TÜTÜN BAĞIMLILIĞINA DAVRANIŞSAL YAKLAŞIMLAR,  DAVRANIŞÇI-BİLİŞSEL YÖNTEMLER      </vt:lpstr>
      <vt:lpstr>Davranışçı Bilişsel Tedavi</vt:lpstr>
      <vt:lpstr> Bağımlılık Temeli</vt:lpstr>
      <vt:lpstr>Tütün Bağımlılığı </vt:lpstr>
      <vt:lpstr>PowerPoint Sunusu</vt:lpstr>
      <vt:lpstr>PowerPoint Sunusu</vt:lpstr>
      <vt:lpstr>PowerPoint Sunusu</vt:lpstr>
      <vt:lpstr>PowerPoint Sunusu</vt:lpstr>
      <vt:lpstr> Davranışçı Bilişsel Tedavi </vt:lpstr>
      <vt:lpstr>Davranışçı Bilişsel Tedavi</vt:lpstr>
      <vt:lpstr>Davranışçı Bilişsel Tedavi</vt:lpstr>
      <vt:lpstr>Önem ve güven ölçeği </vt:lpstr>
      <vt:lpstr>ÖNEM CETVELİ</vt:lpstr>
      <vt:lpstr>GÜVEN CETVELİ</vt:lpstr>
      <vt:lpstr> Davranışçı Bilişsel Tedavi </vt:lpstr>
      <vt:lpstr>Transteoretik Model (TTM)</vt:lpstr>
      <vt:lpstr>PowerPoint Sunusu</vt:lpstr>
      <vt:lpstr>PowerPoint Sunusu</vt:lpstr>
      <vt:lpstr>PowerPoint Sunusu</vt:lpstr>
      <vt:lpstr>PowerPoint Sunusu</vt:lpstr>
      <vt:lpstr>Davranışçı Bilişsel Tedavi</vt:lpstr>
      <vt:lpstr>PowerPoint Sunusu</vt:lpstr>
      <vt:lpstr>PowerPoint Sunusu</vt:lpstr>
      <vt:lpstr>PowerPoint Sunusu</vt:lpstr>
      <vt:lpstr>PowerPoint Sunusu</vt:lpstr>
      <vt:lpstr>PowerPoint Sunusu</vt:lpstr>
      <vt:lpstr>  SİGARA BIRAKMADA FARMAKOLOJİK YAKLAŞIMLAR, RUTİN UYGULAMA, İLAÇ ETKİLEŞİMLERİ   </vt:lpstr>
      <vt:lpstr>Sigara Bırakmada Farmakolojik Tedavi Seçenekleri</vt:lpstr>
      <vt:lpstr>Nikotin Yerine Koyma Tedavileri(NYKT)</vt:lpstr>
      <vt:lpstr>Nikotin Yerine Koyma Tedavisi</vt:lpstr>
      <vt:lpstr>Nikotin Bağımlılık Testleri</vt:lpstr>
      <vt:lpstr>Nikotin Bağımlılık Testleri</vt:lpstr>
      <vt:lpstr>Nikotinin etkisi</vt:lpstr>
      <vt:lpstr>Sigara ve NYKT’de Nikotinin 1 saat içindeki plazma düzeyleri</vt:lpstr>
      <vt:lpstr>NYKT: Nikotin Bandı</vt:lpstr>
      <vt:lpstr>Nikotin Bandı Biyoeşdeğerlikleri</vt:lpstr>
      <vt:lpstr>Nikotin Bandı: Kullanma Önerisi</vt:lpstr>
      <vt:lpstr>NYKT için tedavi önerisi EUROPEAN  SMOKİNG CESSATION GUIDLİNES 2012</vt:lpstr>
      <vt:lpstr> Nikotin Bandı: Yan etkileri</vt:lpstr>
      <vt:lpstr>Nikotin Sakızı</vt:lpstr>
      <vt:lpstr>NYKT kontrendikasyonları</vt:lpstr>
      <vt:lpstr>Ülkemizde en son kullanıma sunulan</vt:lpstr>
      <vt:lpstr>Diğer Nikotin Formları (Ülkemizde Olmayan Formlar)</vt:lpstr>
      <vt:lpstr>PowerPoint Sunusu</vt:lpstr>
      <vt:lpstr>PowerPoint Sunusu</vt:lpstr>
      <vt:lpstr>Yetmezlik ve Aşırı Doz Bulguları</vt:lpstr>
      <vt:lpstr> Bupropion </vt:lpstr>
      <vt:lpstr>Bupropion SR</vt:lpstr>
      <vt:lpstr>Bupropion ilaç etkileşimi</vt:lpstr>
      <vt:lpstr>Bupropion ilaç etkileşimi</vt:lpstr>
      <vt:lpstr>Bupropion SR</vt:lpstr>
      <vt:lpstr>Bupropion SR</vt:lpstr>
      <vt:lpstr>Bupropion SR: Yan etkiler</vt:lpstr>
      <vt:lpstr>Bupropion SR: Kontrendikasyonlar</vt:lpstr>
      <vt:lpstr> Vareniklin</vt:lpstr>
      <vt:lpstr>Nikotinin etki mekanizması </vt:lpstr>
      <vt:lpstr>Vareniklinin etki mekanizması </vt:lpstr>
      <vt:lpstr>Vareniklin ve nikotin </vt:lpstr>
      <vt:lpstr> Vareniklin: Kullanım şekli ve doz </vt:lpstr>
      <vt:lpstr>Vareniklin: Metabolizasyon</vt:lpstr>
      <vt:lpstr>Vareniklin Yan Etkileri</vt:lpstr>
      <vt:lpstr>Vareniklin</vt:lpstr>
      <vt:lpstr>Vareniklin </vt:lpstr>
      <vt:lpstr>Eagles Çalışması</vt:lpstr>
      <vt:lpstr>Eagles Çalışması</vt:lpstr>
      <vt:lpstr>Eagles Çalışması</vt:lpstr>
      <vt:lpstr>Cytisine sarısalkım ağacı (Cytisus laburnum)</vt:lpstr>
      <vt:lpstr>Cytisine</vt:lpstr>
      <vt:lpstr>18 Yaş ve Üzeri Yetişkinlerde Kullanımı-1</vt:lpstr>
      <vt:lpstr>Cytisine 1,5 mg (100 tablet/25 günlük tedavi)</vt:lpstr>
      <vt:lpstr>Yan Etkiler Çok yaygın yan etkiler (10 hastanın en az birinde)</vt:lpstr>
      <vt:lpstr>Değişik Yaş Gruplarında ve Özel Durumlarda Kullanımı- 1:</vt:lpstr>
      <vt:lpstr>İlaç Etkileşimi</vt:lpstr>
      <vt:lpstr>Tedavi Sırasında Sigara İçmeye Devam Edilmesi </vt:lpstr>
      <vt:lpstr>Araştırması devam eden çalışmalar:  Vareniklin+Bupropion</vt:lpstr>
      <vt:lpstr>Vareniklin ve NYKT’leri Kombinasyonu</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Kliniklerde  Tütün Bağımlılığına  Davranışsal Yaklaşımlar, Davranışçı Bilişsel Yöntemler</dc:title>
  <dc:subject/>
  <dc:creator>Dinamik-ANK</dc:creator>
  <cp:keywords/>
  <dc:description/>
  <cp:lastModifiedBy>Eda GÜL ŞAHİN</cp:lastModifiedBy>
  <cp:revision>81</cp:revision>
  <dcterms:modified xsi:type="dcterms:W3CDTF">2025-12-18T12:03:15Z</dcterms:modified>
  <cp:category/>
  <dc:identifier/>
  <cp:contentStatus/>
  <dc:language/>
  <cp:version/>
</cp:coreProperties>
</file>