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0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7" r:id="rId51"/>
    <p:sldId id="306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B57C7-4CDA-4A9D-AD6E-A318FADCB9BF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D297-FC0A-44D1-800B-47E94C01619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8EC5-E583-4ACE-AEEB-B8693146008D}" type="datetimeFigureOut">
              <a:rPr lang="tr-TR" smtClean="0"/>
              <a:pPr/>
              <a:t>05.11.2009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ED2-8826-481E-9687-E48905E4B47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KARDİO PULMONER RESUSİTASYON</a:t>
            </a:r>
            <a:br>
              <a:rPr lang="tr-TR" dirty="0" smtClean="0"/>
            </a:br>
            <a:r>
              <a:rPr lang="tr-TR" dirty="0" smtClean="0"/>
              <a:t>CPR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HAZIRLAYANLAR</a:t>
            </a:r>
          </a:p>
          <a:p>
            <a:r>
              <a:rPr lang="tr-TR" dirty="0" smtClean="0"/>
              <a:t>GÜRBÜZ ŞEN</a:t>
            </a:r>
          </a:p>
          <a:p>
            <a:r>
              <a:rPr lang="tr-TR" dirty="0" smtClean="0"/>
              <a:t>TUĞBA AYGÜN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Precordial</a:t>
            </a:r>
            <a:r>
              <a:rPr lang="tr-TR" dirty="0" smtClean="0"/>
              <a:t> </a:t>
            </a:r>
            <a:r>
              <a:rPr lang="tr-TR" dirty="0" err="1" smtClean="0"/>
              <a:t>thump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endParaRPr lang="tr-TR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None/>
            </a:pP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tr-TR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Olabilir..</a:t>
            </a:r>
            <a:r>
              <a:rPr lang="tr-TR" b="1" u="sng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Etkinliği açısından çelişkili yayınlar olsa da, kardiyak </a:t>
            </a:r>
            <a:r>
              <a:rPr lang="tr-TR" dirty="0" err="1" smtClean="0"/>
              <a:t>arrestin</a:t>
            </a:r>
            <a:r>
              <a:rPr lang="tr-TR" dirty="0" smtClean="0"/>
              <a:t> hızla tespit edildiği ani </a:t>
            </a:r>
            <a:r>
              <a:rPr lang="tr-TR" dirty="0" err="1" smtClean="0"/>
              <a:t>kollapslarda</a:t>
            </a:r>
            <a:r>
              <a:rPr lang="tr-TR" dirty="0" smtClean="0"/>
              <a:t>, eğer </a:t>
            </a:r>
            <a:r>
              <a:rPr lang="tr-TR" dirty="0" err="1" smtClean="0"/>
              <a:t>defibrilatör</a:t>
            </a:r>
            <a:r>
              <a:rPr lang="tr-TR" dirty="0" smtClean="0"/>
              <a:t> hazır değilse, </a:t>
            </a:r>
            <a:r>
              <a:rPr lang="tr-TR" dirty="0" smtClean="0">
                <a:solidFill>
                  <a:schemeClr val="tx2"/>
                </a:solidFill>
              </a:rPr>
              <a:t>ilk 10 saniye içerisinde</a:t>
            </a:r>
            <a:r>
              <a:rPr lang="tr-TR" dirty="0" smtClean="0"/>
              <a:t>, bu konuda eğitim almış bir kimse tarafından uygulanabileceği söyleniyor.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Siz, </a:t>
            </a:r>
            <a:r>
              <a:rPr lang="tr-TR" dirty="0" err="1" smtClean="0"/>
              <a:t>precordial</a:t>
            </a:r>
            <a:r>
              <a:rPr lang="tr-TR" dirty="0" smtClean="0"/>
              <a:t> </a:t>
            </a:r>
            <a:r>
              <a:rPr lang="tr-TR" dirty="0" err="1" smtClean="0"/>
              <a:t>thump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yapmadınız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162" descr="thump copy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2016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Şimdi ne yapmalısınız ?...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</a:t>
            </a:r>
            <a:r>
              <a:rPr lang="tr-TR" sz="3600" b="1" dirty="0" smtClean="0"/>
              <a:t>Göğüs kompresyonu</a:t>
            </a:r>
          </a:p>
          <a:p>
            <a:pPr>
              <a:spcBef>
                <a:spcPct val="50000"/>
              </a:spcBef>
            </a:pPr>
            <a:endParaRPr lang="tr-TR" dirty="0" smtClean="0"/>
          </a:p>
          <a:p>
            <a:pPr>
              <a:spcBef>
                <a:spcPct val="50000"/>
              </a:spcBef>
            </a:pPr>
            <a:r>
              <a:rPr lang="tr-TR" dirty="0" smtClean="0"/>
              <a:t>Hastanın yanına diz çöküp, bir elinizi </a:t>
            </a:r>
            <a:r>
              <a:rPr lang="tr-TR" dirty="0" smtClean="0">
                <a:solidFill>
                  <a:schemeClr val="tx2"/>
                </a:solidFill>
              </a:rPr>
              <a:t>göğsün ortasına</a:t>
            </a:r>
            <a:r>
              <a:rPr lang="tr-TR" dirty="0" smtClean="0"/>
              <a:t> yerleştirerek diğer elinizi onun üzerine koydunuz ve parmaklarınızı kilitlediniz.</a:t>
            </a:r>
          </a:p>
          <a:p>
            <a:pPr>
              <a:spcBef>
                <a:spcPct val="50000"/>
              </a:spcBef>
            </a:pPr>
            <a:r>
              <a:rPr lang="tr-TR" dirty="0" smtClean="0">
                <a:solidFill>
                  <a:schemeClr val="tx2"/>
                </a:solidFill>
              </a:rPr>
              <a:t>30 göğüs kompresyonu</a:t>
            </a:r>
            <a:r>
              <a:rPr lang="tr-TR" dirty="0" smtClean="0"/>
              <a:t> uyguladınız.</a:t>
            </a:r>
          </a:p>
          <a:p>
            <a:endParaRPr lang="tr-TR" dirty="0"/>
          </a:p>
        </p:txBody>
      </p:sp>
      <p:pic>
        <p:nvPicPr>
          <p:cNvPr id="4" name="Picture 135" descr="kompresyo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21304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?...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</a:t>
            </a:r>
            <a:r>
              <a:rPr lang="tr-TR" sz="3600" b="1" dirty="0" smtClean="0"/>
              <a:t>Kurtarıcı soluk</a:t>
            </a:r>
          </a:p>
          <a:p>
            <a:pPr>
              <a:spcBef>
                <a:spcPct val="50000"/>
              </a:spcBef>
              <a:buNone/>
            </a:pPr>
            <a:endParaRPr lang="tr-TR" dirty="0" smtClean="0">
              <a:hlinkClick r:id="" action="ppaction://noaction"/>
            </a:endParaRPr>
          </a:p>
          <a:p>
            <a:pPr>
              <a:spcBef>
                <a:spcPct val="50000"/>
              </a:spcBef>
            </a:pPr>
            <a:r>
              <a:rPr lang="tr-TR" dirty="0" err="1" smtClean="0">
                <a:hlinkClick r:id="" action="ppaction://noaction"/>
              </a:rPr>
              <a:t>Head</a:t>
            </a:r>
            <a:r>
              <a:rPr lang="tr-TR" dirty="0" smtClean="0">
                <a:hlinkClick r:id="" action="ppaction://noaction"/>
              </a:rPr>
              <a:t> </a:t>
            </a:r>
            <a:r>
              <a:rPr lang="tr-TR" dirty="0" err="1" smtClean="0">
                <a:hlinkClick r:id="" action="ppaction://noaction"/>
              </a:rPr>
              <a:t>tilt</a:t>
            </a:r>
            <a:r>
              <a:rPr lang="tr-TR" dirty="0" smtClean="0">
                <a:hlinkClick r:id="" action="ppaction://noaction"/>
              </a:rPr>
              <a:t> ve </a:t>
            </a:r>
            <a:r>
              <a:rPr lang="tr-TR" dirty="0" err="1" smtClean="0">
                <a:hlinkClick r:id="" action="ppaction://noaction"/>
              </a:rPr>
              <a:t>chin</a:t>
            </a:r>
            <a:r>
              <a:rPr lang="tr-TR" dirty="0" smtClean="0">
                <a:hlinkClick r:id="" action="ppaction://noaction"/>
              </a:rPr>
              <a:t> lift</a:t>
            </a:r>
            <a:r>
              <a:rPr lang="tr-TR" dirty="0" smtClean="0"/>
              <a:t>” (Baş geri-çene yukarı)  manevrası ile havayolu açıklığını sağladınız.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Hastanın göğsü </a:t>
            </a:r>
            <a:r>
              <a:rPr lang="tr-TR" dirty="0" smtClean="0">
                <a:solidFill>
                  <a:schemeClr val="tx2"/>
                </a:solidFill>
              </a:rPr>
              <a:t>1 sn kadar</a:t>
            </a:r>
            <a:r>
              <a:rPr lang="tr-TR" dirty="0" smtClean="0"/>
              <a:t> yüksek kalacak şekilde </a:t>
            </a:r>
            <a:r>
              <a:rPr lang="tr-TR" dirty="0" smtClean="0">
                <a:solidFill>
                  <a:schemeClr val="tx2"/>
                </a:solidFill>
              </a:rPr>
              <a:t>2 kez</a:t>
            </a:r>
            <a:r>
              <a:rPr lang="tr-TR" dirty="0" smtClean="0"/>
              <a:t> kurtarıcı soluk verdiniz.</a:t>
            </a:r>
          </a:p>
          <a:p>
            <a:endParaRPr lang="tr-TR" dirty="0"/>
          </a:p>
        </p:txBody>
      </p:sp>
      <p:pic>
        <p:nvPicPr>
          <p:cNvPr id="4" name="Picture 131" descr="rescue breath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1676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?...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spcBef>
                <a:spcPct val="50000"/>
              </a:spcBef>
              <a:buNone/>
            </a:pPr>
            <a:r>
              <a:rPr lang="tr-TR" b="1" dirty="0" smtClean="0"/>
              <a:t>                  </a:t>
            </a:r>
            <a:r>
              <a:rPr lang="tr-TR" sz="4200" b="1" dirty="0" err="1" smtClean="0"/>
              <a:t>CPR’a</a:t>
            </a:r>
            <a:r>
              <a:rPr lang="tr-TR" sz="4200" b="1" dirty="0" smtClean="0"/>
              <a:t> devam</a:t>
            </a:r>
          </a:p>
          <a:p>
            <a:pPr>
              <a:spcBef>
                <a:spcPct val="50000"/>
              </a:spcBef>
            </a:pP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 smtClean="0"/>
              <a:t>Kompresyon hızını, </a:t>
            </a:r>
            <a:r>
              <a:rPr lang="tr-TR" dirty="0" smtClean="0">
                <a:solidFill>
                  <a:schemeClr val="tx2"/>
                </a:solidFill>
              </a:rPr>
              <a:t>dakikada 100</a:t>
            </a:r>
            <a:r>
              <a:rPr lang="tr-TR" dirty="0" smtClean="0"/>
              <a:t> olacak şekilde </a:t>
            </a:r>
            <a:r>
              <a:rPr lang="tr-TR" dirty="0" smtClean="0">
                <a:solidFill>
                  <a:schemeClr val="tx2"/>
                </a:solidFill>
              </a:rPr>
              <a:t>(3 </a:t>
            </a:r>
            <a:r>
              <a:rPr lang="tr-TR" dirty="0" err="1" smtClean="0">
                <a:solidFill>
                  <a:schemeClr val="tx2"/>
                </a:solidFill>
              </a:rPr>
              <a:t>sn’de</a:t>
            </a:r>
            <a:r>
              <a:rPr lang="tr-TR" dirty="0" smtClean="0">
                <a:solidFill>
                  <a:schemeClr val="tx2"/>
                </a:solidFill>
              </a:rPr>
              <a:t> 5 kompresyon)</a:t>
            </a:r>
            <a:r>
              <a:rPr lang="tr-TR" dirty="0" smtClean="0"/>
              <a:t> ayarladınız.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Göğüs kafesini, her seferinde </a:t>
            </a:r>
            <a:r>
              <a:rPr lang="tr-TR" dirty="0" smtClean="0">
                <a:solidFill>
                  <a:schemeClr val="tx2"/>
                </a:solidFill>
              </a:rPr>
              <a:t>4-5 </a:t>
            </a:r>
            <a:r>
              <a:rPr lang="tr-TR" dirty="0" err="1" smtClean="0">
                <a:solidFill>
                  <a:schemeClr val="tx2"/>
                </a:solidFill>
              </a:rPr>
              <a:t>cm’lik</a:t>
            </a:r>
            <a:r>
              <a:rPr lang="tr-TR" dirty="0" smtClean="0"/>
              <a:t> bir derinlik olacak şekilde sıkıştırıyorsunuz. Kompresyon ve </a:t>
            </a:r>
            <a:r>
              <a:rPr lang="tr-TR" dirty="0" err="1" smtClean="0"/>
              <a:t>relaksasyona</a:t>
            </a:r>
            <a:r>
              <a:rPr lang="tr-TR" dirty="0" smtClean="0"/>
              <a:t>, hemen hemen </a:t>
            </a:r>
            <a:r>
              <a:rPr lang="tr-TR" dirty="0" smtClean="0">
                <a:solidFill>
                  <a:schemeClr val="tx2"/>
                </a:solidFill>
              </a:rPr>
              <a:t>eşit süre</a:t>
            </a:r>
            <a:r>
              <a:rPr lang="tr-TR" dirty="0" smtClean="0"/>
              <a:t> ayırıyorsunuz. 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Hastaya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: 2</a:t>
            </a:r>
            <a:r>
              <a:rPr lang="tr-TR" dirty="0" smtClean="0"/>
              <a:t>  oranında CPR uygulamaya devam ettiniz.</a:t>
            </a:r>
          </a:p>
          <a:p>
            <a:endParaRPr lang="tr-TR" dirty="0"/>
          </a:p>
        </p:txBody>
      </p:sp>
      <p:pic>
        <p:nvPicPr>
          <p:cNvPr id="4" name="Picture 131" descr="kompres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9"/>
            <a:ext cx="2416175" cy="17145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CPR nereye kadar devam edecek ?...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30:2 oranında göğüs kompresyonu ve kurtarıcı soluk ile CPR uyguluyorsunuz.  </a:t>
            </a:r>
            <a:r>
              <a:rPr lang="tr-TR" dirty="0" err="1" smtClean="0"/>
              <a:t>CPR’ı</a:t>
            </a:r>
            <a:r>
              <a:rPr lang="tr-TR" dirty="0" smtClean="0"/>
              <a:t> ne zaman sonlandırırsınız ?</a:t>
            </a:r>
            <a:endParaRPr lang="tr-TR" dirty="0"/>
          </a:p>
        </p:txBody>
      </p:sp>
      <p:pic>
        <p:nvPicPr>
          <p:cNvPr id="4" name="Picture 131" descr="kompres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00504"/>
            <a:ext cx="2416175" cy="17145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131" descr="rescue breath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1676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CPR’a</a:t>
            </a:r>
            <a:r>
              <a:rPr lang="tr-TR" dirty="0" smtClean="0"/>
              <a:t> devam ederken…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sz="3600" dirty="0" err="1" smtClean="0"/>
              <a:t>CPR’a</a:t>
            </a:r>
            <a:r>
              <a:rPr lang="tr-TR" sz="3600" dirty="0" smtClean="0"/>
              <a:t> devam ediyorsunuz.</a:t>
            </a:r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r>
              <a:rPr lang="tr-TR" dirty="0" smtClean="0"/>
              <a:t>Bu arada hastanemizin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resüsitasyon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timi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resüsitasyon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arabası</a:t>
            </a:r>
            <a:r>
              <a:rPr lang="tr-TR" dirty="0" smtClean="0"/>
              <a:t> geldi.</a:t>
            </a:r>
          </a:p>
          <a:p>
            <a:r>
              <a:rPr lang="tr-TR" dirty="0" smtClean="0"/>
              <a:t>Artık,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ekibiniz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resüsitasyon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ekipmanınız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acil ilaçlarınız</a:t>
            </a:r>
            <a:r>
              <a:rPr lang="tr-TR" dirty="0" smtClean="0"/>
              <a:t> var.</a:t>
            </a:r>
          </a:p>
          <a:p>
            <a:endParaRPr lang="tr-TR" dirty="0"/>
          </a:p>
        </p:txBody>
      </p:sp>
      <p:pic>
        <p:nvPicPr>
          <p:cNvPr id="4" name="Picture 138" descr="ressü arabası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357298"/>
            <a:ext cx="1562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 yaparsınız?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% 100 O</a:t>
            </a:r>
            <a:r>
              <a:rPr lang="tr-TR" baseline="-25000" dirty="0" smtClean="0"/>
              <a:t>2</a:t>
            </a:r>
            <a:r>
              <a:rPr lang="tr-TR" dirty="0" smtClean="0"/>
              <a:t> ve balon ve maske ile </a:t>
            </a:r>
            <a:r>
              <a:rPr lang="tr-TR" dirty="0" err="1" smtClean="0"/>
              <a:t>ventilasyon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</a:t>
            </a:r>
            <a:r>
              <a:rPr lang="tr-TR" sz="3900" b="1" dirty="0" smtClean="0"/>
              <a:t>Ekibin lideri sizsiniz.</a:t>
            </a:r>
          </a:p>
          <a:p>
            <a:endParaRPr lang="tr-TR" dirty="0" smtClean="0"/>
          </a:p>
          <a:p>
            <a:r>
              <a:rPr lang="tr-TR" dirty="0" smtClean="0"/>
              <a:t>Yardım için gelen ekipten birine göğüs kompresyonu yapmasını, bir diğerine hastayı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balon ve maske</a:t>
            </a:r>
            <a:r>
              <a:rPr lang="tr-TR" dirty="0" smtClean="0"/>
              <a:t> ile </a:t>
            </a:r>
            <a:r>
              <a:rPr lang="tr-TR" dirty="0" err="1" smtClean="0"/>
              <a:t>ventile</a:t>
            </a:r>
            <a:r>
              <a:rPr lang="tr-TR" dirty="0" smtClean="0"/>
              <a:t> etmesini söylediniz.</a:t>
            </a:r>
          </a:p>
          <a:p>
            <a:endParaRPr lang="tr-TR" dirty="0" smtClean="0"/>
          </a:p>
          <a:p>
            <a:r>
              <a:rPr lang="tr-TR" dirty="0" smtClean="0"/>
              <a:t>CPR,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30:2</a:t>
            </a:r>
            <a:r>
              <a:rPr lang="tr-TR" dirty="0" smtClean="0"/>
              <a:t> devam ediyor.</a:t>
            </a:r>
          </a:p>
          <a:p>
            <a:endParaRPr lang="tr-TR" dirty="0"/>
          </a:p>
        </p:txBody>
      </p:sp>
      <p:pic>
        <p:nvPicPr>
          <p:cNvPr id="4" name="Picture 85" descr="BM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14554"/>
            <a:ext cx="1911350" cy="1003300"/>
          </a:xfrm>
          <a:prstGeom prst="rect">
            <a:avLst/>
          </a:prstGeom>
          <a:noFill/>
        </p:spPr>
      </p:pic>
      <p:pic>
        <p:nvPicPr>
          <p:cNvPr id="5" name="Picture 84" descr="Oksijenizasyon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5492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Başka ne yaparsınız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       </a:t>
            </a:r>
            <a:r>
              <a:rPr lang="tr-TR" sz="3600" b="1" dirty="0" smtClean="0"/>
              <a:t>Ritmi değerlendir</a:t>
            </a:r>
          </a:p>
          <a:p>
            <a:pPr>
              <a:buNone/>
            </a:pPr>
            <a:r>
              <a:rPr lang="tr-TR" dirty="0" smtClean="0"/>
              <a:t>                       (Zaman)</a:t>
            </a:r>
          </a:p>
          <a:p>
            <a:endParaRPr lang="tr-TR" dirty="0"/>
          </a:p>
          <a:p>
            <a:pPr>
              <a:buNone/>
            </a:pPr>
            <a:endParaRPr lang="tr-TR" dirty="0" smtClean="0"/>
          </a:p>
          <a:p>
            <a:endParaRPr lang="tr-TR" sz="1200" dirty="0" smtClean="0"/>
          </a:p>
          <a:p>
            <a:r>
              <a:rPr lang="tr-TR" dirty="0" smtClean="0"/>
              <a:t>Paletleri yapıştırmakla vakit kaybetmediniz ve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defibrilatör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kaşıkları</a:t>
            </a:r>
            <a:r>
              <a:rPr lang="tr-TR" dirty="0" smtClean="0"/>
              <a:t>nı göğse yerleştirerek yukarıdaki ritmi gördünüz.</a:t>
            </a:r>
          </a:p>
          <a:p>
            <a:endParaRPr lang="tr-TR" dirty="0"/>
          </a:p>
        </p:txBody>
      </p:sp>
      <p:pic>
        <p:nvPicPr>
          <p:cNvPr id="4" name="Picture 84" descr="defibrilasyo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643050"/>
            <a:ext cx="1873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3" descr="venttach">
            <a:hlinkClick r:id="rId3" action="ppaction://hlinksldjump"/>
          </p:cNvPr>
          <p:cNvPicPr>
            <a:picLocks noGrp="1"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14620"/>
            <a:ext cx="4752975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Ritim ne ?</a:t>
            </a:r>
            <a:endParaRPr lang="tr-TR" dirty="0"/>
          </a:p>
        </p:txBody>
      </p:sp>
      <p:pic>
        <p:nvPicPr>
          <p:cNvPr id="4" name="Picture 20" descr="venttach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7143800" cy="1609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err="1" smtClean="0"/>
              <a:t>Ventriküler</a:t>
            </a:r>
            <a:r>
              <a:rPr lang="tr-TR" b="1" dirty="0" smtClean="0"/>
              <a:t> taşikardi (VT)</a:t>
            </a:r>
          </a:p>
          <a:p>
            <a:r>
              <a:rPr lang="tr-TR" dirty="0" smtClean="0"/>
              <a:t>Hastada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VT</a:t>
            </a:r>
            <a:r>
              <a:rPr lang="tr-TR" dirty="0" smtClean="0"/>
              <a:t> mevcut ve bu durum bir an önce tedavi gerektiriyor.</a:t>
            </a:r>
            <a:endParaRPr lang="tr-TR" sz="1200" dirty="0" smtClean="0"/>
          </a:p>
          <a:p>
            <a:endParaRPr lang="tr-TR" dirty="0"/>
          </a:p>
        </p:txBody>
      </p:sp>
      <p:pic>
        <p:nvPicPr>
          <p:cNvPr id="4" name="Picture 115" descr="ventta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357694"/>
            <a:ext cx="7786742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Amacımız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“Temel Yaşam Desteği (TYD)“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“İleri Yaşam Desteği (İYD)”</a:t>
            </a:r>
            <a:r>
              <a:rPr lang="tr-TR" dirty="0" smtClean="0"/>
              <a:t> ile ilgili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Resucitation</a:t>
            </a:r>
            <a:r>
              <a:rPr lang="tr-TR" dirty="0" smtClean="0"/>
              <a:t> </a:t>
            </a:r>
            <a:r>
              <a:rPr lang="tr-TR" dirty="0" err="1" smtClean="0"/>
              <a:t>Council</a:t>
            </a:r>
            <a:r>
              <a:rPr lang="tr-TR" dirty="0" smtClean="0"/>
              <a:t> (ERC) tarafından, 2005 yılı sonunda, yeniden düzenlenen yönergeye adaptasyonunu kolaylaştırmak ve bu konudaki son gelişmelerin altını çizmektir.</a:t>
            </a:r>
          </a:p>
          <a:p>
            <a:pPr>
              <a:spcBef>
                <a:spcPct val="50000"/>
              </a:spcBef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Burada yer alan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bilgiler en günce, geçerli ve tıbbi standartlara uygundur. Zamanla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değişebileceği ve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tıbbi  bir tavsiye niteliği taşımadığı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unutulmamalıdır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Tedavi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</a:t>
            </a:r>
            <a:r>
              <a:rPr lang="tr-TR" sz="3600" b="1" dirty="0" err="1" smtClean="0"/>
              <a:t>Defibrile</a:t>
            </a:r>
            <a:r>
              <a:rPr lang="tr-TR" sz="3600" b="1" dirty="0" smtClean="0"/>
              <a:t> et</a:t>
            </a:r>
            <a:endParaRPr lang="tr-TR" sz="3600" b="1" dirty="0"/>
          </a:p>
          <a:p>
            <a:endParaRPr lang="tr-TR" dirty="0" smtClean="0"/>
          </a:p>
          <a:p>
            <a:r>
              <a:rPr lang="tr-TR" dirty="0" smtClean="0">
                <a:solidFill>
                  <a:schemeClr val="tx2"/>
                </a:solidFill>
              </a:rPr>
              <a:t>Çevre güvenliği</a:t>
            </a:r>
            <a:r>
              <a:rPr lang="tr-TR" dirty="0" smtClean="0"/>
              <a:t>ni sağladınız, kaşıkları uygun şekilde hastanın göğsüne yerleştirdiniz. </a:t>
            </a:r>
          </a:p>
          <a:p>
            <a:endParaRPr lang="tr-TR" sz="1200" dirty="0" smtClean="0"/>
          </a:p>
          <a:p>
            <a:r>
              <a:rPr lang="tr-TR" dirty="0" err="1" smtClean="0"/>
              <a:t>Defibrilatör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tx2"/>
                </a:solidFill>
              </a:rPr>
              <a:t>monofazik</a:t>
            </a:r>
            <a:r>
              <a:rPr lang="tr-TR" dirty="0" smtClean="0"/>
              <a:t> olduğu için hastayı, </a:t>
            </a:r>
            <a:r>
              <a:rPr lang="tr-TR" dirty="0" smtClean="0">
                <a:solidFill>
                  <a:schemeClr val="tx2"/>
                </a:solidFill>
              </a:rPr>
              <a:t>360 J(</a:t>
            </a:r>
            <a:r>
              <a:rPr lang="tr-TR" dirty="0" err="1" smtClean="0">
                <a:solidFill>
                  <a:schemeClr val="tx2"/>
                </a:solidFill>
              </a:rPr>
              <a:t>bifazik</a:t>
            </a:r>
            <a:r>
              <a:rPr lang="tr-TR" dirty="0" smtClean="0">
                <a:solidFill>
                  <a:schemeClr val="tx2"/>
                </a:solidFill>
              </a:rPr>
              <a:t>  ise 150 j ile başlayıp 200 j ile devam edilir)</a:t>
            </a:r>
            <a:r>
              <a:rPr lang="tr-TR" dirty="0" smtClean="0"/>
              <a:t> ile </a:t>
            </a:r>
            <a:r>
              <a:rPr lang="tr-TR" dirty="0" err="1" smtClean="0"/>
              <a:t>defibrile</a:t>
            </a:r>
            <a:r>
              <a:rPr lang="tr-TR" dirty="0" smtClean="0"/>
              <a:t> ettiniz.</a:t>
            </a:r>
          </a:p>
          <a:p>
            <a:endParaRPr lang="tr-TR" dirty="0"/>
          </a:p>
        </p:txBody>
      </p:sp>
      <p:pic>
        <p:nvPicPr>
          <p:cNvPr id="5" name="Picture 79" descr="defibrilasyo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873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68905"/>
          </a:xfrm>
        </p:spPr>
        <p:txBody>
          <a:bodyPr>
            <a:normAutofit fontScale="77500" lnSpcReduction="20000"/>
          </a:bodyPr>
          <a:lstStyle/>
          <a:p>
            <a:endParaRPr lang="tr-TR" dirty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</a:t>
            </a:r>
            <a:r>
              <a:rPr lang="tr-TR" sz="5800" b="1" dirty="0" err="1" smtClean="0"/>
              <a:t>CPR’a</a:t>
            </a:r>
            <a:r>
              <a:rPr lang="tr-TR" sz="5800" b="1" dirty="0" smtClean="0"/>
              <a:t> devam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spcBef>
                <a:spcPct val="50000"/>
              </a:spcBef>
            </a:pPr>
            <a:r>
              <a:rPr lang="tr-TR" dirty="0" err="1" smtClean="0"/>
              <a:t>Defibrilasyondan</a:t>
            </a:r>
            <a:r>
              <a:rPr lang="tr-TR" dirty="0" smtClean="0"/>
              <a:t> sonra hiç vakit kaybetmeden </a:t>
            </a:r>
            <a:r>
              <a:rPr lang="tr-TR" dirty="0" smtClean="0">
                <a:solidFill>
                  <a:schemeClr val="tx2"/>
                </a:solidFill>
              </a:rPr>
              <a:t>30 : 2</a:t>
            </a:r>
            <a:r>
              <a:rPr lang="tr-TR" dirty="0" smtClean="0"/>
              <a:t> oranında </a:t>
            </a:r>
            <a:r>
              <a:rPr lang="tr-TR" dirty="0" err="1" smtClean="0"/>
              <a:t>CPR’a</a:t>
            </a:r>
            <a:r>
              <a:rPr lang="tr-TR" dirty="0" smtClean="0"/>
              <a:t> başladınız.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Bu arada birisi </a:t>
            </a:r>
            <a:r>
              <a:rPr lang="tr-TR" dirty="0" err="1" smtClean="0"/>
              <a:t>defibrilatörün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EKG kablolarını</a:t>
            </a:r>
            <a:r>
              <a:rPr lang="tr-TR" dirty="0" smtClean="0"/>
              <a:t> hastaya bağladı.</a:t>
            </a:r>
          </a:p>
          <a:p>
            <a:pPr>
              <a:spcBef>
                <a:spcPct val="50000"/>
              </a:spcBef>
              <a:buNone/>
            </a:pPr>
            <a:r>
              <a:rPr lang="tr-TR" dirty="0" smtClean="0"/>
              <a:t>     Bir başkası ?</a:t>
            </a:r>
          </a:p>
          <a:p>
            <a:pPr>
              <a:spcBef>
                <a:spcPct val="50000"/>
              </a:spcBef>
            </a:pPr>
            <a:r>
              <a:rPr lang="tr-TR" dirty="0" err="1" smtClean="0"/>
              <a:t>Entübasyon</a:t>
            </a:r>
            <a:endParaRPr lang="tr-TR" dirty="0" smtClean="0"/>
          </a:p>
          <a:p>
            <a:pPr>
              <a:spcBef>
                <a:spcPct val="50000"/>
              </a:spcBef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79" descr="kompres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2127250" cy="1857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Entübasyon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endParaRPr lang="tr-TR" dirty="0" smtClean="0"/>
          </a:p>
          <a:p>
            <a:pPr>
              <a:spcBef>
                <a:spcPct val="50000"/>
              </a:spcBef>
              <a:buNone/>
            </a:pP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 smtClean="0"/>
              <a:t>CPR devam ederken bu konuda deneyimli birisi hastayı </a:t>
            </a:r>
            <a:r>
              <a:rPr lang="tr-TR" dirty="0" err="1" smtClean="0">
                <a:solidFill>
                  <a:schemeClr val="tx2"/>
                </a:solidFill>
              </a:rPr>
              <a:t>entübe</a:t>
            </a:r>
            <a:r>
              <a:rPr lang="tr-TR" dirty="0" smtClean="0"/>
              <a:t> etti ve tüpün yerini doğruladı.</a:t>
            </a:r>
          </a:p>
          <a:p>
            <a:pPr>
              <a:spcBef>
                <a:spcPct val="50000"/>
              </a:spcBef>
            </a:pPr>
            <a:r>
              <a:rPr lang="tr-TR" dirty="0" err="1" smtClean="0"/>
              <a:t>Entübasyon</a:t>
            </a:r>
            <a:r>
              <a:rPr lang="tr-TR" dirty="0" smtClean="0"/>
              <a:t> süresi </a:t>
            </a:r>
            <a:r>
              <a:rPr lang="tr-TR" dirty="0" smtClean="0">
                <a:solidFill>
                  <a:schemeClr val="tx2"/>
                </a:solidFill>
              </a:rPr>
              <a:t>30 saniye</a:t>
            </a:r>
            <a:r>
              <a:rPr lang="tr-TR" dirty="0" smtClean="0"/>
              <a:t>yi aşmadı ve bu süreçte göğüs kompresyonlarına ara vermediniz.</a:t>
            </a:r>
          </a:p>
          <a:p>
            <a:endParaRPr lang="tr-TR" dirty="0"/>
          </a:p>
        </p:txBody>
      </p:sp>
      <p:pic>
        <p:nvPicPr>
          <p:cNvPr id="4" name="Picture 115" descr="airway3 copy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1971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spcBef>
                <a:spcPct val="50000"/>
              </a:spcBef>
              <a:buNone/>
            </a:pPr>
            <a:r>
              <a:rPr lang="tr-TR" sz="3800" dirty="0" smtClean="0"/>
              <a:t>                </a:t>
            </a:r>
            <a:r>
              <a:rPr lang="tr-TR" sz="4200" b="1" dirty="0" smtClean="0"/>
              <a:t>İV yol</a:t>
            </a:r>
            <a:endParaRPr lang="tr-TR" sz="4200" b="1" dirty="0"/>
          </a:p>
          <a:p>
            <a:pPr>
              <a:spcBef>
                <a:spcPct val="50000"/>
              </a:spcBef>
            </a:pPr>
            <a:endParaRPr lang="tr-TR" dirty="0" smtClean="0"/>
          </a:p>
          <a:p>
            <a:pPr>
              <a:spcBef>
                <a:spcPct val="50000"/>
              </a:spcBef>
            </a:pPr>
            <a:r>
              <a:rPr lang="tr-TR" dirty="0" smtClean="0"/>
              <a:t>Artık sıvı </a:t>
            </a:r>
            <a:r>
              <a:rPr lang="tr-TR" dirty="0" err="1" smtClean="0"/>
              <a:t>replasmanı</a:t>
            </a:r>
            <a:r>
              <a:rPr lang="tr-TR" dirty="0" smtClean="0"/>
              <a:t> ve ilaç uygulamaları için bir </a:t>
            </a:r>
            <a:r>
              <a:rPr lang="tr-TR" dirty="0" err="1" smtClean="0"/>
              <a:t>damaryolu</a:t>
            </a:r>
            <a:r>
              <a:rPr lang="tr-TR" dirty="0" smtClean="0"/>
              <a:t> gerekiyor.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Hastaya </a:t>
            </a:r>
            <a:r>
              <a:rPr lang="tr-TR" dirty="0" err="1" smtClean="0"/>
              <a:t>antekübital</a:t>
            </a:r>
            <a:r>
              <a:rPr lang="tr-TR" dirty="0" smtClean="0"/>
              <a:t> bölgeden </a:t>
            </a:r>
            <a:r>
              <a:rPr lang="tr-TR" dirty="0" err="1" smtClean="0">
                <a:solidFill>
                  <a:schemeClr val="tx2"/>
                </a:solidFill>
              </a:rPr>
              <a:t>damaryolu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smtClean="0"/>
              <a:t>açtınız.</a:t>
            </a:r>
          </a:p>
          <a:p>
            <a:pPr>
              <a:spcBef>
                <a:spcPct val="50000"/>
              </a:spcBef>
            </a:pPr>
            <a:r>
              <a:rPr lang="tr-TR" dirty="0" err="1" smtClean="0"/>
              <a:t>Entübasyon</a:t>
            </a:r>
            <a:r>
              <a:rPr lang="tr-TR" dirty="0" smtClean="0"/>
              <a:t> ve damar yolu için, ekip içerisinde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iş bölümü</a:t>
            </a:r>
            <a:r>
              <a:rPr lang="tr-TR" dirty="0" smtClean="0"/>
              <a:t> yaparak göğüs kompresyonundan fire vermediniz.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Bu arada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CPR</a:t>
            </a:r>
            <a:r>
              <a:rPr lang="tr-TR" dirty="0" smtClean="0"/>
              <a:t>, hala devam ediyor.</a:t>
            </a:r>
          </a:p>
          <a:p>
            <a:endParaRPr lang="tr-TR" dirty="0"/>
          </a:p>
        </p:txBody>
      </p:sp>
      <p:pic>
        <p:nvPicPr>
          <p:cNvPr id="5" name="Picture 115" descr="Iv Line copy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589089"/>
            <a:ext cx="1835150" cy="148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CPR kaç dakika sürecek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chemeClr val="hlink"/>
                </a:solidFill>
              </a:rPr>
              <a:t>    2 dakika</a:t>
            </a:r>
            <a:r>
              <a:rPr lang="tr-TR" dirty="0" smtClean="0"/>
              <a:t> boyunca </a:t>
            </a:r>
            <a:r>
              <a:rPr lang="tr-TR" dirty="0" smtClean="0">
                <a:solidFill>
                  <a:schemeClr val="tx2"/>
                </a:solidFill>
              </a:rPr>
              <a:t>30 : 2</a:t>
            </a:r>
            <a:r>
              <a:rPr lang="tr-TR" dirty="0" smtClean="0"/>
              <a:t> oranında CPR yapmaya devam ettiniz.</a:t>
            </a:r>
          </a:p>
          <a:p>
            <a:pPr>
              <a:buNone/>
            </a:pPr>
            <a:r>
              <a:rPr lang="tr-TR" dirty="0" smtClean="0"/>
              <a:t>           </a:t>
            </a:r>
            <a:r>
              <a:rPr lang="tr-TR" b="1" dirty="0" smtClean="0"/>
              <a:t>Sonra ?</a:t>
            </a:r>
          </a:p>
          <a:p>
            <a:r>
              <a:rPr lang="tr-TR" dirty="0" smtClean="0"/>
              <a:t>Ritmi değerlendir</a:t>
            </a:r>
          </a:p>
          <a:p>
            <a:pPr>
              <a:buNone/>
            </a:pPr>
            <a:endParaRPr lang="tr-TR" sz="1600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tr-TR" sz="1600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tr-TR" sz="1600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tr-TR" dirty="0" smtClean="0">
                <a:solidFill>
                  <a:schemeClr val="hlink"/>
                </a:solidFill>
              </a:rPr>
              <a:t>2 dakika</a:t>
            </a:r>
            <a:r>
              <a:rPr lang="tr-TR" dirty="0" smtClean="0"/>
              <a:t> devam ettikten sonra ritmi değerlendirmek için </a:t>
            </a:r>
            <a:r>
              <a:rPr lang="tr-TR" dirty="0" err="1" smtClean="0"/>
              <a:t>CPR’a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kısa bir ara</a:t>
            </a:r>
            <a:r>
              <a:rPr lang="tr-TR" dirty="0" smtClean="0"/>
              <a:t> verdiniz.</a:t>
            </a:r>
          </a:p>
          <a:p>
            <a:endParaRPr lang="tr-TR" sz="1400" dirty="0" smtClean="0"/>
          </a:p>
          <a:p>
            <a:r>
              <a:rPr lang="tr-TR" dirty="0" err="1" smtClean="0"/>
              <a:t>Defibrilatör</a:t>
            </a:r>
            <a:r>
              <a:rPr lang="tr-TR" dirty="0" smtClean="0"/>
              <a:t> monitöründe </a:t>
            </a:r>
            <a:r>
              <a:rPr lang="tr-TR" dirty="0" err="1" smtClean="0"/>
              <a:t>yukardaki</a:t>
            </a:r>
            <a:r>
              <a:rPr lang="tr-TR" dirty="0" smtClean="0"/>
              <a:t> ritmi gördünüz.</a:t>
            </a:r>
            <a:endParaRPr lang="tr-TR" sz="1200" dirty="0" smtClean="0"/>
          </a:p>
          <a:p>
            <a:endParaRPr lang="tr-TR" dirty="0"/>
          </a:p>
        </p:txBody>
      </p:sp>
      <p:pic>
        <p:nvPicPr>
          <p:cNvPr id="4" name="Picture 139" descr="ventfib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2714644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Ritim ne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                       </a:t>
            </a:r>
            <a:r>
              <a:rPr lang="tr-TR" b="1" dirty="0" smtClean="0"/>
              <a:t>Hastada şu an</a:t>
            </a:r>
            <a:r>
              <a:rPr lang="tr-TR" b="1" dirty="0" smtClean="0">
                <a:solidFill>
                  <a:schemeClr val="tx2"/>
                </a:solidFill>
              </a:rPr>
              <a:t> 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VF</a:t>
            </a:r>
            <a:r>
              <a:rPr lang="tr-TR" b="1" dirty="0" smtClean="0">
                <a:solidFill>
                  <a:schemeClr val="tx2"/>
                </a:solidFill>
              </a:rPr>
              <a:t> </a:t>
            </a:r>
            <a:r>
              <a:rPr lang="tr-TR" b="1" dirty="0" smtClean="0"/>
              <a:t>var.</a:t>
            </a:r>
            <a:endParaRPr lang="tr-TR" sz="1200" b="1" dirty="0" smtClean="0"/>
          </a:p>
          <a:p>
            <a:endParaRPr lang="tr-TR" dirty="0"/>
          </a:p>
        </p:txBody>
      </p:sp>
      <p:pic>
        <p:nvPicPr>
          <p:cNvPr id="4" name="Picture 21" descr="ventfib"/>
          <p:cNvPicPr>
            <a:picLocks noGrp="1"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3571900" cy="121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 yaparsınız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b="1" dirty="0" smtClean="0"/>
              <a:t>         </a:t>
            </a:r>
          </a:p>
          <a:p>
            <a:pPr>
              <a:buNone/>
            </a:pPr>
            <a:r>
              <a:rPr lang="tr-TR" sz="3600" b="1" dirty="0" smtClean="0"/>
              <a:t>           </a:t>
            </a:r>
            <a:r>
              <a:rPr lang="tr-TR" sz="3600" b="1" dirty="0" err="1" smtClean="0"/>
              <a:t>Defibrile</a:t>
            </a:r>
            <a:r>
              <a:rPr lang="tr-TR" sz="3600" b="1" dirty="0" smtClean="0"/>
              <a:t> et</a:t>
            </a:r>
          </a:p>
          <a:p>
            <a:endParaRPr lang="tr-TR" dirty="0" smtClean="0"/>
          </a:p>
          <a:p>
            <a:r>
              <a:rPr lang="tr-TR" dirty="0" smtClean="0"/>
              <a:t>Yeniden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çevre güvenliği</a:t>
            </a:r>
            <a:r>
              <a:rPr lang="tr-TR" dirty="0" smtClean="0"/>
              <a:t>ni sağladınız, kaşıkları uygun şekilde hastanın göğsüne yerleştirdiniz. </a:t>
            </a:r>
          </a:p>
          <a:p>
            <a:endParaRPr lang="tr-TR" sz="1200" dirty="0" smtClean="0"/>
          </a:p>
          <a:p>
            <a:r>
              <a:rPr lang="tr-TR" dirty="0" smtClean="0"/>
              <a:t>Hastayı, ikinci kez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360 J</a:t>
            </a:r>
            <a:r>
              <a:rPr lang="tr-TR" dirty="0" smtClean="0"/>
              <a:t> ile </a:t>
            </a:r>
            <a:r>
              <a:rPr lang="tr-TR" dirty="0" err="1" smtClean="0"/>
              <a:t>defibrile</a:t>
            </a:r>
            <a:r>
              <a:rPr lang="tr-TR" dirty="0" smtClean="0"/>
              <a:t> ettiniz.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79" descr="defibrilasyo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1873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</a:t>
            </a:r>
            <a:r>
              <a:rPr lang="tr-TR" sz="4200" b="1" dirty="0" err="1" smtClean="0"/>
              <a:t>CPR’a</a:t>
            </a:r>
            <a:r>
              <a:rPr lang="tr-TR" sz="4200" b="1" dirty="0" smtClean="0"/>
              <a:t> devam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Defibrilasyondan</a:t>
            </a:r>
            <a:r>
              <a:rPr lang="tr-TR" dirty="0" smtClean="0"/>
              <a:t> sonra </a:t>
            </a:r>
            <a:r>
              <a:rPr lang="tr-TR" b="1" u="sng" dirty="0" smtClean="0"/>
              <a:t>nabzı ve ritmi değerlendirmeksizin </a:t>
            </a:r>
            <a:r>
              <a:rPr lang="tr-TR" dirty="0" smtClean="0">
                <a:solidFill>
                  <a:schemeClr val="tx2"/>
                </a:solidFill>
              </a:rPr>
              <a:t>2 dakika süre ile</a:t>
            </a:r>
            <a:r>
              <a:rPr lang="tr-TR" dirty="0" smtClean="0"/>
              <a:t> </a:t>
            </a:r>
            <a:r>
              <a:rPr lang="tr-TR" dirty="0" err="1" smtClean="0"/>
              <a:t>CPR’ı</a:t>
            </a:r>
            <a:r>
              <a:rPr lang="tr-TR" dirty="0" smtClean="0"/>
              <a:t> sürdürdünüz. </a:t>
            </a:r>
          </a:p>
          <a:p>
            <a:pPr>
              <a:buNone/>
            </a:pPr>
            <a:r>
              <a:rPr lang="tr-TR" dirty="0" smtClean="0"/>
              <a:t>Sonra ?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b="1" dirty="0" smtClean="0"/>
              <a:t>Ritmi değerlendir</a:t>
            </a:r>
          </a:p>
          <a:p>
            <a:r>
              <a:rPr lang="tr-TR" dirty="0" smtClean="0"/>
              <a:t>Ritmi değerlendirmek için </a:t>
            </a:r>
            <a:r>
              <a:rPr lang="tr-TR" dirty="0" err="1" smtClean="0"/>
              <a:t>CPR’a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kısa bir ara</a:t>
            </a:r>
            <a:r>
              <a:rPr lang="tr-TR" dirty="0" smtClean="0"/>
              <a:t> verdiniz.</a:t>
            </a:r>
            <a:endParaRPr lang="tr-TR" sz="1400" dirty="0" smtClean="0"/>
          </a:p>
          <a:p>
            <a:r>
              <a:rPr lang="tr-TR" dirty="0" smtClean="0"/>
              <a:t>Monitörde bu kez</a:t>
            </a:r>
            <a:r>
              <a:rPr lang="tr-TR" dirty="0" smtClean="0">
                <a:solidFill>
                  <a:schemeClr val="tx2"/>
                </a:solidFill>
              </a:rPr>
              <a:t> VT</a:t>
            </a:r>
            <a:r>
              <a:rPr lang="tr-TR" dirty="0" smtClean="0"/>
              <a:t> ritmi var.</a:t>
            </a:r>
            <a:endParaRPr lang="tr-TR" sz="1200" dirty="0" smtClean="0"/>
          </a:p>
          <a:p>
            <a:endParaRPr lang="tr-TR" dirty="0"/>
          </a:p>
        </p:txBody>
      </p:sp>
      <p:pic>
        <p:nvPicPr>
          <p:cNvPr id="4" name="Picture 121" descr="ventta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57628"/>
            <a:ext cx="3889375" cy="1177925"/>
          </a:xfrm>
          <a:prstGeom prst="rect">
            <a:avLst/>
          </a:prstGeom>
          <a:noFill/>
        </p:spPr>
      </p:pic>
      <p:pic>
        <p:nvPicPr>
          <p:cNvPr id="5" name="Picture 78" descr="kompresy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736"/>
            <a:ext cx="2127250" cy="1857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 yaparsınız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    Hastaya </a:t>
            </a:r>
            <a:r>
              <a:rPr lang="tr-TR" dirty="0" smtClean="0">
                <a:solidFill>
                  <a:schemeClr val="tx2"/>
                </a:solidFill>
              </a:rPr>
              <a:t>IV adrenalin</a:t>
            </a:r>
            <a:r>
              <a:rPr lang="tr-TR" dirty="0" smtClean="0"/>
              <a:t> vermelerini söylediniz.</a:t>
            </a:r>
            <a:endParaRPr lang="tr-TR" sz="1400" dirty="0" smtClean="0"/>
          </a:p>
          <a:p>
            <a:pPr>
              <a:buNone/>
            </a:pPr>
            <a:r>
              <a:rPr lang="tr-TR" dirty="0" smtClean="0"/>
              <a:t>    Adrenalinin IV </a:t>
            </a:r>
            <a:r>
              <a:rPr lang="tr-TR" dirty="0" err="1" smtClean="0"/>
              <a:t>bolus</a:t>
            </a:r>
            <a:r>
              <a:rPr lang="tr-TR" dirty="0" smtClean="0"/>
              <a:t> dozu ?</a:t>
            </a:r>
          </a:p>
          <a:p>
            <a:r>
              <a:rPr lang="tr-TR" dirty="0" smtClean="0">
                <a:solidFill>
                  <a:srgbClr val="00FF00"/>
                </a:solidFill>
              </a:rPr>
              <a:t>1 mg, her 3-5 dakikada bir</a:t>
            </a:r>
          </a:p>
          <a:p>
            <a:pPr>
              <a:buNone/>
            </a:pPr>
            <a:r>
              <a:rPr lang="tr-TR" dirty="0" smtClean="0"/>
              <a:t>    (Maksimum doz yok)</a:t>
            </a:r>
          </a:p>
          <a:p>
            <a:r>
              <a:rPr lang="tr-TR" dirty="0" smtClean="0"/>
              <a:t>Hastaya  </a:t>
            </a:r>
            <a:r>
              <a:rPr lang="tr-TR" dirty="0" smtClean="0">
                <a:solidFill>
                  <a:schemeClr val="tx2"/>
                </a:solidFill>
              </a:rPr>
              <a:t>1 mg</a:t>
            </a:r>
            <a:r>
              <a:rPr lang="tr-TR" dirty="0" smtClean="0"/>
              <a:t> IV </a:t>
            </a:r>
            <a:r>
              <a:rPr lang="tr-TR" dirty="0" err="1" smtClean="0"/>
              <a:t>bolus</a:t>
            </a:r>
            <a:r>
              <a:rPr lang="tr-TR" dirty="0" smtClean="0"/>
              <a:t> Adrenalin uygulandı.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Arkasından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SF ile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flush</a:t>
            </a:r>
            <a:r>
              <a:rPr lang="tr-TR" dirty="0" smtClean="0"/>
              <a:t> yapmalarını söylediniz.</a:t>
            </a:r>
            <a:endParaRPr lang="tr-TR" sz="1400" dirty="0" smtClean="0"/>
          </a:p>
          <a:p>
            <a:endParaRPr lang="tr-TR" dirty="0"/>
          </a:p>
        </p:txBody>
      </p:sp>
      <p:pic>
        <p:nvPicPr>
          <p:cNvPr id="4" name="Picture 112" descr="e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14818"/>
            <a:ext cx="3168650" cy="8159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                 </a:t>
            </a:r>
            <a:r>
              <a:rPr lang="tr-TR" sz="3900" b="1" dirty="0" err="1" smtClean="0"/>
              <a:t>Defibrile</a:t>
            </a:r>
            <a:r>
              <a:rPr lang="tr-TR" sz="3900" b="1" dirty="0" smtClean="0"/>
              <a:t> et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Adrenalinden sonra hiç vakit kaybetmeksizin hastayı üçüncü kez </a:t>
            </a:r>
            <a:r>
              <a:rPr lang="tr-TR" dirty="0" smtClean="0">
                <a:solidFill>
                  <a:schemeClr val="tx2"/>
                </a:solidFill>
              </a:rPr>
              <a:t>360 J</a:t>
            </a:r>
            <a:r>
              <a:rPr lang="tr-TR" dirty="0" smtClean="0"/>
              <a:t> ile </a:t>
            </a:r>
            <a:r>
              <a:rPr lang="tr-TR" dirty="0" err="1" smtClean="0"/>
              <a:t>defibrile</a:t>
            </a:r>
            <a:r>
              <a:rPr lang="tr-TR" dirty="0" smtClean="0"/>
              <a:t> ettiniz.</a:t>
            </a:r>
          </a:p>
          <a:p>
            <a:pPr>
              <a:buNone/>
            </a:pPr>
            <a:r>
              <a:rPr lang="tr-TR" dirty="0" smtClean="0"/>
              <a:t>     Sonra ?</a:t>
            </a:r>
          </a:p>
          <a:p>
            <a:r>
              <a:rPr lang="tr-TR" dirty="0" err="1" smtClean="0"/>
              <a:t>CPR’a</a:t>
            </a:r>
            <a:r>
              <a:rPr lang="tr-TR" dirty="0" smtClean="0"/>
              <a:t> devam</a:t>
            </a:r>
          </a:p>
          <a:p>
            <a:r>
              <a:rPr lang="tr-TR" dirty="0" err="1" smtClean="0"/>
              <a:t>Defibrilasyondan</a:t>
            </a:r>
            <a:r>
              <a:rPr lang="tr-TR" dirty="0" smtClean="0"/>
              <a:t> sonra nabzı ve ritmi değerlendirmeksizin </a:t>
            </a:r>
            <a:r>
              <a:rPr lang="tr-TR" dirty="0" smtClean="0">
                <a:solidFill>
                  <a:schemeClr val="tx2"/>
                </a:solidFill>
              </a:rPr>
              <a:t>2 dakika süre ile</a:t>
            </a:r>
            <a:r>
              <a:rPr lang="tr-TR" dirty="0" smtClean="0"/>
              <a:t> </a:t>
            </a:r>
            <a:r>
              <a:rPr lang="tr-TR" dirty="0" err="1" smtClean="0"/>
              <a:t>CPR’ı</a:t>
            </a:r>
            <a:r>
              <a:rPr lang="tr-TR" dirty="0" smtClean="0"/>
              <a:t> sürdürdünüz. </a:t>
            </a:r>
          </a:p>
          <a:p>
            <a:endParaRPr lang="tr-TR" dirty="0"/>
          </a:p>
        </p:txBody>
      </p:sp>
      <p:pic>
        <p:nvPicPr>
          <p:cNvPr id="4" name="Picture 79" descr="defibrilasyo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16160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hedeflerimiz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Hazırlanmış bir kurgu üzerinden bir olguyu yeniden hayata döndürebilmek.</a:t>
            </a:r>
          </a:p>
          <a:p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CPR’ın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algoritmasını bilmek</a:t>
            </a:r>
          </a:p>
          <a:p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CPR’da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kullanılan ilaçları bilmek</a:t>
            </a:r>
          </a:p>
          <a:p>
            <a:pPr>
              <a:buNone/>
            </a:pP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Görevimiz</a:t>
            </a:r>
            <a:r>
              <a:rPr lang="tr-TR" dirty="0" smtClean="0"/>
              <a:t>, ERC tarafından yayınlanan son yönerge doğrultusunda yapacağınız girişimlerle,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olgunun, yeniden hayata döndürülmesi</a:t>
            </a:r>
            <a:r>
              <a:rPr lang="tr-TR" dirty="0" smtClean="0"/>
              <a:t>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sz="1600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tr-TR" dirty="0" smtClean="0"/>
              <a:t>Ritmi değerlendirmek için </a:t>
            </a:r>
            <a:r>
              <a:rPr lang="tr-TR" dirty="0" err="1" smtClean="0"/>
              <a:t>CPR’a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kısa bir ara</a:t>
            </a:r>
            <a:r>
              <a:rPr lang="tr-TR" dirty="0" smtClean="0"/>
              <a:t> verdiniz.</a:t>
            </a:r>
          </a:p>
          <a:p>
            <a:endParaRPr lang="tr-TR" sz="1400" dirty="0" smtClean="0"/>
          </a:p>
          <a:p>
            <a:r>
              <a:rPr lang="tr-TR" dirty="0" smtClean="0"/>
              <a:t>Monitöre baktınız ve yine</a:t>
            </a:r>
            <a:r>
              <a:rPr lang="tr-TR" dirty="0" smtClean="0">
                <a:solidFill>
                  <a:schemeClr val="tx2"/>
                </a:solidFill>
              </a:rPr>
              <a:t> VT</a:t>
            </a:r>
            <a:r>
              <a:rPr lang="tr-TR" dirty="0" smtClean="0"/>
              <a:t> ritmini gördünüz.</a:t>
            </a:r>
            <a:endParaRPr lang="tr-TR" sz="1200" dirty="0" smtClean="0"/>
          </a:p>
          <a:p>
            <a:r>
              <a:rPr lang="tr-TR" dirty="0" smtClean="0"/>
              <a:t>Ne yaparsınız ?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b="1" dirty="0" smtClean="0"/>
              <a:t>     </a:t>
            </a:r>
            <a:r>
              <a:rPr lang="tr-TR" sz="5100" b="1" dirty="0" smtClean="0"/>
              <a:t> </a:t>
            </a:r>
            <a:r>
              <a:rPr lang="tr-TR" sz="5100" b="1" dirty="0" err="1" smtClean="0"/>
              <a:t>Amiodaron</a:t>
            </a:r>
            <a:endParaRPr lang="tr-TR" sz="5100" b="1" dirty="0" smtClean="0"/>
          </a:p>
          <a:p>
            <a:endParaRPr lang="tr-TR" dirty="0" smtClean="0"/>
          </a:p>
          <a:p>
            <a:r>
              <a:rPr lang="tr-TR" dirty="0" err="1" smtClean="0"/>
              <a:t>Amiodaron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sodyum, potasyum ve kalsiyum kanalları</a:t>
            </a:r>
            <a:r>
              <a:rPr lang="tr-TR" dirty="0" smtClean="0"/>
              <a:t> üzerine etkili bir ilaç. Aynı zamanda alfa ve beta </a:t>
            </a:r>
            <a:r>
              <a:rPr lang="tr-TR" dirty="0" err="1" smtClean="0"/>
              <a:t>adrenerjik</a:t>
            </a:r>
            <a:r>
              <a:rPr lang="tr-TR" dirty="0" smtClean="0"/>
              <a:t> blokaj etkisi var.</a:t>
            </a:r>
          </a:p>
          <a:p>
            <a:endParaRPr lang="tr-TR" sz="1400" dirty="0" smtClean="0"/>
          </a:p>
          <a:p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Tromboflebite</a:t>
            </a:r>
            <a:r>
              <a:rPr lang="tr-TR" dirty="0" smtClean="0"/>
              <a:t> yol açtığı için, tercihen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santral</a:t>
            </a:r>
            <a:r>
              <a:rPr lang="tr-TR" dirty="0" smtClean="0"/>
              <a:t>, yoksa geniş </a:t>
            </a:r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venlerden</a:t>
            </a:r>
            <a:r>
              <a:rPr lang="tr-TR" dirty="0" smtClean="0"/>
              <a:t> uygulanması öneriliyor.</a:t>
            </a:r>
          </a:p>
          <a:p>
            <a:endParaRPr lang="tr-TR" sz="1400" dirty="0" smtClean="0"/>
          </a:p>
          <a:p>
            <a:r>
              <a:rPr lang="tr-TR" dirty="0" smtClean="0"/>
              <a:t>Hastaya </a:t>
            </a:r>
            <a:r>
              <a:rPr lang="tr-TR" dirty="0" smtClean="0">
                <a:solidFill>
                  <a:schemeClr val="tx2"/>
                </a:solidFill>
              </a:rPr>
              <a:t>IV </a:t>
            </a:r>
            <a:r>
              <a:rPr lang="tr-TR" dirty="0" err="1" smtClean="0">
                <a:solidFill>
                  <a:schemeClr val="tx2"/>
                </a:solidFill>
              </a:rPr>
              <a:t>amiodaron</a:t>
            </a:r>
            <a:r>
              <a:rPr lang="tr-TR" dirty="0" smtClean="0"/>
              <a:t> vermelerini söylediniz.</a:t>
            </a:r>
          </a:p>
          <a:p>
            <a:endParaRPr lang="tr-TR" dirty="0"/>
          </a:p>
        </p:txBody>
      </p:sp>
      <p:pic>
        <p:nvPicPr>
          <p:cNvPr id="4" name="Picture 124" descr="ventta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643182"/>
            <a:ext cx="3889375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Bolus</a:t>
            </a:r>
            <a:r>
              <a:rPr lang="tr-TR" dirty="0" smtClean="0"/>
              <a:t> </a:t>
            </a:r>
            <a:r>
              <a:rPr lang="tr-TR" dirty="0" err="1" smtClean="0"/>
              <a:t>amiodaron</a:t>
            </a:r>
            <a:r>
              <a:rPr lang="tr-TR" dirty="0" smtClean="0"/>
              <a:t> dozu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Hastaya  </a:t>
            </a:r>
            <a:r>
              <a:rPr lang="tr-TR" dirty="0" smtClean="0">
                <a:solidFill>
                  <a:schemeClr val="tx2"/>
                </a:solidFill>
              </a:rPr>
              <a:t>300 mg</a:t>
            </a:r>
            <a:r>
              <a:rPr lang="tr-TR" dirty="0" smtClean="0"/>
              <a:t> IV </a:t>
            </a:r>
            <a:r>
              <a:rPr lang="tr-TR" dirty="0" err="1" smtClean="0"/>
              <a:t>bolus</a:t>
            </a:r>
            <a:r>
              <a:rPr lang="tr-TR" dirty="0" smtClean="0"/>
              <a:t> </a:t>
            </a:r>
            <a:r>
              <a:rPr lang="tr-TR" dirty="0" err="1" smtClean="0"/>
              <a:t>Amiodaron</a:t>
            </a:r>
            <a:r>
              <a:rPr lang="tr-TR" dirty="0" smtClean="0"/>
              <a:t> uygulandı.</a:t>
            </a:r>
          </a:p>
          <a:p>
            <a:endParaRPr lang="tr-TR" dirty="0" smtClean="0"/>
          </a:p>
          <a:p>
            <a:r>
              <a:rPr lang="tr-TR" dirty="0" smtClean="0"/>
              <a:t>Arkasından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SF ile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flush</a:t>
            </a:r>
            <a:r>
              <a:rPr lang="tr-TR" dirty="0" smtClean="0"/>
              <a:t> yapmalarını söylediniz.</a:t>
            </a:r>
            <a:endParaRPr lang="tr-TR" sz="1400" dirty="0" smtClean="0"/>
          </a:p>
          <a:p>
            <a:endParaRPr lang="tr-TR" dirty="0"/>
          </a:p>
        </p:txBody>
      </p:sp>
      <p:pic>
        <p:nvPicPr>
          <p:cNvPr id="4" name="Picture 112" descr="AmiodaroneLg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2476500" cy="19685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Defibrile</a:t>
            </a:r>
            <a:r>
              <a:rPr lang="tr-TR" dirty="0" smtClean="0"/>
              <a:t> et</a:t>
            </a:r>
          </a:p>
          <a:p>
            <a:r>
              <a:rPr lang="tr-TR" dirty="0" err="1" smtClean="0"/>
              <a:t>Amiodarondan</a:t>
            </a:r>
            <a:r>
              <a:rPr lang="tr-TR" dirty="0" smtClean="0"/>
              <a:t> sonra hiç vakit kaybetmeksizin hastayı dördüncü kez </a:t>
            </a:r>
            <a:r>
              <a:rPr lang="tr-TR" dirty="0" smtClean="0">
                <a:solidFill>
                  <a:schemeClr val="tx2"/>
                </a:solidFill>
              </a:rPr>
              <a:t>360 J</a:t>
            </a:r>
            <a:r>
              <a:rPr lang="tr-TR" dirty="0" smtClean="0"/>
              <a:t> ile </a:t>
            </a:r>
            <a:r>
              <a:rPr lang="tr-TR" dirty="0" err="1" smtClean="0"/>
              <a:t>defibrile</a:t>
            </a:r>
            <a:r>
              <a:rPr lang="tr-TR" dirty="0" smtClean="0"/>
              <a:t> ettiniz.</a:t>
            </a:r>
          </a:p>
          <a:p>
            <a:r>
              <a:rPr lang="tr-TR" dirty="0" smtClean="0"/>
              <a:t>Sonra ?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            </a:t>
            </a:r>
            <a:r>
              <a:rPr lang="tr-TR" sz="3900" b="1" dirty="0" err="1" smtClean="0"/>
              <a:t>CPR’a</a:t>
            </a:r>
            <a:r>
              <a:rPr lang="tr-TR" sz="3900" b="1" dirty="0" smtClean="0"/>
              <a:t> devam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Defibrilasyondan</a:t>
            </a:r>
            <a:r>
              <a:rPr lang="tr-TR" dirty="0" smtClean="0"/>
              <a:t> sonra nabzı ve ritmi değerlendirmeksizin </a:t>
            </a:r>
            <a:r>
              <a:rPr lang="tr-TR" dirty="0" smtClean="0">
                <a:solidFill>
                  <a:schemeClr val="tx2"/>
                </a:solidFill>
              </a:rPr>
              <a:t>2 dakika süre ile</a:t>
            </a:r>
            <a:r>
              <a:rPr lang="tr-TR" dirty="0" smtClean="0"/>
              <a:t> </a:t>
            </a:r>
            <a:r>
              <a:rPr lang="tr-TR" dirty="0" err="1" smtClean="0"/>
              <a:t>CPR’ı</a:t>
            </a:r>
            <a:r>
              <a:rPr lang="tr-TR" dirty="0" smtClean="0"/>
              <a:t> sürdürdünüz. </a:t>
            </a:r>
          </a:p>
          <a:p>
            <a:endParaRPr lang="tr-TR" dirty="0"/>
          </a:p>
        </p:txBody>
      </p:sp>
      <p:pic>
        <p:nvPicPr>
          <p:cNvPr id="4" name="Picture 78" descr="kompres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2127250" cy="1857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Ritmi değerlendir</a:t>
            </a:r>
          </a:p>
          <a:p>
            <a:r>
              <a:rPr lang="tr-TR" dirty="0" smtClean="0"/>
              <a:t>Ritmi değerlendirmek için </a:t>
            </a:r>
            <a:r>
              <a:rPr lang="tr-TR" dirty="0" err="1" smtClean="0"/>
              <a:t>CPR’a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kısa bir ara</a:t>
            </a:r>
            <a:r>
              <a:rPr lang="tr-TR" dirty="0" smtClean="0"/>
              <a:t> verdiniz.</a:t>
            </a:r>
          </a:p>
          <a:p>
            <a:endParaRPr lang="tr-TR" sz="1400" dirty="0" smtClean="0"/>
          </a:p>
          <a:p>
            <a:r>
              <a:rPr lang="tr-TR" dirty="0" smtClean="0"/>
              <a:t>Monitörde EKG düz çiziyor. Hastada </a:t>
            </a:r>
            <a:r>
              <a:rPr lang="tr-TR" dirty="0" err="1" smtClean="0">
                <a:solidFill>
                  <a:schemeClr val="tx2"/>
                </a:solidFill>
              </a:rPr>
              <a:t>asistoli</a:t>
            </a:r>
            <a:r>
              <a:rPr lang="tr-TR" dirty="0" smtClean="0"/>
              <a:t> mevcut.</a:t>
            </a:r>
            <a:endParaRPr lang="tr-TR" sz="12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84" descr="rhythm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338" y="4949825"/>
            <a:ext cx="3457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 yaparsınız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Lead</a:t>
            </a:r>
            <a:r>
              <a:rPr lang="tr-TR" dirty="0" smtClean="0"/>
              <a:t> kontrol</a:t>
            </a:r>
          </a:p>
          <a:p>
            <a:endParaRPr lang="tr-TR" sz="1600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tr-TR" dirty="0" err="1" smtClean="0"/>
              <a:t>Defibrilatör</a:t>
            </a:r>
            <a:r>
              <a:rPr lang="tr-TR" dirty="0" smtClean="0"/>
              <a:t> kablolarından birisi çıkmış. </a:t>
            </a:r>
            <a:r>
              <a:rPr lang="tr-TR" dirty="0" err="1" smtClean="0"/>
              <a:t>Monitörizasyonu</a:t>
            </a:r>
            <a:r>
              <a:rPr lang="tr-TR" dirty="0" smtClean="0"/>
              <a:t> düzelttiniz.</a:t>
            </a:r>
          </a:p>
          <a:p>
            <a:endParaRPr lang="tr-TR" sz="1400" dirty="0" smtClean="0"/>
          </a:p>
          <a:p>
            <a:r>
              <a:rPr lang="tr-TR" dirty="0" err="1" smtClean="0"/>
              <a:t>Ritm</a:t>
            </a:r>
            <a:r>
              <a:rPr lang="tr-TR" dirty="0" smtClean="0"/>
              <a:t> aşağıdaki gibi.</a:t>
            </a:r>
            <a:endParaRPr lang="tr-TR" sz="1200" dirty="0" smtClean="0"/>
          </a:p>
          <a:p>
            <a:endParaRPr lang="tr-TR" dirty="0"/>
          </a:p>
        </p:txBody>
      </p:sp>
      <p:pic>
        <p:nvPicPr>
          <p:cNvPr id="4" name="Picture 119" descr="WEBECGWIRES copy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736"/>
            <a:ext cx="1806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3" descr="rhyth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900" y="4868863"/>
            <a:ext cx="3600450" cy="11239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Ritim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Hastada </a:t>
            </a:r>
            <a:r>
              <a:rPr lang="tr-TR" dirty="0" smtClean="0">
                <a:solidFill>
                  <a:schemeClr val="tx2"/>
                </a:solidFill>
              </a:rPr>
              <a:t>sinüs </a:t>
            </a:r>
            <a:r>
              <a:rPr lang="tr-TR" dirty="0" err="1" smtClean="0">
                <a:solidFill>
                  <a:schemeClr val="tx2"/>
                </a:solidFill>
              </a:rPr>
              <a:t>bradikardisi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smtClean="0"/>
              <a:t>var.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Ventrikül</a:t>
            </a:r>
            <a:r>
              <a:rPr lang="tr-TR" dirty="0" smtClean="0"/>
              <a:t> hızı : 45 /dakika</a:t>
            </a:r>
          </a:p>
          <a:p>
            <a:endParaRPr lang="tr-TR" sz="1200" dirty="0" smtClean="0"/>
          </a:p>
          <a:p>
            <a:r>
              <a:rPr lang="tr-TR" dirty="0" smtClean="0"/>
              <a:t>Ne yaparsınız ?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b="1" dirty="0" smtClean="0"/>
              <a:t>Nabzı değerlendir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dirty="0" smtClean="0"/>
              <a:t>Ritimdeki bu değişiklikten sonra nabzın değerlendirilmesi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mutlak bir zorunluluk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Hastanın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ritmine uygun</a:t>
            </a:r>
            <a:r>
              <a:rPr lang="tr-TR" dirty="0" smtClean="0"/>
              <a:t> nabız atımlarını hissettiniz.</a:t>
            </a:r>
          </a:p>
          <a:p>
            <a:r>
              <a:rPr lang="tr-TR" dirty="0" smtClean="0"/>
              <a:t>Göğüs kompresyonunu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sonlandırdınız</a:t>
            </a:r>
            <a:r>
              <a:rPr lang="tr-TR" dirty="0" smtClean="0"/>
              <a:t>.</a:t>
            </a:r>
            <a:endParaRPr lang="tr-TR" sz="1200" dirty="0" smtClean="0"/>
          </a:p>
          <a:p>
            <a:endParaRPr lang="tr-TR" dirty="0"/>
          </a:p>
        </p:txBody>
      </p:sp>
      <p:pic>
        <p:nvPicPr>
          <p:cNvPr id="4" name="Picture 82" descr="rhyth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3457575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114" descr="pulse check copy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0"/>
            <a:ext cx="14097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7793903" algn="ctr" rotWithShape="0">
              <a:srgbClr val="CC66FF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   </a:t>
            </a:r>
            <a:r>
              <a:rPr lang="tr-TR" b="1" dirty="0" err="1" smtClean="0"/>
              <a:t>Vitalleri</a:t>
            </a:r>
            <a:r>
              <a:rPr lang="tr-TR" b="1" dirty="0" smtClean="0"/>
              <a:t> değerlendir</a:t>
            </a:r>
          </a:p>
          <a:p>
            <a:r>
              <a:rPr lang="tr-TR" dirty="0" smtClean="0"/>
              <a:t>Kalp hızı		: </a:t>
            </a:r>
            <a:r>
              <a:rPr lang="tr-TR" dirty="0" smtClean="0">
                <a:solidFill>
                  <a:schemeClr val="tx2"/>
                </a:solidFill>
              </a:rPr>
              <a:t>45</a:t>
            </a:r>
            <a:r>
              <a:rPr lang="tr-TR" dirty="0" smtClean="0"/>
              <a:t> vuru/</a:t>
            </a:r>
            <a:r>
              <a:rPr lang="tr-TR" dirty="0" err="1" smtClean="0"/>
              <a:t>dk</a:t>
            </a:r>
            <a:endParaRPr lang="tr-TR" dirty="0" smtClean="0"/>
          </a:p>
          <a:p>
            <a:r>
              <a:rPr lang="tr-TR" dirty="0" smtClean="0"/>
              <a:t>Tansiyon	: </a:t>
            </a:r>
            <a:r>
              <a:rPr lang="tr-TR" dirty="0" smtClean="0">
                <a:solidFill>
                  <a:schemeClr val="tx2"/>
                </a:solidFill>
              </a:rPr>
              <a:t>60/32</a:t>
            </a:r>
            <a:r>
              <a:rPr lang="tr-TR" dirty="0" smtClean="0"/>
              <a:t> </a:t>
            </a:r>
            <a:r>
              <a:rPr lang="tr-TR" dirty="0" err="1" smtClean="0"/>
              <a:t>mmHg</a:t>
            </a:r>
            <a:endParaRPr lang="tr-TR" dirty="0" smtClean="0"/>
          </a:p>
          <a:p>
            <a:r>
              <a:rPr lang="tr-TR" dirty="0" smtClean="0"/>
              <a:t>SpO</a:t>
            </a:r>
            <a:r>
              <a:rPr lang="tr-TR" baseline="-25000" dirty="0" smtClean="0"/>
              <a:t>2</a:t>
            </a:r>
            <a:r>
              <a:rPr lang="tr-TR" dirty="0" smtClean="0"/>
              <a:t>		: </a:t>
            </a:r>
            <a:r>
              <a:rPr lang="tr-TR" dirty="0" smtClean="0">
                <a:solidFill>
                  <a:schemeClr val="tx2"/>
                </a:solidFill>
              </a:rPr>
              <a:t>% 92</a:t>
            </a:r>
          </a:p>
          <a:p>
            <a:r>
              <a:rPr lang="tr-TR" dirty="0" smtClean="0"/>
              <a:t>Solunum sayısı	: </a:t>
            </a:r>
            <a:r>
              <a:rPr lang="tr-TR" dirty="0" smtClean="0">
                <a:solidFill>
                  <a:schemeClr val="tx2"/>
                </a:solidFill>
              </a:rPr>
              <a:t>0 /</a:t>
            </a:r>
            <a:r>
              <a:rPr lang="tr-TR" dirty="0" err="1" smtClean="0">
                <a:solidFill>
                  <a:schemeClr val="tx2"/>
                </a:solidFill>
              </a:rPr>
              <a:t>dk</a:t>
            </a:r>
            <a:endParaRPr lang="tr-TR" dirty="0" smtClean="0">
              <a:solidFill>
                <a:schemeClr val="tx2"/>
              </a:solidFill>
            </a:endParaRPr>
          </a:p>
          <a:p>
            <a:endParaRPr lang="tr-TR" sz="1200" dirty="0" smtClean="0"/>
          </a:p>
          <a:p>
            <a:r>
              <a:rPr lang="tr-TR" dirty="0" smtClean="0"/>
              <a:t>Hasta hala uyaranlara </a:t>
            </a:r>
            <a:r>
              <a:rPr lang="tr-TR" dirty="0" smtClean="0">
                <a:solidFill>
                  <a:schemeClr val="hlink"/>
                </a:solidFill>
              </a:rPr>
              <a:t>tepkisiz</a:t>
            </a:r>
            <a:r>
              <a:rPr lang="tr-TR" dirty="0" smtClean="0"/>
              <a:t>.</a:t>
            </a:r>
          </a:p>
          <a:p>
            <a:endParaRPr lang="tr-TR" sz="1200" dirty="0" smtClean="0"/>
          </a:p>
          <a:p>
            <a:r>
              <a:rPr lang="tr-TR" dirty="0" smtClean="0"/>
              <a:t> Ekipten birisi </a:t>
            </a:r>
            <a:r>
              <a:rPr lang="tr-TR" dirty="0" err="1" smtClean="0">
                <a:solidFill>
                  <a:schemeClr val="hlink"/>
                </a:solidFill>
              </a:rPr>
              <a:t>ventilasyona</a:t>
            </a:r>
            <a:r>
              <a:rPr lang="tr-TR" dirty="0" smtClean="0">
                <a:solidFill>
                  <a:schemeClr val="hlink"/>
                </a:solidFill>
              </a:rPr>
              <a:t> devam</a:t>
            </a:r>
            <a:r>
              <a:rPr lang="tr-TR" dirty="0" smtClean="0"/>
              <a:t> ediyor.</a:t>
            </a:r>
            <a:endParaRPr lang="tr-TR" sz="1200" dirty="0" smtClean="0"/>
          </a:p>
          <a:p>
            <a:endParaRPr lang="tr-TR" dirty="0"/>
          </a:p>
        </p:txBody>
      </p:sp>
      <p:pic>
        <p:nvPicPr>
          <p:cNvPr id="4" name="Picture 81" descr="mon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785926"/>
            <a:ext cx="1552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Atropin</a:t>
            </a:r>
          </a:p>
          <a:p>
            <a:r>
              <a:rPr lang="tr-TR" dirty="0" smtClean="0"/>
              <a:t>Hastada </a:t>
            </a:r>
            <a:r>
              <a:rPr lang="tr-TR" dirty="0" err="1" smtClean="0"/>
              <a:t>semptomatik</a:t>
            </a:r>
            <a:r>
              <a:rPr lang="tr-TR" dirty="0" smtClean="0"/>
              <a:t> </a:t>
            </a:r>
            <a:r>
              <a:rPr lang="tr-TR" dirty="0" err="1" smtClean="0"/>
              <a:t>bradikardi</a:t>
            </a:r>
            <a:r>
              <a:rPr lang="tr-TR" dirty="0" smtClean="0"/>
              <a:t> mevcut.</a:t>
            </a:r>
          </a:p>
          <a:p>
            <a:endParaRPr lang="tr-TR" sz="1200" dirty="0" smtClean="0"/>
          </a:p>
          <a:p>
            <a:r>
              <a:rPr lang="tr-TR" dirty="0" smtClean="0"/>
              <a:t>Vakit kaybetmemek lazım. </a:t>
            </a:r>
          </a:p>
          <a:p>
            <a:endParaRPr lang="tr-TR" sz="1400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tr-TR" dirty="0" smtClean="0"/>
              <a:t>Hastaya </a:t>
            </a:r>
            <a:r>
              <a:rPr lang="tr-TR" dirty="0" smtClean="0">
                <a:solidFill>
                  <a:schemeClr val="tx2"/>
                </a:solidFill>
              </a:rPr>
              <a:t>IV atropin </a:t>
            </a:r>
            <a:r>
              <a:rPr lang="tr-TR" dirty="0" smtClean="0"/>
              <a:t>vermelerini söylediniz.</a:t>
            </a:r>
            <a:endParaRPr lang="tr-TR" sz="1400" dirty="0" smtClean="0"/>
          </a:p>
          <a:p>
            <a:endParaRPr lang="tr-TR" dirty="0"/>
          </a:p>
        </p:txBody>
      </p:sp>
      <p:pic>
        <p:nvPicPr>
          <p:cNvPr id="4" name="Picture 112" descr="Atropine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500570"/>
            <a:ext cx="59404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Kaç mg atropin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Hastaya  </a:t>
            </a:r>
            <a:r>
              <a:rPr lang="tr-TR" dirty="0" smtClean="0">
                <a:solidFill>
                  <a:schemeClr val="tx2"/>
                </a:solidFill>
              </a:rPr>
              <a:t>0,5 mg</a:t>
            </a:r>
            <a:r>
              <a:rPr lang="tr-TR" dirty="0" smtClean="0"/>
              <a:t> IV </a:t>
            </a:r>
            <a:r>
              <a:rPr lang="tr-TR" dirty="0" err="1" smtClean="0"/>
              <a:t>bolus</a:t>
            </a:r>
            <a:r>
              <a:rPr lang="tr-TR" dirty="0" smtClean="0"/>
              <a:t> Atropin uygulandı.</a:t>
            </a:r>
          </a:p>
          <a:p>
            <a:r>
              <a:rPr lang="tr-TR" dirty="0" smtClean="0"/>
              <a:t>Resusitasyonda atropinin maksimum dozu 3 mg dır.</a:t>
            </a:r>
          </a:p>
          <a:p>
            <a:endParaRPr lang="tr-TR" sz="1200" dirty="0" smtClean="0"/>
          </a:p>
          <a:p>
            <a:r>
              <a:rPr lang="tr-TR" dirty="0" smtClean="0"/>
              <a:t>Atropinden sonra hastanın kalp hızında</a:t>
            </a:r>
            <a:r>
              <a:rPr lang="tr-TR" dirty="0" smtClean="0">
                <a:solidFill>
                  <a:schemeClr val="tx2"/>
                </a:solidFill>
              </a:rPr>
              <a:t> anlamlı artış olmadı</a:t>
            </a:r>
            <a:r>
              <a:rPr lang="tr-TR" dirty="0" smtClean="0"/>
              <a:t>.</a:t>
            </a:r>
          </a:p>
          <a:p>
            <a:endParaRPr lang="tr-TR" sz="1200" dirty="0" smtClean="0"/>
          </a:p>
          <a:p>
            <a:r>
              <a:rPr lang="tr-TR" dirty="0" smtClean="0">
                <a:solidFill>
                  <a:schemeClr val="tx2"/>
                </a:solidFill>
              </a:rPr>
              <a:t>Tekrarlanan</a:t>
            </a:r>
            <a:r>
              <a:rPr lang="tr-TR" dirty="0" smtClean="0"/>
              <a:t> atropin dozlarına da tatminkar bir yanıt alamadınız.</a:t>
            </a:r>
          </a:p>
          <a:p>
            <a:endParaRPr lang="tr-TR" sz="1200" dirty="0" smtClean="0"/>
          </a:p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Nabız : 40     TA:65/32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mmHg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 yaparsınız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Transkütan</a:t>
            </a:r>
            <a:r>
              <a:rPr lang="tr-TR" dirty="0" smtClean="0"/>
              <a:t> </a:t>
            </a:r>
            <a:r>
              <a:rPr lang="tr-TR" dirty="0" err="1" smtClean="0"/>
              <a:t>pacing</a:t>
            </a:r>
            <a:endParaRPr lang="tr-TR" dirty="0" smtClean="0"/>
          </a:p>
          <a:p>
            <a:r>
              <a:rPr lang="tr-TR" dirty="0" err="1" smtClean="0"/>
              <a:t>Arrest</a:t>
            </a:r>
            <a:r>
              <a:rPr lang="tr-TR" dirty="0" smtClean="0"/>
              <a:t> sonrası ciddi </a:t>
            </a:r>
            <a:r>
              <a:rPr lang="tr-TR" dirty="0" err="1" smtClean="0"/>
              <a:t>semptomatik</a:t>
            </a:r>
            <a:r>
              <a:rPr lang="tr-TR" dirty="0" smtClean="0"/>
              <a:t> </a:t>
            </a:r>
            <a:r>
              <a:rPr lang="tr-TR" dirty="0" err="1" smtClean="0"/>
              <a:t>bradikardide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alternatif bir tedavi</a:t>
            </a:r>
            <a:r>
              <a:rPr lang="tr-TR" dirty="0" smtClean="0"/>
              <a:t>, </a:t>
            </a:r>
            <a:r>
              <a:rPr lang="tr-TR" dirty="0" err="1" smtClean="0"/>
              <a:t>transkütan</a:t>
            </a:r>
            <a:r>
              <a:rPr lang="tr-TR" dirty="0" smtClean="0"/>
              <a:t> </a:t>
            </a:r>
            <a:r>
              <a:rPr lang="tr-TR" dirty="0" err="1" smtClean="0"/>
              <a:t>pacing</a:t>
            </a:r>
            <a:r>
              <a:rPr lang="tr-TR" dirty="0" smtClean="0"/>
              <a:t>.</a:t>
            </a:r>
          </a:p>
          <a:p>
            <a:endParaRPr lang="tr-TR" sz="1200" dirty="0" smtClean="0"/>
          </a:p>
          <a:p>
            <a:r>
              <a:rPr lang="tr-TR" dirty="0" err="1" smtClean="0"/>
              <a:t>Defibrilatörünüz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pacing</a:t>
            </a:r>
            <a:r>
              <a:rPr lang="tr-TR" dirty="0" smtClean="0"/>
              <a:t> yapabildiği için,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hasta çok şanslı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4" name="Picture 82" descr="zollpd120051_filtered_56 copy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86256"/>
            <a:ext cx="2768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43 yaşında Ayşe Abla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tr-TR" dirty="0" smtClean="0"/>
              <a:t>Yorgun bir günün ardından hastanenin karşısındaki eczaneden ilaç almak için adımlarınızı sıkılaştırdınız.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Eczaneden içeri girdiğinizde kimseyi göremediniz. Birden tezgah gerisinden gelen hırıltı, tüm dikkatinizi oraya topladı. Tezgaha yöneldiniz. 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Aman </a:t>
            </a:r>
            <a:r>
              <a:rPr lang="tr-TR" dirty="0" err="1" smtClean="0"/>
              <a:t>Allahım</a:t>
            </a:r>
            <a:r>
              <a:rPr lang="tr-TR" dirty="0" smtClean="0"/>
              <a:t> !... O tatlı, </a:t>
            </a:r>
            <a:r>
              <a:rPr lang="tr-TR" dirty="0" err="1" smtClean="0"/>
              <a:t>tombiş</a:t>
            </a:r>
            <a:r>
              <a:rPr lang="tr-TR" dirty="0" smtClean="0"/>
              <a:t> Ayşe abla tezgahın gerisinde yığılıp kalmış.</a:t>
            </a:r>
          </a:p>
          <a:p>
            <a:pPr>
              <a:spcBef>
                <a:spcPct val="50000"/>
              </a:spcBef>
              <a:buNone/>
            </a:pPr>
            <a:r>
              <a:rPr lang="tr-TR" dirty="0" smtClean="0"/>
              <a:t>    Not: Olguda adı geçen kişinin gerçekle ilişkisi yoktur. Tamamen kurgusaldır.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Tebrikler iyi iş çıkardınız hastanın hayatını kurtardınız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Kalp hızı: 80 vuru/</a:t>
            </a:r>
            <a:r>
              <a:rPr lang="tr-TR" dirty="0" err="1" smtClean="0"/>
              <a:t>dk</a:t>
            </a:r>
            <a:endParaRPr lang="tr-TR" dirty="0" smtClean="0"/>
          </a:p>
          <a:p>
            <a:r>
              <a:rPr lang="tr-TR" dirty="0" smtClean="0"/>
              <a:t>TA :120/80 </a:t>
            </a:r>
            <a:r>
              <a:rPr lang="tr-TR" dirty="0" err="1" smtClean="0"/>
              <a:t>mmHg</a:t>
            </a:r>
            <a:endParaRPr lang="tr-TR" dirty="0" smtClean="0"/>
          </a:p>
          <a:p>
            <a:r>
              <a:rPr lang="tr-TR" dirty="0" smtClean="0"/>
              <a:t>Oksijen </a:t>
            </a:r>
            <a:r>
              <a:rPr lang="tr-TR" dirty="0" err="1" smtClean="0"/>
              <a:t>satürasyonu</a:t>
            </a:r>
            <a:r>
              <a:rPr lang="tr-TR" dirty="0" smtClean="0"/>
              <a:t> : % 96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Şimdi ne yapmalı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  <a:p>
            <a:r>
              <a:rPr lang="tr-TR" dirty="0" err="1" smtClean="0"/>
              <a:t>Amiodaron</a:t>
            </a:r>
            <a:r>
              <a:rPr lang="tr-TR" dirty="0" smtClean="0"/>
              <a:t> </a:t>
            </a:r>
            <a:r>
              <a:rPr lang="tr-TR" dirty="0" err="1" smtClean="0"/>
              <a:t>infüzyonuna</a:t>
            </a:r>
            <a:r>
              <a:rPr lang="tr-TR" dirty="0" smtClean="0"/>
              <a:t> başladınız</a:t>
            </a:r>
          </a:p>
          <a:p>
            <a:r>
              <a:rPr lang="tr-TR" dirty="0" smtClean="0"/>
              <a:t>1 </a:t>
            </a:r>
            <a:r>
              <a:rPr lang="tr-TR" dirty="0" err="1" smtClean="0"/>
              <a:t>Lt</a:t>
            </a:r>
            <a:r>
              <a:rPr lang="tr-TR" dirty="0" smtClean="0"/>
              <a:t> SF içerisine 900 mg </a:t>
            </a:r>
            <a:r>
              <a:rPr lang="tr-TR" dirty="0" err="1" smtClean="0"/>
              <a:t>Amiodaron</a:t>
            </a:r>
            <a:r>
              <a:rPr lang="tr-TR" dirty="0" smtClean="0"/>
              <a:t> 24 saate gidecek şekilde ayarlanır.</a:t>
            </a:r>
          </a:p>
          <a:p>
            <a:r>
              <a:rPr lang="tr-TR" dirty="0" smtClean="0"/>
              <a:t>Solunum desteği sürüyor</a:t>
            </a:r>
          </a:p>
          <a:p>
            <a:r>
              <a:rPr lang="tr-TR" dirty="0" err="1" smtClean="0"/>
              <a:t>Vitalleri</a:t>
            </a:r>
            <a:r>
              <a:rPr lang="tr-TR" dirty="0" smtClean="0"/>
              <a:t> yakından takip ediyorsunuz</a:t>
            </a:r>
          </a:p>
          <a:p>
            <a:r>
              <a:rPr lang="tr-TR" dirty="0" smtClean="0"/>
              <a:t>Artık hasta transport için hazır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Yetişkin temel yaşam desteği </a:t>
            </a:r>
            <a:r>
              <a:rPr lang="tr-TR" dirty="0" err="1" smtClean="0"/>
              <a:t>algoritmi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Tepki var mı? Yok </a:t>
            </a:r>
          </a:p>
          <a:p>
            <a:r>
              <a:rPr lang="tr-TR" dirty="0" smtClean="0"/>
              <a:t>Yardım çağır</a:t>
            </a:r>
          </a:p>
          <a:p>
            <a:r>
              <a:rPr lang="tr-TR" dirty="0" smtClean="0"/>
              <a:t>Hava yolunu aç</a:t>
            </a:r>
          </a:p>
          <a:p>
            <a:r>
              <a:rPr lang="tr-TR" dirty="0" smtClean="0"/>
              <a:t>Solunumu kontrol et yok</a:t>
            </a:r>
          </a:p>
          <a:p>
            <a:r>
              <a:rPr lang="tr-TR" dirty="0" smtClean="0"/>
              <a:t>112’yi ara</a:t>
            </a:r>
          </a:p>
          <a:p>
            <a:r>
              <a:rPr lang="tr-TR" dirty="0" smtClean="0"/>
              <a:t>30 göğüs kompresyonu</a:t>
            </a:r>
          </a:p>
          <a:p>
            <a:r>
              <a:rPr lang="tr-TR" dirty="0" smtClean="0"/>
              <a:t>2 kurtarıcı soluk 30 göğüs kompresyonu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tr-TR" dirty="0" smtClean="0"/>
              <a:t>Bikarbonat verilmesi, kardiyak </a:t>
            </a:r>
            <a:r>
              <a:rPr lang="tr-TR" dirty="0" err="1" smtClean="0"/>
              <a:t>arrest</a:t>
            </a:r>
            <a:r>
              <a:rPr lang="tr-TR" dirty="0" smtClean="0"/>
              <a:t> ve CPR sürecinde, özellikle de hastane dışı </a:t>
            </a:r>
            <a:r>
              <a:rPr lang="tr-TR" dirty="0" err="1" smtClean="0"/>
              <a:t>resüsitasyonlarda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önerilmemektedir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Şayet </a:t>
            </a:r>
            <a:r>
              <a:rPr lang="tr-TR" dirty="0" err="1" smtClean="0"/>
              <a:t>arrest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hiperkalemi</a:t>
            </a:r>
            <a:r>
              <a:rPr lang="tr-TR" dirty="0" smtClean="0"/>
              <a:t> veya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antidepresan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intoksikasyonuna</a:t>
            </a:r>
            <a:r>
              <a:rPr lang="tr-TR" dirty="0" smtClean="0"/>
              <a:t> bağlı ise, bikarbonat (50 </a:t>
            </a:r>
            <a:r>
              <a:rPr lang="tr-TR" dirty="0" err="1" smtClean="0"/>
              <a:t>mmol</a:t>
            </a:r>
            <a:r>
              <a:rPr lang="tr-TR" dirty="0" smtClean="0"/>
              <a:t>) kullanılabilir.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Bazı araştırmacılar, bikarbonatı,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arteryel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&lt;7.1</a:t>
            </a:r>
            <a:r>
              <a:rPr lang="tr-TR" dirty="0" smtClean="0"/>
              <a:t> ise önermektedirler, ancak, bu durum hala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tartışmalıdır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tr-TR" dirty="0" smtClean="0"/>
              <a:t>Magnezyum sülfatın, kardiyak </a:t>
            </a:r>
            <a:r>
              <a:rPr lang="tr-TR" dirty="0" err="1" smtClean="0"/>
              <a:t>arrestte</a:t>
            </a:r>
            <a:r>
              <a:rPr lang="tr-TR" dirty="0" smtClean="0"/>
              <a:t> </a:t>
            </a:r>
            <a:r>
              <a:rPr lang="tr-TR" dirty="0" err="1" smtClean="0"/>
              <a:t>sağkalımı</a:t>
            </a:r>
            <a:r>
              <a:rPr lang="tr-TR" dirty="0" smtClean="0"/>
              <a:t> artırmadığı gösterilmiş.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Ancak, özellikle potasyum kaybettiren </a:t>
            </a:r>
            <a:r>
              <a:rPr lang="tr-TR" dirty="0" err="1" smtClean="0"/>
              <a:t>diüretik</a:t>
            </a:r>
            <a:r>
              <a:rPr lang="tr-TR" dirty="0" smtClean="0"/>
              <a:t> kullananlarda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hipomagnezemi</a:t>
            </a:r>
            <a:r>
              <a:rPr lang="tr-TR" dirty="0" smtClean="0"/>
              <a:t> olmakta ve bu durum,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refrakter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VF’a</a:t>
            </a:r>
            <a:r>
              <a:rPr lang="tr-TR" dirty="0" smtClean="0"/>
              <a:t> yol açabilmektedir.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Bu sebeple, tüm girişimleri denedikten sonra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yanıt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alınamamışsa</a:t>
            </a:r>
            <a:r>
              <a:rPr lang="tr-TR" dirty="0" smtClean="0"/>
              <a:t> veya hikayede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hipomagnezemi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ile ilgili bir şüphe</a:t>
            </a:r>
            <a:r>
              <a:rPr lang="tr-TR" dirty="0" smtClean="0"/>
              <a:t> varsa,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mmol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veya 2 gram</a:t>
            </a:r>
            <a:r>
              <a:rPr lang="tr-TR" dirty="0" smtClean="0"/>
              <a:t> dozunda verilebilir.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Vazopressin</a:t>
            </a:r>
            <a:r>
              <a:rPr lang="tr-TR" dirty="0" smtClean="0"/>
              <a:t>, yüksek dozlarda, düz kaslardaki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tr-TR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tr-TR" dirty="0" smtClean="0"/>
              <a:t> reseptörleri üzerinden etki ederek </a:t>
            </a:r>
            <a:r>
              <a:rPr lang="tr-TR" dirty="0" err="1" smtClean="0"/>
              <a:t>vazokonstrüksiyona</a:t>
            </a:r>
            <a:r>
              <a:rPr lang="tr-TR" dirty="0" smtClean="0"/>
              <a:t> yol açan bir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vazopressör</a:t>
            </a:r>
            <a:r>
              <a:rPr lang="tr-TR" dirty="0" err="1" smtClean="0"/>
              <a:t>dür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dirty="0" err="1" smtClean="0"/>
              <a:t>Vazopressinin</a:t>
            </a:r>
            <a:r>
              <a:rPr lang="tr-TR" dirty="0" smtClean="0"/>
              <a:t>, kardiyak </a:t>
            </a:r>
            <a:r>
              <a:rPr lang="tr-TR" dirty="0" err="1" smtClean="0"/>
              <a:t>arrest</a:t>
            </a:r>
            <a:r>
              <a:rPr lang="tr-TR" dirty="0" smtClean="0"/>
              <a:t> olgularında klinik kullanımı, başarıyla </a:t>
            </a:r>
            <a:r>
              <a:rPr lang="tr-TR" dirty="0" err="1" smtClean="0"/>
              <a:t>resüsite</a:t>
            </a:r>
            <a:r>
              <a:rPr lang="tr-TR" dirty="0" smtClean="0"/>
              <a:t> edilen hastalarda,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 düzeyinin yüksek bulunması</a:t>
            </a:r>
            <a:r>
              <a:rPr lang="tr-TR" dirty="0" smtClean="0"/>
              <a:t> ile başlamıştır.</a:t>
            </a:r>
          </a:p>
          <a:p>
            <a:pPr>
              <a:spcBef>
                <a:spcPct val="50000"/>
              </a:spcBef>
            </a:pP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 yönergede</a:t>
            </a:r>
            <a:r>
              <a:rPr lang="tr-TR" dirty="0" smtClean="0"/>
              <a:t>, </a:t>
            </a:r>
            <a:r>
              <a:rPr lang="tr-TR" dirty="0" err="1" smtClean="0"/>
              <a:t>vazopressin</a:t>
            </a:r>
            <a:r>
              <a:rPr lang="tr-TR" dirty="0" smtClean="0"/>
              <a:t> ile ilgili, adrenaline alternatif olarak veya adrenalinle kombine edilerek kullanılabileceğini destekleyecek veya bu tezi çürütecek kanıtların,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şu an için yetersiz</a:t>
            </a:r>
            <a:r>
              <a:rPr lang="tr-TR" dirty="0" smtClean="0"/>
              <a:t> olduğu kabul edilmiştir.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tr-TR" dirty="0" err="1" smtClean="0">
                <a:solidFill>
                  <a:schemeClr val="tx2"/>
                </a:solidFill>
              </a:rPr>
              <a:t>Aminofilin</a:t>
            </a:r>
            <a:r>
              <a:rPr lang="tr-TR" dirty="0" smtClean="0"/>
              <a:t>, dokulardaki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</a:t>
            </a:r>
            <a:r>
              <a:rPr lang="tr-TR" dirty="0" smtClean="0"/>
              <a:t> düzeyini artıran ve adrenal </a:t>
            </a:r>
            <a:r>
              <a:rPr lang="tr-TR" dirty="0" err="1" smtClean="0"/>
              <a:t>medulladan</a:t>
            </a:r>
            <a:r>
              <a:rPr lang="tr-TR" dirty="0" smtClean="0"/>
              <a:t> adrenalin </a:t>
            </a:r>
            <a:r>
              <a:rPr lang="tr-TR" dirty="0" err="1" smtClean="0"/>
              <a:t>salınımına</a:t>
            </a:r>
            <a:r>
              <a:rPr lang="tr-TR" dirty="0" smtClean="0"/>
              <a:t> yol açan bir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fosfodiesteraz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inhibitörüdür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Asistolik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kardiyak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arrest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atropine yanıt vermeyen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periarrest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bradikardi</a:t>
            </a:r>
            <a:r>
              <a:rPr lang="tr-TR" dirty="0" smtClean="0"/>
              <a:t> durumlarında </a:t>
            </a:r>
            <a:r>
              <a:rPr lang="tr-TR" dirty="0" err="1" smtClean="0"/>
              <a:t>endikedir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Önerilen dozu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250-500 mg (5 mg/kg)</a:t>
            </a:r>
            <a:r>
              <a:rPr lang="tr-TR" dirty="0" smtClean="0"/>
              <a:t> olup,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terapotik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penceresi dar</a:t>
            </a:r>
            <a:r>
              <a:rPr lang="tr-TR" dirty="0" smtClean="0"/>
              <a:t> bir ilaçtır.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Hızlı IV enjeksiyonu,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aritmilere ve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konvülzyonlara</a:t>
            </a:r>
            <a:r>
              <a:rPr lang="tr-TR" dirty="0" smtClean="0"/>
              <a:t> neden </a:t>
            </a:r>
            <a:r>
              <a:rPr lang="tr-TR" dirty="0" err="1" smtClean="0"/>
              <a:t>olablir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Kalsiyum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miyokard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kontraksiyonu</a:t>
            </a:r>
            <a:r>
              <a:rPr lang="tr-TR" dirty="0" smtClean="0"/>
              <a:t> ile ilgili hücresel mekanizmaların işlemesinde hayati öneme sahip olmasına karşın, yararlı etkilerinin olduğunu destekleyen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çok az veri var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Bu yüzden </a:t>
            </a:r>
            <a:r>
              <a:rPr lang="tr-TR" dirty="0" err="1" smtClean="0"/>
              <a:t>resüsitasyon</a:t>
            </a:r>
            <a:r>
              <a:rPr lang="tr-TR" dirty="0" smtClean="0"/>
              <a:t> sürecinde, sadece,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hiperkalemi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hipokalsemi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 kalsiyum kanal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blokerlerinin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aşırı kullanımına bağlı</a:t>
            </a:r>
            <a:r>
              <a:rPr lang="tr-TR" dirty="0" smtClean="0"/>
              <a:t> gelişen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pulseless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elektriksel aktivite (PEA)</a:t>
            </a:r>
            <a:r>
              <a:rPr lang="tr-TR" dirty="0" smtClean="0"/>
              <a:t> varlığında kullanılması önerilmektedir.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Verapamil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diltiazem</a:t>
            </a:r>
            <a:r>
              <a:rPr lang="tr-TR" dirty="0" smtClean="0"/>
              <a:t>, AV </a:t>
            </a:r>
            <a:r>
              <a:rPr lang="tr-TR" dirty="0" err="1" smtClean="0"/>
              <a:t>nodda</a:t>
            </a:r>
            <a:r>
              <a:rPr lang="tr-TR" dirty="0" smtClean="0"/>
              <a:t> iletimi yavaşlatan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kalsiyum kanal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blokerleridir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Re-</a:t>
            </a:r>
            <a:r>
              <a:rPr lang="tr-TR" dirty="0" err="1" smtClean="0"/>
              <a:t>entry</a:t>
            </a:r>
            <a:r>
              <a:rPr lang="tr-TR" dirty="0" smtClean="0"/>
              <a:t> aritmilerde ve </a:t>
            </a:r>
            <a:r>
              <a:rPr lang="tr-TR" dirty="0" err="1" smtClean="0"/>
              <a:t>atrial</a:t>
            </a:r>
            <a:r>
              <a:rPr lang="tr-TR" dirty="0" smtClean="0"/>
              <a:t> taşikardisi olan hastalarda, </a:t>
            </a:r>
            <a:r>
              <a:rPr lang="tr-TR" dirty="0" err="1" smtClean="0"/>
              <a:t>ventrikül</a:t>
            </a:r>
            <a:r>
              <a:rPr lang="tr-TR" dirty="0" smtClean="0"/>
              <a:t> yanıtını kontrol altına almada etkilidir.</a:t>
            </a:r>
          </a:p>
          <a:p>
            <a:pPr>
              <a:spcBef>
                <a:spcPct val="50000"/>
              </a:spcBef>
            </a:pP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Adenozin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veya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vagal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manevalarla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döndürülemeyen stabil düzenli dar kompleksli taşikardilerde</a:t>
            </a:r>
            <a:r>
              <a:rPr lang="tr-TR" dirty="0" smtClean="0"/>
              <a:t> ve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atriyal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fibrilasyonlu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veya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atrial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flatterli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ventrikül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fonksiyonu korunmuş hastalarda,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ventrikül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yanıtını kontrol altına almak</a:t>
            </a:r>
            <a:r>
              <a:rPr lang="tr-TR" dirty="0" smtClean="0"/>
              <a:t> için kullanılmaktadır.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Adenozin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 </a:t>
            </a:r>
            <a:r>
              <a:rPr lang="tr-TR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nod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üzerinden iletimi yavaşlatan</a:t>
            </a:r>
            <a:r>
              <a:rPr lang="tr-TR" dirty="0" smtClean="0"/>
              <a:t> bir pürin nükleotididir.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AV </a:t>
            </a:r>
            <a:r>
              <a:rPr lang="tr-TR" dirty="0" err="1" smtClean="0"/>
              <a:t>nodun</a:t>
            </a:r>
            <a:r>
              <a:rPr lang="tr-TR" dirty="0" smtClean="0"/>
              <a:t> da içerisine yer aldığı re-</a:t>
            </a:r>
            <a:r>
              <a:rPr lang="tr-TR" dirty="0" err="1" smtClean="0"/>
              <a:t>entry</a:t>
            </a:r>
            <a:r>
              <a:rPr lang="tr-TR" dirty="0" smtClean="0"/>
              <a:t> döngüleri ile birlikte olan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paroksismal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r-T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SVT’lerde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(AVNRT)</a:t>
            </a:r>
            <a:r>
              <a:rPr lang="tr-TR" dirty="0" smtClean="0"/>
              <a:t>, bu döngüyü kıran oldukça etkili bir ilaçtır.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Yarı ömrü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10-15 saniyedir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tr-TR" dirty="0" smtClean="0">
                <a:solidFill>
                  <a:schemeClr val="tx2"/>
                </a:solidFill>
              </a:rPr>
              <a:t>6 mg</a:t>
            </a:r>
            <a:r>
              <a:rPr lang="tr-TR" dirty="0" smtClean="0"/>
              <a:t> ile başlayıp, istenilen etki oluşmadığında,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iki kez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1-2 dakika ara ile 12 mg</a:t>
            </a:r>
            <a:r>
              <a:rPr lang="tr-TR" dirty="0" smtClean="0"/>
              <a:t> dozunda verilebilir.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tr-TR" dirty="0" smtClean="0"/>
              <a:t>Yapacağınız ilk şey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sz="9600" dirty="0" smtClean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  <a:p>
            <a:r>
              <a:rPr lang="tr-TR" sz="9600" dirty="0" smtClean="0">
                <a:solidFill>
                  <a:schemeClr val="tx2"/>
                </a:solidFill>
                <a:latin typeface="Times New Roman" pitchFamily="18" charset="0"/>
              </a:rPr>
              <a:t>Güvenliği sağla</a:t>
            </a:r>
          </a:p>
          <a:p>
            <a:r>
              <a:rPr lang="tr-TR" sz="9600" dirty="0" smtClean="0"/>
              <a:t>Ortamda </a:t>
            </a:r>
            <a:r>
              <a:rPr lang="tr-TR" sz="9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hastanın</a:t>
            </a:r>
            <a:r>
              <a:rPr lang="tr-TR" sz="9600" dirty="0" smtClean="0"/>
              <a:t> veya </a:t>
            </a:r>
            <a:r>
              <a:rPr lang="tr-TR" sz="9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sizin güvenliğinizi</a:t>
            </a:r>
            <a:r>
              <a:rPr lang="tr-TR" sz="9600" dirty="0" smtClean="0"/>
              <a:t> tehdit edebilecek bir tehlike yok.</a:t>
            </a:r>
          </a:p>
          <a:p>
            <a:endParaRPr lang="tr-TR" sz="9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KAYNAKLAR</a:t>
            </a:r>
          </a:p>
          <a:p>
            <a:r>
              <a:rPr lang="tr-TR" dirty="0" err="1" smtClean="0"/>
              <a:t>Gata</a:t>
            </a:r>
            <a:r>
              <a:rPr lang="tr-TR" dirty="0" smtClean="0"/>
              <a:t> anestezi ve </a:t>
            </a:r>
            <a:r>
              <a:rPr lang="tr-TR" dirty="0" err="1" smtClean="0"/>
              <a:t>reanimasyon</a:t>
            </a:r>
            <a:r>
              <a:rPr lang="tr-TR" dirty="0" smtClean="0"/>
              <a:t> </a:t>
            </a:r>
            <a:r>
              <a:rPr lang="tr-TR" dirty="0" err="1" smtClean="0"/>
              <a:t>cpr</a:t>
            </a:r>
            <a:r>
              <a:rPr lang="tr-TR" dirty="0" smtClean="0"/>
              <a:t> simülasyon </a:t>
            </a:r>
          </a:p>
          <a:p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Resucitation</a:t>
            </a:r>
            <a:r>
              <a:rPr lang="tr-TR" dirty="0" smtClean="0"/>
              <a:t> </a:t>
            </a:r>
            <a:r>
              <a:rPr lang="tr-TR" dirty="0" err="1" smtClean="0"/>
              <a:t>Council</a:t>
            </a:r>
            <a:r>
              <a:rPr lang="tr-TR" dirty="0" smtClean="0"/>
              <a:t> (ERC)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429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Sonra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Bilinci değerlendir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Hastayı sarstınız ve yüksek sesle ismini bağırdınız.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Hasta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tepkisiz </a:t>
            </a:r>
            <a:r>
              <a:rPr lang="tr-TR" dirty="0" smtClean="0"/>
              <a:t>ve size karşılık vermedi.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20" descr="response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18446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Sonra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Yardım çağır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Temel yaşam desteğinde hasta tepkisizse, mutlaka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yardım</a:t>
            </a:r>
            <a:r>
              <a:rPr lang="tr-TR" dirty="0" smtClean="0"/>
              <a:t> çağırınız.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Yardım etmeleri için çevrenize seslendiniz.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Sonra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                         </a:t>
            </a:r>
            <a:r>
              <a:rPr lang="tr-TR" b="1" dirty="0" smtClean="0"/>
              <a:t>Solunumu değerlendir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Şimdi </a:t>
            </a:r>
            <a:r>
              <a:rPr lang="tr-TR" dirty="0" smtClean="0">
                <a:solidFill>
                  <a:schemeClr val="tx2"/>
                </a:solidFill>
              </a:rPr>
              <a:t>ABC</a:t>
            </a:r>
            <a:r>
              <a:rPr lang="tr-TR" dirty="0" smtClean="0"/>
              <a:t> (</a:t>
            </a:r>
            <a:r>
              <a:rPr lang="tr-TR" dirty="0" err="1" smtClean="0">
                <a:solidFill>
                  <a:schemeClr val="tx2"/>
                </a:solidFill>
              </a:rPr>
              <a:t>A</a:t>
            </a:r>
            <a:r>
              <a:rPr lang="tr-TR" dirty="0" err="1" smtClean="0"/>
              <a:t>irway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chemeClr val="tx2"/>
                </a:solidFill>
              </a:rPr>
              <a:t>B</a:t>
            </a:r>
            <a:r>
              <a:rPr lang="tr-TR" dirty="0" err="1" smtClean="0"/>
              <a:t>reathing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chemeClr val="tx2"/>
                </a:solidFill>
              </a:rPr>
              <a:t>C</a:t>
            </a:r>
            <a:r>
              <a:rPr lang="tr-TR" dirty="0" err="1" smtClean="0"/>
              <a:t>irculation</a:t>
            </a:r>
            <a:r>
              <a:rPr lang="tr-TR" dirty="0" smtClean="0"/>
              <a:t>) zamanı.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“</a:t>
            </a:r>
            <a:r>
              <a:rPr lang="tr-TR" dirty="0" err="1" smtClean="0">
                <a:solidFill>
                  <a:srgbClr val="FF0000"/>
                </a:solidFill>
                <a:hlinkClick r:id="" action="ppaction://noaction"/>
              </a:rPr>
              <a:t>Head</a:t>
            </a:r>
            <a:r>
              <a:rPr lang="tr-TR" dirty="0" smtClean="0">
                <a:solidFill>
                  <a:srgbClr val="FF0000"/>
                </a:solidFill>
                <a:hlinkClick r:id="" action="ppaction://noaction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hlinkClick r:id="" action="ppaction://noaction"/>
              </a:rPr>
              <a:t>tilt</a:t>
            </a:r>
            <a:r>
              <a:rPr lang="tr-TR" dirty="0" smtClean="0">
                <a:solidFill>
                  <a:srgbClr val="FF0000"/>
                </a:solidFill>
                <a:hlinkClick r:id="" action="ppaction://noaction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hlinkClick r:id="" action="ppaction://noaction"/>
              </a:rPr>
              <a:t>chin</a:t>
            </a:r>
            <a:r>
              <a:rPr lang="tr-TR" dirty="0" smtClean="0">
                <a:solidFill>
                  <a:srgbClr val="FF0000"/>
                </a:solidFill>
                <a:hlinkClick r:id="" action="ppaction://noaction"/>
              </a:rPr>
              <a:t> lift</a:t>
            </a:r>
            <a:r>
              <a:rPr lang="tr-TR" dirty="0" smtClean="0"/>
              <a:t>” (Baş geri- çene yukarı) manevrası ile havayolunu açtınız.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‘</a:t>
            </a:r>
            <a:r>
              <a:rPr lang="tr-TR" dirty="0" smtClean="0">
                <a:solidFill>
                  <a:schemeClr val="tx2"/>
                </a:solidFill>
              </a:rPr>
              <a:t>Bak, dinle ve hisset</a:t>
            </a:r>
            <a:r>
              <a:rPr lang="tr-TR" dirty="0" smtClean="0"/>
              <a:t>’ yöntemi ile solunumu değerlendirdiniz.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Hasta soluk alıp vermiyor.</a:t>
            </a:r>
          </a:p>
          <a:p>
            <a:endParaRPr lang="tr-TR" dirty="0"/>
          </a:p>
        </p:txBody>
      </p:sp>
      <p:pic>
        <p:nvPicPr>
          <p:cNvPr id="4" name="Picture 83" descr="airway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71546"/>
            <a:ext cx="1981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Sonra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Yardım çağır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Hasta solumuyorsa veya </a:t>
            </a:r>
            <a:r>
              <a:rPr lang="tr-TR" dirty="0" err="1" smtClean="0"/>
              <a:t>gasping</a:t>
            </a:r>
            <a:r>
              <a:rPr lang="tr-TR" dirty="0" smtClean="0"/>
              <a:t> (iç çeker)  tarzında veya zayıf olarak soluyorsa, birini, </a:t>
            </a:r>
            <a:r>
              <a:rPr lang="tr-T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profesyonel anlamda yardım edebilecek bir ekibi</a:t>
            </a:r>
            <a:r>
              <a:rPr lang="tr-TR" dirty="0" smtClean="0"/>
              <a:t> çağırması için göndermek lazım.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Siz yalnızdınız ve buna rağmen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hastayı bırakıp</a:t>
            </a:r>
            <a:r>
              <a:rPr lang="tr-TR" dirty="0" smtClean="0"/>
              <a:t> yardım çağırdınız </a:t>
            </a:r>
            <a:r>
              <a:rPr lang="tr-TR" dirty="0" smtClean="0">
                <a:solidFill>
                  <a:schemeClr val="tx2"/>
                </a:solidFill>
              </a:rPr>
              <a:t>(112 vs.)</a:t>
            </a:r>
            <a:r>
              <a:rPr lang="tr-TR" dirty="0" smtClean="0"/>
              <a:t> ve geri döndünüz.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1778</Words>
  <Application>Microsoft Office PowerPoint</Application>
  <PresentationFormat>Ekran Gösterisi (4:3)</PresentationFormat>
  <Paragraphs>317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Ofis Teması</vt:lpstr>
      <vt:lpstr>KARDİO PULMONER RESUSİTASYON CPR </vt:lpstr>
      <vt:lpstr>Amacımız</vt:lpstr>
      <vt:lpstr>Öğrenim hedeflerimiz</vt:lpstr>
      <vt:lpstr>43 yaşında Ayşe Abla</vt:lpstr>
      <vt:lpstr>Yapacağınız ilk şey</vt:lpstr>
      <vt:lpstr>Sonra </vt:lpstr>
      <vt:lpstr>Sonra </vt:lpstr>
      <vt:lpstr>Sonra </vt:lpstr>
      <vt:lpstr>Sonra </vt:lpstr>
      <vt:lpstr>Precordial thump</vt:lpstr>
      <vt:lpstr>Şimdi ne yapmalısınız ?... </vt:lpstr>
      <vt:lpstr>Sonra ?... </vt:lpstr>
      <vt:lpstr>Sonra ?... </vt:lpstr>
      <vt:lpstr>CPR nereye kadar devam edecek ?... </vt:lpstr>
      <vt:lpstr>CPR’a devam ederken…</vt:lpstr>
      <vt:lpstr>Ne yaparsınız? </vt:lpstr>
      <vt:lpstr>Başka ne yaparsınız ? </vt:lpstr>
      <vt:lpstr>Ritim ne ?</vt:lpstr>
      <vt:lpstr>Slayt 19</vt:lpstr>
      <vt:lpstr>Tedavi ? </vt:lpstr>
      <vt:lpstr>Sonra ? </vt:lpstr>
      <vt:lpstr>Entübasyon</vt:lpstr>
      <vt:lpstr>Sonra ? </vt:lpstr>
      <vt:lpstr>CPR kaç dakika sürecek ? </vt:lpstr>
      <vt:lpstr>Ritim ne ?</vt:lpstr>
      <vt:lpstr>Ne yaparsınız ? </vt:lpstr>
      <vt:lpstr>Sonra ? </vt:lpstr>
      <vt:lpstr>Ne yaparsınız ? </vt:lpstr>
      <vt:lpstr>Sonra ? </vt:lpstr>
      <vt:lpstr>Sonra ? </vt:lpstr>
      <vt:lpstr>Bolus amiodaron dozu ? </vt:lpstr>
      <vt:lpstr>Sonra ? </vt:lpstr>
      <vt:lpstr>Sonra ? </vt:lpstr>
      <vt:lpstr>Ne yaparsınız ? </vt:lpstr>
      <vt:lpstr>Ritim ? </vt:lpstr>
      <vt:lpstr>Sonra ? </vt:lpstr>
      <vt:lpstr>Sonra ? </vt:lpstr>
      <vt:lpstr>Kaç mg atropin ? </vt:lpstr>
      <vt:lpstr>Ne yaparsınız ? </vt:lpstr>
      <vt:lpstr> Tebrikler iyi iş çıkardınız hastanın hayatını kurtardınız </vt:lpstr>
      <vt:lpstr>Şimdi ne yapmalı ? </vt:lpstr>
      <vt:lpstr>Yetişkin temel yaşam desteği algoritmi</vt:lpstr>
      <vt:lpstr>İlaçlar </vt:lpstr>
      <vt:lpstr>İlaçlar </vt:lpstr>
      <vt:lpstr>İlaçlar </vt:lpstr>
      <vt:lpstr>İlaçlar </vt:lpstr>
      <vt:lpstr>İlaçlar </vt:lpstr>
      <vt:lpstr>İlaçlar </vt:lpstr>
      <vt:lpstr>İlaçlar </vt:lpstr>
      <vt:lpstr>Slayt 50</vt:lpstr>
      <vt:lpstr>Slayt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gurbuz</dc:creator>
  <cp:lastModifiedBy>GSen</cp:lastModifiedBy>
  <cp:revision>60</cp:revision>
  <dcterms:created xsi:type="dcterms:W3CDTF">2009-11-04T09:35:48Z</dcterms:created>
  <dcterms:modified xsi:type="dcterms:W3CDTF">2009-11-05T10:23:44Z</dcterms:modified>
</cp:coreProperties>
</file>