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slides/slide30.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s/slide14.xml" ContentType="application/vnd.openxmlformats-officedocument.presentationml.slide+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s/slide28.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showSpecialPlsOnTitleSld="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8" d="100"/>
          <a:sy n="108" d="100"/>
        </p:scale>
        <p:origin x="678" y="108"/>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presProps" Target="presProps.xml" /><Relationship Id="rId34" Type="http://schemas.openxmlformats.org/officeDocument/2006/relationships/tableStyles" Target="tableStyles.xml" /><Relationship Id="rId35"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Erişkin Bağışıklama ve Risk Grubu Aşılanması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10</a:t>
            </a:fld>
            <a:endParaRPr lang="tr-TR"/>
          </a:p>
        </p:txBody>
      </p:sp>
      <p:sp>
        <p:nvSpPr>
          <p:cNvPr id="5" name="Rectangle 41"/>
          <p:cNvSpPr>
            <a:spLocks noChangeArrowheads="1"/>
          </p:cNvSpPr>
          <p:nvPr/>
        </p:nvSpPr>
        <p:spPr bwMode="auto">
          <a:xfrm>
            <a:off x="1970690" y="-725214"/>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46" name="Rectangle 63"/>
          <p:cNvSpPr>
            <a:spLocks noChangeArrowheads="1"/>
          </p:cNvSpPr>
          <p:nvPr/>
        </p:nvSpPr>
        <p:spPr bwMode="auto">
          <a:xfrm>
            <a:off x="1970690" y="-268014"/>
            <a:ext cx="12192000" cy="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7" name="Dikdörtgen 6"/>
          <p:cNvSpPr/>
          <p:nvPr/>
        </p:nvSpPr>
        <p:spPr bwMode="auto">
          <a:xfrm>
            <a:off x="911942" y="1791652"/>
            <a:ext cx="10368116" cy="3737946"/>
          </a:xfrm>
          <a:prstGeom prst="rect">
            <a:avLst/>
          </a:prstGeom>
        </p:spPr>
        <p:txBody>
          <a:bodyPr wrap="square">
            <a:spAutoFit/>
          </a:bodyPr>
          <a:lstStyle/>
          <a:p>
            <a:pPr marL="285750" indent="-285750" algn="just">
              <a:lnSpc>
                <a:spcPct val="150000"/>
              </a:lnSpc>
              <a:spcBef>
                <a:spcPts val="0"/>
              </a:spcBef>
              <a:buClr>
                <a:srgbClr val="000000"/>
              </a:buClr>
              <a:buSzPts val="2400"/>
              <a:buFont typeface="Wingdings"/>
              <a:buChar char="Ø"/>
              <a:defRPr/>
            </a:pPr>
            <a:r>
              <a:rPr lang="tr-TR" sz="2000"/>
              <a:t>Gebelik döneminde influenza aşısının uygulanması, hem gebe kadınlarda enfeksiyon gelişimini ve komplikasyonlarını hem de maternal antikorların aktarımı yoluyla bebeğin yaşamının ilk birkaç ayında influenza enfeksiyonunu önler. </a:t>
            </a:r>
            <a:endParaRPr/>
          </a:p>
          <a:p>
            <a:pPr marL="285750" indent="-285750" algn="just">
              <a:lnSpc>
                <a:spcPct val="150000"/>
              </a:lnSpc>
              <a:buClr>
                <a:srgbClr val="000000"/>
              </a:buClr>
              <a:buSzPts val="2400"/>
              <a:buFont typeface="Wingdings"/>
              <a:buChar char="Ø"/>
              <a:defRPr/>
            </a:pPr>
            <a:r>
              <a:rPr lang="tr-TR" sz="2000"/>
              <a:t>İnfluenza sezonu için gebelik öncesinde aşılanmamış tüm gebelere influenza aşısı uygulanmalıdır. Mevsimsel influenza aşısı gebeliğin herhangi bir trimesterinde uygulanabilir. İnfluenza aşısı her gebelikte tekrarlanmalıdır. Gebelik oluşan yılın influenza sezonunda gebelik öncesinde uygulandı ise tekrar uygulanmasına gerek yoktur.</a:t>
            </a:r>
            <a:endParaRPr/>
          </a:p>
          <a:p>
            <a:pPr marL="285750" indent="-285750" algn="just">
              <a:lnSpc>
                <a:spcPct val="150000"/>
              </a:lnSpc>
              <a:spcBef>
                <a:spcPts val="0"/>
              </a:spcBef>
              <a:buClr>
                <a:srgbClr val="000000"/>
              </a:buClr>
              <a:buSzPts val="2400"/>
              <a:buFont typeface="Wingdings"/>
              <a:buChar char="Ø"/>
              <a:defRPr/>
            </a:pPr>
            <a:endParaRPr lang="tr-TR" sz="2000"/>
          </a:p>
        </p:txBody>
      </p:sp>
      <p:sp>
        <p:nvSpPr>
          <p:cNvPr id="10" name="Unvan 2"/>
          <p:cNvSpPr>
            <a:spLocks noGrp="1"/>
          </p:cNvSpPr>
          <p:nvPr>
            <p:ph type="title"/>
          </p:nvPr>
        </p:nvSpPr>
        <p:spPr bwMode="auto">
          <a:xfrm>
            <a:off x="980070" y="626286"/>
            <a:ext cx="11090275" cy="504825"/>
          </a:xfrm>
        </p:spPr>
        <p:txBody>
          <a:bodyPr/>
          <a:lstStyle/>
          <a:p>
            <a:pPr>
              <a:defRPr/>
            </a:pPr>
            <a:r>
              <a:rPr lang="tr-TR"/>
              <a:t>Gebelik Dönemi İnfluenza Aşılaması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11</a:t>
            </a:fld>
            <a:endParaRPr lang="tr-TR"/>
          </a:p>
        </p:txBody>
      </p:sp>
      <p:sp>
        <p:nvSpPr>
          <p:cNvPr id="5" name="Rectangle 41"/>
          <p:cNvSpPr>
            <a:spLocks noChangeArrowheads="1"/>
          </p:cNvSpPr>
          <p:nvPr/>
        </p:nvSpPr>
        <p:spPr bwMode="auto">
          <a:xfrm>
            <a:off x="1970690" y="-725214"/>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46" name="Rectangle 63"/>
          <p:cNvSpPr>
            <a:spLocks noChangeArrowheads="1"/>
          </p:cNvSpPr>
          <p:nvPr/>
        </p:nvSpPr>
        <p:spPr bwMode="auto">
          <a:xfrm>
            <a:off x="1970690" y="-268014"/>
            <a:ext cx="12192000" cy="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9" name="Unvan 2"/>
          <p:cNvSpPr>
            <a:spLocks noGrp="1"/>
          </p:cNvSpPr>
          <p:nvPr>
            <p:ph type="title"/>
          </p:nvPr>
        </p:nvSpPr>
        <p:spPr bwMode="auto">
          <a:xfrm>
            <a:off x="1026724" y="693049"/>
            <a:ext cx="11090275" cy="504825"/>
          </a:xfrm>
        </p:spPr>
        <p:txBody>
          <a:bodyPr/>
          <a:lstStyle/>
          <a:p>
            <a:pPr>
              <a:defRPr/>
            </a:pPr>
            <a:r>
              <a:rPr lang="tr-TR"/>
              <a:t>Gebe Kadınların Aşılanması I</a:t>
            </a:r>
            <a:endParaRPr/>
          </a:p>
        </p:txBody>
      </p:sp>
      <p:sp>
        <p:nvSpPr>
          <p:cNvPr id="11" name="Dikdörtgen 10"/>
          <p:cNvSpPr/>
          <p:nvPr/>
        </p:nvSpPr>
        <p:spPr bwMode="auto">
          <a:xfrm>
            <a:off x="775878" y="1770313"/>
            <a:ext cx="10640243" cy="2814617"/>
          </a:xfrm>
          <a:prstGeom prst="rect">
            <a:avLst/>
          </a:prstGeom>
        </p:spPr>
        <p:txBody>
          <a:bodyPr wrap="square">
            <a:spAutoFit/>
          </a:bodyPr>
          <a:lstStyle/>
          <a:p>
            <a:pPr marL="285750" indent="-285750" algn="just">
              <a:lnSpc>
                <a:spcPct val="150000"/>
              </a:lnSpc>
              <a:spcBef>
                <a:spcPts val="0"/>
              </a:spcBef>
              <a:buClr>
                <a:srgbClr val="000000"/>
              </a:buClr>
              <a:buSzPts val="2400"/>
              <a:buFont typeface="Wingdings"/>
              <a:buChar char="Ø"/>
              <a:defRPr/>
            </a:pPr>
            <a:r>
              <a:rPr lang="tr-TR" sz="2000">
                <a:solidFill>
                  <a:srgbClr val="000000"/>
                </a:solidFill>
                <a:ea typeface="Calibri"/>
                <a:cs typeface="Calibri"/>
              </a:rPr>
              <a:t>Gebeliğin ilk trimesterinde/ilk izlemde (gebeliğin 14 haftası içerisinde), gebe aşılanmış olsa bile HBsAg ve anti-HBs bakılmalıdır. Gebelikte HBsAg (-), anti HBs (-) çıkan ve gebelik sırasında HBV ile enfekte olma riski bulunan gebelere; gebelik sırasında (ikinci veya üçüncü trimesterde) hepatit B aşısı 0., 1. ve 6. ay şeması ile uygulanabilir. </a:t>
            </a:r>
            <a:endParaRPr/>
          </a:p>
          <a:p>
            <a:pPr marL="285750" indent="-285750" algn="just">
              <a:lnSpc>
                <a:spcPct val="150000"/>
              </a:lnSpc>
              <a:spcBef>
                <a:spcPts val="0"/>
              </a:spcBef>
              <a:buClr>
                <a:srgbClr val="000000"/>
              </a:buClr>
              <a:buSzPts val="2400"/>
              <a:buFont typeface="Wingdings"/>
              <a:buChar char="Ø"/>
              <a:defRPr/>
            </a:pPr>
            <a:r>
              <a:rPr lang="tr-TR" sz="2000">
                <a:solidFill>
                  <a:srgbClr val="000000"/>
                </a:solidFill>
                <a:cs typeface="Calibri"/>
              </a:rPr>
              <a:t>Hepatit A aşısı y</a:t>
            </a:r>
            <a:r>
              <a:rPr lang="tr-TR" sz="2000"/>
              <a:t>üksek riskli duyarlı gebe kadınlara potansiyel risk ve yararlar değerlendirildikten sonra uygulanabilir.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628016" y="42719"/>
            <a:ext cx="11089225" cy="504497"/>
          </a:xfrm>
        </p:spPr>
        <p:txBody>
          <a:bodyPr>
            <a:normAutofit/>
          </a:bodyPr>
          <a:lstStyle/>
          <a:p>
            <a:pPr>
              <a:defRPr/>
            </a:pPr>
            <a:r>
              <a:rPr lang="tr-TR"/>
              <a:t>Gebe Kadınların Aşılanması II</a:t>
            </a:r>
            <a:endParaRPr/>
          </a:p>
        </p:txBody>
      </p:sp>
      <p:sp>
        <p:nvSpPr>
          <p:cNvPr id="4" name="Metin Yer Tutucusu 3"/>
          <p:cNvSpPr>
            <a:spLocks noGrp="1"/>
          </p:cNvSpPr>
          <p:nvPr>
            <p:ph type="body" sz="half" idx="2"/>
          </p:nvPr>
        </p:nvSpPr>
        <p:spPr bwMode="auto">
          <a:xfrm>
            <a:off x="849033" y="681172"/>
            <a:ext cx="10791583" cy="5495655"/>
          </a:xfrm>
        </p:spPr>
        <p:txBody>
          <a:bodyPr>
            <a:noAutofit/>
          </a:bodyPr>
          <a:lstStyle/>
          <a:p>
            <a:pPr marL="285750" lvl="0" indent="-285750" algn="just">
              <a:lnSpc>
                <a:spcPct val="150000"/>
              </a:lnSpc>
              <a:spcBef>
                <a:spcPts val="0"/>
              </a:spcBef>
              <a:buClr>
                <a:schemeClr val="dk1"/>
              </a:buClr>
              <a:buSzPts val="2400"/>
              <a:buFont typeface="Wingdings"/>
              <a:buChar char="Ø"/>
              <a:defRPr/>
            </a:pPr>
            <a:r>
              <a:rPr lang="tr-TR" sz="2000"/>
              <a:t>Canlı aşılar fetüs için teorik bir risk oluşturmaktadır, bu nedenle KKK ve suçiçeği aşılarının gebelik sırasında uygulanması kontrendikedir. </a:t>
            </a:r>
            <a:endParaRPr/>
          </a:p>
          <a:p>
            <a:pPr marL="285750" lvl="0" indent="-285750" algn="just">
              <a:lnSpc>
                <a:spcPct val="150000"/>
              </a:lnSpc>
              <a:spcBef>
                <a:spcPts val="0"/>
              </a:spcBef>
              <a:buClr>
                <a:schemeClr val="dk1"/>
              </a:buClr>
              <a:buSzPts val="2400"/>
              <a:buFont typeface="Wingdings"/>
              <a:buChar char="Ø"/>
              <a:defRPr/>
            </a:pPr>
            <a:r>
              <a:rPr lang="tr-TR" sz="2000"/>
              <a:t>Doğurganlık çağında KKK veya suçiçeği aşısı uygulanacak ise kadınların gebe olup olmadıkları ya da 4 hafta içerisinde gebelik planlayıp planlamadıkları sorulmalıdır. Gebe olduğunu veya gebe kalmayı planladığını belirten kadınlar aşılanmamalıdır. Kadınlara canlı aşılarla aşılandıktan sonra 4 hafta boyunca gebe kalmaktan kaçınmaları konusunda tavsiyede bulunulmalıdır. </a:t>
            </a:r>
            <a:endParaRPr/>
          </a:p>
          <a:p>
            <a:pPr marL="285750" lvl="0" indent="-285750" algn="just">
              <a:lnSpc>
                <a:spcPct val="150000"/>
              </a:lnSpc>
              <a:spcBef>
                <a:spcPts val="0"/>
              </a:spcBef>
              <a:buClr>
                <a:schemeClr val="dk1"/>
              </a:buClr>
              <a:buSzPts val="2400"/>
              <a:buFont typeface="Wingdings"/>
              <a:buChar char="Ø"/>
              <a:defRPr/>
            </a:pPr>
            <a:r>
              <a:rPr lang="tr-TR" sz="2000"/>
              <a:t>Gebe bir kadın yanlışlıkla aşılanırsa veya KKK veya suçiçeği aşısından sonraki 4 hafta içerisinde gebe kalırsa fetüs için teorik risk konusunda danışmanlık verilmelidir. </a:t>
            </a:r>
            <a:endParaRPr/>
          </a:p>
          <a:p>
            <a:pPr marL="285750" lvl="0" indent="-285750" algn="just">
              <a:lnSpc>
                <a:spcPct val="150000"/>
              </a:lnSpc>
              <a:spcBef>
                <a:spcPts val="0"/>
              </a:spcBef>
              <a:buClr>
                <a:schemeClr val="dk1"/>
              </a:buClr>
              <a:buSzPts val="2400"/>
              <a:buFont typeface="Wingdings"/>
              <a:buChar char="Ø"/>
              <a:defRPr/>
            </a:pPr>
            <a:r>
              <a:rPr lang="tr-TR" sz="2000">
                <a:solidFill>
                  <a:schemeClr val="dk1"/>
                </a:solidFill>
                <a:ea typeface="Calibri"/>
                <a:cs typeface="Calibri"/>
              </a:rPr>
              <a:t>Gebelik durumu bilinmeden canlı aşı uygulanan gebelerin takip edilmesi önerilir; </a:t>
            </a:r>
            <a:r>
              <a:rPr lang="tr-TR" sz="2000" b="1">
                <a:solidFill>
                  <a:schemeClr val="dk1"/>
                </a:solidFill>
                <a:ea typeface="Calibri"/>
                <a:cs typeface="Calibri"/>
              </a:rPr>
              <a:t>tıbbi küretaj endikasyonu yoktur</a:t>
            </a:r>
            <a:r>
              <a:rPr lang="tr-TR" sz="2000">
                <a:solidFill>
                  <a:schemeClr val="dk1"/>
                </a:solidFill>
                <a:ea typeface="Calibri"/>
                <a:cs typeface="Calibri"/>
              </a:rPr>
              <a:t>. </a:t>
            </a:r>
            <a:endParaRPr/>
          </a:p>
          <a:p>
            <a:pPr marL="285750" lvl="0" indent="-285750" algn="just">
              <a:lnSpc>
                <a:spcPct val="150000"/>
              </a:lnSpc>
              <a:spcBef>
                <a:spcPts val="0"/>
              </a:spcBef>
              <a:buClr>
                <a:schemeClr val="dk1"/>
              </a:buClr>
              <a:buSzPts val="2400"/>
              <a:buFont typeface="Wingdings"/>
              <a:buChar char="Ø"/>
              <a:defRPr/>
            </a:pPr>
            <a:r>
              <a:rPr lang="tr-TR" sz="2000"/>
              <a:t>Oral polio ve inaktif polio aşıları gebelik döneminde önlem alınarak aşı yapılacak durumlar arasındadır.</a:t>
            </a:r>
            <a:endParaRPr/>
          </a:p>
          <a:p>
            <a:pPr lvl="0" algn="just">
              <a:lnSpc>
                <a:spcPct val="150000"/>
              </a:lnSpc>
              <a:spcBef>
                <a:spcPts val="0"/>
              </a:spcBef>
              <a:defRPr/>
            </a:pPr>
            <a:r>
              <a:rPr lang="tr-TR" sz="2000">
                <a:solidFill>
                  <a:schemeClr val="dk1"/>
                </a:solidFill>
                <a:ea typeface="Calibri"/>
                <a:cs typeface="Calibri"/>
              </a:rPr>
              <a:t>  </a:t>
            </a:r>
            <a:endParaRPr lang="tr-TR" sz="2000"/>
          </a:p>
          <a:p>
            <a:pPr>
              <a:defRPr/>
            </a:pPr>
            <a:endParaRPr lang="tr-TR" sz="2000"/>
          </a:p>
          <a:p>
            <a:pPr>
              <a:defRPr/>
            </a:pPr>
            <a:endParaRPr lang="tr-TR" sz="20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12</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65937" y="588610"/>
            <a:ext cx="11089225" cy="504497"/>
          </a:xfrm>
        </p:spPr>
        <p:txBody>
          <a:bodyPr>
            <a:normAutofit/>
          </a:bodyPr>
          <a:lstStyle/>
          <a:p>
            <a:pPr>
              <a:defRPr/>
            </a:pPr>
            <a:r>
              <a:rPr lang="tr-TR"/>
              <a:t>Emzirme ve Aşılama</a:t>
            </a:r>
            <a:endParaRPr/>
          </a:p>
        </p:txBody>
      </p:sp>
      <p:sp>
        <p:nvSpPr>
          <p:cNvPr id="4" name="Metin Yer Tutucusu 3"/>
          <p:cNvSpPr>
            <a:spLocks noGrp="1"/>
          </p:cNvSpPr>
          <p:nvPr>
            <p:ph type="body" sz="half" idx="2"/>
          </p:nvPr>
        </p:nvSpPr>
        <p:spPr bwMode="auto">
          <a:xfrm>
            <a:off x="665937" y="1347278"/>
            <a:ext cx="10791583" cy="3254219"/>
          </a:xfrm>
        </p:spPr>
        <p:txBody>
          <a:bodyPr>
            <a:normAutofit/>
          </a:bodyPr>
          <a:lstStyle/>
          <a:p>
            <a:pPr marL="285750" lvl="0" indent="-311150" algn="just">
              <a:lnSpc>
                <a:spcPct val="150000"/>
              </a:lnSpc>
              <a:spcBef>
                <a:spcPts val="0"/>
              </a:spcBef>
              <a:buClr>
                <a:schemeClr val="dk1"/>
              </a:buClr>
              <a:buSzPts val="2400"/>
              <a:buFont typeface="Wingdings"/>
              <a:buChar char="Ø"/>
              <a:defRPr/>
            </a:pPr>
            <a:endParaRPr lang="tr-TR">
              <a:solidFill>
                <a:schemeClr val="dk1"/>
              </a:solidFill>
              <a:ea typeface="Times New Roman"/>
              <a:cs typeface="Times New Roman"/>
            </a:endParaRPr>
          </a:p>
          <a:p>
            <a:pPr marL="285750" lvl="0" indent="-311150" algn="just">
              <a:lnSpc>
                <a:spcPct val="150000"/>
              </a:lnSpc>
              <a:spcBef>
                <a:spcPts val="0"/>
              </a:spcBef>
              <a:buClr>
                <a:schemeClr val="dk1"/>
              </a:buClr>
              <a:buSzPts val="2400"/>
              <a:buFont typeface="Wingdings"/>
              <a:buChar char="Ø"/>
              <a:defRPr/>
            </a:pPr>
            <a:r>
              <a:rPr lang="tr-TR" sz="2000">
                <a:solidFill>
                  <a:schemeClr val="dk1"/>
                </a:solidFill>
                <a:ea typeface="Times New Roman"/>
                <a:cs typeface="Times New Roman"/>
              </a:rPr>
              <a:t>Emzirme döneminde aşılar genellikle güvenlidir ve aksi belirtilmedikçe emziren annelere aşılar uygulanır.</a:t>
            </a:r>
            <a:endParaRPr lang="tr-TR" sz="2000"/>
          </a:p>
          <a:p>
            <a:pPr lvl="0" algn="just">
              <a:lnSpc>
                <a:spcPct val="150000"/>
              </a:lnSpc>
              <a:spcBef>
                <a:spcPts val="0"/>
              </a:spcBef>
              <a:buClr>
                <a:schemeClr val="dk1"/>
              </a:buClr>
              <a:buSzPts val="2400"/>
              <a:defRPr/>
            </a:pPr>
            <a:endParaRPr lang="tr-TR" sz="2000"/>
          </a:p>
          <a:p>
            <a:pPr marL="285750" indent="-285750">
              <a:buFont typeface="Wingdings"/>
              <a:buChar char="Ø"/>
              <a:defRPr/>
            </a:pPr>
            <a:r>
              <a:rPr lang="tr-TR" sz="2000"/>
              <a:t> Emzirme dönemi için s</a:t>
            </a:r>
            <a:r>
              <a:rPr lang="en-US" sz="2000"/>
              <a:t>arı humma </a:t>
            </a:r>
            <a:r>
              <a:rPr lang="tr-TR" sz="2000"/>
              <a:t> aşısı önlem alınarak uygulanması gereken durumlar arasında kabul edilmektedir. Emziren bir kadının sarı humma salgını olan bir bölgeye seyahat etmesi gerekiyorsa, aşılama önerilmelidir. </a:t>
            </a:r>
            <a:r>
              <a:rPr lang="en-US" sz="2000"/>
              <a:t> </a:t>
            </a:r>
            <a:endParaRPr lang="tr-TR" sz="20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13</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Vaka 1</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14</a:t>
            </a:fld>
            <a:endParaRPr lang="tr-TR"/>
          </a:p>
        </p:txBody>
      </p:sp>
      <p:sp>
        <p:nvSpPr>
          <p:cNvPr id="5" name="Rectangle 1"/>
          <p:cNvSpPr>
            <a:spLocks noChangeArrowheads="1" noGrp="1"/>
          </p:cNvSpPr>
          <p:nvPr>
            <p:ph type="body" sz="half" idx="2"/>
          </p:nvPr>
        </p:nvSpPr>
        <p:spPr bwMode="auto">
          <a:xfrm>
            <a:off x="675623" y="1302569"/>
            <a:ext cx="10840744" cy="2554545"/>
          </a:xfrm>
          <a:prstGeom prst="rect">
            <a:avLst/>
          </a:prstGeom>
          <a:noFill/>
          <a:ln>
            <a:noFill/>
          </a:ln>
          <a:effectLst/>
        </p:spPr>
        <p:txBody>
          <a:bodyPr vert="horz" wrap="square" lIns="91440" tIns="45720" rIns="91440" bIns="45720" numCol="1" anchor="ctr" anchorCtr="0" compatLnSpc="1">
            <a:prstTxWarp prst="textNoShape"/>
            <a:spAutoFit/>
          </a:bodyPr>
          <a:lstStyle/>
          <a:p>
            <a:pPr marR="0" lvl="0" algn="l" defTabSz="914400">
              <a:lnSpc>
                <a:spcPct val="100000"/>
              </a:lnSpc>
              <a:spcBef>
                <a:spcPts val="0"/>
              </a:spcBef>
              <a:spcAft>
                <a:spcPts val="0"/>
              </a:spcAft>
              <a:buClrTx/>
              <a:buSzTx/>
              <a:defRPr/>
            </a:pPr>
            <a:r>
              <a:rPr lang="tr-TR" sz="2000" b="0" i="0" u="none" strike="noStrike" cap="none">
                <a:ln>
                  <a:noFill/>
                </a:ln>
                <a:solidFill>
                  <a:schemeClr val="tx1"/>
                </a:solidFill>
              </a:rPr>
              <a:t>28 yaşında, 20. gebelik haftasında olan hastamızın kronik hastalığı yok. 3 yıl önceki gebeliğinde Tdab aşısı yaptırdığı için şimdiki gebeliğinde yapılıp yapılmayacağını sormak için başvurdu.</a:t>
            </a:r>
            <a:endParaRPr/>
          </a:p>
          <a:p>
            <a:pPr marL="342900" marR="0" lvl="0" indent="-342900" algn="l" defTabSz="914400">
              <a:lnSpc>
                <a:spcPct val="100000"/>
              </a:lnSpc>
              <a:spcBef>
                <a:spcPts val="0"/>
              </a:spcBef>
              <a:spcAft>
                <a:spcPts val="0"/>
              </a:spcAft>
              <a:buClrTx/>
              <a:buSzTx/>
              <a:buFont typeface="Wingdings"/>
              <a:buChar char="Ø"/>
              <a:defRPr/>
            </a:pPr>
            <a:endParaRPr lang="tr-TR" sz="2000"/>
          </a:p>
          <a:p>
            <a:pPr lvl="0">
              <a:lnSpc>
                <a:spcPct val="100000"/>
              </a:lnSpc>
              <a:spcBef>
                <a:spcPts val="0"/>
              </a:spcBef>
              <a:spcAft>
                <a:spcPts val="0"/>
              </a:spcAft>
              <a:defRPr/>
            </a:pPr>
            <a:r>
              <a:rPr lang="tr-TR" sz="2000"/>
              <a:t>Öneri; </a:t>
            </a:r>
            <a:endParaRPr/>
          </a:p>
          <a:p>
            <a:pPr lvl="0">
              <a:lnSpc>
                <a:spcPct val="100000"/>
              </a:lnSpc>
              <a:spcBef>
                <a:spcPts val="0"/>
              </a:spcBef>
              <a:spcAft>
                <a:spcPts val="0"/>
              </a:spcAft>
              <a:defRPr/>
            </a:pPr>
            <a:endParaRPr lang="tr-TR" sz="2000"/>
          </a:p>
          <a:p>
            <a:pPr marL="342900" lvl="0" indent="-342900">
              <a:lnSpc>
                <a:spcPct val="100000"/>
              </a:lnSpc>
              <a:spcBef>
                <a:spcPts val="0"/>
              </a:spcBef>
              <a:spcAft>
                <a:spcPts val="0"/>
              </a:spcAft>
              <a:buFont typeface="Wingdings"/>
              <a:buChar char="Ø"/>
              <a:defRPr/>
            </a:pPr>
            <a:r>
              <a:rPr lang="tr-TR" sz="2000"/>
              <a:t>Her gebelikte, önceki aşılanma durumundan bağımsız olarak 18-24. gebelik haftasında Tdab aşısı uygulanmalıdır. Amaç annede oluşan antikorların plasenta yoluyla fetüse geçmesini sağlamak ve doğum sonrası bebekte boğmaca enfeksiyonuna karşı pasif bağışıklık oluşturmaktır. </a:t>
            </a:r>
            <a:endParaRPr lang="tr-TR" sz="2000" b="0" i="0" u="none" strike="noStrike" cap="none">
              <a:ln>
                <a:noFill/>
              </a:ln>
              <a:solidFill>
                <a:schemeClr val="tx1"/>
              </a:solidFill>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1554273" y="0"/>
            <a:ext cx="11089225" cy="504497"/>
          </a:xfrm>
        </p:spPr>
        <p:txBody>
          <a:bodyPr/>
          <a:lstStyle/>
          <a:p>
            <a:pPr>
              <a:defRPr/>
            </a:pPr>
            <a:r>
              <a:rPr lang="tr-TR"/>
              <a:t>Vaka 2</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15</a:t>
            </a:fld>
            <a:endParaRPr lang="tr-TR"/>
          </a:p>
        </p:txBody>
      </p:sp>
      <p:sp>
        <p:nvSpPr>
          <p:cNvPr id="4" name="Metin Yer Tutucusu 3"/>
          <p:cNvSpPr>
            <a:spLocks noGrp="1"/>
          </p:cNvSpPr>
          <p:nvPr>
            <p:ph type="body" sz="half" idx="2"/>
          </p:nvPr>
        </p:nvSpPr>
        <p:spPr bwMode="auto">
          <a:xfrm>
            <a:off x="693175" y="796414"/>
            <a:ext cx="10798612" cy="5326962"/>
          </a:xfrm>
        </p:spPr>
        <p:txBody>
          <a:bodyPr>
            <a:normAutofit/>
          </a:bodyPr>
          <a:lstStyle/>
          <a:p>
            <a:pPr>
              <a:defRPr/>
            </a:pPr>
            <a:r>
              <a:rPr lang="tr-TR" sz="2200"/>
              <a:t>Hasta gebeliğinin 28. haftasında polikliniğe başvurdu. Aşılar konusunda bilgi almak istediğini belirtiyor. Daha önce aşıların bebeğe zarar verebileceğini duyduğu için kararsız kalmış. </a:t>
            </a:r>
            <a:endParaRPr/>
          </a:p>
          <a:p>
            <a:pPr>
              <a:defRPr/>
            </a:pPr>
            <a:r>
              <a:rPr lang="tr-TR" sz="2200"/>
              <a:t>Öneriler:</a:t>
            </a:r>
            <a:endParaRPr sz="2200"/>
          </a:p>
          <a:p>
            <a:pPr marL="285750" indent="-285750">
              <a:buFont typeface="Wingdings"/>
              <a:buChar char="Ø"/>
              <a:defRPr/>
            </a:pPr>
            <a:r>
              <a:rPr lang="tr-TR" sz="2200"/>
              <a:t>Gebelikte bazı aşıların hem anne hem de fetüs için koruyucu rol oynadığı anlatılır.</a:t>
            </a:r>
            <a:endParaRPr/>
          </a:p>
          <a:p>
            <a:pPr marL="285750" indent="-285750">
              <a:buFont typeface="Wingdings"/>
              <a:buChar char="Ø"/>
              <a:defRPr/>
            </a:pPr>
            <a:r>
              <a:rPr lang="tr-TR" sz="2200"/>
              <a:t>Gebenin aşılanma durumu sağlık kuruluşu kayıtlarından veya aşı kartından değerlendirilir.</a:t>
            </a:r>
            <a:endParaRPr sz="2200"/>
          </a:p>
          <a:p>
            <a:pPr marL="285750" indent="-285750">
              <a:buFont typeface="Wingdings"/>
              <a:buChar char="Ø"/>
              <a:defRPr/>
            </a:pPr>
            <a:r>
              <a:rPr lang="tr-TR" sz="2200"/>
              <a:t>Tdab (Tetanos, difteri, boğmaca): , Tdab aşısının hem bebeği, hem anneyi koruduğu için uygulanması gerekliliği konusunda bilgi verilir. Gebelik döneminde 18-24. haftalar arasında uygulanmasının önerildiği  bilgisi verilir. 32. haftaya kadar uygulanmasının bu yararı sağlayacağı için bu başvurusunda aşılanması önerilir. Aşılanma durumuna uygun olarak değerlendirildiğinde Td aşısı uygulanması gerekiyor ise bilgi verilir ve önerilir.</a:t>
            </a:r>
            <a:endParaRPr sz="2200"/>
          </a:p>
          <a:p>
            <a:pPr marL="285750" indent="-285750">
              <a:buFont typeface="Wingdings"/>
              <a:buChar char="Ø"/>
              <a:defRPr/>
            </a:pPr>
            <a:r>
              <a:rPr lang="tr-TR" sz="2200"/>
              <a:t>İnfluenza aşısı: Tüm gebelik boyunca güvenle yapılabileceği, grip mevsimi içinde uygulanan influenza aşısının anne ve bebekte grip komplikasyonlarını önleyeceği konusunda bilgi verilir. İnfluenza sezonu için gebelik öncesinde aşılanmamış ise influenza aşısı uygulanması önerilir.  </a:t>
            </a:r>
            <a:endParaRPr sz="2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a:solidFill>
                  <a:srgbClr val="C00000"/>
                </a:solidFill>
                <a:ea typeface="Calibri"/>
                <a:cs typeface="Calibri"/>
              </a:rPr>
              <a:t>Risk Gruplarında Bağışıklama</a:t>
            </a:r>
            <a:endParaRPr lang="tr-TR"/>
          </a:p>
        </p:txBody>
      </p:sp>
      <p:sp>
        <p:nvSpPr>
          <p:cNvPr id="4" name="Metin Yer Tutucusu 3"/>
          <p:cNvSpPr>
            <a:spLocks noGrp="1"/>
          </p:cNvSpPr>
          <p:nvPr>
            <p:ph type="body" sz="half" idx="2"/>
          </p:nvPr>
        </p:nvSpPr>
        <p:spPr bwMode="auto"/>
        <p:txBody>
          <a:bodyPr>
            <a:normAutofit/>
          </a:bodyPr>
          <a:lstStyle/>
          <a:p>
            <a:pPr marL="342900" indent="-342900" algn="just">
              <a:lnSpc>
                <a:spcPct val="114999"/>
              </a:lnSpc>
              <a:spcBef>
                <a:spcPts val="0"/>
              </a:spcBef>
              <a:buClr>
                <a:schemeClr val="dk1"/>
              </a:buClr>
              <a:buSzPts val="2400"/>
              <a:buFont typeface="Wingdings"/>
              <a:buChar char="Ø"/>
              <a:defRPr/>
            </a:pPr>
            <a:r>
              <a:rPr lang="tr-TR" sz="2000"/>
              <a:t>Sağlık kuruluşuna herhangi bir nedenle başvuran tüm kişilerin risk grubunda bulunup bulunmadıkları ve aşılanma durumları sağlık kuruluşu kayıtları veya aşı kartından sorgulanarak değerlendirilmeli, aşılanma ihtiyaçları belirlenerek aşılanmaları sağlanmalıdır. </a:t>
            </a:r>
            <a:r>
              <a:rPr lang="tr-TR" sz="2000">
                <a:solidFill>
                  <a:schemeClr val="dk1"/>
                </a:solidFill>
                <a:ea typeface="Calibri"/>
                <a:cs typeface="Calibri"/>
              </a:rPr>
              <a:t> </a:t>
            </a:r>
            <a:endParaRPr/>
          </a:p>
          <a:p>
            <a:pPr marL="342900" lvl="0" indent="-342900" algn="just">
              <a:lnSpc>
                <a:spcPct val="114999"/>
              </a:lnSpc>
              <a:spcBef>
                <a:spcPts val="0"/>
              </a:spcBef>
              <a:buClr>
                <a:schemeClr val="dk1"/>
              </a:buClr>
              <a:buSzPts val="2400"/>
              <a:buFont typeface="Wingdings"/>
              <a:buChar char="Ø"/>
              <a:defRPr/>
            </a:pPr>
            <a:r>
              <a:rPr lang="tr-TR" sz="2000">
                <a:solidFill>
                  <a:schemeClr val="dk1"/>
                </a:solidFill>
                <a:ea typeface="Calibri"/>
                <a:cs typeface="Calibri"/>
              </a:rPr>
              <a:t>Belirli kronik hastalıkların varlığında, özellikle kronik obstrüktif akciğer hastalığı (KOAH), diyabetes mellitus (DM), kalp hastalıkları başta olmak üzere kronik karaciğer hastalığı ve kronik böbrek hastalığında (KBH) enfeksiyon riski artar. </a:t>
            </a:r>
            <a:endParaRPr sz="2000"/>
          </a:p>
          <a:p>
            <a:pPr marL="342900" lvl="0" indent="-342900" algn="just">
              <a:lnSpc>
                <a:spcPct val="114999"/>
              </a:lnSpc>
              <a:spcBef>
                <a:spcPts val="800"/>
              </a:spcBef>
              <a:buClr>
                <a:schemeClr val="dk1"/>
              </a:buClr>
              <a:buSzPts val="2400"/>
              <a:buFont typeface="Wingdings"/>
              <a:buChar char="Ø"/>
              <a:defRPr/>
            </a:pPr>
            <a:r>
              <a:rPr lang="tr-TR" sz="2000">
                <a:solidFill>
                  <a:schemeClr val="dk1"/>
                </a:solidFill>
                <a:ea typeface="Calibri"/>
                <a:cs typeface="Calibri"/>
              </a:rPr>
              <a:t>Bunların önemli bir bölümünü aşıyla önlenebilir influenza ve pnömokok enfeksiyonları oluşturur. </a:t>
            </a:r>
            <a:endParaRPr/>
          </a:p>
          <a:p>
            <a:pPr marL="342900" lvl="0" indent="-342900" algn="just">
              <a:lnSpc>
                <a:spcPct val="114999"/>
              </a:lnSpc>
              <a:spcBef>
                <a:spcPts val="800"/>
              </a:spcBef>
              <a:buClr>
                <a:schemeClr val="dk1"/>
              </a:buClr>
              <a:buSzPts val="2400"/>
              <a:buFont typeface="Wingdings"/>
              <a:buChar char="Ø"/>
              <a:defRPr/>
            </a:pPr>
            <a:r>
              <a:rPr lang="tr-TR" sz="2000">
                <a:solidFill>
                  <a:schemeClr val="dk1"/>
                </a:solidFill>
                <a:ea typeface="Calibri"/>
                <a:cs typeface="Calibri"/>
              </a:rPr>
              <a:t>Bazı meslek gruplarında aşı ile önlenebilir hastalıkların görülme sıklığı artar. </a:t>
            </a:r>
            <a:endParaRPr sz="2000"/>
          </a:p>
          <a:p>
            <a:pPr marL="342900" indent="-342900" algn="just">
              <a:lnSpc>
                <a:spcPct val="114999"/>
              </a:lnSpc>
              <a:spcBef>
                <a:spcPts val="800"/>
              </a:spcBef>
              <a:buClr>
                <a:schemeClr val="dk1"/>
              </a:buClr>
              <a:buSzPts val="2400"/>
              <a:buFont typeface="Wingdings"/>
              <a:buChar char="Ø"/>
              <a:defRPr/>
            </a:pPr>
            <a:endParaRPr lang="tr-TR" sz="2000">
              <a:solidFill>
                <a:schemeClr val="dk1"/>
              </a:solidFill>
              <a:ea typeface="Calibri"/>
              <a:cs typeface="Calibri"/>
            </a:endParaRPr>
          </a:p>
          <a:p>
            <a:pPr marL="342900" indent="-342900" algn="just">
              <a:lnSpc>
                <a:spcPct val="114999"/>
              </a:lnSpc>
              <a:spcBef>
                <a:spcPts val="800"/>
              </a:spcBef>
              <a:buClr>
                <a:schemeClr val="dk1"/>
              </a:buClr>
              <a:buSzPts val="2400"/>
              <a:buFont typeface="Wingdings"/>
              <a:buChar char="Ø"/>
              <a:defRPr/>
            </a:pPr>
            <a:r>
              <a:rPr lang="tr-TR" sz="2000">
                <a:solidFill>
                  <a:schemeClr val="dk1"/>
                </a:solidFill>
                <a:ea typeface="Calibri"/>
                <a:cs typeface="Calibri"/>
              </a:rPr>
              <a:t>Risk gruplarına yönelik aşılama şemaları </a:t>
            </a:r>
            <a:r>
              <a:rPr lang="tr-TR" sz="2000">
                <a:solidFill>
                  <a:prstClr val="black"/>
                </a:solidFill>
              </a:rPr>
              <a:t>için Bakanlığımızın «Risk Grubu Aşılamaları» genel yazısına bakılabilir. </a:t>
            </a:r>
            <a:endParaRPr/>
          </a:p>
          <a:p>
            <a:pPr marL="342900" indent="-342900" algn="just">
              <a:lnSpc>
                <a:spcPct val="114999"/>
              </a:lnSpc>
              <a:spcBef>
                <a:spcPts val="800"/>
              </a:spcBef>
              <a:buClr>
                <a:schemeClr val="dk1"/>
              </a:buClr>
              <a:buSzPts val="2400"/>
              <a:buFont typeface="Wingdings"/>
              <a:buChar char="Ø"/>
              <a:defRPr/>
            </a:pPr>
            <a:endParaRPr lang="tr-TR" sz="2000">
              <a:solidFill>
                <a:prstClr val="black"/>
              </a:solidFill>
            </a:endParaRPr>
          </a:p>
          <a:p>
            <a:pPr lvl="0" algn="just">
              <a:lnSpc>
                <a:spcPct val="150000"/>
              </a:lnSpc>
              <a:spcBef>
                <a:spcPts val="600"/>
              </a:spcBef>
              <a:defRPr/>
            </a:pPr>
            <a:endParaRPr lang="tr-TR" sz="2000"/>
          </a:p>
          <a:p>
            <a:pPr algn="just">
              <a:lnSpc>
                <a:spcPct val="200000"/>
              </a:lnSpc>
              <a:defRPr/>
            </a:pPr>
            <a:endParaRPr lang="tr-T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16</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17</a:t>
            </a:fld>
            <a:endParaRPr lang="tr-TR"/>
          </a:p>
        </p:txBody>
      </p:sp>
      <p:sp>
        <p:nvSpPr>
          <p:cNvPr id="6" name="Unvan 5"/>
          <p:cNvSpPr>
            <a:spLocks noGrp="1"/>
          </p:cNvSpPr>
          <p:nvPr>
            <p:ph type="title"/>
          </p:nvPr>
        </p:nvSpPr>
        <p:spPr bwMode="auto"/>
        <p:txBody>
          <a:bodyPr>
            <a:normAutofit fontScale="90000"/>
          </a:bodyPr>
          <a:lstStyle/>
          <a:p>
            <a:pPr>
              <a:defRPr/>
            </a:pPr>
            <a:r>
              <a:rPr lang="tr-TR"/>
              <a:t>13 Bileşenli Konjuge Pnömokok Aşısı (KPA13) ve Polisakkarit Pnömokok (PPA23) Aşısı Uygulanması Önerilen Risk Grupları</a:t>
            </a:r>
            <a:endParaRPr/>
          </a:p>
        </p:txBody>
      </p:sp>
      <p:sp>
        <p:nvSpPr>
          <p:cNvPr id="10" name="Metin Yer Tutucusu 9"/>
          <p:cNvSpPr txBox="1">
            <a:spLocks noGrp="1"/>
          </p:cNvSpPr>
          <p:nvPr>
            <p:ph type="body" sz="half" idx="2"/>
          </p:nvPr>
        </p:nvSpPr>
        <p:spPr bwMode="auto">
          <a:xfrm>
            <a:off x="849313" y="1355725"/>
            <a:ext cx="10791825" cy="4521200"/>
          </a:xfrm>
          <a:prstGeom prst="rect">
            <a:avLst/>
          </a:prstGeom>
          <a:noFill/>
        </p:spPr>
        <p:txBody>
          <a:bodyPr wrap="square" rtlCol="0">
            <a:spAutoFit/>
          </a:bodyPr>
          <a:lstStyle/>
          <a:p>
            <a:pPr algn="just">
              <a:defRPr/>
            </a:pPr>
            <a:r>
              <a:rPr lang="tr-TR" sz="2400"/>
              <a:t>Kronik kalp hastalığı (özellikle siyanotik konjenital kalp hastalığı ve kardiyak yetmezlik),  kronik akciğer hastalığı (astım hastaları dâhil), diabetes mellitus,  BOS kaçağı, kohlear implant, orak hücreli anemi ve diğer hemoglobinopatiler, fonksiyonel ya da anatomik aspleni, HIV enfeksiyonu, kronik renal yetmezlik, nefrotik sendromu içeren immün sistemi baskılanmış kişiler, radyasyon terapisi ya da immunsupresif tedavi verilen hastalıklar, hodgkin hastalığı ve malign kanserler lenfoma, lösemi, yaygın malignensi, solid organ transplantasyonu, hematopoetik kök hücre alıcıları, konjenital ya da edinsel immun yetmezlikler, multiple miyelom, alkolizm, kronik karaciğer hastalığı olan kişilerdir.</a:t>
            </a:r>
            <a:endParaRPr/>
          </a:p>
          <a:p>
            <a:pPr>
              <a:defRPr/>
            </a:pPr>
            <a:endParaRPr lang="tr-TR" sz="2400"/>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Vaka 3</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18</a:t>
            </a:fld>
            <a:endParaRPr lang="tr-TR"/>
          </a:p>
        </p:txBody>
      </p:sp>
      <p:sp>
        <p:nvSpPr>
          <p:cNvPr id="5" name="Rectangle 1"/>
          <p:cNvSpPr>
            <a:spLocks noChangeArrowheads="1" noGrp="1"/>
          </p:cNvSpPr>
          <p:nvPr>
            <p:ph type="body" sz="half" idx="2"/>
          </p:nvPr>
        </p:nvSpPr>
        <p:spPr bwMode="auto">
          <a:xfrm>
            <a:off x="942247" y="1461839"/>
            <a:ext cx="8187005" cy="4154984"/>
          </a:xfrm>
          <a:prstGeom prst="rect">
            <a:avLst/>
          </a:prstGeom>
          <a:noFill/>
          <a:ln>
            <a:noFill/>
          </a:ln>
          <a:effectLst/>
        </p:spPr>
        <p:txBody>
          <a:bodyPr vert="horz" wrap="squar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Hasta:</a:t>
            </a:r>
            <a:r>
              <a:rPr lang="tr-TR" sz="2400" b="0" i="0" u="none" strike="noStrike" cap="none">
                <a:ln>
                  <a:noFill/>
                </a:ln>
                <a:solidFill>
                  <a:schemeClr val="tx1"/>
                </a:solidFill>
              </a:rPr>
              <a:t> 68 yaşında, erkek hasta</a:t>
            </a:r>
            <a:endParaRPr sz="2400"/>
          </a:p>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Başvuru nedeni:</a:t>
            </a:r>
            <a:r>
              <a:rPr lang="tr-TR" sz="2400" b="0" i="0" u="none" strike="noStrike" cap="none">
                <a:ln>
                  <a:noFill/>
                </a:ln>
                <a:solidFill>
                  <a:schemeClr val="tx1"/>
                </a:solidFill>
              </a:rPr>
              <a:t> Kronik hastalıklarının takibi ve rutin kontrol</a:t>
            </a:r>
            <a:endParaRPr sz="2400"/>
          </a:p>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Özgeçmiş:</a:t>
            </a:r>
            <a:endParaRPr lang="tr-TR" sz="24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Hipertansiyon (10 yıldır, ilaç kullanıyor)</a:t>
            </a:r>
            <a:endParaRPr sz="2400"/>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KOAH (2 yıl önce tanı almış, inhaler tedavi kullanıyor)</a:t>
            </a:r>
            <a:endParaRPr sz="2400"/>
          </a:p>
          <a:p>
            <a:pPr marL="0" marR="0" lvl="0" indent="0" algn="l" defTabSz="914400">
              <a:lnSpc>
                <a:spcPct val="100000"/>
              </a:lnSpc>
              <a:spcBef>
                <a:spcPts val="0"/>
              </a:spcBef>
              <a:spcAft>
                <a:spcPts val="0"/>
              </a:spcAft>
              <a:buClrTx/>
              <a:buSzTx/>
              <a:buFontTx/>
              <a:buChar char="•"/>
              <a:defRPr/>
            </a:pPr>
            <a:r>
              <a:rPr lang="tr-TR" sz="2400" i="0" u="none" strike="noStrike" cap="none">
                <a:ln>
                  <a:noFill/>
                </a:ln>
                <a:solidFill>
                  <a:schemeClr val="tx1"/>
                </a:solidFill>
              </a:rPr>
              <a:t>Alerji: Bilinen </a:t>
            </a:r>
            <a:r>
              <a:rPr lang="tr-TR" sz="2400" b="0" i="0" u="none" strike="noStrike" cap="none">
                <a:ln>
                  <a:noFill/>
                </a:ln>
                <a:solidFill>
                  <a:schemeClr val="tx1"/>
                </a:solidFill>
              </a:rPr>
              <a:t>ilaç/alergen yok</a:t>
            </a:r>
            <a:endParaRPr sz="2400"/>
          </a:p>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Aşı öyküsü:</a:t>
            </a:r>
            <a:endParaRPr lang="tr-TR" sz="24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Grip aşısı hiç olmamış</a:t>
            </a:r>
            <a:endParaRPr sz="2400"/>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Son tetanoz aşısı 20 yıl önce</a:t>
            </a:r>
            <a:endParaRPr sz="2400"/>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Pnömokok veya son yıllarda başka bir aşı yapılmamış.</a:t>
            </a:r>
            <a:endParaRPr sz="2400"/>
          </a:p>
          <a:p>
            <a:pPr marL="0" marR="0" lvl="0" indent="0" algn="l" defTabSz="914400">
              <a:lnSpc>
                <a:spcPct val="100000"/>
              </a:lnSpc>
              <a:spcBef>
                <a:spcPts val="0"/>
              </a:spcBef>
              <a:spcAft>
                <a:spcPts val="0"/>
              </a:spcAft>
              <a:buClrTx/>
              <a:buSzTx/>
              <a:buFontTx/>
              <a:buNone/>
              <a:defRPr/>
            </a:pPr>
            <a:endParaRPr lang="tr-TR" sz="2400" b="0" i="0" u="none" strike="noStrike" cap="none">
              <a:ln>
                <a:noFill/>
              </a:ln>
              <a:solidFill>
                <a:schemeClr val="tx1"/>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Vaka 3</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19</a:t>
            </a:fld>
            <a:endParaRPr lang="tr-TR"/>
          </a:p>
        </p:txBody>
      </p:sp>
      <p:sp>
        <p:nvSpPr>
          <p:cNvPr id="7" name="Metin Yer Tutucusu 3"/>
          <p:cNvSpPr txBox="1"/>
          <p:nvPr/>
        </p:nvSpPr>
        <p:spPr bwMode="auto">
          <a:xfrm>
            <a:off x="809513" y="1202617"/>
            <a:ext cx="10831096" cy="4521927"/>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1600">
                <a:solidFill>
                  <a:schemeClr val="tx1"/>
                </a:solidFill>
                <a:latin typeface="+mn-lt"/>
                <a:ea typeface="+mn-ea"/>
                <a:cs typeface="+mn-cs"/>
              </a:defRPr>
            </a:lvl1pPr>
            <a:lvl2pPr marL="457200" indent="0" algn="l" defTabSz="914400">
              <a:lnSpc>
                <a:spcPct val="90000"/>
              </a:lnSpc>
              <a:spcBef>
                <a:spcPts val="500"/>
              </a:spcBef>
              <a:buFont typeface="Arial"/>
              <a:buNone/>
              <a:defRPr sz="1400">
                <a:solidFill>
                  <a:schemeClr val="tx1"/>
                </a:solidFill>
                <a:latin typeface="+mn-lt"/>
                <a:ea typeface="+mn-ea"/>
                <a:cs typeface="+mn-cs"/>
              </a:defRPr>
            </a:lvl2pPr>
            <a:lvl3pPr marL="914400" indent="0" algn="l" defTabSz="914400">
              <a:lnSpc>
                <a:spcPct val="90000"/>
              </a:lnSpc>
              <a:spcBef>
                <a:spcPts val="500"/>
              </a:spcBef>
              <a:buFont typeface="Arial"/>
              <a:buNone/>
              <a:defRPr sz="1200">
                <a:solidFill>
                  <a:schemeClr val="tx1"/>
                </a:solidFill>
                <a:latin typeface="+mn-lt"/>
                <a:ea typeface="+mn-ea"/>
                <a:cs typeface="+mn-cs"/>
              </a:defRPr>
            </a:lvl3pPr>
            <a:lvl4pPr marL="1371600" indent="0" algn="l" defTabSz="914400">
              <a:lnSpc>
                <a:spcPct val="90000"/>
              </a:lnSpc>
              <a:spcBef>
                <a:spcPts val="500"/>
              </a:spcBef>
              <a:buFont typeface="Arial"/>
              <a:buNone/>
              <a:defRPr sz="100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286000" indent="0" algn="l" defTabSz="914400">
              <a:lnSpc>
                <a:spcPct val="90000"/>
              </a:lnSpc>
              <a:spcBef>
                <a:spcPts val="500"/>
              </a:spcBef>
              <a:buFont typeface="Arial"/>
              <a:buNone/>
              <a:defRPr sz="1000">
                <a:solidFill>
                  <a:schemeClr val="tx1"/>
                </a:solidFill>
                <a:latin typeface="+mn-lt"/>
                <a:ea typeface="+mn-ea"/>
                <a:cs typeface="+mn-cs"/>
              </a:defRPr>
            </a:lvl6pPr>
            <a:lvl7pPr marL="2743200" indent="0" algn="l" defTabSz="914400">
              <a:lnSpc>
                <a:spcPct val="90000"/>
              </a:lnSpc>
              <a:spcBef>
                <a:spcPts val="500"/>
              </a:spcBef>
              <a:buFont typeface="Arial"/>
              <a:buNone/>
              <a:defRPr sz="1000">
                <a:solidFill>
                  <a:schemeClr val="tx1"/>
                </a:solidFill>
                <a:latin typeface="+mn-lt"/>
                <a:ea typeface="+mn-ea"/>
                <a:cs typeface="+mn-cs"/>
              </a:defRPr>
            </a:lvl7pPr>
            <a:lvl8pPr marL="3200400" indent="0" algn="l" defTabSz="914400">
              <a:lnSpc>
                <a:spcPct val="90000"/>
              </a:lnSpc>
              <a:spcBef>
                <a:spcPts val="500"/>
              </a:spcBef>
              <a:buFont typeface="Arial"/>
              <a:buNone/>
              <a:defRPr sz="1000">
                <a:solidFill>
                  <a:schemeClr val="tx1"/>
                </a:solidFill>
                <a:latin typeface="+mn-lt"/>
                <a:ea typeface="+mn-ea"/>
                <a:cs typeface="+mn-cs"/>
              </a:defRPr>
            </a:lvl8pPr>
            <a:lvl9pPr marL="3657600" indent="0" algn="l" defTabSz="914400">
              <a:lnSpc>
                <a:spcPct val="90000"/>
              </a:lnSpc>
              <a:spcBef>
                <a:spcPts val="500"/>
              </a:spcBef>
              <a:buFont typeface="Arial"/>
              <a:buNone/>
              <a:defRPr sz="1000">
                <a:solidFill>
                  <a:schemeClr val="tx1"/>
                </a:solidFill>
                <a:latin typeface="+mn-lt"/>
                <a:ea typeface="+mn-ea"/>
                <a:cs typeface="+mn-cs"/>
              </a:defRPr>
            </a:lvl9pPr>
          </a:lstStyle>
          <a:p>
            <a:pPr>
              <a:defRPr/>
            </a:pPr>
            <a:r>
              <a:rPr lang="tr-TR" sz="2000" b="1"/>
              <a:t>Önerilen aşılar:</a:t>
            </a:r>
            <a:endParaRPr lang="tr-TR"/>
          </a:p>
          <a:p>
            <a:pPr>
              <a:defRPr/>
            </a:pPr>
            <a:endParaRPr lang="tr-TR" sz="2000"/>
          </a:p>
          <a:p>
            <a:pPr marL="742950" lvl="1" indent="-285750">
              <a:buFont typeface="Wingdings"/>
              <a:buChar char="Ø"/>
              <a:defRPr/>
            </a:pPr>
            <a:r>
              <a:rPr lang="tr-TR" sz="2000" b="1"/>
              <a:t>İnfluenza aşısı: </a:t>
            </a:r>
            <a:r>
              <a:rPr lang="tr-TR" sz="2000"/>
              <a:t> Her yıl (65 yaş ve üzeri sağlıklı bireylere ve kronik hastalığı olan yetişkinlere)</a:t>
            </a:r>
            <a:endParaRPr lang="tr-TR"/>
          </a:p>
          <a:p>
            <a:pPr marL="742950" lvl="1" indent="-285750">
              <a:buFont typeface="Wingdings"/>
              <a:buChar char="Ø"/>
              <a:defRPr/>
            </a:pPr>
            <a:r>
              <a:rPr lang="tr-TR" sz="2000" b="1"/>
              <a:t>Pnömokok aşısı:</a:t>
            </a:r>
            <a:r>
              <a:rPr lang="tr-TR" sz="2000"/>
              <a:t> 65 yaş ve üstü kişilerde ve risk gruplarında (KPA13  ve PPA23 şeması ile)</a:t>
            </a:r>
            <a:endParaRPr lang="tr-TR"/>
          </a:p>
          <a:p>
            <a:pPr marL="742950" lvl="1" indent="-285750">
              <a:buFont typeface="Wingdings"/>
              <a:buChar char="Ø"/>
              <a:defRPr/>
            </a:pPr>
            <a:r>
              <a:rPr lang="tr-TR" sz="2000" b="1"/>
              <a:t>Td</a:t>
            </a:r>
            <a:r>
              <a:rPr lang="tr-TR" sz="2000"/>
              <a:t> Son dozun üzerinden 10 yıl geçtiği için rapel doz uygulanmalı, </a:t>
            </a:r>
            <a:endParaRPr/>
          </a:p>
          <a:p>
            <a:pPr lvl="1">
              <a:defRPr/>
            </a:pPr>
            <a:endParaRPr lang="tr-TR" strike="sngStrike"/>
          </a:p>
          <a:p>
            <a:pPr>
              <a:defRPr/>
            </a:pPr>
            <a:r>
              <a:rPr lang="tr-TR" sz="2000"/>
              <a:t>KOAH ve hipertansiyon varlığı nedeniyle bu hastada influenza ve pnömokok aşısı daha da önemlidir.</a:t>
            </a: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1731254" y="116662"/>
            <a:ext cx="11089225" cy="504497"/>
          </a:xfrm>
        </p:spPr>
        <p:txBody>
          <a:bodyPr/>
          <a:lstStyle/>
          <a:p>
            <a:pPr>
              <a:defRPr/>
            </a:pPr>
            <a:r>
              <a:rPr lang="tr-TR"/>
              <a:t>Öğrenim Hedefleri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a:t>
            </a:fld>
            <a:endParaRPr lang="tr-TR"/>
          </a:p>
        </p:txBody>
      </p:sp>
      <p:sp>
        <p:nvSpPr>
          <p:cNvPr id="4" name="Metin Yer Tutucusu 3"/>
          <p:cNvSpPr>
            <a:spLocks noGrp="1"/>
          </p:cNvSpPr>
          <p:nvPr>
            <p:ph type="body" sz="half" idx="2"/>
          </p:nvPr>
        </p:nvSpPr>
        <p:spPr bwMode="auto">
          <a:xfrm>
            <a:off x="849033" y="621159"/>
            <a:ext cx="10791583" cy="5292944"/>
          </a:xfrm>
        </p:spPr>
        <p:txBody>
          <a:bodyPr>
            <a:noAutofit/>
          </a:bodyPr>
          <a:lstStyle/>
          <a:p>
            <a:pPr marL="457200" indent="-457200">
              <a:lnSpc>
                <a:spcPct val="100000"/>
              </a:lnSpc>
              <a:buFont typeface="+mj-lt"/>
              <a:buAutoNum type="arabicPeriod"/>
              <a:defRPr/>
            </a:pPr>
            <a:r>
              <a:rPr lang="tr-TR" sz="1800"/>
              <a:t>Erişkin bağışıklama hizmetlerini sayabilmeli</a:t>
            </a:r>
            <a:endParaRPr/>
          </a:p>
          <a:p>
            <a:pPr marL="457200" indent="-457200">
              <a:lnSpc>
                <a:spcPct val="100000"/>
              </a:lnSpc>
              <a:buFont typeface="+mj-lt"/>
              <a:buAutoNum type="arabicPeriod"/>
              <a:defRPr/>
            </a:pPr>
            <a:r>
              <a:rPr lang="tr-TR" sz="1800"/>
              <a:t>Gebelerde uygulanması gereken aşıları sıralayabilmeli ve uygulama şemalarını düzenleyebilmeli  </a:t>
            </a:r>
            <a:endParaRPr/>
          </a:p>
          <a:p>
            <a:pPr marL="457200" indent="-457200">
              <a:lnSpc>
                <a:spcPct val="100000"/>
              </a:lnSpc>
              <a:buFont typeface="+mj-lt"/>
              <a:buAutoNum type="arabicPeriod"/>
              <a:defRPr/>
            </a:pPr>
            <a:r>
              <a:rPr lang="tr-TR" sz="1800"/>
              <a:t>Gebelik/emzirme döneminde güvenli kullanım ilkelerini ayırt edebilmeli</a:t>
            </a:r>
            <a:endParaRPr/>
          </a:p>
          <a:p>
            <a:pPr marL="457200" indent="-457200">
              <a:lnSpc>
                <a:spcPct val="100000"/>
              </a:lnSpc>
              <a:buFont typeface="+mj-lt"/>
              <a:buAutoNum type="arabicPeriod"/>
              <a:defRPr/>
            </a:pPr>
            <a:r>
              <a:rPr lang="tr-TR" sz="1800"/>
              <a:t>Yetişkin risk gruplarını ve uygulanması gereken aşıları sıralayabilmeli;</a:t>
            </a:r>
            <a:endParaRPr/>
          </a:p>
          <a:p>
            <a:pPr marL="914400" lvl="1" indent="-457200">
              <a:lnSpc>
                <a:spcPct val="100000"/>
              </a:lnSpc>
              <a:buFont typeface="+mj-lt"/>
              <a:buAutoNum type="alphaLcPeriod"/>
              <a:defRPr/>
            </a:pPr>
            <a:r>
              <a:rPr lang="tr-TR" sz="1800"/>
              <a:t>65 yaş ve üzeri kişiler, </a:t>
            </a:r>
            <a:endParaRPr/>
          </a:p>
          <a:p>
            <a:pPr marL="914400" lvl="1" indent="-457200">
              <a:lnSpc>
                <a:spcPct val="100000"/>
              </a:lnSpc>
              <a:buFont typeface="+mj-lt"/>
              <a:buAutoNum type="alphaLcPeriod"/>
              <a:defRPr/>
            </a:pPr>
            <a:r>
              <a:rPr lang="tr-TR" sz="1800"/>
              <a:t>Kronik hastalıkları olan kişiler,</a:t>
            </a:r>
            <a:endParaRPr/>
          </a:p>
          <a:p>
            <a:pPr marL="457200" indent="-457200">
              <a:lnSpc>
                <a:spcPct val="150000"/>
              </a:lnSpc>
              <a:buFont typeface="+mj-lt"/>
              <a:buAutoNum type="arabicPeriod"/>
              <a:defRPr/>
            </a:pPr>
            <a:endParaRPr lang="tr-TR" sz="1800"/>
          </a:p>
          <a:p>
            <a:pPr lvl="1">
              <a:defRPr/>
            </a:pPr>
            <a:endParaRPr lang="tr-TR" sz="1800"/>
          </a:p>
          <a:p>
            <a:pPr lvl="1">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defRPr/>
            </a:pPr>
            <a:br>
              <a:rPr lang="tr-TR" b="0">
                <a:solidFill>
                  <a:srgbClr val="C00000"/>
                </a:solidFill>
                <a:latin typeface="Arial"/>
                <a:ea typeface="Arial"/>
                <a:cs typeface="Arial"/>
              </a:rPr>
            </a:br>
            <a:br>
              <a:rPr lang="tr-TR" b="0">
                <a:solidFill>
                  <a:srgbClr val="C00000"/>
                </a:solidFill>
                <a:latin typeface="Arial"/>
                <a:ea typeface="Arial"/>
                <a:cs typeface="Arial"/>
              </a:rPr>
            </a:br>
            <a:r>
              <a:rPr lang="tr-TR">
                <a:solidFill>
                  <a:srgbClr val="FF0000"/>
                </a:solidFill>
                <a:latin typeface="Calibri"/>
                <a:ea typeface="Arial"/>
                <a:cs typeface="Calibri"/>
              </a:rPr>
              <a:t>İnaktif İnfluenza Aşısı</a:t>
            </a:r>
            <a:r>
              <a:rPr lang="tr-TR">
                <a:solidFill>
                  <a:srgbClr val="FF0000"/>
                </a:solidFill>
              </a:rPr>
              <a:t> Uygulanması Önerilen Risk Grupları</a:t>
            </a:r>
            <a:br>
              <a:rPr lang="tr-TR" b="0">
                <a:solidFill>
                  <a:srgbClr val="C00000"/>
                </a:solidFill>
                <a:latin typeface="Arial"/>
                <a:ea typeface="Arial"/>
                <a:cs typeface="Arial"/>
              </a:rPr>
            </a:br>
            <a:br>
              <a:rPr lang="tr-TR" b="0">
                <a:solidFill>
                  <a:srgbClr val="C00000"/>
                </a:solidFill>
                <a:latin typeface="Arial"/>
                <a:ea typeface="Arial"/>
                <a:cs typeface="Arial"/>
              </a:rPr>
            </a:br>
            <a:endParaRPr lang="tr-TR"/>
          </a:p>
        </p:txBody>
      </p:sp>
      <p:sp>
        <p:nvSpPr>
          <p:cNvPr id="4" name="Metin Yer Tutucusu 3"/>
          <p:cNvSpPr>
            <a:spLocks noGrp="1"/>
          </p:cNvSpPr>
          <p:nvPr>
            <p:ph type="body" sz="half" idx="2"/>
          </p:nvPr>
        </p:nvSpPr>
        <p:spPr bwMode="auto">
          <a:xfrm>
            <a:off x="700203" y="1347279"/>
            <a:ext cx="10791583" cy="2081722"/>
          </a:xfrm>
        </p:spPr>
        <p:txBody>
          <a:bodyPr/>
          <a:lstStyle/>
          <a:p>
            <a:pPr marL="342900" lvl="0" indent="-342900" algn="just">
              <a:spcBef>
                <a:spcPts val="0"/>
              </a:spcBef>
              <a:buClr>
                <a:schemeClr val="dk1"/>
              </a:buClr>
              <a:buSzPts val="2400"/>
              <a:buFont typeface="Arial"/>
              <a:buChar char="•"/>
              <a:defRPr/>
            </a:pPr>
            <a:endParaRPr lang="tr-TR" sz="2400">
              <a:solidFill>
                <a:schemeClr val="dk1"/>
              </a:solidFill>
              <a:ea typeface="Calibri"/>
              <a:cs typeface="Calibri"/>
            </a:endParaRPr>
          </a:p>
          <a:p>
            <a:pPr marL="342900" lvl="0" indent="-342900" algn="just">
              <a:spcBef>
                <a:spcPts val="0"/>
              </a:spcBef>
              <a:buClr>
                <a:schemeClr val="dk1"/>
              </a:buClr>
              <a:buSzPts val="2400"/>
              <a:buFont typeface="Arial"/>
              <a:buChar char="•"/>
              <a:defRPr/>
            </a:pPr>
            <a:r>
              <a:rPr lang="tr-TR" sz="2000">
                <a:solidFill>
                  <a:schemeClr val="dk1"/>
                </a:solidFill>
                <a:ea typeface="Calibri"/>
                <a:cs typeface="Calibri"/>
              </a:rPr>
              <a:t>Kronik kalp hastalıkları, KOAH, DM, kronik böbrek hastalığı ve kronik karaciğer hastalıkları gibi risk altında bulunan erişkinlere, her yıl sonbaharda inaktif influenza aşısı uygulanması önerilir.</a:t>
            </a:r>
            <a:endParaRPr/>
          </a:p>
          <a:p>
            <a:pPr marL="342900" lvl="0" indent="-342900" algn="just">
              <a:spcBef>
                <a:spcPts val="0"/>
              </a:spcBef>
              <a:buClr>
                <a:schemeClr val="dk1"/>
              </a:buClr>
              <a:buSzPts val="2400"/>
              <a:buFont typeface="Arial"/>
              <a:buChar char="•"/>
              <a:defRPr/>
            </a:pPr>
            <a:endParaRPr lang="tr-TR" sz="2000"/>
          </a:p>
          <a:p>
            <a:pPr marL="342900" lvl="0" indent="-342900" algn="just">
              <a:spcBef>
                <a:spcPts val="0"/>
              </a:spcBef>
              <a:buClr>
                <a:schemeClr val="dk1"/>
              </a:buClr>
              <a:buSzPts val="2400"/>
              <a:buFont typeface="Arial"/>
              <a:buChar char="•"/>
              <a:defRPr/>
            </a:pPr>
            <a:r>
              <a:rPr lang="tr-TR" sz="2000">
                <a:solidFill>
                  <a:schemeClr val="dk1"/>
                </a:solidFill>
                <a:ea typeface="Calibri"/>
                <a:cs typeface="Calibri"/>
              </a:rPr>
              <a:t>KOAH hastalarında influenza aşılaması alevlenme sayısını ve solunum yetmezliği riskini azaltmaktadır.</a:t>
            </a:r>
            <a:endParaRPr lang="tr-TR" sz="2000"/>
          </a:p>
          <a:p>
            <a:pPr marL="285750" lvl="0" indent="-133350" algn="just">
              <a:lnSpc>
                <a:spcPct val="150000"/>
              </a:lnSpc>
              <a:buClr>
                <a:schemeClr val="dk1"/>
              </a:buClr>
              <a:buSzPts val="2400"/>
              <a:defRPr/>
            </a:pPr>
            <a:endParaRPr lang="tr-TR">
              <a:solidFill>
                <a:schemeClr val="dk1"/>
              </a:solidFill>
              <a:latin typeface="Times New Roman"/>
              <a:ea typeface="Times New Roman"/>
              <a:cs typeface="Times New Roman"/>
            </a:endParaRP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20</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Hepatit B Aşısı Uygulanması Önerilen Risk Grupları Risk Grupları 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21</a:t>
            </a:fld>
            <a:endParaRPr lang="tr-TR"/>
          </a:p>
        </p:txBody>
      </p:sp>
      <p:sp>
        <p:nvSpPr>
          <p:cNvPr id="4" name="Metin Yer Tutucusu 3"/>
          <p:cNvSpPr>
            <a:spLocks noGrp="1"/>
          </p:cNvSpPr>
          <p:nvPr>
            <p:ph type="body" sz="half" idx="2"/>
          </p:nvPr>
        </p:nvSpPr>
        <p:spPr bwMode="auto"/>
        <p:txBody>
          <a:bodyPr>
            <a:normAutofit/>
          </a:bodyPr>
          <a:lstStyle/>
          <a:p>
            <a:pPr marL="285750" lvl="0" indent="-285750">
              <a:buFont typeface="Wingdings"/>
              <a:buChar char="Ø"/>
              <a:defRPr/>
            </a:pPr>
            <a:r>
              <a:rPr lang="tr-TR"/>
              <a:t>Hemodiyaliz hastaları </a:t>
            </a:r>
            <a:endParaRPr/>
          </a:p>
          <a:p>
            <a:pPr marL="285750" lvl="0" indent="-285750">
              <a:buFont typeface="Wingdings"/>
              <a:buChar char="Ø"/>
              <a:defRPr/>
            </a:pPr>
            <a:r>
              <a:rPr lang="tr-TR"/>
              <a:t>Solid organ ve kemik iliği nakli adayları ve alıcıları</a:t>
            </a:r>
            <a:endParaRPr/>
          </a:p>
          <a:p>
            <a:pPr marL="285750" lvl="0" indent="-285750">
              <a:buFont typeface="Wingdings"/>
              <a:buChar char="Ø"/>
              <a:defRPr/>
            </a:pPr>
            <a:r>
              <a:rPr lang="tr-TR"/>
              <a:t>Sık kan ve kan ürünü kullanmak zorunda kalan kişiler</a:t>
            </a:r>
            <a:endParaRPr/>
          </a:p>
          <a:p>
            <a:pPr marL="285750" lvl="0" indent="-285750">
              <a:buFont typeface="Wingdings"/>
              <a:buChar char="Ø"/>
              <a:defRPr/>
            </a:pPr>
            <a:r>
              <a:rPr lang="tr-TR"/>
              <a:t>Madde bağımlıları </a:t>
            </a:r>
            <a:endParaRPr/>
          </a:p>
          <a:p>
            <a:pPr marL="285750" lvl="0" indent="-285750">
              <a:buFont typeface="Wingdings"/>
              <a:buChar char="Ø"/>
              <a:defRPr/>
            </a:pPr>
            <a:r>
              <a:rPr lang="tr-TR"/>
              <a:t>Hep-B taşıyıcılarının aile içi temaslılardan aşısız olanlar </a:t>
            </a:r>
            <a:endParaRPr/>
          </a:p>
          <a:p>
            <a:pPr marL="285750" lvl="0" indent="-285750">
              <a:buFont typeface="Wingdings"/>
              <a:buChar char="Ø"/>
              <a:defRPr/>
            </a:pPr>
            <a:r>
              <a:rPr lang="tr-TR"/>
              <a:t>Çok sayıda cinsel eşi olan ve para karşılığı cinsel ilişkide bulunan kişiler </a:t>
            </a:r>
            <a:endParaRPr/>
          </a:p>
          <a:p>
            <a:pPr marL="285750" lvl="0" indent="-285750">
              <a:buFont typeface="Wingdings"/>
              <a:buChar char="Ø"/>
              <a:defRPr/>
            </a:pPr>
            <a:r>
              <a:rPr lang="tr-TR"/>
              <a:t>Eşcinsel/biseksüel erkekler</a:t>
            </a:r>
            <a:endParaRPr/>
          </a:p>
          <a:p>
            <a:pPr marL="285750" lvl="0" indent="-285750">
              <a:buFont typeface="Wingdings"/>
              <a:buChar char="Ø"/>
              <a:defRPr/>
            </a:pPr>
            <a:r>
              <a:rPr lang="tr-TR"/>
              <a:t>Hep-B dışında kronik karaciğer hastalığı olan kişiler</a:t>
            </a:r>
            <a:endParaRPr/>
          </a:p>
          <a:p>
            <a:pPr marL="285750" lvl="0" indent="-285750">
              <a:buFont typeface="Wingdings"/>
              <a:buChar char="Ø"/>
              <a:defRPr/>
            </a:pPr>
            <a:r>
              <a:rPr lang="tr-TR"/>
              <a:t>Cezaevlerinde ve ıslahevlerinde bulunan hükümlüler ve çalışanlar </a:t>
            </a:r>
            <a:endParaRPr/>
          </a:p>
          <a:p>
            <a:pPr marL="285750" lvl="0" indent="-285750">
              <a:buFont typeface="Wingdings"/>
              <a:buChar char="Ø"/>
              <a:defRPr/>
            </a:pPr>
            <a:r>
              <a:rPr lang="tr-TR"/>
              <a:t>Berberler-kuaförler, manikür-pedikürcüler</a:t>
            </a:r>
            <a:endParaRPr/>
          </a:p>
          <a:p>
            <a:pPr marL="285750" lvl="0" indent="-285750">
              <a:buFont typeface="Wingdings"/>
              <a:buChar char="Ø"/>
              <a:defRPr/>
            </a:pPr>
            <a:r>
              <a:rPr lang="tr-TR"/>
              <a:t>Piercing, kalıcı dövme yaptırmayı planlayan kişiler</a:t>
            </a:r>
            <a:endParaRPr/>
          </a:p>
          <a:p>
            <a:pPr marL="285750" lvl="0" indent="-285750">
              <a:buFont typeface="Wingdings"/>
              <a:buChar char="Ø"/>
              <a:defRPr/>
            </a:pPr>
            <a:r>
              <a:rPr lang="tr-TR"/>
              <a:t>Zihinsel engelli bakımevlerinde bulunan kişiler</a:t>
            </a:r>
            <a:endParaRPr/>
          </a:p>
          <a:p>
            <a:pPr marL="285750" lvl="0" indent="-285750">
              <a:buFont typeface="Wingdings"/>
              <a:buChar char="Ø"/>
              <a:defRPr/>
            </a:pPr>
            <a:r>
              <a:rPr lang="tr-TR"/>
              <a:t>Yetiştirme yurtlarında bulunan kişiler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102775" y="509475"/>
            <a:ext cx="11089225" cy="504497"/>
          </a:xfrm>
        </p:spPr>
        <p:txBody>
          <a:bodyPr/>
          <a:lstStyle/>
          <a:p>
            <a:pPr>
              <a:defRPr/>
            </a:pPr>
            <a:r>
              <a:rPr lang="tr-TR"/>
              <a:t>Hepatit B Aşısı Uygulanması Önerilen Risk Grupları II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22</a:t>
            </a:fld>
            <a:endParaRPr lang="tr-TR"/>
          </a:p>
        </p:txBody>
      </p:sp>
      <p:sp>
        <p:nvSpPr>
          <p:cNvPr id="4" name="Metin Yer Tutucusu 3"/>
          <p:cNvSpPr>
            <a:spLocks noGrp="1"/>
          </p:cNvSpPr>
          <p:nvPr>
            <p:ph type="body" sz="half" idx="2"/>
          </p:nvPr>
        </p:nvSpPr>
        <p:spPr bwMode="auto">
          <a:xfrm>
            <a:off x="849025" y="1093107"/>
            <a:ext cx="10791583" cy="5174957"/>
          </a:xfrm>
        </p:spPr>
        <p:txBody>
          <a:bodyPr>
            <a:noAutofit/>
          </a:bodyPr>
          <a:lstStyle/>
          <a:p>
            <a:pPr marL="285750" lvl="0" indent="-285750">
              <a:buFont typeface="Wingdings"/>
              <a:buChar char="Ø"/>
              <a:defRPr/>
            </a:pPr>
            <a:r>
              <a:rPr lang="tr-TR" sz="2200"/>
              <a:t>Güvenlik personeli (asker, polis vb. arasında kan ve hasta çıkartıları ile temas riski yüksek olanlar)</a:t>
            </a:r>
            <a:endParaRPr/>
          </a:p>
          <a:p>
            <a:pPr marL="285750" lvl="0" indent="-285750">
              <a:buFont typeface="Wingdings"/>
              <a:buChar char="Ø"/>
              <a:defRPr/>
            </a:pPr>
            <a:r>
              <a:rPr lang="tr-TR" sz="2200"/>
              <a:t>Kazalarda ve afetlerde ilk yardım uygulayan kişiler</a:t>
            </a:r>
            <a:endParaRPr/>
          </a:p>
          <a:p>
            <a:pPr marL="285750" lvl="0" indent="-285750">
              <a:buFont typeface="Wingdings"/>
              <a:buChar char="Ø"/>
              <a:defRPr/>
            </a:pPr>
            <a:r>
              <a:rPr lang="tr-TR" sz="2200"/>
              <a:t>Düzensiz göçmenlere hizmet veren (DG) Geri Gönderme Merkezlerinde (GGM) çalışan ve/veya düzensiz göçmenlerle doğrudan temas halinde bulunan personel</a:t>
            </a:r>
            <a:endParaRPr/>
          </a:p>
          <a:p>
            <a:pPr marL="285750" lvl="0" indent="-285750">
              <a:buFont typeface="Wingdings"/>
              <a:buChar char="Ø"/>
              <a:defRPr/>
            </a:pPr>
            <a:r>
              <a:rPr lang="tr-TR" sz="2200"/>
              <a:t>Sağlık çalışanları (tıp fakülteleri, diş hekimliği fakülteleri, hemşire/ebelik eğitimi veren okullar, sağlık meslek yüksekokulları vb. öğrencileri, hasta ve hasta çıkartıları ile teması bulunan tüm sağlık çalışanları (askeri sağlık personeli dâhil),  sağlık kurumlarında çalışan temizlik elemanları, 112 acil sağlık hizmetleri personeli ile acil durum, afet ve olağandışı durumlarda görev alan Ulusal Medikal Kurtarma Ekibi (UMKE) personeli ve acil sağlık araçlarında görev yapan personel dâhil diğer çalışanlar için gereklidir.)</a:t>
            </a:r>
            <a:endParaRPr/>
          </a:p>
          <a:p>
            <a:pPr marL="285750" lvl="0" indent="-285750">
              <a:buFont typeface="Wingdings"/>
              <a:buChar char="Ø"/>
              <a:defRPr/>
            </a:pPr>
            <a:r>
              <a:rPr lang="tr-TR" sz="2200"/>
              <a:t>Tıbbi atık yönetiminde çalışan kişiler</a:t>
            </a:r>
            <a:endParaRPr/>
          </a:p>
          <a:p>
            <a:pPr marL="285750" lvl="0" indent="-285750">
              <a:buFont typeface="Wingdings"/>
              <a:buChar char="Ø"/>
              <a:defRPr/>
            </a:pPr>
            <a:r>
              <a:rPr lang="tr-TR" sz="2200"/>
              <a:t>Bu risk gruplarının dışında, hekimin yüksek risk nedeniyle aşı uygulanmasını uygun bulduğu kişilere sağlık kuruluşlarında aşı uygulaması yapılmalıdır.</a:t>
            </a:r>
            <a:endParaRPr/>
          </a:p>
          <a:p>
            <a:pPr>
              <a:defRPr/>
            </a:pPr>
            <a:r>
              <a:rPr lang="tr-TR" sz="2200"/>
              <a:t> </a:t>
            </a:r>
            <a:endParaRPr/>
          </a:p>
          <a:p>
            <a:pPr>
              <a:defRPr/>
            </a:pPr>
            <a:endParaRPr lang="tr-TR" sz="2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952599" y="567420"/>
            <a:ext cx="11089225" cy="504497"/>
          </a:xfrm>
        </p:spPr>
        <p:txBody>
          <a:bodyPr>
            <a:normAutofit/>
          </a:bodyPr>
          <a:lstStyle/>
          <a:p>
            <a:pPr>
              <a:defRPr/>
            </a:pPr>
            <a:r>
              <a:rPr lang="tr-TR">
                <a:solidFill>
                  <a:srgbClr val="C00000"/>
                </a:solidFill>
                <a:latin typeface="Calibri"/>
                <a:ea typeface="Arial"/>
                <a:cs typeface="Calibri"/>
              </a:rPr>
              <a:t>Hepatit B Aşısı</a:t>
            </a:r>
            <a:endParaRPr lang="tr-TR"/>
          </a:p>
        </p:txBody>
      </p:sp>
      <p:sp>
        <p:nvSpPr>
          <p:cNvPr id="4" name="Metin Yer Tutucusu 3"/>
          <p:cNvSpPr>
            <a:spLocks noGrp="1"/>
          </p:cNvSpPr>
          <p:nvPr>
            <p:ph type="body" sz="half" idx="2"/>
          </p:nvPr>
        </p:nvSpPr>
        <p:spPr bwMode="auto">
          <a:xfrm>
            <a:off x="700203" y="1168036"/>
            <a:ext cx="10791583" cy="4955340"/>
          </a:xfrm>
        </p:spPr>
        <p:txBody>
          <a:bodyPr>
            <a:noAutofit/>
          </a:bodyPr>
          <a:lstStyle/>
          <a:p>
            <a:pPr marL="342900" lvl="0" indent="-342900" algn="just">
              <a:lnSpc>
                <a:spcPct val="114999"/>
              </a:lnSpc>
              <a:spcBef>
                <a:spcPts val="0"/>
              </a:spcBef>
              <a:buClr>
                <a:schemeClr val="dk1"/>
              </a:buClr>
              <a:buSzPts val="2400"/>
              <a:buFont typeface="Arial"/>
              <a:buChar char="•"/>
              <a:defRPr/>
            </a:pPr>
            <a:r>
              <a:rPr lang="tr-TR" sz="2400"/>
              <a:t>Risk grubunda bulunan kişiye erken tanı ve tedavi sağlanabilmesi için aşılama öncesi seroloji bakılması (HBsAg, anti-HBs ve anti-HBc total) önerilir. </a:t>
            </a:r>
            <a:endParaRPr/>
          </a:p>
          <a:p>
            <a:pPr marL="342900" lvl="0" indent="-342900" algn="just">
              <a:lnSpc>
                <a:spcPct val="114999"/>
              </a:lnSpc>
              <a:spcBef>
                <a:spcPts val="0"/>
              </a:spcBef>
              <a:buClr>
                <a:schemeClr val="dk1"/>
              </a:buClr>
              <a:buSzPts val="2400"/>
              <a:buFont typeface="Arial"/>
              <a:buChar char="•"/>
              <a:defRPr/>
            </a:pPr>
            <a:r>
              <a:rPr lang="tr-TR" sz="2400"/>
              <a:t>HBsAg (+) ve/veya izole anti-HBc (+) ise enfeksiyon/gastroenteroloji hastalıkları uzmanına yönlendirilmeli,  HBsAg ve anti-HBs  (-) saptanan kişilere ise 0,1,6 şeması ile aşı uygulanmalıdır. </a:t>
            </a:r>
            <a:endParaRPr/>
          </a:p>
          <a:p>
            <a:pPr marL="342900" lvl="0" indent="-342900" algn="just">
              <a:lnSpc>
                <a:spcPct val="114999"/>
              </a:lnSpc>
              <a:spcBef>
                <a:spcPts val="0"/>
              </a:spcBef>
              <a:buClr>
                <a:schemeClr val="dk1"/>
              </a:buClr>
              <a:buSzPts val="2400"/>
              <a:buFont typeface="Arial"/>
              <a:buChar char="•"/>
              <a:defRPr/>
            </a:pPr>
            <a:r>
              <a:rPr lang="tr-TR" sz="2400"/>
              <a:t>Son aşıdan en erken 4 hafta tercihen 8 hafta sonra anti-HBs değerlendirilerek anti-HBs (-) saptanan kişilere ikinci kez 0,1,6 şeması ile tekrar aşı uygulanmalıdır.</a:t>
            </a:r>
            <a:endParaRPr/>
          </a:p>
          <a:p>
            <a:pPr marL="342900" indent="-342900" algn="just">
              <a:lnSpc>
                <a:spcPct val="114999"/>
              </a:lnSpc>
              <a:spcBef>
                <a:spcPts val="0"/>
              </a:spcBef>
              <a:buClr>
                <a:schemeClr val="dk1"/>
              </a:buClr>
              <a:buSzPts val="2400"/>
              <a:buFont typeface="Arial"/>
              <a:buChar char="•"/>
              <a:defRPr/>
            </a:pPr>
            <a:r>
              <a:rPr lang="tr-TR" sz="2400"/>
              <a:t>İkinci serinin son aşısından 4-8 hafta sonrasında yapılan tetkikte anti-HBs (-) saptanan kişiler Hep-B aşısına yanıtsız kabul edilmelidir. Bu kişiler HBV enfeksiyonu açısından değerlendirilmeli, riskli temas sonrasında profilakside HBIG uygulanmalı ve sağlık eğitimi verilmelidir.</a:t>
            </a:r>
            <a:endParaRPr/>
          </a:p>
          <a:p>
            <a:pPr marL="342900" lvl="0" indent="-342900" algn="just">
              <a:lnSpc>
                <a:spcPct val="114999"/>
              </a:lnSpc>
              <a:spcBef>
                <a:spcPts val="0"/>
              </a:spcBef>
              <a:buClr>
                <a:schemeClr val="dk1"/>
              </a:buClr>
              <a:buSzPts val="2400"/>
              <a:buFont typeface="Arial"/>
              <a:buChar char="•"/>
              <a:defRPr/>
            </a:pPr>
            <a:endParaRPr sz="2400"/>
          </a:p>
          <a:p>
            <a:pPr marL="342900" lvl="0" indent="-342900" algn="just">
              <a:lnSpc>
                <a:spcPct val="114999"/>
              </a:lnSpc>
              <a:spcBef>
                <a:spcPts val="800"/>
              </a:spcBef>
              <a:buClr>
                <a:schemeClr val="dk1"/>
              </a:buClr>
              <a:buSzPts val="2400"/>
              <a:buFont typeface="Arial"/>
              <a:buChar char="•"/>
              <a:defRPr/>
            </a:pPr>
            <a:endParaRPr lang="tr-TR" sz="24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23</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55406" y="536047"/>
            <a:ext cx="11089225" cy="504497"/>
          </a:xfrm>
        </p:spPr>
        <p:txBody>
          <a:bodyPr/>
          <a:lstStyle/>
          <a:p>
            <a:pPr>
              <a:defRPr/>
            </a:pPr>
            <a:r>
              <a:rPr lang="tr-TR"/>
              <a:t>Hepatit A Aşısı Uygulanması Önerilen Risk Grupları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24</a:t>
            </a:fld>
            <a:endParaRPr lang="tr-TR"/>
          </a:p>
        </p:txBody>
      </p:sp>
      <p:sp>
        <p:nvSpPr>
          <p:cNvPr id="4" name="Metin Yer Tutucusu 3"/>
          <p:cNvSpPr>
            <a:spLocks noGrp="1"/>
          </p:cNvSpPr>
          <p:nvPr>
            <p:ph type="body" sz="half" idx="2"/>
          </p:nvPr>
        </p:nvSpPr>
        <p:spPr bwMode="auto">
          <a:xfrm>
            <a:off x="855406" y="1415845"/>
            <a:ext cx="10785202" cy="4461426"/>
          </a:xfrm>
        </p:spPr>
        <p:txBody>
          <a:bodyPr>
            <a:normAutofit/>
          </a:bodyPr>
          <a:lstStyle/>
          <a:p>
            <a:pPr marL="285750" indent="-285750">
              <a:buFont typeface="Wingdings"/>
              <a:buChar char="Ø"/>
              <a:defRPr/>
            </a:pPr>
            <a:r>
              <a:rPr lang="tr-TR" sz="2400"/>
              <a:t>Kronik karaciğer hastalığı (Metabolik hastalığı olanlar dâhil) olan kişiler</a:t>
            </a:r>
            <a:endParaRPr/>
          </a:p>
          <a:p>
            <a:pPr marL="285750" indent="-285750">
              <a:buFont typeface="Wingdings"/>
              <a:buChar char="Ø"/>
              <a:defRPr/>
            </a:pPr>
            <a:r>
              <a:rPr lang="tr-TR" sz="2400"/>
              <a:t>Kronik HBV/HCV enfeksiyonu (Hepatit A aşı uygulaması, mümkün olduğunca erken, tanı anında başlanır) olan kişiler</a:t>
            </a:r>
            <a:endParaRPr/>
          </a:p>
          <a:p>
            <a:pPr marL="285750" indent="-285750">
              <a:buFont typeface="Wingdings"/>
              <a:buChar char="Ø"/>
              <a:defRPr/>
            </a:pPr>
            <a:r>
              <a:rPr lang="tr-TR" sz="2400"/>
              <a:t>HIV/AIDS </a:t>
            </a:r>
            <a:endParaRPr/>
          </a:p>
          <a:p>
            <a:pPr marL="285750" indent="-285750">
              <a:buFont typeface="Wingdings"/>
              <a:buChar char="Ø"/>
              <a:defRPr/>
            </a:pPr>
            <a:r>
              <a:rPr lang="tr-TR" sz="2400"/>
              <a:t>Pıhtılaşma bozukluğu olan kişiler</a:t>
            </a:r>
            <a:endParaRPr/>
          </a:p>
          <a:p>
            <a:pPr marL="285750" indent="-285750">
              <a:buFont typeface="Wingdings"/>
              <a:buChar char="Ø"/>
              <a:defRPr/>
            </a:pPr>
            <a:r>
              <a:rPr lang="tr-TR" sz="2400"/>
              <a:t>Solid organ ve kemik iliği nakli adayları ve alıcıları</a:t>
            </a:r>
            <a:endParaRPr/>
          </a:p>
          <a:p>
            <a:pPr marL="285750" indent="-285750">
              <a:buFont typeface="Wingdings"/>
              <a:buChar char="Ø"/>
              <a:defRPr/>
            </a:pPr>
            <a:r>
              <a:rPr lang="tr-TR" sz="2400"/>
              <a:t>Eşcinsel/biseksüel erkekler</a:t>
            </a:r>
            <a:endParaRPr/>
          </a:p>
          <a:p>
            <a:pPr marL="285750" indent="-285750">
              <a:buFont typeface="Wingdings"/>
              <a:buChar char="Ø"/>
              <a:defRPr/>
            </a:pPr>
            <a:r>
              <a:rPr lang="tr-TR" sz="2400"/>
              <a:t>Kanalizasyon işçileri</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64037"/>
            <a:ext cx="11089225" cy="504497"/>
          </a:xfrm>
        </p:spPr>
        <p:txBody>
          <a:bodyPr/>
          <a:lstStyle/>
          <a:p>
            <a:pPr>
              <a:defRPr/>
            </a:pPr>
            <a:r>
              <a:rPr lang="tr-TR"/>
              <a:t>Hib Aşısı Uygulanması Önerilen Risk Grupları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25</a:t>
            </a:fld>
            <a:endParaRPr lang="tr-TR"/>
          </a:p>
        </p:txBody>
      </p:sp>
      <p:sp>
        <p:nvSpPr>
          <p:cNvPr id="4" name="Metin Yer Tutucusu 3"/>
          <p:cNvSpPr>
            <a:spLocks noGrp="1"/>
          </p:cNvSpPr>
          <p:nvPr>
            <p:ph type="body" sz="half" idx="2"/>
          </p:nvPr>
        </p:nvSpPr>
        <p:spPr bwMode="auto">
          <a:xfrm>
            <a:off x="849025" y="1414338"/>
            <a:ext cx="10791583" cy="4521927"/>
          </a:xfrm>
        </p:spPr>
        <p:txBody>
          <a:bodyPr>
            <a:normAutofit/>
          </a:bodyPr>
          <a:lstStyle/>
          <a:p>
            <a:pPr marL="285750" indent="-285750">
              <a:buFont typeface="Wingdings"/>
              <a:buChar char="Ø"/>
              <a:defRPr/>
            </a:pPr>
            <a:r>
              <a:rPr lang="tr-TR" sz="2400"/>
              <a:t>Splenektomi/ Asplenisi olan kişiler</a:t>
            </a:r>
            <a:endParaRPr/>
          </a:p>
          <a:p>
            <a:pPr marL="285750" indent="-285750">
              <a:buFont typeface="Wingdings"/>
              <a:buChar char="Ø"/>
              <a:defRPr/>
            </a:pPr>
            <a:r>
              <a:rPr lang="tr-TR" sz="2400"/>
              <a:t>Orak hücreli anemisi olan kişiler</a:t>
            </a:r>
            <a:endParaRPr/>
          </a:p>
          <a:p>
            <a:pPr marL="285750" indent="-285750">
              <a:buFont typeface="Wingdings"/>
              <a:buChar char="Ø"/>
              <a:defRPr/>
            </a:pPr>
            <a:r>
              <a:rPr lang="tr-TR" sz="2400"/>
              <a:t>BOS kaçağı olan kişiler</a:t>
            </a:r>
            <a:endParaRPr/>
          </a:p>
          <a:p>
            <a:pPr marL="285750" indent="-285750">
              <a:buFont typeface="Wingdings"/>
              <a:buChar char="Ø"/>
              <a:defRPr/>
            </a:pPr>
            <a:r>
              <a:rPr lang="tr-TR" sz="2400"/>
              <a:t>Kök hücre nakli olan kişiler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625932"/>
            <a:ext cx="11089225" cy="504497"/>
          </a:xfrm>
        </p:spPr>
        <p:txBody>
          <a:bodyPr>
            <a:noAutofit/>
          </a:bodyPr>
          <a:lstStyle/>
          <a:p>
            <a:pPr lvl="0">
              <a:defRPr/>
            </a:pPr>
            <a:r>
              <a:rPr lang="tr-TR" sz="2400">
                <a:solidFill>
                  <a:prstClr val="black">
                    <a:lumMod val="75000"/>
                    <a:lumOff val="25000"/>
                  </a:prstClr>
                </a:solidFill>
              </a:rPr>
              <a:t>Hastalığı Nedeniyle Kızamık-Kızamıkçık-Kabakulak (KKK) Aşısı Uygulanması Gereken </a:t>
            </a:r>
            <a:br>
              <a:rPr lang="tr-TR" sz="2400">
                <a:solidFill>
                  <a:prstClr val="black">
                    <a:lumMod val="75000"/>
                    <a:lumOff val="25000"/>
                  </a:prstClr>
                </a:solidFill>
              </a:rPr>
            </a:br>
            <a:r>
              <a:rPr lang="tr-TR" sz="2400">
                <a:solidFill>
                  <a:prstClr val="black">
                    <a:lumMod val="75000"/>
                    <a:lumOff val="25000"/>
                  </a:prstClr>
                </a:solidFill>
              </a:rPr>
              <a:t>Risk Grupları</a:t>
            </a:r>
            <a:r>
              <a:rPr lang="tr-TR" sz="2400">
                <a:solidFill>
                  <a:srgbClr val="C00000"/>
                </a:solidFill>
              </a:rPr>
              <a:t>*</a:t>
            </a:r>
            <a:r>
              <a:rPr lang="tr-TR" sz="2400">
                <a:solidFill>
                  <a:prstClr val="black">
                    <a:lumMod val="75000"/>
                    <a:lumOff val="25000"/>
                  </a:prstClr>
                </a:solidFill>
              </a:rPr>
              <a:t> </a:t>
            </a:r>
            <a:endParaRPr lang="tr-TR" sz="2400">
              <a:solidFill>
                <a:prstClr val="black">
                  <a:lumMod val="75000"/>
                  <a:lumOff val="25000"/>
                </a:prstClr>
              </a:solidFill>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26</a:t>
            </a:fld>
            <a:endParaRPr lang="tr-TR"/>
          </a:p>
        </p:txBody>
      </p:sp>
      <p:sp>
        <p:nvSpPr>
          <p:cNvPr id="4" name="Metin Yer Tutucusu 3"/>
          <p:cNvSpPr>
            <a:spLocks noGrp="1"/>
          </p:cNvSpPr>
          <p:nvPr>
            <p:ph type="body" sz="half" idx="2"/>
          </p:nvPr>
        </p:nvSpPr>
        <p:spPr bwMode="auto">
          <a:xfrm>
            <a:off x="849025" y="1355345"/>
            <a:ext cx="10791583" cy="4654838"/>
          </a:xfrm>
        </p:spPr>
        <p:txBody>
          <a:bodyPr>
            <a:normAutofit lnSpcReduction="10000"/>
          </a:bodyPr>
          <a:lstStyle/>
          <a:p>
            <a:pPr marL="342900" lvl="0" indent="-342900" defTabSz="355600">
              <a:buClr>
                <a:srgbClr val="4BACC6"/>
              </a:buClr>
              <a:buFont typeface="+mj-lt"/>
              <a:buAutoNum type="arabicPeriod"/>
              <a:defRPr/>
            </a:pPr>
            <a:r>
              <a:rPr lang="tr-TR" sz="2000">
                <a:solidFill>
                  <a:prstClr val="black"/>
                </a:solidFill>
                <a:cs typeface="Times New Roman"/>
              </a:rPr>
              <a:t>Aşılanma durumuna bakılmaksızın </a:t>
            </a:r>
            <a:r>
              <a:rPr lang="tr-TR" sz="2000">
                <a:solidFill>
                  <a:prstClr val="black"/>
                </a:solidFill>
                <a:cs typeface="Times New Roman"/>
              </a:rPr>
              <a:t>hematopoetik</a:t>
            </a:r>
            <a:r>
              <a:rPr lang="tr-TR" sz="2000">
                <a:solidFill>
                  <a:prstClr val="black"/>
                </a:solidFill>
                <a:cs typeface="Times New Roman"/>
              </a:rPr>
              <a:t> kök hücre alıcısı olan bireylere kök hücre transplantasyonundan en az 24 ay sonra, </a:t>
            </a:r>
            <a:r>
              <a:rPr lang="tr-TR" sz="2000">
                <a:solidFill>
                  <a:prstClr val="black"/>
                </a:solidFill>
                <a:cs typeface="Times New Roman"/>
              </a:rPr>
              <a:t>graft</a:t>
            </a:r>
            <a:r>
              <a:rPr lang="tr-TR" sz="2000">
                <a:solidFill>
                  <a:prstClr val="black"/>
                </a:solidFill>
                <a:cs typeface="Times New Roman"/>
              </a:rPr>
              <a:t> </a:t>
            </a:r>
            <a:r>
              <a:rPr lang="tr-TR" sz="2000">
                <a:solidFill>
                  <a:prstClr val="black"/>
                </a:solidFill>
                <a:cs typeface="Times New Roman"/>
              </a:rPr>
              <a:t>versus</a:t>
            </a:r>
            <a:r>
              <a:rPr lang="tr-TR" sz="2000">
                <a:solidFill>
                  <a:prstClr val="black"/>
                </a:solidFill>
                <a:cs typeface="Times New Roman"/>
              </a:rPr>
              <a:t> </a:t>
            </a:r>
            <a:r>
              <a:rPr lang="tr-TR" sz="2000">
                <a:solidFill>
                  <a:prstClr val="black"/>
                </a:solidFill>
                <a:cs typeface="Times New Roman"/>
              </a:rPr>
              <a:t>host</a:t>
            </a:r>
            <a:r>
              <a:rPr lang="tr-TR" sz="2000">
                <a:solidFill>
                  <a:prstClr val="black"/>
                </a:solidFill>
                <a:cs typeface="Times New Roman"/>
              </a:rPr>
              <a:t> hastalığı yoksa ve bağışıklığı baskılayıcı ilaç kullanmıyorsa 3 ay ara ile 2 doz uygulanır. </a:t>
            </a:r>
            <a:endParaRPr/>
          </a:p>
          <a:p>
            <a:pPr marL="342900" lvl="0" indent="-342900" defTabSz="355600">
              <a:buClr>
                <a:srgbClr val="4BACC6"/>
              </a:buClr>
              <a:buFont typeface="+mj-lt"/>
              <a:buAutoNum type="arabicPeriod"/>
              <a:defRPr/>
            </a:pPr>
            <a:r>
              <a:rPr lang="tr-TR" sz="2000">
                <a:solidFill>
                  <a:prstClr val="black"/>
                </a:solidFill>
                <a:cs typeface="Times New Roman"/>
              </a:rPr>
              <a:t>HIV/AIDS hastalarına KKK aşısı uygulanması gerekir. Aşının uygulanabilmesi için CD4 sayısı değerlendirilir.</a:t>
            </a:r>
            <a:endParaRPr/>
          </a:p>
          <a:p>
            <a:pPr marL="800100" lvl="1" indent="-342900" defTabSz="355600">
              <a:buClr>
                <a:srgbClr val="4BACC6"/>
              </a:buClr>
              <a:buFont typeface="Arial"/>
              <a:buChar char="•"/>
              <a:defRPr/>
            </a:pPr>
            <a:r>
              <a:rPr lang="tr-TR" sz="1800">
                <a:solidFill>
                  <a:prstClr val="black"/>
                </a:solidFill>
                <a:cs typeface="Times New Roman"/>
              </a:rPr>
              <a:t>5 yaş ve üzerindeki çocuklarda ve erişkinlerde CD4 sayısının &gt;200 olması, </a:t>
            </a:r>
            <a:endParaRPr/>
          </a:p>
          <a:p>
            <a:pPr marL="800100" lvl="1" indent="-342900" defTabSz="355600">
              <a:buClr>
                <a:srgbClr val="4BACC6"/>
              </a:buClr>
              <a:buFont typeface="Arial"/>
              <a:buChar char="•"/>
              <a:defRPr/>
            </a:pPr>
            <a:r>
              <a:rPr lang="tr-TR" sz="1800">
                <a:solidFill>
                  <a:prstClr val="black"/>
                </a:solidFill>
                <a:cs typeface="Times New Roman"/>
              </a:rPr>
              <a:t>5 yaşından küçük çocuklarda sayısal farklılık olabileceği için CD4 sayısının   ≥%15 olması, aşının yapılabilmesi için gereklidir.  </a:t>
            </a:r>
            <a:endParaRPr/>
          </a:p>
          <a:p>
            <a:pPr marL="800100" lvl="1" indent="-342900" defTabSz="355600">
              <a:buClr>
                <a:srgbClr val="4BACC6"/>
              </a:buClr>
              <a:buFont typeface="Arial"/>
              <a:buChar char="•"/>
              <a:defRPr/>
            </a:pPr>
            <a:r>
              <a:rPr lang="tr-TR" sz="1800">
                <a:solidFill>
                  <a:prstClr val="black"/>
                </a:solidFill>
                <a:cs typeface="Times New Roman"/>
              </a:rPr>
              <a:t>Aşılanma durumuna bakılmaksızın yetişkinlerde en az 4 </a:t>
            </a:r>
            <a:r>
              <a:rPr lang="tr-TR" sz="1800">
                <a:solidFill>
                  <a:prstClr val="black"/>
                </a:solidFill>
                <a:cs typeface="Times New Roman"/>
              </a:rPr>
              <a:t>hf</a:t>
            </a:r>
            <a:r>
              <a:rPr lang="tr-TR" sz="1800">
                <a:solidFill>
                  <a:prstClr val="black"/>
                </a:solidFill>
                <a:cs typeface="Times New Roman"/>
              </a:rPr>
              <a:t> arayla iki doz, çocuklarda ek bir doz aşı uygulanması yapılmalıdır. </a:t>
            </a:r>
            <a:endParaRPr/>
          </a:p>
          <a:p>
            <a:pPr marL="342900" lvl="0" indent="-342900" defTabSz="355600">
              <a:buClr>
                <a:srgbClr val="4BACC6"/>
              </a:buClr>
              <a:buFont typeface="+mj-lt"/>
              <a:buAutoNum type="arabicPeriod"/>
              <a:defRPr/>
            </a:pPr>
            <a:r>
              <a:rPr lang="tr-TR" sz="2000">
                <a:solidFill>
                  <a:prstClr val="black"/>
                </a:solidFill>
                <a:cs typeface="Times New Roman"/>
              </a:rPr>
              <a:t>Solid organ transplantasyonu planlanan kişiler eksik aşılı veya </a:t>
            </a:r>
            <a:r>
              <a:rPr lang="tr-TR" sz="2000">
                <a:solidFill>
                  <a:prstClr val="black"/>
                </a:solidFill>
                <a:cs typeface="Times New Roman"/>
              </a:rPr>
              <a:t>seronegatif</a:t>
            </a:r>
            <a:r>
              <a:rPr lang="tr-TR" sz="2000">
                <a:solidFill>
                  <a:prstClr val="black"/>
                </a:solidFill>
                <a:cs typeface="Times New Roman"/>
              </a:rPr>
              <a:t> ise son aşı dozu transplantasyondan en az 4 hafta önce olacak ve 2 doza tamamlanacak şekilde uygulanır. (Transplantasyon alıcısı 12 aydan küçük ise KKK aşısı erkene çekilerek 6.aydan sonra uygulanabilir).</a:t>
            </a:r>
            <a:endParaRPr/>
          </a:p>
          <a:p>
            <a:pPr lvl="0" defTabSz="355600">
              <a:buClr>
                <a:srgbClr val="4BACC6"/>
              </a:buClr>
              <a:defRPr/>
            </a:pPr>
            <a:endParaRPr lang="tr-TR">
              <a:solidFill>
                <a:prstClr val="black"/>
              </a:solidFill>
              <a:cs typeface="Times New Roman"/>
            </a:endParaRPr>
          </a:p>
          <a:p>
            <a:pPr defTabSz="355600">
              <a:buClr>
                <a:srgbClr val="4BACC6"/>
              </a:buClr>
              <a:defRPr/>
            </a:pPr>
            <a:r>
              <a:rPr lang="tr-TR">
                <a:solidFill>
                  <a:srgbClr val="C00000"/>
                </a:solidFill>
              </a:rPr>
              <a:t>*Mutlaka takip eden klinik uzmana danışılarak uygulanmalıdır.</a:t>
            </a:r>
            <a:endParaRPr/>
          </a:p>
          <a:p>
            <a:pPr lvl="0" defTabSz="355600">
              <a:buClr>
                <a:srgbClr val="4BACC6"/>
              </a:buClr>
              <a:defRPr/>
            </a:pPr>
            <a:endParaRPr lang="tr-TR">
              <a:solidFill>
                <a:prstClr val="black"/>
              </a:solidFill>
              <a:cs typeface="Times New Roman"/>
            </a:endParaRPr>
          </a:p>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036575" y="644625"/>
            <a:ext cx="11089225" cy="414680"/>
          </a:xfrm>
        </p:spPr>
        <p:txBody>
          <a:bodyPr>
            <a:normAutofit fontScale="90000"/>
          </a:bodyPr>
          <a:lstStyle/>
          <a:p>
            <a:pPr>
              <a:defRPr/>
            </a:pPr>
            <a:br>
              <a:rPr lang="tr-TR"/>
            </a:br>
            <a:r>
              <a:rPr lang="tr-TR"/>
              <a:t>Suçiçeği Aşısı Uygulanması Önerilen Risk Grupları </a:t>
            </a:r>
            <a:br>
              <a:rPr lang="tr-TR"/>
            </a:br>
            <a:r>
              <a:rPr lang="tr-TR"/>
              <a:t>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27</a:t>
            </a:fld>
            <a:endParaRPr lang="tr-TR"/>
          </a:p>
        </p:txBody>
      </p:sp>
      <p:sp>
        <p:nvSpPr>
          <p:cNvPr id="4" name="Metin Yer Tutucusu 3"/>
          <p:cNvSpPr>
            <a:spLocks noGrp="1"/>
          </p:cNvSpPr>
          <p:nvPr>
            <p:ph type="body" sz="half" idx="2"/>
          </p:nvPr>
        </p:nvSpPr>
        <p:spPr bwMode="auto">
          <a:xfrm>
            <a:off x="849025" y="1355344"/>
            <a:ext cx="10791583" cy="4057313"/>
          </a:xfrm>
        </p:spPr>
        <p:txBody>
          <a:bodyPr>
            <a:noAutofit/>
          </a:bodyPr>
          <a:lstStyle/>
          <a:p>
            <a:pPr marL="285750" indent="-285750">
              <a:buFont typeface="Wingdings"/>
              <a:buChar char="Ø"/>
              <a:defRPr/>
            </a:pPr>
            <a:r>
              <a:rPr lang="tr-TR" sz="2400"/>
              <a:t>Daha önce aşılanmamış ve hastalığı geçirmemiş akut lenfoblastik lösemi hastalarına 1 yıllık remisyon sağlandıktan ve kemoterapi kesildikten en az 3 ay sonra önerilir.</a:t>
            </a:r>
            <a:endParaRPr/>
          </a:p>
          <a:p>
            <a:pPr marL="285750" indent="-285750">
              <a:buFont typeface="Wingdings"/>
              <a:buChar char="Ø"/>
              <a:defRPr/>
            </a:pPr>
            <a:r>
              <a:rPr lang="tr-TR" sz="2400"/>
              <a:t>Aşılanma durumuna bakılmaksızın hematopoetik kök hücre alıcısı olan bireylere (Kök hücre naklinden en az 24 ay sonra, graft versus host hastalığı olmayan ve bağışıklığı baskılayıcı ilaç kullanmayanlara) önerilir.</a:t>
            </a:r>
            <a:endParaRPr/>
          </a:p>
          <a:p>
            <a:pPr marL="285750" indent="-285750">
              <a:buFont typeface="Wingdings"/>
              <a:buChar char="Ø"/>
              <a:defRPr/>
            </a:pPr>
            <a:r>
              <a:rPr lang="tr-TR" sz="2400"/>
              <a:t>Altta yatan hastalığı nedeni ile immünmodülatör (anti-TNF’ler gibi) tedavi kullanacak olan, daha önce suçiçeği geçirmemiş ya da suçiçeği aşısı uygulanmamış olan kişilere tedaviye başlanmadan önce önerilir.</a:t>
            </a:r>
            <a:endParaRPr/>
          </a:p>
          <a:p>
            <a:pPr marL="285750" indent="-285750">
              <a:buFont typeface="Wingdings"/>
              <a:buChar char="Ø"/>
              <a:defRPr/>
            </a:pPr>
            <a:r>
              <a:rPr lang="tr-TR" sz="2400"/>
              <a:t>Solid organ transplantasyonu adayı olan, daha önce suçiçeği geçirmemiş ya da aşılanmamış kişilere (tercihen transplantasyondan 4 ay önce) önerilir.</a:t>
            </a:r>
            <a:endParaRPr/>
          </a:p>
          <a:p>
            <a:pPr marL="285750" indent="-285750">
              <a:buFont typeface="Wingdings"/>
              <a:buChar char="Ø"/>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669096"/>
            <a:ext cx="11089225" cy="414680"/>
          </a:xfrm>
        </p:spPr>
        <p:txBody>
          <a:bodyPr>
            <a:normAutofit fontScale="90000"/>
          </a:bodyPr>
          <a:lstStyle/>
          <a:p>
            <a:pPr>
              <a:defRPr/>
            </a:pPr>
            <a:br>
              <a:rPr lang="tr-TR"/>
            </a:br>
            <a:r>
              <a:rPr lang="tr-TR"/>
              <a:t>İnaktif Polio Aşısı Uygulanması Önerilen Risk Grupları </a:t>
            </a:r>
            <a:br>
              <a:rPr lang="tr-TR"/>
            </a:br>
            <a:r>
              <a:rPr lang="tr-TR"/>
              <a:t>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28</a:t>
            </a:fld>
            <a:endParaRPr lang="tr-TR"/>
          </a:p>
        </p:txBody>
      </p:sp>
      <p:sp>
        <p:nvSpPr>
          <p:cNvPr id="4" name="Metin Yer Tutucusu 3"/>
          <p:cNvSpPr>
            <a:spLocks noGrp="1"/>
          </p:cNvSpPr>
          <p:nvPr>
            <p:ph type="body" sz="half" idx="2"/>
          </p:nvPr>
        </p:nvSpPr>
        <p:spPr bwMode="auto">
          <a:xfrm>
            <a:off x="849025" y="1355345"/>
            <a:ext cx="10791583" cy="2582474"/>
          </a:xfrm>
        </p:spPr>
        <p:txBody>
          <a:bodyPr>
            <a:normAutofit/>
          </a:bodyPr>
          <a:lstStyle/>
          <a:p>
            <a:pPr marL="285750" indent="-285750">
              <a:buFont typeface="Wingdings"/>
              <a:buChar char="Ø"/>
              <a:defRPr/>
            </a:pPr>
            <a:r>
              <a:rPr lang="tr-TR" sz="2400"/>
              <a:t>Bağışıklık yetmezliği olan bireylere (OPA yerine) önerilir. </a:t>
            </a:r>
            <a:endParaRPr/>
          </a:p>
          <a:p>
            <a:pPr marL="285750" indent="-285750">
              <a:buFont typeface="Wingdings"/>
              <a:buChar char="Ø"/>
              <a:defRPr/>
            </a:pPr>
            <a:r>
              <a:rPr lang="tr-TR" sz="2400"/>
              <a:t>Bağışıklık yetmezliği olan bireylerle aynı evde yaşayan ve rutin OPA aşısı uygulanması önerilen bireylere (OPA yerine) önerilir.</a:t>
            </a:r>
            <a:endParaRPr/>
          </a:p>
          <a:p>
            <a:pPr marL="285750" indent="-285750">
              <a:buFont typeface="Wingdings"/>
              <a:buChar char="Ø"/>
              <a:defRPr/>
            </a:pPr>
            <a:r>
              <a:rPr lang="tr-TR" sz="2400"/>
              <a:t>Hematopoetik kök hücre nakli uygulaması sonrasında yaştan ve aşılanma durumundan bağımsız olarak önerilir.</a:t>
            </a:r>
            <a:endParaRPr/>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79280"/>
            <a:ext cx="11089225" cy="504497"/>
          </a:xfrm>
        </p:spPr>
        <p:txBody>
          <a:bodyPr/>
          <a:lstStyle/>
          <a:p>
            <a:pPr>
              <a:defRPr/>
            </a:pPr>
            <a:r>
              <a:rPr lang="tr-TR"/>
              <a:t>Meningokok Aşısı Uygulanması Önerilen Risk Grupları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29</a:t>
            </a:fld>
            <a:endParaRPr lang="tr-TR"/>
          </a:p>
        </p:txBody>
      </p:sp>
      <p:sp>
        <p:nvSpPr>
          <p:cNvPr id="4" name="Metin Yer Tutucusu 3"/>
          <p:cNvSpPr>
            <a:spLocks noGrp="1"/>
          </p:cNvSpPr>
          <p:nvPr>
            <p:ph type="body" sz="half" idx="2"/>
          </p:nvPr>
        </p:nvSpPr>
        <p:spPr bwMode="auto">
          <a:xfrm>
            <a:off x="849025" y="1355344"/>
            <a:ext cx="10791583" cy="3467379"/>
          </a:xfrm>
        </p:spPr>
        <p:txBody>
          <a:bodyPr/>
          <a:lstStyle/>
          <a:p>
            <a:pPr marL="285750" lvl="0" indent="-285750">
              <a:buFont typeface="Wingdings"/>
              <a:buChar char="Ø"/>
              <a:defRPr/>
            </a:pPr>
            <a:r>
              <a:rPr lang="tr-TR" sz="2400"/>
              <a:t>Kompleman yetmezliği olan kişiler</a:t>
            </a:r>
            <a:endParaRPr/>
          </a:p>
          <a:p>
            <a:pPr marL="285750" lvl="0" indent="-285750">
              <a:buFont typeface="Wingdings"/>
              <a:buChar char="Ø"/>
              <a:defRPr/>
            </a:pPr>
            <a:r>
              <a:rPr lang="tr-TR" sz="2400"/>
              <a:t>Splenektomi planlananlar ve uygulananlar </a:t>
            </a:r>
            <a:endParaRPr/>
          </a:p>
          <a:p>
            <a:pPr marL="285750" lvl="0" indent="-285750">
              <a:buFont typeface="Wingdings"/>
              <a:buChar char="Ø"/>
              <a:defRPr/>
            </a:pPr>
            <a:r>
              <a:rPr lang="tr-TR" sz="2400"/>
              <a:t>Orak hücreli anemisi olanlar</a:t>
            </a:r>
            <a:endParaRPr/>
          </a:p>
          <a:p>
            <a:pPr marL="285750" lvl="0" indent="-285750">
              <a:buFont typeface="Wingdings"/>
              <a:buChar char="Ø"/>
              <a:defRPr/>
            </a:pPr>
            <a:r>
              <a:rPr lang="tr-TR" sz="2400"/>
              <a:t>Kronik inflamatuar hastalığı nedeni ile immünmodülatör tedavi kullananlar </a:t>
            </a:r>
            <a:endParaRPr/>
          </a:p>
          <a:p>
            <a:pPr marL="285750" lvl="0" indent="-285750">
              <a:buFont typeface="Wingdings"/>
              <a:buChar char="Ø"/>
              <a:defRPr/>
            </a:pPr>
            <a:r>
              <a:rPr lang="tr-TR" sz="2400"/>
              <a:t>BOS kaçağı olanlar</a:t>
            </a:r>
            <a:endParaRPr/>
          </a:p>
          <a:p>
            <a:pPr marL="285750" lvl="0" indent="-285750">
              <a:buFont typeface="Wingdings"/>
              <a:buChar char="Ø"/>
              <a:defRPr/>
            </a:pPr>
            <a:r>
              <a:rPr lang="tr-TR" sz="2400"/>
              <a:t>Eculizumab kullanımı olan kişiler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604742"/>
            <a:ext cx="11089225" cy="504497"/>
          </a:xfrm>
        </p:spPr>
        <p:txBody>
          <a:bodyPr/>
          <a:lstStyle/>
          <a:p>
            <a:pPr>
              <a:defRPr/>
            </a:pPr>
            <a:r>
              <a:rPr lang="tr-TR"/>
              <a:t>Erişkin Bağışıklama Hizmetleri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a:t>
            </a:fld>
            <a:endParaRPr lang="tr-TR"/>
          </a:p>
        </p:txBody>
      </p:sp>
      <p:sp>
        <p:nvSpPr>
          <p:cNvPr id="4" name="Metin Yer Tutucusu 3"/>
          <p:cNvSpPr>
            <a:spLocks noGrp="1"/>
          </p:cNvSpPr>
          <p:nvPr>
            <p:ph type="body" sz="half" idx="2"/>
          </p:nvPr>
        </p:nvSpPr>
        <p:spPr bwMode="auto"/>
        <p:txBody>
          <a:bodyPr>
            <a:normAutofit fontScale="92500" lnSpcReduction="20000"/>
          </a:bodyPr>
          <a:lstStyle/>
          <a:p>
            <a:pPr marL="342900" lvl="1" indent="-342900">
              <a:spcAft>
                <a:spcPts val="0"/>
              </a:spcAft>
              <a:buSzPct val="100000"/>
              <a:buFont typeface="Wingdings"/>
              <a:buChar char="Ø"/>
              <a:tabLst>
                <a:tab pos="339618" algn="l"/>
              </a:tabLst>
              <a:defRPr/>
            </a:pPr>
            <a:r>
              <a:rPr lang="tr-TR" sz="2000">
                <a:latin typeface="Arial"/>
                <a:ea typeface="MS PGothic"/>
                <a:cs typeface="Arial"/>
              </a:rPr>
              <a:t>Sağlıklı yetişkinler için aşılama  </a:t>
            </a:r>
            <a:endParaRPr/>
          </a:p>
          <a:p>
            <a:pPr marL="742950" lvl="2" indent="-285750">
              <a:spcAft>
                <a:spcPts val="0"/>
              </a:spcAft>
              <a:buSzPct val="100000"/>
              <a:buFont typeface="Wingdings"/>
              <a:buChar char="Ø"/>
              <a:tabLst>
                <a:tab pos="339618" algn="l"/>
              </a:tabLst>
              <a:defRPr/>
            </a:pPr>
            <a:endParaRPr lang="tr-TR" sz="1800">
              <a:latin typeface="Arial"/>
              <a:ea typeface="MS PGothic"/>
              <a:cs typeface="Arial"/>
            </a:endParaRPr>
          </a:p>
          <a:p>
            <a:pPr marL="285750" lvl="1" indent="-285750">
              <a:spcAft>
                <a:spcPts val="0"/>
              </a:spcAft>
              <a:buSzPct val="100000"/>
              <a:buFont typeface="Wingdings"/>
              <a:buChar char="Ø"/>
              <a:tabLst>
                <a:tab pos="339618" algn="l"/>
              </a:tabLst>
              <a:defRPr/>
            </a:pPr>
            <a:r>
              <a:rPr lang="tr-TR" sz="2000">
                <a:latin typeface="Arial"/>
                <a:ea typeface="MS PGothic"/>
                <a:cs typeface="Arial"/>
              </a:rPr>
              <a:t>Gebelik dönemi aşılaması</a:t>
            </a:r>
            <a:endParaRPr/>
          </a:p>
          <a:p>
            <a:pPr marL="342900" lvl="1" indent="-342900">
              <a:spcAft>
                <a:spcPts val="0"/>
              </a:spcAft>
              <a:buSzPct val="100000"/>
              <a:buFont typeface="Wingdings"/>
              <a:buChar char="Ø"/>
              <a:tabLst>
                <a:tab pos="339618" algn="l"/>
              </a:tabLst>
              <a:defRPr/>
            </a:pPr>
            <a:endParaRPr lang="tr-TR" sz="2000">
              <a:latin typeface="Arial"/>
              <a:ea typeface="MS PGothic"/>
              <a:cs typeface="Arial"/>
            </a:endParaRPr>
          </a:p>
          <a:p>
            <a:pPr marL="342900" lvl="1" indent="-342900">
              <a:spcAft>
                <a:spcPts val="0"/>
              </a:spcAft>
              <a:buSzPct val="100000"/>
              <a:buFont typeface="Wingdings"/>
              <a:buChar char="Ø"/>
              <a:tabLst>
                <a:tab pos="339618" algn="l"/>
              </a:tabLst>
              <a:defRPr/>
            </a:pPr>
            <a:r>
              <a:rPr lang="tr-TR" sz="2000">
                <a:latin typeface="Arial"/>
                <a:ea typeface="MS PGothic"/>
                <a:cs typeface="Arial"/>
              </a:rPr>
              <a:t>Mesleğe bağlı riskler nedeniyle aşılama</a:t>
            </a:r>
            <a:endParaRPr/>
          </a:p>
          <a:p>
            <a:pPr marL="557213" lvl="0" indent="-285750">
              <a:buFont typeface="Wingdings"/>
              <a:buChar char="Ø"/>
              <a:defRPr/>
            </a:pPr>
            <a:r>
              <a:rPr lang="tr-TR">
                <a:latin typeface="Arial"/>
                <a:cs typeface="Arial"/>
              </a:rPr>
              <a:t>Sağlık çalışanı aşılaması</a:t>
            </a:r>
            <a:endParaRPr/>
          </a:p>
          <a:p>
            <a:pPr marL="557213" lvl="0" indent="-285750">
              <a:buFont typeface="Wingdings"/>
              <a:buChar char="Ø"/>
              <a:defRPr/>
            </a:pPr>
            <a:r>
              <a:rPr lang="tr-TR">
                <a:latin typeface="Arial"/>
                <a:cs typeface="Arial"/>
              </a:rPr>
              <a:t>Düzensiz göçmenlere hizmet veren (DG), Geri Gönderme Merkezlerinde (GGM) çalışan ve/veya düzensiz göçmenlerle doğrudan temas halinde risk altında bulunan personele yönelik aşılamalar,</a:t>
            </a:r>
            <a:endParaRPr/>
          </a:p>
          <a:p>
            <a:pPr marL="557213" lvl="0" indent="-285750">
              <a:buFont typeface="Wingdings"/>
              <a:buChar char="Ø"/>
              <a:defRPr/>
            </a:pPr>
            <a:r>
              <a:rPr lang="tr-TR">
                <a:latin typeface="Arial"/>
                <a:cs typeface="Arial"/>
              </a:rPr>
              <a:t>Kanalizasyon işçileri,</a:t>
            </a:r>
            <a:endParaRPr/>
          </a:p>
          <a:p>
            <a:pPr marL="557213" lvl="0" indent="-285750">
              <a:buFont typeface="Wingdings"/>
              <a:buChar char="Ø"/>
              <a:defRPr/>
            </a:pPr>
            <a:r>
              <a:rPr lang="tr-TR">
                <a:latin typeface="Arial"/>
                <a:cs typeface="Arial"/>
              </a:rPr>
              <a:t>Hepatit B enfeksiyonu açısından risk altında bulunan meslek gruplarındaki kişilere yönelik aşılamalar</a:t>
            </a:r>
            <a:endParaRPr/>
          </a:p>
          <a:p>
            <a:pPr marL="557213" lvl="0" indent="-285750">
              <a:buFont typeface="Wingdings"/>
              <a:buChar char="Ø"/>
              <a:defRPr/>
            </a:pPr>
            <a:r>
              <a:rPr lang="tr-TR">
                <a:latin typeface="Arial"/>
                <a:cs typeface="Arial"/>
              </a:rPr>
              <a:t>Tıbbi atık yönetiminde çalışan kişilere yönelik aşılamalar,</a:t>
            </a:r>
            <a:endParaRPr/>
          </a:p>
          <a:p>
            <a:pPr marL="342900" indent="-342900">
              <a:buFont typeface="Wingdings"/>
              <a:buChar char="Ø"/>
              <a:defRPr/>
            </a:pPr>
            <a:r>
              <a:rPr lang="tr-TR" sz="2000">
                <a:latin typeface="Arial"/>
                <a:ea typeface="MS PGothic"/>
                <a:cs typeface="Arial"/>
              </a:rPr>
              <a:t>Altta yatan hastalık ve diğer riskler nedeniyle aşılama</a:t>
            </a:r>
            <a:endParaRPr/>
          </a:p>
          <a:p>
            <a:pPr marL="342900" indent="-342900">
              <a:buFont typeface="Wingdings"/>
              <a:buChar char="Ø"/>
              <a:defRPr/>
            </a:pPr>
            <a:r>
              <a:rPr lang="tr-TR" sz="2000">
                <a:latin typeface="Arial"/>
                <a:ea typeface="MS PGothic"/>
                <a:cs typeface="Arial"/>
              </a:rPr>
              <a:t>Askerlik dönemi aşılaması</a:t>
            </a:r>
            <a:endParaRPr/>
          </a:p>
          <a:p>
            <a:pPr marL="342900" indent="-342900">
              <a:buFont typeface="Wingdings"/>
              <a:buChar char="Ø"/>
              <a:defRPr/>
            </a:pPr>
            <a:r>
              <a:rPr lang="tr-TR" sz="2000">
                <a:latin typeface="Arial"/>
                <a:ea typeface="MS PGothic"/>
                <a:cs typeface="Arial"/>
              </a:rPr>
              <a:t>Seyahat sağlığı / Hac ve Umre ziyaretçilerine yönelik aşılama</a:t>
            </a:r>
            <a:endParaRPr/>
          </a:p>
          <a:p>
            <a:pPr marL="342900" indent="-342900">
              <a:buFont typeface="Wingdings"/>
              <a:buChar char="Ø"/>
              <a:defRPr/>
            </a:pPr>
            <a:r>
              <a:rPr lang="tr-TR" sz="2000">
                <a:latin typeface="Arial"/>
                <a:ea typeface="MS PGothic"/>
                <a:cs typeface="Arial"/>
              </a:rPr>
              <a:t>Temaslı aşılaması</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97941"/>
            <a:ext cx="11089225" cy="504497"/>
          </a:xfrm>
        </p:spPr>
        <p:txBody>
          <a:bodyPr/>
          <a:lstStyle/>
          <a:p>
            <a:pPr>
              <a:defRPr/>
            </a:pPr>
            <a:r>
              <a:rPr lang="tr-TR"/>
              <a:t>Sağlıklı Yetişkinler için Aşılama</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a:t>
            </a:fld>
            <a:endParaRPr lang="tr-TR"/>
          </a:p>
        </p:txBody>
      </p:sp>
      <p:sp>
        <p:nvSpPr>
          <p:cNvPr id="4" name="Metin Yer Tutucusu 3"/>
          <p:cNvSpPr>
            <a:spLocks noGrp="1"/>
          </p:cNvSpPr>
          <p:nvPr>
            <p:ph type="body" sz="half" idx="2"/>
          </p:nvPr>
        </p:nvSpPr>
        <p:spPr bwMode="auto">
          <a:xfrm>
            <a:off x="849025" y="1355344"/>
            <a:ext cx="10791583" cy="3083920"/>
          </a:xfrm>
        </p:spPr>
        <p:txBody>
          <a:bodyPr>
            <a:noAutofit/>
          </a:bodyPr>
          <a:lstStyle/>
          <a:p>
            <a:pPr marL="285750" indent="-285750">
              <a:buFont typeface="Wingdings"/>
              <a:buChar char="Ø"/>
              <a:defRPr/>
            </a:pPr>
            <a:r>
              <a:rPr lang="tr-TR" sz="2400"/>
              <a:t>Sağlık kuruluşuna herhangi bir nedenle başvuran tüm yetişkinlerin aşılanma durumları sağlık kuruluşu kayıtları veya aşı kartından sorgulanarak değerlendirilmeli, aşılanma ihtiyaçları belirlenerek aşılanmaları sağlanmalıdır. </a:t>
            </a:r>
            <a:endParaRPr/>
          </a:p>
          <a:p>
            <a:pPr marL="285750" indent="-285750">
              <a:buFont typeface="Wingdings"/>
              <a:buChar char="Ø"/>
              <a:defRPr/>
            </a:pPr>
            <a:r>
              <a:rPr lang="tr-TR" sz="2400" b="1"/>
              <a:t>Td aşısı: </a:t>
            </a:r>
            <a:r>
              <a:rPr lang="tr-TR" sz="2400"/>
              <a:t>Tüm yaş gruplarında aşılanma durumu değerlendirilerek primer şema ve rapel dozlar tamamlanmalıdır. </a:t>
            </a:r>
            <a:endParaRPr/>
          </a:p>
          <a:p>
            <a:pPr marL="285750" indent="-285750">
              <a:buFont typeface="Wingdings"/>
              <a:buChar char="Ø"/>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79279"/>
            <a:ext cx="11089225" cy="504497"/>
          </a:xfrm>
        </p:spPr>
        <p:txBody>
          <a:bodyPr/>
          <a:lstStyle/>
          <a:p>
            <a:pPr>
              <a:defRPr/>
            </a:pPr>
            <a:r>
              <a:rPr lang="tr-TR">
                <a:solidFill>
                  <a:srgbClr val="C00000"/>
                </a:solidFill>
                <a:ea typeface="Calibri"/>
                <a:cs typeface="Calibri"/>
              </a:rPr>
              <a:t>65 Yaş ve Üzeri Bireylerin Aşılaması</a:t>
            </a:r>
            <a:endParaRPr lang="tr-TR"/>
          </a:p>
        </p:txBody>
      </p:sp>
      <p:sp>
        <p:nvSpPr>
          <p:cNvPr id="4" name="Metin Yer Tutucusu 3"/>
          <p:cNvSpPr>
            <a:spLocks noGrp="1"/>
          </p:cNvSpPr>
          <p:nvPr>
            <p:ph type="body" sz="half" idx="2"/>
          </p:nvPr>
        </p:nvSpPr>
        <p:spPr bwMode="auto">
          <a:xfrm>
            <a:off x="849025" y="1355345"/>
            <a:ext cx="10791583" cy="2611972"/>
          </a:xfrm>
        </p:spPr>
        <p:txBody>
          <a:bodyPr>
            <a:normAutofit/>
          </a:bodyPr>
          <a:lstStyle/>
          <a:p>
            <a:pPr marL="311150" lvl="0" indent="-285750">
              <a:spcBef>
                <a:spcPts val="0"/>
              </a:spcBef>
              <a:buClr>
                <a:schemeClr val="dk1"/>
              </a:buClr>
              <a:buSzPts val="2400"/>
              <a:buFont typeface="Wingdings"/>
              <a:buChar char="Ø"/>
              <a:defRPr/>
            </a:pPr>
            <a:endParaRPr lang="tr-TR" sz="2400">
              <a:solidFill>
                <a:schemeClr val="dk1"/>
              </a:solidFill>
              <a:ea typeface="Calibri"/>
              <a:cs typeface="Calibri"/>
            </a:endParaRPr>
          </a:p>
          <a:p>
            <a:pPr marL="311150" lvl="0" indent="-285750">
              <a:spcBef>
                <a:spcPts val="0"/>
              </a:spcBef>
              <a:buClr>
                <a:schemeClr val="dk1"/>
              </a:buClr>
              <a:buSzPts val="2400"/>
              <a:buFont typeface="Wingdings"/>
              <a:buChar char="Ø"/>
              <a:defRPr/>
            </a:pPr>
            <a:r>
              <a:rPr lang="tr-TR" sz="2400">
                <a:solidFill>
                  <a:schemeClr val="dk1"/>
                </a:solidFill>
                <a:ea typeface="Calibri"/>
                <a:cs typeface="Calibri"/>
              </a:rPr>
              <a:t>Yaşlanmayla birlikte kronik hastalık görülme sıklığı artarken, bağışıklık sistemi esnekliği azalır ve enfeksiyonlara duyarlılık artar. </a:t>
            </a:r>
            <a:endParaRPr sz="2400"/>
          </a:p>
          <a:p>
            <a:pPr marL="311150" lvl="0" indent="-285750">
              <a:spcBef>
                <a:spcPts val="0"/>
              </a:spcBef>
              <a:buClr>
                <a:schemeClr val="dk1"/>
              </a:buClr>
              <a:buSzPts val="2400"/>
              <a:buFont typeface="Wingdings"/>
              <a:buChar char="Ø"/>
              <a:defRPr/>
            </a:pPr>
            <a:endParaRPr lang="tr-TR" sz="2400"/>
          </a:p>
          <a:p>
            <a:pPr marL="463550" lvl="0" indent="-285750">
              <a:spcBef>
                <a:spcPts val="0"/>
              </a:spcBef>
              <a:buClr>
                <a:schemeClr val="dk1"/>
              </a:buClr>
              <a:buSzPts val="2800"/>
              <a:buFont typeface="Wingdings"/>
              <a:buChar char="Ø"/>
              <a:defRPr/>
            </a:pPr>
            <a:endParaRPr lang="tr-TR" sz="2400">
              <a:solidFill>
                <a:schemeClr val="dk1"/>
              </a:solidFill>
              <a:ea typeface="Calibri"/>
              <a:cs typeface="Calibri"/>
            </a:endParaRPr>
          </a:p>
          <a:p>
            <a:pPr marL="311150" lvl="0" indent="-285750">
              <a:spcBef>
                <a:spcPts val="0"/>
              </a:spcBef>
              <a:buClr>
                <a:schemeClr val="dk1"/>
              </a:buClr>
              <a:buSzPts val="2400"/>
              <a:buFont typeface="Wingdings"/>
              <a:buChar char="Ø"/>
              <a:defRPr/>
            </a:pPr>
            <a:r>
              <a:rPr lang="tr-TR" sz="2400">
                <a:solidFill>
                  <a:schemeClr val="dk1"/>
                </a:solidFill>
                <a:ea typeface="Calibri"/>
                <a:cs typeface="Calibri"/>
              </a:rPr>
              <a:t>Yaşlı bireylerin aşılama takvimi, kronik hastalıkları ve genel sağlık durumu göz önünde bulundurularak bireyselleştirilmelidir. </a:t>
            </a:r>
            <a:endParaRPr lang="tr-TR" sz="2400"/>
          </a:p>
          <a:p>
            <a:pPr>
              <a:defRPr/>
            </a:pPr>
            <a:endParaRPr lang="tr-TR" sz="24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5</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00203" y="590532"/>
            <a:ext cx="11089225" cy="504497"/>
          </a:xfrm>
        </p:spPr>
        <p:txBody>
          <a:bodyPr/>
          <a:lstStyle/>
          <a:p>
            <a:pPr>
              <a:defRPr/>
            </a:pPr>
            <a:r>
              <a:rPr lang="tr-TR">
                <a:solidFill>
                  <a:srgbClr val="C00000"/>
                </a:solidFill>
                <a:ea typeface="Calibri"/>
                <a:cs typeface="Calibri"/>
              </a:rPr>
              <a:t>65 Yaş ve Üzeri Kişilerin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6</a:t>
            </a:fld>
            <a:endParaRPr lang="tr-TR"/>
          </a:p>
        </p:txBody>
      </p:sp>
      <p:sp>
        <p:nvSpPr>
          <p:cNvPr id="4" name="Metin Yer Tutucusu 3"/>
          <p:cNvSpPr>
            <a:spLocks noGrp="1"/>
          </p:cNvSpPr>
          <p:nvPr>
            <p:ph type="body" sz="half" idx="2"/>
          </p:nvPr>
        </p:nvSpPr>
        <p:spPr bwMode="auto">
          <a:xfrm>
            <a:off x="700203" y="1347278"/>
            <a:ext cx="10791583" cy="4776097"/>
          </a:xfrm>
        </p:spPr>
        <p:txBody>
          <a:bodyPr>
            <a:noAutofit/>
          </a:bodyPr>
          <a:lstStyle/>
          <a:p>
            <a:pPr marL="342900" indent="-342900" algn="just">
              <a:lnSpc>
                <a:spcPct val="120000"/>
              </a:lnSpc>
              <a:buFont typeface="Wingdings"/>
              <a:buChar char="Ø"/>
              <a:defRPr/>
            </a:pPr>
            <a:r>
              <a:rPr lang="tr-TR" sz="2000" b="1">
                <a:solidFill>
                  <a:schemeClr val="dk1"/>
                </a:solidFill>
                <a:ea typeface="Calibri"/>
                <a:cs typeface="Calibri"/>
              </a:rPr>
              <a:t>Td (tetanos-difteri )</a:t>
            </a:r>
            <a:r>
              <a:rPr lang="tr-TR" sz="2000" b="1"/>
              <a:t> Aşısı: </a:t>
            </a:r>
            <a:r>
              <a:rPr lang="tr-TR" sz="2000"/>
              <a:t>Aşılanma durumu değerlendirilerek primer şema ve rapel dozlar tamamlanmalıdır. Primer Td aşılaması, bir yaş ve üzerinde başlanan aşılamalarda en az 4 hafta arayla 2 doz, 2. dozdan en az 6 ay sonra 3. doz uygulanmış olmasını (3 doz) ifade eder. Primer aşılama şeması tamamlanmış olan yetişkinlerde koruyucu antikor titresinin devamı için 10 yılda bir rapel doz Td uygulamasına devam edilmelidir.</a:t>
            </a:r>
            <a:endParaRPr/>
          </a:p>
          <a:p>
            <a:pPr marL="342900" indent="-342900" algn="just">
              <a:lnSpc>
                <a:spcPct val="120000"/>
              </a:lnSpc>
              <a:buFont typeface="Wingdings"/>
              <a:buChar char="Ø"/>
              <a:defRPr/>
            </a:pPr>
            <a:r>
              <a:rPr lang="tr-TR" sz="2000" b="1">
                <a:solidFill>
                  <a:schemeClr val="dk1"/>
                </a:solidFill>
                <a:ea typeface="Times New Roman"/>
                <a:cs typeface="Times New Roman"/>
              </a:rPr>
              <a:t>İnaktif İnfluenza Aşısı</a:t>
            </a:r>
            <a:r>
              <a:rPr lang="tr-TR" sz="2000">
                <a:solidFill>
                  <a:schemeClr val="dk1"/>
                </a:solidFill>
                <a:ea typeface="Times New Roman"/>
                <a:cs typeface="Times New Roman"/>
              </a:rPr>
              <a:t>: Yaşlılarda her yıl tek doz influenza aşısı uygulanması önerilmektedir.</a:t>
            </a:r>
            <a:endParaRPr sz="2000"/>
          </a:p>
          <a:p>
            <a:pPr marL="342900" indent="-342900">
              <a:lnSpc>
                <a:spcPct val="120000"/>
              </a:lnSpc>
              <a:buFont typeface="Wingdings"/>
              <a:buChar char="Ø"/>
              <a:defRPr/>
            </a:pPr>
            <a:endParaRPr lang="tr-TR" sz="2000">
              <a:solidFill>
                <a:schemeClr val="dk1"/>
              </a:solidFill>
              <a:ea typeface="Times New Roman"/>
              <a:cs typeface="Times New Roman"/>
            </a:endParaRPr>
          </a:p>
          <a:p>
            <a:pPr marL="342900" lvl="0" indent="-342900">
              <a:lnSpc>
                <a:spcPct val="120000"/>
              </a:lnSpc>
              <a:spcBef>
                <a:spcPts val="0"/>
              </a:spcBef>
              <a:buClr>
                <a:schemeClr val="dk1"/>
              </a:buClr>
              <a:buSzPts val="2200"/>
              <a:buFont typeface="Wingdings"/>
              <a:buChar char="Ø"/>
              <a:defRPr/>
            </a:pPr>
            <a:r>
              <a:rPr lang="tr-TR" sz="2000" b="1">
                <a:solidFill>
                  <a:schemeClr val="dk1"/>
                </a:solidFill>
                <a:ea typeface="Times New Roman"/>
                <a:cs typeface="Times New Roman"/>
              </a:rPr>
              <a:t>Pnömokok Aşısı</a:t>
            </a:r>
            <a:r>
              <a:rPr lang="tr-TR" sz="2000">
                <a:solidFill>
                  <a:schemeClr val="dk1"/>
                </a:solidFill>
                <a:ea typeface="Times New Roman"/>
                <a:cs typeface="Times New Roman"/>
              </a:rPr>
              <a:t>: Kişinin </a:t>
            </a:r>
            <a:r>
              <a:rPr lang="tr-TR" sz="2000"/>
              <a:t>sağlık kuruluşu kayıtları veya aşı kartından sorgulanarak </a:t>
            </a:r>
            <a:r>
              <a:rPr lang="tr-TR" sz="2000">
                <a:solidFill>
                  <a:schemeClr val="dk1"/>
                </a:solidFill>
                <a:ea typeface="Times New Roman"/>
                <a:cs typeface="Times New Roman"/>
              </a:rPr>
              <a:t>pnömokok aşıları ile aşılanma durumu ve kronik hastalığı bulunup bulunmadığı değerlendirilmelidir. Risk grubu aşılama şemalarına uygun olarak KPA13 ve/veya PPA23 aşıları ile aşılanmaları önerilmelidir.</a:t>
            </a:r>
            <a:endParaRPr/>
          </a:p>
          <a:p>
            <a:pPr lvl="0">
              <a:spcBef>
                <a:spcPts val="0"/>
              </a:spcBef>
              <a:buClr>
                <a:schemeClr val="dk1"/>
              </a:buClr>
              <a:buSzPts val="2200"/>
              <a:defRPr/>
            </a:pPr>
            <a:endParaRPr lang="tr-TR" sz="2000">
              <a:solidFill>
                <a:schemeClr val="dk1"/>
              </a:solidFill>
              <a:ea typeface="Times New Roman"/>
              <a:cs typeface="Times New Roman"/>
            </a:endParaRPr>
          </a:p>
          <a:p>
            <a:pPr lvl="0">
              <a:spcBef>
                <a:spcPts val="0"/>
              </a:spcBef>
              <a:buClr>
                <a:schemeClr val="dk1"/>
              </a:buClr>
              <a:buSzPts val="2200"/>
              <a:defRPr/>
            </a:pPr>
            <a:endParaRPr lang="tr-TR" sz="2000" strike="sngStrike">
              <a:solidFill>
                <a:schemeClr val="dk1"/>
              </a:solidFill>
              <a:ea typeface="Times New Roman"/>
              <a:cs typeface="Times New Roman"/>
            </a:endParaRPr>
          </a:p>
          <a:p>
            <a:pPr lvl="0">
              <a:spcBef>
                <a:spcPts val="0"/>
              </a:spcBef>
              <a:buClr>
                <a:schemeClr val="dk1"/>
              </a:buClr>
              <a:buSzPts val="2200"/>
              <a:defRPr/>
            </a:pPr>
            <a:endParaRPr lang="tr-TR" sz="2000">
              <a:solidFill>
                <a:schemeClr val="dk1"/>
              </a:solidFill>
              <a:ea typeface="Times New Roman"/>
              <a:cs typeface="Times New Roman"/>
            </a:endParaRPr>
          </a:p>
          <a:p>
            <a:pPr lvl="0">
              <a:spcBef>
                <a:spcPts val="0"/>
              </a:spcBef>
              <a:buClr>
                <a:schemeClr val="dk1"/>
              </a:buClr>
              <a:buSzPts val="2200"/>
              <a:defRPr/>
            </a:pPr>
            <a:endParaRPr lang="tr-TR" sz="2000"/>
          </a:p>
          <a:p>
            <a:pPr lvl="0">
              <a:spcBef>
                <a:spcPts val="0"/>
              </a:spcBef>
              <a:buClr>
                <a:schemeClr val="dk1"/>
              </a:buClr>
              <a:buSzPts val="2200"/>
              <a:defRPr/>
            </a:pPr>
            <a:endParaRPr lang="tr-TR" sz="2000">
              <a:solidFill>
                <a:schemeClr val="dk1"/>
              </a:solidFill>
              <a:ea typeface="Calibri"/>
              <a:cs typeface="Calibri"/>
            </a:endParaRPr>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480532" y="84113"/>
            <a:ext cx="10366912" cy="504497"/>
          </a:xfrm>
        </p:spPr>
        <p:txBody>
          <a:bodyPr>
            <a:normAutofit/>
          </a:bodyPr>
          <a:lstStyle/>
          <a:p>
            <a:pPr>
              <a:defRPr/>
            </a:pPr>
            <a:r>
              <a:rPr lang="tr-TR"/>
              <a:t>Gebelik Dönemi Aşılaması</a:t>
            </a:r>
            <a:endParaRPr/>
          </a:p>
        </p:txBody>
      </p:sp>
      <p:sp>
        <p:nvSpPr>
          <p:cNvPr id="4" name="Metin Yer Tutucusu 3"/>
          <p:cNvSpPr>
            <a:spLocks noGrp="1"/>
          </p:cNvSpPr>
          <p:nvPr>
            <p:ph type="body" sz="half" idx="2"/>
          </p:nvPr>
        </p:nvSpPr>
        <p:spPr bwMode="auto">
          <a:xfrm>
            <a:off x="849033" y="767851"/>
            <a:ext cx="10791583" cy="5176283"/>
          </a:xfrm>
        </p:spPr>
        <p:txBody>
          <a:bodyPr vertOverflow="overflow" horzOverflow="overflow" vert="horz" wrap="square" lIns="91440" tIns="45720" rIns="91440" bIns="45720" numCol="1" spcCol="0" rtlCol="0" fromWordArt="0" anchor="t" anchorCtr="0" forceAA="0" compatLnSpc="0">
            <a:normAutofit fontScale="25000" lnSpcReduction="20000"/>
          </a:bodyPr>
          <a:lstStyle/>
          <a:p>
            <a:pPr marL="285750" indent="-285750" algn="just">
              <a:lnSpc>
                <a:spcPct val="120000"/>
              </a:lnSpc>
              <a:spcBef>
                <a:spcPts val="0"/>
              </a:spcBef>
              <a:buClr>
                <a:srgbClr val="000000"/>
              </a:buClr>
              <a:buSzPts val="2400"/>
              <a:buFont typeface="Wingdings"/>
              <a:buChar char="Ø"/>
              <a:defRPr/>
            </a:pPr>
            <a:r>
              <a:rPr lang="tr-TR" sz="8000"/>
              <a:t>Gebelik döneminde aşılanma gebe kadınları , fetüsü ya da bebeği aşı ile önlenebilir hastalıklardan korur. </a:t>
            </a:r>
            <a:endParaRPr/>
          </a:p>
          <a:p>
            <a:pPr marL="285750" indent="-285750" algn="just">
              <a:lnSpc>
                <a:spcPct val="120000"/>
              </a:lnSpc>
              <a:spcBef>
                <a:spcPts val="0"/>
              </a:spcBef>
              <a:buClr>
                <a:srgbClr val="000000"/>
              </a:buClr>
              <a:buSzPts val="2400"/>
              <a:buFont typeface="Wingdings"/>
              <a:buChar char="Ø"/>
              <a:defRPr/>
            </a:pPr>
            <a:r>
              <a:rPr lang="tr-TR" sz="8000"/>
              <a:t>Gebelik döneminde rutin olarak önerilen aşılar; gebenin aşılanma durumuna göre Td (Erişkin tip difteri tetanos), her gebelikte Tdab (Tetanos-difteri-aselüler boğmaca) ve mevsimsel influenza aşılarıdır. </a:t>
            </a:r>
            <a:endParaRPr/>
          </a:p>
          <a:p>
            <a:pPr marL="285750" indent="-285750" algn="just">
              <a:lnSpc>
                <a:spcPct val="120000"/>
              </a:lnSpc>
              <a:spcBef>
                <a:spcPts val="0"/>
              </a:spcBef>
              <a:buClr>
                <a:srgbClr val="000000"/>
              </a:buClr>
              <a:buSzPts val="2400"/>
              <a:buFont typeface="Wingdings"/>
              <a:buChar char="Ø"/>
              <a:defRPr/>
            </a:pPr>
            <a:r>
              <a:rPr lang="tr-TR" sz="8000"/>
              <a:t>Maternal ve neonatal tetanos eliminasyonunun sürdürülmesi için yürütülen temel stratejiler arasında tüm çocuklarda ve adolesanlarda tetanos içeren aşı ile yüksek kapsayıcılığın sürdürülmesi yanı sıra gebe kadınların aşılanma durumlarının sorgulanması ve gerekirse aşılanmaları bulunmaktadır. </a:t>
            </a:r>
            <a:endParaRPr/>
          </a:p>
          <a:p>
            <a:pPr marL="285750" indent="-285750" algn="just">
              <a:lnSpc>
                <a:spcPct val="120000"/>
              </a:lnSpc>
              <a:spcBef>
                <a:spcPts val="0"/>
              </a:spcBef>
              <a:buClr>
                <a:srgbClr val="000000"/>
              </a:buClr>
              <a:buSzPts val="2400"/>
              <a:buFont typeface="Wingdings"/>
              <a:buChar char="Ø"/>
              <a:defRPr/>
            </a:pPr>
            <a:r>
              <a:rPr lang="tr-TR" sz="8000"/>
              <a:t>Boğmaca kontrol programı kapsamında bebeklerin erken dönemde (yaşamın ilk 5-6 aylarında) boğmacadan korunması amacıyla her gebelikte bir doz Tdab aşısı uygulamasına yapılmaktadır. </a:t>
            </a:r>
            <a:endParaRPr/>
          </a:p>
          <a:p>
            <a:pPr marL="285750" indent="-285750" algn="just">
              <a:lnSpc>
                <a:spcPct val="120000"/>
              </a:lnSpc>
              <a:spcBef>
                <a:spcPts val="0"/>
              </a:spcBef>
              <a:buClr>
                <a:srgbClr val="000000"/>
              </a:buClr>
              <a:buSzPts val="2400"/>
              <a:buFont typeface="Wingdings"/>
              <a:buChar char="Ø"/>
              <a:defRPr/>
            </a:pPr>
            <a:r>
              <a:rPr lang="tr-TR" sz="8000"/>
              <a:t>Her gebelik döneminde tekrar uygulanan Tdab aşısı, annenin antikor seviyesini yükseltir ve bu antikorlar, plasenta aracılığıyla bebeğe geçerek yeni doğanı ilk aylarda korur. </a:t>
            </a:r>
            <a:endParaRPr/>
          </a:p>
          <a:p>
            <a:pPr marL="285750" indent="-285750" algn="just">
              <a:lnSpc>
                <a:spcPct val="150000"/>
              </a:lnSpc>
              <a:spcBef>
                <a:spcPts val="0"/>
              </a:spcBef>
              <a:buClr>
                <a:srgbClr val="000000"/>
              </a:buClr>
              <a:buSzPts val="2400"/>
              <a:buFont typeface="Wingdings"/>
              <a:buChar char="Ø"/>
              <a:defRPr/>
            </a:pPr>
            <a:endParaRPr lang="tr-TR" sz="3300"/>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7</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731254" y="72217"/>
            <a:ext cx="11089225" cy="504497"/>
          </a:xfrm>
        </p:spPr>
        <p:txBody>
          <a:bodyPr>
            <a:normAutofit/>
          </a:bodyPr>
          <a:lstStyle/>
          <a:p>
            <a:pPr>
              <a:defRPr/>
            </a:pPr>
            <a:r>
              <a:rPr lang="tr-TR"/>
              <a:t>Gebelik Dönemi Td/Tdab Aşılaması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8</a:t>
            </a:fld>
            <a:endParaRPr lang="tr-TR"/>
          </a:p>
        </p:txBody>
      </p:sp>
      <p:sp>
        <p:nvSpPr>
          <p:cNvPr id="4" name="Metin Yer Tutucusu 3"/>
          <p:cNvSpPr>
            <a:spLocks noGrp="1"/>
          </p:cNvSpPr>
          <p:nvPr>
            <p:ph type="body" sz="half" idx="2"/>
          </p:nvPr>
        </p:nvSpPr>
        <p:spPr bwMode="auto">
          <a:xfrm>
            <a:off x="825911" y="825911"/>
            <a:ext cx="10814698" cy="5707624"/>
          </a:xfrm>
        </p:spPr>
        <p:txBody>
          <a:bodyPr>
            <a:noAutofit/>
          </a:bodyPr>
          <a:lstStyle/>
          <a:p>
            <a:pPr marL="342900" indent="-342900">
              <a:lnSpc>
                <a:spcPct val="110000"/>
              </a:lnSpc>
              <a:buFont typeface="Wingdings"/>
              <a:buChar char="Ø"/>
              <a:defRPr/>
            </a:pPr>
            <a:r>
              <a:rPr lang="tr-TR" sz="2000"/>
              <a:t>Gebe kadının ilk izleminde tetanos toksoidi içeren aşı ile aşılanma durumu sağlık kuruluşu kayıtlarından veya aşı kartından sorgulanmalıdır. </a:t>
            </a:r>
            <a:endParaRPr/>
          </a:p>
          <a:p>
            <a:pPr marL="342900" indent="-342900">
              <a:lnSpc>
                <a:spcPct val="110000"/>
              </a:lnSpc>
              <a:buFont typeface="Wingdings"/>
              <a:buChar char="Ø"/>
              <a:defRPr/>
            </a:pPr>
            <a:r>
              <a:rPr lang="tr-TR" sz="2000"/>
              <a:t>Aşılanma durumu belirlenen gebe kadının Gebelik Dönemi Td/Tdab Aşılama Şeması’na uygun olarak aşılanma ihtiyacı belirlenmelidir. </a:t>
            </a:r>
            <a:endParaRPr/>
          </a:p>
          <a:p>
            <a:pPr marL="342900" indent="-342900">
              <a:lnSpc>
                <a:spcPct val="110000"/>
              </a:lnSpc>
              <a:buFont typeface="Wingdings"/>
              <a:buChar char="Ø"/>
              <a:defRPr/>
            </a:pPr>
            <a:r>
              <a:rPr lang="tr-TR" sz="2000"/>
              <a:t>Kayıtlı aşılanma bilgisi olmayan (sağlık kuruluşu kaydı veya aşı kartı) gebeler aşısız kabul edilir. </a:t>
            </a:r>
            <a:endParaRPr/>
          </a:p>
          <a:p>
            <a:pPr marL="342900" indent="-342900">
              <a:lnSpc>
                <a:spcPct val="110000"/>
              </a:lnSpc>
              <a:buFont typeface="Wingdings"/>
              <a:buChar char="Ø"/>
              <a:defRPr/>
            </a:pPr>
            <a:r>
              <a:rPr lang="tr-TR" sz="2000"/>
              <a:t>Primer Td aşılaması, bir yaş ve üzerinde başlanan aşılamalarda en az 4 hafta arayla 2 doz, 2. dozdan en az 6 ay sonra 3. doz uygulanmış olmasını (3 doz) ifade eder.</a:t>
            </a:r>
            <a:endParaRPr/>
          </a:p>
          <a:p>
            <a:pPr marL="342900" indent="-342900">
              <a:lnSpc>
                <a:spcPct val="110000"/>
              </a:lnSpc>
              <a:buFont typeface="Wingdings"/>
              <a:buChar char="Ø"/>
              <a:defRPr/>
            </a:pPr>
            <a:r>
              <a:rPr lang="tr-TR" sz="2000"/>
              <a:t>Gebelikte uygulanan tetanos toksoidi içeren aşıların bir dozunun Tdab olması gereklidir. </a:t>
            </a:r>
            <a:endParaRPr/>
          </a:p>
          <a:p>
            <a:pPr marL="342900" indent="-342900">
              <a:lnSpc>
                <a:spcPct val="110000"/>
              </a:lnSpc>
              <a:buFont typeface="Wingdings"/>
              <a:buChar char="Ø"/>
              <a:defRPr/>
            </a:pPr>
            <a:r>
              <a:rPr lang="tr-TR" sz="2000"/>
              <a:t>Gebelere 18-24 hafta arasında Tdab aşısı uygulanabilir. </a:t>
            </a:r>
            <a:endParaRPr/>
          </a:p>
          <a:p>
            <a:pPr marL="342900" indent="-342900">
              <a:lnSpc>
                <a:spcPct val="110000"/>
              </a:lnSpc>
              <a:buFont typeface="Wingdings"/>
              <a:buChar char="Ø"/>
              <a:defRPr/>
            </a:pPr>
            <a:r>
              <a:rPr lang="tr-TR" sz="2000"/>
              <a:t>Herhangi bir nedenle gebeliğin 18-24 hafta aralığından sonra Tdab aşısı için başvuran gebelere; daha önce Td aşısı uygulanmış olsa bile; gebelik döneminin 32.haftasının sonuna kadar olan sürede bir doz Tdab aşısı uygulanabilir. </a:t>
            </a:r>
            <a:endParaRPr/>
          </a:p>
          <a:p>
            <a:pPr marL="342900" indent="-342900">
              <a:lnSpc>
                <a:spcPct val="110000"/>
              </a:lnSpc>
              <a:buFont typeface="Wingdings"/>
              <a:buChar char="Ø"/>
              <a:defRPr/>
            </a:pPr>
            <a:r>
              <a:rPr lang="tr-TR" sz="2000"/>
              <a:t>Td ve Tdab aşı uygulamaları arasında en az 4 hafta süre bırakılmalıdır.</a:t>
            </a:r>
            <a:endParaRPr/>
          </a:p>
          <a:p>
            <a:pPr marL="285750" indent="-285750">
              <a:buFont typeface="Arial"/>
              <a:buChar char="•"/>
              <a:defRPr/>
            </a:pPr>
            <a:endParaRPr lang="tr-TR" sz="2000"/>
          </a:p>
          <a:p>
            <a:pPr marL="285750" indent="-28575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9</a:t>
            </a:fld>
            <a:endParaRPr lang="tr-TR"/>
          </a:p>
        </p:txBody>
      </p:sp>
      <p:sp>
        <p:nvSpPr>
          <p:cNvPr id="5" name="Rectangle 41"/>
          <p:cNvSpPr>
            <a:spLocks noChangeArrowheads="1"/>
          </p:cNvSpPr>
          <p:nvPr/>
        </p:nvSpPr>
        <p:spPr bwMode="auto">
          <a:xfrm>
            <a:off x="1970690" y="-725214"/>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46" name="Rectangle 63"/>
          <p:cNvSpPr>
            <a:spLocks noChangeArrowheads="1"/>
          </p:cNvSpPr>
          <p:nvPr/>
        </p:nvSpPr>
        <p:spPr bwMode="auto">
          <a:xfrm>
            <a:off x="1970690" y="-268014"/>
            <a:ext cx="12192000" cy="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pic>
        <p:nvPicPr>
          <p:cNvPr id="6" name="Resim 5"/>
          <p:cNvPicPr>
            <a:picLocks noChangeAspect="1"/>
          </p:cNvPicPr>
          <p:nvPr/>
        </p:nvPicPr>
        <p:blipFill>
          <a:blip r:embed="rId2"/>
          <a:stretch/>
        </p:blipFill>
        <p:spPr bwMode="auto">
          <a:xfrm>
            <a:off x="863703" y="588610"/>
            <a:ext cx="10072917" cy="5468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30</Slides>
  <Notes>30</Notes>
  <HiddenSlides>0</HiddenSlides>
  <MMClips>2</MMClips>
  <ScaleCrop>0</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dc:identifier/>
  <dc:language/>
  <cp:lastModifiedBy>Anonim</cp:lastModifiedBy>
  <cp:revision>142</cp:revision>
  <dcterms:created xsi:type="dcterms:W3CDTF">2024-10-03T07:27:44Z</dcterms:created>
  <dcterms:modified xsi:type="dcterms:W3CDTF">2026-02-09T14:38:11Z</dcterms:modified>
  <cp:category/>
  <cp:contentStatus/>
  <cp:version/>
</cp:coreProperties>
</file>