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 id="2147483674" r:id="rId2"/>
  </p:sldMasterIdLst>
  <p:notesMasterIdLst>
    <p:notesMasterId r:id="rId64"/>
  </p:notesMasterIdLst>
  <p:sldIdLst>
    <p:sldId id="294" r:id="rId3"/>
    <p:sldId id="293" r:id="rId4"/>
    <p:sldId id="257" r:id="rId5"/>
    <p:sldId id="258" r:id="rId6"/>
    <p:sldId id="260" r:id="rId7"/>
    <p:sldId id="295" r:id="rId8"/>
    <p:sldId id="263" r:id="rId9"/>
    <p:sldId id="265" r:id="rId10"/>
    <p:sldId id="266" r:id="rId11"/>
    <p:sldId id="267" r:id="rId12"/>
    <p:sldId id="269" r:id="rId13"/>
    <p:sldId id="270" r:id="rId14"/>
    <p:sldId id="272" r:id="rId15"/>
    <p:sldId id="274" r:id="rId16"/>
    <p:sldId id="279" r:id="rId17"/>
    <p:sldId id="283" r:id="rId18"/>
    <p:sldId id="285" r:id="rId19"/>
    <p:sldId id="287" r:id="rId20"/>
    <p:sldId id="291" r:id="rId21"/>
    <p:sldId id="907" r:id="rId22"/>
    <p:sldId id="908" r:id="rId23"/>
    <p:sldId id="885" r:id="rId24"/>
    <p:sldId id="874" r:id="rId25"/>
    <p:sldId id="888" r:id="rId26"/>
    <p:sldId id="909" r:id="rId27"/>
    <p:sldId id="886" r:id="rId28"/>
    <p:sldId id="889" r:id="rId29"/>
    <p:sldId id="890" r:id="rId30"/>
    <p:sldId id="910" r:id="rId31"/>
    <p:sldId id="911" r:id="rId32"/>
    <p:sldId id="912" r:id="rId33"/>
    <p:sldId id="913" r:id="rId34"/>
    <p:sldId id="893" r:id="rId35"/>
    <p:sldId id="914" r:id="rId36"/>
    <p:sldId id="903" r:id="rId37"/>
    <p:sldId id="256" r:id="rId38"/>
    <p:sldId id="915" r:id="rId39"/>
    <p:sldId id="259" r:id="rId40"/>
    <p:sldId id="916" r:id="rId41"/>
    <p:sldId id="1732" r:id="rId42"/>
    <p:sldId id="264" r:id="rId43"/>
    <p:sldId id="435" r:id="rId44"/>
    <p:sldId id="555" r:id="rId45"/>
    <p:sldId id="556" r:id="rId46"/>
    <p:sldId id="557" r:id="rId47"/>
    <p:sldId id="565" r:id="rId48"/>
    <p:sldId id="268" r:id="rId49"/>
    <p:sldId id="1731" r:id="rId50"/>
    <p:sldId id="277" r:id="rId51"/>
    <p:sldId id="1733" r:id="rId52"/>
    <p:sldId id="280" r:id="rId53"/>
    <p:sldId id="282" r:id="rId54"/>
    <p:sldId id="330" r:id="rId55"/>
    <p:sldId id="290" r:id="rId56"/>
    <p:sldId id="1734" r:id="rId57"/>
    <p:sldId id="1735" r:id="rId58"/>
    <p:sldId id="305" r:id="rId59"/>
    <p:sldId id="306" r:id="rId60"/>
    <p:sldId id="307" r:id="rId61"/>
    <p:sldId id="308" r:id="rId62"/>
    <p:sldId id="292" r:id="rId63"/>
  </p:sldIdLst>
  <p:sldSz cx="12192000" cy="6858000"/>
  <p:notesSz cx="6858000" cy="9144000"/>
  <p:embeddedFontLst>
    <p:embeddedFont>
      <p:font typeface="Calibri" panose="020F0502020204030204" pitchFamily="34" charset="0"/>
      <p:regular r:id="rId65"/>
      <p:bold r:id="rId66"/>
      <p:italic r:id="rId67"/>
      <p:boldItalic r:id="rId68"/>
    </p:embeddedFont>
    <p:embeddedFont>
      <p:font typeface="Calibri Light" panose="020F0302020204030204" pitchFamily="34" charset="0"/>
      <p:regular r:id="rId69"/>
      <p:italic r:id="rId70"/>
    </p:embeddedFont>
    <p:embeddedFont>
      <p:font typeface="Century" panose="02040604050505020304" pitchFamily="18" charset="0"/>
      <p:regular r:id="rId71"/>
    </p:embeddedFont>
    <p:embeddedFont>
      <p:font typeface="Century Schoolbook" panose="02040604050505020304" pitchFamily="18" charset="0"/>
      <p:regular r:id="rId72"/>
      <p:bold r:id="rId73"/>
      <p:italic r:id="rId74"/>
      <p:boldItalic r:id="rId75"/>
    </p:embeddedFont>
    <p:embeddedFont>
      <p:font typeface="Comic Sans MS" panose="030F0702030302020204" pitchFamily="66" charset="0"/>
      <p:regular r:id="rId76"/>
      <p:bold r:id="rId77"/>
      <p:italic r:id="rId78"/>
      <p:boldItalic r:id="rId79"/>
    </p:embeddedFont>
    <p:embeddedFont>
      <p:font typeface="Garamond" panose="02020404030301010803" pitchFamily="18" charset="0"/>
      <p:regular r:id="rId80"/>
      <p:bold r:id="rId81"/>
      <p:italic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3" roundtripDataSignature="AMtx7mhI+9BTI5/zS4T0oljtos/aN+SbV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418" autoAdjust="0"/>
  </p:normalViewPr>
  <p:slideViewPr>
    <p:cSldViewPr snapToGrid="0">
      <p:cViewPr varScale="1">
        <p:scale>
          <a:sx n="100" d="100"/>
          <a:sy n="100" d="100"/>
        </p:scale>
        <p:origin x="954"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4.fntdata"/><Relationship Id="rId84"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10.fntdata"/><Relationship Id="rId79" Type="http://schemas.openxmlformats.org/officeDocument/2006/relationships/font" Target="fonts/font15.fntdata"/><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8.fntdata"/><Relationship Id="rId80" Type="http://schemas.openxmlformats.org/officeDocument/2006/relationships/font" Target="fonts/font16.fntdata"/><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6.fntdata"/><Relationship Id="rId75" Type="http://schemas.openxmlformats.org/officeDocument/2006/relationships/font" Target="fonts/font11.fntdata"/><Relationship Id="rId83"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2.fntdata"/><Relationship Id="rId7" Type="http://schemas.openxmlformats.org/officeDocument/2006/relationships/slide" Target="slides/slide5.xml"/><Relationship Id="rId71" Type="http://schemas.openxmlformats.org/officeDocument/2006/relationships/font" Target="fonts/font7.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2.fntdata"/><Relationship Id="rId8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tr-TR"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91860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tr-TR" sz="1200" b="0" i="0" u="none" strike="noStrike" cap="none" dirty="0">
                <a:solidFill>
                  <a:schemeClr val="dk1"/>
                </a:solidFill>
                <a:effectLst/>
                <a:latin typeface="Calibri"/>
                <a:ea typeface="Calibri"/>
                <a:cs typeface="Calibri"/>
                <a:sym typeface="Calibri"/>
              </a:rPr>
              <a:t>Gebelikte tütün ürünü kullanımı, bebeğin karbon monoksite maruz kalmasına sebep olur ve bu da, bebeğin oksijen ve besin teminini kısıtlar. </a:t>
            </a:r>
            <a:r>
              <a:rPr lang="tr-TR" dirty="0"/>
              <a:t>Gebelik sırasında sigara içilmesi, ölü doğum ve bebek ölüm riskini artırır.</a:t>
            </a:r>
          </a:p>
          <a:p>
            <a:pPr marL="0" lvl="0" indent="0" algn="l" rtl="0">
              <a:spcBef>
                <a:spcPts val="0"/>
              </a:spcBef>
              <a:spcAft>
                <a:spcPts val="0"/>
              </a:spcAft>
              <a:buNone/>
            </a:pPr>
            <a:endParaRPr dirty="0"/>
          </a:p>
        </p:txBody>
      </p:sp>
      <p:sp>
        <p:nvSpPr>
          <p:cNvPr id="98" name="Google Shape;9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7745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tr-TR" dirty="0"/>
              <a:t>Yukarıdaki metnin tamamı okunabilir. </a:t>
            </a:r>
          </a:p>
          <a:p>
            <a:pPr marL="0" lvl="0" indent="0" algn="l" rtl="0">
              <a:spcBef>
                <a:spcPts val="0"/>
              </a:spcBef>
              <a:spcAft>
                <a:spcPts val="0"/>
              </a:spcAft>
              <a:buNone/>
            </a:pPr>
            <a:endParaRPr dirty="0"/>
          </a:p>
        </p:txBody>
      </p:sp>
      <p:sp>
        <p:nvSpPr>
          <p:cNvPr id="257" name="Google Shape;25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4375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28600" lvl="0" indent="-228600" algn="just" rtl="0">
              <a:lnSpc>
                <a:spcPct val="90000"/>
              </a:lnSpc>
              <a:spcBef>
                <a:spcPts val="0"/>
              </a:spcBef>
              <a:spcAft>
                <a:spcPts val="0"/>
              </a:spcAft>
              <a:buClr>
                <a:schemeClr val="dk1"/>
              </a:buClr>
              <a:buSzPts val="2400"/>
              <a:buChar char="•"/>
            </a:pPr>
            <a:r>
              <a:rPr lang="tr-TR" sz="1200" dirty="0">
                <a:latin typeface="Calibri" panose="020F0502020204030204" pitchFamily="34" charset="0"/>
                <a:cs typeface="Calibri" panose="020F0502020204030204" pitchFamily="34" charset="0"/>
              </a:rPr>
              <a:t>Sigara içen KOAH hastalarında sigarayı bırakmanın en önemli tedavi girişimi olduğu vurgulanmalıdır.</a:t>
            </a:r>
          </a:p>
          <a:p>
            <a:pPr marL="228600" lvl="0" indent="-228600" algn="just" rtl="0">
              <a:lnSpc>
                <a:spcPct val="90000"/>
              </a:lnSpc>
              <a:spcBef>
                <a:spcPts val="1000"/>
              </a:spcBef>
              <a:spcAft>
                <a:spcPts val="0"/>
              </a:spcAft>
              <a:buClr>
                <a:schemeClr val="dk1"/>
              </a:buClr>
              <a:buSzPts val="2400"/>
              <a:buChar char="•"/>
            </a:pPr>
            <a:r>
              <a:rPr lang="tr-TR" sz="1200" dirty="0">
                <a:latin typeface="Calibri" panose="020F0502020204030204" pitchFamily="34" charset="0"/>
                <a:cs typeface="Calibri" panose="020F0502020204030204" pitchFamily="34" charset="0"/>
              </a:rPr>
              <a:t>Nikotin bağımlılığı yüksek olan KOAH hastalarında ilaçlarla birlikte </a:t>
            </a:r>
            <a:r>
              <a:rPr lang="tr-TR" sz="1200" dirty="0" err="1">
                <a:latin typeface="Calibri" panose="020F0502020204030204" pitchFamily="34" charset="0"/>
                <a:cs typeface="Calibri" panose="020F0502020204030204" pitchFamily="34" charset="0"/>
              </a:rPr>
              <a:t>psikososyal</a:t>
            </a:r>
            <a:r>
              <a:rPr lang="tr-TR" sz="1200" dirty="0">
                <a:latin typeface="Calibri" panose="020F0502020204030204" pitchFamily="34" charset="0"/>
                <a:cs typeface="Calibri" panose="020F0502020204030204" pitchFamily="34" charset="0"/>
              </a:rPr>
              <a:t> destek içeren yapılandırılmış sigara bırakma programları etkili olmaktadır.</a:t>
            </a:r>
          </a:p>
          <a:p>
            <a:pPr marL="228600" lvl="0" indent="-228600" algn="just" rtl="0">
              <a:lnSpc>
                <a:spcPct val="90000"/>
              </a:lnSpc>
              <a:spcBef>
                <a:spcPts val="1000"/>
              </a:spcBef>
              <a:spcAft>
                <a:spcPts val="1200"/>
              </a:spcAft>
              <a:buClr>
                <a:schemeClr val="dk1"/>
              </a:buClr>
              <a:buSzPts val="2400"/>
              <a:buChar char="•"/>
            </a:pPr>
            <a:r>
              <a:rPr lang="tr-TR" sz="1200" dirty="0">
                <a:latin typeface="Calibri" panose="020F0502020204030204" pitchFamily="34" charset="0"/>
                <a:cs typeface="Calibri" panose="020F0502020204030204" pitchFamily="34" charset="0"/>
              </a:rPr>
              <a:t>Sigara içen KOAH hastalarının hekimler tarafından sigarayı bırakmalarının tekrar tekrar önerilmesi gerekmektedir.</a:t>
            </a:r>
          </a:p>
          <a:p>
            <a:pPr marL="228600" lvl="0" indent="-228600" algn="just">
              <a:spcBef>
                <a:spcPts val="0"/>
              </a:spcBef>
              <a:buClr>
                <a:schemeClr val="dk1"/>
              </a:buClr>
              <a:buSzPts val="2000"/>
              <a:buChar char="•"/>
            </a:pPr>
            <a:r>
              <a:rPr lang="tr-TR" sz="1200" dirty="0">
                <a:latin typeface="Calibri" panose="020F0502020204030204" pitchFamily="34" charset="0"/>
                <a:cs typeface="Calibri" panose="020F0502020204030204" pitchFamily="34" charset="0"/>
              </a:rPr>
              <a:t>NRT (nikotin </a:t>
            </a:r>
            <a:r>
              <a:rPr lang="tr-TR" sz="1200" dirty="0" err="1">
                <a:latin typeface="Calibri" panose="020F0502020204030204" pitchFamily="34" charset="0"/>
                <a:cs typeface="Calibri" panose="020F0502020204030204" pitchFamily="34" charset="0"/>
              </a:rPr>
              <a:t>replasman</a:t>
            </a:r>
            <a:r>
              <a:rPr lang="tr-TR" sz="1200" dirty="0">
                <a:latin typeface="Calibri" panose="020F0502020204030204" pitchFamily="34" charset="0"/>
                <a:cs typeface="Calibri" panose="020F0502020204030204" pitchFamily="34" charset="0"/>
              </a:rPr>
              <a:t> tedavisi) ve danışmanlık kombinasyonunun en etkili yaklaşım olduğu ve bu yaklaşımın KOAH hastalarında diğer tedavi seçeneklerinden daha iyi sonuçlar verdiği belirtilmektedir.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tr-TR" dirty="0"/>
          </a:p>
        </p:txBody>
      </p:sp>
      <p:sp>
        <p:nvSpPr>
          <p:cNvPr id="277" name="Google Shape;27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6346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tr-TR" dirty="0"/>
              <a:t>Yukarıdaki metnin tamamı okunabilir. </a:t>
            </a:r>
          </a:p>
          <a:p>
            <a:pPr marL="0" lvl="0" indent="0" algn="l" rtl="0">
              <a:spcBef>
                <a:spcPts val="0"/>
              </a:spcBef>
              <a:spcAft>
                <a:spcPts val="0"/>
              </a:spcAft>
              <a:buNone/>
            </a:pPr>
            <a:endParaRPr dirty="0"/>
          </a:p>
        </p:txBody>
      </p:sp>
      <p:sp>
        <p:nvSpPr>
          <p:cNvPr id="328" name="Google Shape;32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2626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dk1"/>
              </a:buClr>
              <a:buSzPts val="2200"/>
              <a:buNone/>
            </a:pPr>
            <a:r>
              <a:rPr lang="tr-TR" sz="1200" dirty="0"/>
              <a:t>Sigara içen kişiler tüberküloz (TB) enfeksiyonuna daha yatkındır ve sigara içen TB hastaları, hastalığı daha kolay bulaştırma, daha şiddetli semptomlar, akciğer TB, balgam pozitifliği ve </a:t>
            </a:r>
            <a:r>
              <a:rPr lang="tr-TR" sz="1200" dirty="0" err="1"/>
              <a:t>kaviter</a:t>
            </a:r>
            <a:r>
              <a:rPr lang="tr-TR" sz="1200" dirty="0"/>
              <a:t> lezyonların daha sık görülmesi gibi risklerle karşı karşıyadır.</a:t>
            </a:r>
          </a:p>
          <a:p>
            <a:pPr marL="0" marR="0" lvl="0" indent="0" algn="just" defTabSz="914400" rtl="0" eaLnBrk="1" fontAlgn="auto" latinLnBrk="0" hangingPunct="1">
              <a:lnSpc>
                <a:spcPct val="90000"/>
              </a:lnSpc>
              <a:spcBef>
                <a:spcPts val="0"/>
              </a:spcBef>
              <a:spcAft>
                <a:spcPts val="0"/>
              </a:spcAft>
              <a:buClr>
                <a:schemeClr val="dk1"/>
              </a:buClr>
              <a:buSzPts val="2200"/>
              <a:buFont typeface="Arial"/>
              <a:buNone/>
              <a:tabLst/>
              <a:defRPr/>
            </a:pPr>
            <a:r>
              <a:rPr lang="tr-TR" sz="1200" dirty="0"/>
              <a:t>Sigara içmemek veya sigarayı bırakmak, tüberkülozun kontrol altına alınmasında önemlidir. Sigara içme, TB tedavisinin etkinliğini azaltır.</a:t>
            </a:r>
          </a:p>
          <a:p>
            <a:pPr marL="0" lvl="0" indent="0" algn="just" rtl="0">
              <a:lnSpc>
                <a:spcPct val="90000"/>
              </a:lnSpc>
              <a:spcBef>
                <a:spcPts val="0"/>
              </a:spcBef>
              <a:spcAft>
                <a:spcPts val="0"/>
              </a:spcAft>
              <a:buClr>
                <a:schemeClr val="dk1"/>
              </a:buClr>
              <a:buSzPts val="2200"/>
              <a:buNone/>
            </a:pPr>
            <a:endParaRPr lang="tr-TR" sz="1200" dirty="0"/>
          </a:p>
          <a:p>
            <a:pPr marL="0" lvl="0" indent="0" algn="l" rtl="0">
              <a:spcBef>
                <a:spcPts val="0"/>
              </a:spcBef>
              <a:spcAft>
                <a:spcPts val="0"/>
              </a:spcAft>
              <a:buNone/>
            </a:pPr>
            <a:endParaRPr dirty="0"/>
          </a:p>
        </p:txBody>
      </p:sp>
      <p:sp>
        <p:nvSpPr>
          <p:cNvPr id="366" name="Google Shape;36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8359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28600" marR="0" lvl="0" indent="-228600" algn="just" defTabSz="914400" rtl="0" eaLnBrk="1" fontAlgn="auto" latinLnBrk="0" hangingPunct="1">
              <a:lnSpc>
                <a:spcPct val="100000"/>
              </a:lnSpc>
              <a:spcBef>
                <a:spcPts val="0"/>
              </a:spcBef>
              <a:spcAft>
                <a:spcPts val="0"/>
              </a:spcAft>
              <a:buClr>
                <a:schemeClr val="dk1"/>
              </a:buClr>
              <a:buSzPts val="2400"/>
              <a:buFont typeface="Arial"/>
              <a:buChar char="•"/>
              <a:tabLst/>
              <a:defRPr/>
            </a:pPr>
            <a:r>
              <a:rPr lang="tr-TR" sz="1200" dirty="0">
                <a:latin typeface="Calibri" panose="020F0502020204030204" pitchFamily="34" charset="0"/>
                <a:cs typeface="Calibri" panose="020F0502020204030204" pitchFamily="34" charset="0"/>
              </a:rPr>
              <a:t>Akciğer kanseri tanısı, hastaların sigarayı bırakma konusunda farklı aşamalarda olabilecekleri hatırlanmalıdır.</a:t>
            </a:r>
          </a:p>
          <a:p>
            <a:pPr marL="228600" lvl="0" indent="-228600" algn="just">
              <a:spcBef>
                <a:spcPts val="0"/>
              </a:spcBef>
              <a:buClr>
                <a:schemeClr val="dk1"/>
              </a:buClr>
              <a:buSzPts val="2400"/>
              <a:buChar char="•"/>
            </a:pPr>
            <a:r>
              <a:rPr lang="tr-TR" sz="1200" dirty="0">
                <a:latin typeface="Calibri" panose="020F0502020204030204" pitchFamily="34" charset="0"/>
                <a:cs typeface="Calibri" panose="020F0502020204030204" pitchFamily="34" charset="0"/>
              </a:rPr>
              <a:t>Dumansız ev ortamının başarılı sigara bırakma olasılığını artırabileceği kanıtlanmıştır.</a:t>
            </a:r>
          </a:p>
          <a:p>
            <a:pPr marL="228600" lvl="0" indent="-228600" algn="just">
              <a:buClr>
                <a:schemeClr val="dk1"/>
              </a:buClr>
              <a:buSzPts val="2400"/>
              <a:buChar char="•"/>
            </a:pPr>
            <a:r>
              <a:rPr lang="tr-TR" sz="1200" dirty="0">
                <a:latin typeface="Calibri" panose="020F0502020204030204" pitchFamily="34" charset="0"/>
                <a:cs typeface="Calibri" panose="020F0502020204030204" pitchFamily="34" charset="0"/>
              </a:rPr>
              <a:t>Kanser hastalarında nikotin bağımlılığı düzeyi ve eşlik eden hastalık oranı daha yüksek olabilir, bu nedenle daha yoğun ve duruma uygun programlar gerekebilir.</a:t>
            </a:r>
          </a:p>
          <a:p>
            <a:pPr marL="228600" lvl="0" indent="-228600" algn="just">
              <a:buClr>
                <a:schemeClr val="dk1"/>
              </a:buClr>
              <a:buSzPts val="2400"/>
              <a:buChar char="•"/>
            </a:pPr>
            <a:r>
              <a:rPr lang="tr-TR" sz="1200" dirty="0">
                <a:latin typeface="Calibri" panose="020F0502020204030204" pitchFamily="34" charset="0"/>
                <a:cs typeface="Calibri" panose="020F0502020204030204" pitchFamily="34" charset="0"/>
              </a:rPr>
              <a:t>Danışmanlık, ilaçlar ve motivasyon görüşmeleri bu kategorideki hastalarda verimli sonuçlar veren yaklaşımlardır.</a:t>
            </a:r>
          </a:p>
          <a:p>
            <a:pPr marL="0" lvl="0" indent="0" algn="l" rtl="0">
              <a:spcBef>
                <a:spcPts val="0"/>
              </a:spcBef>
              <a:spcAft>
                <a:spcPts val="0"/>
              </a:spcAft>
              <a:buNone/>
            </a:pPr>
            <a:endParaRPr dirty="0"/>
          </a:p>
        </p:txBody>
      </p:sp>
      <p:sp>
        <p:nvSpPr>
          <p:cNvPr id="386" name="Google Shape;38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6746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tr-TR" dirty="0"/>
              <a:t>Yukarıdaki metnin tamamı okunmalıdır.</a:t>
            </a:r>
            <a:endParaRPr dirty="0"/>
          </a:p>
        </p:txBody>
      </p:sp>
      <p:sp>
        <p:nvSpPr>
          <p:cNvPr id="406" name="Google Shape;40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7258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28600" lvl="0" indent="-228600" algn="just" rtl="0">
              <a:lnSpc>
                <a:spcPct val="90000"/>
              </a:lnSpc>
              <a:spcBef>
                <a:spcPts val="1000"/>
              </a:spcBef>
              <a:spcAft>
                <a:spcPts val="0"/>
              </a:spcAft>
              <a:buClr>
                <a:schemeClr val="dk1"/>
              </a:buClr>
              <a:buSzPts val="1500"/>
              <a:buChar char="•"/>
            </a:pPr>
            <a:r>
              <a:rPr lang="tr-TR" sz="1200" dirty="0">
                <a:latin typeface="Calibri" panose="020F0502020204030204" pitchFamily="34" charset="0"/>
                <a:cs typeface="Calibri" panose="020F0502020204030204" pitchFamily="34" charset="0"/>
              </a:rPr>
              <a:t>Hastaların 3 ay izlendiği bir çalışmada, </a:t>
            </a:r>
            <a:r>
              <a:rPr lang="tr-TR" sz="1200" b="1" dirty="0">
                <a:latin typeface="Calibri" panose="020F0502020204030204" pitchFamily="34" charset="0"/>
                <a:cs typeface="Calibri" panose="020F0502020204030204" pitchFamily="34" charset="0"/>
              </a:rPr>
              <a:t>telefon danışmanlığıyla </a:t>
            </a:r>
            <a:r>
              <a:rPr lang="tr-TR" sz="1200" dirty="0">
                <a:latin typeface="Calibri" panose="020F0502020204030204" pitchFamily="34" charset="0"/>
                <a:cs typeface="Calibri" panose="020F0502020204030204" pitchFamily="34" charset="0"/>
              </a:rPr>
              <a:t>olumlu sonuçlar elde edildiği bildirilmiştir.</a:t>
            </a:r>
          </a:p>
          <a:p>
            <a:pPr marL="228600" lvl="0" indent="-228600" algn="just" rtl="0">
              <a:lnSpc>
                <a:spcPct val="90000"/>
              </a:lnSpc>
              <a:spcBef>
                <a:spcPts val="1000"/>
              </a:spcBef>
              <a:spcAft>
                <a:spcPts val="0"/>
              </a:spcAft>
              <a:buClr>
                <a:schemeClr val="dk1"/>
              </a:buClr>
              <a:buSzPts val="1500"/>
              <a:buChar char="•"/>
            </a:pPr>
            <a:r>
              <a:rPr lang="tr-TR" sz="1200" b="1" dirty="0">
                <a:latin typeface="Calibri" panose="020F0502020204030204" pitchFamily="34" charset="0"/>
                <a:cs typeface="Calibri" panose="020F0502020204030204" pitchFamily="34" charset="0"/>
              </a:rPr>
              <a:t>Mevcut veriler, bu sigara içen hasta grubunda sigara bırakma ilaçlarının etkili olduğunu göstermektedir.</a:t>
            </a:r>
          </a:p>
          <a:p>
            <a:pPr marL="228600" lvl="0" indent="-228600" algn="just" rtl="0">
              <a:lnSpc>
                <a:spcPct val="90000"/>
              </a:lnSpc>
              <a:spcBef>
                <a:spcPts val="1000"/>
              </a:spcBef>
              <a:spcAft>
                <a:spcPts val="0"/>
              </a:spcAft>
              <a:buClr>
                <a:schemeClr val="dk1"/>
              </a:buClr>
              <a:buSzPts val="1500"/>
              <a:buChar char="•"/>
            </a:pPr>
            <a:r>
              <a:rPr lang="tr-TR" sz="1200" dirty="0">
                <a:latin typeface="Calibri" panose="020F0502020204030204" pitchFamily="34" charset="0"/>
                <a:cs typeface="Calibri" panose="020F0502020204030204" pitchFamily="34" charset="0"/>
              </a:rPr>
              <a:t>HIV pozitif kişiler arasında sigara içme oranı genel nüfusa göre daha yüksektir.</a:t>
            </a:r>
          </a:p>
          <a:p>
            <a:pPr marL="228600" lvl="0" indent="-228600" algn="just" rtl="0">
              <a:lnSpc>
                <a:spcPct val="90000"/>
              </a:lnSpc>
              <a:spcBef>
                <a:spcPts val="1000"/>
              </a:spcBef>
              <a:spcAft>
                <a:spcPts val="0"/>
              </a:spcAft>
              <a:buClr>
                <a:schemeClr val="dk1"/>
              </a:buClr>
              <a:buSzPts val="1500"/>
              <a:buChar char="•"/>
            </a:pPr>
            <a:r>
              <a:rPr lang="tr-TR" sz="1200" dirty="0">
                <a:latin typeface="Calibri" panose="020F0502020204030204" pitchFamily="34" charset="0"/>
                <a:cs typeface="Calibri" panose="020F0502020204030204" pitchFamily="34" charset="0"/>
              </a:rPr>
              <a:t>Sigara içen HIV pozitif kişilerde fırsatçı hastalıkların ve </a:t>
            </a:r>
            <a:r>
              <a:rPr lang="tr-TR" sz="1200" dirty="0" err="1">
                <a:latin typeface="Calibri" panose="020F0502020204030204" pitchFamily="34" charset="0"/>
                <a:cs typeface="Calibri" panose="020F0502020204030204" pitchFamily="34" charset="0"/>
              </a:rPr>
              <a:t>spontan</a:t>
            </a:r>
            <a:r>
              <a:rPr lang="tr-TR" sz="1200" dirty="0">
                <a:latin typeface="Calibri" panose="020F0502020204030204" pitchFamily="34" charset="0"/>
                <a:cs typeface="Calibri" panose="020F0502020204030204" pitchFamily="34" charset="0"/>
              </a:rPr>
              <a:t> </a:t>
            </a:r>
            <a:r>
              <a:rPr lang="tr-TR" sz="1200" dirty="0" err="1">
                <a:latin typeface="Calibri" panose="020F0502020204030204" pitchFamily="34" charset="0"/>
                <a:cs typeface="Calibri" panose="020F0502020204030204" pitchFamily="34" charset="0"/>
              </a:rPr>
              <a:t>pnömotoraksın</a:t>
            </a:r>
            <a:r>
              <a:rPr lang="tr-TR" sz="1200" dirty="0">
                <a:latin typeface="Calibri" panose="020F0502020204030204" pitchFamily="34" charset="0"/>
                <a:cs typeface="Calibri" panose="020F0502020204030204" pitchFamily="34" charset="0"/>
              </a:rPr>
              <a:t> gelişme riski daha yüksektir</a:t>
            </a:r>
          </a:p>
          <a:p>
            <a:pPr marL="228600" marR="0" lvl="0" indent="-228600" algn="just" defTabSz="914400" rtl="0" eaLnBrk="1" fontAlgn="auto" latinLnBrk="0" hangingPunct="1">
              <a:lnSpc>
                <a:spcPct val="90000"/>
              </a:lnSpc>
              <a:spcBef>
                <a:spcPts val="1000"/>
              </a:spcBef>
              <a:spcAft>
                <a:spcPts val="0"/>
              </a:spcAft>
              <a:buClr>
                <a:schemeClr val="dk1"/>
              </a:buClr>
              <a:buSzPts val="1500"/>
              <a:buFont typeface="Arial"/>
              <a:buChar char="•"/>
              <a:tabLst/>
              <a:defRPr/>
            </a:pPr>
            <a:r>
              <a:rPr lang="tr-TR" sz="1200" dirty="0">
                <a:latin typeface="Calibri" panose="020F0502020204030204" pitchFamily="34" charset="0"/>
                <a:cs typeface="Calibri" panose="020F0502020204030204" pitchFamily="34" charset="0"/>
              </a:rPr>
              <a:t>Veriler, sigara içen HIV pozitif kişilerin sigaranın sağlıkları üzerindeki etkilerini yeterince önemsemediğini göstermektedir ancak sigara içen HIV (+) kişilerde gerek </a:t>
            </a:r>
            <a:r>
              <a:rPr lang="tr-TR" sz="1200" dirty="0" err="1">
                <a:latin typeface="Calibri" panose="020F0502020204030204" pitchFamily="34" charset="0"/>
                <a:cs typeface="Calibri" panose="020F0502020204030204" pitchFamily="34" charset="0"/>
              </a:rPr>
              <a:t>invazif</a:t>
            </a:r>
            <a:r>
              <a:rPr lang="tr-TR" sz="1200" dirty="0">
                <a:latin typeface="Calibri" panose="020F0502020204030204" pitchFamily="34" charset="0"/>
                <a:cs typeface="Calibri" panose="020F0502020204030204" pitchFamily="34" charset="0"/>
              </a:rPr>
              <a:t> </a:t>
            </a:r>
            <a:r>
              <a:rPr lang="tr-TR" sz="1200" dirty="0" err="1">
                <a:latin typeface="Calibri" panose="020F0502020204030204" pitchFamily="34" charset="0"/>
                <a:cs typeface="Calibri" panose="020F0502020204030204" pitchFamily="34" charset="0"/>
              </a:rPr>
              <a:t>pnömokok</a:t>
            </a:r>
            <a:r>
              <a:rPr lang="tr-TR" sz="1200" dirty="0">
                <a:latin typeface="Calibri" panose="020F0502020204030204" pitchFamily="34" charset="0"/>
                <a:cs typeface="Calibri" panose="020F0502020204030204" pitchFamily="34" charset="0"/>
              </a:rPr>
              <a:t> hastalıkları gerekse de fırsatçı hastalıkların ve </a:t>
            </a:r>
            <a:r>
              <a:rPr lang="tr-TR" sz="1200" dirty="0" err="1">
                <a:latin typeface="Calibri" panose="020F0502020204030204" pitchFamily="34" charset="0"/>
                <a:cs typeface="Calibri" panose="020F0502020204030204" pitchFamily="34" charset="0"/>
              </a:rPr>
              <a:t>spontan</a:t>
            </a:r>
            <a:r>
              <a:rPr lang="tr-TR" sz="1200" dirty="0">
                <a:latin typeface="Calibri" panose="020F0502020204030204" pitchFamily="34" charset="0"/>
                <a:cs typeface="Calibri" panose="020F0502020204030204" pitchFamily="34" charset="0"/>
              </a:rPr>
              <a:t> </a:t>
            </a:r>
            <a:r>
              <a:rPr lang="tr-TR" sz="1200" dirty="0" err="1">
                <a:latin typeface="Calibri" panose="020F0502020204030204" pitchFamily="34" charset="0"/>
                <a:cs typeface="Calibri" panose="020F0502020204030204" pitchFamily="34" charset="0"/>
              </a:rPr>
              <a:t>pnömotoraksın</a:t>
            </a:r>
            <a:r>
              <a:rPr lang="tr-TR" sz="1200" dirty="0">
                <a:latin typeface="Calibri" panose="020F0502020204030204" pitchFamily="34" charset="0"/>
                <a:cs typeface="Calibri" panose="020F0502020204030204" pitchFamily="34" charset="0"/>
              </a:rPr>
              <a:t> gelişme riskinin varlığı unutulmaması gereken önemli risk tehditleridir ve hastaya hatırlatılması ve sigarayı bırakmayı </a:t>
            </a:r>
            <a:r>
              <a:rPr lang="tr-TR" sz="1200">
                <a:latin typeface="Calibri" panose="020F0502020204030204" pitchFamily="34" charset="0"/>
                <a:cs typeface="Calibri" panose="020F0502020204030204" pitchFamily="34" charset="0"/>
              </a:rPr>
              <a:t>düşünmesi gerekir. </a:t>
            </a:r>
            <a:endParaRPr lang="tr-TR" sz="120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dirty="0"/>
          </a:p>
        </p:txBody>
      </p:sp>
      <p:sp>
        <p:nvSpPr>
          <p:cNvPr id="445" name="Google Shape;44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6234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55770CB-FB71-F94F-A56A-67D343805B8C}" type="slidenum">
              <a:rPr lang="tr-TR" smtClean="0"/>
              <a:t>20</a:t>
            </a:fld>
            <a:endParaRPr lang="tr-TR"/>
          </a:p>
        </p:txBody>
      </p:sp>
    </p:spTree>
    <p:extLst>
      <p:ext uri="{BB962C8B-B14F-4D97-AF65-F5344CB8AC3E}">
        <p14:creationId xmlns:p14="http://schemas.microsoft.com/office/powerpoint/2010/main" val="921572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indent="0">
              <a:buFont typeface="Symbol" pitchFamily="2" charset="2"/>
              <a:buNone/>
            </a:pPr>
            <a:r>
              <a:rPr lang="tr-TR" sz="1200" kern="100" dirty="0">
                <a:latin typeface="Aptos" panose="020B0004020202020204" pitchFamily="34" charset="0"/>
                <a:ea typeface="Aptos" panose="020B0004020202020204" pitchFamily="34" charset="0"/>
                <a:cs typeface="Times New Roman" panose="02020603050405020304" pitchFamily="18" charset="0"/>
              </a:rPr>
              <a:t>Sigara bırakma başarısının en önemli göstergesi sigara içmeden geçen sürenin uzunluğudur ve sigarayı bırakan bir olgu 6 -12 ay süre ile takip edilmelidir. </a:t>
            </a:r>
          </a:p>
          <a:p>
            <a:pPr marL="0" indent="0">
              <a:buFont typeface="Symbol" pitchFamily="2" charset="2"/>
              <a:buNone/>
            </a:pPr>
            <a:r>
              <a:rPr lang="tr-TR" sz="1200" kern="100" dirty="0" err="1">
                <a:latin typeface="Aptos" panose="020B0004020202020204" pitchFamily="34" charset="0"/>
                <a:ea typeface="Aptos" panose="020B0004020202020204" pitchFamily="34" charset="0"/>
                <a:cs typeface="Times New Roman" panose="02020603050405020304" pitchFamily="18" charset="0"/>
              </a:rPr>
              <a:t>Nüks</a:t>
            </a:r>
            <a:r>
              <a:rPr lang="tr-TR" sz="1200" kern="100" dirty="0">
                <a:latin typeface="Aptos" panose="020B0004020202020204" pitchFamily="34" charset="0"/>
                <a:ea typeface="Aptos" panose="020B0004020202020204" pitchFamily="34" charset="0"/>
                <a:cs typeface="Times New Roman" panose="02020603050405020304" pitchFamily="18" charset="0"/>
              </a:rPr>
              <a:t> riski  ilk haftalarda daha yüksek olmakla birlikte uzun süreli bırakma süreçlerinden sonra da </a:t>
            </a:r>
            <a:r>
              <a:rPr lang="tr-TR" sz="1200" kern="100" dirty="0" err="1">
                <a:latin typeface="Aptos" panose="020B0004020202020204" pitchFamily="34" charset="0"/>
                <a:ea typeface="Aptos" panose="020B0004020202020204" pitchFamily="34" charset="0"/>
                <a:cs typeface="Times New Roman" panose="02020603050405020304" pitchFamily="18" charset="0"/>
              </a:rPr>
              <a:t>nüks</a:t>
            </a:r>
            <a:r>
              <a:rPr lang="tr-TR" sz="1200" kern="100" dirty="0">
                <a:latin typeface="Aptos" panose="020B0004020202020204" pitchFamily="34" charset="0"/>
                <a:ea typeface="Aptos" panose="020B0004020202020204" pitchFamily="34" charset="0"/>
                <a:cs typeface="Times New Roman" panose="02020603050405020304" pitchFamily="18" charset="0"/>
              </a:rPr>
              <a:t> olabilir!. Bu </a:t>
            </a:r>
            <a:r>
              <a:rPr lang="tr-TR" sz="1200" kern="100">
                <a:latin typeface="Aptos" panose="020B0004020202020204" pitchFamily="34" charset="0"/>
                <a:ea typeface="Aptos" panose="020B0004020202020204" pitchFamily="34" charset="0"/>
                <a:cs typeface="Times New Roman" panose="02020603050405020304" pitchFamily="18" charset="0"/>
              </a:rPr>
              <a:t>nedenle izlem </a:t>
            </a:r>
            <a:r>
              <a:rPr lang="tr-TR" sz="1200" kern="100" dirty="0">
                <a:latin typeface="Aptos" panose="020B0004020202020204" pitchFamily="34" charset="0"/>
                <a:ea typeface="Aptos" panose="020B0004020202020204" pitchFamily="34" charset="0"/>
                <a:cs typeface="Times New Roman" panose="02020603050405020304" pitchFamily="18" charset="0"/>
              </a:rPr>
              <a:t>çok önemli </a:t>
            </a:r>
            <a:r>
              <a:rPr lang="tr-TR" sz="1200" kern="100">
                <a:latin typeface="Aptos" panose="020B0004020202020204" pitchFamily="34" charset="0"/>
                <a:ea typeface="Aptos" panose="020B0004020202020204" pitchFamily="34" charset="0"/>
                <a:cs typeface="Times New Roman" panose="02020603050405020304" pitchFamily="18" charset="0"/>
              </a:rPr>
              <a:t>bir bileşendir</a:t>
            </a:r>
            <a:r>
              <a:rPr lang="tr-TR" sz="1200" kern="100" dirty="0">
                <a:latin typeface="Aptos" panose="020B0004020202020204" pitchFamily="34" charset="0"/>
                <a:ea typeface="Aptos" panose="020B0004020202020204" pitchFamily="34" charset="0"/>
                <a:cs typeface="Times New Roman" panose="02020603050405020304" pitchFamily="18" charset="0"/>
              </a:rPr>
              <a:t>!</a:t>
            </a:r>
          </a:p>
          <a:p>
            <a:endParaRPr lang="tr-TR" dirty="0"/>
          </a:p>
        </p:txBody>
      </p:sp>
      <p:sp>
        <p:nvSpPr>
          <p:cNvPr id="4" name="Slayt Numarası Yer Tutucusu 3"/>
          <p:cNvSpPr>
            <a:spLocks noGrp="1"/>
          </p:cNvSpPr>
          <p:nvPr>
            <p:ph type="sldNum" sz="quarter" idx="5"/>
          </p:nvPr>
        </p:nvSpPr>
        <p:spPr/>
        <p:txBody>
          <a:bodyPr/>
          <a:lstStyle/>
          <a:p>
            <a:fld id="{B55770CB-FB71-F94F-A56A-67D343805B8C}" type="slidenum">
              <a:rPr lang="tr-TR" smtClean="0"/>
              <a:t>21</a:t>
            </a:fld>
            <a:endParaRPr lang="tr-TR"/>
          </a:p>
        </p:txBody>
      </p:sp>
    </p:spTree>
    <p:extLst>
      <p:ext uri="{BB962C8B-B14F-4D97-AF65-F5344CB8AC3E}">
        <p14:creationId xmlns:p14="http://schemas.microsoft.com/office/powerpoint/2010/main" val="1505722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İzlem önemlidir ve hastalar bırakma gününden sonraki ilk 15 gün içinde en az bir kez, izleyen üç ayda, ayda bir kez görülmelidir. Daha sonraki üç ayda bir görüşmelerle </a:t>
            </a:r>
            <a:r>
              <a:rPr lang="tr-TR" sz="1200" b="1" kern="1200" dirty="0">
                <a:solidFill>
                  <a:schemeClr val="tx1"/>
                </a:solidFill>
                <a:effectLst/>
                <a:latin typeface="+mn-lt"/>
                <a:ea typeface="+mn-ea"/>
                <a:cs typeface="+mn-cs"/>
              </a:rPr>
              <a:t>bir yıllık izlem tamamlanmalıdır. </a:t>
            </a:r>
            <a:r>
              <a:rPr lang="tr-TR" sz="1200" kern="1200" dirty="0">
                <a:solidFill>
                  <a:schemeClr val="tx1"/>
                </a:solidFill>
                <a:effectLst/>
                <a:latin typeface="+mn-lt"/>
                <a:ea typeface="+mn-ea"/>
                <a:cs typeface="+mn-cs"/>
              </a:rPr>
              <a:t>İzlemler telefon görüşmeleriyle yapılabilir ve başarılı olanlar tebrik edilmelidir</a:t>
            </a:r>
          </a:p>
          <a:p>
            <a:endParaRPr lang="tr-TR" dirty="0"/>
          </a:p>
        </p:txBody>
      </p:sp>
      <p:sp>
        <p:nvSpPr>
          <p:cNvPr id="4" name="Slayt Numarası Yer Tutucusu 3"/>
          <p:cNvSpPr>
            <a:spLocks noGrp="1"/>
          </p:cNvSpPr>
          <p:nvPr>
            <p:ph type="sldNum" sz="quarter" idx="5"/>
          </p:nvPr>
        </p:nvSpPr>
        <p:spPr/>
        <p:txBody>
          <a:bodyPr/>
          <a:lstStyle/>
          <a:p>
            <a:fld id="{B55770CB-FB71-F94F-A56A-67D343805B8C}" type="slidenum">
              <a:rPr lang="tr-TR" smtClean="0"/>
              <a:t>22</a:t>
            </a:fld>
            <a:endParaRPr lang="tr-TR"/>
          </a:p>
        </p:txBody>
      </p:sp>
    </p:spTree>
    <p:extLst>
      <p:ext uri="{BB962C8B-B14F-4D97-AF65-F5344CB8AC3E}">
        <p14:creationId xmlns:p14="http://schemas.microsoft.com/office/powerpoint/2010/main" val="520401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02182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indent="0">
              <a:lnSpc>
                <a:spcPct val="90000"/>
              </a:lnSpc>
              <a:buClr>
                <a:srgbClr val="009999"/>
              </a:buClr>
              <a:buFont typeface="Arial" panose="020B0604020202020204" pitchFamily="34" charset="0"/>
              <a:buNone/>
            </a:pPr>
            <a:r>
              <a:rPr lang="tr-TR" dirty="0">
                <a:latin typeface="Comic Sans MS" panose="030F0702030302020204" pitchFamily="66" charset="0"/>
                <a:cs typeface="Times New Roman" panose="02020603050405020304" pitchFamily="18" charset="0"/>
              </a:rPr>
              <a:t>Sigara bırakıldıktan sonra tek bir sigara (hatta bir </a:t>
            </a:r>
            <a:r>
              <a:rPr lang="tr-TR" dirty="0" err="1">
                <a:latin typeface="Comic Sans MS" panose="030F0702030302020204" pitchFamily="66" charset="0"/>
                <a:cs typeface="Times New Roman" panose="02020603050405020304" pitchFamily="18" charset="0"/>
              </a:rPr>
              <a:t>puff</a:t>
            </a:r>
            <a:r>
              <a:rPr lang="tr-TR" dirty="0">
                <a:latin typeface="Comic Sans MS" panose="030F0702030302020204" pitchFamily="66" charset="0"/>
                <a:cs typeface="Times New Roman" panose="02020603050405020304" pitchFamily="18" charset="0"/>
              </a:rPr>
              <a:t>) içilmesi: </a:t>
            </a:r>
            <a:r>
              <a:rPr lang="tr-TR" b="1" dirty="0">
                <a:latin typeface="Comic Sans MS" panose="030F0702030302020204" pitchFamily="66" charset="0"/>
                <a:cs typeface="Times New Roman" panose="02020603050405020304" pitchFamily="18" charset="0"/>
              </a:rPr>
              <a:t>ayağın kayması; kayma </a:t>
            </a:r>
            <a:r>
              <a:rPr lang="tr-TR" b="1" i="1" dirty="0">
                <a:latin typeface="Comic Sans MS" panose="030F0702030302020204" pitchFamily="66" charset="0"/>
                <a:cs typeface="Times New Roman" panose="02020603050405020304" pitchFamily="18" charset="0"/>
              </a:rPr>
              <a:t>(slip), s</a:t>
            </a:r>
            <a:r>
              <a:rPr lang="tr-TR" dirty="0">
                <a:latin typeface="Comic Sans MS" panose="030F0702030302020204" pitchFamily="66" charset="0"/>
                <a:cs typeface="Times New Roman" panose="02020603050405020304" pitchFamily="18" charset="0"/>
              </a:rPr>
              <a:t>igara bırakıldıktan sonra bir kaç sigara içilmesi veya birkaç gün az miktarda sigara </a:t>
            </a:r>
            <a:r>
              <a:rPr lang="tr-TR" dirty="0" err="1">
                <a:latin typeface="Comic Sans MS" panose="030F0702030302020204" pitchFamily="66" charset="0"/>
                <a:cs typeface="Times New Roman" panose="02020603050405020304" pitchFamily="18" charset="0"/>
              </a:rPr>
              <a:t>içme:k</a:t>
            </a:r>
            <a:r>
              <a:rPr lang="tr-TR" dirty="0">
                <a:latin typeface="Comic Sans MS" panose="030F0702030302020204" pitchFamily="66" charset="0"/>
                <a:cs typeface="Times New Roman" panose="02020603050405020304" pitchFamily="18" charset="0"/>
              </a:rPr>
              <a:t> </a:t>
            </a:r>
            <a:r>
              <a:rPr lang="tr-TR" b="1" dirty="0">
                <a:latin typeface="Comic Sans MS" panose="030F0702030302020204" pitchFamily="66" charset="0"/>
                <a:cs typeface="Times New Roman" panose="02020603050405020304" pitchFamily="18" charset="0"/>
              </a:rPr>
              <a:t>hata </a:t>
            </a:r>
            <a:r>
              <a:rPr lang="tr-TR" b="1" i="1" dirty="0">
                <a:latin typeface="Comic Sans MS" panose="030F0702030302020204" pitchFamily="66" charset="0"/>
                <a:cs typeface="Times New Roman" panose="02020603050405020304" pitchFamily="18" charset="0"/>
              </a:rPr>
              <a:t>(</a:t>
            </a:r>
            <a:r>
              <a:rPr lang="tr-TR" b="1" i="1" dirty="0" err="1">
                <a:latin typeface="Comic Sans MS" panose="030F0702030302020204" pitchFamily="66" charset="0"/>
                <a:cs typeface="Times New Roman" panose="02020603050405020304" pitchFamily="18" charset="0"/>
              </a:rPr>
              <a:t>laps</a:t>
            </a:r>
            <a:r>
              <a:rPr lang="tr-TR" b="1" i="1" dirty="0">
                <a:latin typeface="Comic Sans MS" panose="030F0702030302020204" pitchFamily="66" charset="0"/>
                <a:cs typeface="Times New Roman" panose="02020603050405020304" pitchFamily="18" charset="0"/>
              </a:rPr>
              <a:t>), </a:t>
            </a:r>
            <a:r>
              <a:rPr lang="tr-TR" dirty="0">
                <a:latin typeface="Comic Sans MS" panose="030F0702030302020204" pitchFamily="66" charset="0"/>
                <a:cs typeface="Times New Roman" panose="02020603050405020304" pitchFamily="18" charset="0"/>
              </a:rPr>
              <a:t>sigara bırakıldıktan sonra eskisi gibi  sigara içilmeye başlanması ise </a:t>
            </a:r>
            <a:r>
              <a:rPr lang="tr-TR" b="1" dirty="0" err="1">
                <a:latin typeface="Comic Sans MS" panose="030F0702030302020204" pitchFamily="66" charset="0"/>
                <a:cs typeface="Times New Roman" panose="02020603050405020304" pitchFamily="18" charset="0"/>
              </a:rPr>
              <a:t>nüks</a:t>
            </a:r>
            <a:r>
              <a:rPr lang="tr-TR" b="1" dirty="0">
                <a:latin typeface="Comic Sans MS" panose="030F0702030302020204" pitchFamily="66" charset="0"/>
                <a:cs typeface="Times New Roman" panose="02020603050405020304" pitchFamily="18" charset="0"/>
              </a:rPr>
              <a:t> </a:t>
            </a:r>
            <a:r>
              <a:rPr lang="tr-TR" b="1" i="1" dirty="0">
                <a:latin typeface="Comic Sans MS" panose="030F0702030302020204" pitchFamily="66" charset="0"/>
                <a:cs typeface="Times New Roman" panose="02020603050405020304" pitchFamily="18" charset="0"/>
              </a:rPr>
              <a:t>(</a:t>
            </a:r>
            <a:r>
              <a:rPr lang="tr-TR" b="1" i="1" dirty="0" err="1">
                <a:latin typeface="Comic Sans MS" panose="030F0702030302020204" pitchFamily="66" charset="0"/>
                <a:cs typeface="Times New Roman" panose="02020603050405020304" pitchFamily="18" charset="0"/>
              </a:rPr>
              <a:t>relaps</a:t>
            </a:r>
            <a:r>
              <a:rPr lang="tr-TR" b="1" i="1" dirty="0">
                <a:latin typeface="Comic Sans MS" panose="030F0702030302020204" pitchFamily="66" charset="0"/>
                <a:cs typeface="Times New Roman" panose="02020603050405020304" pitchFamily="18" charset="0"/>
              </a:rPr>
              <a:t>) </a:t>
            </a:r>
            <a:r>
              <a:rPr lang="tr-TR" dirty="0">
                <a:latin typeface="Comic Sans MS" panose="030F0702030302020204" pitchFamily="66" charset="0"/>
                <a:cs typeface="Times New Roman" panose="02020603050405020304" pitchFamily="18" charset="0"/>
              </a:rPr>
              <a:t>olarak kabul edilir.</a:t>
            </a:r>
          </a:p>
          <a:p>
            <a:endParaRPr lang="tr-TR" dirty="0"/>
          </a:p>
        </p:txBody>
      </p:sp>
      <p:sp>
        <p:nvSpPr>
          <p:cNvPr id="4" name="Slayt Numarası Yer Tutucusu 3"/>
          <p:cNvSpPr>
            <a:spLocks noGrp="1"/>
          </p:cNvSpPr>
          <p:nvPr>
            <p:ph type="sldNum" sz="quarter" idx="5"/>
          </p:nvPr>
        </p:nvSpPr>
        <p:spPr/>
        <p:txBody>
          <a:bodyPr/>
          <a:lstStyle/>
          <a:p>
            <a:fld id="{B55770CB-FB71-F94F-A56A-67D343805B8C}" type="slidenum">
              <a:rPr lang="tr-TR" smtClean="0"/>
              <a:t>23</a:t>
            </a:fld>
            <a:endParaRPr lang="tr-TR"/>
          </a:p>
        </p:txBody>
      </p:sp>
    </p:spTree>
    <p:extLst>
      <p:ext uri="{BB962C8B-B14F-4D97-AF65-F5344CB8AC3E}">
        <p14:creationId xmlns:p14="http://schemas.microsoft.com/office/powerpoint/2010/main" val="3979917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a:solidFill>
                  <a:schemeClr val="tx1"/>
                </a:solidFill>
                <a:effectLst/>
                <a:latin typeface="+mn-lt"/>
                <a:ea typeface="+mn-ea"/>
                <a:cs typeface="+mn-cs"/>
              </a:rPr>
              <a:t>Başarılı bir sigara bırakma girişimi sonrası nüks riski zamanla azalır ve en yüksek oranı ilk 12 ayda %65-75 (erken nüks), 1. yılda %15, zamanla azalarak 2-6. yıllar arasında her yıl için %2-4 ve 10 yıl sonra %1/yıl olarak bilinmektedir</a:t>
            </a:r>
            <a:endParaRPr lang="tr-TR" dirty="0"/>
          </a:p>
        </p:txBody>
      </p:sp>
      <p:sp>
        <p:nvSpPr>
          <p:cNvPr id="4" name="Slayt Numarası Yer Tutucusu 3"/>
          <p:cNvSpPr>
            <a:spLocks noGrp="1"/>
          </p:cNvSpPr>
          <p:nvPr>
            <p:ph type="sldNum" sz="quarter" idx="5"/>
          </p:nvPr>
        </p:nvSpPr>
        <p:spPr/>
        <p:txBody>
          <a:bodyPr/>
          <a:lstStyle/>
          <a:p>
            <a:fld id="{B55770CB-FB71-F94F-A56A-67D343805B8C}" type="slidenum">
              <a:rPr lang="tr-TR" smtClean="0"/>
              <a:t>24</a:t>
            </a:fld>
            <a:endParaRPr lang="tr-TR"/>
          </a:p>
        </p:txBody>
      </p:sp>
    </p:spTree>
    <p:extLst>
      <p:ext uri="{BB962C8B-B14F-4D97-AF65-F5344CB8AC3E}">
        <p14:creationId xmlns:p14="http://schemas.microsoft.com/office/powerpoint/2010/main" val="2519369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Nüks meydana gelen bir hastayla nüksün nedenleri tartışılmalı, bir daha aynı sürecin tekrar edilmemesi için çözüm yolları geliştirilmeli, varsa ilaç kullanımı ve sorunları incelenmeli, ve gerekirse daha yoğun bir tedavi girişimi düşünülmelidir.</a:t>
            </a:r>
          </a:p>
          <a:p>
            <a:endParaRPr lang="tr-TR" dirty="0"/>
          </a:p>
        </p:txBody>
      </p:sp>
      <p:sp>
        <p:nvSpPr>
          <p:cNvPr id="4" name="Slayt Numarası Yer Tutucusu 3"/>
          <p:cNvSpPr>
            <a:spLocks noGrp="1"/>
          </p:cNvSpPr>
          <p:nvPr>
            <p:ph type="sldNum" sz="quarter" idx="5"/>
          </p:nvPr>
        </p:nvSpPr>
        <p:spPr/>
        <p:txBody>
          <a:bodyPr/>
          <a:lstStyle/>
          <a:p>
            <a:fld id="{B55770CB-FB71-F94F-A56A-67D343805B8C}" type="slidenum">
              <a:rPr lang="tr-TR" smtClean="0"/>
              <a:t>25</a:t>
            </a:fld>
            <a:endParaRPr lang="tr-TR"/>
          </a:p>
        </p:txBody>
      </p:sp>
    </p:spTree>
    <p:extLst>
      <p:ext uri="{BB962C8B-B14F-4D97-AF65-F5344CB8AC3E}">
        <p14:creationId xmlns:p14="http://schemas.microsoft.com/office/powerpoint/2010/main" val="10699370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Nüks riskini artıran sebepler arasında şiddetli içme arzusu, bağımlılık skoru, çevrede sigara içiliyor olması, sigaraya kolay ulaşabilme, başka madde bağımlılıkları, İstek uyandıran, cezbeden durumlara, dürtülere direnç gösterememe gibi sık ve yoğun yoksunluk belirtileri ön planda gelmektedir.</a:t>
            </a:r>
          </a:p>
          <a:p>
            <a:endParaRPr lang="tr-TR" dirty="0"/>
          </a:p>
        </p:txBody>
      </p:sp>
      <p:sp>
        <p:nvSpPr>
          <p:cNvPr id="4" name="Slayt Numarası Yer Tutucusu 3"/>
          <p:cNvSpPr>
            <a:spLocks noGrp="1"/>
          </p:cNvSpPr>
          <p:nvPr>
            <p:ph type="sldNum" sz="quarter" idx="5"/>
          </p:nvPr>
        </p:nvSpPr>
        <p:spPr/>
        <p:txBody>
          <a:bodyPr/>
          <a:lstStyle/>
          <a:p>
            <a:fld id="{B55770CB-FB71-F94F-A56A-67D343805B8C}" type="slidenum">
              <a:rPr lang="tr-TR" smtClean="0"/>
              <a:t>26</a:t>
            </a:fld>
            <a:endParaRPr lang="tr-TR"/>
          </a:p>
        </p:txBody>
      </p:sp>
    </p:spTree>
    <p:extLst>
      <p:ext uri="{BB962C8B-B14F-4D97-AF65-F5344CB8AC3E}">
        <p14:creationId xmlns:p14="http://schemas.microsoft.com/office/powerpoint/2010/main" val="3665718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a:solidFill>
                  <a:schemeClr val="tx1"/>
                </a:solidFill>
                <a:effectLst/>
                <a:latin typeface="+mn-lt"/>
                <a:ea typeface="+mn-ea"/>
                <a:cs typeface="+mn-cs"/>
              </a:rPr>
              <a:t>Nüks gelişen olgular daha ziyade genç yaşta olup günlük sigara tüketimleri fazla, alkol tüketimi fazla, ailesi, sosyal ya da iş çevresinde sigara içilmesi, sigarayı bırakma süresinin ise 1 yıldan az olması ön plandadır. </a:t>
            </a:r>
            <a:endParaRPr lang="tr-TR" dirty="0"/>
          </a:p>
        </p:txBody>
      </p:sp>
      <p:sp>
        <p:nvSpPr>
          <p:cNvPr id="4" name="Slayt Numarası Yer Tutucusu 3"/>
          <p:cNvSpPr>
            <a:spLocks noGrp="1"/>
          </p:cNvSpPr>
          <p:nvPr>
            <p:ph type="sldNum" sz="quarter" idx="5"/>
          </p:nvPr>
        </p:nvSpPr>
        <p:spPr/>
        <p:txBody>
          <a:bodyPr/>
          <a:lstStyle/>
          <a:p>
            <a:fld id="{B55770CB-FB71-F94F-A56A-67D343805B8C}" type="slidenum">
              <a:rPr lang="tr-TR" smtClean="0"/>
              <a:t>27</a:t>
            </a:fld>
            <a:endParaRPr lang="tr-TR"/>
          </a:p>
        </p:txBody>
      </p:sp>
    </p:spTree>
    <p:extLst>
      <p:ext uri="{BB962C8B-B14F-4D97-AF65-F5344CB8AC3E}">
        <p14:creationId xmlns:p14="http://schemas.microsoft.com/office/powerpoint/2010/main" val="39878375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232323"/>
                </a:solidFill>
                <a:effectLst/>
                <a:latin typeface="Comic Sans MS" panose="030F0702030302020204" pitchFamily="66" charset="0"/>
                <a:ea typeface="Calibri" panose="020F0502020204030204" pitchFamily="34" charset="0"/>
                <a:cs typeface="Times New Roman" panose="02020603050405020304" pitchFamily="18" charset="0"/>
              </a:rPr>
              <a:t>Çoğu birey sigarayı kalıcı olarak bırakmakta zorluk çeker ve başarılı bir şekilde bırakmadan önce birden fazla bırakma girişimi gerekebilir. Unutmayalım ki her nükste alınacak dersler vardır.</a:t>
            </a:r>
            <a:r>
              <a:rPr lang="tr-TR" sz="1200" dirty="0">
                <a:latin typeface="Comic Sans MS" panose="030F0702030302020204" pitchFamily="66" charset="0"/>
                <a:cs typeface="Times New Roman" panose="02020603050405020304" pitchFamily="18" charset="0"/>
              </a:rPr>
              <a:t> Nasıl tekrar başladığını görerek, bir sonraki bırakma başarısını arttıran bir öğrenme süreci</a:t>
            </a:r>
          </a:p>
          <a:p>
            <a:endParaRPr lang="tr-TR" dirty="0"/>
          </a:p>
        </p:txBody>
      </p:sp>
      <p:sp>
        <p:nvSpPr>
          <p:cNvPr id="4" name="Slayt Numarası Yer Tutucusu 3"/>
          <p:cNvSpPr>
            <a:spLocks noGrp="1"/>
          </p:cNvSpPr>
          <p:nvPr>
            <p:ph type="sldNum" sz="quarter" idx="5"/>
          </p:nvPr>
        </p:nvSpPr>
        <p:spPr/>
        <p:txBody>
          <a:bodyPr/>
          <a:lstStyle/>
          <a:p>
            <a:fld id="{B55770CB-FB71-F94F-A56A-67D343805B8C}" type="slidenum">
              <a:rPr lang="tr-TR" smtClean="0"/>
              <a:t>28</a:t>
            </a:fld>
            <a:endParaRPr lang="tr-TR"/>
          </a:p>
        </p:txBody>
      </p:sp>
    </p:spTree>
    <p:extLst>
      <p:ext uri="{BB962C8B-B14F-4D97-AF65-F5344CB8AC3E}">
        <p14:creationId xmlns:p14="http://schemas.microsoft.com/office/powerpoint/2010/main" val="5072885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a:solidFill>
                  <a:schemeClr val="tx1"/>
                </a:solidFill>
                <a:effectLst/>
                <a:latin typeface="+mn-lt"/>
                <a:ea typeface="+mn-ea"/>
                <a:cs typeface="+mn-cs"/>
              </a:rPr>
              <a:t>Nüks bir yoksunluk nedeniyle ise bunun bir yoksunluk belirtisi olduğu, ruh halini aşağı çekenin nikotin bağımlılığı olduğu hatırlatılmalı, reseptör sayısı azaldıkça ruh halinin düzeleceği vurgulanmalı, gerekirse danışmanlık sağlanmalı, motivasyon sağlanmalı, stresle baş etme teknikleri , gösterilmeli, hobilere yönlendirilmeli ve gerekirse uygun ilaçları reçete edebilir veya hasta psikiyatrik destek için  yönlendirebilir. Genelde 5-6 haftayı atlatınca ruh halinde belirgin iyileşme başlar ancak iyilik hali daha k öncesinde de başlayabilir. </a:t>
            </a:r>
            <a:endParaRPr lang="tr-TR" dirty="0"/>
          </a:p>
        </p:txBody>
      </p:sp>
      <p:sp>
        <p:nvSpPr>
          <p:cNvPr id="4" name="Slayt Numarası Yer Tutucusu 3"/>
          <p:cNvSpPr>
            <a:spLocks noGrp="1"/>
          </p:cNvSpPr>
          <p:nvPr>
            <p:ph type="sldNum" sz="quarter" idx="5"/>
          </p:nvPr>
        </p:nvSpPr>
        <p:spPr/>
        <p:txBody>
          <a:bodyPr/>
          <a:lstStyle/>
          <a:p>
            <a:fld id="{B55770CB-FB71-F94F-A56A-67D343805B8C}" type="slidenum">
              <a:rPr lang="tr-TR" smtClean="0"/>
              <a:t>29</a:t>
            </a:fld>
            <a:endParaRPr lang="tr-TR"/>
          </a:p>
        </p:txBody>
      </p:sp>
    </p:spTree>
    <p:extLst>
      <p:ext uri="{BB962C8B-B14F-4D97-AF65-F5344CB8AC3E}">
        <p14:creationId xmlns:p14="http://schemas.microsoft.com/office/powerpoint/2010/main" val="25453764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latin typeface="Comic Sans MS" panose="030F0702030302020204" pitchFamily="66" charset="0"/>
                <a:cs typeface="Times New Roman" panose="02020603050405020304" pitchFamily="18" charset="0"/>
              </a:rPr>
              <a:t>Güçlü veya uzun süreli yoksunluk belirtilerine bağlı nükste </a:t>
            </a:r>
            <a:r>
              <a:rPr lang="tr-TR" sz="1200" dirty="0">
                <a:effectLst/>
                <a:latin typeface="Comic Sans MS" panose="030F0702030302020204" pitchFamily="66" charset="0"/>
                <a:cs typeface="Times New Roman" panose="02020603050405020304" pitchFamily="18" charset="0"/>
              </a:rPr>
              <a:t>hasta uzun süreli istek veya diğer yoksunluk belirtileri bildirirse, güçlü yoksunluk belirtilerini azaltmak için onaylı bir farmakoterapinin kullanımının uzatılması veya farmakolojik ilaç ekleme/kombine tedaviler düşünülebilir.</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latin typeface="Comic Sans MS" panose="030F0702030302020204" pitchFamily="66" charset="0"/>
              <a:cs typeface="Times New Roman" panose="02020603050405020304" pitchFamily="18" charset="0"/>
            </a:endParaRPr>
          </a:p>
        </p:txBody>
      </p:sp>
      <p:sp>
        <p:nvSpPr>
          <p:cNvPr id="4" name="Slayt Numarası Yer Tutucusu 3"/>
          <p:cNvSpPr>
            <a:spLocks noGrp="1"/>
          </p:cNvSpPr>
          <p:nvPr>
            <p:ph type="sldNum" sz="quarter" idx="5"/>
          </p:nvPr>
        </p:nvSpPr>
        <p:spPr/>
        <p:txBody>
          <a:bodyPr/>
          <a:lstStyle/>
          <a:p>
            <a:fld id="{B55770CB-FB71-F94F-A56A-67D343805B8C}" type="slidenum">
              <a:rPr lang="tr-TR" smtClean="0"/>
              <a:t>30</a:t>
            </a:fld>
            <a:endParaRPr lang="tr-TR"/>
          </a:p>
        </p:txBody>
      </p:sp>
    </p:spTree>
    <p:extLst>
      <p:ext uri="{BB962C8B-B14F-4D97-AF65-F5344CB8AC3E}">
        <p14:creationId xmlns:p14="http://schemas.microsoft.com/office/powerpoint/2010/main" val="42884061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Kilo alımı genelde nüks nedeni değildir; sigara bırakmanın önündeki engellerdendir. Tat ve koku duyusunun felci üç günde düzeleceği için gıdaların tatları daha lezzetli bir hale gelebilir. Kilo aldığı için tekrar başlamışsa, buna yönelik kişiye özel danışmanlık verilebilir: hangi tür gıdaları arttırdı? Bırakma sürecinde dikkat edenlerin hem sigarayı bırakması hem de kilo vermesi de mümkündür. Diğer taraftan fiziksel aktiviteye başlamayı veya fiziksel aktiviteyi artırmayı önerin; sigarayı da iter, endojen endorfin salınımı sağlayarak iyi de hissettirir</a:t>
            </a:r>
          </a:p>
          <a:p>
            <a:endParaRPr lang="tr-TR" dirty="0"/>
          </a:p>
        </p:txBody>
      </p:sp>
      <p:sp>
        <p:nvSpPr>
          <p:cNvPr id="4" name="Slayt Numarası Yer Tutucusu 3"/>
          <p:cNvSpPr>
            <a:spLocks noGrp="1"/>
          </p:cNvSpPr>
          <p:nvPr>
            <p:ph type="sldNum" sz="quarter" idx="5"/>
          </p:nvPr>
        </p:nvSpPr>
        <p:spPr/>
        <p:txBody>
          <a:bodyPr/>
          <a:lstStyle/>
          <a:p>
            <a:fld id="{B55770CB-FB71-F94F-A56A-67D343805B8C}" type="slidenum">
              <a:rPr lang="tr-TR" smtClean="0"/>
              <a:t>31</a:t>
            </a:fld>
            <a:endParaRPr lang="tr-TR"/>
          </a:p>
        </p:txBody>
      </p:sp>
    </p:spTree>
    <p:extLst>
      <p:ext uri="{BB962C8B-B14F-4D97-AF65-F5344CB8AC3E}">
        <p14:creationId xmlns:p14="http://schemas.microsoft.com/office/powerpoint/2010/main" val="2136897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Motivasyonun azalması/kendini yoksun hissetmeye bağlı nükslerde sigarayı bırakmak isteme nedenleri hatırlatılarak sigara içmenin ona kazandırdıkları, kaybettirdikleri, içmemenin kazandırdıkları, kaybettirdikleri ortaya koyularak çelişkileri açığa çıkaralım. Bir nefes bile olsa bağımlılığı geri </a:t>
            </a:r>
            <a:r>
              <a:rPr lang="tr-TR" sz="1200" kern="1200" dirty="0" err="1">
                <a:solidFill>
                  <a:schemeClr val="tx1"/>
                </a:solidFill>
                <a:effectLst/>
                <a:latin typeface="+mn-lt"/>
                <a:ea typeface="+mn-ea"/>
                <a:cs typeface="+mn-cs"/>
              </a:rPr>
              <a:t>getireceğnii</a:t>
            </a:r>
            <a:r>
              <a:rPr lang="tr-TR" sz="1200" kern="1200" dirty="0">
                <a:solidFill>
                  <a:schemeClr val="tx1"/>
                </a:solidFill>
                <a:effectLst/>
                <a:latin typeface="+mn-lt"/>
                <a:ea typeface="+mn-ea"/>
                <a:cs typeface="+mn-cs"/>
              </a:rPr>
              <a:t> hatırlatın ve hoşuna giden hobileri yapmasını, farklı dikkat dağıtıcı aktiviteleri önerin.</a:t>
            </a:r>
          </a:p>
          <a:p>
            <a:endParaRPr lang="tr-TR" dirty="0"/>
          </a:p>
        </p:txBody>
      </p:sp>
      <p:sp>
        <p:nvSpPr>
          <p:cNvPr id="4" name="Slayt Numarası Yer Tutucusu 3"/>
          <p:cNvSpPr>
            <a:spLocks noGrp="1"/>
          </p:cNvSpPr>
          <p:nvPr>
            <p:ph type="sldNum" sz="quarter" idx="5"/>
          </p:nvPr>
        </p:nvSpPr>
        <p:spPr/>
        <p:txBody>
          <a:bodyPr/>
          <a:lstStyle/>
          <a:p>
            <a:fld id="{B55770CB-FB71-F94F-A56A-67D343805B8C}" type="slidenum">
              <a:rPr lang="tr-TR" smtClean="0"/>
              <a:t>32</a:t>
            </a:fld>
            <a:endParaRPr lang="tr-TR"/>
          </a:p>
        </p:txBody>
      </p:sp>
    </p:spTree>
    <p:extLst>
      <p:ext uri="{BB962C8B-B14F-4D97-AF65-F5344CB8AC3E}">
        <p14:creationId xmlns:p14="http://schemas.microsoft.com/office/powerpoint/2010/main" val="388218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tr-TR" sz="1200" dirty="0"/>
              <a:t>Nikotini yerine koyma tedavisinde kullanılan ilaçlar gebelikte D grubu ilaçlardır. Bant veya sakız veya pastil formlarını yani yerine koyma tedavisi araştıran çalışmaların sonunda davranış tedavisi de eklendiğinde başarının arttığı ve </a:t>
            </a:r>
            <a:r>
              <a:rPr lang="tr-TR" sz="1200" dirty="0" err="1"/>
              <a:t>fetusta</a:t>
            </a:r>
            <a:r>
              <a:rPr lang="tr-TR" sz="1200" dirty="0"/>
              <a:t> önemli bir komplikasyona yol açmadığı gözlenmiştir. Sakızlar 1 dakikadan az yavaşça çiğnenmeli, </a:t>
            </a:r>
            <a:r>
              <a:rPr lang="tr-TR" sz="1200" dirty="0" err="1"/>
              <a:t>sanak</a:t>
            </a:r>
            <a:r>
              <a:rPr lang="tr-TR" sz="1200" dirty="0"/>
              <a:t> ve diş eti arasında bekletilmeli çünkü nikotin yanak mukozasından emilir ve tası azalınca </a:t>
            </a:r>
            <a:r>
              <a:rPr lang="tr-TR" sz="1200"/>
              <a:t>tekrar çiğneyin </a:t>
            </a:r>
            <a:r>
              <a:rPr lang="tr-TR" sz="1200" dirty="0"/>
              <a:t>ancak bu şekilde en fazla 30 dakika çiğnenmelidir. </a:t>
            </a:r>
            <a:endParaRPr dirty="0"/>
          </a:p>
        </p:txBody>
      </p:sp>
      <p:sp>
        <p:nvSpPr>
          <p:cNvPr id="129" name="Google Shape;12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92753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Yukarıdaki metnin tamamını söyleyelim.</a:t>
            </a:r>
          </a:p>
        </p:txBody>
      </p:sp>
      <p:sp>
        <p:nvSpPr>
          <p:cNvPr id="4" name="Slayt Numarası Yer Tutucusu 3"/>
          <p:cNvSpPr>
            <a:spLocks noGrp="1"/>
          </p:cNvSpPr>
          <p:nvPr>
            <p:ph type="sldNum" sz="quarter" idx="5"/>
          </p:nvPr>
        </p:nvSpPr>
        <p:spPr/>
        <p:txBody>
          <a:bodyPr/>
          <a:lstStyle/>
          <a:p>
            <a:fld id="{B55770CB-FB71-F94F-A56A-67D343805B8C}" type="slidenum">
              <a:rPr lang="tr-TR" smtClean="0"/>
              <a:t>34</a:t>
            </a:fld>
            <a:endParaRPr lang="tr-TR"/>
          </a:p>
        </p:txBody>
      </p:sp>
    </p:spTree>
    <p:extLst>
      <p:ext uri="{BB962C8B-B14F-4D97-AF65-F5344CB8AC3E}">
        <p14:creationId xmlns:p14="http://schemas.microsoft.com/office/powerpoint/2010/main" val="3676260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2AF2C5E-0B00-F44E-A330-3FA8F65923D9}" type="slidenum">
              <a:rPr lang="tr-TR" smtClean="0"/>
              <a:t>37</a:t>
            </a:fld>
            <a:endParaRPr lang="tr-TR" dirty="0"/>
          </a:p>
        </p:txBody>
      </p:sp>
    </p:spTree>
    <p:extLst>
      <p:ext uri="{BB962C8B-B14F-4D97-AF65-F5344CB8AC3E}">
        <p14:creationId xmlns:p14="http://schemas.microsoft.com/office/powerpoint/2010/main" val="14014234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defRPr/>
            </a:pPr>
            <a:r>
              <a:rPr lang="tr-TR" dirty="0">
                <a:latin typeface="Comic Sans MS"/>
              </a:rPr>
              <a:t>Tütün ürünü tütün yaprağının tamamen veya kısmen hammadde olarak kullanılmasıyla elde edilen </a:t>
            </a:r>
            <a:r>
              <a:rPr lang="tr-TR" altLang="tr-TR" dirty="0">
                <a:latin typeface="Comic Sans MS" panose="030F0702030302020204" pitchFamily="66" charset="0"/>
              </a:rPr>
              <a:t>sigara, pipo, puro, nargile vb.</a:t>
            </a:r>
            <a:r>
              <a:rPr lang="tr-TR" dirty="0">
                <a:latin typeface="Comic Sans MS"/>
              </a:rPr>
              <a:t> ürünlerdir. </a:t>
            </a:r>
          </a:p>
          <a:p>
            <a:pPr marL="0" indent="0">
              <a:buNone/>
              <a:defRPr/>
            </a:pPr>
            <a:r>
              <a:rPr lang="tr-TR" dirty="0">
                <a:latin typeface="Comic Sans MS"/>
              </a:rPr>
              <a:t>Sigara dumanında 7.000’den fazla sağlığa zararlı kimyasal madde bulunur.</a:t>
            </a:r>
            <a:endParaRPr lang="tr-TR" dirty="0"/>
          </a:p>
          <a:p>
            <a:endParaRPr lang="tr-TR" dirty="0"/>
          </a:p>
        </p:txBody>
      </p:sp>
      <p:sp>
        <p:nvSpPr>
          <p:cNvPr id="4" name="Slayt Numarası Yer Tutucusu 3"/>
          <p:cNvSpPr>
            <a:spLocks noGrp="1"/>
          </p:cNvSpPr>
          <p:nvPr>
            <p:ph type="sldNum" sz="quarter" idx="5"/>
          </p:nvPr>
        </p:nvSpPr>
        <p:spPr/>
        <p:txBody>
          <a:bodyPr/>
          <a:lstStyle/>
          <a:p>
            <a:pPr>
              <a:defRPr/>
            </a:pPr>
            <a:fld id="{B2AF2C5E-0B00-F44E-A330-3FA8F65923D9}" type="slidenum">
              <a:rPr lang="tr-TR" smtClean="0"/>
              <a:t>38</a:t>
            </a:fld>
            <a:endParaRPr lang="tr-TR" dirty="0"/>
          </a:p>
        </p:txBody>
      </p:sp>
    </p:spTree>
    <p:extLst>
      <p:ext uri="{BB962C8B-B14F-4D97-AF65-F5344CB8AC3E}">
        <p14:creationId xmlns:p14="http://schemas.microsoft.com/office/powerpoint/2010/main" val="36998196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Kişiyi sigaraya ve tüm tütün ürünlerine bağımlı hale getiren madde </a:t>
            </a:r>
            <a:r>
              <a:rPr lang="tr-TR" dirty="0" err="1"/>
              <a:t>NİKOTİN’dir</a:t>
            </a:r>
            <a:r>
              <a:rPr lang="tr-TR" dirty="0"/>
              <a:t>  ve direk tütün bitkisinden elde edilmektedir.</a:t>
            </a:r>
          </a:p>
        </p:txBody>
      </p:sp>
      <p:sp>
        <p:nvSpPr>
          <p:cNvPr id="4" name="Slayt Numarası Yer Tutucusu 3"/>
          <p:cNvSpPr>
            <a:spLocks noGrp="1"/>
          </p:cNvSpPr>
          <p:nvPr>
            <p:ph type="sldNum" sz="quarter" idx="5"/>
          </p:nvPr>
        </p:nvSpPr>
        <p:spPr/>
        <p:txBody>
          <a:bodyPr/>
          <a:lstStyle/>
          <a:p>
            <a:pPr>
              <a:defRPr/>
            </a:pPr>
            <a:fld id="{B2AF2C5E-0B00-F44E-A330-3FA8F65923D9}" type="slidenum">
              <a:rPr lang="tr-TR" smtClean="0"/>
              <a:t>39</a:t>
            </a:fld>
            <a:endParaRPr lang="tr-TR" dirty="0"/>
          </a:p>
        </p:txBody>
      </p:sp>
    </p:spTree>
    <p:extLst>
      <p:ext uri="{BB962C8B-B14F-4D97-AF65-F5344CB8AC3E}">
        <p14:creationId xmlns:p14="http://schemas.microsoft.com/office/powerpoint/2010/main" val="25086062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indent="0">
              <a:buNone/>
              <a:defRPr/>
            </a:pPr>
            <a:r>
              <a:rPr lang="en-US" dirty="0" err="1">
                <a:latin typeface="Comic Sans MS"/>
              </a:rPr>
              <a:t>Elektronik</a:t>
            </a:r>
            <a:r>
              <a:rPr lang="en-US" dirty="0">
                <a:latin typeface="Comic Sans MS"/>
              </a:rPr>
              <a:t> </a:t>
            </a:r>
            <a:r>
              <a:rPr lang="en-US" dirty="0" err="1">
                <a:latin typeface="Comic Sans MS"/>
              </a:rPr>
              <a:t>sigaralar</a:t>
            </a:r>
            <a:r>
              <a:rPr lang="en-US" dirty="0">
                <a:latin typeface="Comic Sans MS"/>
              </a:rPr>
              <a:t>, </a:t>
            </a:r>
            <a:r>
              <a:rPr lang="en-US" dirty="0" err="1">
                <a:latin typeface="Comic Sans MS"/>
              </a:rPr>
              <a:t>bir</a:t>
            </a:r>
            <a:r>
              <a:rPr lang="en-US" dirty="0">
                <a:latin typeface="Comic Sans MS"/>
              </a:rPr>
              <a:t> </a:t>
            </a:r>
            <a:r>
              <a:rPr lang="en-US" dirty="0" err="1">
                <a:latin typeface="Comic Sans MS"/>
              </a:rPr>
              <a:t>batarya</a:t>
            </a:r>
            <a:r>
              <a:rPr lang="en-US" dirty="0">
                <a:latin typeface="Comic Sans MS"/>
              </a:rPr>
              <a:t> </a:t>
            </a:r>
            <a:r>
              <a:rPr lang="en-US" dirty="0" err="1">
                <a:latin typeface="Comic Sans MS"/>
              </a:rPr>
              <a:t>aracılığıyla</a:t>
            </a:r>
            <a:r>
              <a:rPr lang="en-US" dirty="0">
                <a:latin typeface="Comic Sans MS"/>
              </a:rPr>
              <a:t> </a:t>
            </a:r>
            <a:r>
              <a:rPr lang="en-US" dirty="0" err="1">
                <a:latin typeface="Comic Sans MS"/>
              </a:rPr>
              <a:t>genellikle</a:t>
            </a:r>
            <a:r>
              <a:rPr lang="en-US" dirty="0">
                <a:latin typeface="Comic Sans MS"/>
              </a:rPr>
              <a:t> </a:t>
            </a:r>
            <a:r>
              <a:rPr lang="en-US" dirty="0" err="1">
                <a:latin typeface="Comic Sans MS"/>
              </a:rPr>
              <a:t>nikotin</a:t>
            </a:r>
            <a:r>
              <a:rPr lang="en-US" dirty="0">
                <a:latin typeface="Comic Sans MS"/>
              </a:rPr>
              <a:t> </a:t>
            </a:r>
            <a:r>
              <a:rPr lang="en-US" dirty="0" err="1">
                <a:latin typeface="Comic Sans MS"/>
              </a:rPr>
              <a:t>içeren</a:t>
            </a:r>
            <a:r>
              <a:rPr lang="en-US" dirty="0">
                <a:latin typeface="Comic Sans MS"/>
              </a:rPr>
              <a:t> </a:t>
            </a:r>
            <a:r>
              <a:rPr lang="en-US" dirty="0" err="1">
                <a:latin typeface="Comic Sans MS"/>
              </a:rPr>
              <a:t>likid</a:t>
            </a:r>
            <a:r>
              <a:rPr lang="en-US" dirty="0">
                <a:latin typeface="Comic Sans MS"/>
              </a:rPr>
              <a:t> </a:t>
            </a:r>
            <a:r>
              <a:rPr lang="en-US" dirty="0" err="1">
                <a:latin typeface="Comic Sans MS"/>
              </a:rPr>
              <a:t>materyali</a:t>
            </a:r>
            <a:r>
              <a:rPr lang="en-US" dirty="0">
                <a:latin typeface="Comic Sans MS"/>
              </a:rPr>
              <a:t> </a:t>
            </a:r>
            <a:r>
              <a:rPr lang="en-US" dirty="0" err="1">
                <a:latin typeface="Comic Sans MS"/>
              </a:rPr>
              <a:t>ısıtarak</a:t>
            </a:r>
            <a:r>
              <a:rPr lang="en-US" dirty="0">
                <a:latin typeface="Comic Sans MS"/>
              </a:rPr>
              <a:t> vaporize </a:t>
            </a:r>
            <a:r>
              <a:rPr lang="en-US" dirty="0" err="1">
                <a:latin typeface="Comic Sans MS"/>
              </a:rPr>
              <a:t>eden</a:t>
            </a:r>
            <a:r>
              <a:rPr lang="en-US" dirty="0">
                <a:latin typeface="Comic Sans MS"/>
              </a:rPr>
              <a:t> </a:t>
            </a:r>
            <a:r>
              <a:rPr lang="en-US" dirty="0" err="1">
                <a:latin typeface="Comic Sans MS"/>
              </a:rPr>
              <a:t>cihazlar</a:t>
            </a:r>
            <a:r>
              <a:rPr lang="tr-TR" dirty="0" err="1">
                <a:latin typeface="Comic Sans MS"/>
              </a:rPr>
              <a:t>dır</a:t>
            </a:r>
            <a:r>
              <a:rPr lang="tr-TR" dirty="0">
                <a:latin typeface="Comic Sans MS"/>
              </a:rPr>
              <a:t>. </a:t>
            </a:r>
            <a:endParaRPr lang="en-US" dirty="0"/>
          </a:p>
          <a:p>
            <a:pPr>
              <a:defRPr/>
            </a:pPr>
            <a:r>
              <a:rPr lang="en-US" dirty="0" err="1">
                <a:latin typeface="Comic Sans MS"/>
                <a:ea typeface="Calibri"/>
                <a:cs typeface="Times New Roman"/>
              </a:rPr>
              <a:t>Batarya</a:t>
            </a:r>
            <a:r>
              <a:rPr lang="en-US" dirty="0">
                <a:latin typeface="Comic Sans MS"/>
                <a:ea typeface="Calibri"/>
                <a:cs typeface="Times New Roman"/>
              </a:rPr>
              <a:t> / </a:t>
            </a:r>
            <a:r>
              <a:rPr lang="en-US" dirty="0" err="1">
                <a:latin typeface="Comic Sans MS"/>
                <a:ea typeface="Calibri"/>
                <a:cs typeface="Times New Roman"/>
              </a:rPr>
              <a:t>pil</a:t>
            </a:r>
            <a:endParaRPr lang="en-US" dirty="0"/>
          </a:p>
          <a:p>
            <a:pPr>
              <a:defRPr/>
            </a:pPr>
            <a:r>
              <a:rPr lang="en-US" dirty="0">
                <a:latin typeface="Comic Sans MS"/>
                <a:ea typeface="Calibri"/>
                <a:cs typeface="Times New Roman"/>
              </a:rPr>
              <a:t>Bir </a:t>
            </a:r>
            <a:r>
              <a:rPr lang="en-US" dirty="0" err="1">
                <a:latin typeface="Comic Sans MS"/>
                <a:ea typeface="Calibri"/>
                <a:cs typeface="Times New Roman"/>
              </a:rPr>
              <a:t>ısıtıcı</a:t>
            </a:r>
            <a:r>
              <a:rPr lang="en-US" dirty="0">
                <a:latin typeface="Comic Sans MS"/>
                <a:ea typeface="Calibri"/>
                <a:cs typeface="Times New Roman"/>
              </a:rPr>
              <a:t> </a:t>
            </a:r>
            <a:r>
              <a:rPr lang="en-US" dirty="0" err="1">
                <a:latin typeface="Comic Sans MS"/>
                <a:ea typeface="Calibri"/>
                <a:cs typeface="Times New Roman"/>
              </a:rPr>
              <a:t>parçası</a:t>
            </a:r>
            <a:endParaRPr lang="en-US" dirty="0"/>
          </a:p>
          <a:p>
            <a:pPr>
              <a:defRPr/>
            </a:pPr>
            <a:r>
              <a:rPr lang="en-US" dirty="0">
                <a:latin typeface="Comic Sans MS"/>
                <a:ea typeface="Calibri"/>
                <a:cs typeface="Times New Roman"/>
              </a:rPr>
              <a:t>Bir atomizer</a:t>
            </a:r>
            <a:r>
              <a:rPr lang="tr-TR" dirty="0">
                <a:latin typeface="Comic Sans MS"/>
                <a:ea typeface="Calibri"/>
                <a:cs typeface="Times New Roman"/>
              </a:rPr>
              <a:t> ve</a:t>
            </a:r>
            <a:endParaRPr lang="en-US" dirty="0">
              <a:latin typeface="Comic Sans MS"/>
              <a:ea typeface="Calibri"/>
              <a:cs typeface="Times New Roman"/>
            </a:endParaRPr>
          </a:p>
          <a:p>
            <a:pPr>
              <a:defRPr/>
            </a:pPr>
            <a:r>
              <a:rPr lang="en-US" dirty="0" err="1">
                <a:latin typeface="Comic Sans MS"/>
                <a:ea typeface="Calibri"/>
                <a:cs typeface="Times New Roman"/>
              </a:rPr>
              <a:t>Solüsyonun</a:t>
            </a:r>
            <a:r>
              <a:rPr lang="en-US" dirty="0">
                <a:latin typeface="Comic Sans MS"/>
                <a:ea typeface="Calibri"/>
                <a:cs typeface="Times New Roman"/>
              </a:rPr>
              <a:t> </a:t>
            </a:r>
            <a:r>
              <a:rPr lang="en-US" dirty="0" err="1">
                <a:latin typeface="Comic Sans MS"/>
                <a:ea typeface="Calibri"/>
                <a:cs typeface="Times New Roman"/>
              </a:rPr>
              <a:t>konduğu</a:t>
            </a:r>
            <a:r>
              <a:rPr lang="en-US" dirty="0">
                <a:latin typeface="Comic Sans MS"/>
                <a:ea typeface="Calibri"/>
                <a:cs typeface="Times New Roman"/>
              </a:rPr>
              <a:t> </a:t>
            </a:r>
            <a:r>
              <a:rPr lang="en-US" dirty="0" err="1">
                <a:latin typeface="Comic Sans MS"/>
                <a:ea typeface="Calibri"/>
                <a:cs typeface="Times New Roman"/>
              </a:rPr>
              <a:t>bir</a:t>
            </a:r>
            <a:r>
              <a:rPr lang="en-US" dirty="0">
                <a:latin typeface="Comic Sans MS"/>
                <a:ea typeface="Calibri"/>
                <a:cs typeface="Times New Roman"/>
              </a:rPr>
              <a:t> </a:t>
            </a:r>
            <a:r>
              <a:rPr lang="en-US" dirty="0" err="1">
                <a:latin typeface="Comic Sans MS"/>
                <a:ea typeface="Calibri"/>
                <a:cs typeface="Times New Roman"/>
              </a:rPr>
              <a:t>rezervuar</a:t>
            </a:r>
            <a:r>
              <a:rPr lang="en-US" dirty="0">
                <a:latin typeface="Comic Sans MS"/>
                <a:ea typeface="Calibri"/>
                <a:cs typeface="Times New Roman"/>
              </a:rPr>
              <a:t> </a:t>
            </a:r>
            <a:endParaRPr lang="en-US" dirty="0"/>
          </a:p>
          <a:p>
            <a:pPr>
              <a:defRPr/>
            </a:pPr>
            <a:r>
              <a:rPr lang="en-US" dirty="0" err="1">
                <a:latin typeface="Comic Sans MS"/>
                <a:ea typeface="Calibri"/>
                <a:cs typeface="Times New Roman"/>
              </a:rPr>
              <a:t>Kullanıcının</a:t>
            </a:r>
            <a:r>
              <a:rPr lang="en-US" dirty="0">
                <a:latin typeface="Comic Sans MS"/>
                <a:ea typeface="Calibri"/>
                <a:cs typeface="Times New Roman"/>
              </a:rPr>
              <a:t> inhale  </a:t>
            </a:r>
            <a:r>
              <a:rPr lang="en-US" dirty="0" err="1">
                <a:latin typeface="Comic Sans MS"/>
                <a:ea typeface="Calibri"/>
                <a:cs typeface="Times New Roman"/>
              </a:rPr>
              <a:t>edeceği</a:t>
            </a:r>
            <a:r>
              <a:rPr lang="en-US" dirty="0">
                <a:latin typeface="Comic Sans MS"/>
                <a:ea typeface="Calibri"/>
                <a:cs typeface="Times New Roman"/>
              </a:rPr>
              <a:t> </a:t>
            </a:r>
            <a:r>
              <a:rPr lang="en-US" dirty="0" err="1">
                <a:latin typeface="Comic Sans MS"/>
                <a:ea typeface="Calibri"/>
                <a:cs typeface="Times New Roman"/>
              </a:rPr>
              <a:t>ağızlık</a:t>
            </a:r>
            <a:r>
              <a:rPr lang="tr-TR" dirty="0">
                <a:latin typeface="Comic Sans MS"/>
                <a:ea typeface="Calibri"/>
                <a:cs typeface="Times New Roman"/>
              </a:rPr>
              <a:t> bulunmaktadır</a:t>
            </a:r>
            <a:endParaRPr lang="en-US" dirty="0"/>
          </a:p>
          <a:p>
            <a:endParaRPr lang="tr-TR" dirty="0"/>
          </a:p>
        </p:txBody>
      </p:sp>
      <p:sp>
        <p:nvSpPr>
          <p:cNvPr id="4" name="Slayt Numarası Yer Tutucusu 3"/>
          <p:cNvSpPr>
            <a:spLocks noGrp="1"/>
          </p:cNvSpPr>
          <p:nvPr>
            <p:ph type="sldNum" sz="quarter" idx="5"/>
          </p:nvPr>
        </p:nvSpPr>
        <p:spPr/>
        <p:txBody>
          <a:bodyPr/>
          <a:lstStyle/>
          <a:p>
            <a:pPr>
              <a:defRPr/>
            </a:pPr>
            <a:fld id="{B2AF2C5E-0B00-F44E-A330-3FA8F65923D9}" type="slidenum">
              <a:rPr lang="tr-TR" smtClean="0"/>
              <a:t>41</a:t>
            </a:fld>
            <a:endParaRPr lang="tr-TR" dirty="0"/>
          </a:p>
        </p:txBody>
      </p:sp>
    </p:spTree>
    <p:extLst>
      <p:ext uri="{BB962C8B-B14F-4D97-AF65-F5344CB8AC3E}">
        <p14:creationId xmlns:p14="http://schemas.microsoft.com/office/powerpoint/2010/main" val="18473683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2AF2C5E-0B00-F44E-A330-3FA8F65923D9}" type="slidenum">
              <a:rPr lang="tr-TR" smtClean="0"/>
              <a:t>42</a:t>
            </a:fld>
            <a:endParaRPr lang="tr-TR" dirty="0"/>
          </a:p>
        </p:txBody>
      </p:sp>
    </p:spTree>
    <p:extLst>
      <p:ext uri="{BB962C8B-B14F-4D97-AF65-F5344CB8AC3E}">
        <p14:creationId xmlns:p14="http://schemas.microsoft.com/office/powerpoint/2010/main" val="7941389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Yeni slayt</a:t>
            </a:r>
          </a:p>
          <a:p>
            <a:r>
              <a:rPr lang="tr-TR" dirty="0"/>
              <a:t>Yeni veri seti (2019-2022)</a:t>
            </a:r>
          </a:p>
          <a:p>
            <a:endParaRPr lang="tr-TR" dirty="0"/>
          </a:p>
          <a:p>
            <a:r>
              <a:rPr lang="tr-TR" dirty="0"/>
              <a:t>https://www.cdc.gov/tobacco/media/pdfs/2024/09/cdc-osh-ncis-data-report-508.pdf</a:t>
            </a:r>
          </a:p>
        </p:txBody>
      </p:sp>
      <p:sp>
        <p:nvSpPr>
          <p:cNvPr id="4" name="Slayt Numarası Yer Tutucusu 3"/>
          <p:cNvSpPr>
            <a:spLocks noGrp="1"/>
          </p:cNvSpPr>
          <p:nvPr>
            <p:ph type="sldNum" sz="quarter" idx="5"/>
          </p:nvPr>
        </p:nvSpPr>
        <p:spPr/>
        <p:txBody>
          <a:bodyPr/>
          <a:lstStyle/>
          <a:p>
            <a:fld id="{B2AF2C5E-0B00-F44E-A330-3FA8F65923D9}" type="slidenum">
              <a:rPr lang="tr-TR" smtClean="0"/>
              <a:t>43</a:t>
            </a:fld>
            <a:endParaRPr lang="tr-TR" dirty="0"/>
          </a:p>
        </p:txBody>
      </p:sp>
    </p:spTree>
    <p:extLst>
      <p:ext uri="{BB962C8B-B14F-4D97-AF65-F5344CB8AC3E}">
        <p14:creationId xmlns:p14="http://schemas.microsoft.com/office/powerpoint/2010/main" val="13680216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Yeni slayt </a:t>
            </a:r>
          </a:p>
          <a:p>
            <a:endParaRPr lang="tr-TR" dirty="0"/>
          </a:p>
          <a:p>
            <a:r>
              <a:rPr lang="tr-TR" dirty="0"/>
              <a:t>https://www.cdc.gov/tobacco/media/pdfs/2024/09/cdc-osh-ncis-data-report-508.pdf</a:t>
            </a:r>
          </a:p>
        </p:txBody>
      </p:sp>
      <p:sp>
        <p:nvSpPr>
          <p:cNvPr id="4" name="Slayt Numarası Yer Tutucusu 3"/>
          <p:cNvSpPr>
            <a:spLocks noGrp="1"/>
          </p:cNvSpPr>
          <p:nvPr>
            <p:ph type="sldNum" sz="quarter" idx="5"/>
          </p:nvPr>
        </p:nvSpPr>
        <p:spPr/>
        <p:txBody>
          <a:bodyPr/>
          <a:lstStyle/>
          <a:p>
            <a:fld id="{B2AF2C5E-0B00-F44E-A330-3FA8F65923D9}" type="slidenum">
              <a:rPr lang="tr-TR" smtClean="0"/>
              <a:t>44</a:t>
            </a:fld>
            <a:endParaRPr lang="tr-TR" dirty="0"/>
          </a:p>
        </p:txBody>
      </p:sp>
    </p:spTree>
    <p:extLst>
      <p:ext uri="{BB962C8B-B14F-4D97-AF65-F5344CB8AC3E}">
        <p14:creationId xmlns:p14="http://schemas.microsoft.com/office/powerpoint/2010/main" val="29959604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Yeni slayt </a:t>
            </a:r>
          </a:p>
          <a:p>
            <a:endParaRPr lang="tr-TR" dirty="0"/>
          </a:p>
          <a:p>
            <a:r>
              <a:rPr lang="tr-TR" dirty="0"/>
              <a:t>Yeni veriler (2013-2023)</a:t>
            </a:r>
          </a:p>
          <a:p>
            <a:endParaRPr lang="tr-TR" dirty="0"/>
          </a:p>
          <a:p>
            <a:r>
              <a:rPr lang="tr-TR" dirty="0"/>
              <a:t>https://ash.org.uk/uploads/Use-of-e-cigarettes-among-adults-in-Great-Britain-2023.pdf</a:t>
            </a:r>
          </a:p>
        </p:txBody>
      </p:sp>
      <p:sp>
        <p:nvSpPr>
          <p:cNvPr id="4" name="Slayt Numarası Yer Tutucusu 3"/>
          <p:cNvSpPr>
            <a:spLocks noGrp="1"/>
          </p:cNvSpPr>
          <p:nvPr>
            <p:ph type="sldNum" sz="quarter" idx="5"/>
          </p:nvPr>
        </p:nvSpPr>
        <p:spPr/>
        <p:txBody>
          <a:bodyPr/>
          <a:lstStyle/>
          <a:p>
            <a:fld id="{B2AF2C5E-0B00-F44E-A330-3FA8F65923D9}" type="slidenum">
              <a:rPr lang="tr-TR" smtClean="0"/>
              <a:t>45</a:t>
            </a:fld>
            <a:endParaRPr lang="tr-TR" dirty="0"/>
          </a:p>
        </p:txBody>
      </p:sp>
    </p:spTree>
    <p:extLst>
      <p:ext uri="{BB962C8B-B14F-4D97-AF65-F5344CB8AC3E}">
        <p14:creationId xmlns:p14="http://schemas.microsoft.com/office/powerpoint/2010/main" val="25588361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E6C0A-DD9E-82A3-7CB2-5CB19E5F5FC7}"/>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BB4004EC-BE53-2AFE-E85D-B92EAC4AF679}"/>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9F24B70B-12A4-9B7A-300B-7BDD1AF5EB2F}"/>
              </a:ext>
            </a:extLst>
          </p:cNvPr>
          <p:cNvSpPr>
            <a:spLocks noGrp="1"/>
          </p:cNvSpPr>
          <p:nvPr>
            <p:ph type="body" idx="1"/>
          </p:nvPr>
        </p:nvSpPr>
        <p:spPr/>
        <p:txBody>
          <a:bodyPr/>
          <a:lstStyle/>
          <a:p>
            <a:r>
              <a:rPr lang="tr-TR" dirty="0"/>
              <a:t>Yeni slayt </a:t>
            </a:r>
          </a:p>
          <a:p>
            <a:endParaRPr lang="tr-TR" dirty="0"/>
          </a:p>
          <a:p>
            <a:r>
              <a:rPr lang="tr-TR" dirty="0"/>
              <a:t>TR’de e-sigara kullanımı prevalansına dair net bir veri olmadığı oiçin bu tabloda veya DSÖ raporunda TR verileri yok ama örnek olarak kullanılabiliri ya da silinebilir bu slayt </a:t>
            </a:r>
          </a:p>
          <a:p>
            <a:endParaRPr lang="tr-TR" dirty="0"/>
          </a:p>
          <a:p>
            <a:r>
              <a:rPr lang="tr-TR" dirty="0"/>
              <a:t>https://www.who.int/docs/librariesprovider2/default-document-library/03-prevalence-youth-tobacco-factsheet-2024.pdf?sfvrsn=3c4b6a70_2&amp;download=true</a:t>
            </a:r>
          </a:p>
        </p:txBody>
      </p:sp>
      <p:sp>
        <p:nvSpPr>
          <p:cNvPr id="4" name="Slayt Numarası Yer Tutucusu 3">
            <a:extLst>
              <a:ext uri="{FF2B5EF4-FFF2-40B4-BE49-F238E27FC236}">
                <a16:creationId xmlns:a16="http://schemas.microsoft.com/office/drawing/2014/main" id="{5E81289B-0BBA-30F8-8C8A-02CF3B4990EE}"/>
              </a:ext>
            </a:extLst>
          </p:cNvPr>
          <p:cNvSpPr>
            <a:spLocks noGrp="1"/>
          </p:cNvSpPr>
          <p:nvPr>
            <p:ph type="sldNum" sz="quarter" idx="5"/>
          </p:nvPr>
        </p:nvSpPr>
        <p:spPr/>
        <p:txBody>
          <a:bodyPr/>
          <a:lstStyle/>
          <a:p>
            <a:fld id="{B2AF2C5E-0B00-F44E-A330-3FA8F65923D9}" type="slidenum">
              <a:rPr lang="tr-TR" smtClean="0"/>
              <a:t>46</a:t>
            </a:fld>
            <a:endParaRPr lang="tr-TR" dirty="0"/>
          </a:p>
        </p:txBody>
      </p:sp>
    </p:spTree>
    <p:extLst>
      <p:ext uri="{BB962C8B-B14F-4D97-AF65-F5344CB8AC3E}">
        <p14:creationId xmlns:p14="http://schemas.microsoft.com/office/powerpoint/2010/main" val="4125260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tr-TR" dirty="0"/>
              <a:t>Yukarıdaki metnin tamamı okunabilir. </a:t>
            </a:r>
            <a:endParaRPr dirty="0"/>
          </a:p>
        </p:txBody>
      </p:sp>
      <p:sp>
        <p:nvSpPr>
          <p:cNvPr id="161" name="Google Shape;16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7</a:t>
            </a:fld>
            <a:endParaRPr/>
          </a:p>
        </p:txBody>
      </p:sp>
    </p:spTree>
    <p:extLst>
      <p:ext uri="{BB962C8B-B14F-4D97-AF65-F5344CB8AC3E}">
        <p14:creationId xmlns:p14="http://schemas.microsoft.com/office/powerpoint/2010/main" val="10295688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Şu anda e-sigaraların 4. nesli kullanılmaktadır.</a:t>
            </a:r>
          </a:p>
        </p:txBody>
      </p:sp>
      <p:sp>
        <p:nvSpPr>
          <p:cNvPr id="4" name="Slayt Numarası Yer Tutucusu 3"/>
          <p:cNvSpPr>
            <a:spLocks noGrp="1"/>
          </p:cNvSpPr>
          <p:nvPr>
            <p:ph type="sldNum" sz="quarter" idx="5"/>
          </p:nvPr>
        </p:nvSpPr>
        <p:spPr/>
        <p:txBody>
          <a:bodyPr/>
          <a:lstStyle/>
          <a:p>
            <a:pPr>
              <a:defRPr/>
            </a:pPr>
            <a:fld id="{B2AF2C5E-0B00-F44E-A330-3FA8F65923D9}" type="slidenum">
              <a:rPr lang="tr-TR" smtClean="0"/>
              <a:t>47</a:t>
            </a:fld>
            <a:endParaRPr lang="tr-TR" dirty="0"/>
          </a:p>
        </p:txBody>
      </p:sp>
    </p:spTree>
    <p:extLst>
      <p:ext uri="{BB962C8B-B14F-4D97-AF65-F5344CB8AC3E}">
        <p14:creationId xmlns:p14="http://schemas.microsoft.com/office/powerpoint/2010/main" val="18083464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ABD’de ergenlerde yapılan bir çalışmada e-sigaraya başlayan ergenlerin %30.7’sinin 6 ay içinde normal geleneksel sigara içmeye başladığı görülmüştür. Ayrıca e-sigara kullanan ergenlerin %66 gibi büyük bir oranı e-sigarada hoşa giden tatlandırıcı ve aroma olduğunu ve bu nedenle kullandıklarını söylemiştir. </a:t>
            </a:r>
          </a:p>
        </p:txBody>
      </p:sp>
      <p:sp>
        <p:nvSpPr>
          <p:cNvPr id="4" name="Slayt Numarası Yer Tutucusu 3"/>
          <p:cNvSpPr>
            <a:spLocks noGrp="1"/>
          </p:cNvSpPr>
          <p:nvPr>
            <p:ph type="sldNum" sz="quarter" idx="5"/>
          </p:nvPr>
        </p:nvSpPr>
        <p:spPr/>
        <p:txBody>
          <a:bodyPr/>
          <a:lstStyle/>
          <a:p>
            <a:pPr>
              <a:defRPr/>
            </a:pPr>
            <a:fld id="{B2AF2C5E-0B00-F44E-A330-3FA8F65923D9}" type="slidenum">
              <a:rPr lang="tr-TR" smtClean="0"/>
              <a:t>48</a:t>
            </a:fld>
            <a:endParaRPr lang="tr-TR" dirty="0"/>
          </a:p>
        </p:txBody>
      </p:sp>
    </p:spTree>
    <p:extLst>
      <p:ext uri="{BB962C8B-B14F-4D97-AF65-F5344CB8AC3E}">
        <p14:creationId xmlns:p14="http://schemas.microsoft.com/office/powerpoint/2010/main" val="13396595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1" dirty="0">
                <a:solidFill>
                  <a:srgbClr val="0094AB"/>
                </a:solidFill>
                <a:latin typeface="Comic Sans MS"/>
              </a:rPr>
              <a:t>ELEKTRONİK SİGARA İNSAN SAĞLIĞINA EN AZ  SİGARA KADAR ZARARLIDIR </a:t>
            </a:r>
            <a:endParaRPr lang="tr-TR" dirty="0"/>
          </a:p>
        </p:txBody>
      </p:sp>
      <p:sp>
        <p:nvSpPr>
          <p:cNvPr id="4" name="Slayt Numarası Yer Tutucusu 3"/>
          <p:cNvSpPr>
            <a:spLocks noGrp="1"/>
          </p:cNvSpPr>
          <p:nvPr>
            <p:ph type="sldNum" sz="quarter" idx="5"/>
          </p:nvPr>
        </p:nvSpPr>
        <p:spPr/>
        <p:txBody>
          <a:bodyPr/>
          <a:lstStyle/>
          <a:p>
            <a:pPr>
              <a:defRPr/>
            </a:pPr>
            <a:fld id="{B2AF2C5E-0B00-F44E-A330-3FA8F65923D9}" type="slidenum">
              <a:rPr lang="tr-TR" smtClean="0"/>
              <a:t>49</a:t>
            </a:fld>
            <a:endParaRPr lang="tr-TR" dirty="0"/>
          </a:p>
        </p:txBody>
      </p:sp>
    </p:spTree>
    <p:extLst>
      <p:ext uri="{BB962C8B-B14F-4D97-AF65-F5344CB8AC3E}">
        <p14:creationId xmlns:p14="http://schemas.microsoft.com/office/powerpoint/2010/main" val="32189698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Elektronik sigara kullanımına bağlı aşırı sağlık zararları satışların yasak olmadığı diğer ülkelerde görülürken ülkemizde resmi satışların yasak olmasına bağlı zararlar daha küçük oranlarda görülmektedir.</a:t>
            </a:r>
          </a:p>
        </p:txBody>
      </p:sp>
      <p:sp>
        <p:nvSpPr>
          <p:cNvPr id="4" name="Slayt Numarası Yer Tutucusu 3"/>
          <p:cNvSpPr>
            <a:spLocks noGrp="1"/>
          </p:cNvSpPr>
          <p:nvPr>
            <p:ph type="sldNum" sz="quarter" idx="5"/>
          </p:nvPr>
        </p:nvSpPr>
        <p:spPr/>
        <p:txBody>
          <a:bodyPr/>
          <a:lstStyle/>
          <a:p>
            <a:pPr>
              <a:defRPr/>
            </a:pPr>
            <a:fld id="{B2AF2C5E-0B00-F44E-A330-3FA8F65923D9}" type="slidenum">
              <a:rPr lang="tr-TR" smtClean="0"/>
              <a:t>50</a:t>
            </a:fld>
            <a:endParaRPr lang="tr-TR" dirty="0"/>
          </a:p>
        </p:txBody>
      </p:sp>
    </p:spTree>
    <p:extLst>
      <p:ext uri="{BB962C8B-B14F-4D97-AF65-F5344CB8AC3E}">
        <p14:creationId xmlns:p14="http://schemas.microsoft.com/office/powerpoint/2010/main" val="22884791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Tütün firmaları yıllardır sigara için yaptıkları reklamları e-sigara gibi diğer yeni nesil tütün ürünleri için de yapmaktadırlar. </a:t>
            </a:r>
          </a:p>
        </p:txBody>
      </p:sp>
      <p:sp>
        <p:nvSpPr>
          <p:cNvPr id="4" name="Slayt Numarası Yer Tutucusu 3"/>
          <p:cNvSpPr>
            <a:spLocks noGrp="1"/>
          </p:cNvSpPr>
          <p:nvPr>
            <p:ph type="sldNum" sz="quarter" idx="5"/>
          </p:nvPr>
        </p:nvSpPr>
        <p:spPr/>
        <p:txBody>
          <a:bodyPr/>
          <a:lstStyle/>
          <a:p>
            <a:pPr>
              <a:defRPr/>
            </a:pPr>
            <a:fld id="{B2AF2C5E-0B00-F44E-A330-3FA8F65923D9}" type="slidenum">
              <a:rPr lang="tr-TR" smtClean="0"/>
              <a:t>51</a:t>
            </a:fld>
            <a:endParaRPr lang="tr-TR" dirty="0"/>
          </a:p>
        </p:txBody>
      </p:sp>
    </p:spTree>
    <p:extLst>
      <p:ext uri="{BB962C8B-B14F-4D97-AF65-F5344CB8AC3E}">
        <p14:creationId xmlns:p14="http://schemas.microsoft.com/office/powerpoint/2010/main" val="41185680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Tütün firmalarını sadece sigara değil içinde bağımlılık yapıcı madde olan nikotin bulunan tüm tütün ürünlerinin üretiminde görmekteyiz. </a:t>
            </a:r>
          </a:p>
        </p:txBody>
      </p:sp>
      <p:sp>
        <p:nvSpPr>
          <p:cNvPr id="4" name="Slayt Numarası Yer Tutucusu 3"/>
          <p:cNvSpPr>
            <a:spLocks noGrp="1"/>
          </p:cNvSpPr>
          <p:nvPr>
            <p:ph type="sldNum" sz="quarter" idx="5"/>
          </p:nvPr>
        </p:nvSpPr>
        <p:spPr/>
        <p:txBody>
          <a:bodyPr/>
          <a:lstStyle/>
          <a:p>
            <a:pPr>
              <a:defRPr/>
            </a:pPr>
            <a:fld id="{B2AF2C5E-0B00-F44E-A330-3FA8F65923D9}" type="slidenum">
              <a:rPr lang="tr-TR" smtClean="0"/>
              <a:t>52</a:t>
            </a:fld>
            <a:endParaRPr lang="tr-TR" dirty="0"/>
          </a:p>
        </p:txBody>
      </p:sp>
    </p:spTree>
    <p:extLst>
      <p:ext uri="{BB962C8B-B14F-4D97-AF65-F5344CB8AC3E}">
        <p14:creationId xmlns:p14="http://schemas.microsoft.com/office/powerpoint/2010/main" val="24183507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baseline="0" dirty="0">
                <a:solidFill>
                  <a:schemeClr val="tx1"/>
                </a:solidFill>
                <a:latin typeface="+mn-lt"/>
              </a:rPr>
              <a:t>Isıtılan tütün ürünü cihazı ısıtılan “çubuk, kartuş ve pil” olmak üzere üç ana bölümden oluşmaktadır. Cihaz pilin sağladığı enerji ile içinde </a:t>
            </a:r>
            <a:r>
              <a:rPr lang="tr-TR" sz="1200" b="0" i="0" u="none" strike="noStrike" baseline="0" dirty="0" err="1">
                <a:solidFill>
                  <a:schemeClr val="tx1"/>
                </a:solidFill>
                <a:latin typeface="+mn-lt"/>
              </a:rPr>
              <a:t>homojenize</a:t>
            </a:r>
            <a:r>
              <a:rPr lang="tr-TR" sz="1200" b="0" i="0" u="none" strike="noStrike" baseline="0" dirty="0">
                <a:solidFill>
                  <a:schemeClr val="tx1"/>
                </a:solidFill>
                <a:latin typeface="+mn-lt"/>
              </a:rPr>
              <a:t> edilmiş tütün bulunan çubuk (</a:t>
            </a:r>
            <a:r>
              <a:rPr lang="tr-TR" sz="1200" b="0" i="0" u="none" strike="noStrike" baseline="0" dirty="0" err="1">
                <a:solidFill>
                  <a:schemeClr val="tx1"/>
                </a:solidFill>
                <a:latin typeface="+mn-lt"/>
              </a:rPr>
              <a:t>stick</a:t>
            </a:r>
            <a:r>
              <a:rPr lang="tr-TR" sz="1200" b="0" i="0" u="none" strike="noStrike" baseline="0" dirty="0">
                <a:solidFill>
                  <a:schemeClr val="tx1"/>
                </a:solidFill>
                <a:latin typeface="+mn-lt"/>
              </a:rPr>
              <a:t>) ısıtılmakta, bu şekilde nikotin gaz formuna geçerek nefes ile kullanıcıya ulaşmaktadır.</a:t>
            </a:r>
          </a:p>
          <a:p>
            <a:r>
              <a:rPr lang="tr-TR" sz="1200" b="0" i="0" u="none" strike="noStrike" baseline="0" dirty="0">
                <a:solidFill>
                  <a:schemeClr val="tx1"/>
                </a:solidFill>
                <a:latin typeface="+mn-lt"/>
              </a:rPr>
              <a:t>Isıtılmış tütün ürünü kullanımı sırasında ortaya çıkan duman içeriğine ilişkin bilgiler henüz net olmamakla birlikte, temiz hava olarak kabul edilmemektedir. Aynı ortamda bulunan kişilerin geleneksel sigara kadar olmasa da mutlaka kimyasal madde aldığı kabul edilmektedir. Ayrıca </a:t>
            </a:r>
            <a:r>
              <a:rPr lang="tr-TR" sz="1200" b="0" i="0" u="none" strike="noStrike" baseline="0" dirty="0" err="1">
                <a:solidFill>
                  <a:schemeClr val="tx1"/>
                </a:solidFill>
                <a:latin typeface="+mn-lt"/>
              </a:rPr>
              <a:t>hepatotoksisiteye</a:t>
            </a:r>
            <a:r>
              <a:rPr lang="tr-TR" sz="1200" b="0" i="0" u="none" strike="noStrike" baseline="0" dirty="0">
                <a:solidFill>
                  <a:schemeClr val="tx1"/>
                </a:solidFill>
                <a:latin typeface="+mn-lt"/>
              </a:rPr>
              <a:t> neden olduğu bulunmuştur.</a:t>
            </a:r>
            <a:endParaRPr lang="tr-TR" dirty="0"/>
          </a:p>
          <a:p>
            <a:endParaRPr lang="tr-TR" dirty="0"/>
          </a:p>
        </p:txBody>
      </p:sp>
      <p:sp>
        <p:nvSpPr>
          <p:cNvPr id="4" name="Slayt Numarası Yer Tutucusu 3"/>
          <p:cNvSpPr>
            <a:spLocks noGrp="1"/>
          </p:cNvSpPr>
          <p:nvPr>
            <p:ph type="sldNum" sz="quarter" idx="5"/>
          </p:nvPr>
        </p:nvSpPr>
        <p:spPr/>
        <p:txBody>
          <a:bodyPr/>
          <a:lstStyle/>
          <a:p>
            <a:pPr>
              <a:defRPr/>
            </a:pPr>
            <a:fld id="{B2AF2C5E-0B00-F44E-A330-3FA8F65923D9}" type="slidenum">
              <a:rPr lang="tr-TR" smtClean="0"/>
              <a:t>53</a:t>
            </a:fld>
            <a:endParaRPr lang="tr-TR" dirty="0"/>
          </a:p>
        </p:txBody>
      </p:sp>
    </p:spTree>
    <p:extLst>
      <p:ext uri="{BB962C8B-B14F-4D97-AF65-F5344CB8AC3E}">
        <p14:creationId xmlns:p14="http://schemas.microsoft.com/office/powerpoint/2010/main" val="3875250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ABD’deki eğitimciler, öğretmenler tarafından bir KARABASAN olarak tanımlanan JUUL 2017’de üretilmiş olup diğer e-sigaralardan 10 kat daha fazla nikotin içermektedir. Deneyen gençlerin %80’i kullanmaya devam etmektedir.</a:t>
            </a:r>
          </a:p>
        </p:txBody>
      </p:sp>
      <p:sp>
        <p:nvSpPr>
          <p:cNvPr id="4" name="Slayt Numarası Yer Tutucusu 3"/>
          <p:cNvSpPr>
            <a:spLocks noGrp="1"/>
          </p:cNvSpPr>
          <p:nvPr>
            <p:ph type="sldNum" sz="quarter" idx="5"/>
          </p:nvPr>
        </p:nvSpPr>
        <p:spPr/>
        <p:txBody>
          <a:bodyPr/>
          <a:lstStyle/>
          <a:p>
            <a:pPr>
              <a:defRPr/>
            </a:pPr>
            <a:fld id="{B2AF2C5E-0B00-F44E-A330-3FA8F65923D9}" type="slidenum">
              <a:rPr lang="tr-TR" smtClean="0"/>
              <a:t>54</a:t>
            </a:fld>
            <a:endParaRPr lang="tr-TR" dirty="0"/>
          </a:p>
        </p:txBody>
      </p:sp>
    </p:spTree>
    <p:extLst>
      <p:ext uri="{BB962C8B-B14F-4D97-AF65-F5344CB8AC3E}">
        <p14:creationId xmlns:p14="http://schemas.microsoft.com/office/powerpoint/2010/main" val="23752617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defRPr/>
            </a:pPr>
            <a:r>
              <a:rPr lang="tr-TR" dirty="0"/>
              <a:t>Tütün endüstrisi hedef nüfus olan gençlere yönelik yeni ürün çeşidini  bir e-sigara olan TEK KULLANIMLIK (KULLAN AT) </a:t>
            </a:r>
            <a:r>
              <a:rPr lang="tr-TR" dirty="0" err="1"/>
              <a:t>Elf</a:t>
            </a:r>
            <a:r>
              <a:rPr lang="tr-TR" dirty="0"/>
              <a:t> Bar ile 2021’den bu yana sürdürmektedir. </a:t>
            </a:r>
            <a:r>
              <a:rPr lang="tr-TR" sz="1200" dirty="0">
                <a:latin typeface="Comic Sans MS"/>
              </a:rPr>
              <a:t>2021 itibari ile ABD’de </a:t>
            </a:r>
            <a:r>
              <a:rPr lang="tr-TR" sz="1200" dirty="0" err="1">
                <a:latin typeface="Comic Sans MS"/>
              </a:rPr>
              <a:t>JUULdan</a:t>
            </a:r>
            <a:r>
              <a:rPr lang="tr-TR" sz="1200" dirty="0">
                <a:latin typeface="Comic Sans MS"/>
              </a:rPr>
              <a:t> sonra en popüler e-sigara</a:t>
            </a:r>
            <a:r>
              <a:rPr lang="tr-TR" sz="1200" dirty="0">
                <a:latin typeface="+mn-lt"/>
              </a:rPr>
              <a:t> </a:t>
            </a:r>
            <a:r>
              <a:rPr lang="tr-TR" sz="1200" dirty="0" err="1">
                <a:latin typeface="Comic Sans MS"/>
              </a:rPr>
              <a:t>Elf</a:t>
            </a:r>
            <a:r>
              <a:rPr lang="tr-TR" sz="1200" dirty="0">
                <a:latin typeface="Comic Sans MS"/>
              </a:rPr>
              <a:t> Bar, çok çeşitli boyutlarda, tatlarda ve nikotin seviyelerinde olan, oldukça popüler TEK KULLANIMLIK (KULLAN AT) elektronik sigaradır. </a:t>
            </a:r>
            <a:endParaRPr lang="tr-TR" dirty="0"/>
          </a:p>
          <a:p>
            <a:endParaRPr lang="tr-TR" dirty="0"/>
          </a:p>
        </p:txBody>
      </p:sp>
      <p:sp>
        <p:nvSpPr>
          <p:cNvPr id="4" name="Slayt Numarası Yer Tutucusu 3"/>
          <p:cNvSpPr>
            <a:spLocks noGrp="1"/>
          </p:cNvSpPr>
          <p:nvPr>
            <p:ph type="sldNum" sz="quarter" idx="5"/>
          </p:nvPr>
        </p:nvSpPr>
        <p:spPr/>
        <p:txBody>
          <a:bodyPr/>
          <a:lstStyle/>
          <a:p>
            <a:pPr>
              <a:defRPr/>
            </a:pPr>
            <a:fld id="{B2AF2C5E-0B00-F44E-A330-3FA8F65923D9}" type="slidenum">
              <a:rPr lang="tr-TR" smtClean="0"/>
              <a:t>55</a:t>
            </a:fld>
            <a:endParaRPr lang="tr-TR" dirty="0"/>
          </a:p>
        </p:txBody>
      </p:sp>
    </p:spTree>
    <p:extLst>
      <p:ext uri="{BB962C8B-B14F-4D97-AF65-F5344CB8AC3E}">
        <p14:creationId xmlns:p14="http://schemas.microsoft.com/office/powerpoint/2010/main" val="38576832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defRPr/>
            </a:pPr>
            <a:r>
              <a:rPr lang="tr-TR" dirty="0"/>
              <a:t>Tütün endüstrisi hedef nüfus olan gençlere yönelik yeni ürün çeşidini  bir e-sigara olan TEK KULLANIMLIK (KULLAN AT) </a:t>
            </a:r>
            <a:r>
              <a:rPr lang="tr-TR" dirty="0" err="1"/>
              <a:t>Elf</a:t>
            </a:r>
            <a:r>
              <a:rPr lang="tr-TR" dirty="0"/>
              <a:t> Bar ile 2021’den bu yana sürdürmektedir. </a:t>
            </a:r>
            <a:r>
              <a:rPr lang="tr-TR" sz="1200" dirty="0">
                <a:latin typeface="Comic Sans MS"/>
              </a:rPr>
              <a:t>2021 itibari ile ABD’de </a:t>
            </a:r>
            <a:r>
              <a:rPr lang="tr-TR" sz="1200" dirty="0" err="1">
                <a:latin typeface="Comic Sans MS"/>
              </a:rPr>
              <a:t>JUULdan</a:t>
            </a:r>
            <a:r>
              <a:rPr lang="tr-TR" sz="1200" dirty="0">
                <a:latin typeface="Comic Sans MS"/>
              </a:rPr>
              <a:t> sonra en popüler e-sigara</a:t>
            </a:r>
            <a:r>
              <a:rPr lang="tr-TR" sz="1200" dirty="0">
                <a:latin typeface="+mn-lt"/>
              </a:rPr>
              <a:t> </a:t>
            </a:r>
            <a:r>
              <a:rPr lang="tr-TR" sz="1200" dirty="0" err="1">
                <a:latin typeface="Comic Sans MS"/>
              </a:rPr>
              <a:t>Elf</a:t>
            </a:r>
            <a:r>
              <a:rPr lang="tr-TR" sz="1200" dirty="0">
                <a:latin typeface="Comic Sans MS"/>
              </a:rPr>
              <a:t> Bar, çok çeşitli boyutlarda, tatlarda ve nikotin seviyelerinde olan, oldukça popüler TEK KULLANIMLIK (KULLAN AT) elektronik sigaradır. </a:t>
            </a:r>
            <a:endParaRPr lang="tr-TR" dirty="0"/>
          </a:p>
          <a:p>
            <a:endParaRPr lang="tr-TR" dirty="0"/>
          </a:p>
        </p:txBody>
      </p:sp>
      <p:sp>
        <p:nvSpPr>
          <p:cNvPr id="4" name="Slayt Numarası Yer Tutucusu 3"/>
          <p:cNvSpPr>
            <a:spLocks noGrp="1"/>
          </p:cNvSpPr>
          <p:nvPr>
            <p:ph type="sldNum" sz="quarter" idx="5"/>
          </p:nvPr>
        </p:nvSpPr>
        <p:spPr/>
        <p:txBody>
          <a:bodyPr/>
          <a:lstStyle/>
          <a:p>
            <a:pPr>
              <a:defRPr/>
            </a:pPr>
            <a:fld id="{B2AF2C5E-0B00-F44E-A330-3FA8F65923D9}" type="slidenum">
              <a:rPr lang="tr-TR" smtClean="0"/>
              <a:t>56</a:t>
            </a:fld>
            <a:endParaRPr lang="tr-TR" dirty="0"/>
          </a:p>
        </p:txBody>
      </p:sp>
    </p:spTree>
    <p:extLst>
      <p:ext uri="{BB962C8B-B14F-4D97-AF65-F5344CB8AC3E}">
        <p14:creationId xmlns:p14="http://schemas.microsoft.com/office/powerpoint/2010/main" val="3857683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tr-TR" dirty="0"/>
              <a:t>Yukarıdaki metnin tamamı okunabilir. </a:t>
            </a:r>
          </a:p>
          <a:p>
            <a:pPr marL="0" lvl="0" indent="0" algn="l" rtl="0">
              <a:spcBef>
                <a:spcPts val="0"/>
              </a:spcBef>
              <a:spcAft>
                <a:spcPts val="0"/>
              </a:spcAft>
              <a:buNone/>
            </a:pPr>
            <a:endParaRPr dirty="0"/>
          </a:p>
        </p:txBody>
      </p:sp>
      <p:sp>
        <p:nvSpPr>
          <p:cNvPr id="183" name="Google Shape;18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8</a:t>
            </a:fld>
            <a:endParaRPr/>
          </a:p>
        </p:txBody>
      </p:sp>
    </p:spTree>
    <p:extLst>
      <p:ext uri="{BB962C8B-B14F-4D97-AF65-F5344CB8AC3E}">
        <p14:creationId xmlns:p14="http://schemas.microsoft.com/office/powerpoint/2010/main" val="36844271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E-sigara atıkları 3 tür atığı bir arada tuttuğu için çevreye zararlıdır. Bu atıklar Plastik atık, Tehlikeli atık ve Elektronik atıklardı. </a:t>
            </a:r>
          </a:p>
        </p:txBody>
      </p:sp>
      <p:sp>
        <p:nvSpPr>
          <p:cNvPr id="4" name="Slayt Numarası Yer Tutucusu 3"/>
          <p:cNvSpPr>
            <a:spLocks noGrp="1"/>
          </p:cNvSpPr>
          <p:nvPr>
            <p:ph type="sldNum" sz="quarter" idx="5"/>
          </p:nvPr>
        </p:nvSpPr>
        <p:spPr/>
        <p:txBody>
          <a:bodyPr/>
          <a:lstStyle/>
          <a:p>
            <a:pPr>
              <a:defRPr/>
            </a:pPr>
            <a:fld id="{B2AF2C5E-0B00-F44E-A330-3FA8F65923D9}" type="slidenum">
              <a:rPr lang="tr-TR" smtClean="0"/>
              <a:t>57</a:t>
            </a:fld>
            <a:endParaRPr lang="tr-TR" dirty="0"/>
          </a:p>
        </p:txBody>
      </p:sp>
    </p:spTree>
    <p:extLst>
      <p:ext uri="{BB962C8B-B14F-4D97-AF65-F5344CB8AC3E}">
        <p14:creationId xmlns:p14="http://schemas.microsoft.com/office/powerpoint/2010/main" val="3862046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defRPr/>
            </a:pPr>
            <a:r>
              <a:rPr lang="tr-TR" dirty="0">
                <a:latin typeface="Comic Sans MS"/>
              </a:rPr>
              <a:t>Tütün Ürünlerinin Zararlarının Önlenmesi ve Kontrolü Hakkında Kanunda, No. 4207, 2013 yılında yapılan değişiklik ile ENDS ürünleri de 4207 sayılı kanun kapsamına alınmıştır. </a:t>
            </a:r>
            <a:endParaRPr lang="tr-TR" dirty="0"/>
          </a:p>
          <a:p>
            <a:pPr>
              <a:defRPr/>
            </a:pPr>
            <a:r>
              <a:rPr lang="tr-TR" dirty="0">
                <a:latin typeface="Comic Sans MS"/>
              </a:rPr>
              <a:t>Ayrıca 2020 yılındaki Cumhurbaşkanlığı Kararı ile ENDS ürünlerinin ithali de yasaklanmıştır (Elektronik Sigara ve Benzeri Cihazlar ile Bazı Tütün Mamulleri ve Tütün Mamullerini Taklit eder tarzda Kullanılan Mamullerin İthaline İlişkin Karar, No. 2149, 23.02.2020)</a:t>
            </a:r>
            <a:endParaRPr lang="tr-TR" dirty="0"/>
          </a:p>
          <a:p>
            <a:pPr>
              <a:defRPr/>
            </a:pPr>
            <a:r>
              <a:rPr lang="tr-TR" dirty="0">
                <a:latin typeface="Comic Sans MS"/>
              </a:rPr>
              <a:t>Türkiye’de satış yasağı vardır. </a:t>
            </a:r>
            <a:endParaRPr lang="tr-TR" dirty="0"/>
          </a:p>
          <a:p>
            <a:endParaRPr lang="tr-TR" dirty="0"/>
          </a:p>
        </p:txBody>
      </p:sp>
      <p:sp>
        <p:nvSpPr>
          <p:cNvPr id="4" name="Slayt Numarası Yer Tutucusu 3"/>
          <p:cNvSpPr>
            <a:spLocks noGrp="1"/>
          </p:cNvSpPr>
          <p:nvPr>
            <p:ph type="sldNum" sz="quarter" idx="5"/>
          </p:nvPr>
        </p:nvSpPr>
        <p:spPr/>
        <p:txBody>
          <a:bodyPr/>
          <a:lstStyle/>
          <a:p>
            <a:pPr>
              <a:defRPr/>
            </a:pPr>
            <a:fld id="{B2AF2C5E-0B00-F44E-A330-3FA8F65923D9}" type="slidenum">
              <a:rPr lang="tr-TR" smtClean="0"/>
              <a:t>58</a:t>
            </a:fld>
            <a:endParaRPr lang="tr-TR" dirty="0"/>
          </a:p>
        </p:txBody>
      </p:sp>
    </p:spTree>
    <p:extLst>
      <p:ext uri="{BB962C8B-B14F-4D97-AF65-F5344CB8AC3E}">
        <p14:creationId xmlns:p14="http://schemas.microsoft.com/office/powerpoint/2010/main" val="12655248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indent="0">
              <a:lnSpc>
                <a:spcPts val="3253"/>
              </a:lnSpc>
              <a:buFont typeface="Arial" panose="020B0604020202020204" pitchFamily="34" charset="0"/>
              <a:buNone/>
            </a:pPr>
            <a:r>
              <a:rPr lang="tr-TR" dirty="0">
                <a:solidFill>
                  <a:srgbClr val="C00000"/>
                </a:solidFill>
                <a:cs typeface="FMMDPS+TrebuchetMS-Bold"/>
              </a:rPr>
              <a:t>Sonuç olarak e-sigara kullanımında nikotin</a:t>
            </a:r>
            <a:r>
              <a:rPr lang="tr-TR" spc="239" dirty="0">
                <a:solidFill>
                  <a:srgbClr val="C00000"/>
                </a:solidFill>
                <a:cs typeface="FMMDPS+TrebuchetMS-Bold"/>
              </a:rPr>
              <a:t> </a:t>
            </a:r>
            <a:r>
              <a:rPr lang="tr-TR" dirty="0">
                <a:solidFill>
                  <a:srgbClr val="C00000"/>
                </a:solidFill>
                <a:cs typeface="FMMDPS+TrebuchetMS-Bold"/>
              </a:rPr>
              <a:t>bağımlılığı</a:t>
            </a:r>
            <a:r>
              <a:rPr lang="tr-TR" spc="229" dirty="0">
                <a:solidFill>
                  <a:srgbClr val="C00000"/>
                </a:solidFill>
                <a:cs typeface="FMMDPS+TrebuchetMS-Bold"/>
              </a:rPr>
              <a:t> </a:t>
            </a:r>
            <a:r>
              <a:rPr lang="tr-TR" dirty="0">
                <a:solidFill>
                  <a:srgbClr val="404040"/>
                </a:solidFill>
                <a:cs typeface="TMQQNK+TrebuchetMS"/>
              </a:rPr>
              <a:t>devam etmektedir ve</a:t>
            </a:r>
            <a:r>
              <a:rPr lang="tr-TR" spc="28" dirty="0">
                <a:solidFill>
                  <a:srgbClr val="404040"/>
                </a:solidFill>
                <a:cs typeface="TMQQNK+TrebuchetMS"/>
              </a:rPr>
              <a:t> </a:t>
            </a:r>
            <a:r>
              <a:rPr lang="tr-TR" dirty="0">
                <a:solidFill>
                  <a:srgbClr val="404040"/>
                </a:solidFill>
                <a:cs typeface="NJBTOK+TrebuchetMS-Bold"/>
              </a:rPr>
              <a:t>tütün</a:t>
            </a:r>
            <a:r>
              <a:rPr lang="tr-TR" spc="172" dirty="0">
                <a:solidFill>
                  <a:srgbClr val="404040"/>
                </a:solidFill>
                <a:cs typeface="NJBTOK+TrebuchetMS-Bold"/>
              </a:rPr>
              <a:t> </a:t>
            </a:r>
            <a:r>
              <a:rPr lang="tr-TR" dirty="0">
                <a:solidFill>
                  <a:srgbClr val="404040"/>
                </a:solidFill>
                <a:cs typeface="NJBTOK+TrebuchetMS-Bold"/>
              </a:rPr>
              <a:t>endüstrisi </a:t>
            </a:r>
            <a:r>
              <a:rPr lang="tr-TR" dirty="0">
                <a:solidFill>
                  <a:srgbClr val="404040"/>
                </a:solidFill>
                <a:cs typeface="CLGOEU+TrebuchetMS"/>
              </a:rPr>
              <a:t>kârını</a:t>
            </a:r>
            <a:r>
              <a:rPr lang="tr-TR" spc="21" dirty="0">
                <a:solidFill>
                  <a:srgbClr val="404040"/>
                </a:solidFill>
                <a:cs typeface="CLGOEU+TrebuchetMS"/>
              </a:rPr>
              <a:t> </a:t>
            </a:r>
            <a:r>
              <a:rPr lang="tr-TR" dirty="0">
                <a:solidFill>
                  <a:srgbClr val="404040"/>
                </a:solidFill>
                <a:cs typeface="CLGOEU+TrebuchetMS"/>
              </a:rPr>
              <a:t>korumaktadır.</a:t>
            </a:r>
          </a:p>
          <a:p>
            <a:pPr marL="0" indent="0">
              <a:lnSpc>
                <a:spcPts val="2786"/>
              </a:lnSpc>
              <a:buFont typeface="Arial" panose="020B0604020202020204" pitchFamily="34" charset="0"/>
              <a:buNone/>
            </a:pPr>
            <a:r>
              <a:rPr lang="tr-TR" spc="-43" dirty="0">
                <a:solidFill>
                  <a:srgbClr val="404040"/>
                </a:solidFill>
                <a:cs typeface="CLGOEU+TrebuchetMS"/>
              </a:rPr>
              <a:t>Diğer taraftan gençler,</a:t>
            </a:r>
            <a:r>
              <a:rPr lang="tr-TR" spc="68" dirty="0">
                <a:solidFill>
                  <a:srgbClr val="404040"/>
                </a:solidFill>
                <a:cs typeface="CLGOEU+TrebuchetMS"/>
              </a:rPr>
              <a:t> </a:t>
            </a:r>
            <a:r>
              <a:rPr lang="tr-TR" dirty="0">
                <a:solidFill>
                  <a:srgbClr val="404040"/>
                </a:solidFill>
                <a:cs typeface="CLGOEU+TrebuchetMS"/>
              </a:rPr>
              <a:t>daha güvenli olduğuna inanarak</a:t>
            </a:r>
            <a:r>
              <a:rPr lang="tr-TR" spc="23" dirty="0">
                <a:solidFill>
                  <a:srgbClr val="404040"/>
                </a:solidFill>
                <a:cs typeface="CLGOEU+TrebuchetMS"/>
              </a:rPr>
              <a:t> </a:t>
            </a:r>
            <a:r>
              <a:rPr lang="tr-TR" dirty="0">
                <a:solidFill>
                  <a:srgbClr val="404040"/>
                </a:solidFill>
                <a:cs typeface="CLGOEU+TrebuchetMS"/>
              </a:rPr>
              <a:t>e sigaraya başlamakta ve</a:t>
            </a:r>
            <a:r>
              <a:rPr lang="tr-TR" spc="10" dirty="0">
                <a:solidFill>
                  <a:srgbClr val="404040"/>
                </a:solidFill>
                <a:cs typeface="CLGOEU+TrebuchetMS"/>
              </a:rPr>
              <a:t> </a:t>
            </a:r>
            <a:r>
              <a:rPr lang="tr-TR" dirty="0">
                <a:solidFill>
                  <a:srgbClr val="404040"/>
                </a:solidFill>
                <a:cs typeface="FMMDPS+TrebuchetMS-Bold"/>
              </a:rPr>
              <a:t>daha</a:t>
            </a:r>
            <a:r>
              <a:rPr lang="tr-TR" spc="188" dirty="0">
                <a:solidFill>
                  <a:srgbClr val="404040"/>
                </a:solidFill>
                <a:cs typeface="FMMDPS+TrebuchetMS-Bold"/>
              </a:rPr>
              <a:t> </a:t>
            </a:r>
            <a:r>
              <a:rPr lang="tr-TR" spc="-20" dirty="0">
                <a:solidFill>
                  <a:srgbClr val="404040"/>
                </a:solidFill>
                <a:cs typeface="FMMDPS+TrebuchetMS-Bold"/>
              </a:rPr>
              <a:t>sonra</a:t>
            </a:r>
            <a:r>
              <a:rPr lang="tr-TR" spc="225" dirty="0">
                <a:solidFill>
                  <a:srgbClr val="404040"/>
                </a:solidFill>
                <a:cs typeface="FMMDPS+TrebuchetMS-Bold"/>
              </a:rPr>
              <a:t> ve </a:t>
            </a:r>
            <a:r>
              <a:rPr lang="tr-TR" dirty="0">
                <a:solidFill>
                  <a:srgbClr val="404040"/>
                </a:solidFill>
                <a:cs typeface="FMMDPS+TrebuchetMS-Bold"/>
              </a:rPr>
              <a:t>sigara içmeye başlamaktadır</a:t>
            </a:r>
            <a:r>
              <a:rPr lang="tr-TR" dirty="0">
                <a:solidFill>
                  <a:srgbClr val="404040"/>
                </a:solidFill>
                <a:cs typeface="TMQQNK+TrebuchetMS"/>
              </a:rPr>
              <a:t>. Bu arada e</a:t>
            </a:r>
            <a:r>
              <a:rPr lang="tr-TR" dirty="0">
                <a:solidFill>
                  <a:srgbClr val="404040"/>
                </a:solidFill>
                <a:cs typeface="CLGOEU+TrebuchetMS"/>
              </a:rPr>
              <a:t>ski</a:t>
            </a:r>
            <a:r>
              <a:rPr lang="tr-TR" spc="13" dirty="0">
                <a:solidFill>
                  <a:srgbClr val="404040"/>
                </a:solidFill>
                <a:cs typeface="CLGOEU+TrebuchetMS"/>
              </a:rPr>
              <a:t> </a:t>
            </a:r>
            <a:r>
              <a:rPr lang="tr-TR" dirty="0">
                <a:solidFill>
                  <a:srgbClr val="404040"/>
                </a:solidFill>
                <a:cs typeface="CLGOEU+TrebuchetMS"/>
              </a:rPr>
              <a:t>sigara</a:t>
            </a:r>
            <a:r>
              <a:rPr lang="tr-TR" spc="13" dirty="0">
                <a:solidFill>
                  <a:srgbClr val="404040"/>
                </a:solidFill>
                <a:cs typeface="CLGOEU+TrebuchetMS"/>
              </a:rPr>
              <a:t> </a:t>
            </a:r>
            <a:r>
              <a:rPr lang="tr-TR" dirty="0">
                <a:solidFill>
                  <a:srgbClr val="404040"/>
                </a:solidFill>
                <a:cs typeface="CLGOEU+TrebuchetMS"/>
              </a:rPr>
              <a:t>içenler</a:t>
            </a:r>
            <a:r>
              <a:rPr lang="tr-TR" spc="20" dirty="0">
                <a:solidFill>
                  <a:srgbClr val="404040"/>
                </a:solidFill>
                <a:cs typeface="CLGOEU+TrebuchetMS"/>
              </a:rPr>
              <a:t> sigarayı bırakmak için </a:t>
            </a:r>
            <a:r>
              <a:rPr lang="tr-TR" dirty="0">
                <a:solidFill>
                  <a:srgbClr val="404040"/>
                </a:solidFill>
                <a:cs typeface="CLGOEU+TrebuchetMS"/>
              </a:rPr>
              <a:t>e</a:t>
            </a:r>
            <a:r>
              <a:rPr lang="tr-TR" dirty="0">
                <a:solidFill>
                  <a:srgbClr val="404040"/>
                </a:solidFill>
                <a:cs typeface="TMQQNK+TrebuchetMS"/>
              </a:rPr>
              <a:t>-</a:t>
            </a:r>
            <a:r>
              <a:rPr lang="tr-TR" dirty="0">
                <a:solidFill>
                  <a:srgbClr val="404040"/>
                </a:solidFill>
                <a:cs typeface="CLGOEU+TrebuchetMS"/>
              </a:rPr>
              <a:t>sigara</a:t>
            </a:r>
            <a:r>
              <a:rPr lang="tr-TR" spc="25" dirty="0">
                <a:solidFill>
                  <a:srgbClr val="404040"/>
                </a:solidFill>
                <a:cs typeface="CLGOEU+TrebuchetMS"/>
              </a:rPr>
              <a:t> </a:t>
            </a:r>
            <a:r>
              <a:rPr lang="tr-TR" dirty="0">
                <a:solidFill>
                  <a:srgbClr val="404040"/>
                </a:solidFill>
                <a:cs typeface="CLGOEU+TrebuchetMS"/>
              </a:rPr>
              <a:t>kullansalar</a:t>
            </a:r>
            <a:r>
              <a:rPr lang="tr-TR" spc="31" dirty="0">
                <a:solidFill>
                  <a:srgbClr val="404040"/>
                </a:solidFill>
                <a:cs typeface="CLGOEU+TrebuchetMS"/>
              </a:rPr>
              <a:t> </a:t>
            </a:r>
            <a:r>
              <a:rPr lang="tr-TR" dirty="0">
                <a:solidFill>
                  <a:srgbClr val="404040"/>
                </a:solidFill>
                <a:cs typeface="CLGOEU+TrebuchetMS"/>
              </a:rPr>
              <a:t>bile genellikle</a:t>
            </a:r>
            <a:r>
              <a:rPr lang="tr-TR" spc="25" dirty="0">
                <a:solidFill>
                  <a:srgbClr val="404040"/>
                </a:solidFill>
                <a:cs typeface="CLGOEU+TrebuchetMS"/>
              </a:rPr>
              <a:t> tekrar </a:t>
            </a:r>
            <a:r>
              <a:rPr lang="tr-TR" dirty="0">
                <a:solidFill>
                  <a:srgbClr val="404040"/>
                </a:solidFill>
                <a:cs typeface="CLGOEU+TrebuchetMS"/>
              </a:rPr>
              <a:t>sigara içmeye</a:t>
            </a:r>
            <a:r>
              <a:rPr lang="tr-TR" spc="13" dirty="0">
                <a:solidFill>
                  <a:srgbClr val="404040"/>
                </a:solidFill>
                <a:cs typeface="CLGOEU+TrebuchetMS"/>
              </a:rPr>
              <a:t> </a:t>
            </a:r>
            <a:r>
              <a:rPr lang="tr-TR" spc="-27" dirty="0">
                <a:solidFill>
                  <a:srgbClr val="404040"/>
                </a:solidFill>
                <a:cs typeface="CLGOEU+TrebuchetMS"/>
              </a:rPr>
              <a:t>dönmekteler. </a:t>
            </a:r>
            <a:r>
              <a:rPr lang="tr-TR" dirty="0">
                <a:solidFill>
                  <a:srgbClr val="404040"/>
                </a:solidFill>
                <a:cs typeface="CLGOEU+TrebuchetMS"/>
              </a:rPr>
              <a:t>Bir</a:t>
            </a:r>
            <a:r>
              <a:rPr lang="tr-TR" spc="21" dirty="0">
                <a:solidFill>
                  <a:srgbClr val="404040"/>
                </a:solidFill>
                <a:cs typeface="CLGOEU+TrebuchetMS"/>
              </a:rPr>
              <a:t> </a:t>
            </a:r>
            <a:r>
              <a:rPr lang="tr-TR" dirty="0">
                <a:solidFill>
                  <a:srgbClr val="404040"/>
                </a:solidFill>
                <a:cs typeface="CLGOEU+TrebuchetMS"/>
              </a:rPr>
              <a:t>kısmı ise hem sigara</a:t>
            </a:r>
            <a:r>
              <a:rPr lang="tr-TR" spc="13" dirty="0">
                <a:solidFill>
                  <a:srgbClr val="404040"/>
                </a:solidFill>
                <a:cs typeface="CLGOEU+TrebuchetMS"/>
              </a:rPr>
              <a:t> </a:t>
            </a:r>
            <a:r>
              <a:rPr lang="tr-TR" dirty="0">
                <a:solidFill>
                  <a:srgbClr val="404040"/>
                </a:solidFill>
                <a:cs typeface="CLGOEU+TrebuchetMS"/>
              </a:rPr>
              <a:t>hem de e sigara</a:t>
            </a:r>
            <a:r>
              <a:rPr lang="tr-TR" spc="13" dirty="0">
                <a:solidFill>
                  <a:srgbClr val="404040"/>
                </a:solidFill>
                <a:cs typeface="CLGOEU+TrebuchetMS"/>
              </a:rPr>
              <a:t> </a:t>
            </a:r>
            <a:r>
              <a:rPr lang="tr-TR" dirty="0">
                <a:solidFill>
                  <a:srgbClr val="404040"/>
                </a:solidFill>
                <a:cs typeface="CLGOEU+TrebuchetMS"/>
              </a:rPr>
              <a:t>bağımlısı olarak </a:t>
            </a:r>
            <a:r>
              <a:rPr lang="tr-TR" dirty="0">
                <a:solidFill>
                  <a:srgbClr val="404040"/>
                </a:solidFill>
                <a:cs typeface="TMQQNK+TrebuchetMS"/>
              </a:rPr>
              <a:t>devam </a:t>
            </a:r>
            <a:r>
              <a:rPr lang="tr-TR" spc="-29" dirty="0">
                <a:solidFill>
                  <a:srgbClr val="404040"/>
                </a:solidFill>
                <a:cs typeface="TMQQNK+TrebuchetMS"/>
              </a:rPr>
              <a:t>etmektedir. </a:t>
            </a:r>
            <a:r>
              <a:rPr lang="tr-TR" dirty="0">
                <a:solidFill>
                  <a:srgbClr val="404040"/>
                </a:solidFill>
                <a:cs typeface="CLGOEU+TrebuchetMS"/>
              </a:rPr>
              <a:t>Sigara</a:t>
            </a:r>
            <a:r>
              <a:rPr lang="tr-TR" spc="-16" dirty="0">
                <a:solidFill>
                  <a:srgbClr val="404040"/>
                </a:solidFill>
                <a:cs typeface="CLGOEU+TrebuchetMS"/>
              </a:rPr>
              <a:t> </a:t>
            </a:r>
            <a:r>
              <a:rPr lang="tr-TR" dirty="0">
                <a:solidFill>
                  <a:srgbClr val="404040"/>
                </a:solidFill>
                <a:cs typeface="CLGOEU+TrebuchetMS"/>
              </a:rPr>
              <a:t>tekrar </a:t>
            </a:r>
            <a:r>
              <a:rPr lang="tr-TR" dirty="0">
                <a:solidFill>
                  <a:srgbClr val="404040"/>
                </a:solidFill>
                <a:cs typeface="FMMDPS+TrebuchetMS-Bold"/>
              </a:rPr>
              <a:t>normalleştirmektedir ve sağlığa zararları da göz ardı edilmemelidir. </a:t>
            </a:r>
            <a:endParaRPr lang="tr-TR" dirty="0">
              <a:solidFill>
                <a:srgbClr val="404040"/>
              </a:solidFill>
              <a:cs typeface="TMQQNK+TrebuchetMS"/>
            </a:endParaRPr>
          </a:p>
          <a:p>
            <a:pPr marL="0" indent="0">
              <a:lnSpc>
                <a:spcPts val="2786"/>
              </a:lnSpc>
              <a:buFont typeface="Arial" panose="020B0604020202020204" pitchFamily="34" charset="0"/>
              <a:buNone/>
            </a:pPr>
            <a:endParaRPr lang="tr-TR" dirty="0">
              <a:solidFill>
                <a:srgbClr val="404040"/>
              </a:solidFill>
              <a:cs typeface="TMQQNK+TrebuchetMS"/>
            </a:endParaRPr>
          </a:p>
          <a:p>
            <a:endParaRPr lang="tr-TR" dirty="0"/>
          </a:p>
        </p:txBody>
      </p:sp>
      <p:sp>
        <p:nvSpPr>
          <p:cNvPr id="4" name="Slayt Numarası Yer Tutucusu 3"/>
          <p:cNvSpPr>
            <a:spLocks noGrp="1"/>
          </p:cNvSpPr>
          <p:nvPr>
            <p:ph type="sldNum" sz="quarter" idx="5"/>
          </p:nvPr>
        </p:nvSpPr>
        <p:spPr/>
        <p:txBody>
          <a:bodyPr/>
          <a:lstStyle/>
          <a:p>
            <a:pPr>
              <a:defRPr/>
            </a:pPr>
            <a:fld id="{B2AF2C5E-0B00-F44E-A330-3FA8F65923D9}" type="slidenum">
              <a:rPr lang="tr-TR" smtClean="0"/>
              <a:t>59</a:t>
            </a:fld>
            <a:endParaRPr lang="tr-TR" dirty="0"/>
          </a:p>
        </p:txBody>
      </p:sp>
    </p:spTree>
    <p:extLst>
      <p:ext uri="{BB962C8B-B14F-4D97-AF65-F5344CB8AC3E}">
        <p14:creationId xmlns:p14="http://schemas.microsoft.com/office/powerpoint/2010/main" val="37905338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56832533-E755-90B5-CE4D-DFFAB082B3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fld id="{79DA4BA1-A94B-487B-9E41-662047F28FD5}" type="slidenum">
              <a:rPr lang="tr-TR" altLang="tr-TR" sz="1200">
                <a:solidFill>
                  <a:prstClr val="black"/>
                </a:solidFill>
                <a:latin typeface="Arial" panose="020B0604020202020204" pitchFamily="34" charset="0"/>
              </a:rPr>
              <a:pPr/>
              <a:t>61</a:t>
            </a:fld>
            <a:endParaRPr lang="tr-TR" altLang="tr-TR" sz="1200">
              <a:solidFill>
                <a:prstClr val="black"/>
              </a:solidFill>
              <a:latin typeface="Arial" panose="020B0604020202020204" pitchFamily="34" charset="0"/>
            </a:endParaRPr>
          </a:p>
        </p:txBody>
      </p:sp>
      <p:sp>
        <p:nvSpPr>
          <p:cNvPr id="133123" name="Rectangle 7">
            <a:extLst>
              <a:ext uri="{FF2B5EF4-FFF2-40B4-BE49-F238E27FC236}">
                <a16:creationId xmlns:a16="http://schemas.microsoft.com/office/drawing/2014/main" id="{C3F58F02-03C5-FB10-62E4-C4CEECFF92EC}"/>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r">
              <a:buClrTx/>
              <a:buFontTx/>
              <a:buNone/>
            </a:pPr>
            <a:fld id="{DA1A9796-2055-4693-BE50-7B83AEE3D2BA}" type="slidenum">
              <a:rPr lang="tr-TR" altLang="tr-TR" sz="1200" kern="1200">
                <a:solidFill>
                  <a:prstClr val="black"/>
                </a:solidFill>
                <a:latin typeface="Arial Unicode MS" panose="020B0604020202020204" pitchFamily="34" charset="-128"/>
                <a:ea typeface="+mn-ea"/>
                <a:cs typeface="+mn-cs"/>
              </a:rPr>
              <a:pPr algn="r">
                <a:buClrTx/>
                <a:buFontTx/>
                <a:buNone/>
              </a:pPr>
              <a:t>61</a:t>
            </a:fld>
            <a:endParaRPr lang="tr-TR" altLang="tr-TR" sz="1200" kern="1200">
              <a:solidFill>
                <a:prstClr val="black"/>
              </a:solidFill>
              <a:latin typeface="Arial Unicode MS" panose="020B0604020202020204" pitchFamily="34" charset="-128"/>
              <a:ea typeface="+mn-ea"/>
              <a:cs typeface="+mn-cs"/>
            </a:endParaRPr>
          </a:p>
        </p:txBody>
      </p:sp>
      <p:sp>
        <p:nvSpPr>
          <p:cNvPr id="133124" name="Rectangle 2">
            <a:extLst>
              <a:ext uri="{FF2B5EF4-FFF2-40B4-BE49-F238E27FC236}">
                <a16:creationId xmlns:a16="http://schemas.microsoft.com/office/drawing/2014/main" id="{5B83E64B-4939-7CEE-AB30-61CD510D2F5D}"/>
              </a:ext>
            </a:extLst>
          </p:cNvPr>
          <p:cNvSpPr>
            <a:spLocks noGrp="1" noRot="1" noChangeAspect="1" noChangeArrowheads="1" noTextEdit="1"/>
          </p:cNvSpPr>
          <p:nvPr>
            <p:ph type="sldImg"/>
          </p:nvPr>
        </p:nvSpPr>
        <p:spPr>
          <a:xfrm>
            <a:off x="382588" y="685800"/>
            <a:ext cx="6096000" cy="3429000"/>
          </a:xfrm>
          <a:ln/>
        </p:spPr>
      </p:sp>
      <p:sp>
        <p:nvSpPr>
          <p:cNvPr id="133125" name="Rectangle 3">
            <a:extLst>
              <a:ext uri="{FF2B5EF4-FFF2-40B4-BE49-F238E27FC236}">
                <a16:creationId xmlns:a16="http://schemas.microsoft.com/office/drawing/2014/main" id="{356A94A0-338C-A39F-0018-E70EECD7F377}"/>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tr-TR">
              <a:latin typeface="Arial" panose="020B0604020202020204" pitchFamily="34" charset="0"/>
            </a:endParaRPr>
          </a:p>
        </p:txBody>
      </p:sp>
    </p:spTree>
    <p:extLst>
      <p:ext uri="{BB962C8B-B14F-4D97-AF65-F5344CB8AC3E}">
        <p14:creationId xmlns:p14="http://schemas.microsoft.com/office/powerpoint/2010/main" val="2279383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tr-TR" sz="1200" dirty="0"/>
              <a:t>Okulda yürütülen sigara bırakma programları, etkili önleme mesajlarının verildiği medya kampanyaları, video dersleri, ödüllü ve teşvikli yarışmalar ergenlere ulaşmada faydalı süreçlerdir.</a:t>
            </a:r>
          </a:p>
          <a:p>
            <a:pPr marL="0" lvl="0" indent="0" algn="l" rtl="0">
              <a:spcBef>
                <a:spcPts val="0"/>
              </a:spcBef>
              <a:spcAft>
                <a:spcPts val="0"/>
              </a:spcAft>
              <a:buNone/>
            </a:pPr>
            <a:r>
              <a:rPr lang="tr-TR" sz="1200" dirty="0"/>
              <a:t>Ayrıca sigara bırakma danışma hatları aracılığıyla telefon danışmanlığı da ergenler için faydalı seçeneklerdir. </a:t>
            </a:r>
            <a:endParaRPr dirty="0"/>
          </a:p>
        </p:txBody>
      </p:sp>
      <p:sp>
        <p:nvSpPr>
          <p:cNvPr id="194" name="Google Shape;19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9</a:t>
            </a:fld>
            <a:endParaRPr/>
          </a:p>
        </p:txBody>
      </p:sp>
    </p:spTree>
    <p:extLst>
      <p:ext uri="{BB962C8B-B14F-4D97-AF65-F5344CB8AC3E}">
        <p14:creationId xmlns:p14="http://schemas.microsoft.com/office/powerpoint/2010/main" val="3041910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tr-TR" sz="1200" dirty="0"/>
              <a:t>Erişkinlerde kullanılan sigara bırakma ilaçlarının ergenlere yönelik önerilebilmesi için yeterli kanıt bulunmamaktadır.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tr-TR" sz="1200"/>
              <a:t>Bu nedenle psikososyal</a:t>
            </a:r>
            <a:r>
              <a:rPr lang="tr-TR" sz="1200" dirty="0"/>
              <a:t> tedaviye yönlendirme yapılması gerektiği belirtilmiştir.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tr-TR" sz="1200" dirty="0"/>
          </a:p>
          <a:p>
            <a:pPr marL="0" lvl="0" indent="0" algn="l" rtl="0">
              <a:spcBef>
                <a:spcPts val="0"/>
              </a:spcBef>
              <a:spcAft>
                <a:spcPts val="0"/>
              </a:spcAft>
              <a:buNone/>
            </a:pPr>
            <a:endParaRPr dirty="0"/>
          </a:p>
        </p:txBody>
      </p:sp>
      <p:sp>
        <p:nvSpPr>
          <p:cNvPr id="204" name="Google Shape;20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9724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tr-TR" dirty="0"/>
              <a:t>Yukarıdaki metnin tamamı okunabilir. </a:t>
            </a:r>
          </a:p>
          <a:p>
            <a:pPr marL="0" lvl="0" indent="0" algn="l" rtl="0">
              <a:spcBef>
                <a:spcPts val="0"/>
              </a:spcBef>
              <a:spcAft>
                <a:spcPts val="0"/>
              </a:spcAft>
              <a:buNone/>
            </a:pPr>
            <a:endParaRPr dirty="0"/>
          </a:p>
        </p:txBody>
      </p:sp>
      <p:sp>
        <p:nvSpPr>
          <p:cNvPr id="224" name="Google Shape;22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2285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tr-TR" sz="1200" dirty="0"/>
              <a:t>Destekleyici tedaviler: Bilişsel Davranış Tedavisi ile Motivasyonel görüşme ön plandadır</a:t>
            </a:r>
            <a:endParaRPr dirty="0"/>
          </a:p>
        </p:txBody>
      </p:sp>
      <p:sp>
        <p:nvSpPr>
          <p:cNvPr id="234" name="Google Shape;23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98055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Kapak-Turkuaz">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8B790538-FB07-8A49-765E-E6CBB99DDFD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Resim 7">
            <a:extLst>
              <a:ext uri="{FF2B5EF4-FFF2-40B4-BE49-F238E27FC236}">
                <a16:creationId xmlns:a16="http://schemas.microsoft.com/office/drawing/2014/main" id="{7944B499-4301-89EF-1F18-92B22010D933}"/>
              </a:ext>
            </a:extLst>
          </p:cNvPr>
          <p:cNvPicPr>
            <a:picLocks noChangeAspect="1"/>
          </p:cNvPicPr>
          <p:nvPr userDrawn="1"/>
        </p:nvPicPr>
        <p:blipFill>
          <a:blip r:embed="rId3"/>
          <a:stretch>
            <a:fillRect/>
          </a:stretch>
        </p:blipFill>
        <p:spPr>
          <a:xfrm>
            <a:off x="3897261" y="865072"/>
            <a:ext cx="4397477" cy="1217504"/>
          </a:xfrm>
          <a:prstGeom prst="rect">
            <a:avLst/>
          </a:prstGeom>
        </p:spPr>
      </p:pic>
      <p:sp>
        <p:nvSpPr>
          <p:cNvPr id="10" name="Başlık 1">
            <a:extLst>
              <a:ext uri="{FF2B5EF4-FFF2-40B4-BE49-F238E27FC236}">
                <a16:creationId xmlns:a16="http://schemas.microsoft.com/office/drawing/2014/main" id="{30C3E450-2F76-3673-11C3-8DECC30ABFCD}"/>
              </a:ext>
            </a:extLst>
          </p:cNvPr>
          <p:cNvSpPr>
            <a:spLocks noGrp="1"/>
          </p:cNvSpPr>
          <p:nvPr>
            <p:ph type="title" hasCustomPrompt="1"/>
          </p:nvPr>
        </p:nvSpPr>
        <p:spPr>
          <a:xfrm>
            <a:off x="838199" y="3144724"/>
            <a:ext cx="10515600" cy="1325563"/>
          </a:xfrm>
        </p:spPr>
        <p:txBody>
          <a:bodyPr/>
          <a:lstStyle>
            <a:lvl1pPr algn="ctr">
              <a:defRPr b="1">
                <a:solidFill>
                  <a:schemeClr val="bg1"/>
                </a:solidFill>
                <a:latin typeface="+mn-lt"/>
              </a:defRPr>
            </a:lvl1pPr>
          </a:lstStyle>
          <a:p>
            <a:r>
              <a:rPr lang="tr-TR" dirty="0"/>
              <a:t>BAŞLIK GİRİNİZ</a:t>
            </a:r>
          </a:p>
        </p:txBody>
      </p:sp>
    </p:spTree>
    <p:extLst>
      <p:ext uri="{BB962C8B-B14F-4D97-AF65-F5344CB8AC3E}">
        <p14:creationId xmlns:p14="http://schemas.microsoft.com/office/powerpoint/2010/main" val="2467026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çerik-Kırmızı">
    <p:spTree>
      <p:nvGrpSpPr>
        <p:cNvPr id="1" name=""/>
        <p:cNvGrpSpPr/>
        <p:nvPr/>
      </p:nvGrpSpPr>
      <p:grpSpPr>
        <a:xfrm>
          <a:off x="0" y="0"/>
          <a:ext cx="0" cy="0"/>
          <a:chOff x="0" y="0"/>
          <a:chExt cx="0" cy="0"/>
        </a:xfrm>
      </p:grpSpPr>
      <p:pic>
        <p:nvPicPr>
          <p:cNvPr id="2" name="Picture 22">
            <a:extLst>
              <a:ext uri="{FF2B5EF4-FFF2-40B4-BE49-F238E27FC236}">
                <a16:creationId xmlns:a16="http://schemas.microsoft.com/office/drawing/2014/main" id="{E242294C-B435-84BA-5284-BED5638FEE8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304"/>
            <a:ext cx="12192000" cy="6858000"/>
          </a:xfrm>
          <a:prstGeom prst="rect">
            <a:avLst/>
          </a:prstGeom>
        </p:spPr>
      </p:pic>
      <p:cxnSp>
        <p:nvCxnSpPr>
          <p:cNvPr id="3" name="Straight Connector 5">
            <a:extLst>
              <a:ext uri="{FF2B5EF4-FFF2-40B4-BE49-F238E27FC236}">
                <a16:creationId xmlns:a16="http://schemas.microsoft.com/office/drawing/2014/main" id="{FE3171AC-6727-31B0-1420-3741EAE94FD3}"/>
              </a:ext>
            </a:extLst>
          </p:cNvPr>
          <p:cNvCxnSpPr>
            <a:cxnSpLocks/>
          </p:cNvCxnSpPr>
          <p:nvPr userDrawn="1"/>
        </p:nvCxnSpPr>
        <p:spPr>
          <a:xfrm>
            <a:off x="609598" y="1093107"/>
            <a:ext cx="0" cy="4784165"/>
          </a:xfrm>
          <a:prstGeom prst="line">
            <a:avLst/>
          </a:prstGeom>
          <a:ln w="12700">
            <a:solidFill>
              <a:srgbClr val="DC2225"/>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01A32A6A-9171-7B09-6B2B-983B194B04EF}"/>
              </a:ext>
            </a:extLst>
          </p:cNvPr>
          <p:cNvSpPr/>
          <p:nvPr userDrawn="1"/>
        </p:nvSpPr>
        <p:spPr>
          <a:xfrm>
            <a:off x="551384" y="6304"/>
            <a:ext cx="914402" cy="495300"/>
          </a:xfrm>
          <a:prstGeom prst="rect">
            <a:avLst/>
          </a:prstGeom>
          <a:solidFill>
            <a:srgbClr val="DC22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Tx/>
              <a:buFontTx/>
              <a:buNone/>
            </a:pPr>
            <a:endParaRPr lang="x-none" sz="1800" kern="1200">
              <a:solidFill>
                <a:srgbClr val="DC2225"/>
              </a:solidFill>
            </a:endParaRPr>
          </a:p>
        </p:txBody>
      </p:sp>
      <p:sp>
        <p:nvSpPr>
          <p:cNvPr id="6" name="Başlık 1">
            <a:extLst>
              <a:ext uri="{FF2B5EF4-FFF2-40B4-BE49-F238E27FC236}">
                <a16:creationId xmlns:a16="http://schemas.microsoft.com/office/drawing/2014/main" id="{195252DE-488D-4DD7-0728-C2A2640EDC02}"/>
              </a:ext>
            </a:extLst>
          </p:cNvPr>
          <p:cNvSpPr>
            <a:spLocks noGrp="1"/>
          </p:cNvSpPr>
          <p:nvPr>
            <p:ph type="title" hasCustomPrompt="1"/>
          </p:nvPr>
        </p:nvSpPr>
        <p:spPr>
          <a:xfrm>
            <a:off x="551383" y="588610"/>
            <a:ext cx="11089225" cy="504497"/>
          </a:xfrm>
        </p:spPr>
        <p:txBody>
          <a:bodyPr>
            <a:normAutofit/>
          </a:bodyPr>
          <a:lstStyle>
            <a:lvl1pPr>
              <a:defRPr sz="2800" b="1">
                <a:solidFill>
                  <a:srgbClr val="DC2225"/>
                </a:solidFill>
                <a:latin typeface="+mn-lt"/>
              </a:defRPr>
            </a:lvl1pPr>
          </a:lstStyle>
          <a:p>
            <a:r>
              <a:rPr lang="tr-TR" dirty="0"/>
              <a:t>BAŞLIK GİRİNİZ</a:t>
            </a:r>
          </a:p>
        </p:txBody>
      </p:sp>
      <p:pic>
        <p:nvPicPr>
          <p:cNvPr id="10" name="Resim 9">
            <a:extLst>
              <a:ext uri="{FF2B5EF4-FFF2-40B4-BE49-F238E27FC236}">
                <a16:creationId xmlns:a16="http://schemas.microsoft.com/office/drawing/2014/main" id="{CBDA286E-3D46-C4FD-B7A7-541325CC6C39}"/>
              </a:ext>
            </a:extLst>
          </p:cNvPr>
          <p:cNvPicPr>
            <a:picLocks noChangeAspect="1"/>
          </p:cNvPicPr>
          <p:nvPr userDrawn="1"/>
        </p:nvPicPr>
        <p:blipFill>
          <a:blip r:embed="rId3"/>
          <a:stretch>
            <a:fillRect/>
          </a:stretch>
        </p:blipFill>
        <p:spPr>
          <a:xfrm>
            <a:off x="551383" y="6123376"/>
            <a:ext cx="1822304" cy="504531"/>
          </a:xfrm>
          <a:prstGeom prst="rect">
            <a:avLst/>
          </a:prstGeom>
        </p:spPr>
      </p:pic>
      <p:sp>
        <p:nvSpPr>
          <p:cNvPr id="15" name="Slayt Numarası Yer Tutucusu 5">
            <a:extLst>
              <a:ext uri="{FF2B5EF4-FFF2-40B4-BE49-F238E27FC236}">
                <a16:creationId xmlns:a16="http://schemas.microsoft.com/office/drawing/2014/main" id="{AD7A528F-5B27-E28A-FA4C-3702037FD756}"/>
              </a:ext>
            </a:extLst>
          </p:cNvPr>
          <p:cNvSpPr>
            <a:spLocks noGrp="1"/>
          </p:cNvSpPr>
          <p:nvPr>
            <p:ph type="sldNum" sz="quarter" idx="12"/>
          </p:nvPr>
        </p:nvSpPr>
        <p:spPr>
          <a:xfrm>
            <a:off x="11274424" y="6123376"/>
            <a:ext cx="366192" cy="728320"/>
          </a:xfrm>
          <a:noFill/>
          <a:ln>
            <a:noFill/>
          </a:ln>
        </p:spPr>
        <p:txBody>
          <a:bodyPr/>
          <a:lstStyle>
            <a:lvl1pPr algn="ctr">
              <a:defRPr b="1">
                <a:solidFill>
                  <a:srgbClr val="DC2225"/>
                </a:solidFill>
              </a:defRPr>
            </a:lvl1pPr>
          </a:lstStyle>
          <a:p>
            <a:fld id="{501A4338-EBAE-ED40-8475-2E6AE1B9F2FD}" type="slidenum">
              <a:rPr lang="tr-TR" smtClean="0"/>
              <a:pPr/>
              <a:t>‹#›</a:t>
            </a:fld>
            <a:endParaRPr lang="tr-TR" dirty="0"/>
          </a:p>
        </p:txBody>
      </p:sp>
      <p:sp>
        <p:nvSpPr>
          <p:cNvPr id="17" name="Metin Yer Tutucusu 3">
            <a:extLst>
              <a:ext uri="{FF2B5EF4-FFF2-40B4-BE49-F238E27FC236}">
                <a16:creationId xmlns:a16="http://schemas.microsoft.com/office/drawing/2014/main" id="{DDF28945-AFF2-DBCC-0F09-E7B016A6CD93}"/>
              </a:ext>
            </a:extLst>
          </p:cNvPr>
          <p:cNvSpPr>
            <a:spLocks noGrp="1"/>
          </p:cNvSpPr>
          <p:nvPr>
            <p:ph type="body" sz="half" idx="2" hasCustomPrompt="1"/>
          </p:nvPr>
        </p:nvSpPr>
        <p:spPr>
          <a:xfrm>
            <a:off x="849025" y="1355344"/>
            <a:ext cx="10791583" cy="452192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dirty="0"/>
              <a:t>Metin Giriniz</a:t>
            </a:r>
          </a:p>
        </p:txBody>
      </p:sp>
    </p:spTree>
    <p:extLst>
      <p:ext uri="{BB962C8B-B14F-4D97-AF65-F5344CB8AC3E}">
        <p14:creationId xmlns:p14="http://schemas.microsoft.com/office/powerpoint/2010/main" val="2675693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çerik - Turkuaz">
    <p:spTree>
      <p:nvGrpSpPr>
        <p:cNvPr id="1" name=""/>
        <p:cNvGrpSpPr/>
        <p:nvPr/>
      </p:nvGrpSpPr>
      <p:grpSpPr>
        <a:xfrm>
          <a:off x="0" y="0"/>
          <a:ext cx="0" cy="0"/>
          <a:chOff x="0" y="0"/>
          <a:chExt cx="0" cy="0"/>
        </a:xfrm>
      </p:grpSpPr>
      <p:pic>
        <p:nvPicPr>
          <p:cNvPr id="2" name="Picture 22">
            <a:extLst>
              <a:ext uri="{FF2B5EF4-FFF2-40B4-BE49-F238E27FC236}">
                <a16:creationId xmlns:a16="http://schemas.microsoft.com/office/drawing/2014/main" id="{E242294C-B435-84BA-5284-BED5638FEE8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304"/>
            <a:ext cx="12192000" cy="6858000"/>
          </a:xfrm>
          <a:prstGeom prst="rect">
            <a:avLst/>
          </a:prstGeom>
        </p:spPr>
      </p:pic>
      <p:cxnSp>
        <p:nvCxnSpPr>
          <p:cNvPr id="3" name="Straight Connector 5">
            <a:extLst>
              <a:ext uri="{FF2B5EF4-FFF2-40B4-BE49-F238E27FC236}">
                <a16:creationId xmlns:a16="http://schemas.microsoft.com/office/drawing/2014/main" id="{FE3171AC-6727-31B0-1420-3741EAE94FD3}"/>
              </a:ext>
            </a:extLst>
          </p:cNvPr>
          <p:cNvCxnSpPr>
            <a:cxnSpLocks/>
          </p:cNvCxnSpPr>
          <p:nvPr userDrawn="1"/>
        </p:nvCxnSpPr>
        <p:spPr>
          <a:xfrm>
            <a:off x="609598" y="1093107"/>
            <a:ext cx="0" cy="4784165"/>
          </a:xfrm>
          <a:prstGeom prst="line">
            <a:avLst/>
          </a:prstGeom>
          <a:ln w="12700">
            <a:solidFill>
              <a:srgbClr val="0094AB"/>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01A32A6A-9171-7B09-6B2B-983B194B04EF}"/>
              </a:ext>
            </a:extLst>
          </p:cNvPr>
          <p:cNvSpPr/>
          <p:nvPr userDrawn="1"/>
        </p:nvSpPr>
        <p:spPr>
          <a:xfrm>
            <a:off x="551384" y="6304"/>
            <a:ext cx="914402" cy="495300"/>
          </a:xfrm>
          <a:prstGeom prst="rect">
            <a:avLst/>
          </a:prstGeom>
          <a:solidFill>
            <a:srgbClr val="009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Tx/>
              <a:buFontTx/>
              <a:buNone/>
            </a:pPr>
            <a:endParaRPr lang="x-none" sz="1800" kern="1200">
              <a:solidFill>
                <a:prstClr val="white"/>
              </a:solidFill>
            </a:endParaRPr>
          </a:p>
        </p:txBody>
      </p:sp>
      <p:sp>
        <p:nvSpPr>
          <p:cNvPr id="6" name="Başlık 1">
            <a:extLst>
              <a:ext uri="{FF2B5EF4-FFF2-40B4-BE49-F238E27FC236}">
                <a16:creationId xmlns:a16="http://schemas.microsoft.com/office/drawing/2014/main" id="{195252DE-488D-4DD7-0728-C2A2640EDC02}"/>
              </a:ext>
            </a:extLst>
          </p:cNvPr>
          <p:cNvSpPr>
            <a:spLocks noGrp="1"/>
          </p:cNvSpPr>
          <p:nvPr>
            <p:ph type="title" hasCustomPrompt="1"/>
          </p:nvPr>
        </p:nvSpPr>
        <p:spPr>
          <a:xfrm>
            <a:off x="551383" y="588610"/>
            <a:ext cx="11089225" cy="504497"/>
          </a:xfrm>
        </p:spPr>
        <p:txBody>
          <a:bodyPr>
            <a:normAutofit/>
          </a:bodyPr>
          <a:lstStyle>
            <a:lvl1pPr>
              <a:defRPr sz="2800" b="1">
                <a:solidFill>
                  <a:srgbClr val="0094AB"/>
                </a:solidFill>
                <a:latin typeface="+mn-lt"/>
              </a:defRPr>
            </a:lvl1pPr>
          </a:lstStyle>
          <a:p>
            <a:r>
              <a:rPr lang="tr-TR" dirty="0"/>
              <a:t>BAŞLIK GİRİNİZ</a:t>
            </a:r>
          </a:p>
        </p:txBody>
      </p:sp>
      <p:pic>
        <p:nvPicPr>
          <p:cNvPr id="10" name="Resim 9">
            <a:extLst>
              <a:ext uri="{FF2B5EF4-FFF2-40B4-BE49-F238E27FC236}">
                <a16:creationId xmlns:a16="http://schemas.microsoft.com/office/drawing/2014/main" id="{CBDA286E-3D46-C4FD-B7A7-541325CC6C39}"/>
              </a:ext>
            </a:extLst>
          </p:cNvPr>
          <p:cNvPicPr>
            <a:picLocks noChangeAspect="1"/>
          </p:cNvPicPr>
          <p:nvPr userDrawn="1"/>
        </p:nvPicPr>
        <p:blipFill>
          <a:blip r:embed="rId3"/>
          <a:stretch>
            <a:fillRect/>
          </a:stretch>
        </p:blipFill>
        <p:spPr>
          <a:xfrm>
            <a:off x="551383" y="6123376"/>
            <a:ext cx="1822304" cy="504531"/>
          </a:xfrm>
          <a:prstGeom prst="rect">
            <a:avLst/>
          </a:prstGeom>
        </p:spPr>
      </p:pic>
      <p:sp>
        <p:nvSpPr>
          <p:cNvPr id="15" name="Slayt Numarası Yer Tutucusu 5">
            <a:extLst>
              <a:ext uri="{FF2B5EF4-FFF2-40B4-BE49-F238E27FC236}">
                <a16:creationId xmlns:a16="http://schemas.microsoft.com/office/drawing/2014/main" id="{AD7A528F-5B27-E28A-FA4C-3702037FD756}"/>
              </a:ext>
            </a:extLst>
          </p:cNvPr>
          <p:cNvSpPr>
            <a:spLocks noGrp="1"/>
          </p:cNvSpPr>
          <p:nvPr>
            <p:ph type="sldNum" sz="quarter" idx="12"/>
          </p:nvPr>
        </p:nvSpPr>
        <p:spPr>
          <a:xfrm>
            <a:off x="11274424" y="6123376"/>
            <a:ext cx="366192" cy="728320"/>
          </a:xfrm>
          <a:noFill/>
          <a:ln>
            <a:noFill/>
          </a:ln>
        </p:spPr>
        <p:txBody>
          <a:bodyPr/>
          <a:lstStyle>
            <a:lvl1pPr algn="ctr">
              <a:defRPr b="1">
                <a:solidFill>
                  <a:srgbClr val="0094AB"/>
                </a:solidFill>
              </a:defRPr>
            </a:lvl1pPr>
          </a:lstStyle>
          <a:p>
            <a:fld id="{501A4338-EBAE-ED40-8475-2E6AE1B9F2FD}" type="slidenum">
              <a:rPr lang="tr-TR" smtClean="0"/>
              <a:pPr/>
              <a:t>‹#›</a:t>
            </a:fld>
            <a:endParaRPr lang="tr-TR" dirty="0"/>
          </a:p>
        </p:txBody>
      </p:sp>
      <p:sp>
        <p:nvSpPr>
          <p:cNvPr id="17" name="Metin Yer Tutucusu 3">
            <a:extLst>
              <a:ext uri="{FF2B5EF4-FFF2-40B4-BE49-F238E27FC236}">
                <a16:creationId xmlns:a16="http://schemas.microsoft.com/office/drawing/2014/main" id="{DDF28945-AFF2-DBCC-0F09-E7B016A6CD93}"/>
              </a:ext>
            </a:extLst>
          </p:cNvPr>
          <p:cNvSpPr>
            <a:spLocks noGrp="1"/>
          </p:cNvSpPr>
          <p:nvPr>
            <p:ph type="body" sz="half" idx="2" hasCustomPrompt="1"/>
          </p:nvPr>
        </p:nvSpPr>
        <p:spPr>
          <a:xfrm>
            <a:off x="849025" y="1355344"/>
            <a:ext cx="10791583" cy="452192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dirty="0"/>
              <a:t>Metin Giriniz</a:t>
            </a:r>
          </a:p>
        </p:txBody>
      </p:sp>
    </p:spTree>
    <p:extLst>
      <p:ext uri="{BB962C8B-B14F-4D97-AF65-F5344CB8AC3E}">
        <p14:creationId xmlns:p14="http://schemas.microsoft.com/office/powerpoint/2010/main" val="158669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İçerik - Turkuaz">
    <p:spTree>
      <p:nvGrpSpPr>
        <p:cNvPr id="1" name=""/>
        <p:cNvGrpSpPr/>
        <p:nvPr/>
      </p:nvGrpSpPr>
      <p:grpSpPr>
        <a:xfrm>
          <a:off x="0" y="0"/>
          <a:ext cx="0" cy="0"/>
          <a:chOff x="0" y="0"/>
          <a:chExt cx="0" cy="0"/>
        </a:xfrm>
      </p:grpSpPr>
      <p:pic>
        <p:nvPicPr>
          <p:cNvPr id="2" name="Picture 22">
            <a:extLst>
              <a:ext uri="{FF2B5EF4-FFF2-40B4-BE49-F238E27FC236}">
                <a16:creationId xmlns:a16="http://schemas.microsoft.com/office/drawing/2014/main" id="{E242294C-B435-84BA-5284-BED5638FEE8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a:ln>
            <a:solidFill>
              <a:schemeClr val="bg1">
                <a:lumMod val="75000"/>
              </a:schemeClr>
            </a:solidFill>
          </a:ln>
        </p:spPr>
      </p:pic>
      <p:pic>
        <p:nvPicPr>
          <p:cNvPr id="10" name="Resim 9">
            <a:extLst>
              <a:ext uri="{FF2B5EF4-FFF2-40B4-BE49-F238E27FC236}">
                <a16:creationId xmlns:a16="http://schemas.microsoft.com/office/drawing/2014/main" id="{CBDA286E-3D46-C4FD-B7A7-541325CC6C39}"/>
              </a:ext>
            </a:extLst>
          </p:cNvPr>
          <p:cNvPicPr>
            <a:picLocks noChangeAspect="1"/>
          </p:cNvPicPr>
          <p:nvPr userDrawn="1"/>
        </p:nvPicPr>
        <p:blipFill>
          <a:blip r:embed="rId3"/>
          <a:stretch>
            <a:fillRect/>
          </a:stretch>
        </p:blipFill>
        <p:spPr>
          <a:xfrm>
            <a:off x="551383" y="6123376"/>
            <a:ext cx="1822304" cy="504531"/>
          </a:xfrm>
          <a:prstGeom prst="rect">
            <a:avLst/>
          </a:prstGeom>
        </p:spPr>
      </p:pic>
      <p:sp>
        <p:nvSpPr>
          <p:cNvPr id="15" name="Slayt Numarası Yer Tutucusu 5">
            <a:extLst>
              <a:ext uri="{FF2B5EF4-FFF2-40B4-BE49-F238E27FC236}">
                <a16:creationId xmlns:a16="http://schemas.microsoft.com/office/drawing/2014/main" id="{AD7A528F-5B27-E28A-FA4C-3702037FD756}"/>
              </a:ext>
            </a:extLst>
          </p:cNvPr>
          <p:cNvSpPr>
            <a:spLocks noGrp="1"/>
          </p:cNvSpPr>
          <p:nvPr>
            <p:ph type="sldNum" sz="quarter" idx="12"/>
          </p:nvPr>
        </p:nvSpPr>
        <p:spPr>
          <a:xfrm>
            <a:off x="11274424" y="6123376"/>
            <a:ext cx="366192" cy="728320"/>
          </a:xfrm>
          <a:noFill/>
          <a:ln>
            <a:noFill/>
          </a:ln>
        </p:spPr>
        <p:txBody>
          <a:bodyPr/>
          <a:lstStyle>
            <a:lvl1pPr algn="ctr">
              <a:defRPr b="1">
                <a:solidFill>
                  <a:srgbClr val="0094AB"/>
                </a:solidFill>
              </a:defRPr>
            </a:lvl1pPr>
          </a:lstStyle>
          <a:p>
            <a:fld id="{501A4338-EBAE-ED40-8475-2E6AE1B9F2FD}" type="slidenum">
              <a:rPr lang="tr-TR" smtClean="0"/>
              <a:pPr/>
              <a:t>‹#›</a:t>
            </a:fld>
            <a:endParaRPr lang="tr-TR" dirty="0"/>
          </a:p>
        </p:txBody>
      </p:sp>
      <p:sp>
        <p:nvSpPr>
          <p:cNvPr id="14" name="Oval 13">
            <a:extLst>
              <a:ext uri="{FF2B5EF4-FFF2-40B4-BE49-F238E27FC236}">
                <a16:creationId xmlns:a16="http://schemas.microsoft.com/office/drawing/2014/main" id="{718E39B0-721E-3375-9EF6-FEC66E5553BC}"/>
              </a:ext>
            </a:extLst>
          </p:cNvPr>
          <p:cNvSpPr/>
          <p:nvPr userDrawn="1"/>
        </p:nvSpPr>
        <p:spPr>
          <a:xfrm>
            <a:off x="551383" y="240127"/>
            <a:ext cx="922264" cy="922264"/>
          </a:xfrm>
          <a:prstGeom prst="ellipse">
            <a:avLst/>
          </a:prstGeom>
          <a:solidFill>
            <a:srgbClr val="009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Tx/>
              <a:buFontTx/>
              <a:buNone/>
            </a:pPr>
            <a:endParaRPr lang="tr-TR" sz="1800" kern="1200">
              <a:solidFill>
                <a:prstClr val="white"/>
              </a:solidFill>
            </a:endParaRPr>
          </a:p>
        </p:txBody>
      </p:sp>
      <p:pic>
        <p:nvPicPr>
          <p:cNvPr id="16" name="Resim 15">
            <a:extLst>
              <a:ext uri="{FF2B5EF4-FFF2-40B4-BE49-F238E27FC236}">
                <a16:creationId xmlns:a16="http://schemas.microsoft.com/office/drawing/2014/main" id="{B71112F4-A08B-18A1-5D2D-7469D8551CEE}"/>
              </a:ext>
            </a:extLst>
          </p:cNvPr>
          <p:cNvPicPr>
            <a:picLocks noChangeAspect="1"/>
          </p:cNvPicPr>
          <p:nvPr userDrawn="1"/>
        </p:nvPicPr>
        <p:blipFill>
          <a:blip r:embed="rId4"/>
          <a:stretch>
            <a:fillRect/>
          </a:stretch>
        </p:blipFill>
        <p:spPr>
          <a:xfrm>
            <a:off x="619475" y="308219"/>
            <a:ext cx="786079" cy="786079"/>
          </a:xfrm>
          <a:prstGeom prst="rect">
            <a:avLst/>
          </a:prstGeom>
        </p:spPr>
      </p:pic>
      <p:sp>
        <p:nvSpPr>
          <p:cNvPr id="19" name="Yuvarlatılmış Dikdörtgen 18">
            <a:extLst>
              <a:ext uri="{FF2B5EF4-FFF2-40B4-BE49-F238E27FC236}">
                <a16:creationId xmlns:a16="http://schemas.microsoft.com/office/drawing/2014/main" id="{43F29E27-70DC-1D23-EAF0-867CBC5CB895}"/>
              </a:ext>
            </a:extLst>
          </p:cNvPr>
          <p:cNvSpPr/>
          <p:nvPr userDrawn="1"/>
        </p:nvSpPr>
        <p:spPr>
          <a:xfrm>
            <a:off x="1635115" y="372645"/>
            <a:ext cx="10005501" cy="657225"/>
          </a:xfrm>
          <a:prstGeom prst="roundRect">
            <a:avLst>
              <a:gd name="adj" fmla="val 50000"/>
            </a:avLst>
          </a:prstGeom>
          <a:noFill/>
          <a:ln w="222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Tx/>
              <a:buFontTx/>
              <a:buNone/>
            </a:pPr>
            <a:endParaRPr lang="tr-TR" sz="1800" kern="1200" dirty="0">
              <a:solidFill>
                <a:srgbClr val="DC2225"/>
              </a:solidFill>
            </a:endParaRPr>
          </a:p>
        </p:txBody>
      </p:sp>
      <p:sp>
        <p:nvSpPr>
          <p:cNvPr id="20" name="Başlık 1">
            <a:extLst>
              <a:ext uri="{FF2B5EF4-FFF2-40B4-BE49-F238E27FC236}">
                <a16:creationId xmlns:a16="http://schemas.microsoft.com/office/drawing/2014/main" id="{C43DA631-EFBA-1B28-87D4-F7F0D3CE9FC5}"/>
              </a:ext>
            </a:extLst>
          </p:cNvPr>
          <p:cNvSpPr>
            <a:spLocks noGrp="1"/>
          </p:cNvSpPr>
          <p:nvPr userDrawn="1">
            <p:ph type="title" hasCustomPrompt="1"/>
          </p:nvPr>
        </p:nvSpPr>
        <p:spPr>
          <a:xfrm>
            <a:off x="1837258" y="449008"/>
            <a:ext cx="9735267" cy="504497"/>
          </a:xfrm>
        </p:spPr>
        <p:txBody>
          <a:bodyPr>
            <a:normAutofit/>
          </a:bodyPr>
          <a:lstStyle>
            <a:lvl1pPr>
              <a:defRPr sz="2800" b="1">
                <a:solidFill>
                  <a:srgbClr val="0094AB"/>
                </a:solidFill>
                <a:latin typeface="+mn-lt"/>
              </a:defRPr>
            </a:lvl1pPr>
          </a:lstStyle>
          <a:p>
            <a:r>
              <a:rPr lang="tr-TR" dirty="0"/>
              <a:t>BAŞLIK GİRİNİZ</a:t>
            </a:r>
          </a:p>
        </p:txBody>
      </p:sp>
    </p:spTree>
    <p:extLst>
      <p:ext uri="{BB962C8B-B14F-4D97-AF65-F5344CB8AC3E}">
        <p14:creationId xmlns:p14="http://schemas.microsoft.com/office/powerpoint/2010/main" val="2522531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İçerik - Turkuaz">
    <p:spTree>
      <p:nvGrpSpPr>
        <p:cNvPr id="1" name=""/>
        <p:cNvGrpSpPr/>
        <p:nvPr/>
      </p:nvGrpSpPr>
      <p:grpSpPr>
        <a:xfrm>
          <a:off x="0" y="0"/>
          <a:ext cx="0" cy="0"/>
          <a:chOff x="0" y="0"/>
          <a:chExt cx="0" cy="0"/>
        </a:xfrm>
      </p:grpSpPr>
      <p:pic>
        <p:nvPicPr>
          <p:cNvPr id="2" name="Picture 22">
            <a:extLst>
              <a:ext uri="{FF2B5EF4-FFF2-40B4-BE49-F238E27FC236}">
                <a16:creationId xmlns:a16="http://schemas.microsoft.com/office/drawing/2014/main" id="{E242294C-B435-84BA-5284-BED5638FEE8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a:ln>
            <a:solidFill>
              <a:schemeClr val="bg1">
                <a:lumMod val="75000"/>
              </a:schemeClr>
            </a:solidFill>
          </a:ln>
        </p:spPr>
      </p:pic>
      <p:pic>
        <p:nvPicPr>
          <p:cNvPr id="10" name="Resim 9">
            <a:extLst>
              <a:ext uri="{FF2B5EF4-FFF2-40B4-BE49-F238E27FC236}">
                <a16:creationId xmlns:a16="http://schemas.microsoft.com/office/drawing/2014/main" id="{CBDA286E-3D46-C4FD-B7A7-541325CC6C39}"/>
              </a:ext>
            </a:extLst>
          </p:cNvPr>
          <p:cNvPicPr>
            <a:picLocks noChangeAspect="1"/>
          </p:cNvPicPr>
          <p:nvPr userDrawn="1"/>
        </p:nvPicPr>
        <p:blipFill>
          <a:blip r:embed="rId3"/>
          <a:stretch>
            <a:fillRect/>
          </a:stretch>
        </p:blipFill>
        <p:spPr>
          <a:xfrm>
            <a:off x="551383" y="6123376"/>
            <a:ext cx="1822304" cy="504531"/>
          </a:xfrm>
          <a:prstGeom prst="rect">
            <a:avLst/>
          </a:prstGeom>
        </p:spPr>
      </p:pic>
      <p:sp>
        <p:nvSpPr>
          <p:cNvPr id="15" name="Slayt Numarası Yer Tutucusu 5">
            <a:extLst>
              <a:ext uri="{FF2B5EF4-FFF2-40B4-BE49-F238E27FC236}">
                <a16:creationId xmlns:a16="http://schemas.microsoft.com/office/drawing/2014/main" id="{AD7A528F-5B27-E28A-FA4C-3702037FD756}"/>
              </a:ext>
            </a:extLst>
          </p:cNvPr>
          <p:cNvSpPr>
            <a:spLocks noGrp="1"/>
          </p:cNvSpPr>
          <p:nvPr>
            <p:ph type="sldNum" sz="quarter" idx="12"/>
          </p:nvPr>
        </p:nvSpPr>
        <p:spPr>
          <a:xfrm>
            <a:off x="11274424" y="6123376"/>
            <a:ext cx="366192" cy="728320"/>
          </a:xfrm>
          <a:noFill/>
          <a:ln>
            <a:noFill/>
          </a:ln>
        </p:spPr>
        <p:txBody>
          <a:bodyPr/>
          <a:lstStyle>
            <a:lvl1pPr algn="ctr">
              <a:defRPr b="1">
                <a:solidFill>
                  <a:srgbClr val="DC2225"/>
                </a:solidFill>
              </a:defRPr>
            </a:lvl1pPr>
          </a:lstStyle>
          <a:p>
            <a:fld id="{501A4338-EBAE-ED40-8475-2E6AE1B9F2FD}" type="slidenum">
              <a:rPr lang="tr-TR" smtClean="0"/>
              <a:pPr/>
              <a:t>‹#›</a:t>
            </a:fld>
            <a:endParaRPr lang="tr-TR" dirty="0"/>
          </a:p>
        </p:txBody>
      </p:sp>
      <p:grpSp>
        <p:nvGrpSpPr>
          <p:cNvPr id="13" name="Grup 12">
            <a:extLst>
              <a:ext uri="{FF2B5EF4-FFF2-40B4-BE49-F238E27FC236}">
                <a16:creationId xmlns:a16="http://schemas.microsoft.com/office/drawing/2014/main" id="{0AC79BD0-D757-9344-713C-ACC336A8A315}"/>
              </a:ext>
            </a:extLst>
          </p:cNvPr>
          <p:cNvGrpSpPr/>
          <p:nvPr userDrawn="1"/>
        </p:nvGrpSpPr>
        <p:grpSpPr>
          <a:xfrm>
            <a:off x="551383" y="240127"/>
            <a:ext cx="922264" cy="922264"/>
            <a:chOff x="2909455" y="2272146"/>
            <a:chExt cx="1865745" cy="1865745"/>
          </a:xfrm>
        </p:grpSpPr>
        <p:sp>
          <p:nvSpPr>
            <p:cNvPr id="14" name="Oval 13">
              <a:extLst>
                <a:ext uri="{FF2B5EF4-FFF2-40B4-BE49-F238E27FC236}">
                  <a16:creationId xmlns:a16="http://schemas.microsoft.com/office/drawing/2014/main" id="{718E39B0-721E-3375-9EF6-FEC66E5553BC}"/>
                </a:ext>
              </a:extLst>
            </p:cNvPr>
            <p:cNvSpPr/>
            <p:nvPr userDrawn="1"/>
          </p:nvSpPr>
          <p:spPr>
            <a:xfrm>
              <a:off x="2909455" y="2272146"/>
              <a:ext cx="1865745" cy="1865745"/>
            </a:xfrm>
            <a:prstGeom prst="ellipse">
              <a:avLst/>
            </a:prstGeom>
            <a:solidFill>
              <a:srgbClr val="DC22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Tx/>
                <a:buFontTx/>
                <a:buNone/>
              </a:pPr>
              <a:endParaRPr lang="tr-TR" sz="1800" kern="1200">
                <a:solidFill>
                  <a:prstClr val="white"/>
                </a:solidFill>
              </a:endParaRPr>
            </a:p>
          </p:txBody>
        </p:sp>
        <p:pic>
          <p:nvPicPr>
            <p:cNvPr id="16" name="Resim 15">
              <a:extLst>
                <a:ext uri="{FF2B5EF4-FFF2-40B4-BE49-F238E27FC236}">
                  <a16:creationId xmlns:a16="http://schemas.microsoft.com/office/drawing/2014/main" id="{B71112F4-A08B-18A1-5D2D-7469D8551CEE}"/>
                </a:ext>
              </a:extLst>
            </p:cNvPr>
            <p:cNvPicPr>
              <a:picLocks noChangeAspect="1"/>
            </p:cNvPicPr>
            <p:nvPr userDrawn="1"/>
          </p:nvPicPr>
          <p:blipFill>
            <a:blip r:embed="rId4"/>
            <a:stretch>
              <a:fillRect/>
            </a:stretch>
          </p:blipFill>
          <p:spPr>
            <a:xfrm>
              <a:off x="3047206" y="2409897"/>
              <a:ext cx="1590243" cy="1590243"/>
            </a:xfrm>
            <a:prstGeom prst="rect">
              <a:avLst/>
            </a:prstGeom>
          </p:spPr>
        </p:pic>
      </p:grpSp>
      <p:sp>
        <p:nvSpPr>
          <p:cNvPr id="19" name="Yuvarlatılmış Dikdörtgen 18">
            <a:extLst>
              <a:ext uri="{FF2B5EF4-FFF2-40B4-BE49-F238E27FC236}">
                <a16:creationId xmlns:a16="http://schemas.microsoft.com/office/drawing/2014/main" id="{43F29E27-70DC-1D23-EAF0-867CBC5CB895}"/>
              </a:ext>
            </a:extLst>
          </p:cNvPr>
          <p:cNvSpPr/>
          <p:nvPr userDrawn="1"/>
        </p:nvSpPr>
        <p:spPr>
          <a:xfrm>
            <a:off x="1635115" y="372645"/>
            <a:ext cx="10005501" cy="657225"/>
          </a:xfrm>
          <a:prstGeom prst="roundRect">
            <a:avLst>
              <a:gd name="adj" fmla="val 50000"/>
            </a:avLst>
          </a:prstGeom>
          <a:noFill/>
          <a:ln w="222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Tx/>
              <a:buFontTx/>
              <a:buNone/>
            </a:pPr>
            <a:endParaRPr lang="tr-TR" sz="1800" kern="1200" dirty="0">
              <a:solidFill>
                <a:srgbClr val="DC2225"/>
              </a:solidFill>
            </a:endParaRPr>
          </a:p>
        </p:txBody>
      </p:sp>
      <p:sp>
        <p:nvSpPr>
          <p:cNvPr id="20" name="Başlık 1">
            <a:extLst>
              <a:ext uri="{FF2B5EF4-FFF2-40B4-BE49-F238E27FC236}">
                <a16:creationId xmlns:a16="http://schemas.microsoft.com/office/drawing/2014/main" id="{C43DA631-EFBA-1B28-87D4-F7F0D3CE9FC5}"/>
              </a:ext>
            </a:extLst>
          </p:cNvPr>
          <p:cNvSpPr>
            <a:spLocks noGrp="1"/>
          </p:cNvSpPr>
          <p:nvPr>
            <p:ph type="title" hasCustomPrompt="1"/>
          </p:nvPr>
        </p:nvSpPr>
        <p:spPr>
          <a:xfrm>
            <a:off x="1837258" y="449008"/>
            <a:ext cx="9735267" cy="504497"/>
          </a:xfrm>
        </p:spPr>
        <p:txBody>
          <a:bodyPr>
            <a:normAutofit/>
          </a:bodyPr>
          <a:lstStyle>
            <a:lvl1pPr>
              <a:defRPr sz="2800" b="1">
                <a:solidFill>
                  <a:srgbClr val="DC2225"/>
                </a:solidFill>
                <a:latin typeface="+mn-lt"/>
              </a:defRPr>
            </a:lvl1pPr>
          </a:lstStyle>
          <a:p>
            <a:r>
              <a:rPr lang="tr-TR" dirty="0"/>
              <a:t>BAŞLIK GİRİNİZ</a:t>
            </a:r>
          </a:p>
        </p:txBody>
      </p:sp>
    </p:spTree>
    <p:extLst>
      <p:ext uri="{BB962C8B-B14F-4D97-AF65-F5344CB8AC3E}">
        <p14:creationId xmlns:p14="http://schemas.microsoft.com/office/powerpoint/2010/main" val="3171995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ak-Kırmızı">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876ED44D-8B35-3078-3FBA-7220CBC4ACA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Resim 7">
            <a:extLst>
              <a:ext uri="{FF2B5EF4-FFF2-40B4-BE49-F238E27FC236}">
                <a16:creationId xmlns:a16="http://schemas.microsoft.com/office/drawing/2014/main" id="{7944B499-4301-89EF-1F18-92B22010D933}"/>
              </a:ext>
            </a:extLst>
          </p:cNvPr>
          <p:cNvPicPr>
            <a:picLocks noChangeAspect="1"/>
          </p:cNvPicPr>
          <p:nvPr userDrawn="1"/>
        </p:nvPicPr>
        <p:blipFill>
          <a:blip r:embed="rId3"/>
          <a:stretch>
            <a:fillRect/>
          </a:stretch>
        </p:blipFill>
        <p:spPr>
          <a:xfrm>
            <a:off x="3897261" y="865072"/>
            <a:ext cx="4397477" cy="1217504"/>
          </a:xfrm>
          <a:prstGeom prst="rect">
            <a:avLst/>
          </a:prstGeom>
        </p:spPr>
      </p:pic>
      <p:sp>
        <p:nvSpPr>
          <p:cNvPr id="10" name="Başlık 1">
            <a:extLst>
              <a:ext uri="{FF2B5EF4-FFF2-40B4-BE49-F238E27FC236}">
                <a16:creationId xmlns:a16="http://schemas.microsoft.com/office/drawing/2014/main" id="{30C3E450-2F76-3673-11C3-8DECC30ABFCD}"/>
              </a:ext>
            </a:extLst>
          </p:cNvPr>
          <p:cNvSpPr>
            <a:spLocks noGrp="1"/>
          </p:cNvSpPr>
          <p:nvPr>
            <p:ph type="title" hasCustomPrompt="1"/>
          </p:nvPr>
        </p:nvSpPr>
        <p:spPr>
          <a:xfrm>
            <a:off x="838199" y="3144724"/>
            <a:ext cx="10515600" cy="1325563"/>
          </a:xfrm>
        </p:spPr>
        <p:txBody>
          <a:bodyPr/>
          <a:lstStyle>
            <a:lvl1pPr algn="ctr">
              <a:defRPr b="1">
                <a:solidFill>
                  <a:schemeClr val="bg1"/>
                </a:solidFill>
                <a:latin typeface="+mn-lt"/>
              </a:defRPr>
            </a:lvl1pPr>
          </a:lstStyle>
          <a:p>
            <a:r>
              <a:rPr lang="tr-TR" dirty="0"/>
              <a:t>BAŞLIK GİRİNİZ</a:t>
            </a:r>
          </a:p>
        </p:txBody>
      </p:sp>
    </p:spTree>
    <p:extLst>
      <p:ext uri="{BB962C8B-B14F-4D97-AF65-F5344CB8AC3E}">
        <p14:creationId xmlns:p14="http://schemas.microsoft.com/office/powerpoint/2010/main" val="2482318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çerik-Kırmızı">
    <p:spTree>
      <p:nvGrpSpPr>
        <p:cNvPr id="1" name=""/>
        <p:cNvGrpSpPr/>
        <p:nvPr/>
      </p:nvGrpSpPr>
      <p:grpSpPr>
        <a:xfrm>
          <a:off x="0" y="0"/>
          <a:ext cx="0" cy="0"/>
          <a:chOff x="0" y="0"/>
          <a:chExt cx="0" cy="0"/>
        </a:xfrm>
      </p:grpSpPr>
      <p:pic>
        <p:nvPicPr>
          <p:cNvPr id="2" name="Picture 22">
            <a:extLst>
              <a:ext uri="{FF2B5EF4-FFF2-40B4-BE49-F238E27FC236}">
                <a16:creationId xmlns:a16="http://schemas.microsoft.com/office/drawing/2014/main" id="{E242294C-B435-84BA-5284-BED5638FEE8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304"/>
            <a:ext cx="12192000" cy="6858000"/>
          </a:xfrm>
          <a:prstGeom prst="rect">
            <a:avLst/>
          </a:prstGeom>
        </p:spPr>
      </p:pic>
      <p:cxnSp>
        <p:nvCxnSpPr>
          <p:cNvPr id="3" name="Straight Connector 5">
            <a:extLst>
              <a:ext uri="{FF2B5EF4-FFF2-40B4-BE49-F238E27FC236}">
                <a16:creationId xmlns:a16="http://schemas.microsoft.com/office/drawing/2014/main" id="{FE3171AC-6727-31B0-1420-3741EAE94FD3}"/>
              </a:ext>
            </a:extLst>
          </p:cNvPr>
          <p:cNvCxnSpPr>
            <a:cxnSpLocks/>
          </p:cNvCxnSpPr>
          <p:nvPr userDrawn="1"/>
        </p:nvCxnSpPr>
        <p:spPr>
          <a:xfrm>
            <a:off x="609598" y="1093107"/>
            <a:ext cx="0" cy="4784165"/>
          </a:xfrm>
          <a:prstGeom prst="line">
            <a:avLst/>
          </a:prstGeom>
          <a:ln w="12700">
            <a:solidFill>
              <a:srgbClr val="DC2225"/>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01A32A6A-9171-7B09-6B2B-983B194B04EF}"/>
              </a:ext>
            </a:extLst>
          </p:cNvPr>
          <p:cNvSpPr/>
          <p:nvPr userDrawn="1"/>
        </p:nvSpPr>
        <p:spPr>
          <a:xfrm>
            <a:off x="551384" y="6304"/>
            <a:ext cx="914402" cy="495300"/>
          </a:xfrm>
          <a:prstGeom prst="rect">
            <a:avLst/>
          </a:prstGeom>
          <a:solidFill>
            <a:srgbClr val="DC22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Tx/>
              <a:buFontTx/>
              <a:buNone/>
            </a:pPr>
            <a:endParaRPr lang="x-none" sz="1800" kern="1200">
              <a:solidFill>
                <a:srgbClr val="DC2225"/>
              </a:solidFill>
            </a:endParaRPr>
          </a:p>
        </p:txBody>
      </p:sp>
      <p:sp>
        <p:nvSpPr>
          <p:cNvPr id="6" name="Başlık 1">
            <a:extLst>
              <a:ext uri="{FF2B5EF4-FFF2-40B4-BE49-F238E27FC236}">
                <a16:creationId xmlns:a16="http://schemas.microsoft.com/office/drawing/2014/main" id="{195252DE-488D-4DD7-0728-C2A2640EDC02}"/>
              </a:ext>
            </a:extLst>
          </p:cNvPr>
          <p:cNvSpPr>
            <a:spLocks noGrp="1"/>
          </p:cNvSpPr>
          <p:nvPr>
            <p:ph type="title" hasCustomPrompt="1"/>
          </p:nvPr>
        </p:nvSpPr>
        <p:spPr>
          <a:xfrm>
            <a:off x="551383" y="588610"/>
            <a:ext cx="11089225" cy="504497"/>
          </a:xfrm>
        </p:spPr>
        <p:txBody>
          <a:bodyPr>
            <a:normAutofit/>
          </a:bodyPr>
          <a:lstStyle>
            <a:lvl1pPr>
              <a:defRPr sz="2800" b="1">
                <a:solidFill>
                  <a:srgbClr val="DC2225"/>
                </a:solidFill>
                <a:latin typeface="+mn-lt"/>
              </a:defRPr>
            </a:lvl1pPr>
          </a:lstStyle>
          <a:p>
            <a:r>
              <a:rPr lang="tr-TR" dirty="0"/>
              <a:t>BAŞLIK GİRİNİZ</a:t>
            </a:r>
          </a:p>
        </p:txBody>
      </p:sp>
      <p:pic>
        <p:nvPicPr>
          <p:cNvPr id="10" name="Resim 9">
            <a:extLst>
              <a:ext uri="{FF2B5EF4-FFF2-40B4-BE49-F238E27FC236}">
                <a16:creationId xmlns:a16="http://schemas.microsoft.com/office/drawing/2014/main" id="{CBDA286E-3D46-C4FD-B7A7-541325CC6C39}"/>
              </a:ext>
            </a:extLst>
          </p:cNvPr>
          <p:cNvPicPr>
            <a:picLocks noChangeAspect="1"/>
          </p:cNvPicPr>
          <p:nvPr userDrawn="1"/>
        </p:nvPicPr>
        <p:blipFill>
          <a:blip r:embed="rId3"/>
          <a:stretch>
            <a:fillRect/>
          </a:stretch>
        </p:blipFill>
        <p:spPr>
          <a:xfrm>
            <a:off x="551383" y="6123376"/>
            <a:ext cx="1822304" cy="504531"/>
          </a:xfrm>
          <a:prstGeom prst="rect">
            <a:avLst/>
          </a:prstGeom>
        </p:spPr>
      </p:pic>
      <p:sp>
        <p:nvSpPr>
          <p:cNvPr id="15" name="Slayt Numarası Yer Tutucusu 5">
            <a:extLst>
              <a:ext uri="{FF2B5EF4-FFF2-40B4-BE49-F238E27FC236}">
                <a16:creationId xmlns:a16="http://schemas.microsoft.com/office/drawing/2014/main" id="{AD7A528F-5B27-E28A-FA4C-3702037FD756}"/>
              </a:ext>
            </a:extLst>
          </p:cNvPr>
          <p:cNvSpPr>
            <a:spLocks noGrp="1"/>
          </p:cNvSpPr>
          <p:nvPr>
            <p:ph type="sldNum" sz="quarter" idx="12"/>
          </p:nvPr>
        </p:nvSpPr>
        <p:spPr>
          <a:xfrm>
            <a:off x="11274424" y="6123376"/>
            <a:ext cx="366192" cy="728320"/>
          </a:xfrm>
          <a:noFill/>
          <a:ln>
            <a:noFill/>
          </a:ln>
        </p:spPr>
        <p:txBody>
          <a:bodyPr/>
          <a:lstStyle>
            <a:lvl1pPr algn="ctr">
              <a:defRPr b="1">
                <a:solidFill>
                  <a:srgbClr val="DC2225"/>
                </a:solidFill>
              </a:defRPr>
            </a:lvl1pPr>
          </a:lstStyle>
          <a:p>
            <a:fld id="{501A4338-EBAE-ED40-8475-2E6AE1B9F2FD}" type="slidenum">
              <a:rPr lang="tr-TR" smtClean="0"/>
              <a:pPr/>
              <a:t>‹#›</a:t>
            </a:fld>
            <a:endParaRPr lang="tr-TR" dirty="0"/>
          </a:p>
        </p:txBody>
      </p:sp>
      <p:sp>
        <p:nvSpPr>
          <p:cNvPr id="17" name="Metin Yer Tutucusu 3">
            <a:extLst>
              <a:ext uri="{FF2B5EF4-FFF2-40B4-BE49-F238E27FC236}">
                <a16:creationId xmlns:a16="http://schemas.microsoft.com/office/drawing/2014/main" id="{DDF28945-AFF2-DBCC-0F09-E7B016A6CD93}"/>
              </a:ext>
            </a:extLst>
          </p:cNvPr>
          <p:cNvSpPr>
            <a:spLocks noGrp="1"/>
          </p:cNvSpPr>
          <p:nvPr>
            <p:ph type="body" sz="half" idx="2" hasCustomPrompt="1"/>
          </p:nvPr>
        </p:nvSpPr>
        <p:spPr>
          <a:xfrm>
            <a:off x="849025" y="1355344"/>
            <a:ext cx="10791583" cy="452192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dirty="0"/>
              <a:t>Metin Giriniz</a:t>
            </a:r>
          </a:p>
        </p:txBody>
      </p:sp>
    </p:spTree>
    <p:extLst>
      <p:ext uri="{BB962C8B-B14F-4D97-AF65-F5344CB8AC3E}">
        <p14:creationId xmlns:p14="http://schemas.microsoft.com/office/powerpoint/2010/main" val="1050980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çerik - Turkuaz">
    <p:spTree>
      <p:nvGrpSpPr>
        <p:cNvPr id="1" name=""/>
        <p:cNvGrpSpPr/>
        <p:nvPr/>
      </p:nvGrpSpPr>
      <p:grpSpPr>
        <a:xfrm>
          <a:off x="0" y="0"/>
          <a:ext cx="0" cy="0"/>
          <a:chOff x="0" y="0"/>
          <a:chExt cx="0" cy="0"/>
        </a:xfrm>
      </p:grpSpPr>
      <p:pic>
        <p:nvPicPr>
          <p:cNvPr id="2" name="Picture 22">
            <a:extLst>
              <a:ext uri="{FF2B5EF4-FFF2-40B4-BE49-F238E27FC236}">
                <a16:creationId xmlns:a16="http://schemas.microsoft.com/office/drawing/2014/main" id="{E242294C-B435-84BA-5284-BED5638FEE8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304"/>
            <a:ext cx="12192000" cy="6858000"/>
          </a:xfrm>
          <a:prstGeom prst="rect">
            <a:avLst/>
          </a:prstGeom>
        </p:spPr>
      </p:pic>
      <p:cxnSp>
        <p:nvCxnSpPr>
          <p:cNvPr id="3" name="Straight Connector 5">
            <a:extLst>
              <a:ext uri="{FF2B5EF4-FFF2-40B4-BE49-F238E27FC236}">
                <a16:creationId xmlns:a16="http://schemas.microsoft.com/office/drawing/2014/main" id="{FE3171AC-6727-31B0-1420-3741EAE94FD3}"/>
              </a:ext>
            </a:extLst>
          </p:cNvPr>
          <p:cNvCxnSpPr>
            <a:cxnSpLocks/>
          </p:cNvCxnSpPr>
          <p:nvPr userDrawn="1"/>
        </p:nvCxnSpPr>
        <p:spPr>
          <a:xfrm>
            <a:off x="609598" y="1093107"/>
            <a:ext cx="0" cy="4784165"/>
          </a:xfrm>
          <a:prstGeom prst="line">
            <a:avLst/>
          </a:prstGeom>
          <a:ln w="12700">
            <a:solidFill>
              <a:srgbClr val="0094AB"/>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01A32A6A-9171-7B09-6B2B-983B194B04EF}"/>
              </a:ext>
            </a:extLst>
          </p:cNvPr>
          <p:cNvSpPr/>
          <p:nvPr userDrawn="1"/>
        </p:nvSpPr>
        <p:spPr>
          <a:xfrm>
            <a:off x="551384" y="6304"/>
            <a:ext cx="914402" cy="495300"/>
          </a:xfrm>
          <a:prstGeom prst="rect">
            <a:avLst/>
          </a:prstGeom>
          <a:solidFill>
            <a:srgbClr val="009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Tx/>
              <a:buFontTx/>
              <a:buNone/>
            </a:pPr>
            <a:endParaRPr lang="x-none" sz="1800" kern="1200">
              <a:solidFill>
                <a:prstClr val="white"/>
              </a:solidFill>
            </a:endParaRPr>
          </a:p>
        </p:txBody>
      </p:sp>
      <p:sp>
        <p:nvSpPr>
          <p:cNvPr id="6" name="Başlık 1">
            <a:extLst>
              <a:ext uri="{FF2B5EF4-FFF2-40B4-BE49-F238E27FC236}">
                <a16:creationId xmlns:a16="http://schemas.microsoft.com/office/drawing/2014/main" id="{195252DE-488D-4DD7-0728-C2A2640EDC02}"/>
              </a:ext>
            </a:extLst>
          </p:cNvPr>
          <p:cNvSpPr>
            <a:spLocks noGrp="1"/>
          </p:cNvSpPr>
          <p:nvPr>
            <p:ph type="title" hasCustomPrompt="1"/>
          </p:nvPr>
        </p:nvSpPr>
        <p:spPr>
          <a:xfrm>
            <a:off x="551383" y="588610"/>
            <a:ext cx="11089225" cy="504497"/>
          </a:xfrm>
        </p:spPr>
        <p:txBody>
          <a:bodyPr>
            <a:normAutofit/>
          </a:bodyPr>
          <a:lstStyle>
            <a:lvl1pPr>
              <a:defRPr sz="2800" b="1">
                <a:solidFill>
                  <a:srgbClr val="0094AB"/>
                </a:solidFill>
                <a:latin typeface="+mn-lt"/>
              </a:defRPr>
            </a:lvl1pPr>
          </a:lstStyle>
          <a:p>
            <a:r>
              <a:rPr lang="tr-TR" dirty="0"/>
              <a:t>BAŞLIK GİRİNİZ</a:t>
            </a:r>
          </a:p>
        </p:txBody>
      </p:sp>
      <p:pic>
        <p:nvPicPr>
          <p:cNvPr id="10" name="Resim 9">
            <a:extLst>
              <a:ext uri="{FF2B5EF4-FFF2-40B4-BE49-F238E27FC236}">
                <a16:creationId xmlns:a16="http://schemas.microsoft.com/office/drawing/2014/main" id="{CBDA286E-3D46-C4FD-B7A7-541325CC6C39}"/>
              </a:ext>
            </a:extLst>
          </p:cNvPr>
          <p:cNvPicPr>
            <a:picLocks noChangeAspect="1"/>
          </p:cNvPicPr>
          <p:nvPr userDrawn="1"/>
        </p:nvPicPr>
        <p:blipFill>
          <a:blip r:embed="rId3"/>
          <a:stretch>
            <a:fillRect/>
          </a:stretch>
        </p:blipFill>
        <p:spPr>
          <a:xfrm>
            <a:off x="551383" y="6123376"/>
            <a:ext cx="1822304" cy="504531"/>
          </a:xfrm>
          <a:prstGeom prst="rect">
            <a:avLst/>
          </a:prstGeom>
        </p:spPr>
      </p:pic>
      <p:sp>
        <p:nvSpPr>
          <p:cNvPr id="15" name="Slayt Numarası Yer Tutucusu 5">
            <a:extLst>
              <a:ext uri="{FF2B5EF4-FFF2-40B4-BE49-F238E27FC236}">
                <a16:creationId xmlns:a16="http://schemas.microsoft.com/office/drawing/2014/main" id="{AD7A528F-5B27-E28A-FA4C-3702037FD756}"/>
              </a:ext>
            </a:extLst>
          </p:cNvPr>
          <p:cNvSpPr>
            <a:spLocks noGrp="1"/>
          </p:cNvSpPr>
          <p:nvPr>
            <p:ph type="sldNum" sz="quarter" idx="12"/>
          </p:nvPr>
        </p:nvSpPr>
        <p:spPr>
          <a:xfrm>
            <a:off x="11274424" y="6123376"/>
            <a:ext cx="366192" cy="728320"/>
          </a:xfrm>
          <a:noFill/>
          <a:ln>
            <a:noFill/>
          </a:ln>
        </p:spPr>
        <p:txBody>
          <a:bodyPr/>
          <a:lstStyle>
            <a:lvl1pPr algn="ctr">
              <a:defRPr b="1">
                <a:solidFill>
                  <a:srgbClr val="0094AB"/>
                </a:solidFill>
              </a:defRPr>
            </a:lvl1pPr>
          </a:lstStyle>
          <a:p>
            <a:fld id="{501A4338-EBAE-ED40-8475-2E6AE1B9F2FD}" type="slidenum">
              <a:rPr lang="tr-TR" smtClean="0"/>
              <a:pPr/>
              <a:t>‹#›</a:t>
            </a:fld>
            <a:endParaRPr lang="tr-TR" dirty="0"/>
          </a:p>
        </p:txBody>
      </p:sp>
      <p:sp>
        <p:nvSpPr>
          <p:cNvPr id="17" name="Metin Yer Tutucusu 3">
            <a:extLst>
              <a:ext uri="{FF2B5EF4-FFF2-40B4-BE49-F238E27FC236}">
                <a16:creationId xmlns:a16="http://schemas.microsoft.com/office/drawing/2014/main" id="{DDF28945-AFF2-DBCC-0F09-E7B016A6CD93}"/>
              </a:ext>
            </a:extLst>
          </p:cNvPr>
          <p:cNvSpPr>
            <a:spLocks noGrp="1"/>
          </p:cNvSpPr>
          <p:nvPr>
            <p:ph type="body" sz="half" idx="2" hasCustomPrompt="1"/>
          </p:nvPr>
        </p:nvSpPr>
        <p:spPr>
          <a:xfrm>
            <a:off x="849025" y="1355344"/>
            <a:ext cx="10791583" cy="452192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dirty="0"/>
              <a:t>Metin Giriniz</a:t>
            </a:r>
          </a:p>
        </p:txBody>
      </p:sp>
    </p:spTree>
    <p:extLst>
      <p:ext uri="{BB962C8B-B14F-4D97-AF65-F5344CB8AC3E}">
        <p14:creationId xmlns:p14="http://schemas.microsoft.com/office/powerpoint/2010/main" val="419449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İçerik - Turkuaz">
    <p:spTree>
      <p:nvGrpSpPr>
        <p:cNvPr id="1" name=""/>
        <p:cNvGrpSpPr/>
        <p:nvPr/>
      </p:nvGrpSpPr>
      <p:grpSpPr>
        <a:xfrm>
          <a:off x="0" y="0"/>
          <a:ext cx="0" cy="0"/>
          <a:chOff x="0" y="0"/>
          <a:chExt cx="0" cy="0"/>
        </a:xfrm>
      </p:grpSpPr>
      <p:pic>
        <p:nvPicPr>
          <p:cNvPr id="2" name="Picture 22">
            <a:extLst>
              <a:ext uri="{FF2B5EF4-FFF2-40B4-BE49-F238E27FC236}">
                <a16:creationId xmlns:a16="http://schemas.microsoft.com/office/drawing/2014/main" id="{E242294C-B435-84BA-5284-BED5638FEE8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a:ln>
            <a:solidFill>
              <a:schemeClr val="bg1">
                <a:lumMod val="75000"/>
              </a:schemeClr>
            </a:solidFill>
          </a:ln>
        </p:spPr>
      </p:pic>
      <p:pic>
        <p:nvPicPr>
          <p:cNvPr id="10" name="Resim 9">
            <a:extLst>
              <a:ext uri="{FF2B5EF4-FFF2-40B4-BE49-F238E27FC236}">
                <a16:creationId xmlns:a16="http://schemas.microsoft.com/office/drawing/2014/main" id="{CBDA286E-3D46-C4FD-B7A7-541325CC6C39}"/>
              </a:ext>
            </a:extLst>
          </p:cNvPr>
          <p:cNvPicPr>
            <a:picLocks noChangeAspect="1"/>
          </p:cNvPicPr>
          <p:nvPr userDrawn="1"/>
        </p:nvPicPr>
        <p:blipFill>
          <a:blip r:embed="rId3"/>
          <a:stretch>
            <a:fillRect/>
          </a:stretch>
        </p:blipFill>
        <p:spPr>
          <a:xfrm>
            <a:off x="551383" y="6123376"/>
            <a:ext cx="1822304" cy="504531"/>
          </a:xfrm>
          <a:prstGeom prst="rect">
            <a:avLst/>
          </a:prstGeom>
        </p:spPr>
      </p:pic>
      <p:sp>
        <p:nvSpPr>
          <p:cNvPr id="15" name="Slayt Numarası Yer Tutucusu 5">
            <a:extLst>
              <a:ext uri="{FF2B5EF4-FFF2-40B4-BE49-F238E27FC236}">
                <a16:creationId xmlns:a16="http://schemas.microsoft.com/office/drawing/2014/main" id="{AD7A528F-5B27-E28A-FA4C-3702037FD756}"/>
              </a:ext>
            </a:extLst>
          </p:cNvPr>
          <p:cNvSpPr>
            <a:spLocks noGrp="1"/>
          </p:cNvSpPr>
          <p:nvPr>
            <p:ph type="sldNum" sz="quarter" idx="12"/>
          </p:nvPr>
        </p:nvSpPr>
        <p:spPr>
          <a:xfrm>
            <a:off x="11274424" y="6123376"/>
            <a:ext cx="366192" cy="728320"/>
          </a:xfrm>
          <a:noFill/>
          <a:ln>
            <a:noFill/>
          </a:ln>
        </p:spPr>
        <p:txBody>
          <a:bodyPr/>
          <a:lstStyle>
            <a:lvl1pPr algn="ctr">
              <a:defRPr b="1">
                <a:solidFill>
                  <a:srgbClr val="0094AB"/>
                </a:solidFill>
              </a:defRPr>
            </a:lvl1pPr>
          </a:lstStyle>
          <a:p>
            <a:fld id="{501A4338-EBAE-ED40-8475-2E6AE1B9F2FD}" type="slidenum">
              <a:rPr lang="tr-TR" smtClean="0"/>
              <a:pPr/>
              <a:t>‹#›</a:t>
            </a:fld>
            <a:endParaRPr lang="tr-TR" dirty="0"/>
          </a:p>
        </p:txBody>
      </p:sp>
      <p:sp>
        <p:nvSpPr>
          <p:cNvPr id="14" name="Oval 13">
            <a:extLst>
              <a:ext uri="{FF2B5EF4-FFF2-40B4-BE49-F238E27FC236}">
                <a16:creationId xmlns:a16="http://schemas.microsoft.com/office/drawing/2014/main" id="{718E39B0-721E-3375-9EF6-FEC66E5553BC}"/>
              </a:ext>
            </a:extLst>
          </p:cNvPr>
          <p:cNvSpPr/>
          <p:nvPr userDrawn="1"/>
        </p:nvSpPr>
        <p:spPr>
          <a:xfrm>
            <a:off x="551383" y="240127"/>
            <a:ext cx="922264" cy="922264"/>
          </a:xfrm>
          <a:prstGeom prst="ellipse">
            <a:avLst/>
          </a:prstGeom>
          <a:solidFill>
            <a:srgbClr val="009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Tx/>
              <a:buFontTx/>
              <a:buNone/>
            </a:pPr>
            <a:endParaRPr lang="tr-TR" sz="1800" kern="1200">
              <a:solidFill>
                <a:prstClr val="white"/>
              </a:solidFill>
            </a:endParaRPr>
          </a:p>
        </p:txBody>
      </p:sp>
      <p:pic>
        <p:nvPicPr>
          <p:cNvPr id="16" name="Resim 15">
            <a:extLst>
              <a:ext uri="{FF2B5EF4-FFF2-40B4-BE49-F238E27FC236}">
                <a16:creationId xmlns:a16="http://schemas.microsoft.com/office/drawing/2014/main" id="{B71112F4-A08B-18A1-5D2D-7469D8551CEE}"/>
              </a:ext>
            </a:extLst>
          </p:cNvPr>
          <p:cNvPicPr>
            <a:picLocks noChangeAspect="1"/>
          </p:cNvPicPr>
          <p:nvPr userDrawn="1"/>
        </p:nvPicPr>
        <p:blipFill>
          <a:blip r:embed="rId4"/>
          <a:stretch>
            <a:fillRect/>
          </a:stretch>
        </p:blipFill>
        <p:spPr>
          <a:xfrm>
            <a:off x="619475" y="308219"/>
            <a:ext cx="786079" cy="786079"/>
          </a:xfrm>
          <a:prstGeom prst="rect">
            <a:avLst/>
          </a:prstGeom>
        </p:spPr>
      </p:pic>
      <p:sp>
        <p:nvSpPr>
          <p:cNvPr id="19" name="Yuvarlatılmış Dikdörtgen 18">
            <a:extLst>
              <a:ext uri="{FF2B5EF4-FFF2-40B4-BE49-F238E27FC236}">
                <a16:creationId xmlns:a16="http://schemas.microsoft.com/office/drawing/2014/main" id="{43F29E27-70DC-1D23-EAF0-867CBC5CB895}"/>
              </a:ext>
            </a:extLst>
          </p:cNvPr>
          <p:cNvSpPr/>
          <p:nvPr userDrawn="1"/>
        </p:nvSpPr>
        <p:spPr>
          <a:xfrm>
            <a:off x="1635115" y="372645"/>
            <a:ext cx="10005501" cy="657225"/>
          </a:xfrm>
          <a:prstGeom prst="roundRect">
            <a:avLst>
              <a:gd name="adj" fmla="val 50000"/>
            </a:avLst>
          </a:prstGeom>
          <a:noFill/>
          <a:ln w="222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Tx/>
              <a:buFontTx/>
              <a:buNone/>
            </a:pPr>
            <a:endParaRPr lang="tr-TR" sz="1800" kern="1200" dirty="0">
              <a:solidFill>
                <a:srgbClr val="DC2225"/>
              </a:solidFill>
            </a:endParaRPr>
          </a:p>
        </p:txBody>
      </p:sp>
      <p:sp>
        <p:nvSpPr>
          <p:cNvPr id="20" name="Başlık 1">
            <a:extLst>
              <a:ext uri="{FF2B5EF4-FFF2-40B4-BE49-F238E27FC236}">
                <a16:creationId xmlns:a16="http://schemas.microsoft.com/office/drawing/2014/main" id="{C43DA631-EFBA-1B28-87D4-F7F0D3CE9FC5}"/>
              </a:ext>
            </a:extLst>
          </p:cNvPr>
          <p:cNvSpPr>
            <a:spLocks noGrp="1"/>
          </p:cNvSpPr>
          <p:nvPr userDrawn="1">
            <p:ph type="title" hasCustomPrompt="1"/>
          </p:nvPr>
        </p:nvSpPr>
        <p:spPr>
          <a:xfrm>
            <a:off x="1837258" y="449008"/>
            <a:ext cx="9735267" cy="504497"/>
          </a:xfrm>
        </p:spPr>
        <p:txBody>
          <a:bodyPr>
            <a:normAutofit/>
          </a:bodyPr>
          <a:lstStyle>
            <a:lvl1pPr>
              <a:defRPr sz="2800" b="1">
                <a:solidFill>
                  <a:srgbClr val="0094AB"/>
                </a:solidFill>
                <a:latin typeface="+mn-lt"/>
              </a:defRPr>
            </a:lvl1pPr>
          </a:lstStyle>
          <a:p>
            <a:r>
              <a:rPr lang="tr-TR" dirty="0"/>
              <a:t>BAŞLIK GİRİNİZ</a:t>
            </a:r>
          </a:p>
        </p:txBody>
      </p:sp>
    </p:spTree>
    <p:extLst>
      <p:ext uri="{BB962C8B-B14F-4D97-AF65-F5344CB8AC3E}">
        <p14:creationId xmlns:p14="http://schemas.microsoft.com/office/powerpoint/2010/main" val="103935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İçerik - Turkuaz">
    <p:spTree>
      <p:nvGrpSpPr>
        <p:cNvPr id="1" name=""/>
        <p:cNvGrpSpPr/>
        <p:nvPr/>
      </p:nvGrpSpPr>
      <p:grpSpPr>
        <a:xfrm>
          <a:off x="0" y="0"/>
          <a:ext cx="0" cy="0"/>
          <a:chOff x="0" y="0"/>
          <a:chExt cx="0" cy="0"/>
        </a:xfrm>
      </p:grpSpPr>
      <p:pic>
        <p:nvPicPr>
          <p:cNvPr id="2" name="Picture 22">
            <a:extLst>
              <a:ext uri="{FF2B5EF4-FFF2-40B4-BE49-F238E27FC236}">
                <a16:creationId xmlns:a16="http://schemas.microsoft.com/office/drawing/2014/main" id="{E242294C-B435-84BA-5284-BED5638FEE8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a:ln>
            <a:solidFill>
              <a:schemeClr val="bg1">
                <a:lumMod val="75000"/>
              </a:schemeClr>
            </a:solidFill>
          </a:ln>
        </p:spPr>
      </p:pic>
      <p:pic>
        <p:nvPicPr>
          <p:cNvPr id="10" name="Resim 9">
            <a:extLst>
              <a:ext uri="{FF2B5EF4-FFF2-40B4-BE49-F238E27FC236}">
                <a16:creationId xmlns:a16="http://schemas.microsoft.com/office/drawing/2014/main" id="{CBDA286E-3D46-C4FD-B7A7-541325CC6C39}"/>
              </a:ext>
            </a:extLst>
          </p:cNvPr>
          <p:cNvPicPr>
            <a:picLocks noChangeAspect="1"/>
          </p:cNvPicPr>
          <p:nvPr userDrawn="1"/>
        </p:nvPicPr>
        <p:blipFill>
          <a:blip r:embed="rId3"/>
          <a:stretch>
            <a:fillRect/>
          </a:stretch>
        </p:blipFill>
        <p:spPr>
          <a:xfrm>
            <a:off x="551383" y="6123376"/>
            <a:ext cx="1822304" cy="504531"/>
          </a:xfrm>
          <a:prstGeom prst="rect">
            <a:avLst/>
          </a:prstGeom>
        </p:spPr>
      </p:pic>
      <p:sp>
        <p:nvSpPr>
          <p:cNvPr id="15" name="Slayt Numarası Yer Tutucusu 5">
            <a:extLst>
              <a:ext uri="{FF2B5EF4-FFF2-40B4-BE49-F238E27FC236}">
                <a16:creationId xmlns:a16="http://schemas.microsoft.com/office/drawing/2014/main" id="{AD7A528F-5B27-E28A-FA4C-3702037FD756}"/>
              </a:ext>
            </a:extLst>
          </p:cNvPr>
          <p:cNvSpPr>
            <a:spLocks noGrp="1"/>
          </p:cNvSpPr>
          <p:nvPr>
            <p:ph type="sldNum" sz="quarter" idx="12"/>
          </p:nvPr>
        </p:nvSpPr>
        <p:spPr>
          <a:xfrm>
            <a:off x="11274424" y="6123376"/>
            <a:ext cx="366192" cy="728320"/>
          </a:xfrm>
          <a:noFill/>
          <a:ln>
            <a:noFill/>
          </a:ln>
        </p:spPr>
        <p:txBody>
          <a:bodyPr/>
          <a:lstStyle>
            <a:lvl1pPr algn="ctr">
              <a:defRPr b="1">
                <a:solidFill>
                  <a:srgbClr val="DC2225"/>
                </a:solidFill>
              </a:defRPr>
            </a:lvl1pPr>
          </a:lstStyle>
          <a:p>
            <a:fld id="{501A4338-EBAE-ED40-8475-2E6AE1B9F2FD}" type="slidenum">
              <a:rPr lang="tr-TR" smtClean="0"/>
              <a:pPr/>
              <a:t>‹#›</a:t>
            </a:fld>
            <a:endParaRPr lang="tr-TR" dirty="0"/>
          </a:p>
        </p:txBody>
      </p:sp>
      <p:grpSp>
        <p:nvGrpSpPr>
          <p:cNvPr id="13" name="Grup 12">
            <a:extLst>
              <a:ext uri="{FF2B5EF4-FFF2-40B4-BE49-F238E27FC236}">
                <a16:creationId xmlns:a16="http://schemas.microsoft.com/office/drawing/2014/main" id="{0AC79BD0-D757-9344-713C-ACC336A8A315}"/>
              </a:ext>
            </a:extLst>
          </p:cNvPr>
          <p:cNvGrpSpPr/>
          <p:nvPr userDrawn="1"/>
        </p:nvGrpSpPr>
        <p:grpSpPr>
          <a:xfrm>
            <a:off x="551383" y="240127"/>
            <a:ext cx="922264" cy="922264"/>
            <a:chOff x="2909455" y="2272146"/>
            <a:chExt cx="1865745" cy="1865745"/>
          </a:xfrm>
        </p:grpSpPr>
        <p:sp>
          <p:nvSpPr>
            <p:cNvPr id="14" name="Oval 13">
              <a:extLst>
                <a:ext uri="{FF2B5EF4-FFF2-40B4-BE49-F238E27FC236}">
                  <a16:creationId xmlns:a16="http://schemas.microsoft.com/office/drawing/2014/main" id="{718E39B0-721E-3375-9EF6-FEC66E5553BC}"/>
                </a:ext>
              </a:extLst>
            </p:cNvPr>
            <p:cNvSpPr/>
            <p:nvPr userDrawn="1"/>
          </p:nvSpPr>
          <p:spPr>
            <a:xfrm>
              <a:off x="2909455" y="2272146"/>
              <a:ext cx="1865745" cy="1865745"/>
            </a:xfrm>
            <a:prstGeom prst="ellipse">
              <a:avLst/>
            </a:prstGeom>
            <a:solidFill>
              <a:srgbClr val="DC22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Tx/>
                <a:buFontTx/>
                <a:buNone/>
              </a:pPr>
              <a:endParaRPr lang="tr-TR" sz="1800" kern="1200">
                <a:solidFill>
                  <a:prstClr val="white"/>
                </a:solidFill>
              </a:endParaRPr>
            </a:p>
          </p:txBody>
        </p:sp>
        <p:pic>
          <p:nvPicPr>
            <p:cNvPr id="16" name="Resim 15">
              <a:extLst>
                <a:ext uri="{FF2B5EF4-FFF2-40B4-BE49-F238E27FC236}">
                  <a16:creationId xmlns:a16="http://schemas.microsoft.com/office/drawing/2014/main" id="{B71112F4-A08B-18A1-5D2D-7469D8551CEE}"/>
                </a:ext>
              </a:extLst>
            </p:cNvPr>
            <p:cNvPicPr>
              <a:picLocks noChangeAspect="1"/>
            </p:cNvPicPr>
            <p:nvPr userDrawn="1"/>
          </p:nvPicPr>
          <p:blipFill>
            <a:blip r:embed="rId4"/>
            <a:stretch>
              <a:fillRect/>
            </a:stretch>
          </p:blipFill>
          <p:spPr>
            <a:xfrm>
              <a:off x="3047206" y="2409897"/>
              <a:ext cx="1590243" cy="1590243"/>
            </a:xfrm>
            <a:prstGeom prst="rect">
              <a:avLst/>
            </a:prstGeom>
          </p:spPr>
        </p:pic>
      </p:grpSp>
      <p:sp>
        <p:nvSpPr>
          <p:cNvPr id="19" name="Yuvarlatılmış Dikdörtgen 18">
            <a:extLst>
              <a:ext uri="{FF2B5EF4-FFF2-40B4-BE49-F238E27FC236}">
                <a16:creationId xmlns:a16="http://schemas.microsoft.com/office/drawing/2014/main" id="{43F29E27-70DC-1D23-EAF0-867CBC5CB895}"/>
              </a:ext>
            </a:extLst>
          </p:cNvPr>
          <p:cNvSpPr/>
          <p:nvPr userDrawn="1"/>
        </p:nvSpPr>
        <p:spPr>
          <a:xfrm>
            <a:off x="1635115" y="372645"/>
            <a:ext cx="10005501" cy="657225"/>
          </a:xfrm>
          <a:prstGeom prst="roundRect">
            <a:avLst>
              <a:gd name="adj" fmla="val 50000"/>
            </a:avLst>
          </a:prstGeom>
          <a:noFill/>
          <a:ln w="222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Tx/>
              <a:buFontTx/>
              <a:buNone/>
            </a:pPr>
            <a:endParaRPr lang="tr-TR" sz="1800" kern="1200" dirty="0">
              <a:solidFill>
                <a:srgbClr val="DC2225"/>
              </a:solidFill>
            </a:endParaRPr>
          </a:p>
        </p:txBody>
      </p:sp>
      <p:sp>
        <p:nvSpPr>
          <p:cNvPr id="20" name="Başlık 1">
            <a:extLst>
              <a:ext uri="{FF2B5EF4-FFF2-40B4-BE49-F238E27FC236}">
                <a16:creationId xmlns:a16="http://schemas.microsoft.com/office/drawing/2014/main" id="{C43DA631-EFBA-1B28-87D4-F7F0D3CE9FC5}"/>
              </a:ext>
            </a:extLst>
          </p:cNvPr>
          <p:cNvSpPr>
            <a:spLocks noGrp="1"/>
          </p:cNvSpPr>
          <p:nvPr>
            <p:ph type="title" hasCustomPrompt="1"/>
          </p:nvPr>
        </p:nvSpPr>
        <p:spPr>
          <a:xfrm>
            <a:off x="1837258" y="449008"/>
            <a:ext cx="9735267" cy="504497"/>
          </a:xfrm>
        </p:spPr>
        <p:txBody>
          <a:bodyPr>
            <a:normAutofit/>
          </a:bodyPr>
          <a:lstStyle>
            <a:lvl1pPr>
              <a:defRPr sz="2800" b="1">
                <a:solidFill>
                  <a:srgbClr val="DC2225"/>
                </a:solidFill>
                <a:latin typeface="+mn-lt"/>
              </a:defRPr>
            </a:lvl1pPr>
          </a:lstStyle>
          <a:p>
            <a:r>
              <a:rPr lang="tr-TR" dirty="0"/>
              <a:t>BAŞLIK GİRİNİZ</a:t>
            </a:r>
          </a:p>
        </p:txBody>
      </p:sp>
    </p:spTree>
    <p:extLst>
      <p:ext uri="{BB962C8B-B14F-4D97-AF65-F5344CB8AC3E}">
        <p14:creationId xmlns:p14="http://schemas.microsoft.com/office/powerpoint/2010/main" val="3829455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a:t>Title</a:t>
            </a:r>
          </a:p>
        </p:txBody>
      </p:sp>
      <p:sp>
        <p:nvSpPr>
          <p:cNvPr id="3" name="Text 2"/>
          <p:cNvSpPr>
            <a:spLocks noGrp="1"/>
          </p:cNvSpPr>
          <p:nvPr>
            <p:ph type="body" idx="1"/>
          </p:nvPr>
        </p:nvSpPr>
        <p:spPr/>
        <p:txBody>
          <a:body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4" name="Date 3"/>
          <p:cNvSpPr>
            <a:spLocks noGrp="1"/>
          </p:cNvSpPr>
          <p:nvPr>
            <p:ph type="dt" sz="half" idx="10"/>
          </p:nvPr>
        </p:nvSpPr>
        <p:spPr/>
        <p:txBody>
          <a:bodyPr/>
          <a:lstStyle/>
          <a:p>
            <a:fld id="{C16525B2-4347-4F72-BAF7-76B19438D329}" type="datetimeFigureOut">
              <a:rPr lang="en-US" smtClean="0"/>
              <a:t>12/16/2025</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t>‹#›</a:t>
            </a:fld>
            <a:endParaRPr lang="en-US"/>
          </a:p>
        </p:txBody>
      </p:sp>
    </p:spTree>
    <p:extLst>
      <p:ext uri="{BB962C8B-B14F-4D97-AF65-F5344CB8AC3E}">
        <p14:creationId xmlns:p14="http://schemas.microsoft.com/office/powerpoint/2010/main" val="1543928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ak-Turkuaz">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8B790538-FB07-8A49-765E-E6CBB99DDFD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Resim 7">
            <a:extLst>
              <a:ext uri="{FF2B5EF4-FFF2-40B4-BE49-F238E27FC236}">
                <a16:creationId xmlns:a16="http://schemas.microsoft.com/office/drawing/2014/main" id="{7944B499-4301-89EF-1F18-92B22010D933}"/>
              </a:ext>
            </a:extLst>
          </p:cNvPr>
          <p:cNvPicPr>
            <a:picLocks noChangeAspect="1"/>
          </p:cNvPicPr>
          <p:nvPr userDrawn="1"/>
        </p:nvPicPr>
        <p:blipFill>
          <a:blip r:embed="rId3"/>
          <a:stretch>
            <a:fillRect/>
          </a:stretch>
        </p:blipFill>
        <p:spPr>
          <a:xfrm>
            <a:off x="3897261" y="865072"/>
            <a:ext cx="4397477" cy="1217504"/>
          </a:xfrm>
          <a:prstGeom prst="rect">
            <a:avLst/>
          </a:prstGeom>
        </p:spPr>
      </p:pic>
      <p:sp>
        <p:nvSpPr>
          <p:cNvPr id="10" name="Başlık 1">
            <a:extLst>
              <a:ext uri="{FF2B5EF4-FFF2-40B4-BE49-F238E27FC236}">
                <a16:creationId xmlns:a16="http://schemas.microsoft.com/office/drawing/2014/main" id="{30C3E450-2F76-3673-11C3-8DECC30ABFCD}"/>
              </a:ext>
            </a:extLst>
          </p:cNvPr>
          <p:cNvSpPr>
            <a:spLocks noGrp="1"/>
          </p:cNvSpPr>
          <p:nvPr>
            <p:ph type="title" hasCustomPrompt="1"/>
          </p:nvPr>
        </p:nvSpPr>
        <p:spPr>
          <a:xfrm>
            <a:off x="838199" y="3144724"/>
            <a:ext cx="10515600" cy="1325563"/>
          </a:xfrm>
        </p:spPr>
        <p:txBody>
          <a:bodyPr/>
          <a:lstStyle>
            <a:lvl1pPr algn="ctr">
              <a:defRPr b="1">
                <a:solidFill>
                  <a:schemeClr val="bg1"/>
                </a:solidFill>
                <a:latin typeface="+mn-lt"/>
              </a:defRPr>
            </a:lvl1pPr>
          </a:lstStyle>
          <a:p>
            <a:r>
              <a:rPr lang="tr-TR" dirty="0"/>
              <a:t>BAŞLIK GİRİNİZ</a:t>
            </a:r>
          </a:p>
        </p:txBody>
      </p:sp>
    </p:spTree>
    <p:extLst>
      <p:ext uri="{BB962C8B-B14F-4D97-AF65-F5344CB8AC3E}">
        <p14:creationId xmlns:p14="http://schemas.microsoft.com/office/powerpoint/2010/main" val="182897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ak-Kırmızı">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876ED44D-8B35-3078-3FBA-7220CBC4ACA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Resim 7">
            <a:extLst>
              <a:ext uri="{FF2B5EF4-FFF2-40B4-BE49-F238E27FC236}">
                <a16:creationId xmlns:a16="http://schemas.microsoft.com/office/drawing/2014/main" id="{7944B499-4301-89EF-1F18-92B22010D933}"/>
              </a:ext>
            </a:extLst>
          </p:cNvPr>
          <p:cNvPicPr>
            <a:picLocks noChangeAspect="1"/>
          </p:cNvPicPr>
          <p:nvPr userDrawn="1"/>
        </p:nvPicPr>
        <p:blipFill>
          <a:blip r:embed="rId3"/>
          <a:stretch>
            <a:fillRect/>
          </a:stretch>
        </p:blipFill>
        <p:spPr>
          <a:xfrm>
            <a:off x="3897261" y="865072"/>
            <a:ext cx="4397477" cy="1217504"/>
          </a:xfrm>
          <a:prstGeom prst="rect">
            <a:avLst/>
          </a:prstGeom>
        </p:spPr>
      </p:pic>
      <p:sp>
        <p:nvSpPr>
          <p:cNvPr id="10" name="Başlık 1">
            <a:extLst>
              <a:ext uri="{FF2B5EF4-FFF2-40B4-BE49-F238E27FC236}">
                <a16:creationId xmlns:a16="http://schemas.microsoft.com/office/drawing/2014/main" id="{30C3E450-2F76-3673-11C3-8DECC30ABFCD}"/>
              </a:ext>
            </a:extLst>
          </p:cNvPr>
          <p:cNvSpPr>
            <a:spLocks noGrp="1"/>
          </p:cNvSpPr>
          <p:nvPr>
            <p:ph type="title" hasCustomPrompt="1"/>
          </p:nvPr>
        </p:nvSpPr>
        <p:spPr>
          <a:xfrm>
            <a:off x="838199" y="3144724"/>
            <a:ext cx="10515600" cy="1325563"/>
          </a:xfrm>
        </p:spPr>
        <p:txBody>
          <a:bodyPr/>
          <a:lstStyle>
            <a:lvl1pPr algn="ctr">
              <a:defRPr b="1">
                <a:solidFill>
                  <a:schemeClr val="bg1"/>
                </a:solidFill>
                <a:latin typeface="+mn-lt"/>
              </a:defRPr>
            </a:lvl1pPr>
          </a:lstStyle>
          <a:p>
            <a:r>
              <a:rPr lang="tr-TR" dirty="0"/>
              <a:t>BAŞLIK GİRİNİZ</a:t>
            </a:r>
          </a:p>
        </p:txBody>
      </p:sp>
    </p:spTree>
    <p:extLst>
      <p:ext uri="{BB962C8B-B14F-4D97-AF65-F5344CB8AC3E}">
        <p14:creationId xmlns:p14="http://schemas.microsoft.com/office/powerpoint/2010/main" val="2012058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26F16951-864B-CEEE-6CBD-C80F00BC7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1B878885-5BA8-1A64-7F26-7234935F7A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39D2668-73B0-6886-14CA-D71614B0EF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C9A1C2ED-5BE5-F34B-8765-66B32B877609}" type="datetime1">
              <a:rPr lang="tr-TR" kern="1200" smtClean="0">
                <a:solidFill>
                  <a:prstClr val="black">
                    <a:tint val="75000"/>
                  </a:prstClr>
                </a:solidFill>
                <a:latin typeface="Calibri" panose="020F0502020204030204"/>
                <a:ea typeface="+mn-ea"/>
                <a:cs typeface="+mn-cs"/>
              </a:rPr>
              <a:pPr>
                <a:buClrTx/>
                <a:buFontTx/>
                <a:buNone/>
              </a:pPr>
              <a:t>16.12.2025</a:t>
            </a:fld>
            <a:endParaRPr lang="tr-TR" kern="1200">
              <a:solidFill>
                <a:prstClr val="black">
                  <a:tint val="75000"/>
                </a:prstClr>
              </a:solidFill>
              <a:latin typeface="Calibri" panose="020F0502020204030204"/>
              <a:ea typeface="+mn-ea"/>
              <a:cs typeface="+mn-cs"/>
            </a:endParaRPr>
          </a:p>
        </p:txBody>
      </p:sp>
      <p:sp>
        <p:nvSpPr>
          <p:cNvPr id="5" name="Alt Bilgi Yer Tutucusu 4">
            <a:extLst>
              <a:ext uri="{FF2B5EF4-FFF2-40B4-BE49-F238E27FC236}">
                <a16:creationId xmlns:a16="http://schemas.microsoft.com/office/drawing/2014/main" id="{C6B9B476-F87D-CD9F-573E-C49911DE06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tr-TR" kern="1200">
              <a:solidFill>
                <a:prstClr val="black">
                  <a:tint val="75000"/>
                </a:prstClr>
              </a:solidFill>
              <a:latin typeface="Calibri" panose="020F0502020204030204"/>
              <a:ea typeface="+mn-ea"/>
              <a:cs typeface="+mn-cs"/>
            </a:endParaRPr>
          </a:p>
        </p:txBody>
      </p:sp>
      <p:sp>
        <p:nvSpPr>
          <p:cNvPr id="6" name="Slayt Numarası Yer Tutucusu 5">
            <a:extLst>
              <a:ext uri="{FF2B5EF4-FFF2-40B4-BE49-F238E27FC236}">
                <a16:creationId xmlns:a16="http://schemas.microsoft.com/office/drawing/2014/main" id="{2C1E794A-670D-AD09-9AD8-E253A2AFCE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501A4338-EBAE-ED40-8475-2E6AE1B9F2FD}" type="slidenum">
              <a:rPr lang="tr-TR" kern="1200" smtClean="0">
                <a:solidFill>
                  <a:prstClr val="black">
                    <a:tint val="75000"/>
                  </a:prstClr>
                </a:solidFill>
                <a:latin typeface="Calibri" panose="020F0502020204030204"/>
                <a:ea typeface="+mn-ea"/>
                <a:cs typeface="+mn-cs"/>
              </a:rPr>
              <a:pPr>
                <a:buClrTx/>
                <a:buFontTx/>
                <a:buNone/>
              </a:pPr>
              <a:t>‹#›</a:t>
            </a:fld>
            <a:endParaRPr lang="tr-TR"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1820854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81"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26F16951-864B-CEEE-6CBD-C80F00BC7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1B878885-5BA8-1A64-7F26-7234935F7A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39D2668-73B0-6886-14CA-D71614B0EF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C9A1C2ED-5BE5-F34B-8765-66B32B877609}" type="datetime1">
              <a:rPr lang="tr-TR" kern="1200" smtClean="0">
                <a:solidFill>
                  <a:prstClr val="black">
                    <a:tint val="75000"/>
                  </a:prstClr>
                </a:solidFill>
                <a:latin typeface="Calibri" panose="020F0502020204030204"/>
                <a:ea typeface="+mn-ea"/>
                <a:cs typeface="+mn-cs"/>
              </a:rPr>
              <a:pPr>
                <a:buClrTx/>
                <a:buFontTx/>
                <a:buNone/>
              </a:pPr>
              <a:t>16.12.2025</a:t>
            </a:fld>
            <a:endParaRPr lang="tr-TR" kern="1200">
              <a:solidFill>
                <a:prstClr val="black">
                  <a:tint val="75000"/>
                </a:prstClr>
              </a:solidFill>
              <a:latin typeface="Calibri" panose="020F0502020204030204"/>
              <a:ea typeface="+mn-ea"/>
              <a:cs typeface="+mn-cs"/>
            </a:endParaRPr>
          </a:p>
        </p:txBody>
      </p:sp>
      <p:sp>
        <p:nvSpPr>
          <p:cNvPr id="5" name="Alt Bilgi Yer Tutucusu 4">
            <a:extLst>
              <a:ext uri="{FF2B5EF4-FFF2-40B4-BE49-F238E27FC236}">
                <a16:creationId xmlns:a16="http://schemas.microsoft.com/office/drawing/2014/main" id="{C6B9B476-F87D-CD9F-573E-C49911DE06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tr-TR" kern="1200">
              <a:solidFill>
                <a:prstClr val="black">
                  <a:tint val="75000"/>
                </a:prstClr>
              </a:solidFill>
              <a:latin typeface="Calibri" panose="020F0502020204030204"/>
              <a:ea typeface="+mn-ea"/>
              <a:cs typeface="+mn-cs"/>
            </a:endParaRPr>
          </a:p>
        </p:txBody>
      </p:sp>
      <p:sp>
        <p:nvSpPr>
          <p:cNvPr id="6" name="Slayt Numarası Yer Tutucusu 5">
            <a:extLst>
              <a:ext uri="{FF2B5EF4-FFF2-40B4-BE49-F238E27FC236}">
                <a16:creationId xmlns:a16="http://schemas.microsoft.com/office/drawing/2014/main" id="{2C1E794A-670D-AD09-9AD8-E253A2AFCE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501A4338-EBAE-ED40-8475-2E6AE1B9F2FD}" type="slidenum">
              <a:rPr lang="tr-TR" kern="1200" smtClean="0">
                <a:solidFill>
                  <a:prstClr val="black">
                    <a:tint val="75000"/>
                  </a:prstClr>
                </a:solidFill>
                <a:latin typeface="Calibri" panose="020F0502020204030204"/>
                <a:ea typeface="+mn-ea"/>
                <a:cs typeface="+mn-cs"/>
              </a:rPr>
              <a:pPr>
                <a:buClrTx/>
                <a:buFontTx/>
                <a:buNone/>
              </a:pPr>
              <a:t>‹#›</a:t>
            </a:fld>
            <a:endParaRPr lang="tr-TR"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9328480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hyperlink" Target="https://www.uptodate.com/contents/overview-of-smoking-cessation-management-in-adults" TargetMode="Externa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3.tiff"/><Relationship Id="rId7"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tiff"/><Relationship Id="rId4" Type="http://schemas.openxmlformats.org/officeDocument/2006/relationships/image" Target="../media/image14.tiff"/></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20.jpg"/><Relationship Id="rId4" Type="http://schemas.openxmlformats.org/officeDocument/2006/relationships/image" Target="../media/image19.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1.png"/><Relationship Id="rId7" Type="http://schemas.openxmlformats.org/officeDocument/2006/relationships/image" Target="../media/image55.jp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emf"/></Relationships>
</file>

<file path=ppt/slides/_rels/slide51.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57.jpg"/><Relationship Id="rId7" Type="http://schemas.openxmlformats.org/officeDocument/2006/relationships/image" Target="../media/image61.jp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60.jpg"/><Relationship Id="rId5" Type="http://schemas.openxmlformats.org/officeDocument/2006/relationships/image" Target="../media/image59.jp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68.jpg"/><Relationship Id="rId4" Type="http://schemas.openxmlformats.org/officeDocument/2006/relationships/image" Target="../media/image67.jpeg"/></Relationships>
</file>

<file path=ppt/slides/_rels/slide5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70.jpg"/></Relationships>
</file>

<file path=ppt/slides/_rels/slide5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image" Target="../media/image73.png"/><Relationship Id="rId4" Type="http://schemas.openxmlformats.org/officeDocument/2006/relationships/image" Target="../media/image72.png"/></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1">
            <a:extLst>
              <a:ext uri="{FF2B5EF4-FFF2-40B4-BE49-F238E27FC236}">
                <a16:creationId xmlns:a16="http://schemas.microsoft.com/office/drawing/2014/main" id="{D2A3BD21-8889-48AB-A089-8336A7ABD1A0}"/>
              </a:ext>
            </a:extLst>
          </p:cNvPr>
          <p:cNvSpPr txBox="1">
            <a:spLocks/>
          </p:cNvSpPr>
          <p:nvPr/>
        </p:nvSpPr>
        <p:spPr>
          <a:xfrm>
            <a:off x="999931" y="2840556"/>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bg1"/>
                </a:solidFill>
                <a:latin typeface="+mn-lt"/>
                <a:ea typeface="+mj-ea"/>
                <a:cs typeface="+mj-cs"/>
              </a:defRPr>
            </a:lvl1pPr>
          </a:lstStyle>
          <a:p>
            <a:r>
              <a:rPr lang="tr-TR" sz="3600" dirty="0">
                <a:latin typeface="Calibri" panose="020F0502020204030204" pitchFamily="34" charset="0"/>
                <a:cs typeface="Calibri" panose="020F0502020204030204" pitchFamily="34" charset="0"/>
              </a:rPr>
              <a:t>ÖZEL GRUPLARDA SİGARA BIRAKMA TEDAVİSİ</a:t>
            </a:r>
          </a:p>
        </p:txBody>
      </p:sp>
    </p:spTree>
    <p:extLst>
      <p:ext uri="{BB962C8B-B14F-4D97-AF65-F5344CB8AC3E}">
        <p14:creationId xmlns:p14="http://schemas.microsoft.com/office/powerpoint/2010/main" val="2369120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5"/>
        <p:cNvGrpSpPr/>
        <p:nvPr/>
      </p:nvGrpSpPr>
      <p:grpSpPr>
        <a:xfrm>
          <a:off x="0" y="0"/>
          <a:ext cx="0" cy="0"/>
          <a:chOff x="0" y="0"/>
          <a:chExt cx="0" cy="0"/>
        </a:xfrm>
      </p:grpSpPr>
      <p:sp>
        <p:nvSpPr>
          <p:cNvPr id="207" name="Google Shape;207;p12"/>
          <p:cNvSpPr txBox="1">
            <a:spLocks noGrp="1"/>
          </p:cNvSpPr>
          <p:nvPr>
            <p:ph type="title"/>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000"/>
              <a:buFont typeface="Century Schoolbook"/>
              <a:buNone/>
            </a:pPr>
            <a:r>
              <a:rPr lang="tr-TR" b="0" dirty="0">
                <a:latin typeface="Calibri" panose="020F0502020204030204" pitchFamily="34" charset="0"/>
                <a:cs typeface="Calibri" panose="020F0502020204030204" pitchFamily="34" charset="0"/>
              </a:rPr>
              <a:t>Ergenlere yönelik </a:t>
            </a:r>
            <a:r>
              <a:rPr lang="tr-TR" b="0" dirty="0" err="1">
                <a:latin typeface="Calibri" panose="020F0502020204030204" pitchFamily="34" charset="0"/>
                <a:cs typeface="Calibri" panose="020F0502020204030204" pitchFamily="34" charset="0"/>
              </a:rPr>
              <a:t>farmakoterapi</a:t>
            </a:r>
            <a:endParaRPr b="0" dirty="0">
              <a:latin typeface="Calibri" panose="020F0502020204030204" pitchFamily="34" charset="0"/>
              <a:cs typeface="Calibri" panose="020F0502020204030204" pitchFamily="34" charset="0"/>
            </a:endParaRPr>
          </a:p>
        </p:txBody>
      </p:sp>
      <p:sp>
        <p:nvSpPr>
          <p:cNvPr id="211" name="Google Shape;211;p12"/>
          <p:cNvSpPr txBox="1">
            <a:spLocks noGrp="1"/>
          </p:cNvSpPr>
          <p:nvPr>
            <p:ph type="body" sz="half" idx="2"/>
          </p:nvPr>
        </p:nvSpPr>
        <p:spPr>
          <a:xfrm>
            <a:off x="849025" y="1066800"/>
            <a:ext cx="10791583" cy="4810471"/>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000"/>
              <a:buChar char="•"/>
            </a:pPr>
            <a:endParaRPr lang="tr-TR" dirty="0">
              <a:latin typeface="Comic Sans MS" panose="030F0702030302020204" pitchFamily="66" charset="0"/>
            </a:endParaRPr>
          </a:p>
          <a:p>
            <a:pPr marL="228600" lvl="0" indent="-228600" algn="just" rtl="0">
              <a:lnSpc>
                <a:spcPct val="90000"/>
              </a:lnSpc>
              <a:spcBef>
                <a:spcPts val="1000"/>
              </a:spcBef>
              <a:spcAft>
                <a:spcPts val="0"/>
              </a:spcAft>
              <a:buClr>
                <a:schemeClr val="dk1"/>
              </a:buClr>
              <a:buSzPts val="2000"/>
              <a:buChar char="•"/>
            </a:pPr>
            <a:r>
              <a:rPr lang="tr-TR" sz="1800" dirty="0">
                <a:latin typeface="Calibri" panose="020F0502020204030204" pitchFamily="34" charset="0"/>
                <a:cs typeface="Calibri" panose="020F0502020204030204" pitchFamily="34" charset="0"/>
              </a:rPr>
              <a:t>Erişkinlerde kullanılan sigara bırakma ilaçlarının ergenlere yönelik önerilebilmesi için yeterli kanıt bulunmamaktadır.</a:t>
            </a:r>
            <a:endParaRPr sz="1800" dirty="0">
              <a:latin typeface="Calibri" panose="020F0502020204030204" pitchFamily="34" charset="0"/>
              <a:cs typeface="Calibri" panose="020F0502020204030204" pitchFamily="34" charset="0"/>
            </a:endParaRPr>
          </a:p>
          <a:p>
            <a:pPr marL="228600" lvl="0" indent="-228600" algn="just" rtl="0">
              <a:lnSpc>
                <a:spcPct val="90000"/>
              </a:lnSpc>
              <a:spcBef>
                <a:spcPts val="1000"/>
              </a:spcBef>
              <a:spcAft>
                <a:spcPts val="0"/>
              </a:spcAft>
              <a:buClr>
                <a:schemeClr val="dk1"/>
              </a:buClr>
              <a:buSzPts val="2000"/>
              <a:buChar char="•"/>
            </a:pPr>
            <a:r>
              <a:rPr lang="tr-TR" sz="1800" dirty="0">
                <a:latin typeface="Calibri" panose="020F0502020204030204" pitchFamily="34" charset="0"/>
                <a:cs typeface="Calibri" panose="020F0502020204030204" pitchFamily="34" charset="0"/>
              </a:rPr>
              <a:t>Avrupa ülkelerinde sigara bırakma amacıyla ilaç </a:t>
            </a:r>
            <a:r>
              <a:rPr lang="tr-TR" sz="1800" dirty="0" err="1">
                <a:latin typeface="Calibri" panose="020F0502020204030204" pitchFamily="34" charset="0"/>
                <a:cs typeface="Calibri" panose="020F0502020204030204" pitchFamily="34" charset="0"/>
              </a:rPr>
              <a:t>reçetelemek</a:t>
            </a:r>
            <a:r>
              <a:rPr lang="tr-TR" sz="1800" dirty="0">
                <a:latin typeface="Calibri" panose="020F0502020204030204" pitchFamily="34" charset="0"/>
                <a:cs typeface="Calibri" panose="020F0502020204030204" pitchFamily="34" charset="0"/>
              </a:rPr>
              <a:t> yasaklanmıştır.</a:t>
            </a:r>
            <a:endParaRPr sz="1800" dirty="0">
              <a:latin typeface="Calibri" panose="020F0502020204030204" pitchFamily="34" charset="0"/>
              <a:cs typeface="Calibri" panose="020F0502020204030204" pitchFamily="34" charset="0"/>
            </a:endParaRPr>
          </a:p>
          <a:p>
            <a:pPr marL="228600" lvl="0" indent="-228600" algn="just" rtl="0">
              <a:lnSpc>
                <a:spcPct val="90000"/>
              </a:lnSpc>
              <a:spcBef>
                <a:spcPts val="1000"/>
              </a:spcBef>
              <a:spcAft>
                <a:spcPts val="0"/>
              </a:spcAft>
              <a:buClr>
                <a:schemeClr val="dk1"/>
              </a:buClr>
              <a:buSzPts val="2000"/>
              <a:buChar char="•"/>
            </a:pPr>
            <a:r>
              <a:rPr lang="tr-TR" sz="1800" dirty="0">
                <a:latin typeface="Calibri" panose="020F0502020204030204" pitchFamily="34" charset="0"/>
                <a:cs typeface="Calibri" panose="020F0502020204030204" pitchFamily="34" charset="0"/>
              </a:rPr>
              <a:t>Nikotin </a:t>
            </a:r>
            <a:r>
              <a:rPr lang="tr-TR" sz="1800" dirty="0" err="1">
                <a:latin typeface="Calibri" panose="020F0502020204030204" pitchFamily="34" charset="0"/>
                <a:cs typeface="Calibri" panose="020F0502020204030204" pitchFamily="34" charset="0"/>
              </a:rPr>
              <a:t>replasman</a:t>
            </a:r>
            <a:r>
              <a:rPr lang="tr-TR" sz="1800" dirty="0">
                <a:latin typeface="Calibri" panose="020F0502020204030204" pitchFamily="34" charset="0"/>
                <a:cs typeface="Calibri" panose="020F0502020204030204" pitchFamily="34" charset="0"/>
              </a:rPr>
              <a:t> tedavisi ve </a:t>
            </a:r>
            <a:r>
              <a:rPr lang="tr-TR" sz="1800" dirty="0" err="1">
                <a:latin typeface="Calibri" panose="020F0502020204030204" pitchFamily="34" charset="0"/>
                <a:cs typeface="Calibri" panose="020F0502020204030204" pitchFamily="34" charset="0"/>
              </a:rPr>
              <a:t>bupropion</a:t>
            </a:r>
            <a:r>
              <a:rPr lang="tr-TR" sz="1800" dirty="0">
                <a:latin typeface="Calibri" panose="020F0502020204030204" pitchFamily="34" charset="0"/>
                <a:cs typeface="Calibri" panose="020F0502020204030204" pitchFamily="34" charset="0"/>
              </a:rPr>
              <a:t> gibi ilaçlarla yapılan çalışmalar sınırlıdır.</a:t>
            </a:r>
            <a:endParaRPr sz="1800" dirty="0">
              <a:latin typeface="Calibri" panose="020F0502020204030204" pitchFamily="34" charset="0"/>
              <a:cs typeface="Calibri" panose="020F0502020204030204" pitchFamily="34" charset="0"/>
            </a:endParaRPr>
          </a:p>
          <a:p>
            <a:pPr marL="228600" lvl="0" indent="-228600" algn="just" rtl="0">
              <a:lnSpc>
                <a:spcPct val="90000"/>
              </a:lnSpc>
              <a:spcBef>
                <a:spcPts val="1000"/>
              </a:spcBef>
              <a:spcAft>
                <a:spcPts val="0"/>
              </a:spcAft>
              <a:buClr>
                <a:schemeClr val="dk1"/>
              </a:buClr>
              <a:buSzPts val="2000"/>
              <a:buChar char="•"/>
            </a:pPr>
            <a:r>
              <a:rPr lang="tr-TR" sz="1800" dirty="0">
                <a:latin typeface="Calibri" panose="020F0502020204030204" pitchFamily="34" charset="0"/>
                <a:cs typeface="Calibri" panose="020F0502020204030204" pitchFamily="34" charset="0"/>
              </a:rPr>
              <a:t>Nikotin bandı tedavisiyle sigaradan uzak durma oranının </a:t>
            </a:r>
            <a:r>
              <a:rPr lang="tr-TR" sz="1800" dirty="0" err="1">
                <a:latin typeface="Calibri" panose="020F0502020204030204" pitchFamily="34" charset="0"/>
                <a:cs typeface="Calibri" panose="020F0502020204030204" pitchFamily="34" charset="0"/>
              </a:rPr>
              <a:t>plasebodan</a:t>
            </a:r>
            <a:r>
              <a:rPr lang="tr-TR" sz="1800" dirty="0">
                <a:latin typeface="Calibri" panose="020F0502020204030204" pitchFamily="34" charset="0"/>
                <a:cs typeface="Calibri" panose="020F0502020204030204" pitchFamily="34" charset="0"/>
              </a:rPr>
              <a:t> yüksek olduğu ancak anlamlılık düzeyine ulaşılmadığı bildirilmiştir.</a:t>
            </a:r>
            <a:endParaRPr sz="1800" dirty="0">
              <a:latin typeface="Calibri" panose="020F0502020204030204" pitchFamily="34" charset="0"/>
              <a:cs typeface="Calibri" panose="020F0502020204030204" pitchFamily="34" charset="0"/>
            </a:endParaRPr>
          </a:p>
          <a:p>
            <a:pPr marL="228600" lvl="0" indent="-228600" algn="just" rtl="0">
              <a:lnSpc>
                <a:spcPct val="90000"/>
              </a:lnSpc>
              <a:spcBef>
                <a:spcPts val="1000"/>
              </a:spcBef>
              <a:spcAft>
                <a:spcPts val="600"/>
              </a:spcAft>
              <a:buClr>
                <a:schemeClr val="dk1"/>
              </a:buClr>
              <a:buSzPts val="2000"/>
              <a:buChar char="•"/>
            </a:pPr>
            <a:r>
              <a:rPr lang="tr-TR" sz="1800" dirty="0">
                <a:latin typeface="Calibri" panose="020F0502020204030204" pitchFamily="34" charset="0"/>
                <a:cs typeface="Calibri" panose="020F0502020204030204" pitchFamily="34" charset="0"/>
              </a:rPr>
              <a:t>Nikotin sakızı ve nikotin bandı arasında yapılan bir çalışmada, etkililik bakımından herhangi bir fark bulunmamıştır.</a:t>
            </a:r>
          </a:p>
          <a:p>
            <a:pPr marL="228600" lvl="0" indent="-228600" algn="just">
              <a:spcBef>
                <a:spcPts val="0"/>
              </a:spcBef>
              <a:spcAft>
                <a:spcPts val="600"/>
              </a:spcAft>
              <a:buClr>
                <a:schemeClr val="dk1"/>
              </a:buClr>
              <a:buSzPts val="1700"/>
              <a:buChar char="•"/>
            </a:pPr>
            <a:r>
              <a:rPr lang="tr-TR" sz="1800" dirty="0" err="1">
                <a:latin typeface="Calibri" panose="020F0502020204030204" pitchFamily="34" charset="0"/>
                <a:cs typeface="Calibri" panose="020F0502020204030204" pitchFamily="34" charset="0"/>
              </a:rPr>
              <a:t>Bupropion</a:t>
            </a:r>
            <a:r>
              <a:rPr lang="tr-TR" sz="1800" dirty="0">
                <a:latin typeface="Calibri" panose="020F0502020204030204" pitchFamily="34" charset="0"/>
                <a:cs typeface="Calibri" panose="020F0502020204030204" pitchFamily="34" charset="0"/>
              </a:rPr>
              <a:t> SR ile sigara bırakma konusunda yapılan çalışmalarda çeşitli sonuçlar elde edilmiştir, ancak genel olarak etkinlik düşüktür.</a:t>
            </a:r>
          </a:p>
          <a:p>
            <a:pPr marL="228600" indent="-228600" algn="just">
              <a:spcBef>
                <a:spcPts val="0"/>
              </a:spcBef>
              <a:buClr>
                <a:schemeClr val="dk1"/>
              </a:buClr>
              <a:buSzPts val="1700"/>
              <a:buFont typeface="Arial" panose="020B0604020202020204" pitchFamily="34" charset="0"/>
              <a:buChar char="•"/>
            </a:pPr>
            <a:r>
              <a:rPr lang="tr-TR" sz="1800" dirty="0" err="1">
                <a:latin typeface="Calibri" panose="020F0502020204030204" pitchFamily="34" charset="0"/>
                <a:cs typeface="Calibri" panose="020F0502020204030204" pitchFamily="34" charset="0"/>
              </a:rPr>
              <a:t>Cytisinin</a:t>
            </a:r>
            <a:r>
              <a:rPr lang="tr-TR" sz="1800" dirty="0">
                <a:latin typeface="Calibri" panose="020F0502020204030204" pitchFamily="34" charset="0"/>
                <a:cs typeface="Calibri" panose="020F0502020204030204" pitchFamily="34" charset="0"/>
              </a:rPr>
              <a:t> 18 yaş altı kullanımı yok.</a:t>
            </a:r>
          </a:p>
          <a:p>
            <a:pPr marL="228600" lvl="0" indent="-228600" algn="just">
              <a:buClr>
                <a:schemeClr val="dk1"/>
              </a:buClr>
              <a:buSzPts val="1700"/>
              <a:buChar char="•"/>
            </a:pPr>
            <a:r>
              <a:rPr lang="tr-TR" sz="1800" dirty="0" err="1">
                <a:latin typeface="Calibri" panose="020F0502020204030204" pitchFamily="34" charset="0"/>
                <a:cs typeface="Calibri" panose="020F0502020204030204" pitchFamily="34" charset="0"/>
              </a:rPr>
              <a:t>Farmakoterapi</a:t>
            </a:r>
            <a:r>
              <a:rPr lang="tr-TR" sz="1800" dirty="0">
                <a:latin typeface="Calibri" panose="020F0502020204030204" pitchFamily="34" charset="0"/>
                <a:cs typeface="Calibri" panose="020F0502020204030204" pitchFamily="34" charset="0"/>
              </a:rPr>
              <a:t> kullanımını önermek için yeterli kanıt bulunmadığı ve </a:t>
            </a:r>
            <a:r>
              <a:rPr lang="tr-TR" sz="1800" dirty="0" err="1">
                <a:latin typeface="Calibri" panose="020F0502020204030204" pitchFamily="34" charset="0"/>
                <a:cs typeface="Calibri" panose="020F0502020204030204" pitchFamily="34" charset="0"/>
              </a:rPr>
              <a:t>psikososyal</a:t>
            </a:r>
            <a:r>
              <a:rPr lang="tr-TR" sz="1800" dirty="0">
                <a:latin typeface="Calibri" panose="020F0502020204030204" pitchFamily="34" charset="0"/>
                <a:cs typeface="Calibri" panose="020F0502020204030204" pitchFamily="34" charset="0"/>
              </a:rPr>
              <a:t> tedaviye yönlendirme yapılması gerektiği belirtilmiştir.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5"/>
        <p:cNvGrpSpPr/>
        <p:nvPr/>
      </p:nvGrpSpPr>
      <p:grpSpPr>
        <a:xfrm>
          <a:off x="0" y="0"/>
          <a:ext cx="0" cy="0"/>
          <a:chOff x="0" y="0"/>
          <a:chExt cx="0" cy="0"/>
        </a:xfrm>
      </p:grpSpPr>
      <p:sp>
        <p:nvSpPr>
          <p:cNvPr id="227" name="Google Shape;227;p14"/>
          <p:cNvSpPr txBox="1">
            <a:spLocks noGrp="1"/>
          </p:cNvSpPr>
          <p:nvPr>
            <p:ph type="title"/>
          </p:nvPr>
        </p:nvSpPr>
        <p:spPr>
          <a:xfrm>
            <a:off x="523674" y="547046"/>
            <a:ext cx="11089225" cy="504497"/>
          </a:xfrm>
          <a:prstGeom prst="rect">
            <a:avLst/>
          </a:prstGeom>
          <a:noFill/>
          <a:ln>
            <a:noFill/>
          </a:ln>
        </p:spPr>
        <p:txBody>
          <a:bodyPr spcFirstLastPara="1" wrap="square" lIns="91425" tIns="45700" rIns="91425" bIns="45700" anchor="t" anchorCtr="0">
            <a:normAutofit fontScale="90000"/>
          </a:bodyPr>
          <a:lstStyle/>
          <a:p>
            <a:pPr lvl="0">
              <a:spcBef>
                <a:spcPts val="0"/>
              </a:spcBef>
              <a:buClr>
                <a:schemeClr val="lt1"/>
              </a:buClr>
              <a:buSzPts val="4000"/>
            </a:pPr>
            <a:r>
              <a:rPr lang="tr-TR" sz="3200" b="0" dirty="0">
                <a:latin typeface="Calibri" panose="020F0502020204030204" pitchFamily="34" charset="0"/>
                <a:cs typeface="Calibri" panose="020F0502020204030204" pitchFamily="34" charset="0"/>
              </a:rPr>
              <a:t>Ergenlere yaklaşım</a:t>
            </a:r>
            <a:endParaRPr sz="3200" b="0" dirty="0">
              <a:latin typeface="Calibri" panose="020F0502020204030204" pitchFamily="34" charset="0"/>
              <a:cs typeface="Calibri" panose="020F0502020204030204" pitchFamily="34" charset="0"/>
            </a:endParaRPr>
          </a:p>
        </p:txBody>
      </p:sp>
      <p:sp>
        <p:nvSpPr>
          <p:cNvPr id="231" name="Google Shape;231;p14"/>
          <p:cNvSpPr txBox="1">
            <a:spLocks noGrp="1"/>
          </p:cNvSpPr>
          <p:nvPr>
            <p:ph type="body" sz="half" idx="2"/>
          </p:nvPr>
        </p:nvSpPr>
        <p:spPr>
          <a:xfrm>
            <a:off x="849025" y="1191492"/>
            <a:ext cx="10791583" cy="4685780"/>
          </a:xfrm>
          <a:prstGeom prst="rect">
            <a:avLst/>
          </a:prstGeom>
          <a:noFill/>
          <a:ln>
            <a:noFill/>
          </a:ln>
        </p:spPr>
        <p:txBody>
          <a:bodyPr spcFirstLastPara="1" wrap="square" lIns="91425" tIns="45700" rIns="91425" bIns="45700" anchor="t" anchorCtr="0">
            <a:normAutofit/>
          </a:bodyPr>
          <a:lstStyle/>
          <a:p>
            <a:pPr marL="228600" lvl="0" indent="-228600" algn="just">
              <a:spcAft>
                <a:spcPts val="1200"/>
              </a:spcAft>
              <a:buClr>
                <a:schemeClr val="dk1"/>
              </a:buClr>
              <a:buSzPct val="142000"/>
              <a:buChar char="•"/>
            </a:pPr>
            <a:r>
              <a:rPr lang="tr-TR" sz="2000" dirty="0">
                <a:latin typeface="Calibri" panose="020F0502020204030204" pitchFamily="34" charset="0"/>
                <a:cs typeface="Calibri" panose="020F0502020204030204" pitchFamily="34" charset="0"/>
              </a:rPr>
              <a:t>Farmakoterapilerin kullanılması durumunda yakından izleme gerektiği vurgulanmıştır.</a:t>
            </a:r>
          </a:p>
          <a:p>
            <a:pPr marL="228600" lvl="0" indent="-228600" algn="just" rtl="0">
              <a:lnSpc>
                <a:spcPct val="90000"/>
              </a:lnSpc>
              <a:spcBef>
                <a:spcPts val="0"/>
              </a:spcBef>
              <a:spcAft>
                <a:spcPts val="0"/>
              </a:spcAft>
              <a:buClr>
                <a:schemeClr val="dk1"/>
              </a:buClr>
              <a:buSzPct val="148000"/>
              <a:buChar char="•"/>
            </a:pPr>
            <a:r>
              <a:rPr lang="tr-TR" sz="2000" dirty="0">
                <a:latin typeface="Calibri" panose="020F0502020204030204" pitchFamily="34" charset="0"/>
                <a:cs typeface="Calibri" panose="020F0502020204030204" pitchFamily="34" charset="0"/>
              </a:rPr>
              <a:t>Hekimlerin 18 yaşın altındaki bütün genç hastalarına sigara kullanıp kullanmadıklarını sormaları ve sigaradan uzak durmanın önemi konusunda açık mesajlar iletmeleri önerilmektedir (kanıt düzeyi C).</a:t>
            </a:r>
            <a:endParaRPr sz="2000" dirty="0">
              <a:latin typeface="Calibri" panose="020F0502020204030204" pitchFamily="34" charset="0"/>
              <a:cs typeface="Calibri" panose="020F0502020204030204" pitchFamily="34" charset="0"/>
            </a:endParaRPr>
          </a:p>
          <a:p>
            <a:pPr marL="228600" lvl="0" indent="-228600" algn="just" rtl="0">
              <a:lnSpc>
                <a:spcPct val="90000"/>
              </a:lnSpc>
              <a:spcBef>
                <a:spcPts val="1000"/>
              </a:spcBef>
              <a:spcAft>
                <a:spcPts val="0"/>
              </a:spcAft>
              <a:buClr>
                <a:schemeClr val="dk1"/>
              </a:buClr>
              <a:buSzPct val="148000"/>
              <a:buChar char="•"/>
            </a:pPr>
            <a:r>
              <a:rPr lang="tr-TR" sz="2000" dirty="0">
                <a:latin typeface="Calibri" panose="020F0502020204030204" pitchFamily="34" charset="0"/>
                <a:cs typeface="Calibri" panose="020F0502020204030204" pitchFamily="34" charset="0"/>
              </a:rPr>
              <a:t>Ergenlerde danışmanlığın verimli sonuç veren bir sigara bırakma yöntemi olduğu kanıtlanmıştır (kanıt düzeyi B)</a:t>
            </a:r>
            <a:endParaRPr sz="2000" dirty="0">
              <a:latin typeface="Calibri" panose="020F0502020204030204" pitchFamily="34" charset="0"/>
              <a:cs typeface="Calibri" panose="020F0502020204030204" pitchFamily="34" charset="0"/>
            </a:endParaRPr>
          </a:p>
          <a:p>
            <a:pPr marL="228600" lvl="0" indent="-228600" algn="just" rtl="0">
              <a:lnSpc>
                <a:spcPct val="90000"/>
              </a:lnSpc>
              <a:spcBef>
                <a:spcPts val="1000"/>
              </a:spcBef>
              <a:spcAft>
                <a:spcPts val="0"/>
              </a:spcAft>
              <a:buClr>
                <a:schemeClr val="dk1"/>
              </a:buClr>
              <a:buSzPct val="148000"/>
              <a:buChar char="•"/>
            </a:pPr>
            <a:r>
              <a:rPr lang="tr-TR" sz="2000" dirty="0">
                <a:latin typeface="Calibri" panose="020F0502020204030204" pitchFamily="34" charset="0"/>
                <a:cs typeface="Calibri" panose="020F0502020204030204" pitchFamily="34" charset="0"/>
              </a:rPr>
              <a:t>Pasif sigara içiciliği çocuklara ve ergenlere zararlıdır. Hekimlerin, çocukları pasif sigara içiciliğinden korumak için anne babaların sigara içip içmediklerini değerlendirmelerini ve sigara bırakma konusunda öneri ile destek sunmaları önerilir (kanıt düzeyi B)</a:t>
            </a:r>
            <a:r>
              <a:rPr lang="tr-TR" sz="2000" dirty="0">
                <a:latin typeface="Comic Sans MS" panose="030F0702030302020204" pitchFamily="66" charset="0"/>
              </a:rPr>
              <a:t>.</a:t>
            </a:r>
            <a:endParaRPr sz="2000" dirty="0">
              <a:latin typeface="Comic Sans MS" panose="030F0702030302020204" pitchFamily="66"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5"/>
        <p:cNvGrpSpPr/>
        <p:nvPr/>
      </p:nvGrpSpPr>
      <p:grpSpPr>
        <a:xfrm>
          <a:off x="0" y="0"/>
          <a:ext cx="0" cy="0"/>
          <a:chOff x="0" y="0"/>
          <a:chExt cx="0" cy="0"/>
        </a:xfrm>
      </p:grpSpPr>
      <p:sp>
        <p:nvSpPr>
          <p:cNvPr id="237" name="Google Shape;237;p15"/>
          <p:cNvSpPr txBox="1">
            <a:spLocks noGrp="1"/>
          </p:cNvSpPr>
          <p:nvPr>
            <p:ph type="title"/>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000"/>
              <a:buFont typeface="Century Schoolbook"/>
              <a:buNone/>
            </a:pPr>
            <a:r>
              <a:rPr lang="tr-TR" b="0" dirty="0">
                <a:latin typeface="Calibri" panose="020F0502020204030204" pitchFamily="34" charset="0"/>
                <a:cs typeface="Calibri" panose="020F0502020204030204" pitchFamily="34" charset="0"/>
              </a:rPr>
              <a:t>Ergen Vakası Tedavi</a:t>
            </a:r>
            <a:endParaRPr b="0" dirty="0">
              <a:latin typeface="Calibri" panose="020F0502020204030204" pitchFamily="34" charset="0"/>
              <a:cs typeface="Calibri" panose="020F0502020204030204" pitchFamily="34" charset="0"/>
            </a:endParaRPr>
          </a:p>
        </p:txBody>
      </p:sp>
      <p:sp>
        <p:nvSpPr>
          <p:cNvPr id="241" name="Google Shape;241;p15"/>
          <p:cNvSpPr txBox="1">
            <a:spLocks noGrp="1"/>
          </p:cNvSpPr>
          <p:nvPr>
            <p:ph type="body" sz="half" idx="2"/>
          </p:nvPr>
        </p:nvSpPr>
        <p:spPr>
          <a:prstGeom prst="rect">
            <a:avLst/>
          </a:prstGeom>
          <a:noFill/>
          <a:ln>
            <a:noFill/>
          </a:ln>
        </p:spPr>
        <p:txBody>
          <a:bodyPr spcFirstLastPara="1" wrap="square" lIns="91425" tIns="45700" rIns="91425" bIns="45700" anchor="t" anchorCtr="0">
            <a:normAutofit/>
          </a:bodyPr>
          <a:lstStyle/>
          <a:p>
            <a:pPr lvl="0" algn="l" rtl="0">
              <a:lnSpc>
                <a:spcPct val="90000"/>
              </a:lnSpc>
              <a:spcBef>
                <a:spcPts val="0"/>
              </a:spcBef>
              <a:spcAft>
                <a:spcPts val="0"/>
              </a:spcAft>
              <a:buClr>
                <a:schemeClr val="dk1"/>
              </a:buClr>
              <a:buSzPts val="2400"/>
            </a:pPr>
            <a:endParaRPr lang="tr-TR" sz="2400" dirty="0"/>
          </a:p>
          <a:p>
            <a:pPr lvl="0" algn="l" rtl="0">
              <a:lnSpc>
                <a:spcPct val="90000"/>
              </a:lnSpc>
              <a:spcBef>
                <a:spcPts val="0"/>
              </a:spcBef>
              <a:spcAft>
                <a:spcPts val="0"/>
              </a:spcAft>
              <a:buClr>
                <a:schemeClr val="dk1"/>
              </a:buClr>
              <a:buSzPts val="2400"/>
            </a:pPr>
            <a:r>
              <a:rPr lang="tr-TR" sz="2400" dirty="0"/>
              <a:t>* </a:t>
            </a:r>
            <a:r>
              <a:rPr lang="tr-TR" sz="2400" dirty="0">
                <a:latin typeface="Calibri" panose="020F0502020204030204" pitchFamily="34" charset="0"/>
                <a:cs typeface="Calibri" panose="020F0502020204030204" pitchFamily="34" charset="0"/>
              </a:rPr>
              <a:t>Destekleyici tedaviler: Bilişsel Davranış Tedavisi ile Motivasyonel görüşme</a:t>
            </a:r>
            <a:endParaRPr dirty="0">
              <a:latin typeface="Calibri" panose="020F0502020204030204" pitchFamily="34" charset="0"/>
              <a:cs typeface="Calibri" panose="020F0502020204030204" pitchFamily="34" charset="0"/>
            </a:endParaRPr>
          </a:p>
          <a:p>
            <a:pPr lvl="0" algn="l" rtl="0">
              <a:lnSpc>
                <a:spcPct val="90000"/>
              </a:lnSpc>
              <a:spcBef>
                <a:spcPts val="1000"/>
              </a:spcBef>
              <a:spcAft>
                <a:spcPts val="0"/>
              </a:spcAft>
              <a:buClr>
                <a:schemeClr val="dk1"/>
              </a:buClr>
              <a:buSzPts val="2400"/>
            </a:pPr>
            <a:r>
              <a:rPr lang="tr-TR" sz="2400" dirty="0">
                <a:latin typeface="Calibri" panose="020F0502020204030204" pitchFamily="34" charset="0"/>
                <a:cs typeface="Calibri" panose="020F0502020204030204" pitchFamily="34" charset="0"/>
              </a:rPr>
              <a:t>* NRT (Nikotin </a:t>
            </a:r>
            <a:r>
              <a:rPr lang="tr-TR" sz="2400" dirty="0" err="1">
                <a:latin typeface="Calibri" panose="020F0502020204030204" pitchFamily="34" charset="0"/>
                <a:cs typeface="Calibri" panose="020F0502020204030204" pitchFamily="34" charset="0"/>
              </a:rPr>
              <a:t>replasman</a:t>
            </a:r>
            <a:r>
              <a:rPr lang="tr-TR" sz="2400" dirty="0">
                <a:latin typeface="Calibri" panose="020F0502020204030204" pitchFamily="34" charset="0"/>
                <a:cs typeface="Calibri" panose="020F0502020204030204" pitchFamily="34" charset="0"/>
              </a:rPr>
              <a:t> tedavisi)</a:t>
            </a:r>
          </a:p>
          <a:p>
            <a:pPr marL="285750" lvl="0" indent="-285750" algn="l" rtl="0">
              <a:lnSpc>
                <a:spcPct val="90000"/>
              </a:lnSpc>
              <a:spcBef>
                <a:spcPts val="1000"/>
              </a:spcBef>
              <a:spcAft>
                <a:spcPts val="0"/>
              </a:spcAft>
              <a:buClr>
                <a:schemeClr val="dk1"/>
              </a:buClr>
              <a:buSzPts val="2400"/>
              <a:buFont typeface="Arial" charset="0"/>
              <a:buChar char="•"/>
            </a:pPr>
            <a:endParaRPr dirty="0">
              <a:latin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Clr>
                <a:schemeClr val="dk1"/>
              </a:buClr>
              <a:buSzPts val="2400"/>
              <a:buNone/>
            </a:pPr>
            <a:r>
              <a:rPr lang="tr-TR" sz="2400" b="1" dirty="0">
                <a:latin typeface="Calibri" panose="020F0502020204030204" pitchFamily="34" charset="0"/>
                <a:cs typeface="Calibri" panose="020F0502020204030204" pitchFamily="34" charset="0"/>
              </a:rPr>
              <a:t>18 yaş altı kullanılmayanlar:</a:t>
            </a:r>
            <a:endParaRPr b="1" dirty="0">
              <a:latin typeface="Calibri" panose="020F0502020204030204" pitchFamily="34" charset="0"/>
              <a:cs typeface="Calibri" panose="020F0502020204030204" pitchFamily="34" charset="0"/>
            </a:endParaRPr>
          </a:p>
          <a:p>
            <a:pPr lvl="0" algn="l" rtl="0">
              <a:lnSpc>
                <a:spcPct val="90000"/>
              </a:lnSpc>
              <a:spcBef>
                <a:spcPts val="1000"/>
              </a:spcBef>
              <a:spcAft>
                <a:spcPts val="0"/>
              </a:spcAft>
              <a:buClr>
                <a:schemeClr val="dk1"/>
              </a:buClr>
              <a:buSzPts val="2400"/>
            </a:pPr>
            <a:r>
              <a:rPr lang="tr-TR" sz="2400" dirty="0">
                <a:latin typeface="Calibri" panose="020F0502020204030204" pitchFamily="34" charset="0"/>
                <a:cs typeface="Calibri" panose="020F0502020204030204" pitchFamily="34" charset="0"/>
              </a:rPr>
              <a:t>* </a:t>
            </a:r>
            <a:r>
              <a:rPr lang="tr-TR" sz="2400" dirty="0" err="1">
                <a:latin typeface="Calibri" panose="020F0502020204030204" pitchFamily="34" charset="0"/>
                <a:cs typeface="Calibri" panose="020F0502020204030204" pitchFamily="34" charset="0"/>
              </a:rPr>
              <a:t>Cytisine</a:t>
            </a:r>
            <a:endParaRPr dirty="0">
              <a:latin typeface="Calibri" panose="020F0502020204030204" pitchFamily="34" charset="0"/>
              <a:cs typeface="Calibri" panose="020F0502020204030204" pitchFamily="34" charset="0"/>
            </a:endParaRPr>
          </a:p>
          <a:p>
            <a:pPr lvl="0" algn="l" rtl="0">
              <a:lnSpc>
                <a:spcPct val="90000"/>
              </a:lnSpc>
              <a:spcBef>
                <a:spcPts val="1000"/>
              </a:spcBef>
              <a:spcAft>
                <a:spcPts val="0"/>
              </a:spcAft>
              <a:buClr>
                <a:schemeClr val="dk1"/>
              </a:buClr>
              <a:buSzPts val="2400"/>
            </a:pPr>
            <a:r>
              <a:rPr lang="tr-TR" sz="2400" dirty="0">
                <a:latin typeface="Calibri" panose="020F0502020204030204" pitchFamily="34" charset="0"/>
                <a:cs typeface="Calibri" panose="020F0502020204030204" pitchFamily="34" charset="0"/>
              </a:rPr>
              <a:t>* </a:t>
            </a:r>
            <a:r>
              <a:rPr lang="tr-TR" sz="2400" dirty="0" err="1">
                <a:latin typeface="Calibri" panose="020F0502020204030204" pitchFamily="34" charset="0"/>
                <a:cs typeface="Calibri" panose="020F0502020204030204" pitchFamily="34" charset="0"/>
              </a:rPr>
              <a:t>Bupropion</a:t>
            </a:r>
            <a:endParaRPr dirty="0">
              <a:latin typeface="Calibri" panose="020F0502020204030204" pitchFamily="34" charset="0"/>
              <a:cs typeface="Calibri" panose="020F0502020204030204" pitchFamily="34" charset="0"/>
            </a:endParaRPr>
          </a:p>
          <a:p>
            <a:pPr lvl="0" algn="l" rtl="0">
              <a:lnSpc>
                <a:spcPct val="90000"/>
              </a:lnSpc>
              <a:spcBef>
                <a:spcPts val="1000"/>
              </a:spcBef>
              <a:spcAft>
                <a:spcPts val="0"/>
              </a:spcAft>
              <a:buClr>
                <a:schemeClr val="dk1"/>
              </a:buClr>
              <a:buSzPts val="2400"/>
            </a:pPr>
            <a:r>
              <a:rPr lang="tr-TR" sz="2400" dirty="0">
                <a:latin typeface="Calibri" panose="020F0502020204030204" pitchFamily="34" charset="0"/>
                <a:cs typeface="Calibri" panose="020F0502020204030204" pitchFamily="34" charset="0"/>
              </a:rPr>
              <a:t>* </a:t>
            </a:r>
            <a:r>
              <a:rPr lang="tr-TR" sz="2400" dirty="0" err="1">
                <a:latin typeface="Calibri" panose="020F0502020204030204" pitchFamily="34" charset="0"/>
                <a:cs typeface="Calibri" panose="020F0502020204030204" pitchFamily="34" charset="0"/>
              </a:rPr>
              <a:t>Vareniklin</a:t>
            </a:r>
            <a:r>
              <a:rPr lang="tr-TR" sz="2400" dirty="0">
                <a:latin typeface="Calibri" panose="020F0502020204030204" pitchFamily="34" charset="0"/>
                <a:cs typeface="Calibri" panose="020F0502020204030204" pitchFamily="34" charset="0"/>
              </a:rPr>
              <a:t> </a:t>
            </a:r>
            <a:endParaRPr dirty="0">
              <a:latin typeface="Calibri" panose="020F0502020204030204" pitchFamily="34" charset="0"/>
              <a:cs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8"/>
        <p:cNvGrpSpPr/>
        <p:nvPr/>
      </p:nvGrpSpPr>
      <p:grpSpPr>
        <a:xfrm>
          <a:off x="0" y="0"/>
          <a:ext cx="0" cy="0"/>
          <a:chOff x="0" y="0"/>
          <a:chExt cx="0" cy="0"/>
        </a:xfrm>
      </p:grpSpPr>
      <p:sp>
        <p:nvSpPr>
          <p:cNvPr id="260" name="Google Shape;260;p17"/>
          <p:cNvSpPr txBox="1">
            <a:spLocks noGrp="1"/>
          </p:cNvSpPr>
          <p:nvPr>
            <p:ph type="title"/>
          </p:nvPr>
        </p:nvSpPr>
        <p:spPr>
          <a:xfrm>
            <a:off x="1519049" y="260136"/>
            <a:ext cx="11089225" cy="504497"/>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lt1"/>
              </a:buClr>
              <a:buSzPts val="4000"/>
              <a:buFont typeface="Century Schoolbook"/>
              <a:buNone/>
            </a:pPr>
            <a:r>
              <a:rPr lang="tr-TR" sz="3200" dirty="0" err="1">
                <a:latin typeface="Calibri" panose="020F0502020204030204" pitchFamily="34" charset="0"/>
                <a:cs typeface="Calibri" panose="020F0502020204030204" pitchFamily="34" charset="0"/>
              </a:rPr>
              <a:t>Kardiyovasküler</a:t>
            </a:r>
            <a:r>
              <a:rPr lang="tr-TR" sz="3200" dirty="0">
                <a:latin typeface="Calibri" panose="020F0502020204030204" pitchFamily="34" charset="0"/>
                <a:cs typeface="Calibri" panose="020F0502020204030204" pitchFamily="34" charset="0"/>
              </a:rPr>
              <a:t> hastalık</a:t>
            </a:r>
            <a:endParaRPr sz="3200" dirty="0">
              <a:latin typeface="Calibri" panose="020F0502020204030204" pitchFamily="34" charset="0"/>
              <a:cs typeface="Calibri" panose="020F0502020204030204" pitchFamily="34" charset="0"/>
            </a:endParaRPr>
          </a:p>
        </p:txBody>
      </p:sp>
      <p:sp>
        <p:nvSpPr>
          <p:cNvPr id="264" name="Google Shape;264;p17"/>
          <p:cNvSpPr txBox="1">
            <a:spLocks noGrp="1"/>
          </p:cNvSpPr>
          <p:nvPr>
            <p:ph type="body" sz="half" idx="2"/>
          </p:nvPr>
        </p:nvSpPr>
        <p:spPr>
          <a:xfrm>
            <a:off x="551383" y="997528"/>
            <a:ext cx="11291429" cy="4879744"/>
          </a:xfrm>
          <a:prstGeom prst="rect">
            <a:avLst/>
          </a:prstGeom>
          <a:noFill/>
          <a:ln>
            <a:noFill/>
          </a:ln>
        </p:spPr>
        <p:txBody>
          <a:bodyPr spcFirstLastPara="1" wrap="square" lIns="91425" tIns="45700" rIns="91425" bIns="45700" anchor="t" anchorCtr="0">
            <a:normAutofit lnSpcReduction="10000"/>
          </a:bodyPr>
          <a:lstStyle/>
          <a:p>
            <a:pPr marL="228600" lvl="0" indent="-228600" algn="just" rtl="0">
              <a:lnSpc>
                <a:spcPct val="90000"/>
              </a:lnSpc>
              <a:spcBef>
                <a:spcPts val="0"/>
              </a:spcBef>
              <a:spcAft>
                <a:spcPts val="1200"/>
              </a:spcAft>
              <a:buClr>
                <a:schemeClr val="dk1"/>
              </a:buClr>
              <a:buSzPts val="2200"/>
              <a:buChar char="•"/>
            </a:pPr>
            <a:r>
              <a:rPr lang="tr-TR" dirty="0">
                <a:latin typeface="Calibri" panose="020F0502020204030204" pitchFamily="34" charset="0"/>
                <a:ea typeface="Century"/>
                <a:cs typeface="Calibri" panose="020F0502020204030204" pitchFamily="34" charset="0"/>
                <a:sym typeface="Century"/>
              </a:rPr>
              <a:t>Sigara bırakma koroner kalp hastalığı (KKH) bulunan hastalarda bütün nedenlere bağlı mortalite riskinde %36'lık bir azalmayla ilişkilidir.</a:t>
            </a:r>
            <a:endParaRPr dirty="0">
              <a:latin typeface="Calibri" panose="020F0502020204030204" pitchFamily="34" charset="0"/>
              <a:cs typeface="Calibri" panose="020F0502020204030204" pitchFamily="34" charset="0"/>
            </a:endParaRPr>
          </a:p>
          <a:p>
            <a:pPr marL="228600" lvl="0" indent="-228600" algn="just" rtl="0">
              <a:lnSpc>
                <a:spcPct val="90000"/>
              </a:lnSpc>
              <a:spcBef>
                <a:spcPts val="600"/>
              </a:spcBef>
              <a:spcAft>
                <a:spcPts val="1200"/>
              </a:spcAft>
              <a:buClr>
                <a:schemeClr val="dk1"/>
              </a:buClr>
              <a:buSzPts val="2200"/>
              <a:buChar char="•"/>
            </a:pPr>
            <a:r>
              <a:rPr lang="tr-TR" dirty="0" err="1">
                <a:latin typeface="Calibri" panose="020F0502020204030204" pitchFamily="34" charset="0"/>
                <a:ea typeface="Century"/>
                <a:cs typeface="Calibri" panose="020F0502020204030204" pitchFamily="34" charset="0"/>
                <a:sym typeface="Century"/>
              </a:rPr>
              <a:t>Kardiyovasküler</a:t>
            </a:r>
            <a:r>
              <a:rPr lang="tr-TR" dirty="0">
                <a:latin typeface="Calibri" panose="020F0502020204030204" pitchFamily="34" charset="0"/>
                <a:ea typeface="Century"/>
                <a:cs typeface="Calibri" panose="020F0502020204030204" pitchFamily="34" charset="0"/>
                <a:sym typeface="Century"/>
              </a:rPr>
              <a:t> hastalığı olan kişilerde sigara bırakma tedavisinin diğer hastalardan farkı, genellikle beklenmedik bir </a:t>
            </a:r>
            <a:r>
              <a:rPr lang="tr-TR" dirty="0" err="1">
                <a:latin typeface="Calibri" panose="020F0502020204030204" pitchFamily="34" charset="0"/>
                <a:ea typeface="Century"/>
                <a:cs typeface="Calibri" panose="020F0502020204030204" pitchFamily="34" charset="0"/>
                <a:sym typeface="Century"/>
              </a:rPr>
              <a:t>kardiyovasküler</a:t>
            </a:r>
            <a:r>
              <a:rPr lang="tr-TR" dirty="0">
                <a:latin typeface="Calibri" panose="020F0502020204030204" pitchFamily="34" charset="0"/>
                <a:ea typeface="Century"/>
                <a:cs typeface="Calibri" panose="020F0502020204030204" pitchFamily="34" charset="0"/>
                <a:sym typeface="Century"/>
              </a:rPr>
              <a:t> olayın ardından sigarayı bırakma zorunluluğu ve yaşam boyu sigaradan uzak durma gerekliliğidir.</a:t>
            </a:r>
            <a:endParaRPr dirty="0">
              <a:latin typeface="Calibri" panose="020F0502020204030204" pitchFamily="34" charset="0"/>
              <a:cs typeface="Calibri" panose="020F0502020204030204" pitchFamily="34" charset="0"/>
            </a:endParaRPr>
          </a:p>
          <a:p>
            <a:pPr marL="228600" lvl="0" indent="-228600" algn="just" rtl="0">
              <a:lnSpc>
                <a:spcPct val="90000"/>
              </a:lnSpc>
              <a:spcBef>
                <a:spcPts val="600"/>
              </a:spcBef>
              <a:spcAft>
                <a:spcPts val="1200"/>
              </a:spcAft>
              <a:buClr>
                <a:schemeClr val="dk1"/>
              </a:buClr>
              <a:buSzPts val="2200"/>
              <a:buChar char="•"/>
            </a:pPr>
            <a:r>
              <a:rPr lang="tr-TR" dirty="0" err="1">
                <a:latin typeface="Calibri" panose="020F0502020204030204" pitchFamily="34" charset="0"/>
                <a:ea typeface="Century"/>
                <a:cs typeface="Calibri" panose="020F0502020204030204" pitchFamily="34" charset="0"/>
                <a:sym typeface="Century"/>
              </a:rPr>
              <a:t>Kardiyovasküler</a:t>
            </a:r>
            <a:r>
              <a:rPr lang="tr-TR" dirty="0">
                <a:latin typeface="Calibri" panose="020F0502020204030204" pitchFamily="34" charset="0"/>
                <a:ea typeface="Century"/>
                <a:cs typeface="Calibri" panose="020F0502020204030204" pitchFamily="34" charset="0"/>
                <a:sym typeface="Century"/>
              </a:rPr>
              <a:t> hastalığı olan kişilere sigarayı bırakmaları ısrarla önerilmeli ve akut evrede sigarayı bırakmalı, daha sonra da sigaradan uzak durmalıdırlar.</a:t>
            </a:r>
            <a:endParaRPr dirty="0">
              <a:latin typeface="Calibri" panose="020F0502020204030204" pitchFamily="34" charset="0"/>
              <a:cs typeface="Calibri" panose="020F0502020204030204" pitchFamily="34" charset="0"/>
            </a:endParaRPr>
          </a:p>
          <a:p>
            <a:pPr marL="228600" lvl="0" indent="-228600" algn="just" rtl="0">
              <a:lnSpc>
                <a:spcPct val="90000"/>
              </a:lnSpc>
              <a:spcBef>
                <a:spcPts val="600"/>
              </a:spcBef>
              <a:spcAft>
                <a:spcPts val="1200"/>
              </a:spcAft>
              <a:buClr>
                <a:schemeClr val="dk1"/>
              </a:buClr>
              <a:buSzPts val="2200"/>
              <a:buChar char="•"/>
            </a:pPr>
            <a:r>
              <a:rPr lang="tr-TR" b="1" dirty="0">
                <a:latin typeface="Calibri" panose="020F0502020204030204" pitchFamily="34" charset="0"/>
                <a:ea typeface="Century"/>
                <a:cs typeface="Calibri" panose="020F0502020204030204" pitchFamily="34" charset="0"/>
                <a:sym typeface="Century"/>
              </a:rPr>
              <a:t>Akut </a:t>
            </a:r>
            <a:r>
              <a:rPr lang="tr-TR" b="1" dirty="0" err="1">
                <a:latin typeface="Calibri" panose="020F0502020204030204" pitchFamily="34" charset="0"/>
                <a:ea typeface="Century"/>
                <a:cs typeface="Calibri" panose="020F0502020204030204" pitchFamily="34" charset="0"/>
                <a:sym typeface="Century"/>
              </a:rPr>
              <a:t>kardiyovasküler</a:t>
            </a:r>
            <a:r>
              <a:rPr lang="tr-TR" b="1" dirty="0">
                <a:latin typeface="Calibri" panose="020F0502020204030204" pitchFamily="34" charset="0"/>
                <a:ea typeface="Century"/>
                <a:cs typeface="Calibri" panose="020F0502020204030204" pitchFamily="34" charset="0"/>
                <a:sym typeface="Century"/>
              </a:rPr>
              <a:t> hastalık evresinde nikotin </a:t>
            </a:r>
            <a:r>
              <a:rPr lang="tr-TR" b="1" dirty="0" err="1">
                <a:latin typeface="Calibri" panose="020F0502020204030204" pitchFamily="34" charset="0"/>
                <a:ea typeface="Century"/>
                <a:cs typeface="Calibri" panose="020F0502020204030204" pitchFamily="34" charset="0"/>
                <a:sym typeface="Century"/>
              </a:rPr>
              <a:t>replasman</a:t>
            </a:r>
            <a:r>
              <a:rPr lang="tr-TR" b="1" dirty="0">
                <a:latin typeface="Calibri" panose="020F0502020204030204" pitchFamily="34" charset="0"/>
                <a:ea typeface="Century"/>
                <a:cs typeface="Calibri" panose="020F0502020204030204" pitchFamily="34" charset="0"/>
                <a:sym typeface="Century"/>
              </a:rPr>
              <a:t> tedavisi </a:t>
            </a:r>
            <a:r>
              <a:rPr lang="tr-TR" b="1" dirty="0" err="1">
                <a:latin typeface="Calibri" panose="020F0502020204030204" pitchFamily="34" charset="0"/>
                <a:ea typeface="Century"/>
                <a:cs typeface="Calibri" panose="020F0502020204030204" pitchFamily="34" charset="0"/>
                <a:sym typeface="Century"/>
              </a:rPr>
              <a:t>kontrendikedir</a:t>
            </a:r>
            <a:r>
              <a:rPr lang="tr-TR" dirty="0">
                <a:latin typeface="Calibri" panose="020F0502020204030204" pitchFamily="34" charset="0"/>
                <a:ea typeface="Century"/>
                <a:cs typeface="Calibri" panose="020F0502020204030204" pitchFamily="34" charset="0"/>
                <a:sym typeface="Century"/>
              </a:rPr>
              <a:t>.</a:t>
            </a:r>
          </a:p>
          <a:p>
            <a:pPr marL="228600" lvl="0" indent="-228600" algn="just">
              <a:spcBef>
                <a:spcPts val="600"/>
              </a:spcBef>
              <a:spcAft>
                <a:spcPts val="1200"/>
              </a:spcAft>
              <a:buClr>
                <a:schemeClr val="dk1"/>
              </a:buClr>
              <a:buSzPts val="1900"/>
              <a:buChar char="•"/>
            </a:pPr>
            <a:r>
              <a:rPr lang="tr-TR" dirty="0">
                <a:latin typeface="Calibri" panose="020F0502020204030204" pitchFamily="34" charset="0"/>
                <a:cs typeface="Calibri" panose="020F0502020204030204" pitchFamily="34" charset="0"/>
              </a:rPr>
              <a:t>Kardiyovasküler hastalık risk faktörü taşıyan herkese sigarayı bırakmaları önerilmeli ve nikotin replasman tedavisi üzerinde durulmalıdır.</a:t>
            </a:r>
          </a:p>
          <a:p>
            <a:pPr marL="228600" lvl="0" indent="-228600" algn="just">
              <a:spcBef>
                <a:spcPts val="600"/>
              </a:spcBef>
              <a:spcAft>
                <a:spcPts val="1200"/>
              </a:spcAft>
              <a:buClr>
                <a:schemeClr val="dk1"/>
              </a:buClr>
              <a:buSzPts val="1900"/>
              <a:buChar char="•"/>
            </a:pPr>
            <a:r>
              <a:rPr lang="tr-TR" dirty="0">
                <a:latin typeface="Calibri" panose="020F0502020204030204" pitchFamily="34" charset="0"/>
                <a:cs typeface="Calibri" panose="020F0502020204030204" pitchFamily="34" charset="0"/>
              </a:rPr>
              <a:t>Nikotin replasman tedavisinin kalp hastalarında olumsuz bir etkiye yol açmadığı gösterilmiştir.</a:t>
            </a:r>
          </a:p>
          <a:p>
            <a:pPr marL="228600" lvl="0" indent="-228600" algn="just">
              <a:spcBef>
                <a:spcPts val="600"/>
              </a:spcBef>
              <a:spcAft>
                <a:spcPts val="1200"/>
              </a:spcAft>
              <a:buClr>
                <a:schemeClr val="dk1"/>
              </a:buClr>
              <a:buSzPts val="1900"/>
              <a:buChar char="•"/>
            </a:pPr>
            <a:r>
              <a:rPr lang="tr-TR" dirty="0">
                <a:latin typeface="Calibri" panose="020F0502020204030204" pitchFamily="34" charset="0"/>
                <a:cs typeface="Calibri" panose="020F0502020204030204" pitchFamily="34" charset="0"/>
              </a:rPr>
              <a:t>Stabil koroner kalp hastalığı olan kişilerde </a:t>
            </a:r>
            <a:r>
              <a:rPr lang="tr-TR" dirty="0" err="1">
                <a:latin typeface="Calibri" panose="020F0502020204030204" pitchFamily="34" charset="0"/>
                <a:cs typeface="Calibri" panose="020F0502020204030204" pitchFamily="34" charset="0"/>
              </a:rPr>
              <a:t>vareniklinin</a:t>
            </a:r>
            <a:r>
              <a:rPr lang="tr-TR" dirty="0">
                <a:latin typeface="Calibri" panose="020F0502020204030204" pitchFamily="34" charset="0"/>
                <a:cs typeface="Calibri" panose="020F0502020204030204" pitchFamily="34" charset="0"/>
              </a:rPr>
              <a:t> güvenli olduğu düşünülmektedir, ancak daha fazla araştırma gerekmektedir.</a:t>
            </a:r>
          </a:p>
          <a:p>
            <a:pPr marL="228600" lvl="0" indent="-228600" algn="just">
              <a:spcBef>
                <a:spcPts val="600"/>
              </a:spcBef>
              <a:spcAft>
                <a:spcPts val="1200"/>
              </a:spcAft>
              <a:buClr>
                <a:schemeClr val="dk1"/>
              </a:buClr>
              <a:buSzPts val="1900"/>
              <a:buChar char="•"/>
            </a:pPr>
            <a:r>
              <a:rPr lang="tr-TR" dirty="0">
                <a:latin typeface="Calibri" panose="020F0502020204030204" pitchFamily="34" charset="0"/>
                <a:cs typeface="Calibri" panose="020F0502020204030204" pitchFamily="34" charset="0"/>
              </a:rPr>
              <a:t>Çoğul stratejileri içeren (farmakolojik ve psikososyal) girişimler, özellikle tek başına ilaca cevap vermeyen hastalarda daha iyi uzun vadeli etkililik sağlayabilir.</a:t>
            </a:r>
          </a:p>
          <a:p>
            <a:pPr marL="228600" lvl="0" indent="-228600" algn="just">
              <a:spcBef>
                <a:spcPts val="600"/>
              </a:spcBef>
              <a:spcAft>
                <a:spcPts val="1200"/>
              </a:spcAft>
              <a:buClr>
                <a:schemeClr val="dk1"/>
              </a:buClr>
              <a:buSzPts val="1900"/>
              <a:buChar char="•"/>
            </a:pPr>
            <a:r>
              <a:rPr lang="tr-TR" sz="1200" dirty="0">
                <a:latin typeface="Calibri" panose="020F0502020204030204" pitchFamily="34" charset="0"/>
                <a:cs typeface="Calibri" panose="020F0502020204030204" pitchFamily="34" charset="0"/>
              </a:rPr>
              <a:t>https://onlinecjc.ca/article/S0828-282X%2825%2900009-1/fulltext</a:t>
            </a:r>
          </a:p>
          <a:p>
            <a:pPr marL="228600" lvl="0" indent="-107950">
              <a:spcAft>
                <a:spcPts val="1200"/>
              </a:spcAft>
              <a:buClr>
                <a:schemeClr val="dk1"/>
              </a:buClr>
              <a:buSzPts val="1900"/>
            </a:pPr>
            <a:endParaRPr lang="tr-TR" dirty="0">
              <a:latin typeface="Comic Sans MS" panose="030F0702030302020204" pitchFamily="66" charset="0"/>
            </a:endParaRPr>
          </a:p>
          <a:p>
            <a:pPr marL="228600" lvl="0" indent="-228600" algn="l" rtl="0">
              <a:lnSpc>
                <a:spcPct val="90000"/>
              </a:lnSpc>
              <a:spcBef>
                <a:spcPts val="600"/>
              </a:spcBef>
              <a:spcAft>
                <a:spcPts val="0"/>
              </a:spcAft>
              <a:buClr>
                <a:schemeClr val="dk1"/>
              </a:buClr>
              <a:buSzPts val="2200"/>
              <a:buChar char="•"/>
            </a:pPr>
            <a:endParaRPr sz="1800" dirty="0">
              <a:latin typeface="Comic Sans MS" panose="030F0702030302020204" pitchFamily="66" charset="0"/>
            </a:endParaRPr>
          </a:p>
          <a:p>
            <a:pPr marL="228600" lvl="0" indent="-88900" algn="l" rtl="0">
              <a:lnSpc>
                <a:spcPct val="90000"/>
              </a:lnSpc>
              <a:spcBef>
                <a:spcPts val="1000"/>
              </a:spcBef>
              <a:spcAft>
                <a:spcPts val="0"/>
              </a:spcAft>
              <a:buClr>
                <a:schemeClr val="dk1"/>
              </a:buClr>
              <a:buSzPts val="2200"/>
              <a:buNone/>
            </a:pPr>
            <a:endParaRPr sz="2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8"/>
        <p:cNvGrpSpPr/>
        <p:nvPr/>
      </p:nvGrpSpPr>
      <p:grpSpPr>
        <a:xfrm>
          <a:off x="0" y="0"/>
          <a:ext cx="0" cy="0"/>
          <a:chOff x="0" y="0"/>
          <a:chExt cx="0" cy="0"/>
        </a:xfrm>
      </p:grpSpPr>
      <p:sp>
        <p:nvSpPr>
          <p:cNvPr id="280" name="Google Shape;280;p19"/>
          <p:cNvSpPr txBox="1">
            <a:spLocks noGrp="1"/>
          </p:cNvSpPr>
          <p:nvPr>
            <p:ph type="title"/>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000"/>
              <a:buFont typeface="Century Schoolbook"/>
              <a:buNone/>
            </a:pPr>
            <a:r>
              <a:rPr lang="tr-TR" b="0" dirty="0">
                <a:latin typeface="Calibri" panose="020F0502020204030204" pitchFamily="34" charset="0"/>
                <a:cs typeface="Calibri" panose="020F0502020204030204" pitchFamily="34" charset="0"/>
              </a:rPr>
              <a:t>KOAH </a:t>
            </a:r>
            <a:r>
              <a:rPr lang="tr-TR" sz="1800" b="0" dirty="0">
                <a:latin typeface="Calibri" panose="020F0502020204030204" pitchFamily="34" charset="0"/>
                <a:cs typeface="Calibri" panose="020F0502020204030204" pitchFamily="34" charset="0"/>
              </a:rPr>
              <a:t>1</a:t>
            </a:r>
            <a:endParaRPr b="0" dirty="0">
              <a:latin typeface="Calibri" panose="020F0502020204030204" pitchFamily="34" charset="0"/>
              <a:cs typeface="Calibri" panose="020F0502020204030204" pitchFamily="34" charset="0"/>
            </a:endParaRPr>
          </a:p>
        </p:txBody>
      </p:sp>
      <p:sp>
        <p:nvSpPr>
          <p:cNvPr id="284" name="Google Shape;284;p19"/>
          <p:cNvSpPr txBox="1">
            <a:spLocks noGrp="1"/>
          </p:cNvSpPr>
          <p:nvPr>
            <p:ph type="body" sz="half" idx="2"/>
          </p:nvPr>
        </p:nvSpPr>
        <p:spPr>
          <a:xfrm>
            <a:off x="700203" y="1093107"/>
            <a:ext cx="10791583" cy="4888593"/>
          </a:xfrm>
          <a:prstGeom prst="rect">
            <a:avLst/>
          </a:prstGeom>
          <a:noFill/>
          <a:ln>
            <a:noFill/>
          </a:ln>
        </p:spPr>
        <p:txBody>
          <a:bodyPr spcFirstLastPara="1" wrap="square" lIns="91425" tIns="45700" rIns="91425" bIns="45700" anchor="t" anchorCtr="0">
            <a:normAutofit lnSpcReduction="10000"/>
          </a:bodyPr>
          <a:lstStyle/>
          <a:p>
            <a:pPr marL="228600" lvl="0" indent="-228600" algn="just" rtl="0">
              <a:lnSpc>
                <a:spcPct val="90000"/>
              </a:lnSpc>
              <a:spcBef>
                <a:spcPts val="0"/>
              </a:spcBef>
              <a:spcAft>
                <a:spcPts val="0"/>
              </a:spcAft>
              <a:buClr>
                <a:schemeClr val="dk1"/>
              </a:buClr>
              <a:buSzPts val="2400"/>
              <a:buChar char="•"/>
            </a:pPr>
            <a:endParaRPr lang="tr-TR" sz="1300" dirty="0">
              <a:latin typeface="Comic Sans MS" panose="030F0702030302020204" pitchFamily="66" charset="0"/>
            </a:endParaRPr>
          </a:p>
          <a:p>
            <a:pPr marL="228600" lvl="0" indent="-228600" algn="just" rtl="0">
              <a:lnSpc>
                <a:spcPct val="90000"/>
              </a:lnSpc>
              <a:spcBef>
                <a:spcPts val="0"/>
              </a:spcBef>
              <a:spcAft>
                <a:spcPts val="0"/>
              </a:spcAft>
              <a:buClr>
                <a:schemeClr val="dk1"/>
              </a:buClr>
              <a:buSzPts val="2400"/>
              <a:buChar char="•"/>
            </a:pPr>
            <a:r>
              <a:rPr lang="tr-TR" sz="1400" dirty="0">
                <a:latin typeface="Calibri" panose="020F0502020204030204" pitchFamily="34" charset="0"/>
                <a:cs typeface="Calibri" panose="020F0502020204030204" pitchFamily="34" charset="0"/>
              </a:rPr>
              <a:t>Sigara içen KOAH hastalarında sigarayı bırakmanın en önemli tedavi girişimi olduğu vurgulanmalıdır.</a:t>
            </a:r>
            <a:endParaRPr sz="1400" dirty="0">
              <a:latin typeface="Calibri" panose="020F0502020204030204" pitchFamily="34" charset="0"/>
              <a:cs typeface="Calibri" panose="020F0502020204030204" pitchFamily="34" charset="0"/>
            </a:endParaRPr>
          </a:p>
          <a:p>
            <a:pPr marL="228600" lvl="0" indent="-228600" algn="just" rtl="0">
              <a:lnSpc>
                <a:spcPct val="90000"/>
              </a:lnSpc>
              <a:spcBef>
                <a:spcPts val="1000"/>
              </a:spcBef>
              <a:spcAft>
                <a:spcPts val="0"/>
              </a:spcAft>
              <a:buClr>
                <a:schemeClr val="dk1"/>
              </a:buClr>
              <a:buSzPts val="2400"/>
              <a:buChar char="•"/>
            </a:pPr>
            <a:r>
              <a:rPr lang="tr-TR" sz="1400" dirty="0">
                <a:latin typeface="Calibri" panose="020F0502020204030204" pitchFamily="34" charset="0"/>
                <a:cs typeface="Calibri" panose="020F0502020204030204" pitchFamily="34" charset="0"/>
              </a:rPr>
              <a:t>Nikotin bağımlılığı yüksek olan KOAH hastalarında ilaçlarla birlikte </a:t>
            </a:r>
            <a:r>
              <a:rPr lang="tr-TR" sz="1400" dirty="0" err="1">
                <a:latin typeface="Calibri" panose="020F0502020204030204" pitchFamily="34" charset="0"/>
                <a:cs typeface="Calibri" panose="020F0502020204030204" pitchFamily="34" charset="0"/>
              </a:rPr>
              <a:t>psikososyal</a:t>
            </a:r>
            <a:r>
              <a:rPr lang="tr-TR" sz="1400" dirty="0">
                <a:latin typeface="Calibri" panose="020F0502020204030204" pitchFamily="34" charset="0"/>
                <a:cs typeface="Calibri" panose="020F0502020204030204" pitchFamily="34" charset="0"/>
              </a:rPr>
              <a:t> destek içeren yapılandırılmış sigara bırakma programları etkili olmaktadır.</a:t>
            </a:r>
            <a:endParaRPr sz="1400" dirty="0">
              <a:latin typeface="Calibri" panose="020F0502020204030204" pitchFamily="34" charset="0"/>
              <a:cs typeface="Calibri" panose="020F0502020204030204" pitchFamily="34" charset="0"/>
            </a:endParaRPr>
          </a:p>
          <a:p>
            <a:pPr marL="228600" lvl="0" indent="-228600" algn="just" rtl="0">
              <a:lnSpc>
                <a:spcPct val="90000"/>
              </a:lnSpc>
              <a:spcBef>
                <a:spcPts val="1000"/>
              </a:spcBef>
              <a:spcAft>
                <a:spcPts val="0"/>
              </a:spcAft>
              <a:buClr>
                <a:schemeClr val="dk1"/>
              </a:buClr>
              <a:buSzPts val="2400"/>
              <a:buChar char="•"/>
            </a:pPr>
            <a:r>
              <a:rPr lang="tr-TR" sz="1400" dirty="0">
                <a:latin typeface="Calibri" panose="020F0502020204030204" pitchFamily="34" charset="0"/>
                <a:cs typeface="Calibri" panose="020F0502020204030204" pitchFamily="34" charset="0"/>
              </a:rPr>
              <a:t>Klinik KOAH Soru Formu (CCQ) sigara bırakmanın sağlıkla ilişkili yaşam kalitesine katkısını değerlendirmek için kullanılabilecek bir araçtır.</a:t>
            </a:r>
            <a:endParaRPr sz="1400" dirty="0">
              <a:latin typeface="Calibri" panose="020F0502020204030204" pitchFamily="34" charset="0"/>
              <a:cs typeface="Calibri" panose="020F0502020204030204" pitchFamily="34" charset="0"/>
            </a:endParaRPr>
          </a:p>
          <a:p>
            <a:pPr marL="228600" lvl="0" indent="-228600" algn="just" rtl="0">
              <a:lnSpc>
                <a:spcPct val="90000"/>
              </a:lnSpc>
              <a:spcBef>
                <a:spcPts val="1000"/>
              </a:spcBef>
              <a:spcAft>
                <a:spcPts val="1200"/>
              </a:spcAft>
              <a:buClr>
                <a:schemeClr val="dk1"/>
              </a:buClr>
              <a:buSzPts val="2400"/>
              <a:buChar char="•"/>
            </a:pPr>
            <a:r>
              <a:rPr lang="tr-TR" sz="1400" dirty="0">
                <a:latin typeface="Calibri" panose="020F0502020204030204" pitchFamily="34" charset="0"/>
                <a:cs typeface="Calibri" panose="020F0502020204030204" pitchFamily="34" charset="0"/>
              </a:rPr>
              <a:t>Sigara içen KOAH hastalarının hekimler tarafından sigarayı bırakmalarının tekrar tekrar önerilmesi gerekmektedir.</a:t>
            </a:r>
          </a:p>
          <a:p>
            <a:pPr marL="228600" lvl="0" indent="-228600" algn="just">
              <a:spcBef>
                <a:spcPts val="0"/>
              </a:spcBef>
              <a:buClr>
                <a:schemeClr val="dk1"/>
              </a:buClr>
              <a:buSzPts val="2000"/>
              <a:buChar char="•"/>
            </a:pPr>
            <a:r>
              <a:rPr lang="tr-TR" sz="1400" dirty="0">
                <a:latin typeface="Calibri" panose="020F0502020204030204" pitchFamily="34" charset="0"/>
                <a:cs typeface="Calibri" panose="020F0502020204030204" pitchFamily="34" charset="0"/>
              </a:rPr>
              <a:t>NRT (nikotin </a:t>
            </a:r>
            <a:r>
              <a:rPr lang="tr-TR" sz="1400" dirty="0" err="1">
                <a:latin typeface="Calibri" panose="020F0502020204030204" pitchFamily="34" charset="0"/>
                <a:cs typeface="Calibri" panose="020F0502020204030204" pitchFamily="34" charset="0"/>
              </a:rPr>
              <a:t>replasman</a:t>
            </a:r>
            <a:r>
              <a:rPr lang="tr-TR" sz="1400" dirty="0">
                <a:latin typeface="Calibri" panose="020F0502020204030204" pitchFamily="34" charset="0"/>
                <a:cs typeface="Calibri" panose="020F0502020204030204" pitchFamily="34" charset="0"/>
              </a:rPr>
              <a:t> tedavisi) ve danışmanlık kombinasyonunun en etkili yaklaşım olduğu ve bu yaklaşımın KOAH hastalarında diğer tedavi seçeneklerinden daha iyi sonuçlar verdiği belirtilmektedir.</a:t>
            </a:r>
          </a:p>
          <a:p>
            <a:pPr marL="228600" lvl="0" indent="-228600" algn="just">
              <a:buClr>
                <a:schemeClr val="dk1"/>
              </a:buClr>
              <a:buSzPts val="2000"/>
              <a:buChar char="•"/>
            </a:pPr>
            <a:r>
              <a:rPr lang="tr-TR" sz="1400" dirty="0">
                <a:latin typeface="Calibri" panose="020F0502020204030204" pitchFamily="34" charset="0"/>
                <a:cs typeface="Calibri" panose="020F0502020204030204" pitchFamily="34" charset="0"/>
              </a:rPr>
              <a:t>Farklı NRT formlarının kombinasyon halinde kullanılması ve NRT kullanım süresinin uzatılması daha iyi sonuçlar sağlayabilir.</a:t>
            </a:r>
          </a:p>
          <a:p>
            <a:pPr marL="228600" lvl="0" indent="-228600">
              <a:buClr>
                <a:schemeClr val="dk1"/>
              </a:buClr>
              <a:buSzPts val="2400"/>
              <a:buChar char="•"/>
            </a:pPr>
            <a:r>
              <a:rPr lang="tr-TR" sz="1400" dirty="0" err="1">
                <a:latin typeface="Calibri" panose="020F0502020204030204" pitchFamily="34" charset="0"/>
                <a:cs typeface="Calibri" panose="020F0502020204030204" pitchFamily="34" charset="0"/>
              </a:rPr>
              <a:t>Bupropionun</a:t>
            </a:r>
            <a:r>
              <a:rPr lang="tr-TR" sz="1400" dirty="0">
                <a:latin typeface="Calibri" panose="020F0502020204030204" pitchFamily="34" charset="0"/>
                <a:cs typeface="Calibri" panose="020F0502020204030204" pitchFamily="34" charset="0"/>
              </a:rPr>
              <a:t> sigarayı bırakma tedavisinde etkili olduğu ve danışmanlıkla birlikte uygulandığında daha başarılı olduğu belirtilmektedir.</a:t>
            </a:r>
          </a:p>
          <a:p>
            <a:pPr marL="228600" lvl="0" indent="-228600">
              <a:buClr>
                <a:schemeClr val="dk1"/>
              </a:buClr>
              <a:buSzPts val="2400"/>
              <a:buChar char="•"/>
            </a:pPr>
            <a:r>
              <a:rPr lang="tr-TR" sz="1400" dirty="0">
                <a:latin typeface="Calibri" panose="020F0502020204030204" pitchFamily="34" charset="0"/>
                <a:cs typeface="Calibri" panose="020F0502020204030204" pitchFamily="34" charset="0"/>
              </a:rPr>
              <a:t>Sigara bırakma girişimlerinde davranışçı terapi ve ilaç tedavisi kombinasyonunun etkili olduğu gösterilmiştir.</a:t>
            </a:r>
          </a:p>
          <a:p>
            <a:pPr marL="228600" lvl="0" indent="-228600">
              <a:buClr>
                <a:schemeClr val="dk1"/>
              </a:buClr>
              <a:buSzPts val="2400"/>
              <a:buChar char="•"/>
            </a:pPr>
            <a:r>
              <a:rPr lang="tr-TR" sz="1400" dirty="0">
                <a:latin typeface="Calibri" panose="020F0502020204030204" pitchFamily="34" charset="0"/>
                <a:cs typeface="Calibri" panose="020F0502020204030204" pitchFamily="34" charset="0"/>
              </a:rPr>
              <a:t>Sigara bırakma tedavisi için agresif bir programın uzun vadede maliyet-etkin olduğu belirtilmektedir.</a:t>
            </a:r>
          </a:p>
          <a:p>
            <a:pPr marL="228600" lvl="0" indent="-228600">
              <a:buClr>
                <a:schemeClr val="dk1"/>
              </a:buClr>
              <a:buSzPts val="2400"/>
              <a:buChar char="•"/>
            </a:pPr>
            <a:endParaRPr lang="tr-TR" sz="1400" dirty="0">
              <a:latin typeface="Calibri" panose="020F0502020204030204" pitchFamily="34" charset="0"/>
              <a:cs typeface="Calibri" panose="020F0502020204030204" pitchFamily="34" charset="0"/>
            </a:endParaRPr>
          </a:p>
          <a:p>
            <a:pPr marL="228600" lvl="0" indent="-228600">
              <a:buClr>
                <a:schemeClr val="dk1"/>
              </a:buClr>
              <a:buSzPts val="2400"/>
              <a:buChar char="•"/>
            </a:pPr>
            <a:r>
              <a:rPr lang="tr-TR" sz="1400" dirty="0">
                <a:latin typeface="Calibri" panose="020F0502020204030204" pitchFamily="34" charset="0"/>
                <a:cs typeface="Calibri" panose="020F0502020204030204" pitchFamily="34" charset="0"/>
              </a:rPr>
              <a:t>Hastalığın ağırlık derecesi ya da içilen sigara sayısı ne olursa olsun, sigara içen bütün KOAH hastalarında sigaranın kesilmesi için NRT  kullanılmalıdır (kanıt düzeyi B)</a:t>
            </a:r>
          </a:p>
          <a:p>
            <a:pPr marL="228600" lvl="0" indent="-228600">
              <a:buClr>
                <a:schemeClr val="dk1"/>
              </a:buClr>
              <a:buSzPts val="2400"/>
              <a:buChar char="•"/>
            </a:pPr>
            <a:r>
              <a:rPr lang="tr-TR" sz="1400" dirty="0">
                <a:latin typeface="Calibri" panose="020F0502020204030204" pitchFamily="34" charset="0"/>
                <a:cs typeface="Calibri" panose="020F0502020204030204" pitchFamily="34" charset="0"/>
              </a:rPr>
              <a:t>NRT, </a:t>
            </a:r>
            <a:r>
              <a:rPr lang="tr-TR" sz="1400" dirty="0" err="1">
                <a:latin typeface="Calibri" panose="020F0502020204030204" pitchFamily="34" charset="0"/>
                <a:cs typeface="Calibri" panose="020F0502020204030204" pitchFamily="34" charset="0"/>
              </a:rPr>
              <a:t>vareniklin</a:t>
            </a:r>
            <a:r>
              <a:rPr lang="tr-TR" sz="1400" dirty="0">
                <a:latin typeface="Calibri" panose="020F0502020204030204" pitchFamily="34" charset="0"/>
                <a:cs typeface="Calibri" panose="020F0502020204030204" pitchFamily="34" charset="0"/>
              </a:rPr>
              <a:t> ve </a:t>
            </a:r>
            <a:r>
              <a:rPr lang="tr-TR" sz="1400" dirty="0" err="1">
                <a:latin typeface="Calibri" panose="020F0502020204030204" pitchFamily="34" charset="0"/>
                <a:cs typeface="Calibri" panose="020F0502020204030204" pitchFamily="34" charset="0"/>
              </a:rPr>
              <a:t>bupropion</a:t>
            </a:r>
            <a:r>
              <a:rPr lang="tr-TR" sz="1400" dirty="0">
                <a:latin typeface="Calibri" panose="020F0502020204030204" pitchFamily="34" charset="0"/>
                <a:cs typeface="Calibri" panose="020F0502020204030204" pitchFamily="34" charset="0"/>
              </a:rPr>
              <a:t> SR sigara içen KOAH hastalarında etkilidir ve iyi </a:t>
            </a:r>
            <a:r>
              <a:rPr lang="tr-TR" sz="1400" dirty="0" err="1">
                <a:latin typeface="Calibri" panose="020F0502020204030204" pitchFamily="34" charset="0"/>
                <a:cs typeface="Calibri" panose="020F0502020204030204" pitchFamily="34" charset="0"/>
              </a:rPr>
              <a:t>tolere</a:t>
            </a:r>
            <a:r>
              <a:rPr lang="tr-TR" sz="1400" dirty="0">
                <a:latin typeface="Calibri" panose="020F0502020204030204" pitchFamily="34" charset="0"/>
                <a:cs typeface="Calibri" panose="020F0502020204030204" pitchFamily="34" charset="0"/>
              </a:rPr>
              <a:t> edilmektedir (kanıt düzeyi A).</a:t>
            </a:r>
          </a:p>
          <a:p>
            <a:pPr marL="228600" lvl="0" indent="-228600">
              <a:buClr>
                <a:schemeClr val="dk1"/>
              </a:buClr>
              <a:buSzPts val="2400"/>
              <a:buChar char="•"/>
            </a:pPr>
            <a:endParaRPr lang="tr-TR" sz="1300" dirty="0">
              <a:latin typeface="Comic Sans MS" panose="030F0702030302020204" pitchFamily="66" charset="0"/>
            </a:endParaRPr>
          </a:p>
          <a:p>
            <a:pPr lvl="0">
              <a:buClr>
                <a:schemeClr val="dk1"/>
              </a:buClr>
              <a:buSzPts val="2400"/>
            </a:pPr>
            <a:r>
              <a:rPr lang="tr-TR" sz="800" dirty="0">
                <a:latin typeface="Comic Sans MS" panose="030F0702030302020204" pitchFamily="66" charset="0"/>
              </a:rPr>
              <a:t>https://pmc.ncbi.nlm.nih.gov/articles/PMC9487432/</a:t>
            </a:r>
          </a:p>
          <a:p>
            <a:pPr marL="228600" lvl="0" indent="-228600" algn="l" rtl="0">
              <a:lnSpc>
                <a:spcPct val="90000"/>
              </a:lnSpc>
              <a:spcBef>
                <a:spcPts val="1000"/>
              </a:spcBef>
              <a:spcAft>
                <a:spcPts val="0"/>
              </a:spcAft>
              <a:buClr>
                <a:schemeClr val="dk1"/>
              </a:buClr>
              <a:buSzPts val="2400"/>
              <a:buChar char="•"/>
            </a:pPr>
            <a:endParaRPr dirty="0">
              <a:latin typeface="Comic Sans MS" panose="030F0702030302020204" pitchFamily="66" charset="0"/>
            </a:endParaRPr>
          </a:p>
          <a:p>
            <a:pPr marL="228600" lvl="0" indent="-76200" algn="l" rtl="0">
              <a:lnSpc>
                <a:spcPct val="90000"/>
              </a:lnSpc>
              <a:spcBef>
                <a:spcPts val="1000"/>
              </a:spcBef>
              <a:spcAft>
                <a:spcPts val="0"/>
              </a:spcAft>
              <a:buClr>
                <a:schemeClr val="dk1"/>
              </a:buClr>
              <a:buSzPts val="2400"/>
              <a:buNone/>
            </a:pPr>
            <a:endParaRPr sz="24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9"/>
        <p:cNvGrpSpPr/>
        <p:nvPr/>
      </p:nvGrpSpPr>
      <p:grpSpPr>
        <a:xfrm>
          <a:off x="0" y="0"/>
          <a:ext cx="0" cy="0"/>
          <a:chOff x="0" y="0"/>
          <a:chExt cx="0" cy="0"/>
        </a:xfrm>
      </p:grpSpPr>
      <p:sp>
        <p:nvSpPr>
          <p:cNvPr id="331" name="Google Shape;331;p24"/>
          <p:cNvSpPr txBox="1">
            <a:spLocks noGrp="1"/>
          </p:cNvSpPr>
          <p:nvPr>
            <p:ph type="title"/>
          </p:nvPr>
        </p:nvSpPr>
        <p:spPr>
          <a:xfrm>
            <a:off x="849025" y="588610"/>
            <a:ext cx="10791583" cy="504497"/>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lt1"/>
              </a:buClr>
              <a:buSzPts val="4000"/>
              <a:buFont typeface="Century Schoolbook"/>
              <a:buNone/>
            </a:pPr>
            <a:r>
              <a:rPr lang="tr-TR" sz="3200" b="0" dirty="0">
                <a:latin typeface="Calibri" panose="020F0502020204030204" pitchFamily="34" charset="0"/>
                <a:cs typeface="Calibri" panose="020F0502020204030204" pitchFamily="34" charset="0"/>
              </a:rPr>
              <a:t>Astım</a:t>
            </a:r>
            <a:endParaRPr sz="3200" b="0" dirty="0">
              <a:latin typeface="Calibri" panose="020F0502020204030204" pitchFamily="34" charset="0"/>
              <a:cs typeface="Calibri" panose="020F0502020204030204" pitchFamily="34" charset="0"/>
            </a:endParaRPr>
          </a:p>
        </p:txBody>
      </p:sp>
      <p:sp>
        <p:nvSpPr>
          <p:cNvPr id="335" name="Google Shape;335;p24"/>
          <p:cNvSpPr txBox="1">
            <a:spLocks noGrp="1"/>
          </p:cNvSpPr>
          <p:nvPr>
            <p:ph type="body" sz="half" idx="2"/>
          </p:nvPr>
        </p:nvSpPr>
        <p:spPr>
          <a:prstGeom prst="rect">
            <a:avLst/>
          </a:prstGeom>
          <a:noFill/>
          <a:ln>
            <a:noFill/>
          </a:ln>
        </p:spPr>
        <p:txBody>
          <a:bodyPr spcFirstLastPara="1" wrap="square" lIns="91425" tIns="45700" rIns="91425" bIns="45700" anchor="t" anchorCtr="0">
            <a:normAutofit/>
          </a:bodyPr>
          <a:lstStyle/>
          <a:p>
            <a:pPr marL="228600" lvl="0" indent="-228600" algn="just" rtl="0">
              <a:lnSpc>
                <a:spcPct val="90000"/>
              </a:lnSpc>
              <a:spcBef>
                <a:spcPts val="0"/>
              </a:spcBef>
              <a:spcAft>
                <a:spcPts val="0"/>
              </a:spcAft>
              <a:buClr>
                <a:schemeClr val="dk1"/>
              </a:buClr>
              <a:buSzPts val="2400"/>
              <a:buChar char="•"/>
            </a:pPr>
            <a:r>
              <a:rPr lang="tr-TR" sz="2000" dirty="0">
                <a:latin typeface="Calibri" panose="020F0502020204030204" pitchFamily="34" charset="0"/>
                <a:cs typeface="Calibri" panose="020F0502020204030204" pitchFamily="34" charset="0"/>
              </a:rPr>
              <a:t>Sigara içme astım hastalığının ağırlık derecesi ve kontrol altına alınamaması açısından önemlidir.</a:t>
            </a:r>
            <a:endParaRPr sz="2000" dirty="0">
              <a:latin typeface="Calibri" panose="020F0502020204030204" pitchFamily="34" charset="0"/>
              <a:cs typeface="Calibri" panose="020F0502020204030204" pitchFamily="34" charset="0"/>
            </a:endParaRPr>
          </a:p>
          <a:p>
            <a:pPr marL="228600" lvl="0" indent="-228600" algn="just" rtl="0">
              <a:lnSpc>
                <a:spcPct val="90000"/>
              </a:lnSpc>
              <a:spcBef>
                <a:spcPts val="1000"/>
              </a:spcBef>
              <a:spcAft>
                <a:spcPts val="0"/>
              </a:spcAft>
              <a:buClr>
                <a:schemeClr val="dk1"/>
              </a:buClr>
              <a:buSzPts val="2400"/>
              <a:buChar char="•"/>
            </a:pPr>
            <a:r>
              <a:rPr lang="tr-TR" sz="2000" dirty="0">
                <a:latin typeface="Calibri" panose="020F0502020204030204" pitchFamily="34" charset="0"/>
                <a:cs typeface="Calibri" panose="020F0502020204030204" pitchFamily="34" charset="0"/>
              </a:rPr>
              <a:t>Sigara içen astım hastalarında semptomlar daha şiddetli, ilaç gereksinimi daha fazla ve </a:t>
            </a:r>
            <a:r>
              <a:rPr lang="tr-TR" sz="2000" dirty="0" err="1">
                <a:latin typeface="Calibri" panose="020F0502020204030204" pitchFamily="34" charset="0"/>
                <a:cs typeface="Calibri" panose="020F0502020204030204" pitchFamily="34" charset="0"/>
              </a:rPr>
              <a:t>kortikosteroidlere</a:t>
            </a:r>
            <a:r>
              <a:rPr lang="tr-TR" sz="2000" dirty="0">
                <a:latin typeface="Calibri" panose="020F0502020204030204" pitchFamily="34" charset="0"/>
                <a:cs typeface="Calibri" panose="020F0502020204030204" pitchFamily="34" charset="0"/>
              </a:rPr>
              <a:t> direnç daha yaygındır.</a:t>
            </a:r>
            <a:endParaRPr sz="2000" dirty="0">
              <a:latin typeface="Calibri" panose="020F0502020204030204" pitchFamily="34" charset="0"/>
              <a:cs typeface="Calibri" panose="020F0502020204030204" pitchFamily="34" charset="0"/>
            </a:endParaRPr>
          </a:p>
          <a:p>
            <a:pPr marL="228600" lvl="0" indent="-228600" algn="just" rtl="0">
              <a:lnSpc>
                <a:spcPct val="90000"/>
              </a:lnSpc>
              <a:spcBef>
                <a:spcPts val="1000"/>
              </a:spcBef>
              <a:spcAft>
                <a:spcPts val="0"/>
              </a:spcAft>
              <a:buClr>
                <a:schemeClr val="dk1"/>
              </a:buClr>
              <a:buSzPts val="2400"/>
              <a:buChar char="•"/>
            </a:pPr>
            <a:r>
              <a:rPr lang="tr-TR" sz="2000" dirty="0">
                <a:latin typeface="Calibri" panose="020F0502020204030204" pitchFamily="34" charset="0"/>
                <a:cs typeface="Calibri" panose="020F0502020204030204" pitchFamily="34" charset="0"/>
              </a:rPr>
              <a:t>Sigara içen astımlı kişilerde iki tedavi stratejisi önerilmektedir: </a:t>
            </a:r>
            <a:endParaRPr sz="2000" dirty="0">
              <a:latin typeface="Calibri" panose="020F0502020204030204" pitchFamily="34" charset="0"/>
              <a:cs typeface="Calibri" panose="020F0502020204030204" pitchFamily="34" charset="0"/>
            </a:endParaRPr>
          </a:p>
          <a:p>
            <a:pPr lvl="0" algn="just" rtl="0">
              <a:lnSpc>
                <a:spcPct val="90000"/>
              </a:lnSpc>
              <a:spcBef>
                <a:spcPts val="1000"/>
              </a:spcBef>
              <a:spcAft>
                <a:spcPts val="0"/>
              </a:spcAft>
              <a:buClr>
                <a:schemeClr val="dk1"/>
              </a:buClr>
              <a:buSzPts val="2400"/>
            </a:pPr>
            <a:r>
              <a:rPr lang="tr-TR" sz="2000" dirty="0">
                <a:latin typeface="Calibri" panose="020F0502020204030204" pitchFamily="34" charset="0"/>
                <a:cs typeface="Calibri" panose="020F0502020204030204" pitchFamily="34" charset="0"/>
              </a:rPr>
              <a:t>        -  </a:t>
            </a:r>
            <a:r>
              <a:rPr lang="tr-TR" sz="2000" dirty="0" err="1">
                <a:latin typeface="Calibri" panose="020F0502020204030204" pitchFamily="34" charset="0"/>
                <a:cs typeface="Calibri" panose="020F0502020204030204" pitchFamily="34" charset="0"/>
              </a:rPr>
              <a:t>Enflamatuar</a:t>
            </a:r>
            <a:r>
              <a:rPr lang="tr-TR" sz="2000" dirty="0">
                <a:latin typeface="Calibri" panose="020F0502020204030204" pitchFamily="34" charset="0"/>
                <a:cs typeface="Calibri" panose="020F0502020204030204" pitchFamily="34" charset="0"/>
              </a:rPr>
              <a:t> mekanizmalara etki eden ilaçlar (İKS, </a:t>
            </a:r>
            <a:r>
              <a:rPr lang="tr-TR" sz="2000" dirty="0" err="1">
                <a:latin typeface="Calibri" panose="020F0502020204030204" pitchFamily="34" charset="0"/>
                <a:cs typeface="Calibri" panose="020F0502020204030204" pitchFamily="34" charset="0"/>
              </a:rPr>
              <a:t>teofilin</a:t>
            </a:r>
            <a:r>
              <a:rPr lang="tr-TR" sz="2000" dirty="0">
                <a:latin typeface="Calibri" panose="020F0502020204030204" pitchFamily="34" charset="0"/>
                <a:cs typeface="Calibri" panose="020F0502020204030204" pitchFamily="34" charset="0"/>
              </a:rPr>
              <a:t>, β-</a:t>
            </a:r>
            <a:r>
              <a:rPr lang="tr-TR" sz="2000" dirty="0" err="1">
                <a:latin typeface="Calibri" panose="020F0502020204030204" pitchFamily="34" charset="0"/>
                <a:cs typeface="Calibri" panose="020F0502020204030204" pitchFamily="34" charset="0"/>
              </a:rPr>
              <a:t>agonist</a:t>
            </a:r>
            <a:r>
              <a:rPr lang="tr-TR" sz="2000" dirty="0">
                <a:latin typeface="Calibri" panose="020F0502020204030204" pitchFamily="34" charset="0"/>
                <a:cs typeface="Calibri" panose="020F0502020204030204" pitchFamily="34" charset="0"/>
              </a:rPr>
              <a:t>, </a:t>
            </a:r>
            <a:r>
              <a:rPr lang="tr-TR" sz="2000" dirty="0" err="1">
                <a:latin typeface="Calibri" panose="020F0502020204030204" pitchFamily="34" charset="0"/>
                <a:cs typeface="Calibri" panose="020F0502020204030204" pitchFamily="34" charset="0"/>
              </a:rPr>
              <a:t>vs</a:t>
            </a:r>
            <a:r>
              <a:rPr lang="tr-TR" sz="2000" dirty="0">
                <a:latin typeface="Calibri" panose="020F0502020204030204" pitchFamily="34" charset="0"/>
                <a:cs typeface="Calibri" panose="020F0502020204030204" pitchFamily="34" charset="0"/>
              </a:rPr>
              <a:t>)</a:t>
            </a:r>
            <a:endParaRPr sz="2000" dirty="0">
              <a:latin typeface="Calibri" panose="020F0502020204030204" pitchFamily="34" charset="0"/>
              <a:cs typeface="Calibri" panose="020F0502020204030204" pitchFamily="34" charset="0"/>
            </a:endParaRPr>
          </a:p>
          <a:p>
            <a:pPr lvl="0" algn="just" rtl="0">
              <a:lnSpc>
                <a:spcPct val="90000"/>
              </a:lnSpc>
              <a:spcBef>
                <a:spcPts val="1000"/>
              </a:spcBef>
              <a:spcAft>
                <a:spcPts val="1200"/>
              </a:spcAft>
              <a:buClr>
                <a:schemeClr val="dk1"/>
              </a:buClr>
              <a:buSzPts val="2400"/>
            </a:pPr>
            <a:r>
              <a:rPr lang="tr-TR" sz="2000" dirty="0">
                <a:latin typeface="Calibri" panose="020F0502020204030204" pitchFamily="34" charset="0"/>
                <a:cs typeface="Calibri" panose="020F0502020204030204" pitchFamily="34" charset="0"/>
              </a:rPr>
              <a:t>        -  Sigara bırakma konusunda destek</a:t>
            </a:r>
          </a:p>
          <a:p>
            <a:pPr marL="228600" lvl="0" indent="-228600" algn="just">
              <a:spcBef>
                <a:spcPts val="0"/>
              </a:spcBef>
              <a:buClr>
                <a:schemeClr val="dk1"/>
              </a:buClr>
              <a:buSzPts val="2400"/>
              <a:buChar char="•"/>
            </a:pPr>
            <a:r>
              <a:rPr lang="tr-TR" sz="2000" dirty="0">
                <a:latin typeface="Calibri" panose="020F0502020204030204" pitchFamily="34" charset="0"/>
                <a:cs typeface="Calibri" panose="020F0502020204030204" pitchFamily="34" charset="0"/>
              </a:rPr>
              <a:t>Sigara bırakma konusunda kanıta dayalı destek sunulması önemlidir. Davranışçı teknikler, eğitici broşür sağlama ve telefon danışmanlığı etkili yöntemler olarak kabul edilmektedir.</a:t>
            </a:r>
          </a:p>
          <a:p>
            <a:pPr marL="228600" lvl="0" indent="-228600" algn="just">
              <a:buClr>
                <a:schemeClr val="dk1"/>
              </a:buClr>
              <a:buSzPts val="2400"/>
              <a:buChar char="•"/>
            </a:pPr>
            <a:r>
              <a:rPr lang="tr-TR" sz="2000" dirty="0">
                <a:latin typeface="Calibri" panose="020F0502020204030204" pitchFamily="34" charset="0"/>
                <a:cs typeface="Calibri" panose="020F0502020204030204" pitchFamily="34" charset="0"/>
              </a:rPr>
              <a:t>Astıma özgü en etkili sigara bırakma programlarının belirlenmesi için daha fazla kanıt gerekmektedir. </a:t>
            </a:r>
          </a:p>
          <a:p>
            <a:pPr marL="228600" lvl="0" indent="-228600" algn="just">
              <a:buClr>
                <a:schemeClr val="dk1"/>
              </a:buClr>
              <a:buSzPts val="2400"/>
              <a:buChar char="•"/>
            </a:pPr>
            <a:r>
              <a:rPr lang="tr-TR" sz="2000" dirty="0">
                <a:latin typeface="Calibri" panose="020F0502020204030204" pitchFamily="34" charset="0"/>
                <a:cs typeface="Calibri" panose="020F0502020204030204" pitchFamily="34" charset="0"/>
              </a:rPr>
              <a:t>Nikotin </a:t>
            </a:r>
            <a:r>
              <a:rPr lang="tr-TR" sz="2000" dirty="0" err="1">
                <a:latin typeface="Calibri" panose="020F0502020204030204" pitchFamily="34" charset="0"/>
                <a:cs typeface="Calibri" panose="020F0502020204030204" pitchFamily="34" charset="0"/>
              </a:rPr>
              <a:t>replasman</a:t>
            </a:r>
            <a:r>
              <a:rPr lang="tr-TR" sz="2000" dirty="0">
                <a:latin typeface="Calibri" panose="020F0502020204030204" pitchFamily="34" charset="0"/>
                <a:cs typeface="Calibri" panose="020F0502020204030204" pitchFamily="34" charset="0"/>
              </a:rPr>
              <a:t> tedavisi (NRT) spreyinin riskleri göz önünde bulundurulmalıdır.</a:t>
            </a:r>
          </a:p>
          <a:p>
            <a:pPr lvl="0" algn="just">
              <a:buClr>
                <a:schemeClr val="dk1"/>
              </a:buClr>
              <a:buSzPts val="2400"/>
            </a:pPr>
            <a:r>
              <a:rPr lang="tr-TR" sz="1200" dirty="0" err="1"/>
              <a:t>Perret</a:t>
            </a:r>
            <a:r>
              <a:rPr lang="tr-TR" sz="1200" dirty="0"/>
              <a:t> JL, </a:t>
            </a:r>
            <a:r>
              <a:rPr lang="tr-TR" sz="1200" dirty="0" err="1"/>
              <a:t>Bonevski</a:t>
            </a:r>
            <a:r>
              <a:rPr lang="tr-TR" sz="1200" dirty="0"/>
              <a:t> B, McDonald CF, </a:t>
            </a:r>
            <a:r>
              <a:rPr lang="tr-TR" sz="1200" dirty="0" err="1"/>
              <a:t>Abramson</a:t>
            </a:r>
            <a:r>
              <a:rPr lang="tr-TR" sz="1200" dirty="0"/>
              <a:t> MJ. </a:t>
            </a:r>
            <a:r>
              <a:rPr lang="tr-TR" sz="1200" dirty="0" err="1"/>
              <a:t>Smoking</a:t>
            </a:r>
            <a:r>
              <a:rPr lang="tr-TR" sz="1200" dirty="0"/>
              <a:t> </a:t>
            </a:r>
            <a:r>
              <a:rPr lang="tr-TR" sz="1200" dirty="0" err="1"/>
              <a:t>cessation</a:t>
            </a:r>
            <a:r>
              <a:rPr lang="tr-TR" sz="1200" dirty="0"/>
              <a:t> </a:t>
            </a:r>
            <a:r>
              <a:rPr lang="tr-TR" sz="1200" dirty="0" err="1"/>
              <a:t>strategies</a:t>
            </a:r>
            <a:r>
              <a:rPr lang="tr-TR" sz="1200" dirty="0"/>
              <a:t> </a:t>
            </a:r>
            <a:r>
              <a:rPr lang="tr-TR" sz="1200" dirty="0" err="1"/>
              <a:t>for</a:t>
            </a:r>
            <a:r>
              <a:rPr lang="tr-TR" sz="1200" dirty="0"/>
              <a:t> </a:t>
            </a:r>
            <a:r>
              <a:rPr lang="tr-TR" sz="1200" dirty="0" err="1"/>
              <a:t>patients</a:t>
            </a:r>
            <a:r>
              <a:rPr lang="tr-TR" sz="1200" dirty="0"/>
              <a:t> </a:t>
            </a:r>
            <a:r>
              <a:rPr lang="tr-TR" sz="1200" dirty="0" err="1"/>
              <a:t>with</a:t>
            </a:r>
            <a:r>
              <a:rPr lang="tr-TR" sz="1200" dirty="0"/>
              <a:t> </a:t>
            </a:r>
            <a:r>
              <a:rPr lang="tr-TR" sz="1200" dirty="0" err="1"/>
              <a:t>asthma</a:t>
            </a:r>
            <a:r>
              <a:rPr lang="tr-TR" sz="1200" dirty="0"/>
              <a:t>: </a:t>
            </a:r>
            <a:r>
              <a:rPr lang="tr-TR" sz="1200" dirty="0" err="1"/>
              <a:t>improving</a:t>
            </a:r>
            <a:r>
              <a:rPr lang="tr-TR" sz="1200" dirty="0"/>
              <a:t> </a:t>
            </a:r>
            <a:r>
              <a:rPr lang="tr-TR" sz="1200" dirty="0" err="1"/>
              <a:t>patient</a:t>
            </a:r>
            <a:r>
              <a:rPr lang="tr-TR" sz="1200" dirty="0"/>
              <a:t> </a:t>
            </a:r>
            <a:r>
              <a:rPr lang="tr-TR" sz="1200" dirty="0" err="1"/>
              <a:t>outcomes</a:t>
            </a:r>
            <a:r>
              <a:rPr lang="tr-TR" sz="1200" dirty="0"/>
              <a:t>. J </a:t>
            </a:r>
            <a:r>
              <a:rPr lang="tr-TR" sz="1200" dirty="0" err="1"/>
              <a:t>Asthma</a:t>
            </a:r>
            <a:r>
              <a:rPr lang="tr-TR" sz="1200" dirty="0"/>
              <a:t> </a:t>
            </a:r>
            <a:r>
              <a:rPr lang="tr-TR" sz="1200" dirty="0" err="1"/>
              <a:t>Allergy</a:t>
            </a:r>
            <a:r>
              <a:rPr lang="tr-TR" sz="1200" dirty="0"/>
              <a:t>. 2016 </a:t>
            </a:r>
            <a:r>
              <a:rPr lang="tr-TR" sz="1200" dirty="0" err="1"/>
              <a:t>Jun</a:t>
            </a:r>
            <a:r>
              <a:rPr lang="tr-TR" sz="1200" dirty="0"/>
              <a:t> 24;9:117-28. </a:t>
            </a:r>
            <a:r>
              <a:rPr lang="tr-TR" sz="1200" dirty="0" err="1"/>
              <a:t>doi</a:t>
            </a:r>
            <a:r>
              <a:rPr lang="tr-TR" sz="1200" dirty="0"/>
              <a:t>: 10.2147/JAA.S85615. PMID: 27445499; PMCID: PMC4928655.</a:t>
            </a:r>
            <a:endParaRPr lang="tr-TR" dirty="0">
              <a:latin typeface="Comic Sans MS" panose="030F0702030302020204" pitchFamily="66" charset="0"/>
            </a:endParaRPr>
          </a:p>
          <a:p>
            <a:pPr marL="228600" lvl="0" indent="-76200" algn="just">
              <a:buClr>
                <a:schemeClr val="dk1"/>
              </a:buClr>
              <a:buSzPts val="2400"/>
            </a:pPr>
            <a:endParaRPr lang="tr-TR" sz="1200" dirty="0">
              <a:latin typeface="Comic Sans MS" panose="030F0702030302020204" pitchFamily="66" charset="0"/>
            </a:endParaRPr>
          </a:p>
          <a:p>
            <a:pPr lvl="0" algn="just" rtl="0">
              <a:lnSpc>
                <a:spcPct val="90000"/>
              </a:lnSpc>
              <a:spcBef>
                <a:spcPts val="1000"/>
              </a:spcBef>
              <a:spcAft>
                <a:spcPts val="0"/>
              </a:spcAft>
              <a:buClr>
                <a:schemeClr val="dk1"/>
              </a:buClr>
              <a:buSzPts val="2400"/>
            </a:pPr>
            <a:endParaRPr dirty="0">
              <a:latin typeface="Comic Sans MS" panose="030F0702030302020204" pitchFamily="66"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7"/>
        <p:cNvGrpSpPr/>
        <p:nvPr/>
      </p:nvGrpSpPr>
      <p:grpSpPr>
        <a:xfrm>
          <a:off x="0" y="0"/>
          <a:ext cx="0" cy="0"/>
          <a:chOff x="0" y="0"/>
          <a:chExt cx="0" cy="0"/>
        </a:xfrm>
      </p:grpSpPr>
      <p:sp>
        <p:nvSpPr>
          <p:cNvPr id="369" name="Google Shape;369;p28"/>
          <p:cNvSpPr txBox="1">
            <a:spLocks noGrp="1"/>
          </p:cNvSpPr>
          <p:nvPr>
            <p:ph type="title"/>
          </p:nvPr>
        </p:nvSpPr>
        <p:spPr>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lt1"/>
              </a:buClr>
              <a:buSzPts val="4000"/>
              <a:buFont typeface="Century Schoolbook"/>
              <a:buNone/>
            </a:pPr>
            <a:r>
              <a:rPr lang="tr-TR" sz="3200" b="0" dirty="0">
                <a:latin typeface="Calibri" panose="020F0502020204030204" pitchFamily="34" charset="0"/>
                <a:cs typeface="Calibri" panose="020F0502020204030204" pitchFamily="34" charset="0"/>
              </a:rPr>
              <a:t>Tüberküloz</a:t>
            </a:r>
            <a:endParaRPr sz="3200" b="0" dirty="0">
              <a:latin typeface="Calibri" panose="020F0502020204030204" pitchFamily="34" charset="0"/>
              <a:cs typeface="Calibri" panose="020F0502020204030204" pitchFamily="34" charset="0"/>
            </a:endParaRPr>
          </a:p>
        </p:txBody>
      </p:sp>
      <p:sp>
        <p:nvSpPr>
          <p:cNvPr id="373" name="Google Shape;373;p28"/>
          <p:cNvSpPr txBox="1">
            <a:spLocks noGrp="1"/>
          </p:cNvSpPr>
          <p:nvPr>
            <p:ph type="body" sz="half" idx="2"/>
          </p:nvPr>
        </p:nvSpPr>
        <p:spPr>
          <a:prstGeom prst="rect">
            <a:avLst/>
          </a:prstGeom>
          <a:noFill/>
          <a:ln>
            <a:noFill/>
          </a:ln>
        </p:spPr>
        <p:txBody>
          <a:bodyPr spcFirstLastPara="1" wrap="square" lIns="91425" tIns="45700" rIns="91425" bIns="45700" anchor="t" anchorCtr="0">
            <a:normAutofit/>
          </a:bodyPr>
          <a:lstStyle/>
          <a:p>
            <a:pPr marL="228600" lvl="0" indent="-228600" algn="just" rtl="0">
              <a:lnSpc>
                <a:spcPct val="90000"/>
              </a:lnSpc>
              <a:spcBef>
                <a:spcPts val="0"/>
              </a:spcBef>
              <a:spcAft>
                <a:spcPts val="0"/>
              </a:spcAft>
              <a:buClr>
                <a:schemeClr val="dk1"/>
              </a:buClr>
              <a:buSzPts val="2200"/>
              <a:buChar char="•"/>
            </a:pPr>
            <a:r>
              <a:rPr lang="tr-TR" sz="1800" dirty="0">
                <a:latin typeface="Calibri" panose="020F0502020204030204" pitchFamily="34" charset="0"/>
                <a:cs typeface="Calibri" panose="020F0502020204030204" pitchFamily="34" charset="0"/>
              </a:rPr>
              <a:t>Sigara içen kişiler tüberküloz (TB) enfeksiyonuna daha yatkındır ve enfeksiyon ardından TB  hastalığı gelişme riski daha yüksektir.</a:t>
            </a:r>
            <a:endParaRPr sz="1800" dirty="0">
              <a:latin typeface="Calibri" panose="020F0502020204030204" pitchFamily="34" charset="0"/>
              <a:cs typeface="Calibri" panose="020F0502020204030204" pitchFamily="34" charset="0"/>
            </a:endParaRPr>
          </a:p>
          <a:p>
            <a:pPr marL="228600" lvl="0" indent="-228600" algn="just" rtl="0">
              <a:lnSpc>
                <a:spcPct val="90000"/>
              </a:lnSpc>
              <a:spcBef>
                <a:spcPts val="1000"/>
              </a:spcBef>
              <a:spcAft>
                <a:spcPts val="0"/>
              </a:spcAft>
              <a:buClr>
                <a:schemeClr val="dk1"/>
              </a:buClr>
              <a:buSzPts val="2200"/>
              <a:buChar char="•"/>
            </a:pPr>
            <a:r>
              <a:rPr lang="tr-TR" sz="1800" dirty="0">
                <a:latin typeface="Calibri" panose="020F0502020204030204" pitchFamily="34" charset="0"/>
                <a:cs typeface="Calibri" panose="020F0502020204030204" pitchFamily="34" charset="0"/>
              </a:rPr>
              <a:t>Sigara içen TB hastaları, hastalığı daha kolay bulaştırma, daha şiddetli semptomlar, akciğer tüberkülozu, balgam pozitifliği ve </a:t>
            </a:r>
            <a:r>
              <a:rPr lang="tr-TR" sz="1800" dirty="0" err="1">
                <a:latin typeface="Calibri" panose="020F0502020204030204" pitchFamily="34" charset="0"/>
                <a:cs typeface="Calibri" panose="020F0502020204030204" pitchFamily="34" charset="0"/>
              </a:rPr>
              <a:t>kaviter</a:t>
            </a:r>
            <a:r>
              <a:rPr lang="tr-TR" sz="1800" dirty="0">
                <a:latin typeface="Calibri" panose="020F0502020204030204" pitchFamily="34" charset="0"/>
                <a:cs typeface="Calibri" panose="020F0502020204030204" pitchFamily="34" charset="0"/>
              </a:rPr>
              <a:t> lezyonların daha sık görülmesi gibi risklerle karşı karşıyadır.</a:t>
            </a:r>
            <a:endParaRPr sz="1800" dirty="0">
              <a:latin typeface="Calibri" panose="020F0502020204030204" pitchFamily="34" charset="0"/>
              <a:cs typeface="Calibri" panose="020F0502020204030204" pitchFamily="34" charset="0"/>
            </a:endParaRPr>
          </a:p>
          <a:p>
            <a:pPr marL="228600" lvl="0" indent="-228600" algn="just" rtl="0">
              <a:lnSpc>
                <a:spcPct val="90000"/>
              </a:lnSpc>
              <a:spcBef>
                <a:spcPts val="1000"/>
              </a:spcBef>
              <a:spcAft>
                <a:spcPts val="0"/>
              </a:spcAft>
              <a:buClr>
                <a:schemeClr val="dk1"/>
              </a:buClr>
              <a:buSzPts val="2200"/>
              <a:buChar char="•"/>
            </a:pPr>
            <a:r>
              <a:rPr lang="tr-TR" sz="1800" dirty="0">
                <a:latin typeface="Calibri" panose="020F0502020204030204" pitchFamily="34" charset="0"/>
                <a:cs typeface="Calibri" panose="020F0502020204030204" pitchFamily="34" charset="0"/>
              </a:rPr>
              <a:t>Sigara içme, TB enfeksiyonunun gelişme riskini artırır. Bu nedenle, sigara içmemek veya sigarayı bırakmak, tüberkülozun kontrol altına alınmasında önemlidir.</a:t>
            </a:r>
            <a:endParaRPr sz="1800" dirty="0">
              <a:latin typeface="Calibri" panose="020F0502020204030204" pitchFamily="34" charset="0"/>
              <a:cs typeface="Calibri" panose="020F0502020204030204" pitchFamily="34" charset="0"/>
            </a:endParaRPr>
          </a:p>
          <a:p>
            <a:pPr marL="228600" lvl="0" indent="-228600" algn="just" rtl="0">
              <a:lnSpc>
                <a:spcPct val="90000"/>
              </a:lnSpc>
              <a:spcBef>
                <a:spcPts val="600"/>
              </a:spcBef>
              <a:spcAft>
                <a:spcPts val="1200"/>
              </a:spcAft>
              <a:buClr>
                <a:schemeClr val="dk1"/>
              </a:buClr>
              <a:buSzPts val="2200"/>
              <a:buChar char="•"/>
            </a:pPr>
            <a:r>
              <a:rPr lang="tr-TR" sz="1800" dirty="0">
                <a:latin typeface="Calibri" panose="020F0502020204030204" pitchFamily="34" charset="0"/>
                <a:cs typeface="Calibri" panose="020F0502020204030204" pitchFamily="34" charset="0"/>
              </a:rPr>
              <a:t>Sigara içme, TB tedavisinin etkinliğini azaltır. Bu nedenle, sigara bırakma programlarına TB tedavisi entegre edilerek, sigara içme ve TB çifte yükünün azaltılması hedeflenir.</a:t>
            </a:r>
          </a:p>
          <a:p>
            <a:pPr marL="228600" lvl="0" indent="-228600" algn="just">
              <a:buClr>
                <a:schemeClr val="dk1"/>
              </a:buClr>
              <a:buSzPts val="2400"/>
              <a:buChar char="•"/>
            </a:pPr>
            <a:r>
              <a:rPr lang="tr-TR" sz="1800" dirty="0">
                <a:latin typeface="Calibri" panose="020F0502020204030204" pitchFamily="34" charset="0"/>
                <a:cs typeface="Calibri" panose="020F0502020204030204" pitchFamily="34" charset="0"/>
              </a:rPr>
              <a:t>TB hastalarında sigara bırakma girişiminin entegre edildiği bir çalışmada, sağlıkla ilişkili yaşam kalitesi skorunun daha iyi olduğu gözlemlenmiştir.</a:t>
            </a:r>
          </a:p>
          <a:p>
            <a:pPr marL="228600" lvl="0" indent="-228600" algn="just">
              <a:buClr>
                <a:schemeClr val="dk1"/>
              </a:buClr>
              <a:buSzPts val="2400"/>
              <a:buChar char="•"/>
            </a:pPr>
            <a:r>
              <a:rPr lang="tr-TR" sz="1800" dirty="0">
                <a:latin typeface="Calibri" panose="020F0502020204030204" pitchFamily="34" charset="0"/>
                <a:cs typeface="Calibri" panose="020F0502020204030204" pitchFamily="34" charset="0"/>
              </a:rPr>
              <a:t>EQ-5D formu, TB hastalarının hastalık ve tedavilerinin fiziksel, </a:t>
            </a:r>
            <a:r>
              <a:rPr lang="tr-TR" sz="1800" dirty="0" err="1">
                <a:latin typeface="Calibri" panose="020F0502020204030204" pitchFamily="34" charset="0"/>
                <a:cs typeface="Calibri" panose="020F0502020204030204" pitchFamily="34" charset="0"/>
              </a:rPr>
              <a:t>mental</a:t>
            </a:r>
            <a:r>
              <a:rPr lang="tr-TR" sz="1800" dirty="0">
                <a:latin typeface="Calibri" panose="020F0502020204030204" pitchFamily="34" charset="0"/>
                <a:cs typeface="Calibri" panose="020F0502020204030204" pitchFamily="34" charset="0"/>
              </a:rPr>
              <a:t>, sosyal ve işlevsel durumlarını değerlendirmek amacıyla geliştirilmiştir.</a:t>
            </a:r>
          </a:p>
          <a:p>
            <a:pPr lvl="0" algn="just">
              <a:buClr>
                <a:schemeClr val="dk1"/>
              </a:buClr>
              <a:buSzPts val="2400"/>
            </a:pPr>
            <a:endParaRPr lang="tr-TR" sz="1800" dirty="0">
              <a:latin typeface="Calibri" panose="020F0502020204030204" pitchFamily="34" charset="0"/>
              <a:cs typeface="Calibri" panose="020F0502020204030204" pitchFamily="34" charset="0"/>
            </a:endParaRPr>
          </a:p>
          <a:p>
            <a:pPr lvl="0" algn="just">
              <a:buClr>
                <a:schemeClr val="dk1"/>
              </a:buClr>
              <a:buSzPts val="2400"/>
            </a:pPr>
            <a:r>
              <a:rPr lang="tr-TR" sz="1400" dirty="0">
                <a:latin typeface="Calibri" panose="020F0502020204030204" pitchFamily="34" charset="0"/>
                <a:cs typeface="Calibri" panose="020F0502020204030204" pitchFamily="34" charset="0"/>
              </a:rPr>
              <a:t>https://pmc.ncbi.nlm.nih.gov/articles/PMC4070106/</a:t>
            </a:r>
          </a:p>
          <a:p>
            <a:pPr marL="228600" lvl="0" indent="-228600" algn="l" rtl="0">
              <a:lnSpc>
                <a:spcPct val="90000"/>
              </a:lnSpc>
              <a:spcBef>
                <a:spcPts val="1000"/>
              </a:spcBef>
              <a:spcAft>
                <a:spcPts val="0"/>
              </a:spcAft>
              <a:buClr>
                <a:schemeClr val="dk1"/>
              </a:buClr>
              <a:buSzPts val="2200"/>
              <a:buChar char="•"/>
            </a:pPr>
            <a:endParaRPr dirty="0">
              <a:latin typeface="Comic Sans MS" panose="030F0702030302020204" pitchFamily="66"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7"/>
        <p:cNvGrpSpPr/>
        <p:nvPr/>
      </p:nvGrpSpPr>
      <p:grpSpPr>
        <a:xfrm>
          <a:off x="0" y="0"/>
          <a:ext cx="0" cy="0"/>
          <a:chOff x="0" y="0"/>
          <a:chExt cx="0" cy="0"/>
        </a:xfrm>
      </p:grpSpPr>
      <p:sp>
        <p:nvSpPr>
          <p:cNvPr id="389" name="Google Shape;389;p30"/>
          <p:cNvSpPr txBox="1">
            <a:spLocks noGrp="1"/>
          </p:cNvSpPr>
          <p:nvPr>
            <p:ph type="title"/>
          </p:nvPr>
        </p:nvSpPr>
        <p:spPr>
          <a:xfrm>
            <a:off x="565237" y="574755"/>
            <a:ext cx="11089225" cy="504497"/>
          </a:xfrm>
          <a:prstGeom prst="rect">
            <a:avLst/>
          </a:prstGeom>
          <a:noFill/>
          <a:ln>
            <a:noFill/>
          </a:ln>
        </p:spPr>
        <p:txBody>
          <a:bodyPr spcFirstLastPara="1" wrap="square" lIns="91425" tIns="45700" rIns="91425" bIns="45700" anchor="t" anchorCtr="0">
            <a:normAutofit fontScale="90000"/>
          </a:bodyPr>
          <a:lstStyle/>
          <a:p>
            <a:pPr>
              <a:spcBef>
                <a:spcPts val="0"/>
              </a:spcBef>
              <a:buClr>
                <a:schemeClr val="lt1"/>
              </a:buClr>
              <a:buSzPts val="4000"/>
            </a:pPr>
            <a:r>
              <a:rPr lang="tr-TR" sz="3200" b="0" dirty="0">
                <a:latin typeface="Calibri" panose="020F0502020204030204" pitchFamily="34" charset="0"/>
                <a:cs typeface="Calibri" panose="020F0502020204030204" pitchFamily="34" charset="0"/>
              </a:rPr>
              <a:t>Kanser</a:t>
            </a:r>
            <a:endParaRPr sz="3200" b="0" dirty="0">
              <a:latin typeface="Calibri" panose="020F0502020204030204" pitchFamily="34" charset="0"/>
              <a:cs typeface="Calibri" panose="020F0502020204030204" pitchFamily="34" charset="0"/>
            </a:endParaRPr>
          </a:p>
        </p:txBody>
      </p:sp>
      <p:sp>
        <p:nvSpPr>
          <p:cNvPr id="393" name="Google Shape;393;p30"/>
          <p:cNvSpPr txBox="1">
            <a:spLocks noGrp="1"/>
          </p:cNvSpPr>
          <p:nvPr>
            <p:ph type="body" sz="half" idx="2"/>
          </p:nvPr>
        </p:nvSpPr>
        <p:spPr>
          <a:prstGeom prst="rect">
            <a:avLst/>
          </a:prstGeom>
          <a:noFill/>
          <a:ln>
            <a:noFill/>
          </a:ln>
        </p:spPr>
        <p:txBody>
          <a:bodyPr spcFirstLastPara="1" wrap="square" lIns="91425" tIns="45700" rIns="91425" bIns="45700" anchor="t" anchorCtr="0">
            <a:normAutofit/>
          </a:bodyPr>
          <a:lstStyle/>
          <a:p>
            <a:pPr marL="228600" lvl="0" indent="-228600" algn="just" rtl="0">
              <a:lnSpc>
                <a:spcPct val="90000"/>
              </a:lnSpc>
              <a:spcBef>
                <a:spcPts val="0"/>
              </a:spcBef>
              <a:spcAft>
                <a:spcPts val="0"/>
              </a:spcAft>
              <a:buClr>
                <a:schemeClr val="dk1"/>
              </a:buClr>
              <a:buSzPts val="2000"/>
              <a:buChar char="•"/>
            </a:pPr>
            <a:r>
              <a:rPr lang="tr-TR" sz="1800" dirty="0">
                <a:latin typeface="Calibri" panose="020F0502020204030204" pitchFamily="34" charset="0"/>
                <a:cs typeface="Calibri" panose="020F0502020204030204" pitchFamily="34" charset="0"/>
              </a:rPr>
              <a:t>Akciğer kanseri hastalarında sigaranın bırakılması önemli bir sorundur.</a:t>
            </a:r>
            <a:endParaRPr sz="1800" dirty="0">
              <a:latin typeface="Calibri" panose="020F0502020204030204" pitchFamily="34" charset="0"/>
              <a:cs typeface="Calibri" panose="020F0502020204030204" pitchFamily="34" charset="0"/>
            </a:endParaRPr>
          </a:p>
          <a:p>
            <a:pPr marL="228600" lvl="0" indent="-228600" algn="just" rtl="0">
              <a:lnSpc>
                <a:spcPct val="90000"/>
              </a:lnSpc>
              <a:spcBef>
                <a:spcPts val="1000"/>
              </a:spcBef>
              <a:spcAft>
                <a:spcPts val="0"/>
              </a:spcAft>
              <a:buClr>
                <a:schemeClr val="dk1"/>
              </a:buClr>
              <a:buSzPts val="2000"/>
              <a:buChar char="•"/>
            </a:pPr>
            <a:r>
              <a:rPr lang="tr-TR" sz="1800" dirty="0">
                <a:latin typeface="Calibri" panose="020F0502020204030204" pitchFamily="34" charset="0"/>
                <a:cs typeface="Calibri" panose="020F0502020204030204" pitchFamily="34" charset="0"/>
              </a:rPr>
              <a:t>Sigara içen akciğer kanseri hastalarının çoğunun sigarayı bırakmaya istekli olduğu kanıtlanmıştır.</a:t>
            </a:r>
            <a:endParaRPr sz="1800" dirty="0">
              <a:latin typeface="Calibri" panose="020F0502020204030204" pitchFamily="34" charset="0"/>
              <a:cs typeface="Calibri" panose="020F0502020204030204" pitchFamily="34" charset="0"/>
            </a:endParaRPr>
          </a:p>
          <a:p>
            <a:pPr marL="228600" lvl="0" indent="-228600" algn="just" rtl="0">
              <a:lnSpc>
                <a:spcPct val="90000"/>
              </a:lnSpc>
              <a:spcBef>
                <a:spcPts val="1000"/>
              </a:spcBef>
              <a:spcAft>
                <a:spcPts val="0"/>
              </a:spcAft>
              <a:buClr>
                <a:schemeClr val="dk1"/>
              </a:buClr>
              <a:buSzPts val="2000"/>
              <a:buChar char="•"/>
            </a:pPr>
            <a:r>
              <a:rPr lang="tr-TR" sz="1800" dirty="0">
                <a:latin typeface="Calibri" panose="020F0502020204030204" pitchFamily="34" charset="0"/>
                <a:cs typeface="Calibri" panose="020F0502020204030204" pitchFamily="34" charset="0"/>
              </a:rPr>
              <a:t>Akciğer kanseri tanısı, hastaların sigarayı bırakma konusunda farklı aşamalarda olabilecekleri hatırlanmalıdır.</a:t>
            </a:r>
            <a:endParaRPr sz="1800" dirty="0">
              <a:latin typeface="Calibri" panose="020F0502020204030204" pitchFamily="34" charset="0"/>
              <a:cs typeface="Calibri" panose="020F0502020204030204" pitchFamily="34" charset="0"/>
            </a:endParaRPr>
          </a:p>
          <a:p>
            <a:pPr marL="228600" lvl="0" indent="-228600" algn="just" rtl="0">
              <a:lnSpc>
                <a:spcPct val="90000"/>
              </a:lnSpc>
              <a:spcBef>
                <a:spcPts val="1000"/>
              </a:spcBef>
              <a:spcAft>
                <a:spcPts val="0"/>
              </a:spcAft>
              <a:buClr>
                <a:schemeClr val="dk1"/>
              </a:buClr>
              <a:buSzPts val="2000"/>
              <a:buChar char="•"/>
            </a:pPr>
            <a:r>
              <a:rPr lang="tr-TR" sz="1800" dirty="0">
                <a:latin typeface="Calibri" panose="020F0502020204030204" pitchFamily="34" charset="0"/>
                <a:cs typeface="Calibri" panose="020F0502020204030204" pitchFamily="34" charset="0"/>
              </a:rPr>
              <a:t>Akciğer kanseri tanısı, hastalarda psikolojik sıkıntı, sorumluluk, stres ve damgalanma duygularını artırır.</a:t>
            </a:r>
            <a:endParaRPr sz="1800" dirty="0">
              <a:latin typeface="Calibri" panose="020F0502020204030204" pitchFamily="34" charset="0"/>
              <a:cs typeface="Calibri" panose="020F0502020204030204" pitchFamily="34" charset="0"/>
            </a:endParaRPr>
          </a:p>
          <a:p>
            <a:pPr marL="228600" lvl="0" indent="-228600" algn="just" rtl="0">
              <a:lnSpc>
                <a:spcPct val="90000"/>
              </a:lnSpc>
              <a:spcBef>
                <a:spcPts val="1000"/>
              </a:spcBef>
              <a:spcAft>
                <a:spcPts val="0"/>
              </a:spcAft>
              <a:buClr>
                <a:schemeClr val="dk1"/>
              </a:buClr>
              <a:buSzPts val="2000"/>
              <a:buChar char="•"/>
            </a:pPr>
            <a:r>
              <a:rPr lang="tr-TR" sz="1800" dirty="0">
                <a:latin typeface="Calibri" panose="020F0502020204030204" pitchFamily="34" charset="0"/>
                <a:cs typeface="Calibri" panose="020F0502020204030204" pitchFamily="34" charset="0"/>
              </a:rPr>
              <a:t>Akciğer kanseri hastalarına tütün bağımlılığı tedavisi sırasında duygusal durumlarının yönetilmesine dikkat edilmelidir.</a:t>
            </a:r>
          </a:p>
          <a:p>
            <a:pPr marL="228600" lvl="0" indent="-228600" algn="just">
              <a:spcBef>
                <a:spcPts val="0"/>
              </a:spcBef>
              <a:buClr>
                <a:schemeClr val="dk1"/>
              </a:buClr>
              <a:buSzPts val="2400"/>
              <a:buChar char="•"/>
            </a:pPr>
            <a:r>
              <a:rPr lang="tr-TR" sz="1800" dirty="0">
                <a:latin typeface="Calibri" panose="020F0502020204030204" pitchFamily="34" charset="0"/>
                <a:cs typeface="Calibri" panose="020F0502020204030204" pitchFamily="34" charset="0"/>
              </a:rPr>
              <a:t>Dumansız ev ortamının başarılı sigara bırakma olasılığını artırabileceği kanıtlanmıştır.</a:t>
            </a:r>
          </a:p>
          <a:p>
            <a:pPr marL="228600" lvl="0" indent="-228600" algn="just">
              <a:buClr>
                <a:schemeClr val="dk1"/>
              </a:buClr>
              <a:buSzPts val="2400"/>
              <a:buChar char="•"/>
            </a:pPr>
            <a:r>
              <a:rPr lang="tr-TR" sz="1800" dirty="0">
                <a:latin typeface="Calibri" panose="020F0502020204030204" pitchFamily="34" charset="0"/>
                <a:cs typeface="Calibri" panose="020F0502020204030204" pitchFamily="34" charset="0"/>
              </a:rPr>
              <a:t>Kanser hastalarında nikotin bağımlılığı düzeyi ve eşlik eden hastalık oranı daha yüksek olabilir, bu nedenle daha yoğun ve duruma uygun programlar gerekebilir.</a:t>
            </a:r>
          </a:p>
          <a:p>
            <a:pPr marL="228600" lvl="0" indent="-228600" algn="just">
              <a:buClr>
                <a:schemeClr val="dk1"/>
              </a:buClr>
              <a:buSzPts val="2400"/>
              <a:buChar char="•"/>
            </a:pPr>
            <a:r>
              <a:rPr lang="tr-TR" sz="1800" dirty="0">
                <a:latin typeface="Calibri" panose="020F0502020204030204" pitchFamily="34" charset="0"/>
                <a:cs typeface="Calibri" panose="020F0502020204030204" pitchFamily="34" charset="0"/>
              </a:rPr>
              <a:t>Danışmanlık, ilaçlar ve motivasyon görüşmeleri bu kategorideki hastalarda verimli sonuçlar veren yaklaşımlardır.</a:t>
            </a:r>
          </a:p>
          <a:p>
            <a:pPr marL="228600" lvl="0" indent="-228600" algn="just">
              <a:buClr>
                <a:schemeClr val="dk1"/>
              </a:buClr>
              <a:buSzPts val="2400"/>
              <a:buChar char="•"/>
            </a:pPr>
            <a:r>
              <a:rPr lang="tr-TR" sz="1800" dirty="0">
                <a:latin typeface="Calibri" panose="020F0502020204030204" pitchFamily="34" charset="0"/>
                <a:cs typeface="Calibri" panose="020F0502020204030204" pitchFamily="34" charset="0"/>
              </a:rPr>
              <a:t>Yüksek düzeyde bağımlı hastalarda kombine </a:t>
            </a:r>
            <a:r>
              <a:rPr lang="tr-TR" sz="1800" dirty="0" err="1">
                <a:latin typeface="Calibri" panose="020F0502020204030204" pitchFamily="34" charset="0"/>
                <a:cs typeface="Calibri" panose="020F0502020204030204" pitchFamily="34" charset="0"/>
              </a:rPr>
              <a:t>farmakoterapinin</a:t>
            </a:r>
            <a:r>
              <a:rPr lang="tr-TR" sz="1800" dirty="0">
                <a:latin typeface="Calibri" panose="020F0502020204030204" pitchFamily="34" charset="0"/>
                <a:cs typeface="Calibri" panose="020F0502020204030204" pitchFamily="34" charset="0"/>
              </a:rPr>
              <a:t> etkili olduğu belirlenmiştir.</a:t>
            </a:r>
          </a:p>
          <a:p>
            <a:pPr lvl="0" algn="just">
              <a:buClr>
                <a:schemeClr val="dk1"/>
              </a:buClr>
              <a:buSzPts val="2400"/>
            </a:pPr>
            <a:endParaRPr lang="tr-TR" sz="1800" dirty="0">
              <a:latin typeface="Calibri" panose="020F0502020204030204" pitchFamily="34" charset="0"/>
              <a:cs typeface="Calibri" panose="020F0502020204030204" pitchFamily="34" charset="0"/>
            </a:endParaRPr>
          </a:p>
          <a:p>
            <a:pPr lvl="0" algn="just">
              <a:buClr>
                <a:schemeClr val="dk1"/>
              </a:buClr>
              <a:buSzPts val="2400"/>
            </a:pPr>
            <a:r>
              <a:rPr lang="tr-TR" sz="1500" dirty="0">
                <a:latin typeface="Calibri" panose="020F0502020204030204" pitchFamily="34" charset="0"/>
                <a:cs typeface="Calibri" panose="020F0502020204030204" pitchFamily="34" charset="0"/>
              </a:rPr>
              <a:t>https://www.kanser.org/saglik/toplum/kanser-ve-yasam/sigarayi-nasil-birakabilirim</a:t>
            </a:r>
          </a:p>
          <a:p>
            <a:pPr marL="228600" lvl="0" indent="-228600" algn="just" rtl="0">
              <a:lnSpc>
                <a:spcPct val="90000"/>
              </a:lnSpc>
              <a:spcBef>
                <a:spcPts val="1000"/>
              </a:spcBef>
              <a:spcAft>
                <a:spcPts val="0"/>
              </a:spcAft>
              <a:buClr>
                <a:schemeClr val="dk1"/>
              </a:buClr>
              <a:buSzPts val="2000"/>
              <a:buChar char="•"/>
            </a:pPr>
            <a:endParaRPr dirty="0">
              <a:latin typeface="Comic Sans MS" panose="030F0702030302020204" pitchFamily="66"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7"/>
        <p:cNvGrpSpPr/>
        <p:nvPr/>
      </p:nvGrpSpPr>
      <p:grpSpPr>
        <a:xfrm>
          <a:off x="0" y="0"/>
          <a:ext cx="0" cy="0"/>
          <a:chOff x="0" y="0"/>
          <a:chExt cx="0" cy="0"/>
        </a:xfrm>
      </p:grpSpPr>
      <p:sp>
        <p:nvSpPr>
          <p:cNvPr id="409" name="Google Shape;409;p32"/>
          <p:cNvSpPr txBox="1">
            <a:spLocks noGrp="1"/>
          </p:cNvSpPr>
          <p:nvPr>
            <p:ph type="title"/>
          </p:nvPr>
        </p:nvSpPr>
        <p:spPr>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lt1"/>
              </a:buClr>
              <a:buSzPts val="4000"/>
              <a:buFont typeface="Century Schoolbook"/>
              <a:buNone/>
            </a:pPr>
            <a:r>
              <a:rPr lang="tr-TR" sz="3200" b="0" dirty="0">
                <a:latin typeface="Calibri" panose="020F0502020204030204" pitchFamily="34" charset="0"/>
                <a:cs typeface="Calibri" panose="020F0502020204030204" pitchFamily="34" charset="0"/>
              </a:rPr>
              <a:t>Psikiyatrik bozukluklar</a:t>
            </a:r>
            <a:endParaRPr sz="3200" b="0" dirty="0">
              <a:latin typeface="Calibri" panose="020F0502020204030204" pitchFamily="34" charset="0"/>
              <a:cs typeface="Calibri" panose="020F0502020204030204" pitchFamily="34" charset="0"/>
            </a:endParaRPr>
          </a:p>
        </p:txBody>
      </p:sp>
      <p:sp>
        <p:nvSpPr>
          <p:cNvPr id="413" name="Google Shape;413;p32"/>
          <p:cNvSpPr txBox="1">
            <a:spLocks noGrp="1"/>
          </p:cNvSpPr>
          <p:nvPr>
            <p:ph type="body" sz="half" idx="2"/>
          </p:nvPr>
        </p:nvSpPr>
        <p:spPr>
          <a:xfrm>
            <a:off x="656949" y="1355344"/>
            <a:ext cx="11212496" cy="4521927"/>
          </a:xfrm>
          <a:prstGeom prst="rect">
            <a:avLst/>
          </a:prstGeom>
          <a:noFill/>
          <a:ln>
            <a:noFill/>
          </a:ln>
        </p:spPr>
        <p:txBody>
          <a:bodyPr spcFirstLastPara="1" wrap="square" lIns="91425" tIns="45700" rIns="91425" bIns="45700" anchor="t" anchorCtr="0">
            <a:normAutofit lnSpcReduction="10000"/>
          </a:bodyPr>
          <a:lstStyle/>
          <a:p>
            <a:pPr marL="228600" lvl="0" indent="-228600" algn="just">
              <a:spcBef>
                <a:spcPts val="0"/>
              </a:spcBef>
              <a:buClr>
                <a:schemeClr val="dk1"/>
              </a:buClr>
              <a:buSzPts val="2000"/>
              <a:buChar char="•"/>
            </a:pPr>
            <a:r>
              <a:rPr lang="tr-TR" sz="1900" dirty="0">
                <a:latin typeface="Calibri" panose="020F0502020204030204" pitchFamily="34" charset="0"/>
                <a:cs typeface="Calibri" panose="020F0502020204030204" pitchFamily="34" charset="0"/>
              </a:rPr>
              <a:t>Psikiyatrik hastalarda sigara kullanımı daha yaygındır ve bırakmak daha zor olabilir.</a:t>
            </a:r>
          </a:p>
          <a:p>
            <a:pPr marL="228600" lvl="0" indent="-228600" algn="just">
              <a:spcBef>
                <a:spcPts val="0"/>
              </a:spcBef>
              <a:buClr>
                <a:schemeClr val="dk1"/>
              </a:buClr>
              <a:buSzPts val="2000"/>
              <a:buChar char="•"/>
            </a:pPr>
            <a:endParaRPr lang="tr-TR" sz="1900" dirty="0">
              <a:latin typeface="Calibri" panose="020F0502020204030204" pitchFamily="34" charset="0"/>
              <a:cs typeface="Calibri" panose="020F0502020204030204" pitchFamily="34" charset="0"/>
            </a:endParaRPr>
          </a:p>
          <a:p>
            <a:pPr marL="228600" lvl="0" indent="-228600" algn="just">
              <a:spcBef>
                <a:spcPts val="0"/>
              </a:spcBef>
              <a:buClr>
                <a:schemeClr val="dk1"/>
              </a:buClr>
              <a:buSzPts val="2000"/>
              <a:buChar char="•"/>
            </a:pPr>
            <a:r>
              <a:rPr lang="tr-TR" sz="1900" dirty="0">
                <a:latin typeface="Calibri" panose="020F0502020204030204" pitchFamily="34" charset="0"/>
                <a:cs typeface="Calibri" panose="020F0502020204030204" pitchFamily="34" charset="0"/>
              </a:rPr>
              <a:t>Alkol/madde kullanım bozukluklarında sigara içme sık, tedaviye başvuru düşüktür.</a:t>
            </a:r>
          </a:p>
          <a:p>
            <a:pPr marL="228600" lvl="0" indent="-228600" algn="just">
              <a:spcBef>
                <a:spcPts val="0"/>
              </a:spcBef>
              <a:buClr>
                <a:schemeClr val="dk1"/>
              </a:buClr>
              <a:buSzPts val="2000"/>
              <a:buChar char="•"/>
            </a:pPr>
            <a:endParaRPr lang="tr-TR" sz="1900" dirty="0">
              <a:latin typeface="Calibri" panose="020F0502020204030204" pitchFamily="34" charset="0"/>
              <a:cs typeface="Calibri" panose="020F0502020204030204" pitchFamily="34" charset="0"/>
            </a:endParaRPr>
          </a:p>
          <a:p>
            <a:pPr marL="228600" lvl="0" indent="-228600" algn="just">
              <a:spcBef>
                <a:spcPts val="0"/>
              </a:spcBef>
              <a:buClr>
                <a:schemeClr val="dk1"/>
              </a:buClr>
              <a:buSzPts val="2000"/>
              <a:buChar char="•"/>
            </a:pPr>
            <a:r>
              <a:rPr lang="tr-TR" sz="1900" dirty="0">
                <a:latin typeface="Calibri" panose="020F0502020204030204" pitchFamily="34" charset="0"/>
                <a:cs typeface="Calibri" panose="020F0502020204030204" pitchFamily="34" charset="0"/>
              </a:rPr>
              <a:t>Depresyon ve </a:t>
            </a:r>
            <a:r>
              <a:rPr lang="tr-TR" sz="1900" dirty="0" err="1">
                <a:latin typeface="Calibri" panose="020F0502020204030204" pitchFamily="34" charset="0"/>
                <a:cs typeface="Calibri" panose="020F0502020204030204" pitchFamily="34" charset="0"/>
              </a:rPr>
              <a:t>anksiyetede</a:t>
            </a:r>
            <a:r>
              <a:rPr lang="tr-TR" sz="1900" dirty="0">
                <a:latin typeface="Calibri" panose="020F0502020204030204" pitchFamily="34" charset="0"/>
                <a:cs typeface="Calibri" panose="020F0502020204030204" pitchFamily="34" charset="0"/>
              </a:rPr>
              <a:t> bırakma oranları daha düşüktür.</a:t>
            </a:r>
          </a:p>
          <a:p>
            <a:pPr marL="228600" lvl="0" indent="-228600" algn="just">
              <a:spcBef>
                <a:spcPts val="0"/>
              </a:spcBef>
              <a:buClr>
                <a:schemeClr val="dk1"/>
              </a:buClr>
              <a:buSzPts val="2000"/>
              <a:buChar char="•"/>
            </a:pPr>
            <a:endParaRPr lang="tr-TR" sz="1900" dirty="0">
              <a:latin typeface="Calibri" panose="020F0502020204030204" pitchFamily="34" charset="0"/>
              <a:cs typeface="Calibri" panose="020F0502020204030204" pitchFamily="34" charset="0"/>
            </a:endParaRPr>
          </a:p>
          <a:p>
            <a:pPr marL="228600" lvl="0" indent="-228600" algn="just">
              <a:spcBef>
                <a:spcPts val="0"/>
              </a:spcBef>
              <a:buClr>
                <a:schemeClr val="dk1"/>
              </a:buClr>
              <a:buSzPts val="2000"/>
              <a:buChar char="•"/>
            </a:pPr>
            <a:r>
              <a:rPr lang="tr-TR" sz="1900" dirty="0">
                <a:latin typeface="Calibri" panose="020F0502020204030204" pitchFamily="34" charset="0"/>
                <a:cs typeface="Calibri" panose="020F0502020204030204" pitchFamily="34" charset="0"/>
              </a:rPr>
              <a:t>Dumansız ev ortamı bırakmayı kolaylaştırır.</a:t>
            </a:r>
          </a:p>
          <a:p>
            <a:pPr marL="228600" lvl="0" indent="-228600" algn="just">
              <a:spcBef>
                <a:spcPts val="0"/>
              </a:spcBef>
              <a:buClr>
                <a:schemeClr val="dk1"/>
              </a:buClr>
              <a:buSzPts val="2000"/>
              <a:buChar char="•"/>
            </a:pPr>
            <a:endParaRPr lang="tr-TR" sz="1900" dirty="0">
              <a:latin typeface="Calibri" panose="020F0502020204030204" pitchFamily="34" charset="0"/>
              <a:cs typeface="Calibri" panose="020F0502020204030204" pitchFamily="34" charset="0"/>
            </a:endParaRPr>
          </a:p>
          <a:p>
            <a:pPr marL="228600" lvl="0" indent="-228600" algn="just">
              <a:spcBef>
                <a:spcPts val="0"/>
              </a:spcBef>
              <a:buClr>
                <a:schemeClr val="dk1"/>
              </a:buClr>
              <a:buSzPts val="2000"/>
              <a:buChar char="•"/>
            </a:pPr>
            <a:r>
              <a:rPr lang="tr-TR" sz="1900" dirty="0">
                <a:latin typeface="Calibri" panose="020F0502020204030204" pitchFamily="34" charset="0"/>
                <a:cs typeface="Calibri" panose="020F0502020204030204" pitchFamily="34" charset="0"/>
              </a:rPr>
              <a:t>Depresif semptomların yönetimi bırakma başarısını artırır.</a:t>
            </a:r>
          </a:p>
          <a:p>
            <a:pPr marL="228600" lvl="0" indent="-228600" algn="just">
              <a:spcBef>
                <a:spcPts val="0"/>
              </a:spcBef>
              <a:buClr>
                <a:schemeClr val="dk1"/>
              </a:buClr>
              <a:buSzPts val="2000"/>
              <a:buChar char="•"/>
            </a:pPr>
            <a:endParaRPr lang="tr-TR" sz="1900" dirty="0">
              <a:latin typeface="Calibri" panose="020F0502020204030204" pitchFamily="34" charset="0"/>
              <a:cs typeface="Calibri" panose="020F0502020204030204" pitchFamily="34" charset="0"/>
            </a:endParaRPr>
          </a:p>
          <a:p>
            <a:pPr marL="228600" lvl="0" indent="-228600" algn="just">
              <a:spcBef>
                <a:spcPts val="0"/>
              </a:spcBef>
              <a:buClr>
                <a:schemeClr val="dk1"/>
              </a:buClr>
              <a:buSzPts val="2000"/>
              <a:buChar char="•"/>
            </a:pPr>
            <a:r>
              <a:rPr lang="tr-TR" sz="1900" dirty="0" err="1">
                <a:latin typeface="Calibri" panose="020F0502020204030204" pitchFamily="34" charset="0"/>
                <a:cs typeface="Calibri" panose="020F0502020204030204" pitchFamily="34" charset="0"/>
              </a:rPr>
              <a:t>Bupropion</a:t>
            </a:r>
            <a:r>
              <a:rPr lang="tr-TR" sz="1900" dirty="0">
                <a:latin typeface="Calibri" panose="020F0502020204030204" pitchFamily="34" charset="0"/>
                <a:cs typeface="Calibri" panose="020F0502020204030204" pitchFamily="34" charset="0"/>
              </a:rPr>
              <a:t> ve </a:t>
            </a:r>
            <a:r>
              <a:rPr lang="tr-TR" sz="1900" dirty="0" err="1">
                <a:latin typeface="Calibri" panose="020F0502020204030204" pitchFamily="34" charset="0"/>
                <a:cs typeface="Calibri" panose="020F0502020204030204" pitchFamily="34" charset="0"/>
              </a:rPr>
              <a:t>nortriptilin</a:t>
            </a:r>
            <a:r>
              <a:rPr lang="tr-TR" sz="1900" dirty="0">
                <a:latin typeface="Calibri" panose="020F0502020204030204" pitchFamily="34" charset="0"/>
                <a:cs typeface="Calibri" panose="020F0502020204030204" pitchFamily="34" charset="0"/>
              </a:rPr>
              <a:t>, depresyon öyküsü olanlarda etkilidir.</a:t>
            </a:r>
          </a:p>
          <a:p>
            <a:pPr marL="228600" lvl="0" indent="-228600" algn="just">
              <a:spcBef>
                <a:spcPts val="0"/>
              </a:spcBef>
              <a:buClr>
                <a:schemeClr val="dk1"/>
              </a:buClr>
              <a:buSzPts val="2000"/>
              <a:buChar char="•"/>
            </a:pPr>
            <a:endParaRPr lang="tr-TR" sz="1900" dirty="0">
              <a:latin typeface="Calibri" panose="020F0502020204030204" pitchFamily="34" charset="0"/>
              <a:cs typeface="Calibri" panose="020F0502020204030204" pitchFamily="34" charset="0"/>
            </a:endParaRPr>
          </a:p>
          <a:p>
            <a:pPr marL="228600" lvl="0" indent="-228600" algn="just">
              <a:spcBef>
                <a:spcPts val="0"/>
              </a:spcBef>
              <a:buClr>
                <a:schemeClr val="dk1"/>
              </a:buClr>
              <a:buSzPts val="2000"/>
              <a:buChar char="•"/>
            </a:pPr>
            <a:r>
              <a:rPr lang="tr-TR" sz="1900" b="1" dirty="0">
                <a:latin typeface="Calibri" panose="020F0502020204030204" pitchFamily="34" charset="0"/>
                <a:cs typeface="Calibri" panose="020F0502020204030204" pitchFamily="34" charset="0"/>
              </a:rPr>
              <a:t>Şizofrenide daha uzun ve yoğun tedavi + BDT önerilir.</a:t>
            </a:r>
          </a:p>
          <a:p>
            <a:pPr marL="228600" lvl="0" indent="-228600" algn="just">
              <a:spcBef>
                <a:spcPts val="0"/>
              </a:spcBef>
              <a:buClr>
                <a:schemeClr val="dk1"/>
              </a:buClr>
              <a:buSzPts val="2000"/>
              <a:buChar char="•"/>
            </a:pPr>
            <a:endParaRPr lang="tr-TR" sz="1900" dirty="0">
              <a:latin typeface="Calibri" panose="020F0502020204030204" pitchFamily="34" charset="0"/>
              <a:cs typeface="Calibri" panose="020F0502020204030204" pitchFamily="34" charset="0"/>
            </a:endParaRPr>
          </a:p>
          <a:p>
            <a:pPr marL="228600" lvl="0" indent="-228600" algn="just">
              <a:spcBef>
                <a:spcPts val="0"/>
              </a:spcBef>
              <a:buClr>
                <a:schemeClr val="dk1"/>
              </a:buClr>
              <a:buSzPts val="2000"/>
              <a:buChar char="•"/>
            </a:pPr>
            <a:r>
              <a:rPr lang="tr-TR" sz="1900" dirty="0" err="1">
                <a:latin typeface="Calibri" panose="020F0502020204030204" pitchFamily="34" charset="0"/>
                <a:cs typeface="Calibri" panose="020F0502020204030204" pitchFamily="34" charset="0"/>
              </a:rPr>
              <a:t>Farmakoterapi</a:t>
            </a:r>
            <a:r>
              <a:rPr lang="tr-TR" sz="1900" dirty="0">
                <a:latin typeface="Calibri" panose="020F0502020204030204" pitchFamily="34" charset="0"/>
                <a:cs typeface="Calibri" panose="020F0502020204030204" pitchFamily="34" charset="0"/>
              </a:rPr>
              <a:t> ve danışmanlık bu grupta genelde güvenli ve etkilidir.</a:t>
            </a:r>
          </a:p>
          <a:p>
            <a:pPr marL="228600" lvl="0" indent="-228600" algn="just">
              <a:spcBef>
                <a:spcPts val="0"/>
              </a:spcBef>
              <a:buClr>
                <a:schemeClr val="dk1"/>
              </a:buClr>
              <a:buSzPts val="2000"/>
              <a:buChar char="•"/>
            </a:pPr>
            <a:endParaRPr lang="tr-TR" sz="1900" dirty="0">
              <a:latin typeface="Calibri" panose="020F0502020204030204" pitchFamily="34" charset="0"/>
              <a:cs typeface="Calibri" panose="020F0502020204030204" pitchFamily="34" charset="0"/>
            </a:endParaRPr>
          </a:p>
          <a:p>
            <a:pPr marL="228600" lvl="0" indent="-228600" algn="just">
              <a:spcBef>
                <a:spcPts val="0"/>
              </a:spcBef>
              <a:buClr>
                <a:schemeClr val="dk1"/>
              </a:buClr>
              <a:buSzPts val="2000"/>
              <a:buChar char="•"/>
            </a:pPr>
            <a:r>
              <a:rPr lang="tr-TR" sz="1900" dirty="0">
                <a:latin typeface="Calibri" panose="020F0502020204030204" pitchFamily="34" charset="0"/>
                <a:cs typeface="Calibri" panose="020F0502020204030204" pitchFamily="34" charset="0"/>
              </a:rPr>
              <a:t>Ciddi ruhsal hastalıklarda bile sonuçlar genel popülasyona benzer olabilir.</a:t>
            </a:r>
          </a:p>
          <a:p>
            <a:pPr lvl="0" algn="just">
              <a:spcBef>
                <a:spcPts val="0"/>
              </a:spcBef>
              <a:buClr>
                <a:schemeClr val="dk1"/>
              </a:buClr>
              <a:buSzPts val="2000"/>
            </a:pPr>
            <a:endParaRPr lang="tr-TR" sz="1200" dirty="0">
              <a:latin typeface="Calibri" panose="020F0502020204030204" pitchFamily="34" charset="0"/>
              <a:cs typeface="Calibri" panose="020F0502020204030204" pitchFamily="34" charset="0"/>
            </a:endParaRPr>
          </a:p>
          <a:p>
            <a:pPr lvl="0" algn="just">
              <a:spcBef>
                <a:spcPts val="0"/>
              </a:spcBef>
              <a:buClr>
                <a:schemeClr val="dk1"/>
              </a:buClr>
              <a:buSzPts val="2000"/>
            </a:pPr>
            <a:r>
              <a:rPr lang="tr-TR" sz="1200" dirty="0">
                <a:latin typeface="Calibri" panose="020F0502020204030204" pitchFamily="34" charset="0"/>
                <a:cs typeface="Calibri" panose="020F0502020204030204" pitchFamily="34" charset="0"/>
              </a:rPr>
              <a:t>https://ash.org.uk/resources/view/smoking-and-mental-health</a:t>
            </a:r>
            <a:endParaRPr sz="1200" dirty="0">
              <a:latin typeface="Calibri" panose="020F0502020204030204" pitchFamily="34" charset="0"/>
              <a:cs typeface="Calibri" panose="020F050202020403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6"/>
        <p:cNvGrpSpPr/>
        <p:nvPr/>
      </p:nvGrpSpPr>
      <p:grpSpPr>
        <a:xfrm>
          <a:off x="0" y="0"/>
          <a:ext cx="0" cy="0"/>
          <a:chOff x="0" y="0"/>
          <a:chExt cx="0" cy="0"/>
        </a:xfrm>
      </p:grpSpPr>
      <p:sp>
        <p:nvSpPr>
          <p:cNvPr id="448" name="Google Shape;448;p36"/>
          <p:cNvSpPr txBox="1">
            <a:spLocks noGrp="1"/>
          </p:cNvSpPr>
          <p:nvPr>
            <p:ph type="title"/>
          </p:nvPr>
        </p:nvSpPr>
        <p:spPr>
          <a:xfrm>
            <a:off x="1908699" y="372862"/>
            <a:ext cx="9731909" cy="72024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000"/>
              <a:buFont typeface="Century Schoolbook"/>
              <a:buNone/>
            </a:pPr>
            <a:r>
              <a:rPr lang="tr-TR" sz="3200" b="0" dirty="0">
                <a:latin typeface="Calibri" panose="020F0502020204030204" pitchFamily="34" charset="0"/>
                <a:cs typeface="Calibri" panose="020F0502020204030204" pitchFamily="34" charset="0"/>
              </a:rPr>
              <a:t>AIDS</a:t>
            </a:r>
            <a:endParaRPr sz="3200" b="0" dirty="0">
              <a:latin typeface="Calibri" panose="020F0502020204030204" pitchFamily="34" charset="0"/>
              <a:cs typeface="Calibri" panose="020F0502020204030204" pitchFamily="34" charset="0"/>
            </a:endParaRPr>
          </a:p>
        </p:txBody>
      </p:sp>
      <p:sp>
        <p:nvSpPr>
          <p:cNvPr id="452" name="Google Shape;452;p36"/>
          <p:cNvSpPr txBox="1">
            <a:spLocks noGrp="1"/>
          </p:cNvSpPr>
          <p:nvPr>
            <p:ph type="body" sz="half" idx="2"/>
          </p:nvPr>
        </p:nvSpPr>
        <p:spPr>
          <a:xfrm>
            <a:off x="849025" y="988142"/>
            <a:ext cx="10791583" cy="4889129"/>
          </a:xfrm>
          <a:prstGeom prst="rect">
            <a:avLst/>
          </a:prstGeom>
          <a:noFill/>
          <a:ln>
            <a:solidFill>
              <a:schemeClr val="tx1"/>
            </a:solidFill>
          </a:ln>
        </p:spPr>
        <p:txBody>
          <a:bodyPr spcFirstLastPara="1" wrap="square" lIns="91425" tIns="45700" rIns="91425" bIns="45700" anchor="t" anchorCtr="0">
            <a:normAutofit lnSpcReduction="10000"/>
          </a:bodyPr>
          <a:lstStyle/>
          <a:p>
            <a:pPr marL="228600" lvl="0" indent="-228600" algn="just" rtl="0">
              <a:lnSpc>
                <a:spcPct val="90000"/>
              </a:lnSpc>
              <a:spcBef>
                <a:spcPts val="1000"/>
              </a:spcBef>
              <a:spcAft>
                <a:spcPts val="0"/>
              </a:spcAft>
              <a:buClr>
                <a:schemeClr val="dk1"/>
              </a:buClr>
              <a:buSzPts val="1500"/>
              <a:buChar char="•"/>
            </a:pPr>
            <a:r>
              <a:rPr lang="tr-TR" sz="2000" dirty="0">
                <a:latin typeface="Calibri" panose="020F0502020204030204" pitchFamily="34" charset="0"/>
                <a:cs typeface="Calibri" panose="020F0502020204030204" pitchFamily="34" charset="0"/>
              </a:rPr>
              <a:t>Hastaların 3 ay izlendiği bir çalışmada, </a:t>
            </a:r>
            <a:r>
              <a:rPr lang="tr-TR" sz="2000" b="1" dirty="0">
                <a:latin typeface="Calibri" panose="020F0502020204030204" pitchFamily="34" charset="0"/>
                <a:cs typeface="Calibri" panose="020F0502020204030204" pitchFamily="34" charset="0"/>
              </a:rPr>
              <a:t>telefon danışmanlığıyla </a:t>
            </a:r>
            <a:r>
              <a:rPr lang="tr-TR" sz="2000" dirty="0">
                <a:latin typeface="Calibri" panose="020F0502020204030204" pitchFamily="34" charset="0"/>
                <a:cs typeface="Calibri" panose="020F0502020204030204" pitchFamily="34" charset="0"/>
              </a:rPr>
              <a:t>olumlu sonuçlar elde edildiği bildirilmiştir.</a:t>
            </a:r>
            <a:endParaRPr sz="2000" dirty="0">
              <a:latin typeface="Calibri" panose="020F0502020204030204" pitchFamily="34" charset="0"/>
              <a:cs typeface="Calibri" panose="020F0502020204030204" pitchFamily="34" charset="0"/>
            </a:endParaRPr>
          </a:p>
          <a:p>
            <a:pPr marL="228600" lvl="0" indent="-228600" algn="just" rtl="0">
              <a:lnSpc>
                <a:spcPct val="90000"/>
              </a:lnSpc>
              <a:spcBef>
                <a:spcPts val="1000"/>
              </a:spcBef>
              <a:spcAft>
                <a:spcPts val="0"/>
              </a:spcAft>
              <a:buClr>
                <a:schemeClr val="dk1"/>
              </a:buClr>
              <a:buSzPts val="1500"/>
              <a:buChar char="•"/>
            </a:pPr>
            <a:r>
              <a:rPr lang="tr-TR" sz="2000" b="1" dirty="0">
                <a:latin typeface="Calibri" panose="020F0502020204030204" pitchFamily="34" charset="0"/>
                <a:cs typeface="Calibri" panose="020F0502020204030204" pitchFamily="34" charset="0"/>
              </a:rPr>
              <a:t>Mevcut veriler, bu sigara içen hasta grubunda sigara bırakma ilaçlarının etkili olduğunu göstermektedir.</a:t>
            </a:r>
            <a:endParaRPr sz="2000" b="1" dirty="0">
              <a:latin typeface="Calibri" panose="020F0502020204030204" pitchFamily="34" charset="0"/>
              <a:cs typeface="Calibri" panose="020F0502020204030204" pitchFamily="34" charset="0"/>
            </a:endParaRPr>
          </a:p>
          <a:p>
            <a:pPr marL="228600" lvl="0" indent="-228600" algn="just" rtl="0">
              <a:lnSpc>
                <a:spcPct val="90000"/>
              </a:lnSpc>
              <a:spcBef>
                <a:spcPts val="1000"/>
              </a:spcBef>
              <a:spcAft>
                <a:spcPts val="0"/>
              </a:spcAft>
              <a:buClr>
                <a:schemeClr val="dk1"/>
              </a:buClr>
              <a:buSzPts val="1500"/>
              <a:buChar char="•"/>
            </a:pPr>
            <a:r>
              <a:rPr lang="tr-TR" sz="2000" dirty="0">
                <a:latin typeface="Calibri" panose="020F0502020204030204" pitchFamily="34" charset="0"/>
                <a:cs typeface="Calibri" panose="020F0502020204030204" pitchFamily="34" charset="0"/>
              </a:rPr>
              <a:t>HIV pozitif kişiler arasında sigara içme oranı genel nüfusa göre daha yüksektir.</a:t>
            </a:r>
            <a:endParaRPr sz="2000" dirty="0">
              <a:latin typeface="Calibri" panose="020F0502020204030204" pitchFamily="34" charset="0"/>
              <a:cs typeface="Calibri" panose="020F0502020204030204" pitchFamily="34" charset="0"/>
            </a:endParaRPr>
          </a:p>
          <a:p>
            <a:pPr marL="228600" lvl="0" indent="-228600" algn="just" rtl="0">
              <a:lnSpc>
                <a:spcPct val="90000"/>
              </a:lnSpc>
              <a:spcBef>
                <a:spcPts val="1000"/>
              </a:spcBef>
              <a:spcAft>
                <a:spcPts val="0"/>
              </a:spcAft>
              <a:buClr>
                <a:schemeClr val="dk1"/>
              </a:buClr>
              <a:buSzPts val="1500"/>
              <a:buChar char="•"/>
            </a:pPr>
            <a:r>
              <a:rPr lang="tr-TR" sz="2000" dirty="0">
                <a:latin typeface="Calibri" panose="020F0502020204030204" pitchFamily="34" charset="0"/>
                <a:cs typeface="Calibri" panose="020F0502020204030204" pitchFamily="34" charset="0"/>
              </a:rPr>
              <a:t>Sigara içen HIV pozitif kişilerde </a:t>
            </a:r>
            <a:r>
              <a:rPr lang="tr-TR" sz="2000" dirty="0" err="1">
                <a:latin typeface="Calibri" panose="020F0502020204030204" pitchFamily="34" charset="0"/>
                <a:cs typeface="Calibri" panose="020F0502020204030204" pitchFamily="34" charset="0"/>
              </a:rPr>
              <a:t>mortalite</a:t>
            </a:r>
            <a:r>
              <a:rPr lang="tr-TR" sz="2000" dirty="0">
                <a:latin typeface="Calibri" panose="020F0502020204030204" pitchFamily="34" charset="0"/>
                <a:cs typeface="Calibri" panose="020F0502020204030204" pitchFamily="34" charset="0"/>
              </a:rPr>
              <a:t> riski ve yaşam kalitesi düşüktür.</a:t>
            </a:r>
            <a:endParaRPr sz="2000" dirty="0">
              <a:latin typeface="Calibri" panose="020F0502020204030204" pitchFamily="34" charset="0"/>
              <a:cs typeface="Calibri" panose="020F0502020204030204" pitchFamily="34" charset="0"/>
            </a:endParaRPr>
          </a:p>
          <a:p>
            <a:pPr marL="228600" lvl="0" indent="-228600" algn="just" rtl="0">
              <a:lnSpc>
                <a:spcPct val="90000"/>
              </a:lnSpc>
              <a:spcBef>
                <a:spcPts val="1000"/>
              </a:spcBef>
              <a:spcAft>
                <a:spcPts val="0"/>
              </a:spcAft>
              <a:buClr>
                <a:schemeClr val="dk1"/>
              </a:buClr>
              <a:buSzPts val="1500"/>
              <a:buChar char="•"/>
            </a:pPr>
            <a:r>
              <a:rPr lang="tr-TR" sz="2000" dirty="0">
                <a:latin typeface="Calibri" panose="020F0502020204030204" pitchFamily="34" charset="0"/>
                <a:cs typeface="Calibri" panose="020F0502020204030204" pitchFamily="34" charset="0"/>
              </a:rPr>
              <a:t>Sigara içen HIV pozitif kişilerde </a:t>
            </a:r>
            <a:r>
              <a:rPr lang="tr-TR" sz="2000" dirty="0" err="1">
                <a:latin typeface="Calibri" panose="020F0502020204030204" pitchFamily="34" charset="0"/>
                <a:cs typeface="Calibri" panose="020F0502020204030204" pitchFamily="34" charset="0"/>
              </a:rPr>
              <a:t>invazif</a:t>
            </a:r>
            <a:r>
              <a:rPr lang="tr-TR" sz="2000" dirty="0">
                <a:latin typeface="Calibri" panose="020F0502020204030204" pitchFamily="34" charset="0"/>
                <a:cs typeface="Calibri" panose="020F0502020204030204" pitchFamily="34" charset="0"/>
              </a:rPr>
              <a:t> </a:t>
            </a:r>
            <a:r>
              <a:rPr lang="tr-TR" sz="2000" dirty="0" err="1">
                <a:latin typeface="Calibri" panose="020F0502020204030204" pitchFamily="34" charset="0"/>
                <a:cs typeface="Calibri" panose="020F0502020204030204" pitchFamily="34" charset="0"/>
              </a:rPr>
              <a:t>pnömokok</a:t>
            </a:r>
            <a:r>
              <a:rPr lang="tr-TR" sz="2000" dirty="0">
                <a:latin typeface="Calibri" panose="020F0502020204030204" pitchFamily="34" charset="0"/>
                <a:cs typeface="Calibri" panose="020F0502020204030204" pitchFamily="34" charset="0"/>
              </a:rPr>
              <a:t> hastalıklarının ve diğer enfeksiyonların gelişme riski daha yüksektir.</a:t>
            </a:r>
            <a:endParaRPr sz="2000" dirty="0">
              <a:latin typeface="Calibri" panose="020F0502020204030204" pitchFamily="34" charset="0"/>
              <a:cs typeface="Calibri" panose="020F0502020204030204" pitchFamily="34" charset="0"/>
            </a:endParaRPr>
          </a:p>
          <a:p>
            <a:pPr marL="228600" lvl="0" indent="-228600" algn="just" rtl="0">
              <a:lnSpc>
                <a:spcPct val="90000"/>
              </a:lnSpc>
              <a:spcBef>
                <a:spcPts val="1000"/>
              </a:spcBef>
              <a:spcAft>
                <a:spcPts val="0"/>
              </a:spcAft>
              <a:buClr>
                <a:schemeClr val="dk1"/>
              </a:buClr>
              <a:buSzPts val="1500"/>
              <a:buChar char="•"/>
            </a:pPr>
            <a:r>
              <a:rPr lang="tr-TR" sz="2000" dirty="0">
                <a:latin typeface="Calibri" panose="020F0502020204030204" pitchFamily="34" charset="0"/>
                <a:cs typeface="Calibri" panose="020F0502020204030204" pitchFamily="34" charset="0"/>
              </a:rPr>
              <a:t>Sigara içen HIV pozitif kişilerde fırsatçı hastalıkların ve </a:t>
            </a:r>
            <a:r>
              <a:rPr lang="tr-TR" sz="2000" dirty="0" err="1">
                <a:latin typeface="Calibri" panose="020F0502020204030204" pitchFamily="34" charset="0"/>
                <a:cs typeface="Calibri" panose="020F0502020204030204" pitchFamily="34" charset="0"/>
              </a:rPr>
              <a:t>spontan</a:t>
            </a:r>
            <a:r>
              <a:rPr lang="tr-TR" sz="2000" dirty="0">
                <a:latin typeface="Calibri" panose="020F0502020204030204" pitchFamily="34" charset="0"/>
                <a:cs typeface="Calibri" panose="020F0502020204030204" pitchFamily="34" charset="0"/>
              </a:rPr>
              <a:t> </a:t>
            </a:r>
            <a:r>
              <a:rPr lang="tr-TR" sz="2000" dirty="0" err="1">
                <a:latin typeface="Calibri" panose="020F0502020204030204" pitchFamily="34" charset="0"/>
                <a:cs typeface="Calibri" panose="020F0502020204030204" pitchFamily="34" charset="0"/>
              </a:rPr>
              <a:t>pnömotoraksın</a:t>
            </a:r>
            <a:r>
              <a:rPr lang="tr-TR" sz="2000" dirty="0">
                <a:latin typeface="Calibri" panose="020F0502020204030204" pitchFamily="34" charset="0"/>
                <a:cs typeface="Calibri" panose="020F0502020204030204" pitchFamily="34" charset="0"/>
              </a:rPr>
              <a:t> gelişme riski daha yüksektir.</a:t>
            </a:r>
            <a:endParaRPr sz="2000" dirty="0">
              <a:latin typeface="Calibri" panose="020F0502020204030204" pitchFamily="34" charset="0"/>
              <a:cs typeface="Calibri" panose="020F0502020204030204" pitchFamily="34" charset="0"/>
            </a:endParaRPr>
          </a:p>
          <a:p>
            <a:pPr marL="228600" lvl="0" indent="-228600" algn="just" rtl="0">
              <a:lnSpc>
                <a:spcPct val="90000"/>
              </a:lnSpc>
              <a:spcBef>
                <a:spcPts val="1000"/>
              </a:spcBef>
              <a:spcAft>
                <a:spcPts val="0"/>
              </a:spcAft>
              <a:buClr>
                <a:schemeClr val="dk1"/>
              </a:buClr>
              <a:buSzPts val="1500"/>
              <a:buChar char="•"/>
            </a:pPr>
            <a:r>
              <a:rPr lang="tr-TR" sz="2000" dirty="0">
                <a:latin typeface="Calibri" panose="020F0502020204030204" pitchFamily="34" charset="0"/>
                <a:cs typeface="Calibri" panose="020F0502020204030204" pitchFamily="34" charset="0"/>
              </a:rPr>
              <a:t>Veriler, sigara içen HIV pozitif kişilerin sigaranın sağlıkları üzerindeki etkilerini yeterince önemsemediğini göstermektedir.</a:t>
            </a:r>
            <a:endParaRPr sz="2000" dirty="0">
              <a:latin typeface="Calibri" panose="020F0502020204030204" pitchFamily="34" charset="0"/>
              <a:cs typeface="Calibri" panose="020F0502020204030204" pitchFamily="34" charset="0"/>
            </a:endParaRPr>
          </a:p>
          <a:p>
            <a:pPr marL="228600" lvl="0" indent="-228600" algn="just" rtl="0">
              <a:lnSpc>
                <a:spcPct val="90000"/>
              </a:lnSpc>
              <a:spcBef>
                <a:spcPts val="1000"/>
              </a:spcBef>
              <a:spcAft>
                <a:spcPts val="0"/>
              </a:spcAft>
              <a:buClr>
                <a:schemeClr val="dk1"/>
              </a:buClr>
              <a:buSzPts val="1500"/>
              <a:buChar char="•"/>
            </a:pPr>
            <a:r>
              <a:rPr lang="tr-TR" sz="2000" dirty="0">
                <a:latin typeface="Calibri" panose="020F0502020204030204" pitchFamily="34" charset="0"/>
                <a:cs typeface="Calibri" panose="020F0502020204030204" pitchFamily="34" charset="0"/>
              </a:rPr>
              <a:t>Bazı HIV pozitif kişiler sigarayı hastalıklarıyla ilgili stresle baş etmek için bir yöntem olarak görmektedir.</a:t>
            </a:r>
          </a:p>
          <a:p>
            <a:pPr lvl="0" algn="just">
              <a:buClr>
                <a:schemeClr val="dk1"/>
              </a:buClr>
              <a:buSzPts val="1500"/>
            </a:pPr>
            <a:r>
              <a:rPr lang="tr-TR" sz="1700" dirty="0">
                <a:latin typeface="Calibri" panose="020F0502020204030204" pitchFamily="34" charset="0"/>
                <a:cs typeface="Calibri" panose="020F0502020204030204" pitchFamily="34" charset="0"/>
              </a:rPr>
              <a:t>https://www.iapac.org/fact-sheet/smoking-and-hiv/</a:t>
            </a:r>
            <a:endParaRPr sz="1700" dirty="0">
              <a:latin typeface="Calibri" panose="020F0502020204030204" pitchFamily="34" charset="0"/>
              <a:cs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D410466-D2EF-101D-EBBC-2485FBE0B4AE}"/>
              </a:ext>
            </a:extLst>
          </p:cNvPr>
          <p:cNvSpPr>
            <a:spLocks noGrp="1"/>
          </p:cNvSpPr>
          <p:nvPr>
            <p:ph type="title"/>
          </p:nvPr>
        </p:nvSpPr>
        <p:spPr>
          <a:xfrm>
            <a:off x="551383" y="765591"/>
            <a:ext cx="11089225" cy="504497"/>
          </a:xfrm>
        </p:spPr>
        <p:txBody>
          <a:bodyPr>
            <a:normAutofit fontScale="90000"/>
          </a:bodyPr>
          <a:lstStyle/>
          <a:p>
            <a:r>
              <a:rPr lang="tr-TR" dirty="0"/>
              <a:t>Özel Gruplarda Sigara Bırakma Tedavisi</a:t>
            </a:r>
            <a:br>
              <a:rPr lang="tr-TR" dirty="0"/>
            </a:br>
            <a:endParaRPr lang="tr-TR" dirty="0"/>
          </a:p>
        </p:txBody>
      </p:sp>
      <p:sp>
        <p:nvSpPr>
          <p:cNvPr id="5" name="Metin Yer Tutucusu 4"/>
          <p:cNvSpPr>
            <a:spLocks noGrp="1"/>
          </p:cNvSpPr>
          <p:nvPr>
            <p:ph type="body" sz="half" idx="2"/>
          </p:nvPr>
        </p:nvSpPr>
        <p:spPr/>
        <p:txBody>
          <a:bodyPr>
            <a:normAutofit/>
          </a:bodyPr>
          <a:lstStyle/>
          <a:p>
            <a:pPr algn="ctr">
              <a:spcBef>
                <a:spcPct val="0"/>
              </a:spcBef>
            </a:pPr>
            <a:endParaRPr lang="tr-TR" sz="2800" b="1" dirty="0">
              <a:solidFill>
                <a:srgbClr val="0094AB"/>
              </a:solidFill>
              <a:ea typeface="+mj-ea"/>
              <a:cs typeface="+mj-cs"/>
            </a:endParaRPr>
          </a:p>
          <a:p>
            <a:pPr algn="ctr">
              <a:spcBef>
                <a:spcPct val="0"/>
              </a:spcBef>
            </a:pPr>
            <a:endParaRPr lang="tr-TR" sz="3200" b="1" dirty="0">
              <a:solidFill>
                <a:srgbClr val="0094AB"/>
              </a:solidFill>
              <a:latin typeface="Calibri" panose="020F0502020204030204" pitchFamily="34" charset="0"/>
              <a:ea typeface="+mj-ea"/>
              <a:cs typeface="Calibri" panose="020F0502020204030204" pitchFamily="34" charset="0"/>
            </a:endParaRPr>
          </a:p>
          <a:p>
            <a:pPr marL="342900" indent="-342900">
              <a:spcBef>
                <a:spcPct val="0"/>
              </a:spcBef>
              <a:buFont typeface="Arial" panose="020B0604020202020204" pitchFamily="34" charset="0"/>
              <a:buChar char="•"/>
            </a:pPr>
            <a:r>
              <a:rPr lang="tr-TR" sz="2000" dirty="0">
                <a:latin typeface="Calibri" panose="020F0502020204030204" pitchFamily="34" charset="0"/>
                <a:ea typeface="+mj-ea"/>
                <a:cs typeface="Calibri" panose="020F0502020204030204" pitchFamily="34" charset="0"/>
              </a:rPr>
              <a:t>Gebeler</a:t>
            </a:r>
          </a:p>
          <a:p>
            <a:pPr marL="342900" indent="-342900">
              <a:spcBef>
                <a:spcPct val="0"/>
              </a:spcBef>
              <a:buFont typeface="Arial" panose="020B0604020202020204" pitchFamily="34" charset="0"/>
              <a:buChar char="•"/>
            </a:pPr>
            <a:r>
              <a:rPr lang="tr-TR" sz="2000" dirty="0">
                <a:latin typeface="Calibri" panose="020F0502020204030204" pitchFamily="34" charset="0"/>
                <a:ea typeface="+mj-ea"/>
                <a:cs typeface="Calibri" panose="020F0502020204030204" pitchFamily="34" charset="0"/>
              </a:rPr>
              <a:t>Ergenler</a:t>
            </a:r>
          </a:p>
          <a:p>
            <a:pPr marL="342900" indent="-342900">
              <a:spcBef>
                <a:spcPct val="0"/>
              </a:spcBef>
              <a:buFont typeface="Arial" panose="020B0604020202020204" pitchFamily="34" charset="0"/>
              <a:buChar char="•"/>
            </a:pPr>
            <a:r>
              <a:rPr lang="tr-TR" sz="2000" dirty="0" err="1">
                <a:latin typeface="Calibri" panose="020F0502020204030204" pitchFamily="34" charset="0"/>
                <a:ea typeface="+mj-ea"/>
                <a:cs typeface="Calibri" panose="020F0502020204030204" pitchFamily="34" charset="0"/>
              </a:rPr>
              <a:t>Kardiyovasküler</a:t>
            </a:r>
            <a:r>
              <a:rPr lang="tr-TR" sz="2000" dirty="0">
                <a:latin typeface="Calibri" panose="020F0502020204030204" pitchFamily="34" charset="0"/>
                <a:ea typeface="+mj-ea"/>
                <a:cs typeface="Calibri" panose="020F0502020204030204" pitchFamily="34" charset="0"/>
              </a:rPr>
              <a:t> </a:t>
            </a:r>
            <a:r>
              <a:rPr lang="tr-TR" sz="2000" dirty="0" err="1">
                <a:latin typeface="Calibri" panose="020F0502020204030204" pitchFamily="34" charset="0"/>
                <a:ea typeface="+mj-ea"/>
                <a:cs typeface="Calibri" panose="020F0502020204030204" pitchFamily="34" charset="0"/>
              </a:rPr>
              <a:t>hst</a:t>
            </a:r>
            <a:endParaRPr lang="tr-TR" sz="2000" dirty="0">
              <a:latin typeface="Calibri" panose="020F0502020204030204" pitchFamily="34" charset="0"/>
              <a:ea typeface="+mj-ea"/>
              <a:cs typeface="Calibri" panose="020F0502020204030204" pitchFamily="34" charset="0"/>
            </a:endParaRPr>
          </a:p>
          <a:p>
            <a:pPr marL="342900" indent="-342900">
              <a:spcBef>
                <a:spcPct val="0"/>
              </a:spcBef>
              <a:buFont typeface="Arial" panose="020B0604020202020204" pitchFamily="34" charset="0"/>
              <a:buChar char="•"/>
            </a:pPr>
            <a:r>
              <a:rPr lang="tr-TR" sz="2000" dirty="0">
                <a:latin typeface="Calibri" panose="020F0502020204030204" pitchFamily="34" charset="0"/>
                <a:ea typeface="+mj-ea"/>
                <a:cs typeface="Calibri" panose="020F0502020204030204" pitchFamily="34" charset="0"/>
              </a:rPr>
              <a:t>KOAH</a:t>
            </a:r>
          </a:p>
          <a:p>
            <a:pPr marL="342900" indent="-342900">
              <a:spcBef>
                <a:spcPct val="0"/>
              </a:spcBef>
              <a:buFont typeface="Arial" panose="020B0604020202020204" pitchFamily="34" charset="0"/>
              <a:buChar char="•"/>
            </a:pPr>
            <a:r>
              <a:rPr lang="tr-TR" sz="2000" dirty="0">
                <a:latin typeface="Calibri" panose="020F0502020204030204" pitchFamily="34" charset="0"/>
                <a:ea typeface="+mj-ea"/>
                <a:cs typeface="Calibri" panose="020F0502020204030204" pitchFamily="34" charset="0"/>
              </a:rPr>
              <a:t>Astım</a:t>
            </a:r>
          </a:p>
          <a:p>
            <a:pPr marL="342900" indent="-342900">
              <a:spcBef>
                <a:spcPct val="0"/>
              </a:spcBef>
              <a:buFont typeface="Arial" panose="020B0604020202020204" pitchFamily="34" charset="0"/>
              <a:buChar char="•"/>
            </a:pPr>
            <a:r>
              <a:rPr lang="tr-TR" sz="2000" dirty="0">
                <a:latin typeface="Calibri" panose="020F0502020204030204" pitchFamily="34" charset="0"/>
                <a:ea typeface="+mj-ea"/>
                <a:cs typeface="Calibri" panose="020F0502020204030204" pitchFamily="34" charset="0"/>
              </a:rPr>
              <a:t>Tüberküloz</a:t>
            </a:r>
          </a:p>
          <a:p>
            <a:pPr marL="342900" indent="-342900">
              <a:spcBef>
                <a:spcPct val="0"/>
              </a:spcBef>
              <a:buFont typeface="Arial" panose="020B0604020202020204" pitchFamily="34" charset="0"/>
              <a:buChar char="•"/>
            </a:pPr>
            <a:r>
              <a:rPr lang="tr-TR" sz="2000" dirty="0">
                <a:latin typeface="Calibri" panose="020F0502020204030204" pitchFamily="34" charset="0"/>
                <a:ea typeface="+mj-ea"/>
                <a:cs typeface="Calibri" panose="020F0502020204030204" pitchFamily="34" charset="0"/>
              </a:rPr>
              <a:t>AIDS</a:t>
            </a:r>
            <a:endParaRPr lang="tr-TR" sz="2800" dirty="0">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1597832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19C3709-9472-0A8B-1670-44081B122928}"/>
              </a:ext>
            </a:extLst>
          </p:cNvPr>
          <p:cNvSpPr>
            <a:spLocks noGrp="1"/>
          </p:cNvSpPr>
          <p:nvPr>
            <p:ph type="title"/>
          </p:nvPr>
        </p:nvSpPr>
        <p:spPr/>
        <p:txBody>
          <a:bodyPr>
            <a:normAutofit fontScale="90000"/>
          </a:bodyPr>
          <a:lstStyle/>
          <a:p>
            <a:r>
              <a:rPr lang="tr-TR" sz="4000" dirty="0">
                <a:latin typeface="Calibri" panose="020F0502020204030204" pitchFamily="34" charset="0"/>
                <a:cs typeface="Calibri" panose="020F0502020204030204" pitchFamily="34" charset="0"/>
              </a:rPr>
              <a:t>SİGARA BIRAKMA DÖNEMİNDE  İZLEM ve </a:t>
            </a:r>
            <a:br>
              <a:rPr lang="tr-TR" sz="4000" dirty="0">
                <a:latin typeface="Calibri" panose="020F0502020204030204" pitchFamily="34" charset="0"/>
                <a:cs typeface="Calibri" panose="020F0502020204030204" pitchFamily="34" charset="0"/>
              </a:rPr>
            </a:br>
            <a:r>
              <a:rPr lang="tr-TR" sz="4000" dirty="0">
                <a:latin typeface="Calibri" panose="020F0502020204030204" pitchFamily="34" charset="0"/>
                <a:cs typeface="Calibri" panose="020F0502020204030204" pitchFamily="34" charset="0"/>
              </a:rPr>
              <a:t>NÜKS OLGULARA YAKLAŞIM</a:t>
            </a:r>
            <a:br>
              <a:rPr lang="tr-TR" sz="4000" dirty="0">
                <a:latin typeface="Calibri" panose="020F0502020204030204" pitchFamily="34" charset="0"/>
                <a:cs typeface="Calibri" panose="020F0502020204030204" pitchFamily="34" charset="0"/>
              </a:rPr>
            </a:br>
            <a:endParaRPr lang="tr-TR" sz="4000" dirty="0"/>
          </a:p>
        </p:txBody>
      </p:sp>
    </p:spTree>
    <p:extLst>
      <p:ext uri="{BB962C8B-B14F-4D97-AF65-F5344CB8AC3E}">
        <p14:creationId xmlns:p14="http://schemas.microsoft.com/office/powerpoint/2010/main" val="1311767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B714099-111C-AB4E-AB0C-245C0492BCBF}"/>
              </a:ext>
            </a:extLst>
          </p:cNvPr>
          <p:cNvSpPr>
            <a:spLocks noGrp="1"/>
          </p:cNvSpPr>
          <p:nvPr>
            <p:ph type="title"/>
          </p:nvPr>
        </p:nvSpPr>
        <p:spPr/>
        <p:txBody>
          <a:bodyPr>
            <a:normAutofit fontScale="90000"/>
          </a:bodyPr>
          <a:lstStyle/>
          <a:p>
            <a:r>
              <a:rPr lang="en-US" sz="3200" b="1" dirty="0" err="1">
                <a:effectLst/>
                <a:latin typeface="Calibri" panose="020F0502020204030204" pitchFamily="34" charset="0"/>
                <a:cs typeface="Calibri" panose="020F0502020204030204" pitchFamily="34" charset="0"/>
              </a:rPr>
              <a:t>Sigarayı</a:t>
            </a:r>
            <a:r>
              <a:rPr lang="en-US" sz="3200" b="1" dirty="0">
                <a:effectLst/>
                <a:latin typeface="Calibri" panose="020F0502020204030204" pitchFamily="34" charset="0"/>
                <a:cs typeface="Calibri" panose="020F0502020204030204" pitchFamily="34" charset="0"/>
              </a:rPr>
              <a:t> </a:t>
            </a:r>
            <a:r>
              <a:rPr lang="en-US" sz="3200" b="1" dirty="0" err="1">
                <a:effectLst/>
                <a:latin typeface="Calibri" panose="020F0502020204030204" pitchFamily="34" charset="0"/>
                <a:cs typeface="Calibri" panose="020F0502020204030204" pitchFamily="34" charset="0"/>
              </a:rPr>
              <a:t>Bırakmak</a:t>
            </a:r>
            <a:r>
              <a:rPr lang="en-US" sz="3200" b="1" dirty="0">
                <a:effectLst/>
                <a:latin typeface="Calibri" panose="020F0502020204030204" pitchFamily="34" charset="0"/>
                <a:cs typeface="Calibri" panose="020F0502020204030204" pitchFamily="34" charset="0"/>
              </a:rPr>
              <a:t> </a:t>
            </a:r>
            <a:r>
              <a:rPr lang="tr-TR" sz="3200" dirty="0">
                <a:latin typeface="Calibri" panose="020F0502020204030204" pitchFamily="34" charset="0"/>
                <a:cs typeface="Calibri" panose="020F0502020204030204" pitchFamily="34" charset="0"/>
              </a:rPr>
              <a:t>İs</a:t>
            </a:r>
            <a:r>
              <a:rPr lang="en-US" sz="3200" b="1" dirty="0" err="1">
                <a:effectLst/>
                <a:latin typeface="Calibri" panose="020F0502020204030204" pitchFamily="34" charset="0"/>
                <a:cs typeface="Calibri" panose="020F0502020204030204" pitchFamily="34" charset="0"/>
              </a:rPr>
              <a:t>teyen</a:t>
            </a:r>
            <a:r>
              <a:rPr lang="en-US" sz="3200" b="1" dirty="0">
                <a:effectLst/>
                <a:latin typeface="Calibri" panose="020F0502020204030204" pitchFamily="34" charset="0"/>
                <a:cs typeface="Calibri" panose="020F0502020204030204" pitchFamily="34" charset="0"/>
              </a:rPr>
              <a:t> </a:t>
            </a:r>
            <a:r>
              <a:rPr lang="en-US" sz="3200" b="1" dirty="0" err="1">
                <a:effectLst/>
                <a:latin typeface="Calibri" panose="020F0502020204030204" pitchFamily="34" charset="0"/>
                <a:cs typeface="Calibri" panose="020F0502020204030204" pitchFamily="34" charset="0"/>
              </a:rPr>
              <a:t>Bireyle</a:t>
            </a:r>
            <a:r>
              <a:rPr lang="tr-TR" sz="3200" b="1" dirty="0" err="1">
                <a:effectLst/>
                <a:latin typeface="Calibri" panose="020F0502020204030204" pitchFamily="34" charset="0"/>
                <a:cs typeface="Calibri" panose="020F0502020204030204" pitchFamily="34" charset="0"/>
              </a:rPr>
              <a:t>rin</a:t>
            </a:r>
            <a:r>
              <a:rPr lang="tr-TR" sz="3200" b="1" dirty="0">
                <a:effectLst/>
                <a:latin typeface="Calibri" panose="020F0502020204030204" pitchFamily="34" charset="0"/>
                <a:cs typeface="Calibri" panose="020F0502020204030204" pitchFamily="34" charset="0"/>
              </a:rPr>
              <a:t> İzlemiyle İlgili Önemli Hususlar</a:t>
            </a:r>
            <a:endParaRPr lang="tr-TR" sz="3200" dirty="0">
              <a:latin typeface="Calibri" panose="020F0502020204030204" pitchFamily="34" charset="0"/>
              <a:cs typeface="Calibri" panose="020F0502020204030204" pitchFamily="34" charset="0"/>
            </a:endParaRPr>
          </a:p>
        </p:txBody>
      </p:sp>
      <p:sp>
        <p:nvSpPr>
          <p:cNvPr id="6" name="İçerik Yer Tutucusu 2">
            <a:extLst>
              <a:ext uri="{FF2B5EF4-FFF2-40B4-BE49-F238E27FC236}">
                <a16:creationId xmlns:a16="http://schemas.microsoft.com/office/drawing/2014/main" id="{6EF22800-344E-403B-81DA-913FB8DB0E94}"/>
              </a:ext>
            </a:extLst>
          </p:cNvPr>
          <p:cNvSpPr txBox="1">
            <a:spLocks/>
          </p:cNvSpPr>
          <p:nvPr/>
        </p:nvSpPr>
        <p:spPr>
          <a:xfrm>
            <a:off x="785883" y="1314537"/>
            <a:ext cx="9646985" cy="39085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Symbol" pitchFamily="2" charset="2"/>
              <a:buChar char=""/>
            </a:pPr>
            <a:r>
              <a:rPr lang="tr-TR" sz="2400" kern="100" dirty="0">
                <a:ea typeface="Aptos" panose="020B0004020202020204" pitchFamily="34" charset="0"/>
                <a:cs typeface="Times New Roman" panose="02020603050405020304" pitchFamily="18" charset="0"/>
              </a:rPr>
              <a:t>Sigara bırakma başarısının en önemli göstergesi sigara içmeden geçen sürenin uzunluğudur.</a:t>
            </a:r>
          </a:p>
          <a:p>
            <a:pPr marL="342900" indent="-342900">
              <a:buFont typeface="Symbol" pitchFamily="2" charset="2"/>
              <a:buChar char=""/>
            </a:pPr>
            <a:r>
              <a:rPr lang="tr-TR" sz="2400" kern="100" dirty="0">
                <a:ea typeface="Aptos" panose="020B0004020202020204" pitchFamily="34" charset="0"/>
                <a:cs typeface="Times New Roman" panose="02020603050405020304" pitchFamily="18" charset="0"/>
              </a:rPr>
              <a:t>Sigarayı bırakan bir olgu 6 -12 ay süre ile takip edilmeli</a:t>
            </a:r>
          </a:p>
          <a:p>
            <a:pPr marL="342900" indent="-342900">
              <a:buFont typeface="Symbol" pitchFamily="2" charset="2"/>
              <a:buChar char=""/>
            </a:pPr>
            <a:r>
              <a:rPr lang="tr-TR" sz="2400" kern="100" dirty="0">
                <a:ea typeface="Aptos" panose="020B0004020202020204" pitchFamily="34" charset="0"/>
                <a:cs typeface="Times New Roman" panose="02020603050405020304" pitchFamily="18" charset="0"/>
              </a:rPr>
              <a:t>İlk haftalarda </a:t>
            </a:r>
            <a:r>
              <a:rPr lang="tr-TR" sz="2400" kern="100" dirty="0" err="1">
                <a:ea typeface="Aptos" panose="020B0004020202020204" pitchFamily="34" charset="0"/>
                <a:cs typeface="Times New Roman" panose="02020603050405020304" pitchFamily="18" charset="0"/>
              </a:rPr>
              <a:t>nüks</a:t>
            </a:r>
            <a:r>
              <a:rPr lang="tr-TR" sz="2400" kern="100" dirty="0">
                <a:ea typeface="Aptos" panose="020B0004020202020204" pitchFamily="34" charset="0"/>
                <a:cs typeface="Times New Roman" panose="02020603050405020304" pitchFamily="18" charset="0"/>
              </a:rPr>
              <a:t> riski daha yüksek olmakla birlikte uzun süreli bırakma süreçlerinden sonra da </a:t>
            </a:r>
            <a:r>
              <a:rPr lang="tr-TR" sz="2400" kern="100" dirty="0" err="1">
                <a:ea typeface="Aptos" panose="020B0004020202020204" pitchFamily="34" charset="0"/>
                <a:cs typeface="Times New Roman" panose="02020603050405020304" pitchFamily="18" charset="0"/>
              </a:rPr>
              <a:t>nüks</a:t>
            </a:r>
            <a:r>
              <a:rPr lang="tr-TR" sz="2400" kern="100" dirty="0">
                <a:ea typeface="Aptos" panose="020B0004020202020204" pitchFamily="34" charset="0"/>
                <a:cs typeface="Times New Roman" panose="02020603050405020304" pitchFamily="18" charset="0"/>
              </a:rPr>
              <a:t> olabilir!</a:t>
            </a:r>
          </a:p>
          <a:p>
            <a:pPr marL="342900" indent="-342900">
              <a:buFont typeface="Symbol" pitchFamily="2" charset="2"/>
              <a:buChar char=""/>
            </a:pPr>
            <a:r>
              <a:rPr lang="tr-TR" sz="2400" kern="100" dirty="0">
                <a:ea typeface="Aptos" panose="020B0004020202020204" pitchFamily="34" charset="0"/>
                <a:cs typeface="Times New Roman" panose="02020603050405020304" pitchFamily="18" charset="0"/>
              </a:rPr>
              <a:t>Bu nedenle izlem sürecin  çok önemli bir bileşenidir!</a:t>
            </a:r>
          </a:p>
          <a:p>
            <a:endParaRPr lang="tr-TR" sz="2000" dirty="0"/>
          </a:p>
        </p:txBody>
      </p:sp>
    </p:spTree>
    <p:extLst>
      <p:ext uri="{BB962C8B-B14F-4D97-AF65-F5344CB8AC3E}">
        <p14:creationId xmlns:p14="http://schemas.microsoft.com/office/powerpoint/2010/main" val="1063011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type="body" sz="half" idx="2"/>
          </p:nvPr>
        </p:nvSpPr>
        <p:spPr/>
        <p:txBody>
          <a:bodyPr/>
          <a:lstStyle/>
          <a:p>
            <a:pPr>
              <a:buNone/>
            </a:pPr>
            <a:endParaRPr lang="tr-TR" b="1" i="1" u="sng" dirty="0">
              <a:latin typeface="Comic Sans MS" panose="030F0702030302020204" pitchFamily="66" charset="0"/>
              <a:cs typeface="Times New Roman" panose="02020603050405020304" pitchFamily="18" charset="0"/>
            </a:endParaRPr>
          </a:p>
          <a:p>
            <a:pPr>
              <a:buNone/>
            </a:pPr>
            <a:endParaRPr lang="tr-TR" b="1" i="1" u="sng" dirty="0">
              <a:latin typeface="Comic Sans MS" panose="030F0702030302020204" pitchFamily="66" charset="0"/>
              <a:cs typeface="Times New Roman" panose="02020603050405020304" pitchFamily="18" charset="0"/>
            </a:endParaRPr>
          </a:p>
          <a:p>
            <a:pPr>
              <a:buNone/>
            </a:pPr>
            <a:r>
              <a:rPr lang="tr-TR" sz="2400" b="1" i="1" u="sng" dirty="0">
                <a:latin typeface="Calibri" panose="020F0502020204030204" pitchFamily="34" charset="0"/>
                <a:cs typeface="Calibri" panose="020F0502020204030204" pitchFamily="34" charset="0"/>
              </a:rPr>
              <a:t>İzlem</a:t>
            </a:r>
          </a:p>
          <a:p>
            <a:pPr marL="285750" indent="-285750">
              <a:buFont typeface="Arial" panose="020B0604020202020204" pitchFamily="34" charset="0"/>
              <a:buChar char="•"/>
            </a:pPr>
            <a:r>
              <a:rPr lang="tr-TR" sz="2400" dirty="0">
                <a:latin typeface="Calibri" panose="020F0502020204030204" pitchFamily="34" charset="0"/>
                <a:cs typeface="Calibri" panose="020F0502020204030204" pitchFamily="34" charset="0"/>
              </a:rPr>
              <a:t>Hastalar bırakma gününden sonraki ilk 15 gün içinde en az bir kez </a:t>
            </a:r>
          </a:p>
          <a:p>
            <a:pPr marL="285750" indent="-285750">
              <a:buFont typeface="Arial" panose="020B0604020202020204" pitchFamily="34" charset="0"/>
              <a:buChar char="•"/>
            </a:pPr>
            <a:r>
              <a:rPr lang="tr-TR" sz="2400" dirty="0">
                <a:latin typeface="Calibri" panose="020F0502020204030204" pitchFamily="34" charset="0"/>
                <a:cs typeface="Calibri" panose="020F0502020204030204" pitchFamily="34" charset="0"/>
              </a:rPr>
              <a:t>İzleyen üç ay, ayda bir kez görülmeli </a:t>
            </a:r>
          </a:p>
          <a:p>
            <a:pPr marL="285750" indent="-285750">
              <a:buFont typeface="Arial" panose="020B0604020202020204" pitchFamily="34" charset="0"/>
              <a:buChar char="•"/>
            </a:pPr>
            <a:r>
              <a:rPr lang="tr-TR" sz="2400" dirty="0">
                <a:latin typeface="Calibri" panose="020F0502020204030204" pitchFamily="34" charset="0"/>
                <a:cs typeface="Calibri" panose="020F0502020204030204" pitchFamily="34" charset="0"/>
              </a:rPr>
              <a:t>Daha sonra üç ayda bir görüşmelerle </a:t>
            </a:r>
            <a:r>
              <a:rPr lang="tr-TR" sz="2400" b="1" dirty="0">
                <a:latin typeface="Calibri" panose="020F0502020204030204" pitchFamily="34" charset="0"/>
                <a:cs typeface="Calibri" panose="020F0502020204030204" pitchFamily="34" charset="0"/>
              </a:rPr>
              <a:t>bir yıllık izlem tamamlanmalıdır. </a:t>
            </a:r>
          </a:p>
          <a:p>
            <a:pPr marL="285750" indent="-285750">
              <a:buFont typeface="Arial" panose="020B0604020202020204" pitchFamily="34" charset="0"/>
              <a:buChar char="•"/>
            </a:pPr>
            <a:r>
              <a:rPr lang="tr-TR" sz="2400" dirty="0">
                <a:latin typeface="Calibri" panose="020F0502020204030204" pitchFamily="34" charset="0"/>
                <a:cs typeface="Calibri" panose="020F0502020204030204" pitchFamily="34" charset="0"/>
              </a:rPr>
              <a:t>İzlemler telefon görüşmeleriyle yapılabilir </a:t>
            </a:r>
          </a:p>
          <a:p>
            <a:pPr marL="285750" indent="-285750">
              <a:buFont typeface="Arial" panose="020B0604020202020204" pitchFamily="34" charset="0"/>
              <a:buChar char="•"/>
            </a:pPr>
            <a:r>
              <a:rPr lang="tr-TR" sz="2400" dirty="0">
                <a:latin typeface="Calibri" panose="020F0502020204030204" pitchFamily="34" charset="0"/>
                <a:cs typeface="Calibri" panose="020F0502020204030204" pitchFamily="34" charset="0"/>
              </a:rPr>
              <a:t>İzlemlerde başarılı olanlar tebrik edilmelidir</a:t>
            </a:r>
          </a:p>
          <a:p>
            <a:endParaRPr lang="tr-TR" dirty="0">
              <a:latin typeface="Comic Sans MS" panose="030F0702030302020204" pitchFamily="66" charset="0"/>
            </a:endParaRPr>
          </a:p>
          <a:p>
            <a:endParaRPr lang="tr-TR" b="1" i="1" dirty="0">
              <a:solidFill>
                <a:srgbClr val="FF0000"/>
              </a:solidFill>
            </a:endParaRPr>
          </a:p>
        </p:txBody>
      </p:sp>
      <p:sp>
        <p:nvSpPr>
          <p:cNvPr id="5" name="Unvan 4">
            <a:extLst>
              <a:ext uri="{FF2B5EF4-FFF2-40B4-BE49-F238E27FC236}">
                <a16:creationId xmlns:a16="http://schemas.microsoft.com/office/drawing/2014/main" id="{8349FA79-2089-4217-8578-C8591DADDE76}"/>
              </a:ext>
            </a:extLst>
          </p:cNvPr>
          <p:cNvSpPr>
            <a:spLocks noGrp="1"/>
          </p:cNvSpPr>
          <p:nvPr>
            <p:ph type="title"/>
          </p:nvPr>
        </p:nvSpPr>
        <p:spPr/>
        <p:txBody>
          <a:bodyPr/>
          <a:lstStyle/>
          <a:p>
            <a:endParaRPr lang="tr-T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407A8E6-0383-BC22-408A-B0A1260DB389}"/>
              </a:ext>
            </a:extLst>
          </p:cNvPr>
          <p:cNvSpPr>
            <a:spLocks noGrp="1"/>
          </p:cNvSpPr>
          <p:nvPr>
            <p:ph type="title"/>
          </p:nvPr>
        </p:nvSpPr>
        <p:spPr/>
        <p:txBody>
          <a:bodyPr>
            <a:normAutofit fontScale="90000"/>
          </a:bodyPr>
          <a:lstStyle/>
          <a:p>
            <a:r>
              <a:rPr lang="tr-TR" sz="3200" dirty="0">
                <a:latin typeface="Calibri" panose="020F0502020204030204" pitchFamily="34" charset="0"/>
                <a:cs typeface="Calibri" panose="020F0502020204030204" pitchFamily="34" charset="0"/>
              </a:rPr>
              <a:t>KAYMA – LAPS - NÜKS</a:t>
            </a:r>
          </a:p>
        </p:txBody>
      </p:sp>
      <p:sp>
        <p:nvSpPr>
          <p:cNvPr id="239619" name="Rectangle 3"/>
          <p:cNvSpPr>
            <a:spLocks noGrp="1" noChangeArrowheads="1"/>
          </p:cNvSpPr>
          <p:nvPr>
            <p:ph type="body" sz="half" idx="2"/>
          </p:nvPr>
        </p:nvSpPr>
        <p:spPr>
          <a:ln/>
          <a:extLst>
            <a:ext uri="{91240B29-F687-4F45-9708-019B960494DF}">
              <a14:hiddenLine xmlns:a14="http://schemas.microsoft.com/office/drawing/2010/main" w="9525">
                <a:solidFill>
                  <a:schemeClr val="bg2"/>
                </a:solidFill>
                <a:miter lim="800000"/>
                <a:headEnd/>
                <a:tailEnd/>
              </a14:hiddenLine>
            </a:ext>
          </a:extLst>
        </p:spPr>
        <p:txBody>
          <a:bodyPr/>
          <a:lstStyle/>
          <a:p>
            <a:pPr>
              <a:lnSpc>
                <a:spcPct val="90000"/>
              </a:lnSpc>
              <a:buClr>
                <a:srgbClr val="DE5A00"/>
              </a:buClr>
            </a:pPr>
            <a:endParaRPr lang="tr-TR" dirty="0">
              <a:latin typeface="Comic Sans MS" panose="030F0702030302020204" pitchFamily="66" charset="0"/>
              <a:cs typeface="Times New Roman" panose="02020603050405020304" pitchFamily="18" charset="0"/>
            </a:endParaRPr>
          </a:p>
          <a:p>
            <a:pPr>
              <a:lnSpc>
                <a:spcPct val="90000"/>
              </a:lnSpc>
              <a:buClr>
                <a:srgbClr val="DE5A00"/>
              </a:buClr>
            </a:pPr>
            <a:endParaRPr lang="tr-TR" dirty="0">
              <a:latin typeface="Comic Sans MS" panose="030F0702030302020204" pitchFamily="66" charset="0"/>
              <a:cs typeface="Times New Roman" panose="02020603050405020304" pitchFamily="18" charset="0"/>
            </a:endParaRPr>
          </a:p>
          <a:p>
            <a:pPr marL="285750" indent="-285750">
              <a:lnSpc>
                <a:spcPct val="90000"/>
              </a:lnSpc>
              <a:spcBef>
                <a:spcPts val="1200"/>
              </a:spcBef>
              <a:buClr>
                <a:srgbClr val="009999"/>
              </a:buClr>
              <a:buFont typeface="Arial" panose="020B0604020202020204" pitchFamily="34" charset="0"/>
              <a:buChar char="•"/>
            </a:pPr>
            <a:r>
              <a:rPr lang="tr-TR" sz="2400" dirty="0">
                <a:latin typeface="Calibri" panose="020F0502020204030204" pitchFamily="34" charset="0"/>
                <a:cs typeface="Calibri" panose="020F0502020204030204" pitchFamily="34" charset="0"/>
              </a:rPr>
              <a:t>Sigara bırakıldıktan sonra tek bir sigara (hatta bir </a:t>
            </a:r>
            <a:r>
              <a:rPr lang="tr-TR" sz="2400" dirty="0" err="1">
                <a:latin typeface="Calibri" panose="020F0502020204030204" pitchFamily="34" charset="0"/>
                <a:cs typeface="Calibri" panose="020F0502020204030204" pitchFamily="34" charset="0"/>
              </a:rPr>
              <a:t>puff</a:t>
            </a:r>
            <a:r>
              <a:rPr lang="tr-TR" sz="2400" dirty="0">
                <a:latin typeface="Calibri" panose="020F0502020204030204" pitchFamily="34" charset="0"/>
                <a:cs typeface="Calibri" panose="020F0502020204030204" pitchFamily="34" charset="0"/>
              </a:rPr>
              <a:t>) içilmesi: </a:t>
            </a:r>
            <a:r>
              <a:rPr lang="tr-TR" sz="2400" b="1" dirty="0">
                <a:solidFill>
                  <a:srgbClr val="FF0000"/>
                </a:solidFill>
                <a:latin typeface="Calibri" panose="020F0502020204030204" pitchFamily="34" charset="0"/>
                <a:cs typeface="Calibri" panose="020F0502020204030204" pitchFamily="34" charset="0"/>
              </a:rPr>
              <a:t>ayağın kayması; kayma </a:t>
            </a:r>
            <a:r>
              <a:rPr lang="tr-TR" sz="2400" b="1" i="1" dirty="0">
                <a:solidFill>
                  <a:srgbClr val="FF0000"/>
                </a:solidFill>
                <a:latin typeface="Calibri" panose="020F0502020204030204" pitchFamily="34" charset="0"/>
                <a:cs typeface="Calibri" panose="020F0502020204030204" pitchFamily="34" charset="0"/>
              </a:rPr>
              <a:t>(slip)</a:t>
            </a:r>
          </a:p>
          <a:p>
            <a:pPr marL="285750" indent="-285750">
              <a:lnSpc>
                <a:spcPct val="90000"/>
              </a:lnSpc>
              <a:spcBef>
                <a:spcPts val="1200"/>
              </a:spcBef>
              <a:buClr>
                <a:srgbClr val="009999"/>
              </a:buClr>
              <a:buFont typeface="Arial" panose="020B0604020202020204" pitchFamily="34" charset="0"/>
              <a:buChar char="•"/>
            </a:pPr>
            <a:r>
              <a:rPr lang="tr-TR" sz="2400" dirty="0">
                <a:latin typeface="Calibri" panose="020F0502020204030204" pitchFamily="34" charset="0"/>
                <a:cs typeface="Calibri" panose="020F0502020204030204" pitchFamily="34" charset="0"/>
              </a:rPr>
              <a:t>Sigara bırakıldıktan sonra bir kaç sigara içilmesi veya birkaç gün az miktarda sigara içme: </a:t>
            </a:r>
            <a:r>
              <a:rPr lang="tr-TR" sz="2400" b="1" dirty="0">
                <a:solidFill>
                  <a:srgbClr val="FF0000"/>
                </a:solidFill>
                <a:latin typeface="Calibri" panose="020F0502020204030204" pitchFamily="34" charset="0"/>
                <a:cs typeface="Calibri" panose="020F0502020204030204" pitchFamily="34" charset="0"/>
              </a:rPr>
              <a:t>hata </a:t>
            </a:r>
            <a:r>
              <a:rPr lang="tr-TR" sz="2400" b="1" i="1" dirty="0">
                <a:solidFill>
                  <a:srgbClr val="FF0000"/>
                </a:solidFill>
                <a:latin typeface="Calibri" panose="020F0502020204030204" pitchFamily="34" charset="0"/>
                <a:cs typeface="Calibri" panose="020F0502020204030204" pitchFamily="34" charset="0"/>
              </a:rPr>
              <a:t>(</a:t>
            </a:r>
            <a:r>
              <a:rPr lang="tr-TR" sz="2400" b="1" i="1" dirty="0" err="1">
                <a:solidFill>
                  <a:srgbClr val="FF0000"/>
                </a:solidFill>
                <a:latin typeface="Calibri" panose="020F0502020204030204" pitchFamily="34" charset="0"/>
                <a:cs typeface="Calibri" panose="020F0502020204030204" pitchFamily="34" charset="0"/>
              </a:rPr>
              <a:t>laps</a:t>
            </a:r>
            <a:r>
              <a:rPr lang="tr-TR" sz="2400" b="1" i="1" dirty="0">
                <a:solidFill>
                  <a:srgbClr val="FF0000"/>
                </a:solidFill>
                <a:latin typeface="Calibri" panose="020F0502020204030204" pitchFamily="34" charset="0"/>
                <a:cs typeface="Calibri" panose="020F0502020204030204" pitchFamily="34" charset="0"/>
              </a:rPr>
              <a:t>)</a:t>
            </a:r>
          </a:p>
          <a:p>
            <a:pPr marL="285750" indent="-285750">
              <a:lnSpc>
                <a:spcPct val="90000"/>
              </a:lnSpc>
              <a:spcBef>
                <a:spcPts val="1200"/>
              </a:spcBef>
              <a:buClr>
                <a:srgbClr val="009999"/>
              </a:buClr>
              <a:buFont typeface="Arial" panose="020B0604020202020204" pitchFamily="34" charset="0"/>
              <a:buChar char="•"/>
            </a:pPr>
            <a:r>
              <a:rPr lang="tr-TR" sz="2400" dirty="0">
                <a:latin typeface="Calibri" panose="020F0502020204030204" pitchFamily="34" charset="0"/>
                <a:cs typeface="Calibri" panose="020F0502020204030204" pitchFamily="34" charset="0"/>
              </a:rPr>
              <a:t>Sigara bırakıldıktan sonra eskisi gibi  sigara içilmeye başlanması, ya da bırakma gününden sonra </a:t>
            </a:r>
          </a:p>
          <a:p>
            <a:pPr>
              <a:lnSpc>
                <a:spcPct val="90000"/>
              </a:lnSpc>
              <a:spcBef>
                <a:spcPts val="1200"/>
              </a:spcBef>
              <a:buClr>
                <a:srgbClr val="009999"/>
              </a:buClr>
            </a:pPr>
            <a:r>
              <a:rPr lang="tr-TR" sz="2400" dirty="0">
                <a:latin typeface="Calibri" panose="020F0502020204030204" pitchFamily="34" charset="0"/>
                <a:cs typeface="Calibri" panose="020F0502020204030204" pitchFamily="34" charset="0"/>
              </a:rPr>
              <a:t>     arka arkaya 7 gün veya 2 hafta içinde 7 ve üzerinde sigara içme durumu  </a:t>
            </a:r>
            <a:r>
              <a:rPr lang="tr-TR" sz="2400" b="1" dirty="0" err="1">
                <a:solidFill>
                  <a:srgbClr val="FF0000"/>
                </a:solidFill>
                <a:latin typeface="Calibri" panose="020F0502020204030204" pitchFamily="34" charset="0"/>
                <a:cs typeface="Calibri" panose="020F0502020204030204" pitchFamily="34" charset="0"/>
              </a:rPr>
              <a:t>nüks</a:t>
            </a:r>
            <a:r>
              <a:rPr lang="tr-TR" sz="2400" b="1" dirty="0">
                <a:solidFill>
                  <a:srgbClr val="FF0000"/>
                </a:solidFill>
                <a:latin typeface="Calibri" panose="020F0502020204030204" pitchFamily="34" charset="0"/>
                <a:cs typeface="Calibri" panose="020F0502020204030204" pitchFamily="34" charset="0"/>
              </a:rPr>
              <a:t> </a:t>
            </a:r>
            <a:r>
              <a:rPr lang="tr-TR" sz="2400" b="1" i="1" dirty="0">
                <a:solidFill>
                  <a:srgbClr val="FF0000"/>
                </a:solidFill>
                <a:latin typeface="Calibri" panose="020F0502020204030204" pitchFamily="34" charset="0"/>
                <a:cs typeface="Calibri" panose="020F0502020204030204" pitchFamily="34" charset="0"/>
              </a:rPr>
              <a:t>(</a:t>
            </a:r>
            <a:r>
              <a:rPr lang="tr-TR" sz="2400" b="1" i="1" dirty="0" err="1">
                <a:solidFill>
                  <a:srgbClr val="FF0000"/>
                </a:solidFill>
                <a:latin typeface="Calibri" panose="020F0502020204030204" pitchFamily="34" charset="0"/>
                <a:cs typeface="Calibri" panose="020F0502020204030204" pitchFamily="34" charset="0"/>
              </a:rPr>
              <a:t>relaps</a:t>
            </a:r>
            <a:r>
              <a:rPr lang="tr-TR" sz="2400" b="1" i="1" dirty="0">
                <a:latin typeface="Calibri" panose="020F0502020204030204" pitchFamily="34" charset="0"/>
                <a:cs typeface="Calibri" panose="020F0502020204030204" pitchFamily="34" charset="0"/>
              </a:rPr>
              <a:t>) </a:t>
            </a:r>
            <a:r>
              <a:rPr lang="tr-TR" sz="2400" dirty="0">
                <a:latin typeface="Calibri" panose="020F0502020204030204" pitchFamily="34" charset="0"/>
                <a:cs typeface="Calibri" panose="020F0502020204030204" pitchFamily="34" charset="0"/>
              </a:rPr>
              <a:t>olarak kabul edilir</a:t>
            </a:r>
            <a:r>
              <a:rPr lang="tr-TR" dirty="0">
                <a:latin typeface="Comic Sans MS" panose="030F0702030302020204" pitchFamily="66" charset="0"/>
              </a:rPr>
              <a:t>.</a:t>
            </a:r>
          </a:p>
          <a:p>
            <a:pPr>
              <a:lnSpc>
                <a:spcPct val="90000"/>
              </a:lnSpc>
              <a:buClr>
                <a:srgbClr val="DE5A00"/>
              </a:buClr>
            </a:pPr>
            <a:endParaRPr lang="tr-TR" sz="2800" dirty="0"/>
          </a:p>
          <a:p>
            <a:pPr>
              <a:lnSpc>
                <a:spcPct val="90000"/>
              </a:lnSpc>
              <a:buClr>
                <a:srgbClr val="DE5A00"/>
              </a:buClr>
            </a:pPr>
            <a:endParaRPr lang="tr-TR" sz="2800" dirty="0"/>
          </a:p>
        </p:txBody>
      </p:sp>
    </p:spTree>
    <p:extLst>
      <p:ext uri="{BB962C8B-B14F-4D97-AF65-F5344CB8AC3E}">
        <p14:creationId xmlns:p14="http://schemas.microsoft.com/office/powerpoint/2010/main" val="186841129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a:extLst>
              <a:ext uri="{FF2B5EF4-FFF2-40B4-BE49-F238E27FC236}">
                <a16:creationId xmlns:a16="http://schemas.microsoft.com/office/drawing/2014/main" id="{8FBE4095-354E-437F-DD89-F0ABAFFA6592}"/>
              </a:ext>
            </a:extLst>
          </p:cNvPr>
          <p:cNvSpPr>
            <a:spLocks noGrp="1"/>
          </p:cNvSpPr>
          <p:nvPr>
            <p:ph type="title"/>
          </p:nvPr>
        </p:nvSpPr>
        <p:spPr/>
        <p:txBody>
          <a:bodyPr>
            <a:normAutofit fontScale="90000"/>
          </a:bodyPr>
          <a:lstStyle/>
          <a:p>
            <a:r>
              <a:rPr lang="tr-TR" sz="3200" dirty="0" err="1">
                <a:latin typeface="Calibri" panose="020F0502020204030204" pitchFamily="34" charset="0"/>
                <a:cs typeface="Calibri" panose="020F0502020204030204" pitchFamily="34" charset="0"/>
              </a:rPr>
              <a:t>Nüks</a:t>
            </a:r>
            <a:r>
              <a:rPr lang="tr-TR" sz="3200" dirty="0">
                <a:latin typeface="Calibri" panose="020F0502020204030204" pitchFamily="34" charset="0"/>
                <a:cs typeface="Calibri" panose="020F0502020204030204" pitchFamily="34" charset="0"/>
              </a:rPr>
              <a:t> Sıklığı Nedir?</a:t>
            </a:r>
          </a:p>
        </p:txBody>
      </p:sp>
      <p:sp>
        <p:nvSpPr>
          <p:cNvPr id="6" name="İçerik Yer Tutucusu 5">
            <a:extLst>
              <a:ext uri="{FF2B5EF4-FFF2-40B4-BE49-F238E27FC236}">
                <a16:creationId xmlns:a16="http://schemas.microsoft.com/office/drawing/2014/main" id="{C7D1E9CC-1DF2-28C6-48D0-8C3B49D58DE5}"/>
              </a:ext>
            </a:extLst>
          </p:cNvPr>
          <p:cNvSpPr>
            <a:spLocks noGrp="1"/>
          </p:cNvSpPr>
          <p:nvPr>
            <p:ph type="body" sz="half" idx="2"/>
          </p:nvPr>
        </p:nvSpPr>
        <p:spPr/>
        <p:txBody>
          <a:bodyPr>
            <a:normAutofit/>
          </a:bodyPr>
          <a:lstStyle/>
          <a:p>
            <a:pPr>
              <a:buFont typeface="Wingdings" pitchFamily="2" charset="2"/>
              <a:buNone/>
            </a:pPr>
            <a:endParaRPr lang="tr-TR" dirty="0">
              <a:latin typeface="Comic Sans MS" panose="030F0702030302020204" pitchFamily="66" charset="0"/>
              <a:cs typeface="Times New Roman" panose="02020603050405020304" pitchFamily="18" charset="0"/>
            </a:endParaRPr>
          </a:p>
          <a:p>
            <a:pPr>
              <a:buFont typeface="Wingdings" pitchFamily="2" charset="2"/>
              <a:buNone/>
            </a:pPr>
            <a:endParaRPr lang="tr-TR" dirty="0">
              <a:latin typeface="Comic Sans MS" panose="030F0702030302020204" pitchFamily="66" charset="0"/>
              <a:cs typeface="Times New Roman" panose="02020603050405020304" pitchFamily="18" charset="0"/>
            </a:endParaRPr>
          </a:p>
          <a:p>
            <a:pPr>
              <a:buFont typeface="Wingdings" pitchFamily="2" charset="2"/>
              <a:buNone/>
            </a:pPr>
            <a:r>
              <a:rPr lang="tr-TR" sz="2800" dirty="0">
                <a:latin typeface="Calibri" panose="020F0502020204030204" pitchFamily="34" charset="0"/>
                <a:cs typeface="Calibri" panose="020F0502020204030204" pitchFamily="34" charset="0"/>
              </a:rPr>
              <a:t>Başarılı bir sigara bırakma girişimi sonrası </a:t>
            </a:r>
            <a:r>
              <a:rPr lang="tr-TR" sz="2800" dirty="0" err="1">
                <a:latin typeface="Calibri" panose="020F0502020204030204" pitchFamily="34" charset="0"/>
                <a:cs typeface="Calibri" panose="020F0502020204030204" pitchFamily="34" charset="0"/>
              </a:rPr>
              <a:t>nüks</a:t>
            </a:r>
            <a:r>
              <a:rPr lang="tr-TR" sz="2800" dirty="0">
                <a:latin typeface="Calibri" panose="020F0502020204030204" pitchFamily="34" charset="0"/>
                <a:cs typeface="Calibri" panose="020F0502020204030204" pitchFamily="34" charset="0"/>
              </a:rPr>
              <a:t> riski</a:t>
            </a:r>
            <a:r>
              <a:rPr lang="tr-TR" sz="2000" dirty="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tr-TR" sz="2400" dirty="0">
                <a:solidFill>
                  <a:srgbClr val="FF0000"/>
                </a:solidFill>
                <a:latin typeface="Calibri" panose="020F0502020204030204" pitchFamily="34" charset="0"/>
                <a:cs typeface="Calibri" panose="020F0502020204030204" pitchFamily="34" charset="0"/>
              </a:rPr>
              <a:t>İlk 12 ayda %65-75 (erken </a:t>
            </a:r>
            <a:r>
              <a:rPr lang="tr-TR" sz="2400" dirty="0" err="1">
                <a:solidFill>
                  <a:srgbClr val="FF0000"/>
                </a:solidFill>
                <a:latin typeface="Calibri" panose="020F0502020204030204" pitchFamily="34" charset="0"/>
                <a:cs typeface="Calibri" panose="020F0502020204030204" pitchFamily="34" charset="0"/>
              </a:rPr>
              <a:t>nüks</a:t>
            </a:r>
            <a:r>
              <a:rPr lang="tr-TR" sz="2400" dirty="0">
                <a:solidFill>
                  <a:srgbClr val="FF0000"/>
                </a:solidFill>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tr-TR" sz="2400" dirty="0">
                <a:latin typeface="Calibri" panose="020F0502020204030204" pitchFamily="34" charset="0"/>
                <a:cs typeface="Calibri" panose="020F0502020204030204" pitchFamily="34" charset="0"/>
              </a:rPr>
              <a:t>1. yılda %15</a:t>
            </a:r>
          </a:p>
          <a:p>
            <a:pPr marL="285750" indent="-285750">
              <a:buFont typeface="Arial" panose="020B0604020202020204" pitchFamily="34" charset="0"/>
              <a:buChar char="•"/>
            </a:pPr>
            <a:r>
              <a:rPr lang="tr-TR" sz="2400" dirty="0">
                <a:latin typeface="Calibri" panose="020F0502020204030204" pitchFamily="34" charset="0"/>
                <a:cs typeface="Calibri" panose="020F0502020204030204" pitchFamily="34" charset="0"/>
              </a:rPr>
              <a:t>2-6. yıllar arasında her yıl için %2-4 </a:t>
            </a:r>
          </a:p>
          <a:p>
            <a:pPr marL="285750" indent="-285750" algn="l">
              <a:buFont typeface="Arial" panose="020B0604020202020204" pitchFamily="34" charset="0"/>
              <a:buChar char="•"/>
            </a:pPr>
            <a:r>
              <a:rPr lang="tr-TR" sz="2400" dirty="0">
                <a:latin typeface="Calibri" panose="020F0502020204030204" pitchFamily="34" charset="0"/>
                <a:cs typeface="Calibri" panose="020F0502020204030204" pitchFamily="34" charset="0"/>
              </a:rPr>
              <a:t>10 yıl sonra %1/yıl</a:t>
            </a:r>
          </a:p>
          <a:p>
            <a:endParaRPr lang="tr-TR" dirty="0">
              <a:latin typeface="Comic Sans MS" panose="030F0702030302020204" pitchFamily="66" charset="0"/>
            </a:endParaRPr>
          </a:p>
        </p:txBody>
      </p:sp>
    </p:spTree>
    <p:extLst>
      <p:ext uri="{BB962C8B-B14F-4D97-AF65-F5344CB8AC3E}">
        <p14:creationId xmlns:p14="http://schemas.microsoft.com/office/powerpoint/2010/main" val="36373441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F3CCA45-AC57-F131-7F24-65159DA58E63}"/>
              </a:ext>
            </a:extLst>
          </p:cNvPr>
          <p:cNvSpPr>
            <a:spLocks noGrp="1"/>
          </p:cNvSpPr>
          <p:nvPr>
            <p:ph type="title"/>
          </p:nvPr>
        </p:nvSpPr>
        <p:spPr/>
        <p:txBody>
          <a:bodyPr>
            <a:normAutofit fontScale="90000"/>
          </a:bodyPr>
          <a:lstStyle/>
          <a:p>
            <a:r>
              <a:rPr lang="tr-TR" sz="3200" dirty="0">
                <a:latin typeface="Calibri" panose="020F0502020204030204" pitchFamily="34" charset="0"/>
                <a:cs typeface="Calibri" panose="020F0502020204030204" pitchFamily="34" charset="0"/>
              </a:rPr>
              <a:t>NÜKS</a:t>
            </a:r>
          </a:p>
        </p:txBody>
      </p:sp>
      <p:sp>
        <p:nvSpPr>
          <p:cNvPr id="3" name="İçerik Yer Tutucusu 2">
            <a:extLst>
              <a:ext uri="{FF2B5EF4-FFF2-40B4-BE49-F238E27FC236}">
                <a16:creationId xmlns:a16="http://schemas.microsoft.com/office/drawing/2014/main" id="{28AB8EAB-7C68-ADF5-6317-1DAAD0B9DE73}"/>
              </a:ext>
            </a:extLst>
          </p:cNvPr>
          <p:cNvSpPr>
            <a:spLocks noGrp="1"/>
          </p:cNvSpPr>
          <p:nvPr>
            <p:ph type="body" sz="half" idx="2"/>
          </p:nvPr>
        </p:nvSpPr>
        <p:spPr/>
        <p:txBody>
          <a:bodyPr>
            <a:normAutofit/>
          </a:bodyPr>
          <a:lstStyle/>
          <a:p>
            <a:endParaRPr lang="tr-TR" dirty="0">
              <a:latin typeface="Comic Sans MS" panose="030F0702030302020204" pitchFamily="66" charset="0"/>
              <a:cs typeface="Times New Roman" panose="02020603050405020304" pitchFamily="18" charset="0"/>
            </a:endParaRPr>
          </a:p>
          <a:p>
            <a:endParaRPr lang="tr-TR" dirty="0">
              <a:latin typeface="Comic Sans MS" panose="030F0702030302020204" pitchFamily="66" charset="0"/>
              <a:cs typeface="Times New Roman" panose="02020603050405020304" pitchFamily="18" charset="0"/>
            </a:endParaRPr>
          </a:p>
          <a:p>
            <a:pPr marL="285750" indent="-285750">
              <a:buFont typeface="Arial" panose="020B0604020202020204" pitchFamily="34" charset="0"/>
              <a:buChar char="•"/>
            </a:pPr>
            <a:r>
              <a:rPr lang="en-US" sz="2800" dirty="0">
                <a:latin typeface="Calibri" panose="020F0502020204030204" pitchFamily="34" charset="0"/>
                <a:cs typeface="Calibri" panose="020F0502020204030204" pitchFamily="34" charset="0"/>
              </a:rPr>
              <a:t>N</a:t>
            </a:r>
            <a:r>
              <a:rPr lang="tr-TR" sz="2800" dirty="0">
                <a:latin typeface="Calibri" panose="020F0502020204030204" pitchFamily="34" charset="0"/>
                <a:cs typeface="Calibri" panose="020F0502020204030204" pitchFamily="34" charset="0"/>
              </a:rPr>
              <a:t>ü</a:t>
            </a:r>
            <a:r>
              <a:rPr lang="en-US" sz="2800" dirty="0" err="1">
                <a:latin typeface="Calibri" panose="020F0502020204030204" pitchFamily="34" charset="0"/>
                <a:cs typeface="Calibri" panose="020F0502020204030204" pitchFamily="34" charset="0"/>
              </a:rPr>
              <a:t>ks</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olmuşsa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nedenleri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tartışılmalı</a:t>
            </a:r>
            <a:r>
              <a:rPr lang="en-US" sz="2800" dirty="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tr-TR" sz="2800" dirty="0">
                <a:latin typeface="Calibri" panose="020F0502020204030204" pitchFamily="34" charset="0"/>
                <a:cs typeface="Calibri" panose="020F0502020204030204" pitchFamily="34" charset="0"/>
              </a:rPr>
              <a:t>Çözü</a:t>
            </a:r>
            <a:r>
              <a:rPr lang="en-US" sz="2800" dirty="0">
                <a:latin typeface="Calibri" panose="020F0502020204030204" pitchFamily="34" charset="0"/>
                <a:cs typeface="Calibri" panose="020F0502020204030204" pitchFamily="34" charset="0"/>
              </a:rPr>
              <a:t>m </a:t>
            </a:r>
            <a:r>
              <a:rPr lang="en-US" sz="2800" dirty="0" err="1">
                <a:latin typeface="Calibri" panose="020F0502020204030204" pitchFamily="34" charset="0"/>
                <a:cs typeface="Calibri" panose="020F0502020204030204" pitchFamily="34" charset="0"/>
              </a:rPr>
              <a:t>yolları</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geli</a:t>
            </a:r>
            <a:r>
              <a:rPr lang="tr-TR" sz="2800" dirty="0">
                <a:latin typeface="Calibri" panose="020F0502020204030204" pitchFamily="34" charset="0"/>
                <a:cs typeface="Calibri" panose="020F0502020204030204" pitchFamily="34" charset="0"/>
              </a:rPr>
              <a:t>ş</a:t>
            </a:r>
            <a:r>
              <a:rPr lang="en-US" sz="2800" dirty="0" err="1">
                <a:latin typeface="Calibri" panose="020F0502020204030204" pitchFamily="34" charset="0"/>
                <a:cs typeface="Calibri" panose="020F0502020204030204" pitchFamily="34" charset="0"/>
              </a:rPr>
              <a:t>tirilmeli</a:t>
            </a:r>
            <a:r>
              <a:rPr lang="en-US" sz="2800" dirty="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sz="2800" dirty="0" err="1">
                <a:latin typeface="Calibri" panose="020F0502020204030204" pitchFamily="34" charset="0"/>
                <a:cs typeface="Calibri" panose="020F0502020204030204" pitchFamily="34" charset="0"/>
              </a:rPr>
              <a:t>İlaç</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kullanımı</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ve</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sorunları</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incelenmeli</a:t>
            </a:r>
            <a:r>
              <a:rPr lang="en-US" sz="2800" dirty="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sz="2800" dirty="0" err="1">
                <a:latin typeface="Calibri" panose="020F0502020204030204" pitchFamily="34" charset="0"/>
                <a:cs typeface="Calibri" panose="020F0502020204030204" pitchFamily="34" charset="0"/>
              </a:rPr>
              <a:t>Daha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yoğun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bir</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tedavi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girişimi</a:t>
            </a:r>
            <a:r>
              <a:rPr lang="en-US" sz="2800" dirty="0">
                <a:latin typeface="Calibri" panose="020F0502020204030204" pitchFamily="34" charset="0"/>
                <a:cs typeface="Calibri" panose="020F0502020204030204" pitchFamily="34" charset="0"/>
              </a:rPr>
              <a:t> d</a:t>
            </a:r>
            <a:r>
              <a:rPr lang="tr-TR" sz="2800" dirty="0" err="1">
                <a:latin typeface="Calibri" panose="020F0502020204030204" pitchFamily="34" charset="0"/>
                <a:cs typeface="Calibri" panose="020F0502020204030204" pitchFamily="34" charset="0"/>
              </a:rPr>
              <a:t>üşünül</a:t>
            </a:r>
            <a:r>
              <a:rPr lang="en-US" sz="2800" dirty="0" err="1">
                <a:latin typeface="Calibri" panose="020F0502020204030204" pitchFamily="34" charset="0"/>
                <a:cs typeface="Calibri" panose="020F0502020204030204" pitchFamily="34" charset="0"/>
              </a:rPr>
              <a:t>melidir</a:t>
            </a:r>
            <a:endParaRPr lang="en-US" sz="2800" dirty="0">
              <a:latin typeface="Calibri" panose="020F0502020204030204" pitchFamily="34" charset="0"/>
              <a:cs typeface="Calibri" panose="020F0502020204030204" pitchFamily="34" charset="0"/>
            </a:endParaRPr>
          </a:p>
          <a:p>
            <a:pPr marL="0" indent="0">
              <a:buNone/>
            </a:pPr>
            <a:endParaRPr lang="en-US" sz="2800" dirty="0">
              <a:latin typeface="Times New Roman"/>
              <a:cs typeface="Times New Roman"/>
            </a:endParaRPr>
          </a:p>
          <a:p>
            <a:endParaRPr lang="tr-TR" dirty="0"/>
          </a:p>
        </p:txBody>
      </p:sp>
    </p:spTree>
    <p:extLst>
      <p:ext uri="{BB962C8B-B14F-4D97-AF65-F5344CB8AC3E}">
        <p14:creationId xmlns:p14="http://schemas.microsoft.com/office/powerpoint/2010/main" val="2043703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C1E07F5C-0FF6-4C3E-DC3C-FF00BC0291DF}"/>
              </a:ext>
            </a:extLst>
          </p:cNvPr>
          <p:cNvSpPr>
            <a:spLocks noGrp="1"/>
          </p:cNvSpPr>
          <p:nvPr>
            <p:ph type="title"/>
          </p:nvPr>
        </p:nvSpPr>
        <p:spPr/>
        <p:txBody>
          <a:bodyPr>
            <a:normAutofit fontScale="90000"/>
          </a:bodyPr>
          <a:lstStyle/>
          <a:p>
            <a:r>
              <a:rPr lang="tr-TR" sz="3200" dirty="0" err="1">
                <a:latin typeface="Calibri" panose="020F0502020204030204" pitchFamily="34" charset="0"/>
                <a:cs typeface="Calibri" panose="020F0502020204030204" pitchFamily="34" charset="0"/>
              </a:rPr>
              <a:t>Nüks</a:t>
            </a:r>
            <a:r>
              <a:rPr lang="tr-TR" sz="3200" dirty="0">
                <a:latin typeface="Calibri" panose="020F0502020204030204" pitchFamily="34" charset="0"/>
                <a:cs typeface="Calibri" panose="020F0502020204030204" pitchFamily="34" charset="0"/>
              </a:rPr>
              <a:t> riskini artıran sebepler </a:t>
            </a:r>
          </a:p>
        </p:txBody>
      </p:sp>
      <p:sp>
        <p:nvSpPr>
          <p:cNvPr id="5" name="İçerik Yer Tutucusu 4">
            <a:extLst>
              <a:ext uri="{FF2B5EF4-FFF2-40B4-BE49-F238E27FC236}">
                <a16:creationId xmlns:a16="http://schemas.microsoft.com/office/drawing/2014/main" id="{24FD3798-55BF-CE73-DC44-37A75A8B2C07}"/>
              </a:ext>
            </a:extLst>
          </p:cNvPr>
          <p:cNvSpPr>
            <a:spLocks noGrp="1"/>
          </p:cNvSpPr>
          <p:nvPr>
            <p:ph type="body" sz="half" idx="2"/>
          </p:nvPr>
        </p:nvSpPr>
        <p:spPr/>
        <p:txBody>
          <a:bodyPr>
            <a:normAutofit/>
          </a:bodyPr>
          <a:lstStyle/>
          <a:p>
            <a:pPr marL="0" indent="0">
              <a:buNone/>
            </a:pPr>
            <a:r>
              <a:rPr lang="tr-TR" sz="3200" b="1" dirty="0"/>
              <a:t>• </a:t>
            </a:r>
            <a:r>
              <a:rPr lang="tr-TR" sz="2000" b="1" dirty="0"/>
              <a:t>Sık ve yoğun yoksunluk belirtileri, </a:t>
            </a:r>
          </a:p>
          <a:p>
            <a:pPr marL="0" indent="0">
              <a:buNone/>
            </a:pPr>
            <a:r>
              <a:rPr lang="tr-TR" sz="2000" dirty="0"/>
              <a:t>• Şiddetli içme arzusu, </a:t>
            </a:r>
          </a:p>
          <a:p>
            <a:pPr marL="0" indent="0">
              <a:buNone/>
            </a:pPr>
            <a:r>
              <a:rPr lang="tr-TR" sz="2000" dirty="0"/>
              <a:t>• Bağımlılık skoru, </a:t>
            </a:r>
          </a:p>
          <a:p>
            <a:pPr marL="0" indent="0">
              <a:buNone/>
            </a:pPr>
            <a:r>
              <a:rPr lang="tr-TR" sz="2000" dirty="0"/>
              <a:t>• Çevrede sigara içiliyor olması, </a:t>
            </a:r>
          </a:p>
          <a:p>
            <a:pPr marL="0" indent="0">
              <a:buNone/>
            </a:pPr>
            <a:r>
              <a:rPr lang="tr-TR" sz="2000" dirty="0"/>
              <a:t>• Sigaraya kolay ulaşabilme, </a:t>
            </a:r>
          </a:p>
          <a:p>
            <a:pPr marL="0" indent="0">
              <a:buNone/>
            </a:pPr>
            <a:r>
              <a:rPr lang="tr-TR" sz="2000" dirty="0"/>
              <a:t>• Başka madde bağımlılıkları,</a:t>
            </a:r>
          </a:p>
          <a:p>
            <a:pPr marL="0" indent="0">
              <a:buNone/>
            </a:pPr>
            <a:r>
              <a:rPr lang="tr-TR" sz="2000" dirty="0"/>
              <a:t>• Sosyal baskıya cevap,</a:t>
            </a:r>
          </a:p>
          <a:p>
            <a:pPr marL="0" indent="0">
              <a:buNone/>
            </a:pPr>
            <a:r>
              <a:rPr lang="tr-TR" sz="2000" dirty="0"/>
              <a:t> </a:t>
            </a:r>
            <a:endParaRPr lang="tr-TR" dirty="0"/>
          </a:p>
        </p:txBody>
      </p:sp>
      <p:sp>
        <p:nvSpPr>
          <p:cNvPr id="6" name="İçerik Yer Tutucusu 5">
            <a:extLst>
              <a:ext uri="{FF2B5EF4-FFF2-40B4-BE49-F238E27FC236}">
                <a16:creationId xmlns:a16="http://schemas.microsoft.com/office/drawing/2014/main" id="{CA949B85-A3EC-D259-9338-99DBBBC3BC52}"/>
              </a:ext>
            </a:extLst>
          </p:cNvPr>
          <p:cNvSpPr>
            <a:spLocks noGrp="1"/>
          </p:cNvSpPr>
          <p:nvPr>
            <p:ph sz="half" idx="4294967295"/>
          </p:nvPr>
        </p:nvSpPr>
        <p:spPr>
          <a:xfrm>
            <a:off x="5510279" y="1393937"/>
            <a:ext cx="5200650" cy="4505325"/>
          </a:xfrm>
        </p:spPr>
        <p:txBody>
          <a:bodyPr>
            <a:normAutofit/>
          </a:bodyPr>
          <a:lstStyle/>
          <a:p>
            <a:pPr marL="0" indent="0">
              <a:buNone/>
            </a:pPr>
            <a:r>
              <a:rPr lang="tr-TR" sz="1600" dirty="0">
                <a:latin typeface="Comic Sans MS" panose="030F0702030302020204" pitchFamily="66" charset="0"/>
              </a:rPr>
              <a:t>• </a:t>
            </a:r>
            <a:r>
              <a:rPr lang="tr-TR" sz="2000" dirty="0">
                <a:latin typeface="Calibri" panose="020F0502020204030204" pitchFamily="34" charset="0"/>
                <a:cs typeface="Calibri" panose="020F0502020204030204" pitchFamily="34" charset="0"/>
              </a:rPr>
              <a:t>Yeterince motive olmama, </a:t>
            </a:r>
          </a:p>
          <a:p>
            <a:pPr marL="0" indent="0">
              <a:buNone/>
            </a:pPr>
            <a:r>
              <a:rPr lang="tr-TR" sz="2000" dirty="0">
                <a:latin typeface="Calibri" panose="020F0502020204030204" pitchFamily="34" charset="0"/>
                <a:cs typeface="Calibri" panose="020F0502020204030204" pitchFamily="34" charset="0"/>
              </a:rPr>
              <a:t>• Artmış stres/depresif ruh hali, </a:t>
            </a:r>
          </a:p>
          <a:p>
            <a:pPr marL="0" indent="0">
              <a:buNone/>
            </a:pPr>
            <a:r>
              <a:rPr lang="tr-TR" sz="2000" dirty="0">
                <a:latin typeface="Calibri" panose="020F0502020204030204" pitchFamily="34" charset="0"/>
                <a:cs typeface="Calibri" panose="020F0502020204030204" pitchFamily="34" charset="0"/>
              </a:rPr>
              <a:t>• Hatalara izin verilmesi, </a:t>
            </a:r>
          </a:p>
          <a:p>
            <a:pPr marL="0" indent="0">
              <a:buNone/>
            </a:pPr>
            <a:r>
              <a:rPr lang="tr-TR" sz="2000" dirty="0">
                <a:latin typeface="Calibri" panose="020F0502020204030204" pitchFamily="34" charset="0"/>
                <a:cs typeface="Calibri" panose="020F0502020204030204" pitchFamily="34" charset="0"/>
              </a:rPr>
              <a:t>• </a:t>
            </a:r>
            <a:r>
              <a:rPr lang="tr-TR" sz="2000" dirty="0" err="1">
                <a:latin typeface="Calibri" panose="020F0502020204030204" pitchFamily="34" charset="0"/>
                <a:cs typeface="Calibri" panose="020F0502020204030204" pitchFamily="34" charset="0"/>
              </a:rPr>
              <a:t>Emosyonel</a:t>
            </a:r>
            <a:r>
              <a:rPr lang="tr-TR" sz="2000" dirty="0">
                <a:latin typeface="Calibri" panose="020F0502020204030204" pitchFamily="34" charset="0"/>
                <a:cs typeface="Calibri" panose="020F0502020204030204" pitchFamily="34" charset="0"/>
              </a:rPr>
              <a:t> stresle baş edememe, </a:t>
            </a:r>
          </a:p>
          <a:p>
            <a:pPr marL="0" indent="0">
              <a:buNone/>
            </a:pPr>
            <a:r>
              <a:rPr lang="tr-TR" sz="2000" dirty="0">
                <a:latin typeface="Calibri" panose="020F0502020204030204" pitchFamily="34" charset="0"/>
                <a:cs typeface="Calibri" panose="020F0502020204030204" pitchFamily="34" charset="0"/>
              </a:rPr>
              <a:t>• Pozitif </a:t>
            </a:r>
            <a:r>
              <a:rPr lang="tr-TR" sz="2000" dirty="0" err="1">
                <a:latin typeface="Calibri" panose="020F0502020204030204" pitchFamily="34" charset="0"/>
                <a:cs typeface="Calibri" panose="020F0502020204030204" pitchFamily="34" charset="0"/>
              </a:rPr>
              <a:t>emosyonel</a:t>
            </a:r>
            <a:r>
              <a:rPr lang="tr-TR" sz="2000" dirty="0">
                <a:latin typeface="Calibri" panose="020F0502020204030204" pitchFamily="34" charset="0"/>
                <a:cs typeface="Calibri" panose="020F0502020204030204" pitchFamily="34" charset="0"/>
              </a:rPr>
              <a:t> durumlarda bu  durumu daha da artırma, </a:t>
            </a:r>
          </a:p>
          <a:p>
            <a:pPr marL="0" indent="0">
              <a:buNone/>
            </a:pPr>
            <a:r>
              <a:rPr lang="tr-TR" sz="2000" dirty="0">
                <a:latin typeface="Calibri" panose="020F0502020204030204" pitchFamily="34" charset="0"/>
                <a:cs typeface="Calibri" panose="020F0502020204030204" pitchFamily="34" charset="0"/>
              </a:rPr>
              <a:t>• İstek uyandıran, cezbeden durumlara, dürtülere direnç gösterememe, </a:t>
            </a:r>
          </a:p>
          <a:p>
            <a:pPr marL="0" indent="0">
              <a:buNone/>
            </a:pPr>
            <a:endParaRPr lang="tr-TR" sz="1600" dirty="0">
              <a:latin typeface="Comic Sans MS" panose="030F0702030302020204" pitchFamily="66" charset="0"/>
            </a:endParaRPr>
          </a:p>
          <a:p>
            <a:endParaRPr lang="tr-TR" sz="1600" dirty="0">
              <a:latin typeface="Comic Sans MS" panose="030F0702030302020204" pitchFamily="66" charset="0"/>
            </a:endParaRPr>
          </a:p>
        </p:txBody>
      </p:sp>
    </p:spTree>
    <p:extLst>
      <p:ext uri="{BB962C8B-B14F-4D97-AF65-F5344CB8AC3E}">
        <p14:creationId xmlns:p14="http://schemas.microsoft.com/office/powerpoint/2010/main" val="2365113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3BEFEA3-6434-4CDC-C634-E6DF500EA137}"/>
              </a:ext>
            </a:extLst>
          </p:cNvPr>
          <p:cNvSpPr>
            <a:spLocks noGrp="1"/>
          </p:cNvSpPr>
          <p:nvPr>
            <p:ph type="title"/>
          </p:nvPr>
        </p:nvSpPr>
        <p:spPr/>
        <p:txBody>
          <a:bodyPr>
            <a:normAutofit fontScale="90000"/>
          </a:bodyPr>
          <a:lstStyle/>
          <a:p>
            <a:r>
              <a:rPr lang="tr-TR" sz="3200" dirty="0" err="1">
                <a:latin typeface="Calibri" panose="020F0502020204030204" pitchFamily="34" charset="0"/>
                <a:cs typeface="Calibri" panose="020F0502020204030204" pitchFamily="34" charset="0"/>
              </a:rPr>
              <a:t>Nüks</a:t>
            </a:r>
            <a:r>
              <a:rPr lang="tr-TR" sz="3200" dirty="0">
                <a:latin typeface="Calibri" panose="020F0502020204030204" pitchFamily="34" charset="0"/>
                <a:cs typeface="Calibri" panose="020F0502020204030204" pitchFamily="34" charset="0"/>
              </a:rPr>
              <a:t> gelişen olgular</a:t>
            </a:r>
          </a:p>
        </p:txBody>
      </p:sp>
      <p:sp>
        <p:nvSpPr>
          <p:cNvPr id="5" name="İçerik Yer Tutucusu 4">
            <a:extLst>
              <a:ext uri="{FF2B5EF4-FFF2-40B4-BE49-F238E27FC236}">
                <a16:creationId xmlns:a16="http://schemas.microsoft.com/office/drawing/2014/main" id="{961F4325-0475-D3CE-2F25-C1F73AF55C0D}"/>
              </a:ext>
            </a:extLst>
          </p:cNvPr>
          <p:cNvSpPr>
            <a:spLocks noGrp="1"/>
          </p:cNvSpPr>
          <p:nvPr>
            <p:ph type="body" sz="half" idx="2"/>
          </p:nvPr>
        </p:nvSpPr>
        <p:spPr/>
        <p:txBody>
          <a:bodyPr>
            <a:noAutofit/>
          </a:bodyPr>
          <a:lstStyle/>
          <a:p>
            <a:pPr marL="0" indent="0">
              <a:buNone/>
            </a:pPr>
            <a:r>
              <a:rPr lang="tr-TR" sz="2400" dirty="0">
                <a:latin typeface="Times New Roman" panose="02020603050405020304" pitchFamily="18" charset="0"/>
                <a:cs typeface="Times New Roman" panose="02020603050405020304" pitchFamily="18" charset="0"/>
              </a:rPr>
              <a:t>• </a:t>
            </a:r>
            <a:r>
              <a:rPr lang="tr-TR" sz="2400" dirty="0">
                <a:latin typeface="Calibri" panose="020F0502020204030204" pitchFamily="34" charset="0"/>
                <a:cs typeface="Calibri" panose="020F0502020204030204" pitchFamily="34" charset="0"/>
              </a:rPr>
              <a:t>Genç yaş, </a:t>
            </a:r>
          </a:p>
          <a:p>
            <a:pPr marL="0" indent="0">
              <a:buNone/>
            </a:pPr>
            <a:r>
              <a:rPr lang="tr-TR" sz="2400" dirty="0">
                <a:latin typeface="Calibri" panose="020F0502020204030204" pitchFamily="34" charset="0"/>
                <a:cs typeface="Calibri" panose="020F0502020204030204" pitchFamily="34" charset="0"/>
              </a:rPr>
              <a:t>• Günlük sigara tüketiminin fazla olması, </a:t>
            </a:r>
          </a:p>
          <a:p>
            <a:pPr marL="0" indent="0">
              <a:buNone/>
            </a:pPr>
            <a:r>
              <a:rPr lang="tr-TR" sz="2400" dirty="0">
                <a:latin typeface="Calibri" panose="020F0502020204030204" pitchFamily="34" charset="0"/>
                <a:cs typeface="Calibri" panose="020F0502020204030204" pitchFamily="34" charset="0"/>
              </a:rPr>
              <a:t>• Alkol tüketiminin fazla olması, </a:t>
            </a:r>
          </a:p>
          <a:p>
            <a:pPr marL="0" indent="0">
              <a:buNone/>
            </a:pPr>
            <a:r>
              <a:rPr lang="tr-TR" sz="2400" dirty="0">
                <a:latin typeface="Calibri" panose="020F0502020204030204" pitchFamily="34" charset="0"/>
                <a:cs typeface="Calibri" panose="020F0502020204030204" pitchFamily="34" charset="0"/>
              </a:rPr>
              <a:t>• Aile, sosyal ya da iş çevresinde sigara içilmesi, </a:t>
            </a:r>
          </a:p>
          <a:p>
            <a:pPr marL="0" indent="0">
              <a:buNone/>
            </a:pPr>
            <a:r>
              <a:rPr lang="tr-TR" sz="2400" dirty="0">
                <a:latin typeface="Calibri" panose="020F0502020204030204" pitchFamily="34" charset="0"/>
                <a:cs typeface="Calibri" panose="020F0502020204030204" pitchFamily="34" charset="0"/>
              </a:rPr>
              <a:t>• Kilo alma, </a:t>
            </a:r>
          </a:p>
          <a:p>
            <a:r>
              <a:rPr lang="tr-TR" sz="2400" dirty="0">
                <a:latin typeface="Calibri" panose="020F0502020204030204" pitchFamily="34" charset="0"/>
                <a:cs typeface="Calibri" panose="020F0502020204030204" pitchFamily="34" charset="0"/>
              </a:rPr>
              <a:t>• Puro, pipo, nargile içimi</a:t>
            </a:r>
          </a:p>
          <a:p>
            <a:r>
              <a:rPr lang="tr-TR" sz="2400" dirty="0">
                <a:latin typeface="Calibri" panose="020F0502020204030204" pitchFamily="34" charset="0"/>
                <a:cs typeface="Calibri" panose="020F0502020204030204" pitchFamily="34" charset="0"/>
              </a:rPr>
              <a:t>• Sigarayı bırakma süresi (&lt; 1 yıl), </a:t>
            </a:r>
          </a:p>
          <a:p>
            <a:pPr marL="0" indent="0">
              <a:buNone/>
            </a:pPr>
            <a:r>
              <a:rPr lang="tr-TR" sz="2400" dirty="0">
                <a:latin typeface="Calibri" panose="020F0502020204030204" pitchFamily="34" charset="0"/>
                <a:cs typeface="Calibri" panose="020F0502020204030204" pitchFamily="34" charset="0"/>
              </a:rPr>
              <a:t>• Düşük eğitim seviyesi, </a:t>
            </a:r>
          </a:p>
          <a:p>
            <a:pPr marL="0" indent="0">
              <a:buNone/>
            </a:pPr>
            <a:r>
              <a:rPr lang="tr-TR" sz="2400" dirty="0">
                <a:latin typeface="Calibri" panose="020F0502020204030204" pitchFamily="34" charset="0"/>
                <a:cs typeface="Calibri" panose="020F0502020204030204" pitchFamily="34" charset="0"/>
              </a:rPr>
              <a:t>• Sağlıkla ilgili endişelerin olmaması veya çok az olması, </a:t>
            </a:r>
          </a:p>
          <a:p>
            <a:pPr marL="0" indent="0">
              <a:buNone/>
            </a:pPr>
            <a:r>
              <a:rPr lang="tr-TR" sz="2400" dirty="0">
                <a:latin typeface="Calibri" panose="020F0502020204030204" pitchFamily="34" charset="0"/>
                <a:cs typeface="Calibri" panose="020F0502020204030204" pitchFamily="34" charset="0"/>
              </a:rPr>
              <a:t>• Aşırı kahve tüketimi.</a:t>
            </a:r>
          </a:p>
        </p:txBody>
      </p:sp>
    </p:spTree>
    <p:extLst>
      <p:ext uri="{BB962C8B-B14F-4D97-AF65-F5344CB8AC3E}">
        <p14:creationId xmlns:p14="http://schemas.microsoft.com/office/powerpoint/2010/main" val="2886440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A2826E-2C57-EF34-DB14-F336685F4C9A}"/>
              </a:ext>
            </a:extLst>
          </p:cNvPr>
          <p:cNvSpPr>
            <a:spLocks noGrp="1"/>
          </p:cNvSpPr>
          <p:nvPr>
            <p:ph type="title"/>
          </p:nvPr>
        </p:nvSpPr>
        <p:spPr>
          <a:xfrm>
            <a:off x="551383" y="588610"/>
            <a:ext cx="11089225" cy="1407615"/>
          </a:xfrm>
        </p:spPr>
        <p:txBody>
          <a:bodyPr>
            <a:normAutofit/>
          </a:bodyPr>
          <a:lstStyle/>
          <a:p>
            <a:r>
              <a:rPr lang="tr-TR" sz="3600" dirty="0">
                <a:latin typeface="Calibri" panose="020F0502020204030204" pitchFamily="34" charset="0"/>
                <a:cs typeface="Calibri" panose="020F0502020204030204" pitchFamily="34" charset="0"/>
              </a:rPr>
              <a:t>Nüks bir başarısızlık değildir!</a:t>
            </a:r>
          </a:p>
        </p:txBody>
      </p:sp>
      <p:sp>
        <p:nvSpPr>
          <p:cNvPr id="3" name="İçerik Yer Tutucusu 2">
            <a:extLst>
              <a:ext uri="{FF2B5EF4-FFF2-40B4-BE49-F238E27FC236}">
                <a16:creationId xmlns:a16="http://schemas.microsoft.com/office/drawing/2014/main" id="{BF1E7BAF-80F8-67A3-14AE-49BAAD57BA2D}"/>
              </a:ext>
            </a:extLst>
          </p:cNvPr>
          <p:cNvSpPr>
            <a:spLocks noGrp="1"/>
          </p:cNvSpPr>
          <p:nvPr>
            <p:ph type="body" sz="half" idx="2"/>
          </p:nvPr>
        </p:nvSpPr>
        <p:spPr/>
        <p:txBody>
          <a:bodyPr>
            <a:normAutofit/>
          </a:bodyPr>
          <a:lstStyle/>
          <a:p>
            <a:endParaRPr lang="tr-TR" sz="2000" dirty="0">
              <a:solidFill>
                <a:srgbClr val="232323"/>
              </a:solidFill>
              <a:effectLst/>
              <a:latin typeface="Comic Sans MS" panose="030F0702030302020204" pitchFamily="66" charset="0"/>
              <a:ea typeface="Calibri" panose="020F0502020204030204" pitchFamily="34" charset="0"/>
              <a:cs typeface="Times New Roman" panose="02020603050405020304" pitchFamily="18" charset="0"/>
            </a:endParaRPr>
          </a:p>
          <a:p>
            <a:endParaRPr lang="tr-TR" sz="2000" dirty="0">
              <a:solidFill>
                <a:srgbClr val="232323"/>
              </a:solidFill>
              <a:latin typeface="Comic Sans MS" panose="030F0702030302020204" pitchFamily="66" charset="0"/>
              <a:ea typeface="Calibri" panose="020F0502020204030204" pitchFamily="34" charset="0"/>
              <a:cs typeface="Times New Roman" panose="02020603050405020304" pitchFamily="18" charset="0"/>
            </a:endParaRPr>
          </a:p>
          <a:p>
            <a:endParaRPr lang="tr-TR" sz="2000" dirty="0">
              <a:solidFill>
                <a:srgbClr val="232323"/>
              </a:solidFill>
              <a:effectLst/>
              <a:latin typeface="Comic Sans MS" panose="030F0702030302020204" pitchFamily="66" charset="0"/>
              <a:ea typeface="Calibri" panose="020F0502020204030204" pitchFamily="34" charset="0"/>
              <a:cs typeface="Times New Roman" panose="02020603050405020304" pitchFamily="18" charset="0"/>
            </a:endParaRPr>
          </a:p>
          <a:p>
            <a:r>
              <a:rPr lang="tr-TR" sz="2800" dirty="0">
                <a:solidFill>
                  <a:srgbClr val="232323"/>
                </a:solidFill>
                <a:effectLst/>
                <a:latin typeface="Calibri" panose="020F0502020204030204" pitchFamily="34" charset="0"/>
                <a:ea typeface="Calibri" panose="020F0502020204030204" pitchFamily="34" charset="0"/>
                <a:cs typeface="Calibri" panose="020F0502020204030204" pitchFamily="34" charset="0"/>
              </a:rPr>
              <a:t>Çoğu birey sigarayı kalıcı olarak bırakmakta zorluk çeker ve başarılı bir şekilde bırakmadan önce birden fazla bırakma girişimi gerekebilir. </a:t>
            </a:r>
            <a:endParaRPr lang="tr-TR"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80860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85D7816-708F-41E0-C6E5-C0FAF41358B7}"/>
              </a:ext>
            </a:extLst>
          </p:cNvPr>
          <p:cNvSpPr>
            <a:spLocks noGrp="1"/>
          </p:cNvSpPr>
          <p:nvPr>
            <p:ph type="title"/>
          </p:nvPr>
        </p:nvSpPr>
        <p:spPr/>
        <p:txBody>
          <a:bodyPr>
            <a:normAutofit fontScale="90000"/>
          </a:bodyPr>
          <a:lstStyle/>
          <a:p>
            <a:r>
              <a:rPr lang="tr-TR" sz="3200" dirty="0" err="1">
                <a:latin typeface="Calibri" panose="020F0502020204030204" pitchFamily="34" charset="0"/>
                <a:cs typeface="Calibri" panose="020F0502020204030204" pitchFamily="34" charset="0"/>
              </a:rPr>
              <a:t>Nüks</a:t>
            </a:r>
            <a:r>
              <a:rPr lang="tr-TR" sz="3200" dirty="0">
                <a:latin typeface="Calibri" panose="020F0502020204030204" pitchFamily="34" charset="0"/>
                <a:cs typeface="Calibri" panose="020F0502020204030204" pitchFamily="34" charset="0"/>
              </a:rPr>
              <a:t> Yönetimi </a:t>
            </a:r>
          </a:p>
        </p:txBody>
      </p:sp>
      <p:sp>
        <p:nvSpPr>
          <p:cNvPr id="3" name="İçerik Yer Tutucusu 2">
            <a:extLst>
              <a:ext uri="{FF2B5EF4-FFF2-40B4-BE49-F238E27FC236}">
                <a16:creationId xmlns:a16="http://schemas.microsoft.com/office/drawing/2014/main" id="{4DCDDD48-7C10-7033-F5A5-46DD6F97EBDC}"/>
              </a:ext>
            </a:extLst>
          </p:cNvPr>
          <p:cNvSpPr>
            <a:spLocks noGrp="1"/>
          </p:cNvSpPr>
          <p:nvPr>
            <p:ph type="body" sz="half" idx="2"/>
          </p:nvPr>
        </p:nvSpPr>
        <p:spPr/>
        <p:txBody>
          <a:bodyPr>
            <a:normAutofit/>
          </a:bodyPr>
          <a:lstStyle/>
          <a:p>
            <a:endParaRPr lang="tr-TR" dirty="0">
              <a:latin typeface="Comic Sans MS" panose="030F0702030302020204" pitchFamily="66" charset="0"/>
              <a:cs typeface="Times New Roman" panose="02020603050405020304" pitchFamily="18" charset="0"/>
            </a:endParaRPr>
          </a:p>
          <a:p>
            <a:r>
              <a:rPr lang="tr-TR" sz="2000" dirty="0">
                <a:latin typeface="Calibri" panose="020F0502020204030204" pitchFamily="34" charset="0"/>
                <a:cs typeface="Calibri" panose="020F0502020204030204" pitchFamily="34" charset="0"/>
              </a:rPr>
              <a:t>Yoksunluk belirtileriyle ilgiliyse</a:t>
            </a:r>
            <a:r>
              <a:rPr lang="tr-TR" dirty="0">
                <a:latin typeface="Comic Sans MS" panose="030F0702030302020204" pitchFamily="66" charset="0"/>
                <a:cs typeface="Times New Roman" panose="02020603050405020304" pitchFamily="18" charset="0"/>
              </a:rPr>
              <a:t>:</a:t>
            </a:r>
          </a:p>
          <a:p>
            <a:endParaRPr lang="tr-TR" dirty="0">
              <a:latin typeface="Comic Sans MS" panose="030F0702030302020204" pitchFamily="66" charset="0"/>
              <a:cs typeface="Times New Roman" panose="02020603050405020304" pitchFamily="18" charset="0"/>
            </a:endParaRPr>
          </a:p>
          <a:p>
            <a:r>
              <a:rPr lang="tr-TR" sz="2000" dirty="0">
                <a:latin typeface="Calibri" panose="020F0502020204030204" pitchFamily="34" charset="0"/>
                <a:cs typeface="Calibri" panose="020F0502020204030204" pitchFamily="34" charset="0"/>
              </a:rPr>
              <a:t>Olumsuz ruh hali veya depresyon </a:t>
            </a:r>
          </a:p>
        </p:txBody>
      </p:sp>
      <p:sp>
        <p:nvSpPr>
          <p:cNvPr id="4" name="Sağ Ok 3">
            <a:extLst>
              <a:ext uri="{FF2B5EF4-FFF2-40B4-BE49-F238E27FC236}">
                <a16:creationId xmlns:a16="http://schemas.microsoft.com/office/drawing/2014/main" id="{D9DF2303-ADC0-B077-F315-B93E27E15A2B}"/>
              </a:ext>
            </a:extLst>
          </p:cNvPr>
          <p:cNvSpPr/>
          <p:nvPr/>
        </p:nvSpPr>
        <p:spPr>
          <a:xfrm flipV="1">
            <a:off x="4586288" y="2429018"/>
            <a:ext cx="1509712" cy="24288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a:extLst>
              <a:ext uri="{FF2B5EF4-FFF2-40B4-BE49-F238E27FC236}">
                <a16:creationId xmlns:a16="http://schemas.microsoft.com/office/drawing/2014/main" id="{2ABE72C1-D970-9601-FDD3-83A8A62E9F2A}"/>
              </a:ext>
            </a:extLst>
          </p:cNvPr>
          <p:cNvSpPr txBox="1"/>
          <p:nvPr/>
        </p:nvSpPr>
        <p:spPr>
          <a:xfrm>
            <a:off x="6200775" y="2103121"/>
            <a:ext cx="5457825" cy="4439933"/>
          </a:xfrm>
          <a:prstGeom prst="rect">
            <a:avLst/>
          </a:prstGeom>
          <a:noFill/>
        </p:spPr>
        <p:txBody>
          <a:bodyPr wrap="square" rtlCol="0">
            <a:spAutoFit/>
          </a:bodyPr>
          <a:lstStyle/>
          <a:p>
            <a:pPr marL="285750" indent="-285750" algn="just">
              <a:lnSpc>
                <a:spcPct val="107000"/>
              </a:lnSpc>
              <a:spcAft>
                <a:spcPts val="800"/>
              </a:spcAft>
              <a:buFont typeface="Arial" panose="020B0604020202020204" pitchFamily="34" charset="0"/>
              <a:buChar char="•"/>
            </a:pPr>
            <a:r>
              <a:rPr lang="tr-TR" sz="2000" dirty="0">
                <a:effectLst/>
                <a:latin typeface="Calibri" panose="020F0502020204030204" pitchFamily="34" charset="0"/>
                <a:cs typeface="Calibri" panose="020F0502020204030204" pitchFamily="34" charset="0"/>
              </a:rPr>
              <a:t>Bunun bir yoksunluk belirtisi olduğu, ruh halini aşağı çekenin nikotin bağımlılığı olduğu hatırlatılmalı, reseptör sayısı azaldıkça ruh halinin düzeleceği vurgulanmalı</a:t>
            </a:r>
          </a:p>
          <a:p>
            <a:pPr marL="285750" indent="-285750" algn="just">
              <a:lnSpc>
                <a:spcPct val="107000"/>
              </a:lnSpc>
              <a:spcAft>
                <a:spcPts val="800"/>
              </a:spcAft>
              <a:buFont typeface="Arial" panose="020B0604020202020204" pitchFamily="34" charset="0"/>
              <a:buChar char="•"/>
            </a:pPr>
            <a:r>
              <a:rPr lang="tr-TR" sz="2000" dirty="0">
                <a:effectLst/>
                <a:latin typeface="Calibri" panose="020F0502020204030204" pitchFamily="34" charset="0"/>
                <a:cs typeface="Calibri" panose="020F0502020204030204" pitchFamily="34" charset="0"/>
              </a:rPr>
              <a:t>Önemliyse danışmanlık sağlanmalı</a:t>
            </a:r>
          </a:p>
          <a:p>
            <a:pPr marL="285750" indent="-285750" algn="just">
              <a:lnSpc>
                <a:spcPct val="107000"/>
              </a:lnSpc>
              <a:spcAft>
                <a:spcPts val="800"/>
              </a:spcAft>
              <a:buFont typeface="Arial" panose="020B0604020202020204" pitchFamily="34" charset="0"/>
              <a:buChar char="•"/>
            </a:pPr>
            <a:r>
              <a:rPr lang="tr-TR" sz="2000" dirty="0">
                <a:latin typeface="Calibri" panose="020F0502020204030204" pitchFamily="34" charset="0"/>
                <a:cs typeface="Calibri" panose="020F0502020204030204" pitchFamily="34" charset="0"/>
              </a:rPr>
              <a:t>Motivasyon, stresle baş etme teknikleri, hobiler</a:t>
            </a:r>
          </a:p>
          <a:p>
            <a:pPr marL="285750" indent="-285750" algn="just">
              <a:lnSpc>
                <a:spcPct val="107000"/>
              </a:lnSpc>
              <a:spcAft>
                <a:spcPts val="800"/>
              </a:spcAft>
              <a:buFont typeface="Arial" panose="020B0604020202020204" pitchFamily="34" charset="0"/>
              <a:buChar char="•"/>
            </a:pPr>
            <a:r>
              <a:rPr lang="tr-TR" sz="2000" dirty="0">
                <a:effectLst/>
                <a:latin typeface="Calibri" panose="020F0502020204030204" pitchFamily="34" charset="0"/>
                <a:cs typeface="Calibri" panose="020F0502020204030204" pitchFamily="34" charset="0"/>
              </a:rPr>
              <a:t>Uygun ilaçları reçete edebilir veya hastayı Psikiyatrik destek için  yönlendirebilirsiniz</a:t>
            </a:r>
          </a:p>
          <a:p>
            <a:pPr marL="285750" indent="-285750" algn="just">
              <a:lnSpc>
                <a:spcPct val="107000"/>
              </a:lnSpc>
              <a:spcAft>
                <a:spcPts val="800"/>
              </a:spcAft>
              <a:buFont typeface="Arial" panose="020B0604020202020204" pitchFamily="34" charset="0"/>
              <a:buChar char="•"/>
            </a:pPr>
            <a:r>
              <a:rPr lang="tr-TR" sz="2000" dirty="0">
                <a:latin typeface="Calibri" panose="020F0502020204030204" pitchFamily="34" charset="0"/>
                <a:ea typeface="Calibri" panose="020F0502020204030204" pitchFamily="34" charset="0"/>
                <a:cs typeface="Calibri" panose="020F0502020204030204" pitchFamily="34" charset="0"/>
              </a:rPr>
              <a:t>Genelde 5-6 haftayı atlatınca ruh halinde belirgin iyileşme; ancak öncesinde de başlar, özellikle başarılı olduğunda. Başarının önündeki engeller konuşulup çözüm önerileri sunulabilir.</a:t>
            </a:r>
            <a:endParaRPr lang="tr-TR" sz="20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8" name="Resim 7">
            <a:extLst>
              <a:ext uri="{FF2B5EF4-FFF2-40B4-BE49-F238E27FC236}">
                <a16:creationId xmlns:a16="http://schemas.microsoft.com/office/drawing/2014/main" id="{ABE06D45-9F86-BCF5-F26C-A5905EFB35F6}"/>
              </a:ext>
            </a:extLst>
          </p:cNvPr>
          <p:cNvPicPr>
            <a:picLocks noChangeAspect="1"/>
          </p:cNvPicPr>
          <p:nvPr/>
        </p:nvPicPr>
        <p:blipFill>
          <a:blip r:embed="rId3"/>
          <a:stretch>
            <a:fillRect/>
          </a:stretch>
        </p:blipFill>
        <p:spPr>
          <a:xfrm>
            <a:off x="533400" y="3121987"/>
            <a:ext cx="5329599" cy="3569429"/>
          </a:xfrm>
          <a:prstGeom prst="rect">
            <a:avLst/>
          </a:prstGeom>
        </p:spPr>
      </p:pic>
    </p:spTree>
    <p:extLst>
      <p:ext uri="{BB962C8B-B14F-4D97-AF65-F5344CB8AC3E}">
        <p14:creationId xmlns:p14="http://schemas.microsoft.com/office/powerpoint/2010/main" val="3730083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
        <p:cNvGrpSpPr/>
        <p:nvPr/>
      </p:nvGrpSpPr>
      <p:grpSpPr>
        <a:xfrm>
          <a:off x="0" y="0"/>
          <a:ext cx="0" cy="0"/>
          <a:chOff x="0" y="0"/>
          <a:chExt cx="0" cy="0"/>
        </a:xfrm>
      </p:grpSpPr>
      <p:sp>
        <p:nvSpPr>
          <p:cNvPr id="102" name="Google Shape;102;p2"/>
          <p:cNvSpPr txBox="1">
            <a:spLocks noGrp="1"/>
          </p:cNvSpPr>
          <p:nvPr>
            <p:ph type="title"/>
          </p:nvPr>
        </p:nvSpPr>
        <p:spPr>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ts val="4400"/>
              <a:buFont typeface="Century Schoolbook"/>
              <a:buNone/>
            </a:pPr>
            <a:r>
              <a:rPr lang="tr-TR" sz="3200" b="0" dirty="0">
                <a:latin typeface="Calibri" panose="020F0502020204030204" pitchFamily="34" charset="0"/>
                <a:cs typeface="Calibri" panose="020F0502020204030204" pitchFamily="34" charset="0"/>
              </a:rPr>
              <a:t>Gebeler</a:t>
            </a:r>
            <a:endParaRPr sz="3200" b="0" dirty="0">
              <a:latin typeface="Calibri" panose="020F0502020204030204" pitchFamily="34" charset="0"/>
              <a:cs typeface="Calibri" panose="020F0502020204030204" pitchFamily="34" charset="0"/>
            </a:endParaRPr>
          </a:p>
        </p:txBody>
      </p:sp>
      <p:sp>
        <p:nvSpPr>
          <p:cNvPr id="103" name="Google Shape;103;p2"/>
          <p:cNvSpPr txBox="1">
            <a:spLocks noGrp="1"/>
          </p:cNvSpPr>
          <p:nvPr>
            <p:ph type="sldNum" sz="quarter" idx="12"/>
          </p:nvPr>
        </p:nvSpPr>
        <p:spPr>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fld id="{00000000-1234-1234-1234-123412341234}" type="slidenum">
              <a:rPr lang="tr-TR" sz="1400" smtClean="0">
                <a:solidFill>
                  <a:schemeClr val="lt1"/>
                </a:solidFill>
              </a:rPr>
              <a:t>3</a:t>
            </a:fld>
            <a:endParaRPr sz="1400">
              <a:solidFill>
                <a:schemeClr val="lt1"/>
              </a:solidFill>
            </a:endParaRPr>
          </a:p>
        </p:txBody>
      </p:sp>
      <p:pic>
        <p:nvPicPr>
          <p:cNvPr id="104" name="Google Shape;104;p2"/>
          <p:cNvPicPr preferRelativeResize="0"/>
          <p:nvPr/>
        </p:nvPicPr>
        <p:blipFill rotWithShape="1">
          <a:blip r:embed="rId3">
            <a:alphaModFix/>
          </a:blip>
          <a:srcRect t="4975" r="2" b="1"/>
          <a:stretch/>
        </p:blipFill>
        <p:spPr>
          <a:xfrm>
            <a:off x="2867891" y="1011382"/>
            <a:ext cx="5001491" cy="491836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590A338-81A2-8580-1A03-D52BB9F8DEF9}"/>
              </a:ext>
            </a:extLst>
          </p:cNvPr>
          <p:cNvSpPr>
            <a:spLocks noGrp="1"/>
          </p:cNvSpPr>
          <p:nvPr>
            <p:ph type="title"/>
          </p:nvPr>
        </p:nvSpPr>
        <p:spPr/>
        <p:txBody>
          <a:bodyPr>
            <a:normAutofit fontScale="90000"/>
          </a:bodyPr>
          <a:lstStyle/>
          <a:p>
            <a:r>
              <a:rPr lang="tr-TR" sz="3200" dirty="0" err="1">
                <a:latin typeface="Calibri" panose="020F0502020204030204" pitchFamily="34" charset="0"/>
                <a:cs typeface="Calibri" panose="020F0502020204030204" pitchFamily="34" charset="0"/>
              </a:rPr>
              <a:t>Nüks</a:t>
            </a:r>
            <a:r>
              <a:rPr lang="tr-TR" sz="3200" dirty="0">
                <a:latin typeface="Calibri" panose="020F0502020204030204" pitchFamily="34" charset="0"/>
                <a:cs typeface="Calibri" panose="020F0502020204030204" pitchFamily="34" charset="0"/>
              </a:rPr>
              <a:t> Yönetimi</a:t>
            </a:r>
          </a:p>
        </p:txBody>
      </p:sp>
      <p:sp>
        <p:nvSpPr>
          <p:cNvPr id="3" name="İçerik Yer Tutucusu 2">
            <a:extLst>
              <a:ext uri="{FF2B5EF4-FFF2-40B4-BE49-F238E27FC236}">
                <a16:creationId xmlns:a16="http://schemas.microsoft.com/office/drawing/2014/main" id="{84D7EF3F-2371-1CE3-BD72-A34F3FF21618}"/>
              </a:ext>
            </a:extLst>
          </p:cNvPr>
          <p:cNvSpPr>
            <a:spLocks noGrp="1"/>
          </p:cNvSpPr>
          <p:nvPr>
            <p:ph type="body" sz="half" idx="2"/>
          </p:nvPr>
        </p:nvSpPr>
        <p:spPr/>
        <p:txBody>
          <a:bodyPr>
            <a:normAutofit/>
          </a:bodyPr>
          <a:lstStyle/>
          <a:p>
            <a:endParaRPr lang="tr-TR" dirty="0">
              <a:latin typeface="Comic Sans MS" panose="030F0702030302020204" pitchFamily="66" charset="0"/>
              <a:cs typeface="Times New Roman" panose="02020603050405020304" pitchFamily="18" charset="0"/>
            </a:endParaRPr>
          </a:p>
          <a:p>
            <a:r>
              <a:rPr lang="tr-TR" sz="2000" dirty="0">
                <a:latin typeface="Calibri" panose="020F0502020204030204" pitchFamily="34" charset="0"/>
                <a:cs typeface="Calibri" panose="020F0502020204030204" pitchFamily="34" charset="0"/>
              </a:rPr>
              <a:t>Güçlü veya uzun süreli yoksunluk belirtileri </a:t>
            </a:r>
          </a:p>
        </p:txBody>
      </p:sp>
      <p:sp>
        <p:nvSpPr>
          <p:cNvPr id="4" name="Sağ Ok 3">
            <a:extLst>
              <a:ext uri="{FF2B5EF4-FFF2-40B4-BE49-F238E27FC236}">
                <a16:creationId xmlns:a16="http://schemas.microsoft.com/office/drawing/2014/main" id="{D669A893-5B95-C374-B275-67312C04BAB3}"/>
              </a:ext>
            </a:extLst>
          </p:cNvPr>
          <p:cNvSpPr/>
          <p:nvPr/>
        </p:nvSpPr>
        <p:spPr>
          <a:xfrm flipV="1">
            <a:off x="4129087" y="2257425"/>
            <a:ext cx="1309687" cy="1143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a:extLst>
              <a:ext uri="{FF2B5EF4-FFF2-40B4-BE49-F238E27FC236}">
                <a16:creationId xmlns:a16="http://schemas.microsoft.com/office/drawing/2014/main" id="{F6AB722E-6519-D433-C4BC-FE1DC691651F}"/>
              </a:ext>
            </a:extLst>
          </p:cNvPr>
          <p:cNvSpPr txBox="1"/>
          <p:nvPr/>
        </p:nvSpPr>
        <p:spPr>
          <a:xfrm>
            <a:off x="5572124" y="2103120"/>
            <a:ext cx="6315075" cy="1986826"/>
          </a:xfrm>
          <a:prstGeom prst="rect">
            <a:avLst/>
          </a:prstGeom>
          <a:noFill/>
        </p:spPr>
        <p:txBody>
          <a:bodyPr wrap="square" rtlCol="0">
            <a:spAutoFit/>
          </a:bodyPr>
          <a:lstStyle/>
          <a:p>
            <a:pPr marL="285750" indent="-285750">
              <a:lnSpc>
                <a:spcPct val="107000"/>
              </a:lnSpc>
              <a:spcAft>
                <a:spcPts val="800"/>
              </a:spcAft>
              <a:buFont typeface="Arial" panose="020B0604020202020204" pitchFamily="34" charset="0"/>
              <a:buChar char="•"/>
            </a:pPr>
            <a:r>
              <a:rPr lang="tr-TR" sz="2000" dirty="0">
                <a:effectLst/>
                <a:cs typeface="Times New Roman" panose="02020603050405020304" pitchFamily="18" charset="0"/>
              </a:rPr>
              <a:t>Hasta uzun süreli istek veya diğer yoksunluk belirtileri bildirirse, güçlü yoksunluk belirtilerini azaltmak için onaylı bir </a:t>
            </a:r>
            <a:r>
              <a:rPr lang="tr-TR" sz="2000" dirty="0" err="1">
                <a:effectLst/>
                <a:cs typeface="Times New Roman" panose="02020603050405020304" pitchFamily="18" charset="0"/>
              </a:rPr>
              <a:t>farmakoterapinin</a:t>
            </a:r>
            <a:r>
              <a:rPr lang="tr-TR" sz="2000" dirty="0">
                <a:effectLst/>
                <a:cs typeface="Times New Roman" panose="02020603050405020304" pitchFamily="18" charset="0"/>
              </a:rPr>
              <a:t> kullanımını uzatmayı veya farmakolojik ilaç eklemeyi/kombine tedavileri düşünün</a:t>
            </a:r>
            <a:r>
              <a:rPr lang="tr-TR" sz="3200" dirty="0">
                <a:effectLst/>
              </a:rPr>
              <a:t>.</a:t>
            </a:r>
            <a:endParaRPr lang="tr-TR" sz="3200" dirty="0">
              <a:effectLs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tr-TR" dirty="0"/>
          </a:p>
        </p:txBody>
      </p:sp>
      <p:sp>
        <p:nvSpPr>
          <p:cNvPr id="6" name="Metin kutusu 5">
            <a:extLst>
              <a:ext uri="{FF2B5EF4-FFF2-40B4-BE49-F238E27FC236}">
                <a16:creationId xmlns:a16="http://schemas.microsoft.com/office/drawing/2014/main" id="{797F8E0D-F291-0DB6-9BAB-88A568A4BAB0}"/>
              </a:ext>
            </a:extLst>
          </p:cNvPr>
          <p:cNvSpPr txBox="1"/>
          <p:nvPr/>
        </p:nvSpPr>
        <p:spPr>
          <a:xfrm>
            <a:off x="773906" y="3760625"/>
            <a:ext cx="9329736" cy="2523768"/>
          </a:xfrm>
          <a:prstGeom prst="rect">
            <a:avLst/>
          </a:prstGeom>
          <a:noFill/>
        </p:spPr>
        <p:txBody>
          <a:bodyPr wrap="square" rtlCol="0">
            <a:spAutoFit/>
          </a:bodyPr>
          <a:lstStyle/>
          <a:p>
            <a:pPr marL="285750" indent="-285750">
              <a:buFont typeface="Arial" panose="020B0604020202020204" pitchFamily="34" charset="0"/>
              <a:buChar char="•"/>
            </a:pPr>
            <a:r>
              <a:rPr lang="tr-TR" sz="2000" dirty="0">
                <a:effectLst/>
                <a:latin typeface="Calibri" panose="020F0502020204030204" pitchFamily="34" charset="0"/>
                <a:cs typeface="Calibri" panose="020F0502020204030204" pitchFamily="34" charset="0"/>
              </a:rPr>
              <a:t>Bir NRT kullanılıyorsa ikincinin eklenmesi (bir uzun etkili + bir aşermede kullanılan), örneğin:</a:t>
            </a:r>
          </a:p>
          <a:p>
            <a:pPr marL="742950" lvl="1" indent="-285750">
              <a:buFont typeface="Arial" panose="020B0604020202020204" pitchFamily="34" charset="0"/>
              <a:buChar char="•"/>
            </a:pPr>
            <a:r>
              <a:rPr lang="tr-TR" sz="2000" dirty="0">
                <a:latin typeface="Calibri" panose="020F0502020204030204" pitchFamily="34" charset="0"/>
                <a:cs typeface="Calibri" panose="020F0502020204030204" pitchFamily="34" charset="0"/>
              </a:rPr>
              <a:t>Bant + sakız veya pastil</a:t>
            </a:r>
          </a:p>
          <a:p>
            <a:pPr marL="742950" lvl="1" indent="-285750">
              <a:buFont typeface="Arial" panose="020B0604020202020204" pitchFamily="34" charset="0"/>
              <a:buChar char="•"/>
            </a:pPr>
            <a:r>
              <a:rPr lang="tr-TR" sz="2000" dirty="0">
                <a:effectLst/>
                <a:latin typeface="Calibri" panose="020F0502020204030204" pitchFamily="34" charset="0"/>
                <a:cs typeface="Calibri" panose="020F0502020204030204" pitchFamily="34" charset="0"/>
              </a:rPr>
              <a:t>Bant + ağız içi sprey</a:t>
            </a:r>
          </a:p>
          <a:p>
            <a:pPr marL="285750" indent="-285750">
              <a:buFont typeface="Arial" panose="020B0604020202020204" pitchFamily="34" charset="0"/>
              <a:buChar char="•"/>
            </a:pPr>
            <a:r>
              <a:rPr lang="tr-TR" sz="2000" dirty="0" err="1">
                <a:effectLst/>
                <a:latin typeface="Calibri" panose="020F0502020204030204" pitchFamily="34" charset="0"/>
                <a:cs typeface="Calibri" panose="020F0502020204030204" pitchFamily="34" charset="0"/>
              </a:rPr>
              <a:t>Bupropiyon</a:t>
            </a:r>
            <a:r>
              <a:rPr lang="tr-TR" sz="2000" dirty="0">
                <a:effectLst/>
                <a:latin typeface="Calibri" panose="020F0502020204030204" pitchFamily="34" charset="0"/>
                <a:cs typeface="Calibri" panose="020F0502020204030204" pitchFamily="34" charset="0"/>
              </a:rPr>
              <a:t>, rahatlıkla tüm </a:t>
            </a:r>
            <a:r>
              <a:rPr lang="tr-TR" sz="2000" dirty="0" err="1">
                <a:effectLst/>
                <a:latin typeface="Calibri" panose="020F0502020204030204" pitchFamily="34" charset="0"/>
                <a:cs typeface="Calibri" panose="020F0502020204030204" pitchFamily="34" charset="0"/>
              </a:rPr>
              <a:t>NRT’lerle</a:t>
            </a:r>
            <a:r>
              <a:rPr lang="tr-TR" sz="2000" dirty="0">
                <a:effectLst/>
                <a:latin typeface="Calibri" panose="020F0502020204030204" pitchFamily="34" charset="0"/>
                <a:cs typeface="Calibri" panose="020F0502020204030204" pitchFamily="34" charset="0"/>
              </a:rPr>
              <a:t> kombine edilebilir.</a:t>
            </a:r>
          </a:p>
          <a:p>
            <a:pPr marL="285750" indent="-285750">
              <a:buFont typeface="Arial" panose="020B0604020202020204" pitchFamily="34" charset="0"/>
              <a:buChar char="•"/>
            </a:pPr>
            <a:r>
              <a:rPr lang="tr-TR" sz="2000" dirty="0">
                <a:latin typeface="Calibri" panose="020F0502020204030204" pitchFamily="34" charset="0"/>
                <a:cs typeface="Calibri" panose="020F0502020204030204" pitchFamily="34" charset="0"/>
              </a:rPr>
              <a:t>Bağımlılık düzeyi çok yüksekse </a:t>
            </a:r>
            <a:r>
              <a:rPr lang="tr-TR" sz="2000" dirty="0" err="1">
                <a:latin typeface="Calibri" panose="020F0502020204030204" pitchFamily="34" charset="0"/>
                <a:cs typeface="Calibri" panose="020F0502020204030204" pitchFamily="34" charset="0"/>
              </a:rPr>
              <a:t>bupropiyon</a:t>
            </a:r>
            <a:r>
              <a:rPr lang="tr-TR" sz="2000" dirty="0">
                <a:latin typeface="Calibri" panose="020F0502020204030204" pitchFamily="34" charset="0"/>
                <a:cs typeface="Calibri" panose="020F0502020204030204" pitchFamily="34" charset="0"/>
              </a:rPr>
              <a:t> + bant + sakız da uygulanabilir.</a:t>
            </a:r>
          </a:p>
          <a:p>
            <a:pPr marL="285750" indent="-285750">
              <a:buFont typeface="Arial" panose="020B0604020202020204" pitchFamily="34" charset="0"/>
              <a:buChar char="•"/>
            </a:pPr>
            <a:r>
              <a:rPr lang="tr-TR" sz="2000" dirty="0">
                <a:effectLst/>
                <a:latin typeface="Calibri" panose="020F0502020204030204" pitchFamily="34" charset="0"/>
                <a:cs typeface="Calibri" panose="020F0502020204030204" pitchFamily="34" charset="0"/>
              </a:rPr>
              <a:t>İlaç değişikliğine gidilebilir.</a:t>
            </a:r>
          </a:p>
          <a:p>
            <a:endParaRPr lang="tr-TR" dirty="0"/>
          </a:p>
        </p:txBody>
      </p:sp>
    </p:spTree>
    <p:extLst>
      <p:ext uri="{BB962C8B-B14F-4D97-AF65-F5344CB8AC3E}">
        <p14:creationId xmlns:p14="http://schemas.microsoft.com/office/powerpoint/2010/main" val="14568674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21F1F62-CCA5-CB90-A035-94B3FFDF6FC6}"/>
              </a:ext>
            </a:extLst>
          </p:cNvPr>
          <p:cNvSpPr>
            <a:spLocks noGrp="1"/>
          </p:cNvSpPr>
          <p:nvPr>
            <p:ph type="title"/>
          </p:nvPr>
        </p:nvSpPr>
        <p:spPr/>
        <p:txBody>
          <a:bodyPr>
            <a:normAutofit fontScale="90000"/>
          </a:bodyPr>
          <a:lstStyle/>
          <a:p>
            <a:r>
              <a:rPr lang="tr-TR" sz="3200" dirty="0" err="1">
                <a:latin typeface="Calibri" panose="020F0502020204030204" pitchFamily="34" charset="0"/>
                <a:cs typeface="Calibri" panose="020F0502020204030204" pitchFamily="34" charset="0"/>
              </a:rPr>
              <a:t>Nüks</a:t>
            </a:r>
            <a:r>
              <a:rPr lang="tr-TR" sz="3200" dirty="0">
                <a:latin typeface="Calibri" panose="020F0502020204030204" pitchFamily="34" charset="0"/>
                <a:cs typeface="Calibri" panose="020F0502020204030204" pitchFamily="34" charset="0"/>
              </a:rPr>
              <a:t> Yönetimi </a:t>
            </a:r>
          </a:p>
        </p:txBody>
      </p:sp>
      <p:sp>
        <p:nvSpPr>
          <p:cNvPr id="3" name="İçerik Yer Tutucusu 2">
            <a:extLst>
              <a:ext uri="{FF2B5EF4-FFF2-40B4-BE49-F238E27FC236}">
                <a16:creationId xmlns:a16="http://schemas.microsoft.com/office/drawing/2014/main" id="{368E09C2-FC5D-4492-673E-FF73A7E65C49}"/>
              </a:ext>
            </a:extLst>
          </p:cNvPr>
          <p:cNvSpPr>
            <a:spLocks noGrp="1"/>
          </p:cNvSpPr>
          <p:nvPr>
            <p:ph type="body" sz="half" idx="2"/>
          </p:nvPr>
        </p:nvSpPr>
        <p:spPr/>
        <p:txBody>
          <a:bodyPr>
            <a:normAutofit/>
          </a:bodyPr>
          <a:lstStyle/>
          <a:p>
            <a:endParaRPr lang="tr-TR" sz="2000" dirty="0">
              <a:latin typeface="Comic Sans MS" panose="030F0702030302020204" pitchFamily="66" charset="0"/>
              <a:cs typeface="Times New Roman" panose="02020603050405020304" pitchFamily="18" charset="0"/>
            </a:endParaRPr>
          </a:p>
          <a:p>
            <a:endParaRPr lang="tr-TR" sz="3200" dirty="0">
              <a:latin typeface="Calibri" panose="020F0502020204030204" pitchFamily="34" charset="0"/>
              <a:cs typeface="Calibri" panose="020F0502020204030204" pitchFamily="34" charset="0"/>
            </a:endParaRPr>
          </a:p>
          <a:p>
            <a:r>
              <a:rPr lang="tr-TR" sz="3200" dirty="0">
                <a:latin typeface="Calibri" panose="020F0502020204030204" pitchFamily="34" charset="0"/>
                <a:cs typeface="Calibri" panose="020F0502020204030204" pitchFamily="34" charset="0"/>
              </a:rPr>
              <a:t>Kilo alımı </a:t>
            </a:r>
          </a:p>
        </p:txBody>
      </p:sp>
      <p:sp>
        <p:nvSpPr>
          <p:cNvPr id="5" name="Sağ Ok 4">
            <a:extLst>
              <a:ext uri="{FF2B5EF4-FFF2-40B4-BE49-F238E27FC236}">
                <a16:creationId xmlns:a16="http://schemas.microsoft.com/office/drawing/2014/main" id="{548DEDE5-8F58-8112-85FB-4332244D68E2}"/>
              </a:ext>
            </a:extLst>
          </p:cNvPr>
          <p:cNvSpPr/>
          <p:nvPr/>
        </p:nvSpPr>
        <p:spPr>
          <a:xfrm flipV="1">
            <a:off x="2633346" y="2500803"/>
            <a:ext cx="1323974" cy="1357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Metin kutusu 6">
            <a:extLst>
              <a:ext uri="{FF2B5EF4-FFF2-40B4-BE49-F238E27FC236}">
                <a16:creationId xmlns:a16="http://schemas.microsoft.com/office/drawing/2014/main" id="{FE2ED4CE-6B19-FDB3-1F09-F1BCD8C68BBA}"/>
              </a:ext>
            </a:extLst>
          </p:cNvPr>
          <p:cNvSpPr txBox="1"/>
          <p:nvPr/>
        </p:nvSpPr>
        <p:spPr>
          <a:xfrm>
            <a:off x="4061778" y="1816471"/>
            <a:ext cx="7915275" cy="3716402"/>
          </a:xfrm>
          <a:prstGeom prst="rect">
            <a:avLst/>
          </a:prstGeom>
          <a:noFill/>
        </p:spPr>
        <p:txBody>
          <a:bodyPr wrap="square" rtlCol="0">
            <a:spAutoFit/>
          </a:bodyPr>
          <a:lstStyle/>
          <a:p>
            <a:pPr marL="182880" indent="-182880" defTabSz="914400" fontAlgn="t">
              <a:spcBef>
                <a:spcPts val="900"/>
              </a:spcBef>
              <a:buClr>
                <a:schemeClr val="tx1">
                  <a:lumMod val="85000"/>
                  <a:lumOff val="15000"/>
                </a:schemeClr>
              </a:buClr>
              <a:buFont typeface="Garamond" pitchFamily="18" charset="0"/>
              <a:buChar char="◦"/>
            </a:pPr>
            <a:r>
              <a:rPr lang="tr-TR" dirty="0">
                <a:latin typeface="Calibri" panose="020F0502020204030204" pitchFamily="34" charset="0"/>
                <a:cs typeface="Calibri" panose="020F0502020204030204" pitchFamily="34" charset="0"/>
              </a:rPr>
              <a:t>Genelde nüks nedeni değildir; sigara bırakmanın önündeki engellerdendir</a:t>
            </a:r>
          </a:p>
          <a:p>
            <a:pPr marL="182880" indent="-182880" defTabSz="914400" fontAlgn="t">
              <a:spcBef>
                <a:spcPts val="900"/>
              </a:spcBef>
              <a:buClr>
                <a:schemeClr val="tx1">
                  <a:lumMod val="85000"/>
                  <a:lumOff val="15000"/>
                </a:schemeClr>
              </a:buClr>
              <a:buFont typeface="Garamond" pitchFamily="18" charset="0"/>
              <a:buChar char="◦"/>
            </a:pPr>
            <a:r>
              <a:rPr lang="tr-TR" dirty="0">
                <a:latin typeface="Calibri" panose="020F0502020204030204" pitchFamily="34" charset="0"/>
                <a:cs typeface="Calibri" panose="020F0502020204030204" pitchFamily="34" charset="0"/>
              </a:rPr>
              <a:t>Tat ve koku duyusunun felci üç günde düzeleceği için gıdaların tatları daha çok hoşuna gidebilir</a:t>
            </a:r>
          </a:p>
          <a:p>
            <a:pPr marL="182880" indent="-182880" defTabSz="914400" fontAlgn="t">
              <a:spcBef>
                <a:spcPts val="900"/>
              </a:spcBef>
              <a:buClr>
                <a:schemeClr val="tx1">
                  <a:lumMod val="85000"/>
                  <a:lumOff val="15000"/>
                </a:schemeClr>
              </a:buClr>
              <a:buFont typeface="Garamond" pitchFamily="18" charset="0"/>
              <a:buChar char="◦"/>
            </a:pPr>
            <a:r>
              <a:rPr lang="tr-TR" dirty="0">
                <a:latin typeface="Calibri" panose="020F0502020204030204" pitchFamily="34" charset="0"/>
                <a:cs typeface="Calibri" panose="020F0502020204030204" pitchFamily="34" charset="0"/>
              </a:rPr>
              <a:t>Kilo aldığı için tekrar başlamışsa, buna yönelik kişiye özel danışmanlık verilebilir: hangi tür gıdaları arttırdı? </a:t>
            </a:r>
          </a:p>
          <a:p>
            <a:pPr marL="182880" indent="-182880" defTabSz="914400" fontAlgn="t">
              <a:spcBef>
                <a:spcPts val="900"/>
              </a:spcBef>
              <a:buClr>
                <a:schemeClr val="tx1">
                  <a:lumMod val="85000"/>
                  <a:lumOff val="15000"/>
                </a:schemeClr>
              </a:buClr>
              <a:buFont typeface="Garamond" pitchFamily="18" charset="0"/>
              <a:buChar char="◦"/>
            </a:pPr>
            <a:r>
              <a:rPr lang="tr-TR" dirty="0">
                <a:latin typeface="Calibri" panose="020F0502020204030204" pitchFamily="34" charset="0"/>
                <a:cs typeface="Calibri" panose="020F0502020204030204" pitchFamily="34" charset="0"/>
              </a:rPr>
              <a:t>Örneğin kuruyemiş ise; leblebi ve </a:t>
            </a:r>
            <a:r>
              <a:rPr lang="tr-TR" dirty="0" err="1">
                <a:latin typeface="Calibri" panose="020F0502020204030204" pitchFamily="34" charset="0"/>
                <a:cs typeface="Calibri" panose="020F0502020204030204" pitchFamily="34" charset="0"/>
              </a:rPr>
              <a:t>nohutu</a:t>
            </a:r>
            <a:r>
              <a:rPr lang="tr-TR" dirty="0">
                <a:latin typeface="Calibri" panose="020F0502020204030204" pitchFamily="34" charset="0"/>
                <a:cs typeface="Calibri" panose="020F0502020204030204" pitchFamily="34" charset="0"/>
              </a:rPr>
              <a:t> tercih etmesi (</a:t>
            </a:r>
            <a:r>
              <a:rPr lang="tr-TR" dirty="0" err="1">
                <a:latin typeface="Calibri" panose="020F0502020204030204" pitchFamily="34" charset="0"/>
                <a:cs typeface="Calibri" panose="020F0502020204030204" pitchFamily="34" charset="0"/>
              </a:rPr>
              <a:t>mercimekgiller</a:t>
            </a:r>
            <a:r>
              <a:rPr lang="tr-TR" dirty="0">
                <a:latin typeface="Calibri" panose="020F0502020204030204" pitchFamily="34" charset="0"/>
                <a:cs typeface="Calibri" panose="020F0502020204030204" pitchFamily="34" charset="0"/>
              </a:rPr>
              <a:t>) önerilir; yağlı tohum dolayısı kalorisi yüksek olan diğer tümünden uzak durması</a:t>
            </a:r>
          </a:p>
          <a:p>
            <a:pPr marL="182880" indent="-182880" defTabSz="914400" fontAlgn="t">
              <a:spcBef>
                <a:spcPts val="900"/>
              </a:spcBef>
              <a:buClr>
                <a:schemeClr val="tx1">
                  <a:lumMod val="85000"/>
                  <a:lumOff val="15000"/>
                </a:schemeClr>
              </a:buClr>
              <a:buFont typeface="Garamond" pitchFamily="18" charset="0"/>
              <a:buChar char="◦"/>
            </a:pPr>
            <a:r>
              <a:rPr lang="tr-TR" dirty="0">
                <a:latin typeface="Calibri" panose="020F0502020204030204" pitchFamily="34" charset="0"/>
                <a:cs typeface="Calibri" panose="020F0502020204030204" pitchFamily="34" charset="0"/>
              </a:rPr>
              <a:t>Bırakma sürecinde dikkat edenlerin hem sigarayı bırakması hem de kilo vermesi mümkün </a:t>
            </a:r>
            <a:r>
              <a:rPr lang="tr-TR" dirty="0">
                <a:latin typeface="Calibri" panose="020F0502020204030204" pitchFamily="34" charset="0"/>
                <a:cs typeface="Calibri" panose="020F0502020204030204" pitchFamily="34" charset="0"/>
                <a:sym typeface="Wingdings" panose="05000000000000000000" pitchFamily="2" charset="2"/>
              </a:rPr>
              <a:t></a:t>
            </a:r>
            <a:endParaRPr lang="tr-TR" dirty="0">
              <a:latin typeface="Calibri" panose="020F0502020204030204" pitchFamily="34" charset="0"/>
              <a:cs typeface="Calibri" panose="020F0502020204030204" pitchFamily="34" charset="0"/>
            </a:endParaRPr>
          </a:p>
          <a:p>
            <a:pPr marL="182880" indent="-182880" defTabSz="914400" fontAlgn="t">
              <a:spcBef>
                <a:spcPts val="900"/>
              </a:spcBef>
              <a:buClr>
                <a:schemeClr val="tx1">
                  <a:lumMod val="85000"/>
                  <a:lumOff val="15000"/>
                </a:schemeClr>
              </a:buClr>
              <a:buFont typeface="Garamond" pitchFamily="18" charset="0"/>
              <a:buChar char="◦"/>
            </a:pPr>
            <a:r>
              <a:rPr lang="tr-TR" dirty="0">
                <a:latin typeface="Calibri" panose="020F0502020204030204" pitchFamily="34" charset="0"/>
                <a:cs typeface="Calibri" panose="020F0502020204030204" pitchFamily="34" charset="0"/>
              </a:rPr>
              <a:t>Fiziksel aktiviteye başlamayı veya fiziksel aktiviteyi artırmayı önerin; sigarayı da iter, endojen endorfin salınımı sağlayarak iyi de hissettirir</a:t>
            </a:r>
            <a:endParaRPr lang="tr-TR" sz="2000" dirty="0">
              <a:latin typeface="Calibri" panose="020F0502020204030204" pitchFamily="34" charset="0"/>
              <a:cs typeface="Calibri" panose="020F0502020204030204" pitchFamily="34" charset="0"/>
            </a:endParaRPr>
          </a:p>
        </p:txBody>
      </p:sp>
      <p:pic>
        <p:nvPicPr>
          <p:cNvPr id="8" name="Resim 7">
            <a:extLst>
              <a:ext uri="{FF2B5EF4-FFF2-40B4-BE49-F238E27FC236}">
                <a16:creationId xmlns:a16="http://schemas.microsoft.com/office/drawing/2014/main" id="{91180D1B-AC98-E1AB-BC5B-933738823AD6}"/>
              </a:ext>
            </a:extLst>
          </p:cNvPr>
          <p:cNvPicPr>
            <a:picLocks noChangeAspect="1"/>
          </p:cNvPicPr>
          <p:nvPr/>
        </p:nvPicPr>
        <p:blipFill>
          <a:blip r:embed="rId3"/>
          <a:stretch>
            <a:fillRect/>
          </a:stretch>
        </p:blipFill>
        <p:spPr>
          <a:xfrm>
            <a:off x="849312" y="2898772"/>
            <a:ext cx="3003550" cy="1828800"/>
          </a:xfrm>
          <a:prstGeom prst="rect">
            <a:avLst/>
          </a:prstGeom>
        </p:spPr>
      </p:pic>
    </p:spTree>
    <p:extLst>
      <p:ext uri="{BB962C8B-B14F-4D97-AF65-F5344CB8AC3E}">
        <p14:creationId xmlns:p14="http://schemas.microsoft.com/office/powerpoint/2010/main" val="15430000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967FD30-2A3F-483C-E404-CFB4BA063F55}"/>
              </a:ext>
            </a:extLst>
          </p:cNvPr>
          <p:cNvSpPr>
            <a:spLocks noGrp="1"/>
          </p:cNvSpPr>
          <p:nvPr>
            <p:ph type="title"/>
          </p:nvPr>
        </p:nvSpPr>
        <p:spPr/>
        <p:txBody>
          <a:bodyPr>
            <a:normAutofit fontScale="90000"/>
          </a:bodyPr>
          <a:lstStyle/>
          <a:p>
            <a:r>
              <a:rPr lang="tr-TR" sz="3200" dirty="0" err="1">
                <a:latin typeface="Calibri" panose="020F0502020204030204" pitchFamily="34" charset="0"/>
                <a:cs typeface="Calibri" panose="020F0502020204030204" pitchFamily="34" charset="0"/>
              </a:rPr>
              <a:t>Nüks</a:t>
            </a:r>
            <a:r>
              <a:rPr lang="tr-TR" sz="3200" dirty="0">
                <a:latin typeface="Calibri" panose="020F0502020204030204" pitchFamily="34" charset="0"/>
                <a:cs typeface="Calibri" panose="020F0502020204030204" pitchFamily="34" charset="0"/>
              </a:rPr>
              <a:t> Yönetimi</a:t>
            </a:r>
          </a:p>
        </p:txBody>
      </p:sp>
      <p:sp>
        <p:nvSpPr>
          <p:cNvPr id="3" name="İçerik Yer Tutucusu 2">
            <a:extLst>
              <a:ext uri="{FF2B5EF4-FFF2-40B4-BE49-F238E27FC236}">
                <a16:creationId xmlns:a16="http://schemas.microsoft.com/office/drawing/2014/main" id="{960CC1FE-F6B9-B846-5E56-492EAA2BEC54}"/>
              </a:ext>
            </a:extLst>
          </p:cNvPr>
          <p:cNvSpPr>
            <a:spLocks noGrp="1"/>
          </p:cNvSpPr>
          <p:nvPr>
            <p:ph type="body" sz="half" idx="2"/>
          </p:nvPr>
        </p:nvSpPr>
        <p:spPr/>
        <p:txBody>
          <a:bodyPr/>
          <a:lstStyle/>
          <a:p>
            <a:pPr>
              <a:lnSpc>
                <a:spcPct val="100000"/>
              </a:lnSpc>
              <a:spcBef>
                <a:spcPts val="0"/>
              </a:spcBef>
            </a:pPr>
            <a:r>
              <a:rPr lang="tr-TR" sz="2800" dirty="0">
                <a:effectLst/>
                <a:latin typeface="Calibri" panose="020F0502020204030204" pitchFamily="34" charset="0"/>
                <a:cs typeface="Calibri" panose="020F0502020204030204" pitchFamily="34" charset="0"/>
              </a:rPr>
              <a:t>Motivasyonun azalması/</a:t>
            </a:r>
          </a:p>
          <a:p>
            <a:pPr marL="0" indent="0">
              <a:lnSpc>
                <a:spcPct val="100000"/>
              </a:lnSpc>
              <a:spcBef>
                <a:spcPts val="0"/>
              </a:spcBef>
              <a:buNone/>
            </a:pPr>
            <a:r>
              <a:rPr lang="tr-TR" sz="2800" dirty="0">
                <a:effectLst/>
                <a:latin typeface="Calibri" panose="020F0502020204030204" pitchFamily="34" charset="0"/>
                <a:cs typeface="Calibri" panose="020F0502020204030204" pitchFamily="34" charset="0"/>
              </a:rPr>
              <a:t>kendini yoksun hissetme</a:t>
            </a:r>
            <a:endParaRPr lang="tr-TR" sz="2800" dirty="0">
              <a:effectLst/>
              <a:latin typeface="Calibri" panose="020F0502020204030204" pitchFamily="34" charset="0"/>
              <a:ea typeface="Calibri" panose="020F0502020204030204" pitchFamily="34" charset="0"/>
              <a:cs typeface="Calibri" panose="020F0502020204030204" pitchFamily="34" charset="0"/>
            </a:endParaRPr>
          </a:p>
          <a:p>
            <a:endParaRPr lang="tr-TR" dirty="0"/>
          </a:p>
        </p:txBody>
      </p:sp>
      <p:sp>
        <p:nvSpPr>
          <p:cNvPr id="5" name="Sağ Ok 4">
            <a:extLst>
              <a:ext uri="{FF2B5EF4-FFF2-40B4-BE49-F238E27FC236}">
                <a16:creationId xmlns:a16="http://schemas.microsoft.com/office/drawing/2014/main" id="{C93E46F2-9CC9-3967-0E90-B1B143D984A3}"/>
              </a:ext>
            </a:extLst>
          </p:cNvPr>
          <p:cNvSpPr/>
          <p:nvPr/>
        </p:nvSpPr>
        <p:spPr>
          <a:xfrm flipV="1">
            <a:off x="5349661" y="1465321"/>
            <a:ext cx="1328738" cy="2275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a:extLst>
              <a:ext uri="{FF2B5EF4-FFF2-40B4-BE49-F238E27FC236}">
                <a16:creationId xmlns:a16="http://schemas.microsoft.com/office/drawing/2014/main" id="{CA1CDFC4-8B13-F4BE-5E9E-72633A736DCF}"/>
              </a:ext>
            </a:extLst>
          </p:cNvPr>
          <p:cNvSpPr txBox="1"/>
          <p:nvPr/>
        </p:nvSpPr>
        <p:spPr>
          <a:xfrm>
            <a:off x="7198821" y="735584"/>
            <a:ext cx="4441787" cy="6465168"/>
          </a:xfrm>
          <a:prstGeom prst="rect">
            <a:avLst/>
          </a:prstGeom>
          <a:noFill/>
        </p:spPr>
        <p:txBody>
          <a:bodyPr wrap="square" rtlCol="0">
            <a:spAutoFit/>
          </a:bodyPr>
          <a:lstStyle/>
          <a:p>
            <a:pPr marL="342900" indent="-342900" algn="l" rtl="0" eaLnBrk="1" fontAlgn="t" latinLnBrk="0" hangingPunct="1">
              <a:lnSpc>
                <a:spcPct val="107000"/>
              </a:lnSpc>
              <a:spcBef>
                <a:spcPts val="0"/>
              </a:spcBef>
              <a:spcAft>
                <a:spcPts val="800"/>
              </a:spcAft>
              <a:buFont typeface="Arial" panose="020B0604020202020204" pitchFamily="34" charset="0"/>
              <a:buChar char="•"/>
            </a:pPr>
            <a:r>
              <a:rPr lang="tr-TR" sz="2000" i="0" u="none" strike="noStrike" kern="1200" dirty="0">
                <a:effectLst/>
                <a:latin typeface="Calibri" panose="020F0502020204030204" pitchFamily="34" charset="0"/>
                <a:cs typeface="Calibri" panose="020F0502020204030204" pitchFamily="34" charset="0"/>
              </a:rPr>
              <a:t>Sigarayı bırakmak isteme nedenlerinin hatırlatılması, üzerinden geçilmesi</a:t>
            </a:r>
          </a:p>
          <a:p>
            <a:pPr marL="342900" indent="-342900" algn="l" rtl="0" eaLnBrk="1" fontAlgn="t" latinLnBrk="0" hangingPunct="1">
              <a:lnSpc>
                <a:spcPct val="107000"/>
              </a:lnSpc>
              <a:spcBef>
                <a:spcPts val="0"/>
              </a:spcBef>
              <a:spcAft>
                <a:spcPts val="800"/>
              </a:spcAft>
              <a:buFont typeface="Arial" panose="020B0604020202020204" pitchFamily="34" charset="0"/>
              <a:buChar char="•"/>
            </a:pPr>
            <a:r>
              <a:rPr lang="tr-TR" sz="2000" dirty="0">
                <a:latin typeface="Calibri" panose="020F0502020204030204" pitchFamily="34" charset="0"/>
                <a:cs typeface="Calibri" panose="020F0502020204030204" pitchFamily="34" charset="0"/>
              </a:rPr>
              <a:t>İçmek ona kazandırıyor,</a:t>
            </a:r>
          </a:p>
          <a:p>
            <a:pPr marL="800100" lvl="1" indent="-342900" fontAlgn="t">
              <a:lnSpc>
                <a:spcPct val="107000"/>
              </a:lnSpc>
              <a:spcAft>
                <a:spcPts val="800"/>
              </a:spcAft>
              <a:buFont typeface="Arial" panose="020B0604020202020204" pitchFamily="34" charset="0"/>
              <a:buChar char="•"/>
            </a:pPr>
            <a:r>
              <a:rPr lang="tr-TR" sz="2000" i="0" u="none" strike="noStrike" kern="1200" dirty="0">
                <a:effectLst/>
                <a:latin typeface="Calibri" panose="020F0502020204030204" pitchFamily="34" charset="0"/>
                <a:cs typeface="Calibri" panose="020F0502020204030204" pitchFamily="34" charset="0"/>
              </a:rPr>
              <a:t>Ne kaybettiriyor,</a:t>
            </a:r>
          </a:p>
          <a:p>
            <a:pPr marL="800100" lvl="1" indent="-342900" fontAlgn="t">
              <a:lnSpc>
                <a:spcPct val="107000"/>
              </a:lnSpc>
              <a:spcAft>
                <a:spcPts val="800"/>
              </a:spcAft>
              <a:buFont typeface="Arial" panose="020B0604020202020204" pitchFamily="34" charset="0"/>
              <a:buChar char="•"/>
            </a:pPr>
            <a:r>
              <a:rPr lang="tr-TR" sz="2000" dirty="0">
                <a:latin typeface="Calibri" panose="020F0502020204030204" pitchFamily="34" charset="0"/>
                <a:cs typeface="Calibri" panose="020F0502020204030204" pitchFamily="34" charset="0"/>
              </a:rPr>
              <a:t>Kurtulunca ne kazanacak,</a:t>
            </a:r>
          </a:p>
          <a:p>
            <a:pPr marL="800100" lvl="1" indent="-342900" fontAlgn="t">
              <a:lnSpc>
                <a:spcPct val="107000"/>
              </a:lnSpc>
              <a:spcAft>
                <a:spcPts val="800"/>
              </a:spcAft>
              <a:buFont typeface="Arial" panose="020B0604020202020204" pitchFamily="34" charset="0"/>
              <a:buChar char="•"/>
            </a:pPr>
            <a:r>
              <a:rPr lang="tr-TR" sz="2000" i="0" u="none" strike="noStrike" kern="1200" dirty="0">
                <a:effectLst/>
                <a:latin typeface="Calibri" panose="020F0502020204030204" pitchFamily="34" charset="0"/>
                <a:cs typeface="Calibri" panose="020F0502020204030204" pitchFamily="34" charset="0"/>
              </a:rPr>
              <a:t>Kurtulunca ne kaybedecek</a:t>
            </a:r>
          </a:p>
          <a:p>
            <a:pPr lvl="1" fontAlgn="t">
              <a:lnSpc>
                <a:spcPct val="107000"/>
              </a:lnSpc>
              <a:spcAft>
                <a:spcPts val="800"/>
              </a:spcAft>
            </a:pPr>
            <a:r>
              <a:rPr lang="tr-TR" sz="2000" dirty="0">
                <a:latin typeface="Calibri" panose="020F0502020204030204" pitchFamily="34" charset="0"/>
                <a:cs typeface="Calibri" panose="020F0502020204030204" pitchFamily="34" charset="0"/>
              </a:rPr>
              <a:t>bu dört soruyu cevaplamasını sağlayıp çelişkileri açığa çıkarmasına yardım</a:t>
            </a:r>
            <a:endParaRPr lang="tr-TR" sz="2000" i="0" u="none" strike="noStrike" kern="1200" dirty="0">
              <a:effectLst/>
              <a:latin typeface="Calibri" panose="020F0502020204030204" pitchFamily="34" charset="0"/>
              <a:cs typeface="Calibri" panose="020F0502020204030204" pitchFamily="34" charset="0"/>
            </a:endParaRPr>
          </a:p>
          <a:p>
            <a:pPr marL="342900" indent="-342900" algn="l" rtl="0" eaLnBrk="1" fontAlgn="t" latinLnBrk="0" hangingPunct="1">
              <a:lnSpc>
                <a:spcPct val="107000"/>
              </a:lnSpc>
              <a:spcBef>
                <a:spcPts val="0"/>
              </a:spcBef>
              <a:spcAft>
                <a:spcPts val="800"/>
              </a:spcAft>
              <a:buFont typeface="Arial" panose="020B0604020202020204" pitchFamily="34" charset="0"/>
              <a:buChar char="•"/>
            </a:pPr>
            <a:r>
              <a:rPr lang="tr-TR" sz="2000" i="0" u="none" strike="noStrike" kern="1200" dirty="0">
                <a:effectLst/>
                <a:latin typeface="Calibri" panose="020F0502020204030204" pitchFamily="34" charset="0"/>
                <a:cs typeface="Calibri" panose="020F0502020204030204" pitchFamily="34" charset="0"/>
              </a:rPr>
              <a:t>Sigara içmeye başlamanın (bir nefes bile olsa) bağımlılığı geri getireceğini hatırlatın</a:t>
            </a:r>
          </a:p>
          <a:p>
            <a:pPr marL="342900" indent="-342900" fontAlgn="t">
              <a:lnSpc>
                <a:spcPct val="107000"/>
              </a:lnSpc>
              <a:spcAft>
                <a:spcPts val="800"/>
              </a:spcAft>
              <a:buFont typeface="Arial" panose="020B0604020202020204" pitchFamily="34" charset="0"/>
              <a:buChar char="•"/>
            </a:pPr>
            <a:r>
              <a:rPr lang="tr-TR" sz="2000" dirty="0">
                <a:latin typeface="Calibri" panose="020F0502020204030204" pitchFamily="34" charset="0"/>
                <a:cs typeface="Calibri" panose="020F0502020204030204" pitchFamily="34" charset="0"/>
              </a:rPr>
              <a:t>Hoşuna giden hobileri yapmasını, farklı dikkat dağıtıcı aktiviteleri önerin</a:t>
            </a:r>
          </a:p>
          <a:p>
            <a:pPr marL="342900" indent="-342900" algn="l" rtl="0" eaLnBrk="1" fontAlgn="t" latinLnBrk="0" hangingPunct="1">
              <a:lnSpc>
                <a:spcPct val="107000"/>
              </a:lnSpc>
              <a:spcBef>
                <a:spcPts val="0"/>
              </a:spcBef>
              <a:spcAft>
                <a:spcPts val="800"/>
              </a:spcAft>
              <a:buFont typeface="Arial" panose="020B0604020202020204" pitchFamily="34" charset="0"/>
              <a:buChar char="•"/>
            </a:pPr>
            <a:endParaRPr lang="tr-TR" sz="1600" i="0" u="none" strike="noStrike" dirty="0">
              <a:effectLst/>
              <a:latin typeface="Comic Sans MS" panose="030F0702030302020204" pitchFamily="66" charset="0"/>
              <a:cs typeface="Times New Roman" panose="02020603050405020304" pitchFamily="18" charset="0"/>
            </a:endParaRPr>
          </a:p>
          <a:p>
            <a:pPr marL="285750" indent="-285750">
              <a:buFont typeface="Arial" panose="020B0604020202020204" pitchFamily="34" charset="0"/>
              <a:buChar char="•"/>
            </a:pPr>
            <a:endParaRPr lang="tr-TR" sz="1600" dirty="0">
              <a:latin typeface="Comic Sans MS" panose="030F0702030302020204" pitchFamily="66" charset="0"/>
            </a:endParaRPr>
          </a:p>
        </p:txBody>
      </p:sp>
      <p:pic>
        <p:nvPicPr>
          <p:cNvPr id="8" name="Resim 7">
            <a:extLst>
              <a:ext uri="{FF2B5EF4-FFF2-40B4-BE49-F238E27FC236}">
                <a16:creationId xmlns:a16="http://schemas.microsoft.com/office/drawing/2014/main" id="{80DF14D3-2062-F610-0727-21FD6A7527BC}"/>
              </a:ext>
            </a:extLst>
          </p:cNvPr>
          <p:cNvPicPr>
            <a:picLocks noChangeAspect="1"/>
          </p:cNvPicPr>
          <p:nvPr/>
        </p:nvPicPr>
        <p:blipFill>
          <a:blip r:embed="rId3"/>
          <a:stretch>
            <a:fillRect/>
          </a:stretch>
        </p:blipFill>
        <p:spPr>
          <a:xfrm>
            <a:off x="1173147" y="2633950"/>
            <a:ext cx="5701553" cy="2868706"/>
          </a:xfrm>
          <a:prstGeom prst="rect">
            <a:avLst/>
          </a:prstGeom>
        </p:spPr>
      </p:pic>
    </p:spTree>
    <p:extLst>
      <p:ext uri="{BB962C8B-B14F-4D97-AF65-F5344CB8AC3E}">
        <p14:creationId xmlns:p14="http://schemas.microsoft.com/office/powerpoint/2010/main" val="30851024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BD4F2FC-C5AE-3ED9-11C2-43B259AD3D59}"/>
              </a:ext>
            </a:extLst>
          </p:cNvPr>
          <p:cNvSpPr>
            <a:spLocks noGrp="1"/>
          </p:cNvSpPr>
          <p:nvPr>
            <p:ph type="title"/>
          </p:nvPr>
        </p:nvSpPr>
        <p:spPr/>
        <p:txBody>
          <a:bodyPr>
            <a:normAutofit fontScale="90000"/>
          </a:bodyPr>
          <a:lstStyle/>
          <a:p>
            <a:r>
              <a:rPr lang="tr-TR" sz="3200" dirty="0" err="1">
                <a:latin typeface="Calibri" panose="020F0502020204030204" pitchFamily="34" charset="0"/>
                <a:cs typeface="Calibri" panose="020F0502020204030204" pitchFamily="34" charset="0"/>
              </a:rPr>
              <a:t>Nüks</a:t>
            </a:r>
            <a:r>
              <a:rPr lang="tr-TR" sz="3200" dirty="0">
                <a:latin typeface="Calibri" panose="020F0502020204030204" pitchFamily="34" charset="0"/>
                <a:cs typeface="Calibri" panose="020F0502020204030204" pitchFamily="34" charset="0"/>
              </a:rPr>
              <a:t> Yönetimi </a:t>
            </a:r>
          </a:p>
        </p:txBody>
      </p:sp>
      <p:sp>
        <p:nvSpPr>
          <p:cNvPr id="3" name="İçerik Yer Tutucusu 2">
            <a:extLst>
              <a:ext uri="{FF2B5EF4-FFF2-40B4-BE49-F238E27FC236}">
                <a16:creationId xmlns:a16="http://schemas.microsoft.com/office/drawing/2014/main" id="{02CE0404-0851-93A6-BADD-55252F3C3747}"/>
              </a:ext>
            </a:extLst>
          </p:cNvPr>
          <p:cNvSpPr>
            <a:spLocks noGrp="1"/>
          </p:cNvSpPr>
          <p:nvPr>
            <p:ph type="body" sz="half" idx="2"/>
          </p:nvPr>
        </p:nvSpPr>
        <p:spPr/>
        <p:txBody>
          <a:bodyPr>
            <a:normAutofit/>
          </a:bodyPr>
          <a:lstStyle/>
          <a:p>
            <a:endParaRPr lang="tr-TR" sz="2000" dirty="0">
              <a:latin typeface="Calibri" panose="020F0502020204030204" pitchFamily="34" charset="0"/>
              <a:cs typeface="Calibri" panose="020F0502020204030204" pitchFamily="34" charset="0"/>
            </a:endParaRPr>
          </a:p>
          <a:p>
            <a:r>
              <a:rPr lang="tr-TR" sz="2000" dirty="0">
                <a:latin typeface="Calibri" panose="020F0502020204030204" pitchFamily="34" charset="0"/>
                <a:cs typeface="Calibri" panose="020F0502020204030204" pitchFamily="34" charset="0"/>
              </a:rPr>
              <a:t>Durdurma desteğinin olmaması </a:t>
            </a:r>
          </a:p>
        </p:txBody>
      </p:sp>
      <p:sp>
        <p:nvSpPr>
          <p:cNvPr id="4" name="Sağ Ok 3">
            <a:extLst>
              <a:ext uri="{FF2B5EF4-FFF2-40B4-BE49-F238E27FC236}">
                <a16:creationId xmlns:a16="http://schemas.microsoft.com/office/drawing/2014/main" id="{AF3F7614-4244-D03B-FC85-E20E3793C283}"/>
              </a:ext>
            </a:extLst>
          </p:cNvPr>
          <p:cNvSpPr/>
          <p:nvPr/>
        </p:nvSpPr>
        <p:spPr>
          <a:xfrm flipV="1">
            <a:off x="4586288" y="1900237"/>
            <a:ext cx="1509712" cy="2568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a:extLst>
              <a:ext uri="{FF2B5EF4-FFF2-40B4-BE49-F238E27FC236}">
                <a16:creationId xmlns:a16="http://schemas.microsoft.com/office/drawing/2014/main" id="{BED5E692-E26C-F7F6-1421-8DBFCDCCA670}"/>
              </a:ext>
            </a:extLst>
          </p:cNvPr>
          <p:cNvSpPr txBox="1"/>
          <p:nvPr/>
        </p:nvSpPr>
        <p:spPr>
          <a:xfrm>
            <a:off x="6221921" y="1728788"/>
            <a:ext cx="5808154" cy="3139321"/>
          </a:xfrm>
          <a:prstGeom prst="rect">
            <a:avLst/>
          </a:prstGeom>
          <a:noFill/>
        </p:spPr>
        <p:txBody>
          <a:bodyPr wrap="square" rtlCol="0">
            <a:spAutoFit/>
          </a:bodyPr>
          <a:lstStyle/>
          <a:p>
            <a:pPr marL="285750" indent="-285750">
              <a:buFont typeface="Arial" panose="020B0604020202020204" pitchFamily="34" charset="0"/>
              <a:buChar char="•"/>
            </a:pPr>
            <a:r>
              <a:rPr lang="tr-TR" sz="2400" dirty="0">
                <a:effectLst/>
                <a:latin typeface="Calibri" panose="020F0502020204030204" pitchFamily="34" charset="0"/>
                <a:cs typeface="Calibri" panose="020F0502020204030204" pitchFamily="34" charset="0"/>
              </a:rPr>
              <a:t>Hasta ile takip ziyaretleri veya telefon görüşmeleri planlayın</a:t>
            </a:r>
          </a:p>
          <a:p>
            <a:pPr marL="285750" indent="-285750">
              <a:buFont typeface="Arial" panose="020B0604020202020204" pitchFamily="34" charset="0"/>
              <a:buChar char="•"/>
            </a:pPr>
            <a:r>
              <a:rPr lang="tr-TR" sz="2400" dirty="0">
                <a:effectLst/>
                <a:latin typeface="Calibri" panose="020F0502020204030204" pitchFamily="34" charset="0"/>
                <a:cs typeface="Calibri" panose="020F0502020204030204" pitchFamily="34" charset="0"/>
              </a:rPr>
              <a:t>Hastanın kendi çevresindeki destek kaynaklarını belirlemesine yardımcı olun</a:t>
            </a:r>
          </a:p>
          <a:p>
            <a:pPr marL="285750" indent="-285750">
              <a:buFont typeface="Arial" panose="020B0604020202020204" pitchFamily="34" charset="0"/>
              <a:buChar char="•"/>
            </a:pPr>
            <a:r>
              <a:rPr lang="tr-TR" sz="2400" dirty="0">
                <a:effectLst/>
                <a:latin typeface="Calibri" panose="020F0502020204030204" pitchFamily="34" charset="0"/>
                <a:cs typeface="Calibri" panose="020F0502020204030204" pitchFamily="34" charset="0"/>
              </a:rPr>
              <a:t>Hastayı bırakma danışmanlığı veya desteği sunan uygun bir kuruluşa yönlendirin</a:t>
            </a:r>
            <a:endParaRPr lang="tr-TR" sz="24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tr-TR" dirty="0"/>
          </a:p>
        </p:txBody>
      </p:sp>
      <p:pic>
        <p:nvPicPr>
          <p:cNvPr id="7" name="Resim 6">
            <a:extLst>
              <a:ext uri="{FF2B5EF4-FFF2-40B4-BE49-F238E27FC236}">
                <a16:creationId xmlns:a16="http://schemas.microsoft.com/office/drawing/2014/main" id="{241B1C47-6545-6088-C9D9-7D37FBCD9DB6}"/>
              </a:ext>
            </a:extLst>
          </p:cNvPr>
          <p:cNvPicPr>
            <a:picLocks noChangeAspect="1"/>
          </p:cNvPicPr>
          <p:nvPr/>
        </p:nvPicPr>
        <p:blipFill>
          <a:blip r:embed="rId2"/>
          <a:stretch>
            <a:fillRect/>
          </a:stretch>
        </p:blipFill>
        <p:spPr>
          <a:xfrm>
            <a:off x="1730916" y="3012162"/>
            <a:ext cx="3610228" cy="2234565"/>
          </a:xfrm>
          <a:prstGeom prst="rect">
            <a:avLst/>
          </a:prstGeom>
        </p:spPr>
      </p:pic>
    </p:spTree>
    <p:extLst>
      <p:ext uri="{BB962C8B-B14F-4D97-AF65-F5344CB8AC3E}">
        <p14:creationId xmlns:p14="http://schemas.microsoft.com/office/powerpoint/2010/main" val="10098781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D0D711D-A714-B071-9EB9-FF1A43608FD6}"/>
              </a:ext>
            </a:extLst>
          </p:cNvPr>
          <p:cNvSpPr>
            <a:spLocks noGrp="1"/>
          </p:cNvSpPr>
          <p:nvPr>
            <p:ph type="title"/>
          </p:nvPr>
        </p:nvSpPr>
        <p:spPr/>
        <p:txBody>
          <a:bodyPr>
            <a:noAutofit/>
          </a:bodyPr>
          <a:lstStyle/>
          <a:p>
            <a:r>
              <a:rPr lang="tr-TR" sz="4000" dirty="0">
                <a:latin typeface="Calibri" panose="020F0502020204030204" pitchFamily="34" charset="0"/>
                <a:cs typeface="Calibri" panose="020F0502020204030204" pitchFamily="34" charset="0"/>
              </a:rPr>
              <a:t>Sonuç</a:t>
            </a:r>
          </a:p>
        </p:txBody>
      </p:sp>
      <p:sp>
        <p:nvSpPr>
          <p:cNvPr id="3" name="İçerik Yer Tutucusu 2">
            <a:extLst>
              <a:ext uri="{FF2B5EF4-FFF2-40B4-BE49-F238E27FC236}">
                <a16:creationId xmlns:a16="http://schemas.microsoft.com/office/drawing/2014/main" id="{D4DF3C84-47F5-9555-0C46-4372A951F0B9}"/>
              </a:ext>
            </a:extLst>
          </p:cNvPr>
          <p:cNvSpPr>
            <a:spLocks noGrp="1"/>
          </p:cNvSpPr>
          <p:nvPr>
            <p:ph type="body" sz="half" idx="2"/>
          </p:nvPr>
        </p:nvSpPr>
        <p:spPr/>
        <p:txBody>
          <a:bodyPr>
            <a:normAutofit lnSpcReduction="10000"/>
          </a:bodyPr>
          <a:lstStyle/>
          <a:p>
            <a:pPr>
              <a:buFont typeface="Arial" panose="020B0604020202020204" pitchFamily="34" charset="0"/>
              <a:buChar char="•"/>
            </a:pPr>
            <a:endParaRPr lang="tr-TR" dirty="0">
              <a:latin typeface="Comic Sans MS" panose="030F0702030302020204" pitchFamily="66" charset="0"/>
              <a:cs typeface="Times New Roman" panose="02020603050405020304" pitchFamily="18" charset="0"/>
            </a:endParaRPr>
          </a:p>
          <a:p>
            <a:pPr marL="285750" indent="-285750">
              <a:buFont typeface="Arial" panose="020B0604020202020204" pitchFamily="34" charset="0"/>
              <a:buChar char="•"/>
            </a:pPr>
            <a:r>
              <a:rPr lang="tr-TR" sz="2400" dirty="0" err="1">
                <a:latin typeface="Calibri" panose="020F0502020204030204" pitchFamily="34" charset="0"/>
                <a:cs typeface="Calibri" panose="020F0502020204030204" pitchFamily="34" charset="0"/>
              </a:rPr>
              <a:t>Nüks</a:t>
            </a:r>
            <a:r>
              <a:rPr lang="tr-TR" sz="2400" dirty="0">
                <a:effectLst/>
                <a:latin typeface="Calibri" panose="020F0502020204030204" pitchFamily="34" charset="0"/>
                <a:cs typeface="Calibri" panose="020F0502020204030204" pitchFamily="34" charset="0"/>
              </a:rPr>
              <a:t>, birden fazla faktörle ortaya çıkabilir </a:t>
            </a:r>
          </a:p>
          <a:p>
            <a:pPr marL="285750" indent="-285750">
              <a:buFont typeface="Arial" panose="020B0604020202020204" pitchFamily="34" charset="0"/>
              <a:buChar char="•"/>
            </a:pPr>
            <a:r>
              <a:rPr lang="tr-TR" sz="2400" dirty="0">
                <a:latin typeface="Calibri" panose="020F0502020204030204" pitchFamily="34" charset="0"/>
                <a:cs typeface="Calibri" panose="020F0502020204030204" pitchFamily="34" charset="0"/>
              </a:rPr>
              <a:t>Nükse neden olan sebep(</a:t>
            </a:r>
            <a:r>
              <a:rPr lang="tr-TR" sz="2400" dirty="0" err="1">
                <a:latin typeface="Calibri" panose="020F0502020204030204" pitchFamily="34" charset="0"/>
                <a:cs typeface="Calibri" panose="020F0502020204030204" pitchFamily="34" charset="0"/>
              </a:rPr>
              <a:t>ler</a:t>
            </a:r>
            <a:r>
              <a:rPr lang="tr-TR" sz="2400" dirty="0">
                <a:latin typeface="Calibri" panose="020F0502020204030204" pitchFamily="34" charset="0"/>
                <a:cs typeface="Calibri" panose="020F0502020204030204" pitchFamily="34" charset="0"/>
              </a:rPr>
              <a:t>) hasta ile konuşarak</a:t>
            </a:r>
            <a:r>
              <a:rPr lang="tr-TR" sz="2400" dirty="0">
                <a:effectLst/>
                <a:latin typeface="Calibri" panose="020F0502020204030204" pitchFamily="34" charset="0"/>
                <a:cs typeface="Calibri" panose="020F0502020204030204" pitchFamily="34" charset="0"/>
              </a:rPr>
              <a:t> belirlenmeli ve bir sonraki bırakma girişiminde tekrarlanmaması için onunla birlikte stratejiler geliştirilmelidir</a:t>
            </a:r>
          </a:p>
          <a:p>
            <a:pPr marL="285750" indent="-285750">
              <a:buFont typeface="Arial" panose="020B0604020202020204" pitchFamily="34" charset="0"/>
              <a:buChar char="•"/>
            </a:pPr>
            <a:r>
              <a:rPr lang="tr-TR" sz="2400" dirty="0">
                <a:latin typeface="Calibri" panose="020F0502020204030204" pitchFamily="34" charset="0"/>
                <a:cs typeface="Calibri" panose="020F0502020204030204" pitchFamily="34" charset="0"/>
              </a:rPr>
              <a:t>Daha</a:t>
            </a:r>
            <a:r>
              <a:rPr lang="tr-TR" sz="2400" dirty="0">
                <a:effectLst/>
                <a:latin typeface="Calibri" panose="020F0502020204030204" pitchFamily="34" charset="0"/>
                <a:cs typeface="Calibri" panose="020F0502020204030204" pitchFamily="34" charset="0"/>
              </a:rPr>
              <a:t> </a:t>
            </a:r>
            <a:r>
              <a:rPr lang="tr-TR" sz="2400" dirty="0">
                <a:latin typeface="Calibri" panose="020F0502020204030204" pitchFamily="34" charset="0"/>
                <a:cs typeface="Calibri" panose="020F0502020204030204" pitchFamily="34" charset="0"/>
              </a:rPr>
              <a:t>önce sık nüksleri olan hastalar daha yakın takip edilmelidir. Her bir nüks süreci, bir dahaki sefere başarıyı arttırmak, strateji geliştirmek amacıyla değerlendirilmelidir.</a:t>
            </a:r>
            <a:endParaRPr lang="tr-TR" sz="2400" dirty="0">
              <a:effectLs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tr-TR" sz="2400" dirty="0">
                <a:latin typeface="Calibri" panose="020F0502020204030204" pitchFamily="34" charset="0"/>
                <a:cs typeface="Calibri" panose="020F0502020204030204" pitchFamily="34" charset="0"/>
              </a:rPr>
              <a:t>H</a:t>
            </a:r>
            <a:r>
              <a:rPr lang="tr-TR" sz="2400" dirty="0">
                <a:effectLst/>
                <a:latin typeface="Calibri" panose="020F0502020204030204" pitchFamily="34" charset="0"/>
                <a:cs typeface="Calibri" panose="020F0502020204030204" pitchFamily="34" charset="0"/>
              </a:rPr>
              <a:t>asta yargılanmamalıdır. Onun yanında, onunla birlikte geleceğe bakıyor tarzında yaklaşarak çözümler geliştirilmelidir</a:t>
            </a:r>
          </a:p>
          <a:p>
            <a:pPr marL="285750" indent="-285750">
              <a:buFont typeface="Arial" panose="020B0604020202020204" pitchFamily="34" charset="0"/>
              <a:buChar char="•"/>
            </a:pPr>
            <a:r>
              <a:rPr lang="tr-TR" sz="2400" dirty="0">
                <a:effectLst/>
                <a:latin typeface="Calibri" panose="020F0502020204030204" pitchFamily="34" charset="0"/>
                <a:cs typeface="Calibri" panose="020F0502020204030204" pitchFamily="34" charset="0"/>
              </a:rPr>
              <a:t>Farmakoterapi eklenebilir veya süresi uzatılabilir. </a:t>
            </a:r>
          </a:p>
          <a:p>
            <a:pPr marL="285750" indent="-285750">
              <a:buFont typeface="Arial" panose="020B0604020202020204" pitchFamily="34" charset="0"/>
              <a:buChar char="•"/>
            </a:pPr>
            <a:r>
              <a:rPr lang="tr-TR" sz="2400" dirty="0">
                <a:latin typeface="Calibri" panose="020F0502020204030204" pitchFamily="34" charset="0"/>
                <a:cs typeface="Calibri" panose="020F0502020204030204" pitchFamily="34" charset="0"/>
              </a:rPr>
              <a:t>Gerçek anlamda bırakmış sayılacağı 1.yıla dek, gerekiyorsa, üzerinde kritik durumlar için nikotin sakızı/ pastili bulundurması önerilebilir.</a:t>
            </a:r>
            <a:endParaRPr lang="tr-TR" sz="2400" dirty="0">
              <a:effectLst/>
              <a:latin typeface="Calibri" panose="020F0502020204030204" pitchFamily="34" charset="0"/>
              <a:cs typeface="Calibri" panose="020F0502020204030204" pitchFamily="34" charset="0"/>
            </a:endParaRPr>
          </a:p>
          <a:p>
            <a:endParaRPr lang="tr-TR" dirty="0">
              <a:latin typeface="Comic Sans MS" panose="030F0702030302020204" pitchFamily="66" charset="0"/>
            </a:endParaRPr>
          </a:p>
        </p:txBody>
      </p:sp>
    </p:spTree>
    <p:extLst>
      <p:ext uri="{BB962C8B-B14F-4D97-AF65-F5344CB8AC3E}">
        <p14:creationId xmlns:p14="http://schemas.microsoft.com/office/powerpoint/2010/main" val="7183366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7FE4513-32D4-EDDB-4153-58970ADEBFEF}"/>
              </a:ext>
            </a:extLst>
          </p:cNvPr>
          <p:cNvSpPr>
            <a:spLocks noGrp="1"/>
          </p:cNvSpPr>
          <p:nvPr>
            <p:ph type="title"/>
          </p:nvPr>
        </p:nvSpPr>
        <p:spPr/>
        <p:txBody>
          <a:bodyPr/>
          <a:lstStyle/>
          <a:p>
            <a:r>
              <a:rPr lang="tr-TR" dirty="0">
                <a:latin typeface="Times New Roman" panose="02020603050405020304" pitchFamily="18" charset="0"/>
                <a:cs typeface="Times New Roman" panose="02020603050405020304" pitchFamily="18" charset="0"/>
              </a:rPr>
              <a:t>Kaynakça </a:t>
            </a:r>
          </a:p>
        </p:txBody>
      </p:sp>
      <p:sp>
        <p:nvSpPr>
          <p:cNvPr id="3" name="İçerik Yer Tutucusu 2">
            <a:extLst>
              <a:ext uri="{FF2B5EF4-FFF2-40B4-BE49-F238E27FC236}">
                <a16:creationId xmlns:a16="http://schemas.microsoft.com/office/drawing/2014/main" id="{8FB506E2-6A00-5782-CD76-8BC4DF6D6E95}"/>
              </a:ext>
            </a:extLst>
          </p:cNvPr>
          <p:cNvSpPr>
            <a:spLocks noGrp="1"/>
          </p:cNvSpPr>
          <p:nvPr>
            <p:ph type="body" sz="half" idx="2"/>
          </p:nvPr>
        </p:nvSpPr>
        <p:spPr/>
        <p:txBody>
          <a:bodyPr>
            <a:normAutofit/>
          </a:bodyPr>
          <a:lstStyle/>
          <a:p>
            <a:r>
              <a:rPr lang="tr-TR" sz="1200" dirty="0">
                <a:latin typeface="Times New Roman" panose="02020603050405020304" pitchFamily="18" charset="0"/>
                <a:cs typeface="Times New Roman" panose="02020603050405020304" pitchFamily="18" charset="0"/>
                <a:hlinkClick r:id="rId2"/>
              </a:rPr>
              <a:t>https://www.uptodate.com/contents/overview-of-smoking-cessation-management-in-adults</a:t>
            </a:r>
            <a:endParaRPr lang="tr-TR" sz="1200" dirty="0">
              <a:latin typeface="Times New Roman" panose="02020603050405020304" pitchFamily="18" charset="0"/>
              <a:cs typeface="Times New Roman" panose="02020603050405020304" pitchFamily="18" charset="0"/>
            </a:endParaRPr>
          </a:p>
          <a:p>
            <a:r>
              <a:rPr lang="tr-TR" sz="1200" dirty="0" err="1">
                <a:solidFill>
                  <a:srgbClr val="000000"/>
                </a:solidFill>
                <a:latin typeface="Times New Roman" panose="02020603050405020304" pitchFamily="18" charset="0"/>
                <a:cs typeface="Times New Roman" panose="02020603050405020304" pitchFamily="18" charset="0"/>
              </a:rPr>
              <a:t>Fiore</a:t>
            </a:r>
            <a:r>
              <a:rPr lang="tr-TR" sz="1200" dirty="0">
                <a:solidFill>
                  <a:srgbClr val="000000"/>
                </a:solidFill>
                <a:latin typeface="Times New Roman" panose="02020603050405020304" pitchFamily="18" charset="0"/>
                <a:cs typeface="Times New Roman" panose="02020603050405020304" pitchFamily="18" charset="0"/>
              </a:rPr>
              <a:t> MC, </a:t>
            </a:r>
            <a:r>
              <a:rPr lang="tr-TR" sz="1200" dirty="0" err="1">
                <a:solidFill>
                  <a:srgbClr val="000000"/>
                </a:solidFill>
                <a:latin typeface="Times New Roman" panose="02020603050405020304" pitchFamily="18" charset="0"/>
                <a:cs typeface="Times New Roman" panose="02020603050405020304" pitchFamily="18" charset="0"/>
              </a:rPr>
              <a:t>Jaen</a:t>
            </a:r>
            <a:r>
              <a:rPr lang="tr-TR" sz="1200" dirty="0">
                <a:solidFill>
                  <a:srgbClr val="000000"/>
                </a:solidFill>
                <a:latin typeface="Times New Roman" panose="02020603050405020304" pitchFamily="18" charset="0"/>
                <a:cs typeface="Times New Roman" panose="02020603050405020304" pitchFamily="18" charset="0"/>
              </a:rPr>
              <a:t> C, Baker T, et al. </a:t>
            </a:r>
            <a:r>
              <a:rPr lang="tr-TR" sz="1200" dirty="0" err="1">
                <a:solidFill>
                  <a:srgbClr val="000000"/>
                </a:solidFill>
                <a:latin typeface="Times New Roman" panose="02020603050405020304" pitchFamily="18" charset="0"/>
                <a:cs typeface="Times New Roman" panose="02020603050405020304" pitchFamily="18" charset="0"/>
              </a:rPr>
              <a:t>Treating</a:t>
            </a:r>
            <a:r>
              <a:rPr lang="tr-TR" sz="1200" dirty="0">
                <a:solidFill>
                  <a:srgbClr val="000000"/>
                </a:solidFill>
                <a:latin typeface="Times New Roman" panose="02020603050405020304" pitchFamily="18" charset="0"/>
                <a:cs typeface="Times New Roman" panose="02020603050405020304" pitchFamily="18" charset="0"/>
              </a:rPr>
              <a:t> </a:t>
            </a:r>
            <a:r>
              <a:rPr lang="tr-TR" sz="1200" dirty="0" err="1">
                <a:solidFill>
                  <a:srgbClr val="000000"/>
                </a:solidFill>
                <a:latin typeface="Times New Roman" panose="02020603050405020304" pitchFamily="18" charset="0"/>
                <a:cs typeface="Times New Roman" panose="02020603050405020304" pitchFamily="18" charset="0"/>
              </a:rPr>
              <a:t>tobacco</a:t>
            </a:r>
            <a:r>
              <a:rPr lang="tr-TR" sz="1200" dirty="0">
                <a:solidFill>
                  <a:srgbClr val="000000"/>
                </a:solidFill>
                <a:latin typeface="Times New Roman" panose="02020603050405020304" pitchFamily="18" charset="0"/>
                <a:cs typeface="Times New Roman" panose="02020603050405020304" pitchFamily="18" charset="0"/>
              </a:rPr>
              <a:t> </a:t>
            </a:r>
            <a:r>
              <a:rPr lang="tr-TR" sz="1200" dirty="0" err="1">
                <a:solidFill>
                  <a:srgbClr val="000000"/>
                </a:solidFill>
                <a:latin typeface="Times New Roman" panose="02020603050405020304" pitchFamily="18" charset="0"/>
                <a:cs typeface="Times New Roman" panose="02020603050405020304" pitchFamily="18" charset="0"/>
              </a:rPr>
              <a:t>use</a:t>
            </a:r>
            <a:r>
              <a:rPr lang="tr-TR" sz="1200" dirty="0">
                <a:solidFill>
                  <a:srgbClr val="000000"/>
                </a:solidFill>
                <a:latin typeface="Times New Roman" panose="02020603050405020304" pitchFamily="18" charset="0"/>
                <a:cs typeface="Times New Roman" panose="02020603050405020304" pitchFamily="18" charset="0"/>
              </a:rPr>
              <a:t> </a:t>
            </a:r>
            <a:r>
              <a:rPr lang="tr-TR" sz="1200" dirty="0" err="1">
                <a:solidFill>
                  <a:srgbClr val="000000"/>
                </a:solidFill>
                <a:latin typeface="Times New Roman" panose="02020603050405020304" pitchFamily="18" charset="0"/>
                <a:cs typeface="Times New Roman" panose="02020603050405020304" pitchFamily="18" charset="0"/>
              </a:rPr>
              <a:t>and</a:t>
            </a:r>
            <a:r>
              <a:rPr lang="tr-TR" sz="1200" dirty="0">
                <a:solidFill>
                  <a:srgbClr val="000000"/>
                </a:solidFill>
                <a:latin typeface="Times New Roman" panose="02020603050405020304" pitchFamily="18" charset="0"/>
                <a:cs typeface="Times New Roman" panose="02020603050405020304" pitchFamily="18" charset="0"/>
              </a:rPr>
              <a:t> </a:t>
            </a:r>
            <a:r>
              <a:rPr lang="tr-TR" sz="1200" dirty="0" err="1">
                <a:solidFill>
                  <a:srgbClr val="000000"/>
                </a:solidFill>
                <a:latin typeface="Times New Roman" panose="02020603050405020304" pitchFamily="18" charset="0"/>
                <a:cs typeface="Times New Roman" panose="02020603050405020304" pitchFamily="18" charset="0"/>
              </a:rPr>
              <a:t>dependence</a:t>
            </a:r>
            <a:r>
              <a:rPr lang="tr-TR" sz="1200" dirty="0">
                <a:solidFill>
                  <a:srgbClr val="000000"/>
                </a:solidFill>
                <a:latin typeface="Times New Roman" panose="02020603050405020304" pitchFamily="18" charset="0"/>
                <a:cs typeface="Times New Roman" panose="02020603050405020304" pitchFamily="18" charset="0"/>
              </a:rPr>
              <a:t>: 2008 </a:t>
            </a:r>
            <a:r>
              <a:rPr lang="tr-TR" sz="1200" dirty="0" err="1">
                <a:solidFill>
                  <a:srgbClr val="000000"/>
                </a:solidFill>
                <a:latin typeface="Times New Roman" panose="02020603050405020304" pitchFamily="18" charset="0"/>
                <a:cs typeface="Times New Roman" panose="02020603050405020304" pitchFamily="18" charset="0"/>
              </a:rPr>
              <a:t>update</a:t>
            </a:r>
            <a:r>
              <a:rPr lang="tr-TR" sz="1200" dirty="0">
                <a:solidFill>
                  <a:srgbClr val="000000"/>
                </a:solidFill>
                <a:latin typeface="Times New Roman" panose="02020603050405020304" pitchFamily="18" charset="0"/>
                <a:cs typeface="Times New Roman" panose="02020603050405020304" pitchFamily="18" charset="0"/>
              </a:rPr>
              <a:t>. </a:t>
            </a:r>
            <a:r>
              <a:rPr lang="tr-TR" sz="1200" dirty="0" err="1">
                <a:solidFill>
                  <a:srgbClr val="000000"/>
                </a:solidFill>
                <a:latin typeface="Times New Roman" panose="02020603050405020304" pitchFamily="18" charset="0"/>
                <a:cs typeface="Times New Roman" panose="02020603050405020304" pitchFamily="18" charset="0"/>
              </a:rPr>
              <a:t>Clinical</a:t>
            </a:r>
            <a:r>
              <a:rPr lang="tr-TR" sz="1200" dirty="0">
                <a:solidFill>
                  <a:srgbClr val="000000"/>
                </a:solidFill>
                <a:latin typeface="Times New Roman" panose="02020603050405020304" pitchFamily="18" charset="0"/>
                <a:cs typeface="Times New Roman" panose="02020603050405020304" pitchFamily="18" charset="0"/>
              </a:rPr>
              <a:t> </a:t>
            </a:r>
            <a:r>
              <a:rPr lang="tr-TR" sz="1200" dirty="0" err="1">
                <a:solidFill>
                  <a:srgbClr val="000000"/>
                </a:solidFill>
                <a:latin typeface="Times New Roman" panose="02020603050405020304" pitchFamily="18" charset="0"/>
                <a:cs typeface="Times New Roman" panose="02020603050405020304" pitchFamily="18" charset="0"/>
              </a:rPr>
              <a:t>Practice</a:t>
            </a:r>
            <a:r>
              <a:rPr lang="tr-TR" sz="1200" dirty="0">
                <a:solidFill>
                  <a:srgbClr val="000000"/>
                </a:solidFill>
                <a:latin typeface="Times New Roman" panose="02020603050405020304" pitchFamily="18" charset="0"/>
                <a:cs typeface="Times New Roman" panose="02020603050405020304" pitchFamily="18" charset="0"/>
              </a:rPr>
              <a:t> </a:t>
            </a:r>
            <a:r>
              <a:rPr lang="tr-TR" sz="1200" dirty="0" err="1">
                <a:solidFill>
                  <a:srgbClr val="000000"/>
                </a:solidFill>
                <a:latin typeface="Times New Roman" panose="02020603050405020304" pitchFamily="18" charset="0"/>
                <a:cs typeface="Times New Roman" panose="02020603050405020304" pitchFamily="18" charset="0"/>
              </a:rPr>
              <a:t>Guideline</a:t>
            </a:r>
            <a:r>
              <a:rPr lang="tr-TR" sz="1200" dirty="0">
                <a:solidFill>
                  <a:srgbClr val="000000"/>
                </a:solidFill>
                <a:latin typeface="Times New Roman" panose="02020603050405020304" pitchFamily="18" charset="0"/>
                <a:cs typeface="Times New Roman" panose="02020603050405020304" pitchFamily="18" charset="0"/>
              </a:rPr>
              <a:t>. </a:t>
            </a:r>
            <a:r>
              <a:rPr lang="tr-TR" sz="1200" dirty="0" err="1">
                <a:solidFill>
                  <a:srgbClr val="000000"/>
                </a:solidFill>
                <a:latin typeface="Times New Roman" panose="02020603050405020304" pitchFamily="18" charset="0"/>
                <a:cs typeface="Times New Roman" panose="02020603050405020304" pitchFamily="18" charset="0"/>
              </a:rPr>
              <a:t>Rockville</a:t>
            </a:r>
            <a:r>
              <a:rPr lang="tr-TR" sz="1200" dirty="0">
                <a:solidFill>
                  <a:srgbClr val="000000"/>
                </a:solidFill>
                <a:latin typeface="Times New Roman" panose="02020603050405020304" pitchFamily="18" charset="0"/>
                <a:cs typeface="Times New Roman" panose="02020603050405020304" pitchFamily="18" charset="0"/>
              </a:rPr>
              <a:t>, MD: US </a:t>
            </a:r>
            <a:r>
              <a:rPr lang="tr-TR" sz="1200" dirty="0" err="1">
                <a:solidFill>
                  <a:srgbClr val="000000"/>
                </a:solidFill>
                <a:latin typeface="Times New Roman" panose="02020603050405020304" pitchFamily="18" charset="0"/>
                <a:cs typeface="Times New Roman" panose="02020603050405020304" pitchFamily="18" charset="0"/>
              </a:rPr>
              <a:t>Department</a:t>
            </a:r>
            <a:r>
              <a:rPr lang="tr-TR" sz="1200" dirty="0">
                <a:solidFill>
                  <a:srgbClr val="000000"/>
                </a:solidFill>
                <a:latin typeface="Times New Roman" panose="02020603050405020304" pitchFamily="18" charset="0"/>
                <a:cs typeface="Times New Roman" panose="02020603050405020304" pitchFamily="18" charset="0"/>
              </a:rPr>
              <a:t> of </a:t>
            </a:r>
            <a:r>
              <a:rPr lang="tr-TR" sz="1200" dirty="0" err="1">
                <a:solidFill>
                  <a:srgbClr val="000000"/>
                </a:solidFill>
                <a:latin typeface="Times New Roman" panose="02020603050405020304" pitchFamily="18" charset="0"/>
                <a:cs typeface="Times New Roman" panose="02020603050405020304" pitchFamily="18" charset="0"/>
              </a:rPr>
              <a:t>Health</a:t>
            </a:r>
            <a:r>
              <a:rPr lang="tr-TR" sz="1200" dirty="0">
                <a:solidFill>
                  <a:srgbClr val="000000"/>
                </a:solidFill>
                <a:latin typeface="Times New Roman" panose="02020603050405020304" pitchFamily="18" charset="0"/>
                <a:cs typeface="Times New Roman" panose="02020603050405020304" pitchFamily="18" charset="0"/>
              </a:rPr>
              <a:t> </a:t>
            </a:r>
            <a:r>
              <a:rPr lang="tr-TR" sz="1200" dirty="0" err="1">
                <a:solidFill>
                  <a:srgbClr val="000000"/>
                </a:solidFill>
                <a:latin typeface="Times New Roman" panose="02020603050405020304" pitchFamily="18" charset="0"/>
                <a:cs typeface="Times New Roman" panose="02020603050405020304" pitchFamily="18" charset="0"/>
              </a:rPr>
              <a:t>and</a:t>
            </a:r>
            <a:r>
              <a:rPr lang="tr-TR" sz="1200" dirty="0">
                <a:solidFill>
                  <a:srgbClr val="000000"/>
                </a:solidFill>
                <a:latin typeface="Times New Roman" panose="02020603050405020304" pitchFamily="18" charset="0"/>
                <a:cs typeface="Times New Roman" panose="02020603050405020304" pitchFamily="18" charset="0"/>
              </a:rPr>
              <a:t> Human Services. </a:t>
            </a:r>
            <a:r>
              <a:rPr lang="tr-TR" sz="1200" dirty="0" err="1">
                <a:solidFill>
                  <a:srgbClr val="000000"/>
                </a:solidFill>
                <a:latin typeface="Times New Roman" panose="02020603050405020304" pitchFamily="18" charset="0"/>
                <a:cs typeface="Times New Roman" panose="02020603050405020304" pitchFamily="18" charset="0"/>
              </a:rPr>
              <a:t>Public</a:t>
            </a:r>
            <a:r>
              <a:rPr lang="tr-TR" sz="1200" dirty="0">
                <a:solidFill>
                  <a:srgbClr val="000000"/>
                </a:solidFill>
                <a:latin typeface="Times New Roman" panose="02020603050405020304" pitchFamily="18" charset="0"/>
                <a:cs typeface="Times New Roman" panose="02020603050405020304" pitchFamily="18" charset="0"/>
              </a:rPr>
              <a:t> </a:t>
            </a:r>
            <a:r>
              <a:rPr lang="tr-TR" sz="1200" dirty="0" err="1">
                <a:solidFill>
                  <a:srgbClr val="000000"/>
                </a:solidFill>
                <a:latin typeface="Times New Roman" panose="02020603050405020304" pitchFamily="18" charset="0"/>
                <a:cs typeface="Times New Roman" panose="02020603050405020304" pitchFamily="18" charset="0"/>
              </a:rPr>
              <a:t>Health</a:t>
            </a:r>
            <a:r>
              <a:rPr lang="tr-TR" sz="1200" dirty="0">
                <a:solidFill>
                  <a:srgbClr val="000000"/>
                </a:solidFill>
                <a:latin typeface="Times New Roman" panose="02020603050405020304" pitchFamily="18" charset="0"/>
                <a:cs typeface="Times New Roman" panose="02020603050405020304" pitchFamily="18" charset="0"/>
              </a:rPr>
              <a:t> Service. 2008</a:t>
            </a:r>
          </a:p>
          <a:p>
            <a:r>
              <a:rPr lang="tr-TR" sz="1200" dirty="0">
                <a:solidFill>
                  <a:srgbClr val="000000"/>
                </a:solidFill>
                <a:latin typeface="Times New Roman" panose="02020603050405020304" pitchFamily="18" charset="0"/>
                <a:cs typeface="Times New Roman" panose="02020603050405020304" pitchFamily="18" charset="0"/>
              </a:rPr>
              <a:t>T.C. Sağlık Bakanlığı Temel Sağlık Hizmetleri Genel Müdürlüğü Tütün Bağımlılığı ile Mücadele El Kitabı 2010 Ankara</a:t>
            </a:r>
          </a:p>
          <a:p>
            <a:r>
              <a:rPr lang="tr-TR" sz="1200" dirty="0" err="1">
                <a:solidFill>
                  <a:srgbClr val="000000"/>
                </a:solidFill>
                <a:latin typeface="Times New Roman" panose="02020603050405020304" pitchFamily="18" charset="0"/>
                <a:cs typeface="Times New Roman" panose="02020603050405020304" pitchFamily="18" charset="0"/>
              </a:rPr>
              <a:t>Wang</a:t>
            </a:r>
            <a:r>
              <a:rPr lang="tr-TR" sz="1200" dirty="0">
                <a:solidFill>
                  <a:srgbClr val="000000"/>
                </a:solidFill>
                <a:latin typeface="Times New Roman" panose="02020603050405020304" pitchFamily="18" charset="0"/>
                <a:cs typeface="Times New Roman" panose="02020603050405020304" pitchFamily="18" charset="0"/>
              </a:rPr>
              <a:t> R, </a:t>
            </a:r>
            <a:r>
              <a:rPr lang="tr-TR" sz="1200" dirty="0" err="1">
                <a:solidFill>
                  <a:srgbClr val="000000"/>
                </a:solidFill>
                <a:latin typeface="Times New Roman" panose="02020603050405020304" pitchFamily="18" charset="0"/>
                <a:cs typeface="Times New Roman" panose="02020603050405020304" pitchFamily="18" charset="0"/>
              </a:rPr>
              <a:t>Shenfan</a:t>
            </a:r>
            <a:r>
              <a:rPr lang="tr-TR" sz="1200" dirty="0">
                <a:solidFill>
                  <a:srgbClr val="000000"/>
                </a:solidFill>
                <a:latin typeface="Times New Roman" panose="02020603050405020304" pitchFamily="18" charset="0"/>
                <a:cs typeface="Times New Roman" panose="02020603050405020304" pitchFamily="18" charset="0"/>
              </a:rPr>
              <a:t> L, </a:t>
            </a:r>
            <a:r>
              <a:rPr lang="tr-TR" sz="1200" dirty="0" err="1">
                <a:solidFill>
                  <a:srgbClr val="000000"/>
                </a:solidFill>
                <a:latin typeface="Times New Roman" panose="02020603050405020304" pitchFamily="18" charset="0"/>
                <a:cs typeface="Times New Roman" panose="02020603050405020304" pitchFamily="18" charset="0"/>
              </a:rPr>
              <a:t>Song</a:t>
            </a:r>
            <a:r>
              <a:rPr lang="tr-TR" sz="1200" dirty="0">
                <a:solidFill>
                  <a:srgbClr val="000000"/>
                </a:solidFill>
                <a:latin typeface="Times New Roman" panose="02020603050405020304" pitchFamily="18" charset="0"/>
                <a:cs typeface="Times New Roman" panose="02020603050405020304" pitchFamily="18" charset="0"/>
              </a:rPr>
              <a:t> Y, </a:t>
            </a:r>
            <a:r>
              <a:rPr lang="tr-TR" sz="1200" dirty="0" err="1">
                <a:solidFill>
                  <a:srgbClr val="000000"/>
                </a:solidFill>
                <a:latin typeface="Times New Roman" panose="02020603050405020304" pitchFamily="18" charset="0"/>
                <a:cs typeface="Times New Roman" panose="02020603050405020304" pitchFamily="18" charset="0"/>
              </a:rPr>
              <a:t>Wang</a:t>
            </a:r>
            <a:r>
              <a:rPr lang="tr-TR" sz="1200" dirty="0">
                <a:solidFill>
                  <a:srgbClr val="000000"/>
                </a:solidFill>
                <a:latin typeface="Times New Roman" panose="02020603050405020304" pitchFamily="18" charset="0"/>
                <a:cs typeface="Times New Roman" panose="02020603050405020304" pitchFamily="18" charset="0"/>
              </a:rPr>
              <a:t> </a:t>
            </a:r>
            <a:r>
              <a:rPr lang="tr-TR" sz="1200" dirty="0" err="1">
                <a:solidFill>
                  <a:srgbClr val="000000"/>
                </a:solidFill>
                <a:latin typeface="Times New Roman" panose="02020603050405020304" pitchFamily="18" charset="0"/>
                <a:cs typeface="Times New Roman" panose="02020603050405020304" pitchFamily="18" charset="0"/>
              </a:rPr>
              <a:t>Q</a:t>
            </a:r>
            <a:r>
              <a:rPr lang="tr-TR" sz="1200" dirty="0">
                <a:solidFill>
                  <a:srgbClr val="000000"/>
                </a:solidFill>
                <a:latin typeface="Times New Roman" panose="02020603050405020304" pitchFamily="18" charset="0"/>
                <a:cs typeface="Times New Roman" panose="02020603050405020304" pitchFamily="18" charset="0"/>
              </a:rPr>
              <a:t>, </a:t>
            </a:r>
            <a:r>
              <a:rPr lang="tr-TR" sz="1200" dirty="0" err="1">
                <a:solidFill>
                  <a:srgbClr val="000000"/>
                </a:solidFill>
                <a:latin typeface="Times New Roman" panose="02020603050405020304" pitchFamily="18" charset="0"/>
                <a:cs typeface="Times New Roman" panose="02020603050405020304" pitchFamily="18" charset="0"/>
              </a:rPr>
              <a:t>Zhang</a:t>
            </a:r>
            <a:r>
              <a:rPr lang="tr-TR" sz="1200" dirty="0">
                <a:solidFill>
                  <a:srgbClr val="000000"/>
                </a:solidFill>
                <a:latin typeface="Times New Roman" panose="02020603050405020304" pitchFamily="18" charset="0"/>
                <a:cs typeface="Times New Roman" panose="02020603050405020304" pitchFamily="18" charset="0"/>
              </a:rPr>
              <a:t> R, </a:t>
            </a:r>
            <a:r>
              <a:rPr lang="tr-TR" sz="1200" dirty="0" err="1">
                <a:solidFill>
                  <a:srgbClr val="000000"/>
                </a:solidFill>
                <a:latin typeface="Times New Roman" panose="02020603050405020304" pitchFamily="18" charset="0"/>
                <a:cs typeface="Times New Roman" panose="02020603050405020304" pitchFamily="18" charset="0"/>
              </a:rPr>
              <a:t>Kuai</a:t>
            </a:r>
            <a:r>
              <a:rPr lang="tr-TR" sz="1200" dirty="0">
                <a:solidFill>
                  <a:srgbClr val="000000"/>
                </a:solidFill>
                <a:latin typeface="Times New Roman" panose="02020603050405020304" pitchFamily="18" charset="0"/>
                <a:cs typeface="Times New Roman" panose="02020603050405020304" pitchFamily="18" charset="0"/>
              </a:rPr>
              <a:t> L, </a:t>
            </a:r>
            <a:r>
              <a:rPr lang="tr-TR" sz="1200" dirty="0" err="1">
                <a:solidFill>
                  <a:srgbClr val="000000"/>
                </a:solidFill>
                <a:latin typeface="Times New Roman" panose="02020603050405020304" pitchFamily="18" charset="0"/>
                <a:cs typeface="Times New Roman" panose="02020603050405020304" pitchFamily="18" charset="0"/>
              </a:rPr>
              <a:t>Li</a:t>
            </a:r>
            <a:r>
              <a:rPr lang="tr-TR" sz="1200" dirty="0">
                <a:solidFill>
                  <a:srgbClr val="000000"/>
                </a:solidFill>
                <a:latin typeface="Times New Roman" panose="02020603050405020304" pitchFamily="18" charset="0"/>
                <a:cs typeface="Times New Roman" panose="02020603050405020304" pitchFamily="18" charset="0"/>
              </a:rPr>
              <a:t> B. </a:t>
            </a:r>
            <a:r>
              <a:rPr lang="tr-TR" sz="1200" dirty="0" err="1">
                <a:solidFill>
                  <a:srgbClr val="000000"/>
                </a:solidFill>
                <a:latin typeface="Times New Roman" panose="02020603050405020304" pitchFamily="18" charset="0"/>
                <a:cs typeface="Times New Roman" panose="02020603050405020304" pitchFamily="18" charset="0"/>
              </a:rPr>
              <a:t>Smoking</a:t>
            </a:r>
            <a:r>
              <a:rPr lang="tr-TR" sz="1200" dirty="0">
                <a:solidFill>
                  <a:srgbClr val="000000"/>
                </a:solidFill>
                <a:latin typeface="Times New Roman" panose="02020603050405020304" pitchFamily="18" charset="0"/>
                <a:cs typeface="Times New Roman" panose="02020603050405020304" pitchFamily="18" charset="0"/>
              </a:rPr>
              <a:t> </a:t>
            </a:r>
            <a:r>
              <a:rPr lang="tr-TR" sz="1200" dirty="0" err="1">
                <a:solidFill>
                  <a:srgbClr val="000000"/>
                </a:solidFill>
                <a:latin typeface="Times New Roman" panose="02020603050405020304" pitchFamily="18" charset="0"/>
                <a:cs typeface="Times New Roman" panose="02020603050405020304" pitchFamily="18" charset="0"/>
              </a:rPr>
              <a:t>relapse</a:t>
            </a:r>
            <a:r>
              <a:rPr lang="tr-TR" sz="1200" dirty="0">
                <a:solidFill>
                  <a:srgbClr val="000000"/>
                </a:solidFill>
                <a:latin typeface="Times New Roman" panose="02020603050405020304" pitchFamily="18" charset="0"/>
                <a:cs typeface="Times New Roman" panose="02020603050405020304" pitchFamily="18" charset="0"/>
              </a:rPr>
              <a:t> </a:t>
            </a:r>
            <a:r>
              <a:rPr lang="tr-TR" sz="1200" dirty="0" err="1">
                <a:solidFill>
                  <a:srgbClr val="000000"/>
                </a:solidFill>
                <a:latin typeface="Times New Roman" panose="02020603050405020304" pitchFamily="18" charset="0"/>
                <a:cs typeface="Times New Roman" panose="02020603050405020304" pitchFamily="18" charset="0"/>
              </a:rPr>
              <a:t>reasons</a:t>
            </a:r>
            <a:r>
              <a:rPr lang="tr-TR" sz="1200" dirty="0">
                <a:solidFill>
                  <a:srgbClr val="000000"/>
                </a:solidFill>
                <a:latin typeface="Times New Roman" panose="02020603050405020304" pitchFamily="18" charset="0"/>
                <a:cs typeface="Times New Roman" panose="02020603050405020304" pitchFamily="18" charset="0"/>
              </a:rPr>
              <a:t> </a:t>
            </a:r>
            <a:r>
              <a:rPr lang="tr-TR" sz="1200" dirty="0" err="1">
                <a:solidFill>
                  <a:srgbClr val="000000"/>
                </a:solidFill>
                <a:latin typeface="Times New Roman" panose="02020603050405020304" pitchFamily="18" charset="0"/>
                <a:cs typeface="Times New Roman" panose="02020603050405020304" pitchFamily="18" charset="0"/>
              </a:rPr>
              <a:t>among</a:t>
            </a:r>
            <a:r>
              <a:rPr lang="tr-TR" sz="1200" dirty="0">
                <a:solidFill>
                  <a:srgbClr val="000000"/>
                </a:solidFill>
                <a:latin typeface="Times New Roman" panose="02020603050405020304" pitchFamily="18" charset="0"/>
                <a:cs typeface="Times New Roman" panose="02020603050405020304" pitchFamily="18" charset="0"/>
              </a:rPr>
              <a:t> </a:t>
            </a:r>
            <a:r>
              <a:rPr lang="tr-TR" sz="1200" dirty="0" err="1">
                <a:solidFill>
                  <a:srgbClr val="000000"/>
                </a:solidFill>
                <a:latin typeface="Times New Roman" panose="02020603050405020304" pitchFamily="18" charset="0"/>
                <a:cs typeface="Times New Roman" panose="02020603050405020304" pitchFamily="18" charset="0"/>
              </a:rPr>
              <a:t>current</a:t>
            </a:r>
            <a:r>
              <a:rPr lang="tr-TR" sz="1200" dirty="0">
                <a:solidFill>
                  <a:srgbClr val="000000"/>
                </a:solidFill>
                <a:latin typeface="Times New Roman" panose="02020603050405020304" pitchFamily="18" charset="0"/>
                <a:cs typeface="Times New Roman" panose="02020603050405020304" pitchFamily="18" charset="0"/>
              </a:rPr>
              <a:t> </a:t>
            </a:r>
            <a:r>
              <a:rPr lang="tr-TR" sz="1200" dirty="0" err="1">
                <a:solidFill>
                  <a:srgbClr val="000000"/>
                </a:solidFill>
                <a:latin typeface="Times New Roman" panose="02020603050405020304" pitchFamily="18" charset="0"/>
                <a:cs typeface="Times New Roman" panose="02020603050405020304" pitchFamily="18" charset="0"/>
              </a:rPr>
              <a:t>smokers</a:t>
            </a:r>
            <a:r>
              <a:rPr lang="tr-TR" sz="1200" dirty="0">
                <a:solidFill>
                  <a:srgbClr val="000000"/>
                </a:solidFill>
                <a:latin typeface="Times New Roman" panose="02020603050405020304" pitchFamily="18" charset="0"/>
                <a:cs typeface="Times New Roman" panose="02020603050405020304" pitchFamily="18" charset="0"/>
              </a:rPr>
              <a:t> </a:t>
            </a:r>
            <a:r>
              <a:rPr lang="tr-TR" sz="1200" dirty="0" err="1">
                <a:solidFill>
                  <a:srgbClr val="000000"/>
                </a:solidFill>
                <a:latin typeface="Times New Roman" panose="02020603050405020304" pitchFamily="18" charset="0"/>
                <a:cs typeface="Times New Roman" panose="02020603050405020304" pitchFamily="18" charset="0"/>
              </a:rPr>
              <a:t>with</a:t>
            </a:r>
            <a:r>
              <a:rPr lang="tr-TR" sz="1200" dirty="0">
                <a:solidFill>
                  <a:srgbClr val="000000"/>
                </a:solidFill>
                <a:latin typeface="Times New Roman" panose="02020603050405020304" pitchFamily="18" charset="0"/>
                <a:cs typeface="Times New Roman" panose="02020603050405020304" pitchFamily="18" charset="0"/>
              </a:rPr>
              <a:t> </a:t>
            </a:r>
            <a:r>
              <a:rPr lang="tr-TR" sz="1200" dirty="0" err="1">
                <a:solidFill>
                  <a:srgbClr val="000000"/>
                </a:solidFill>
                <a:latin typeface="Times New Roman" panose="02020603050405020304" pitchFamily="18" charset="0"/>
                <a:cs typeface="Times New Roman" panose="02020603050405020304" pitchFamily="18" charset="0"/>
              </a:rPr>
              <a:t>previous</a:t>
            </a:r>
            <a:r>
              <a:rPr lang="tr-TR" sz="1200" dirty="0">
                <a:solidFill>
                  <a:srgbClr val="000000"/>
                </a:solidFill>
                <a:latin typeface="Times New Roman" panose="02020603050405020304" pitchFamily="18" charset="0"/>
                <a:cs typeface="Times New Roman" panose="02020603050405020304" pitchFamily="18" charset="0"/>
              </a:rPr>
              <a:t> </a:t>
            </a:r>
            <a:r>
              <a:rPr lang="tr-TR" sz="1200" dirty="0" err="1">
                <a:solidFill>
                  <a:srgbClr val="000000"/>
                </a:solidFill>
                <a:latin typeface="Times New Roman" panose="02020603050405020304" pitchFamily="18" charset="0"/>
                <a:cs typeface="Times New Roman" panose="02020603050405020304" pitchFamily="18" charset="0"/>
              </a:rPr>
              <a:t>cessation</a:t>
            </a:r>
            <a:r>
              <a:rPr lang="tr-TR" sz="1200" dirty="0">
                <a:solidFill>
                  <a:srgbClr val="000000"/>
                </a:solidFill>
                <a:latin typeface="Times New Roman" panose="02020603050405020304" pitchFamily="18" charset="0"/>
                <a:cs typeface="Times New Roman" panose="02020603050405020304" pitchFamily="18" charset="0"/>
              </a:rPr>
              <a:t> </a:t>
            </a:r>
            <a:r>
              <a:rPr lang="tr-TR" sz="1200" dirty="0" err="1">
                <a:solidFill>
                  <a:srgbClr val="000000"/>
                </a:solidFill>
                <a:latin typeface="Times New Roman" panose="02020603050405020304" pitchFamily="18" charset="0"/>
                <a:cs typeface="Times New Roman" panose="02020603050405020304" pitchFamily="18" charset="0"/>
              </a:rPr>
              <a:t>experience</a:t>
            </a:r>
            <a:r>
              <a:rPr lang="tr-TR" sz="1200" dirty="0">
                <a:solidFill>
                  <a:srgbClr val="000000"/>
                </a:solidFill>
                <a:latin typeface="Times New Roman" panose="02020603050405020304" pitchFamily="18" charset="0"/>
                <a:cs typeface="Times New Roman" panose="02020603050405020304" pitchFamily="18" charset="0"/>
              </a:rPr>
              <a:t> in </a:t>
            </a:r>
            <a:r>
              <a:rPr lang="tr-TR" sz="1200" dirty="0" err="1">
                <a:solidFill>
                  <a:srgbClr val="000000"/>
                </a:solidFill>
                <a:latin typeface="Times New Roman" panose="02020603050405020304" pitchFamily="18" charset="0"/>
                <a:cs typeface="Times New Roman" panose="02020603050405020304" pitchFamily="18" charset="0"/>
              </a:rPr>
              <a:t>Shanghai</a:t>
            </a:r>
            <a:r>
              <a:rPr lang="tr-TR" sz="1200" dirty="0">
                <a:solidFill>
                  <a:srgbClr val="000000"/>
                </a:solidFill>
                <a:latin typeface="Times New Roman" panose="02020603050405020304" pitchFamily="18" charset="0"/>
                <a:cs typeface="Times New Roman" panose="02020603050405020304" pitchFamily="18" charset="0"/>
              </a:rPr>
              <a:t>: A </a:t>
            </a:r>
            <a:r>
              <a:rPr lang="tr-TR" sz="1200" dirty="0" err="1">
                <a:solidFill>
                  <a:srgbClr val="000000"/>
                </a:solidFill>
                <a:latin typeface="Times New Roman" panose="02020603050405020304" pitchFamily="18" charset="0"/>
                <a:cs typeface="Times New Roman" panose="02020603050405020304" pitchFamily="18" charset="0"/>
              </a:rPr>
              <a:t>cross-sectional</a:t>
            </a:r>
            <a:r>
              <a:rPr lang="tr-TR" sz="1200" dirty="0">
                <a:solidFill>
                  <a:srgbClr val="000000"/>
                </a:solidFill>
                <a:latin typeface="Times New Roman" panose="02020603050405020304" pitchFamily="18" charset="0"/>
                <a:cs typeface="Times New Roman" panose="02020603050405020304" pitchFamily="18" charset="0"/>
              </a:rPr>
              <a:t> </a:t>
            </a:r>
            <a:r>
              <a:rPr lang="tr-TR" sz="1200" dirty="0" err="1">
                <a:solidFill>
                  <a:srgbClr val="000000"/>
                </a:solidFill>
                <a:latin typeface="Times New Roman" panose="02020603050405020304" pitchFamily="18" charset="0"/>
                <a:cs typeface="Times New Roman" panose="02020603050405020304" pitchFamily="18" charset="0"/>
              </a:rPr>
              <a:t>study</a:t>
            </a:r>
            <a:r>
              <a:rPr lang="tr-TR" sz="1200" dirty="0">
                <a:solidFill>
                  <a:srgbClr val="000000"/>
                </a:solidFill>
                <a:latin typeface="Times New Roman" panose="02020603050405020304" pitchFamily="18" charset="0"/>
                <a:cs typeface="Times New Roman" panose="02020603050405020304" pitchFamily="18" charset="0"/>
              </a:rPr>
              <a:t>.</a:t>
            </a:r>
          </a:p>
          <a:p>
            <a:r>
              <a:rPr lang="tr-TR" sz="1200" dirty="0" err="1">
                <a:solidFill>
                  <a:srgbClr val="000000"/>
                </a:solidFill>
                <a:latin typeface="Times New Roman" panose="02020603050405020304" pitchFamily="18" charset="0"/>
                <a:cs typeface="Times New Roman" panose="02020603050405020304" pitchFamily="18" charset="0"/>
              </a:rPr>
              <a:t>Aytemur</a:t>
            </a:r>
            <a:r>
              <a:rPr lang="tr-TR" sz="1200" dirty="0">
                <a:solidFill>
                  <a:srgbClr val="000000"/>
                </a:solidFill>
                <a:latin typeface="Times New Roman" panose="02020603050405020304" pitchFamily="18" charset="0"/>
                <a:cs typeface="Times New Roman" panose="02020603050405020304" pitchFamily="18" charset="0"/>
              </a:rPr>
              <a:t> ZA. </a:t>
            </a:r>
            <a:r>
              <a:rPr lang="tr-TR" sz="1200" dirty="0" err="1">
                <a:solidFill>
                  <a:srgbClr val="000000"/>
                </a:solidFill>
                <a:latin typeface="Times New Roman" panose="02020603050405020304" pitchFamily="18" charset="0"/>
                <a:cs typeface="Times New Roman" panose="02020603050405020304" pitchFamily="18" charset="0"/>
              </a:rPr>
              <a:t>Smoking</a:t>
            </a:r>
            <a:r>
              <a:rPr lang="tr-TR" sz="1200" dirty="0">
                <a:solidFill>
                  <a:srgbClr val="000000"/>
                </a:solidFill>
                <a:latin typeface="Times New Roman" panose="02020603050405020304" pitchFamily="18" charset="0"/>
                <a:cs typeface="Times New Roman" panose="02020603050405020304" pitchFamily="18" charset="0"/>
              </a:rPr>
              <a:t> </a:t>
            </a:r>
            <a:r>
              <a:rPr lang="tr-TR" sz="1200" dirty="0" err="1">
                <a:solidFill>
                  <a:srgbClr val="000000"/>
                </a:solidFill>
                <a:latin typeface="Times New Roman" panose="02020603050405020304" pitchFamily="18" charset="0"/>
                <a:cs typeface="Times New Roman" panose="02020603050405020304" pitchFamily="18" charset="0"/>
              </a:rPr>
              <a:t>Cessation</a:t>
            </a:r>
            <a:r>
              <a:rPr lang="tr-TR" sz="1200" dirty="0">
                <a:solidFill>
                  <a:srgbClr val="000000"/>
                </a:solidFill>
                <a:latin typeface="Times New Roman" panose="02020603050405020304" pitchFamily="18" charset="0"/>
                <a:cs typeface="Times New Roman" panose="02020603050405020304" pitchFamily="18" charset="0"/>
              </a:rPr>
              <a:t>: </a:t>
            </a:r>
            <a:r>
              <a:rPr lang="tr-TR" sz="1200" dirty="0" err="1">
                <a:solidFill>
                  <a:srgbClr val="000000"/>
                </a:solidFill>
                <a:latin typeface="Times New Roman" panose="02020603050405020304" pitchFamily="18" charset="0"/>
                <a:cs typeface="Times New Roman" panose="02020603050405020304" pitchFamily="18" charset="0"/>
              </a:rPr>
              <a:t>Relapse</a:t>
            </a:r>
            <a:r>
              <a:rPr lang="tr-TR" sz="1200" dirty="0">
                <a:solidFill>
                  <a:srgbClr val="000000"/>
                </a:solidFill>
                <a:latin typeface="Times New Roman" panose="02020603050405020304" pitchFamily="18" charset="0"/>
                <a:cs typeface="Times New Roman" panose="02020603050405020304" pitchFamily="18" charset="0"/>
              </a:rPr>
              <a:t> </a:t>
            </a:r>
            <a:r>
              <a:rPr lang="tr-TR" sz="1200" dirty="0" err="1">
                <a:solidFill>
                  <a:srgbClr val="000000"/>
                </a:solidFill>
                <a:latin typeface="Times New Roman" panose="02020603050405020304" pitchFamily="18" charset="0"/>
                <a:cs typeface="Times New Roman" panose="02020603050405020304" pitchFamily="18" charset="0"/>
              </a:rPr>
              <a:t>and</a:t>
            </a:r>
            <a:r>
              <a:rPr lang="tr-TR" sz="1200" dirty="0">
                <a:solidFill>
                  <a:srgbClr val="000000"/>
                </a:solidFill>
                <a:latin typeface="Times New Roman" panose="02020603050405020304" pitchFamily="18" charset="0"/>
                <a:cs typeface="Times New Roman" panose="02020603050405020304" pitchFamily="18" charset="0"/>
              </a:rPr>
              <a:t> </a:t>
            </a:r>
            <a:r>
              <a:rPr lang="tr-TR" sz="1200" dirty="0" err="1">
                <a:solidFill>
                  <a:srgbClr val="000000"/>
                </a:solidFill>
                <a:latin typeface="Times New Roman" panose="02020603050405020304" pitchFamily="18" charset="0"/>
                <a:cs typeface="Times New Roman" panose="02020603050405020304" pitchFamily="18" charset="0"/>
              </a:rPr>
              <a:t>Therapy</a:t>
            </a:r>
            <a:r>
              <a:rPr lang="tr-T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Güncel Göğüs Hastalık Serisi [İnternet]. 2017 </a:t>
            </a:r>
            <a:r>
              <a:rPr lang="tr-T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Feb</a:t>
            </a:r>
            <a:r>
              <a:rPr lang="tr-T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22 [</a:t>
            </a:r>
            <a:r>
              <a:rPr lang="tr-T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cited</a:t>
            </a:r>
            <a:r>
              <a:rPr lang="tr-T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2025 </a:t>
            </a:r>
            <a:r>
              <a:rPr lang="tr-T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Feb</a:t>
            </a:r>
            <a:r>
              <a:rPr lang="tr-T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24];4(1):152–5. </a:t>
            </a:r>
            <a:r>
              <a:rPr lang="tr-T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Available</a:t>
            </a:r>
            <a:r>
              <a:rPr lang="tr-T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tr-T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from</a:t>
            </a:r>
            <a:r>
              <a:rPr lang="tr-T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http://</a:t>
            </a:r>
            <a:r>
              <a:rPr lang="tr-TR"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ghs.asyod.org</a:t>
            </a:r>
            <a:r>
              <a:rPr lang="tr-T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/konular/2016-1-21.pdf</a:t>
            </a:r>
            <a:endParaRPr lang="tr-TR" sz="1200" i="1" dirty="0">
              <a:solidFill>
                <a:srgbClr val="75757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1333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Dikdörtgen 2">
            <a:extLst>
              <a:ext uri="{FF2B5EF4-FFF2-40B4-BE49-F238E27FC236}">
                <a16:creationId xmlns:a16="http://schemas.microsoft.com/office/drawing/2014/main" id="{E992A4A1-0F29-43CE-A24F-6BBB96279762}"/>
              </a:ext>
            </a:extLst>
          </p:cNvPr>
          <p:cNvSpPr/>
          <p:nvPr/>
        </p:nvSpPr>
        <p:spPr>
          <a:xfrm>
            <a:off x="959031" y="2590447"/>
            <a:ext cx="9812302" cy="707886"/>
          </a:xfrm>
          <a:prstGeom prst="rect">
            <a:avLst/>
          </a:prstGeom>
        </p:spPr>
        <p:txBody>
          <a:bodyPr wrap="none">
            <a:spAutoFit/>
          </a:bodyPr>
          <a:lstStyle/>
          <a:p>
            <a:pPr algn="ctr">
              <a:defRPr/>
            </a:pPr>
            <a:r>
              <a:rPr lang="tr-TR" sz="4000" b="1" dirty="0">
                <a:solidFill>
                  <a:schemeClr val="bg1">
                    <a:lumMod val="95000"/>
                  </a:schemeClr>
                </a:solidFill>
                <a:latin typeface="Calibri" panose="020F0502020204030204" pitchFamily="34" charset="0"/>
                <a:ea typeface="Arial"/>
                <a:cs typeface="Calibri" panose="020F0502020204030204" pitchFamily="34" charset="0"/>
              </a:rPr>
              <a:t>GELENEKSEL VE YENİ NESİL TÜTÜN ÜRÜNLERİ</a:t>
            </a:r>
            <a:endParaRPr lang="tr-TR" sz="4000" dirty="0">
              <a:solidFill>
                <a:schemeClr val="bg1">
                  <a:lumMod val="95000"/>
                </a:schemeClr>
              </a:solidFill>
              <a:latin typeface="Calibri" panose="020F0502020204030204" pitchFamily="34" charset="0"/>
              <a:cs typeface="Calibri" panose="020F0502020204030204" pitchFamily="34" charset="0"/>
            </a:endParaRPr>
          </a:p>
        </p:txBody>
      </p:sp>
      <p:sp>
        <p:nvSpPr>
          <p:cNvPr id="5" name="Unvan 4">
            <a:extLst>
              <a:ext uri="{FF2B5EF4-FFF2-40B4-BE49-F238E27FC236}">
                <a16:creationId xmlns:a16="http://schemas.microsoft.com/office/drawing/2014/main" id="{70810F6A-A3ED-48F3-9E75-386659695F65}"/>
              </a:ext>
            </a:extLst>
          </p:cNvPr>
          <p:cNvSpPr>
            <a:spLocks noGrp="1"/>
          </p:cNvSpPr>
          <p:nvPr>
            <p:ph type="title"/>
          </p:nvPr>
        </p:nvSpPr>
        <p:spPr>
          <a:xfrm>
            <a:off x="838200" y="4516324"/>
            <a:ext cx="10515600" cy="1325563"/>
          </a:xfrm>
        </p:spPr>
        <p:txBody>
          <a:bodyPr/>
          <a:lstStyle/>
          <a:p>
            <a:endParaRPr lang="tr-T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EB3093B-8B24-2245-8A00-CF4E9B46C023}"/>
              </a:ext>
            </a:extLst>
          </p:cNvPr>
          <p:cNvSpPr>
            <a:spLocks noGrp="1"/>
          </p:cNvSpPr>
          <p:nvPr>
            <p:ph type="title"/>
          </p:nvPr>
        </p:nvSpPr>
        <p:spPr>
          <a:xfrm>
            <a:off x="619523" y="548770"/>
            <a:ext cx="11089225" cy="504497"/>
          </a:xfrm>
        </p:spPr>
        <p:txBody>
          <a:bodyPr>
            <a:normAutofit/>
          </a:bodyPr>
          <a:lstStyle/>
          <a:p>
            <a:r>
              <a:rPr lang="tr-TR" altLang="tr-TR" sz="2400" dirty="0">
                <a:latin typeface="Calibri" panose="020F0502020204030204" pitchFamily="34" charset="0"/>
                <a:cs typeface="Calibri" panose="020F0502020204030204" pitchFamily="34" charset="0"/>
              </a:rPr>
              <a:t>Tütün ürünü nedir</a:t>
            </a:r>
            <a:endParaRPr lang="tr-TR" sz="2400" dirty="0">
              <a:latin typeface="Calibri" panose="020F0502020204030204" pitchFamily="34" charset="0"/>
              <a:cs typeface="Calibri" panose="020F0502020204030204" pitchFamily="34" charset="0"/>
            </a:endParaRPr>
          </a:p>
        </p:txBody>
      </p:sp>
      <p:sp>
        <p:nvSpPr>
          <p:cNvPr id="3" name="İçerik Yer Tutucusu 2">
            <a:extLst>
              <a:ext uri="{FF2B5EF4-FFF2-40B4-BE49-F238E27FC236}">
                <a16:creationId xmlns:a16="http://schemas.microsoft.com/office/drawing/2014/main" id="{89D9D77A-648B-B54A-A973-ACC518E2A7D7}"/>
              </a:ext>
            </a:extLst>
          </p:cNvPr>
          <p:cNvSpPr>
            <a:spLocks noGrp="1"/>
          </p:cNvSpPr>
          <p:nvPr>
            <p:ph type="body" sz="half" idx="2"/>
          </p:nvPr>
        </p:nvSpPr>
        <p:spPr>
          <a:xfrm>
            <a:off x="729673" y="1297850"/>
            <a:ext cx="8432799" cy="2098198"/>
          </a:xfrm>
        </p:spPr>
        <p:txBody>
          <a:bodyPr>
            <a:normAutofit/>
          </a:bodyPr>
          <a:lstStyle/>
          <a:p>
            <a:pPr marL="0" indent="0">
              <a:buNone/>
              <a:defRPr sz="2000">
                <a:latin typeface="Arial"/>
                <a:ea typeface="Arial"/>
                <a:cs typeface="Arial"/>
                <a:sym typeface="Arial"/>
              </a:defRPr>
            </a:pPr>
            <a:r>
              <a:rPr lang="tr-TR" dirty="0">
                <a:latin typeface="Calibri" panose="020F0502020204030204" pitchFamily="34" charset="0"/>
                <a:cs typeface="Calibri" panose="020F0502020204030204" pitchFamily="34" charset="0"/>
              </a:rPr>
              <a:t>Tütün yaprağının tamamen veya kısmen hammadde olarak kullanılmasıyla elde edilir.</a:t>
            </a:r>
          </a:p>
          <a:p>
            <a:pPr marL="0" indent="0">
              <a:buNone/>
              <a:defRPr sz="2000">
                <a:latin typeface="Arial"/>
                <a:ea typeface="Arial"/>
                <a:cs typeface="Arial"/>
                <a:sym typeface="Arial"/>
              </a:defRPr>
            </a:pPr>
            <a:r>
              <a:rPr lang="tr-TR" altLang="tr-TR" dirty="0">
                <a:latin typeface="Calibri" panose="020F0502020204030204" pitchFamily="34" charset="0"/>
                <a:cs typeface="Calibri" panose="020F0502020204030204" pitchFamily="34" charset="0"/>
              </a:rPr>
              <a:t>Farklı kullanım şekilleri; tüttürme, emme, çiğneme ya da buruna çekerek (sigara, pipo, puro, nargile vb.)</a:t>
            </a:r>
          </a:p>
          <a:p>
            <a:pPr marL="0" indent="0">
              <a:buNone/>
              <a:defRPr sz="2000">
                <a:latin typeface="Arial"/>
                <a:ea typeface="Arial"/>
                <a:cs typeface="Arial"/>
                <a:sym typeface="Arial"/>
              </a:defRPr>
            </a:pPr>
            <a:r>
              <a:rPr lang="tr-TR" altLang="tr-TR" dirty="0">
                <a:latin typeface="Calibri" panose="020F0502020204030204" pitchFamily="34" charset="0"/>
                <a:cs typeface="Calibri" panose="020F0502020204030204" pitchFamily="34" charset="0"/>
              </a:rPr>
              <a:t>Başta sigara olmak üzere tütün ürünlerinin kullanımı ciddi hastalıklara ve ölümlere yol açmaktadır.</a:t>
            </a:r>
          </a:p>
          <a:p>
            <a:pPr>
              <a:defRPr sz="2000">
                <a:latin typeface="Arial"/>
                <a:ea typeface="Arial"/>
                <a:cs typeface="Arial"/>
                <a:sym typeface="Arial"/>
              </a:defRPr>
            </a:pPr>
            <a:endParaRPr lang="tr-TR" altLang="tr-TR" dirty="0">
              <a:latin typeface="Comic Sans MS" panose="030F0702030302020204" pitchFamily="66" charset="0"/>
              <a:cs typeface="Calibri" panose="020F0502020204030204" pitchFamily="34" charset="0"/>
            </a:endParaRPr>
          </a:p>
          <a:p>
            <a:pPr marL="342900" indent="-342900">
              <a:defRPr sz="2000">
                <a:latin typeface="Arial"/>
                <a:ea typeface="Arial"/>
                <a:cs typeface="Arial"/>
                <a:sym typeface="Arial"/>
              </a:defRPr>
            </a:pPr>
            <a:endParaRPr lang="tr-TR" dirty="0">
              <a:latin typeface="Calibri" panose="020F0502020204030204" pitchFamily="34" charset="0"/>
              <a:cs typeface="Calibri" panose="020F0502020204030204" pitchFamily="34" charset="0"/>
            </a:endParaRPr>
          </a:p>
          <a:p>
            <a:endParaRPr lang="tr-TR" dirty="0"/>
          </a:p>
        </p:txBody>
      </p:sp>
      <p:pic>
        <p:nvPicPr>
          <p:cNvPr id="4" name="Resim 3">
            <a:extLst>
              <a:ext uri="{FF2B5EF4-FFF2-40B4-BE49-F238E27FC236}">
                <a16:creationId xmlns:a16="http://schemas.microsoft.com/office/drawing/2014/main" id="{9FDA7716-B194-FB4D-962F-033394D1FB6E}"/>
              </a:ext>
            </a:extLst>
          </p:cNvPr>
          <p:cNvPicPr>
            <a:picLocks noChangeAspect="1"/>
          </p:cNvPicPr>
          <p:nvPr/>
        </p:nvPicPr>
        <p:blipFill>
          <a:blip r:embed="rId3"/>
          <a:stretch>
            <a:fillRect/>
          </a:stretch>
        </p:blipFill>
        <p:spPr>
          <a:xfrm>
            <a:off x="6400800" y="3720322"/>
            <a:ext cx="2154907" cy="1872627"/>
          </a:xfrm>
          <a:prstGeom prst="rect">
            <a:avLst/>
          </a:prstGeom>
        </p:spPr>
      </p:pic>
      <p:pic>
        <p:nvPicPr>
          <p:cNvPr id="6" name="Resim 5">
            <a:extLst>
              <a:ext uri="{FF2B5EF4-FFF2-40B4-BE49-F238E27FC236}">
                <a16:creationId xmlns:a16="http://schemas.microsoft.com/office/drawing/2014/main" id="{A4A247C3-1FA3-2D42-93FA-4CB5A876E014}"/>
              </a:ext>
            </a:extLst>
          </p:cNvPr>
          <p:cNvPicPr>
            <a:picLocks noChangeAspect="1"/>
          </p:cNvPicPr>
          <p:nvPr/>
        </p:nvPicPr>
        <p:blipFill>
          <a:blip r:embed="rId4"/>
          <a:srcRect l="19260" r="10390"/>
          <a:stretch/>
        </p:blipFill>
        <p:spPr>
          <a:xfrm>
            <a:off x="729673" y="3735073"/>
            <a:ext cx="2415485" cy="1898685"/>
          </a:xfrm>
          <a:prstGeom prst="rect">
            <a:avLst/>
          </a:prstGeom>
        </p:spPr>
      </p:pic>
      <p:pic>
        <p:nvPicPr>
          <p:cNvPr id="7" name="Resim 6">
            <a:extLst>
              <a:ext uri="{FF2B5EF4-FFF2-40B4-BE49-F238E27FC236}">
                <a16:creationId xmlns:a16="http://schemas.microsoft.com/office/drawing/2014/main" id="{C96665DA-0DC6-BF40-B4C1-C7B53F9EE4D7}"/>
              </a:ext>
            </a:extLst>
          </p:cNvPr>
          <p:cNvPicPr>
            <a:picLocks noChangeAspect="1"/>
          </p:cNvPicPr>
          <p:nvPr/>
        </p:nvPicPr>
        <p:blipFill>
          <a:blip r:embed="rId5"/>
          <a:stretch>
            <a:fillRect/>
          </a:stretch>
        </p:blipFill>
        <p:spPr>
          <a:xfrm>
            <a:off x="3645128" y="3735073"/>
            <a:ext cx="2266758" cy="1872626"/>
          </a:xfrm>
          <a:prstGeom prst="rect">
            <a:avLst/>
          </a:prstGeom>
        </p:spPr>
      </p:pic>
      <p:pic>
        <p:nvPicPr>
          <p:cNvPr id="8" name="Resim 7">
            <a:extLst>
              <a:ext uri="{FF2B5EF4-FFF2-40B4-BE49-F238E27FC236}">
                <a16:creationId xmlns:a16="http://schemas.microsoft.com/office/drawing/2014/main" id="{B7DEBF8C-31B5-466A-F623-7B47E3263BB6}"/>
              </a:ext>
            </a:extLst>
          </p:cNvPr>
          <p:cNvPicPr>
            <a:picLocks noChangeAspect="1"/>
          </p:cNvPicPr>
          <p:nvPr/>
        </p:nvPicPr>
        <p:blipFill>
          <a:blip r:embed="rId6"/>
          <a:srcRect l="47716"/>
          <a:stretch/>
        </p:blipFill>
        <p:spPr>
          <a:xfrm>
            <a:off x="9273308" y="636657"/>
            <a:ext cx="2604655" cy="2759391"/>
          </a:xfrm>
          <a:prstGeom prst="rect">
            <a:avLst/>
          </a:prstGeom>
        </p:spPr>
      </p:pic>
      <p:pic>
        <p:nvPicPr>
          <p:cNvPr id="9" name="Resim 8">
            <a:extLst>
              <a:ext uri="{FF2B5EF4-FFF2-40B4-BE49-F238E27FC236}">
                <a16:creationId xmlns:a16="http://schemas.microsoft.com/office/drawing/2014/main" id="{143E3430-CA82-4856-C455-EC2259211FC0}"/>
              </a:ext>
            </a:extLst>
          </p:cNvPr>
          <p:cNvPicPr>
            <a:picLocks noChangeAspect="1"/>
          </p:cNvPicPr>
          <p:nvPr/>
        </p:nvPicPr>
        <p:blipFill>
          <a:blip r:embed="rId7"/>
          <a:srcRect l="36910" t="8844" r="9564" b="-123"/>
          <a:stretch/>
        </p:blipFill>
        <p:spPr>
          <a:xfrm>
            <a:off x="9273309" y="3720322"/>
            <a:ext cx="2682980" cy="1857876"/>
          </a:xfrm>
          <a:prstGeom prst="rect">
            <a:avLst/>
          </a:prstGeom>
        </p:spPr>
      </p:pic>
    </p:spTree>
    <p:extLst>
      <p:ext uri="{BB962C8B-B14F-4D97-AF65-F5344CB8AC3E}">
        <p14:creationId xmlns:p14="http://schemas.microsoft.com/office/powerpoint/2010/main" val="37501441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Unvan 1"/>
          <p:cNvSpPr>
            <a:spLocks noGrp="1"/>
          </p:cNvSpPr>
          <p:nvPr>
            <p:ph type="title"/>
          </p:nvPr>
        </p:nvSpPr>
        <p:spPr bwMode="auto">
          <a:xfrm>
            <a:off x="748144" y="476232"/>
            <a:ext cx="10892463" cy="504497"/>
          </a:xfrm>
        </p:spPr>
        <p:txBody>
          <a:bodyPr/>
          <a:lstStyle/>
          <a:p>
            <a:pPr>
              <a:defRPr/>
            </a:pPr>
            <a:r>
              <a:rPr lang="tr-TR" sz="2400" dirty="0">
                <a:latin typeface="Calibri" panose="020F0502020204030204" pitchFamily="34" charset="0"/>
                <a:cs typeface="Calibri" panose="020F0502020204030204" pitchFamily="34" charset="0"/>
              </a:rPr>
              <a:t>Tütün ürünü - Sigara </a:t>
            </a:r>
            <a:endParaRPr dirty="0">
              <a:latin typeface="Calibri" panose="020F0502020204030204" pitchFamily="34" charset="0"/>
              <a:cs typeface="Calibri" panose="020F0502020204030204" pitchFamily="34" charset="0"/>
            </a:endParaRPr>
          </a:p>
        </p:txBody>
      </p:sp>
      <p:sp>
        <p:nvSpPr>
          <p:cNvPr id="3" name="İçerik Yer Tutucusu 2"/>
          <p:cNvSpPr>
            <a:spLocks noGrp="1"/>
          </p:cNvSpPr>
          <p:nvPr>
            <p:ph type="body" sz="half" idx="2"/>
          </p:nvPr>
        </p:nvSpPr>
        <p:spPr bwMode="auto">
          <a:xfrm>
            <a:off x="849025" y="1133630"/>
            <a:ext cx="7325157" cy="4743641"/>
          </a:xfrm>
        </p:spPr>
        <p:txBody>
          <a:bodyPr/>
          <a:lstStyle/>
          <a:p>
            <a:pPr>
              <a:defRPr/>
            </a:pPr>
            <a:r>
              <a:rPr lang="tr-TR" sz="1800" dirty="0">
                <a:latin typeface="Calibri" panose="020F0502020204030204" pitchFamily="34" charset="0"/>
                <a:cs typeface="Calibri" panose="020F0502020204030204" pitchFamily="34" charset="0"/>
              </a:rPr>
              <a:t>Tütün ürünü tütün yaprağının tamamen veya kısmen hammadde olarak kullanılmasıyla elde edilir.</a:t>
            </a:r>
          </a:p>
          <a:p>
            <a:pPr marL="0" indent="0">
              <a:buNone/>
              <a:defRPr/>
            </a:pPr>
            <a:r>
              <a:rPr lang="tr-TR" sz="1800" dirty="0">
                <a:latin typeface="Calibri" panose="020F0502020204030204" pitchFamily="34" charset="0"/>
                <a:cs typeface="Calibri" panose="020F0502020204030204" pitchFamily="34" charset="0"/>
              </a:rPr>
              <a:t>Sigara, dumanı 7.000’den fazla kimyasal madde içeren ve nefes yoluyla çekilerek </a:t>
            </a:r>
            <a:r>
              <a:rPr lang="tr-TR" sz="1800" dirty="0" err="1">
                <a:latin typeface="Calibri" panose="020F0502020204030204" pitchFamily="34" charset="0"/>
                <a:cs typeface="Calibri" panose="020F0502020204030204" pitchFamily="34" charset="0"/>
              </a:rPr>
              <a:t>tü̈ketilen</a:t>
            </a:r>
            <a:r>
              <a:rPr lang="tr-TR" sz="1800" dirty="0">
                <a:latin typeface="Calibri" panose="020F0502020204030204" pitchFamily="34" charset="0"/>
                <a:cs typeface="Calibri" panose="020F0502020204030204" pitchFamily="34" charset="0"/>
              </a:rPr>
              <a:t> bir tütün ürünüdür.</a:t>
            </a:r>
            <a:endParaRPr sz="1800" dirty="0">
              <a:latin typeface="Calibri" panose="020F0502020204030204" pitchFamily="34" charset="0"/>
              <a:cs typeface="Calibri" panose="020F0502020204030204" pitchFamily="34" charset="0"/>
            </a:endParaRPr>
          </a:p>
          <a:p>
            <a:pPr marL="0" indent="0">
              <a:buNone/>
              <a:defRPr/>
            </a:pPr>
            <a:endParaRPr lang="tr-TR" sz="2400" dirty="0">
              <a:cs typeface="Calibri" panose="020F0502020204030204" pitchFamily="34" charset="0"/>
            </a:endParaRPr>
          </a:p>
          <a:p>
            <a:pPr>
              <a:defRPr/>
            </a:pPr>
            <a:endParaRPr lang="tr-TR" dirty="0"/>
          </a:p>
          <a:p>
            <a:pPr>
              <a:defRPr/>
            </a:pPr>
            <a:endParaRPr lang="tr-TR" dirty="0"/>
          </a:p>
        </p:txBody>
      </p:sp>
      <p:pic>
        <p:nvPicPr>
          <p:cNvPr id="8" name="Resim 7"/>
          <p:cNvPicPr>
            <a:picLocks noChangeAspect="1"/>
          </p:cNvPicPr>
          <p:nvPr/>
        </p:nvPicPr>
        <p:blipFill>
          <a:blip r:embed="rId3"/>
          <a:srcRect l="6015" t="6978"/>
          <a:stretch/>
        </p:blipFill>
        <p:spPr bwMode="auto">
          <a:xfrm>
            <a:off x="8174182" y="980729"/>
            <a:ext cx="3425687" cy="4743641"/>
          </a:xfrm>
          <a:prstGeom prst="rect">
            <a:avLst/>
          </a:prstGeom>
        </p:spPr>
      </p:pic>
      <p:pic>
        <p:nvPicPr>
          <p:cNvPr id="6" name="Resim 5" descr="insan yüzü, giyim, adam, insan, kişi, şahıs içeren bir resim&#10;&#10;Yapay zeka tarafından oluşturulan içerik yanlış olabilir."/>
          <p:cNvPicPr>
            <a:picLocks noChangeAspect="1"/>
          </p:cNvPicPr>
          <p:nvPr/>
        </p:nvPicPr>
        <p:blipFill>
          <a:blip r:embed="rId4"/>
          <a:srcRect l="37635" t="19884" r="7254" b="20382"/>
          <a:stretch/>
        </p:blipFill>
        <p:spPr bwMode="auto">
          <a:xfrm>
            <a:off x="947249" y="2842939"/>
            <a:ext cx="2708681" cy="2955328"/>
          </a:xfrm>
          <a:prstGeom prst="rect">
            <a:avLst/>
          </a:prstGeom>
        </p:spPr>
      </p:pic>
      <p:pic>
        <p:nvPicPr>
          <p:cNvPr id="9" name="Resim 8" descr="kişi, şahıs, insan yüzü, adam, insan, siyah beyaz içeren bir resim&#10;&#10;Yapay zeka tarafından oluşturulan içerik yanlış olabilir."/>
          <p:cNvPicPr>
            <a:picLocks noChangeAspect="1"/>
          </p:cNvPicPr>
          <p:nvPr/>
        </p:nvPicPr>
        <p:blipFill>
          <a:blip r:embed="rId5"/>
          <a:srcRect l="17166" t="5467" r="11629" b="2519"/>
          <a:stretch/>
        </p:blipFill>
        <p:spPr bwMode="auto">
          <a:xfrm>
            <a:off x="4185978" y="2842940"/>
            <a:ext cx="3327604" cy="2955327"/>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Unvan 1"/>
          <p:cNvSpPr>
            <a:spLocks noGrp="1"/>
          </p:cNvSpPr>
          <p:nvPr>
            <p:ph type="title"/>
          </p:nvPr>
        </p:nvSpPr>
        <p:spPr bwMode="auto">
          <a:xfrm>
            <a:off x="849025" y="476232"/>
            <a:ext cx="11089225" cy="504497"/>
          </a:xfrm>
        </p:spPr>
        <p:txBody>
          <a:bodyPr>
            <a:normAutofit/>
          </a:bodyPr>
          <a:lstStyle/>
          <a:p>
            <a:pPr>
              <a:defRPr/>
            </a:pPr>
            <a:r>
              <a:rPr lang="tr-TR" sz="2400" dirty="0">
                <a:latin typeface="Calibri" panose="020F0502020204030204" pitchFamily="34" charset="0"/>
                <a:cs typeface="Calibri" panose="020F0502020204030204" pitchFamily="34" charset="0"/>
              </a:rPr>
              <a:t>Nikotin</a:t>
            </a:r>
            <a:endParaRPr dirty="0">
              <a:latin typeface="Calibri" panose="020F0502020204030204" pitchFamily="34" charset="0"/>
              <a:cs typeface="Calibri" panose="020F0502020204030204" pitchFamily="34" charset="0"/>
            </a:endParaRPr>
          </a:p>
        </p:txBody>
      </p:sp>
      <p:sp>
        <p:nvSpPr>
          <p:cNvPr id="3" name="İçerik Yer Tutucusu 2"/>
          <p:cNvSpPr>
            <a:spLocks noGrp="1"/>
          </p:cNvSpPr>
          <p:nvPr>
            <p:ph type="body" sz="half" idx="2"/>
          </p:nvPr>
        </p:nvSpPr>
        <p:spPr bwMode="auto"/>
        <p:txBody>
          <a:bodyPr/>
          <a:lstStyle/>
          <a:p>
            <a:pPr>
              <a:defRPr/>
            </a:pPr>
            <a:r>
              <a:rPr lang="tr-TR" dirty="0"/>
              <a:t>Kişiyi sigaraya bağımlı hale getiren madde ise </a:t>
            </a:r>
            <a:r>
              <a:rPr lang="tr-TR" dirty="0">
                <a:solidFill>
                  <a:srgbClr val="FF0000"/>
                </a:solidFill>
              </a:rPr>
              <a:t>Nikotin </a:t>
            </a:r>
            <a:r>
              <a:rPr lang="tr-TR" dirty="0"/>
              <a:t>olup, bu </a:t>
            </a:r>
            <a:r>
              <a:rPr lang="tr-TR" dirty="0" err="1"/>
              <a:t>alkoloid</a:t>
            </a:r>
            <a:r>
              <a:rPr lang="tr-TR" dirty="0"/>
              <a:t> direkt olarak tütün bitkisinden gelmektedir.</a:t>
            </a:r>
            <a:endParaRPr dirty="0"/>
          </a:p>
          <a:p>
            <a:pPr>
              <a:defRPr/>
            </a:pPr>
            <a:endParaRPr lang="tr-TR" dirty="0"/>
          </a:p>
        </p:txBody>
      </p:sp>
      <p:sp>
        <p:nvSpPr>
          <p:cNvPr id="4" name="Dikdörtgen 3"/>
          <p:cNvSpPr/>
          <p:nvPr/>
        </p:nvSpPr>
        <p:spPr bwMode="auto">
          <a:xfrm>
            <a:off x="2400300" y="2092813"/>
            <a:ext cx="7472362" cy="3046988"/>
          </a:xfrm>
          <a:prstGeom prst="rect">
            <a:avLst/>
          </a:prstGeom>
          <a:solidFill>
            <a:srgbClr val="FFFFFF"/>
          </a:solidFill>
          <a:ln>
            <a:solidFill>
              <a:schemeClr val="tx1"/>
            </a:solidFill>
          </a:ln>
        </p:spPr>
        <p:txBody>
          <a:bodyPr wrap="square">
            <a:spAutoFit/>
          </a:bodyPr>
          <a:lstStyle/>
          <a:p>
            <a:pPr>
              <a:defRPr/>
            </a:pPr>
            <a:endParaRPr lang="tr-TR" sz="2400" dirty="0">
              <a:solidFill>
                <a:schemeClr val="tx2"/>
              </a:solidFill>
            </a:endParaRPr>
          </a:p>
          <a:p>
            <a:pPr>
              <a:defRPr/>
            </a:pPr>
            <a:r>
              <a:rPr lang="tr-TR" sz="2400" dirty="0">
                <a:solidFill>
                  <a:schemeClr val="tx2"/>
                </a:solidFill>
              </a:rPr>
              <a:t>    </a:t>
            </a:r>
            <a:r>
              <a:rPr lang="tr-TR" sz="1600" dirty="0" err="1">
                <a:solidFill>
                  <a:schemeClr val="tx1"/>
                </a:solidFill>
                <a:latin typeface="Comic Sans MS"/>
              </a:rPr>
              <a:t>Locus</a:t>
            </a:r>
            <a:r>
              <a:rPr lang="tr-TR" sz="1600" dirty="0">
                <a:solidFill>
                  <a:schemeClr val="tx1"/>
                </a:solidFill>
                <a:latin typeface="Comic Sans MS"/>
              </a:rPr>
              <a:t> </a:t>
            </a:r>
            <a:r>
              <a:rPr lang="tr-TR" sz="1600" dirty="0" err="1">
                <a:solidFill>
                  <a:schemeClr val="tx1"/>
                </a:solidFill>
                <a:latin typeface="Comic Sans MS"/>
              </a:rPr>
              <a:t>caeruleus</a:t>
            </a:r>
            <a:r>
              <a:rPr lang="tr-TR" sz="1600" dirty="0">
                <a:solidFill>
                  <a:schemeClr val="tx1"/>
                </a:solidFill>
                <a:latin typeface="Comic Sans MS"/>
              </a:rPr>
              <a:t>                         </a:t>
            </a:r>
            <a:r>
              <a:rPr lang="tr-TR" sz="1600" dirty="0" err="1">
                <a:solidFill>
                  <a:schemeClr val="tx1"/>
                </a:solidFill>
                <a:latin typeface="Comic Sans MS"/>
              </a:rPr>
              <a:t>Nucleus</a:t>
            </a:r>
            <a:r>
              <a:rPr lang="tr-TR" sz="1600" dirty="0">
                <a:solidFill>
                  <a:schemeClr val="tx1"/>
                </a:solidFill>
                <a:latin typeface="Comic Sans MS"/>
              </a:rPr>
              <a:t> </a:t>
            </a:r>
            <a:r>
              <a:rPr lang="tr-TR" sz="1600" dirty="0" err="1">
                <a:solidFill>
                  <a:schemeClr val="tx1"/>
                </a:solidFill>
                <a:latin typeface="Comic Sans MS"/>
              </a:rPr>
              <a:t>accumbens</a:t>
            </a:r>
            <a:endParaRPr lang="tr-TR" sz="1600" dirty="0">
              <a:solidFill>
                <a:schemeClr val="tx1"/>
              </a:solidFill>
              <a:latin typeface="Comic Sans MS"/>
            </a:endParaRPr>
          </a:p>
          <a:p>
            <a:pPr>
              <a:defRPr/>
            </a:pPr>
            <a:r>
              <a:rPr lang="tr-TR" sz="1600" dirty="0">
                <a:solidFill>
                  <a:schemeClr val="tx1"/>
                </a:solidFill>
                <a:latin typeface="Comic Sans MS"/>
              </a:rPr>
              <a:t>                                                                     </a:t>
            </a:r>
            <a:endParaRPr dirty="0"/>
          </a:p>
          <a:p>
            <a:pPr>
              <a:defRPr/>
            </a:pPr>
            <a:r>
              <a:rPr lang="tr-TR" sz="1600" dirty="0">
                <a:solidFill>
                  <a:schemeClr val="tx1"/>
                </a:solidFill>
                <a:latin typeface="Comic Sans MS"/>
              </a:rPr>
              <a:t>      </a:t>
            </a:r>
            <a:r>
              <a:rPr lang="tr-TR" sz="1600" dirty="0" err="1">
                <a:solidFill>
                  <a:schemeClr val="tx1"/>
                </a:solidFill>
                <a:latin typeface="Comic Sans MS"/>
              </a:rPr>
              <a:t>noradrenalin</a:t>
            </a:r>
            <a:r>
              <a:rPr lang="tr-TR" sz="1600" dirty="0">
                <a:solidFill>
                  <a:schemeClr val="tx1"/>
                </a:solidFill>
                <a:latin typeface="Comic Sans MS"/>
              </a:rPr>
              <a:t>                                    </a:t>
            </a:r>
            <a:r>
              <a:rPr lang="tr-TR" sz="1600" dirty="0" err="1">
                <a:solidFill>
                  <a:schemeClr val="tx1"/>
                </a:solidFill>
                <a:latin typeface="Comic Sans MS"/>
              </a:rPr>
              <a:t>dopamin</a:t>
            </a:r>
            <a:endParaRPr lang="tr-TR" sz="1600" dirty="0">
              <a:solidFill>
                <a:schemeClr val="tx1"/>
              </a:solidFill>
              <a:latin typeface="Comic Sans MS"/>
            </a:endParaRPr>
          </a:p>
          <a:p>
            <a:pPr>
              <a:defRPr/>
            </a:pPr>
            <a:r>
              <a:rPr lang="tr-TR" sz="1600" dirty="0">
                <a:solidFill>
                  <a:schemeClr val="tx1"/>
                </a:solidFill>
                <a:latin typeface="Comic Sans MS"/>
              </a:rPr>
              <a:t>                                                                     </a:t>
            </a:r>
            <a:endParaRPr dirty="0"/>
          </a:p>
          <a:p>
            <a:pPr>
              <a:defRPr/>
            </a:pPr>
            <a:r>
              <a:rPr lang="tr-TR" sz="1600" dirty="0">
                <a:solidFill>
                  <a:schemeClr val="tx1"/>
                </a:solidFill>
                <a:latin typeface="Comic Sans MS"/>
              </a:rPr>
              <a:t> Yüksek </a:t>
            </a:r>
            <a:r>
              <a:rPr lang="tr-TR" sz="1600" dirty="0" err="1">
                <a:solidFill>
                  <a:schemeClr val="tx1"/>
                </a:solidFill>
                <a:latin typeface="Comic Sans MS"/>
              </a:rPr>
              <a:t>kortikal</a:t>
            </a:r>
            <a:r>
              <a:rPr lang="tr-TR" sz="1600" dirty="0">
                <a:solidFill>
                  <a:schemeClr val="tx1"/>
                </a:solidFill>
                <a:latin typeface="Comic Sans MS"/>
              </a:rPr>
              <a:t> aktivasyon         Pozitif pekiştirici etki 	</a:t>
            </a:r>
            <a:br>
              <a:rPr lang="tr-TR" sz="1600" dirty="0">
                <a:solidFill>
                  <a:schemeClr val="tx1"/>
                </a:solidFill>
                <a:latin typeface="Comic Sans MS"/>
              </a:rPr>
            </a:br>
            <a:r>
              <a:rPr lang="tr-TR" sz="1600" dirty="0">
                <a:solidFill>
                  <a:schemeClr val="tx1"/>
                </a:solidFill>
                <a:latin typeface="Comic Sans MS"/>
              </a:rPr>
              <a:t> (Dikkat, konsantrasyon)               (Keyif verici özellik) </a:t>
            </a:r>
            <a:br>
              <a:rPr lang="tr-TR" sz="1600" dirty="0">
                <a:solidFill>
                  <a:schemeClr val="tx2"/>
                </a:solidFill>
                <a:latin typeface="Comic Sans MS"/>
              </a:rPr>
            </a:br>
            <a:r>
              <a:rPr lang="tr-TR" sz="1600" dirty="0">
                <a:solidFill>
                  <a:schemeClr val="tx2"/>
                </a:solidFill>
                <a:latin typeface="Comic Sans MS"/>
              </a:rPr>
              <a:t>         </a:t>
            </a:r>
            <a:r>
              <a:rPr lang="tr-TR" sz="1600" dirty="0">
                <a:latin typeface="Comic Sans MS"/>
              </a:rPr>
              <a:t>Yoksunluk                                        Bağımlılık</a:t>
            </a:r>
            <a:endParaRPr dirty="0"/>
          </a:p>
          <a:p>
            <a:pPr>
              <a:defRPr/>
            </a:pPr>
            <a:endParaRPr lang="tr-TR" sz="2400" dirty="0">
              <a:solidFill>
                <a:srgbClr val="FF0000"/>
              </a:solidFill>
            </a:endParaRPr>
          </a:p>
          <a:p>
            <a:pPr>
              <a:defRPr/>
            </a:pPr>
            <a:endParaRPr lang="tr-TR" sz="2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0"/>
        <p:cNvGrpSpPr/>
        <p:nvPr/>
      </p:nvGrpSpPr>
      <p:grpSpPr>
        <a:xfrm>
          <a:off x="0" y="0"/>
          <a:ext cx="0" cy="0"/>
          <a:chOff x="0" y="0"/>
          <a:chExt cx="0" cy="0"/>
        </a:xfrm>
      </p:grpSpPr>
      <p:sp>
        <p:nvSpPr>
          <p:cNvPr id="112" name="Google Shape;112;p3"/>
          <p:cNvSpPr txBox="1">
            <a:spLocks noGrp="1"/>
          </p:cNvSpPr>
          <p:nvPr>
            <p:ph type="title"/>
          </p:nvPr>
        </p:nvSpPr>
        <p:spPr>
          <a:prstGeom prst="rect">
            <a:avLst/>
          </a:prstGeom>
          <a:noFill/>
          <a:ln>
            <a:noFill/>
          </a:ln>
        </p:spPr>
        <p:txBody>
          <a:bodyPr spcFirstLastPara="1" wrap="square" lIns="91425" tIns="45700" rIns="91425" bIns="45700" anchor="t" anchorCtr="0">
            <a:normAutofit/>
          </a:bodyPr>
          <a:lstStyle/>
          <a:p>
            <a:pPr>
              <a:spcBef>
                <a:spcPts val="0"/>
              </a:spcBef>
              <a:buClr>
                <a:schemeClr val="dk1"/>
              </a:buClr>
              <a:buSzPts val="4400"/>
            </a:pPr>
            <a:r>
              <a:rPr lang="tr-TR" b="0" dirty="0">
                <a:latin typeface="Calibri" panose="020F0502020204030204" pitchFamily="34" charset="0"/>
                <a:cs typeface="Calibri" panose="020F0502020204030204" pitchFamily="34" charset="0"/>
              </a:rPr>
              <a:t>Gebeler</a:t>
            </a:r>
            <a:endParaRPr b="0" dirty="0">
              <a:latin typeface="Calibri" panose="020F0502020204030204" pitchFamily="34" charset="0"/>
              <a:cs typeface="Calibri" panose="020F0502020204030204" pitchFamily="34" charset="0"/>
            </a:endParaRPr>
          </a:p>
        </p:txBody>
      </p:sp>
      <p:sp>
        <p:nvSpPr>
          <p:cNvPr id="116" name="Google Shape;116;p3"/>
          <p:cNvSpPr txBox="1">
            <a:spLocks noGrp="1"/>
          </p:cNvSpPr>
          <p:nvPr>
            <p:ph type="body" sz="half" idx="2"/>
          </p:nvPr>
        </p:nvSpPr>
        <p:spPr>
          <a:xfrm>
            <a:off x="849025" y="1136074"/>
            <a:ext cx="10791583" cy="474119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endParaRPr lang="tr-TR" dirty="0">
              <a:latin typeface="Comic Sans MS" panose="030F0702030302020204" pitchFamily="66" charset="0"/>
            </a:endParaRPr>
          </a:p>
          <a:p>
            <a:pPr marL="228600" lvl="0" indent="-228600" algn="just" rtl="0">
              <a:lnSpc>
                <a:spcPct val="90000"/>
              </a:lnSpc>
              <a:spcBef>
                <a:spcPts val="1000"/>
              </a:spcBef>
              <a:spcAft>
                <a:spcPts val="0"/>
              </a:spcAft>
              <a:buClr>
                <a:schemeClr val="dk1"/>
              </a:buClr>
              <a:buSzPts val="2400"/>
              <a:buChar char="•"/>
            </a:pPr>
            <a:r>
              <a:rPr lang="tr-TR" dirty="0">
                <a:latin typeface="Calibri" panose="020F0502020204030204" pitchFamily="34" charset="0"/>
                <a:cs typeface="Calibri" panose="020F0502020204030204" pitchFamily="34" charset="0"/>
              </a:rPr>
              <a:t>Sigara içme ile düşük doğum ağırlığı arasında bağlantı vardır.</a:t>
            </a:r>
            <a:endParaRPr dirty="0">
              <a:latin typeface="Calibri" panose="020F0502020204030204" pitchFamily="34" charset="0"/>
              <a:cs typeface="Calibri" panose="020F0502020204030204" pitchFamily="34" charset="0"/>
            </a:endParaRPr>
          </a:p>
          <a:p>
            <a:pPr marL="228600" lvl="0" indent="-228600" algn="just" rtl="0">
              <a:lnSpc>
                <a:spcPct val="90000"/>
              </a:lnSpc>
              <a:spcBef>
                <a:spcPts val="1000"/>
              </a:spcBef>
              <a:spcAft>
                <a:spcPts val="0"/>
              </a:spcAft>
              <a:buClr>
                <a:schemeClr val="dk1"/>
              </a:buClr>
              <a:buSzPts val="2400"/>
              <a:buChar char="•"/>
            </a:pPr>
            <a:r>
              <a:rPr lang="tr-TR" dirty="0">
                <a:latin typeface="Calibri" panose="020F0502020204030204" pitchFamily="34" charset="0"/>
                <a:cs typeface="Calibri" panose="020F0502020204030204" pitchFamily="34" charset="0"/>
              </a:rPr>
              <a:t>Gebelik öncesi sigarayı bırakmak en iyi yaklaşımdır, ancak birçok kadın gebelik sırasında şiddetli sigara içme isteğiyle karşı karşıyadır.</a:t>
            </a:r>
            <a:endParaRPr dirty="0">
              <a:latin typeface="Calibri" panose="020F0502020204030204" pitchFamily="34" charset="0"/>
              <a:cs typeface="Calibri" panose="020F0502020204030204" pitchFamily="34" charset="0"/>
            </a:endParaRPr>
          </a:p>
          <a:p>
            <a:pPr marL="228600" lvl="0" indent="-228600" algn="just" rtl="0">
              <a:lnSpc>
                <a:spcPct val="90000"/>
              </a:lnSpc>
              <a:spcBef>
                <a:spcPts val="1000"/>
              </a:spcBef>
              <a:spcAft>
                <a:spcPts val="1200"/>
              </a:spcAft>
              <a:buClr>
                <a:schemeClr val="dk1"/>
              </a:buClr>
              <a:buSzPts val="2400"/>
              <a:buChar char="•"/>
            </a:pPr>
            <a:r>
              <a:rPr lang="tr-TR" dirty="0">
                <a:latin typeface="Calibri" panose="020F0502020204030204" pitchFamily="34" charset="0"/>
                <a:cs typeface="Calibri" panose="020F0502020204030204" pitchFamily="34" charset="0"/>
              </a:rPr>
              <a:t>Gebelikte sigarayı bırakmanın en iyi çözümü, kaliteli psikolojik destekle birlikte sigarayı tamamen bırakmaktır.</a:t>
            </a:r>
          </a:p>
          <a:p>
            <a:pPr marL="228600" lvl="0" indent="-228600" algn="just">
              <a:spcBef>
                <a:spcPts val="0"/>
              </a:spcBef>
              <a:buClr>
                <a:schemeClr val="dk1"/>
              </a:buClr>
              <a:buSzPts val="1700"/>
              <a:buChar char="•"/>
            </a:pPr>
            <a:r>
              <a:rPr lang="tr-TR" dirty="0" err="1">
                <a:solidFill>
                  <a:srgbClr val="FF0000"/>
                </a:solidFill>
                <a:latin typeface="Calibri" panose="020F0502020204030204" pitchFamily="34" charset="0"/>
                <a:cs typeface="Calibri" panose="020F0502020204030204" pitchFamily="34" charset="0"/>
              </a:rPr>
              <a:t>Sitizin</a:t>
            </a:r>
            <a:r>
              <a:rPr lang="tr-TR" dirty="0">
                <a:solidFill>
                  <a:srgbClr val="FF0000"/>
                </a:solidFill>
                <a:latin typeface="Calibri" panose="020F0502020204030204" pitchFamily="34" charset="0"/>
                <a:cs typeface="Calibri" panose="020F0502020204030204" pitchFamily="34" charset="0"/>
              </a:rPr>
              <a:t>, </a:t>
            </a:r>
            <a:r>
              <a:rPr lang="tr-TR" dirty="0" err="1">
                <a:solidFill>
                  <a:srgbClr val="FF0000"/>
                </a:solidFill>
                <a:latin typeface="Calibri" panose="020F0502020204030204" pitchFamily="34" charset="0"/>
                <a:cs typeface="Calibri" panose="020F0502020204030204" pitchFamily="34" charset="0"/>
              </a:rPr>
              <a:t>Vareniklin</a:t>
            </a:r>
            <a:r>
              <a:rPr lang="tr-TR" dirty="0">
                <a:solidFill>
                  <a:srgbClr val="FF0000"/>
                </a:solidFill>
                <a:latin typeface="Calibri" panose="020F0502020204030204" pitchFamily="34" charset="0"/>
                <a:cs typeface="Calibri" panose="020F0502020204030204" pitchFamily="34" charset="0"/>
              </a:rPr>
              <a:t> ve </a:t>
            </a:r>
            <a:r>
              <a:rPr lang="tr-TR" dirty="0" err="1">
                <a:solidFill>
                  <a:srgbClr val="FF0000"/>
                </a:solidFill>
                <a:latin typeface="Calibri" panose="020F0502020204030204" pitchFamily="34" charset="0"/>
                <a:cs typeface="Calibri" panose="020F0502020204030204" pitchFamily="34" charset="0"/>
              </a:rPr>
              <a:t>Bupropion</a:t>
            </a:r>
            <a:r>
              <a:rPr lang="tr-TR" dirty="0">
                <a:solidFill>
                  <a:srgbClr val="FF0000"/>
                </a:solidFill>
                <a:latin typeface="Calibri" panose="020F0502020204030204" pitchFamily="34" charset="0"/>
                <a:cs typeface="Calibri" panose="020F0502020204030204" pitchFamily="34" charset="0"/>
              </a:rPr>
              <a:t> gibi ilaçlar gebelikte </a:t>
            </a:r>
            <a:r>
              <a:rPr lang="tr-TR" b="1" dirty="0">
                <a:solidFill>
                  <a:srgbClr val="FF0000"/>
                </a:solidFill>
                <a:latin typeface="Calibri" panose="020F0502020204030204" pitchFamily="34" charset="0"/>
                <a:cs typeface="Calibri" panose="020F0502020204030204" pitchFamily="34" charset="0"/>
              </a:rPr>
              <a:t>önerilmemektedir</a:t>
            </a:r>
            <a:r>
              <a:rPr lang="tr-TR" dirty="0">
                <a:latin typeface="Calibri" panose="020F0502020204030204" pitchFamily="34" charset="0"/>
                <a:cs typeface="Calibri" panose="020F0502020204030204" pitchFamily="34" charset="0"/>
              </a:rPr>
              <a:t>.</a:t>
            </a:r>
          </a:p>
          <a:p>
            <a:pPr marL="228600" lvl="0" indent="-228600" algn="just">
              <a:buClr>
                <a:schemeClr val="dk1"/>
              </a:buClr>
              <a:buSzPts val="1700"/>
              <a:buChar char="•"/>
            </a:pPr>
            <a:r>
              <a:rPr lang="tr-TR" dirty="0">
                <a:latin typeface="Calibri" panose="020F0502020204030204" pitchFamily="34" charset="0"/>
                <a:cs typeface="Calibri" panose="020F0502020204030204" pitchFamily="34" charset="0"/>
              </a:rPr>
              <a:t>Nikotin </a:t>
            </a:r>
            <a:r>
              <a:rPr lang="tr-TR" dirty="0" err="1">
                <a:latin typeface="Calibri" panose="020F0502020204030204" pitchFamily="34" charset="0"/>
                <a:cs typeface="Calibri" panose="020F0502020204030204" pitchFamily="34" charset="0"/>
              </a:rPr>
              <a:t>replasman</a:t>
            </a:r>
            <a:r>
              <a:rPr lang="tr-TR" dirty="0">
                <a:latin typeface="Calibri" panose="020F0502020204030204" pitchFamily="34" charset="0"/>
                <a:cs typeface="Calibri" panose="020F0502020204030204" pitchFamily="34" charset="0"/>
              </a:rPr>
              <a:t> tedavisinin gebelikte kullanımı konusunda yeterli veri bulunmamaktadır.</a:t>
            </a:r>
          </a:p>
          <a:p>
            <a:pPr marL="228600" lvl="0" indent="-228600" algn="just">
              <a:buClr>
                <a:schemeClr val="dk1"/>
              </a:buClr>
              <a:buSzPts val="1700"/>
              <a:buChar char="•"/>
            </a:pPr>
            <a:r>
              <a:rPr lang="tr-TR" b="1" dirty="0">
                <a:latin typeface="Calibri" panose="020F0502020204030204" pitchFamily="34" charset="0"/>
                <a:cs typeface="Calibri" panose="020F0502020204030204" pitchFamily="34" charset="0"/>
              </a:rPr>
              <a:t>Ancak, ikna edici nitelikte hiçbir çalışmada nikotin </a:t>
            </a:r>
            <a:r>
              <a:rPr lang="tr-TR" b="1" dirty="0" err="1">
                <a:latin typeface="Calibri" panose="020F0502020204030204" pitchFamily="34" charset="0"/>
                <a:cs typeface="Calibri" panose="020F0502020204030204" pitchFamily="34" charset="0"/>
              </a:rPr>
              <a:t>replasman</a:t>
            </a:r>
            <a:r>
              <a:rPr lang="tr-TR" b="1" dirty="0">
                <a:latin typeface="Calibri" panose="020F0502020204030204" pitchFamily="34" charset="0"/>
                <a:cs typeface="Calibri" panose="020F0502020204030204" pitchFamily="34" charset="0"/>
              </a:rPr>
              <a:t> tedavisinin spesifik yan etkileri sigara içmenin etkilerinden daha ağır değildir.</a:t>
            </a:r>
            <a:endParaRPr lang="tr-TR" dirty="0">
              <a:latin typeface="Calibri" panose="020F0502020204030204" pitchFamily="34" charset="0"/>
              <a:cs typeface="Calibri" panose="020F0502020204030204" pitchFamily="34" charset="0"/>
            </a:endParaRPr>
          </a:p>
          <a:p>
            <a:pPr marL="228600" lvl="0" indent="-228600" algn="just">
              <a:buClr>
                <a:schemeClr val="dk1"/>
              </a:buClr>
              <a:buSzPts val="1700"/>
              <a:buChar char="•"/>
            </a:pPr>
            <a:r>
              <a:rPr lang="tr-TR" dirty="0">
                <a:latin typeface="Calibri" panose="020F0502020204030204" pitchFamily="34" charset="0"/>
                <a:cs typeface="Calibri" panose="020F0502020204030204" pitchFamily="34" charset="0"/>
              </a:rPr>
              <a:t>Düzenleyici kurallar arasında uyumsuzluklar olduğu için bazı ülkelerde nikotin </a:t>
            </a:r>
            <a:r>
              <a:rPr lang="tr-TR" dirty="0" err="1">
                <a:latin typeface="Calibri" panose="020F0502020204030204" pitchFamily="34" charset="0"/>
                <a:cs typeface="Calibri" panose="020F0502020204030204" pitchFamily="34" charset="0"/>
              </a:rPr>
              <a:t>replasman</a:t>
            </a:r>
            <a:r>
              <a:rPr lang="tr-TR" dirty="0">
                <a:latin typeface="Calibri" panose="020F0502020204030204" pitchFamily="34" charset="0"/>
                <a:cs typeface="Calibri" panose="020F0502020204030204" pitchFamily="34" charset="0"/>
              </a:rPr>
              <a:t> tedavisi gebelere uygunken diğerlerinde uygun değildir.</a:t>
            </a:r>
            <a:r>
              <a:rPr lang="en-US" dirty="0">
                <a:latin typeface="Calibri" panose="020F0502020204030204" pitchFamily="34" charset="0"/>
                <a:cs typeface="Calibri" panose="020F0502020204030204" pitchFamily="34" charset="0"/>
              </a:rPr>
              <a:t> </a:t>
            </a:r>
            <a:endParaRPr lang="tr-TR" dirty="0">
              <a:latin typeface="Calibri" panose="020F0502020204030204" pitchFamily="34" charset="0"/>
              <a:cs typeface="Calibri" panose="020F0502020204030204" pitchFamily="34" charset="0"/>
            </a:endParaRPr>
          </a:p>
          <a:p>
            <a:pPr marL="228600" lvl="0" indent="-228600" algn="just">
              <a:buClr>
                <a:schemeClr val="dk1"/>
              </a:buClr>
              <a:buSzPts val="1700"/>
              <a:buChar char="•"/>
            </a:pPr>
            <a:r>
              <a:rPr lang="tr-TR" dirty="0">
                <a:latin typeface="Calibri" panose="020F0502020204030204" pitchFamily="34" charset="0"/>
                <a:cs typeface="Calibri" panose="020F0502020204030204" pitchFamily="34" charset="0"/>
              </a:rPr>
              <a:t>Uygulanan ülkelerde, 24 saatlik bantlar yerine </a:t>
            </a:r>
            <a:r>
              <a:rPr lang="tr-TR" b="1" dirty="0">
                <a:latin typeface="Calibri" panose="020F0502020204030204" pitchFamily="34" charset="0"/>
                <a:cs typeface="Calibri" panose="020F0502020204030204" pitchFamily="34" charset="0"/>
              </a:rPr>
              <a:t>16 saatlik bantlar </a:t>
            </a:r>
            <a:r>
              <a:rPr lang="tr-TR" dirty="0">
                <a:latin typeface="Calibri" panose="020F0502020204030204" pitchFamily="34" charset="0"/>
                <a:cs typeface="Calibri" panose="020F0502020204030204" pitchFamily="34" charset="0"/>
              </a:rPr>
              <a:t>tercih edilmektedir.</a:t>
            </a:r>
          </a:p>
          <a:p>
            <a:pPr marL="228600" lvl="0" indent="-228600" algn="just">
              <a:buClr>
                <a:schemeClr val="dk1"/>
              </a:buClr>
              <a:buSzPts val="1700"/>
              <a:buChar char="•"/>
            </a:pPr>
            <a:r>
              <a:rPr lang="tr-TR" dirty="0">
                <a:latin typeface="Calibri" panose="020F0502020204030204" pitchFamily="34" charset="0"/>
                <a:cs typeface="Calibri" panose="020F0502020204030204" pitchFamily="34" charset="0"/>
              </a:rPr>
              <a:t>Aşırı istek durumunda, bantlarla birlikte oral nikotin formları da kullanılabilir.</a:t>
            </a:r>
          </a:p>
          <a:p>
            <a:pPr marL="228600" lvl="0" indent="-228600" algn="l" rtl="0">
              <a:lnSpc>
                <a:spcPct val="90000"/>
              </a:lnSpc>
              <a:spcBef>
                <a:spcPts val="1000"/>
              </a:spcBef>
              <a:spcAft>
                <a:spcPts val="0"/>
              </a:spcAft>
              <a:buClr>
                <a:schemeClr val="dk1"/>
              </a:buClr>
              <a:buSzPts val="2400"/>
              <a:buChar char="•"/>
            </a:pPr>
            <a:endParaRPr dirty="0">
              <a:latin typeface="Comic Sans MS" panose="030F0702030302020204" pitchFamily="66"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BF489EB-E51F-1B4F-87A7-07F7E8B36880}"/>
              </a:ext>
            </a:extLst>
          </p:cNvPr>
          <p:cNvSpPr>
            <a:spLocks noGrp="1"/>
          </p:cNvSpPr>
          <p:nvPr>
            <p:ph type="title"/>
          </p:nvPr>
        </p:nvSpPr>
        <p:spPr>
          <a:xfrm>
            <a:off x="646545" y="360218"/>
            <a:ext cx="10994063" cy="620511"/>
          </a:xfrm>
        </p:spPr>
        <p:txBody>
          <a:bodyPr>
            <a:noAutofit/>
          </a:bodyPr>
          <a:lstStyle/>
          <a:p>
            <a:br>
              <a:rPr lang="tr-TR" sz="2400" dirty="0">
                <a:latin typeface="Comic Sans MS" panose="030F0702030302020204" pitchFamily="66" charset="0"/>
              </a:rPr>
            </a:br>
            <a:r>
              <a:rPr lang="tr-TR" sz="2400" dirty="0">
                <a:latin typeface="Calibri" panose="020F0502020204030204" pitchFamily="34" charset="0"/>
                <a:cs typeface="Calibri" panose="020F0502020204030204" pitchFamily="34" charset="0"/>
              </a:rPr>
              <a:t>Yeni nesil tütün ürünleri</a:t>
            </a:r>
          </a:p>
        </p:txBody>
      </p:sp>
      <p:sp>
        <p:nvSpPr>
          <p:cNvPr id="6" name="İçerik Yer Tutucusu 5">
            <a:extLst>
              <a:ext uri="{FF2B5EF4-FFF2-40B4-BE49-F238E27FC236}">
                <a16:creationId xmlns:a16="http://schemas.microsoft.com/office/drawing/2014/main" id="{E51D37E8-E88C-D148-963F-C14F50107D7E}"/>
              </a:ext>
            </a:extLst>
          </p:cNvPr>
          <p:cNvSpPr>
            <a:spLocks noGrp="1"/>
          </p:cNvSpPr>
          <p:nvPr>
            <p:ph type="body" sz="half" idx="2"/>
          </p:nvPr>
        </p:nvSpPr>
        <p:spPr>
          <a:xfrm>
            <a:off x="849025" y="1168036"/>
            <a:ext cx="10791583" cy="4521927"/>
          </a:xfrm>
        </p:spPr>
        <p:txBody>
          <a:bodyPr>
            <a:normAutofit/>
          </a:bodyPr>
          <a:lstStyle/>
          <a:p>
            <a:pPr marL="0" indent="0">
              <a:buNone/>
            </a:pPr>
            <a:endParaRPr lang="tr-TR" dirty="0">
              <a:solidFill>
                <a:srgbClr val="000000"/>
              </a:solidFill>
              <a:effectLst/>
              <a:latin typeface="Comic Sans MS" panose="030F0702030302020204" pitchFamily="66" charset="0"/>
            </a:endParaRPr>
          </a:p>
          <a:p>
            <a:pPr marL="0" indent="0">
              <a:buNone/>
            </a:pPr>
            <a:r>
              <a:rPr lang="tr-TR" dirty="0">
                <a:solidFill>
                  <a:srgbClr val="000000"/>
                </a:solidFill>
                <a:effectLst/>
                <a:latin typeface="Calibri" panose="020F0502020204030204" pitchFamily="34" charset="0"/>
                <a:cs typeface="Calibri" panose="020F0502020204030204" pitchFamily="34" charset="0"/>
              </a:rPr>
              <a:t>İlk kez 2003 yılında Çinli </a:t>
            </a:r>
            <a:r>
              <a:rPr lang="tr-TR" dirty="0" err="1">
                <a:solidFill>
                  <a:srgbClr val="000000"/>
                </a:solidFill>
                <a:effectLst/>
                <a:latin typeface="Calibri" panose="020F0502020204030204" pitchFamily="34" charset="0"/>
                <a:cs typeface="Calibri" panose="020F0502020204030204" pitchFamily="34" charset="0"/>
              </a:rPr>
              <a:t>Lik</a:t>
            </a:r>
            <a:r>
              <a:rPr lang="tr-TR" dirty="0">
                <a:solidFill>
                  <a:srgbClr val="000000"/>
                </a:solidFill>
                <a:effectLst/>
                <a:latin typeface="Calibri" panose="020F0502020204030204" pitchFamily="34" charset="0"/>
                <a:cs typeface="Calibri" panose="020F0502020204030204" pitchFamily="34" charset="0"/>
              </a:rPr>
              <a:t> </a:t>
            </a:r>
            <a:r>
              <a:rPr lang="tr-TR" dirty="0" err="1">
                <a:solidFill>
                  <a:srgbClr val="000000"/>
                </a:solidFill>
                <a:effectLst/>
                <a:latin typeface="Calibri" panose="020F0502020204030204" pitchFamily="34" charset="0"/>
                <a:cs typeface="Calibri" panose="020F0502020204030204" pitchFamily="34" charset="0"/>
              </a:rPr>
              <a:t>Hon</a:t>
            </a:r>
            <a:r>
              <a:rPr lang="tr-TR" dirty="0">
                <a:solidFill>
                  <a:srgbClr val="000000"/>
                </a:solidFill>
                <a:effectLst/>
                <a:latin typeface="Calibri" panose="020F0502020204030204" pitchFamily="34" charset="0"/>
                <a:cs typeface="Calibri" panose="020F0502020204030204" pitchFamily="34" charset="0"/>
              </a:rPr>
              <a:t> tarafından patenti alınan elektronik sigaranın, 2004 yılında Çin, 2006 yılında Amerika ve Avrupa pazarlarında satışına başlandı. </a:t>
            </a:r>
          </a:p>
          <a:p>
            <a:pPr marL="0" indent="0">
              <a:buNone/>
            </a:pPr>
            <a:r>
              <a:rPr lang="tr-TR" dirty="0">
                <a:solidFill>
                  <a:srgbClr val="000000"/>
                </a:solidFill>
                <a:effectLst/>
                <a:latin typeface="Calibri" panose="020F0502020204030204" pitchFamily="34" charset="0"/>
                <a:cs typeface="Calibri" panose="020F0502020204030204" pitchFamily="34" charset="0"/>
              </a:rPr>
              <a:t>2012 yılından itibaren tütün endüstri devlerinin bağımsız elektronik sigara şirketlerini satın almasıyla e-sigara </a:t>
            </a:r>
            <a:r>
              <a:rPr lang="tr-TR" dirty="0">
                <a:solidFill>
                  <a:srgbClr val="000000"/>
                </a:solidFill>
                <a:latin typeface="Calibri" panose="020F0502020204030204" pitchFamily="34" charset="0"/>
                <a:cs typeface="Calibri" panose="020F0502020204030204" pitchFamily="34" charset="0"/>
              </a:rPr>
              <a:t>p</a:t>
            </a:r>
            <a:r>
              <a:rPr lang="tr-TR" dirty="0">
                <a:solidFill>
                  <a:srgbClr val="000000"/>
                </a:solidFill>
                <a:effectLst/>
                <a:latin typeface="Calibri" panose="020F0502020204030204" pitchFamily="34" charset="0"/>
                <a:cs typeface="Calibri" panose="020F0502020204030204" pitchFamily="34" charset="0"/>
              </a:rPr>
              <a:t>azarı büyümüştür.</a:t>
            </a:r>
          </a:p>
          <a:p>
            <a:pPr marL="0" indent="0">
              <a:buNone/>
            </a:pPr>
            <a:endParaRPr lang="tr-TR" dirty="0">
              <a:solidFill>
                <a:srgbClr val="000000"/>
              </a:solidFill>
              <a:effectLst/>
              <a:latin typeface="Calibri" panose="020F0502020204030204" pitchFamily="34" charset="0"/>
              <a:cs typeface="Calibri" panose="020F0502020204030204" pitchFamily="34" charset="0"/>
            </a:endParaRPr>
          </a:p>
          <a:p>
            <a:pPr marL="0" indent="0">
              <a:buNone/>
            </a:pPr>
            <a:r>
              <a:rPr lang="tr-TR" dirty="0">
                <a:solidFill>
                  <a:srgbClr val="000000"/>
                </a:solidFill>
                <a:latin typeface="Calibri" panose="020F0502020204030204" pitchFamily="34" charset="0"/>
                <a:cs typeface="Calibri" panose="020F0502020204030204" pitchFamily="34" charset="0"/>
              </a:rPr>
              <a:t>Bu ürünler;</a:t>
            </a:r>
            <a:endParaRPr lang="tr-TR" dirty="0">
              <a:solidFill>
                <a:srgbClr val="000000"/>
              </a:solidFill>
              <a:effectLst/>
              <a:latin typeface="Calibri" panose="020F0502020204030204" pitchFamily="34" charset="0"/>
              <a:cs typeface="Calibri" panose="020F0502020204030204" pitchFamily="34" charset="0"/>
            </a:endParaRPr>
          </a:p>
          <a:p>
            <a:pPr marL="0" indent="0">
              <a:buNone/>
            </a:pPr>
            <a:r>
              <a:rPr lang="tr-TR" dirty="0">
                <a:latin typeface="Calibri" panose="020F0502020204030204" pitchFamily="34" charset="0"/>
                <a:cs typeface="Calibri" panose="020F0502020204030204" pitchFamily="34" charset="0"/>
              </a:rPr>
              <a:t>Elektronik nikotin salıveren sistemler (ENDS):</a:t>
            </a:r>
          </a:p>
          <a:p>
            <a:r>
              <a:rPr lang="tr-TR" dirty="0">
                <a:latin typeface="Calibri" panose="020F0502020204030204" pitchFamily="34" charset="0"/>
                <a:cs typeface="Calibri" panose="020F0502020204030204" pitchFamily="34" charset="0"/>
              </a:rPr>
              <a:t>E-sigaralar</a:t>
            </a:r>
          </a:p>
          <a:p>
            <a:r>
              <a:rPr lang="tr-TR" dirty="0">
                <a:latin typeface="Calibri" panose="020F0502020204030204" pitchFamily="34" charset="0"/>
                <a:cs typeface="Calibri" panose="020F0502020204030204" pitchFamily="34" charset="0"/>
              </a:rPr>
              <a:t>Isıtılmış tütün ürünleri (</a:t>
            </a:r>
            <a:r>
              <a:rPr lang="tr-TR" dirty="0" err="1">
                <a:latin typeface="Calibri" panose="020F0502020204030204" pitchFamily="34" charset="0"/>
                <a:cs typeface="Calibri" panose="020F0502020204030204" pitchFamily="34" charset="0"/>
              </a:rPr>
              <a:t>heated</a:t>
            </a:r>
            <a:r>
              <a:rPr lang="tr-TR" dirty="0">
                <a:latin typeface="Calibri" panose="020F0502020204030204" pitchFamily="34" charset="0"/>
                <a:cs typeface="Calibri" panose="020F0502020204030204" pitchFamily="34" charset="0"/>
              </a:rPr>
              <a:t>-not </a:t>
            </a:r>
            <a:r>
              <a:rPr lang="tr-TR" dirty="0" err="1">
                <a:latin typeface="Calibri" panose="020F0502020204030204" pitchFamily="34" charset="0"/>
                <a:cs typeface="Calibri" panose="020F0502020204030204" pitchFamily="34" charset="0"/>
              </a:rPr>
              <a:t>burned</a:t>
            </a:r>
            <a:r>
              <a:rPr lang="tr-TR" dirty="0">
                <a:latin typeface="Calibri" panose="020F0502020204030204" pitchFamily="34" charset="0"/>
                <a:cs typeface="Calibri" panose="020F0502020204030204" pitchFamily="34" charset="0"/>
              </a:rPr>
              <a:t> </a:t>
            </a:r>
            <a:r>
              <a:rPr lang="tr-TR" dirty="0" err="1">
                <a:latin typeface="Calibri" panose="020F0502020204030204" pitchFamily="34" charset="0"/>
                <a:cs typeface="Calibri" panose="020F0502020204030204" pitchFamily="34" charset="0"/>
              </a:rPr>
              <a:t>tobacco</a:t>
            </a:r>
            <a:r>
              <a:rPr lang="tr-TR" dirty="0">
                <a:latin typeface="Calibri" panose="020F0502020204030204" pitchFamily="34" charset="0"/>
                <a:cs typeface="Calibri" panose="020F0502020204030204" pitchFamily="34" charset="0"/>
              </a:rPr>
              <a:t> </a:t>
            </a:r>
            <a:r>
              <a:rPr lang="tr-TR" dirty="0" err="1">
                <a:latin typeface="Calibri" panose="020F0502020204030204" pitchFamily="34" charset="0"/>
                <a:cs typeface="Calibri" panose="020F0502020204030204" pitchFamily="34" charset="0"/>
              </a:rPr>
              <a:t>products</a:t>
            </a:r>
            <a:r>
              <a:rPr lang="tr-TR" dirty="0">
                <a:latin typeface="Calibri" panose="020F0502020204030204" pitchFamily="34" charset="0"/>
                <a:cs typeface="Calibri" panose="020F0502020204030204" pitchFamily="34" charset="0"/>
              </a:rPr>
              <a:t>)</a:t>
            </a:r>
          </a:p>
          <a:p>
            <a:r>
              <a:rPr lang="tr-TR" dirty="0">
                <a:latin typeface="Calibri" panose="020F0502020204030204" pitchFamily="34" charset="0"/>
                <a:cs typeface="Calibri" panose="020F0502020204030204" pitchFamily="34" charset="0"/>
              </a:rPr>
              <a:t>Oral nikotin kesecikleri</a:t>
            </a:r>
          </a:p>
          <a:p>
            <a:pPr marL="0" indent="0">
              <a:buNone/>
            </a:pPr>
            <a:endParaRPr lang="tr-TR" dirty="0"/>
          </a:p>
        </p:txBody>
      </p:sp>
      <p:pic>
        <p:nvPicPr>
          <p:cNvPr id="7" name="Resim 6">
            <a:extLst>
              <a:ext uri="{FF2B5EF4-FFF2-40B4-BE49-F238E27FC236}">
                <a16:creationId xmlns:a16="http://schemas.microsoft.com/office/drawing/2014/main" id="{BC35878C-764E-CEDA-A7EE-A9F50CAA6693}"/>
              </a:ext>
            </a:extLst>
          </p:cNvPr>
          <p:cNvPicPr>
            <a:picLocks noChangeAspect="1"/>
          </p:cNvPicPr>
          <p:nvPr/>
        </p:nvPicPr>
        <p:blipFill>
          <a:blip r:embed="rId2"/>
          <a:stretch>
            <a:fillRect/>
          </a:stretch>
        </p:blipFill>
        <p:spPr>
          <a:xfrm>
            <a:off x="7532175" y="3991013"/>
            <a:ext cx="3711717" cy="1541932"/>
          </a:xfrm>
          <a:prstGeom prst="rect">
            <a:avLst/>
          </a:prstGeom>
        </p:spPr>
      </p:pic>
      <p:sp>
        <p:nvSpPr>
          <p:cNvPr id="3" name="Metin kutusu 2">
            <a:extLst>
              <a:ext uri="{FF2B5EF4-FFF2-40B4-BE49-F238E27FC236}">
                <a16:creationId xmlns:a16="http://schemas.microsoft.com/office/drawing/2014/main" id="{209C31FB-79BF-2C97-C7C4-554E70590429}"/>
              </a:ext>
            </a:extLst>
          </p:cNvPr>
          <p:cNvSpPr txBox="1"/>
          <p:nvPr/>
        </p:nvSpPr>
        <p:spPr>
          <a:xfrm>
            <a:off x="2758696" y="5838038"/>
            <a:ext cx="7502903" cy="400110"/>
          </a:xfrm>
          <a:prstGeom prst="rect">
            <a:avLst/>
          </a:prstGeom>
          <a:noFill/>
        </p:spPr>
        <p:txBody>
          <a:bodyPr wrap="square" rtlCol="0">
            <a:spAutoFit/>
          </a:bodyPr>
          <a:lstStyle/>
          <a:p>
            <a:r>
              <a:rPr lang="tr-TR" sz="1000" dirty="0">
                <a:solidFill>
                  <a:srgbClr val="121CDE"/>
                </a:solidFill>
              </a:rPr>
              <a:t>https://www.publichealthlawcenter.org/topics/commercial-tobacco-control/emerging-products#:~:text=The%20U.S.%20Food%20and%20Drug,and%20products%20using%20synthetic%20nicotine</a:t>
            </a:r>
            <a:r>
              <a:rPr lang="tr-TR" sz="1000" dirty="0">
                <a:solidFill>
                  <a:srgbClr val="FF0000"/>
                </a:solidFill>
              </a:rPr>
              <a:t>.</a:t>
            </a:r>
            <a:endParaRPr lang="tr-TR" sz="1000" dirty="0">
              <a:solidFill>
                <a:srgbClr val="FF0000"/>
              </a:solidFill>
              <a:highlight>
                <a:srgbClr val="FFFF00"/>
              </a:highlight>
            </a:endParaRPr>
          </a:p>
        </p:txBody>
      </p:sp>
    </p:spTree>
    <p:extLst>
      <p:ext uri="{BB962C8B-B14F-4D97-AF65-F5344CB8AC3E}">
        <p14:creationId xmlns:p14="http://schemas.microsoft.com/office/powerpoint/2010/main" val="39237311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122" name="1 Başlık"/>
          <p:cNvSpPr>
            <a:spLocks noGrp="1"/>
          </p:cNvSpPr>
          <p:nvPr>
            <p:ph type="title"/>
          </p:nvPr>
        </p:nvSpPr>
        <p:spPr bwMode="auto">
          <a:xfrm>
            <a:off x="634510" y="340204"/>
            <a:ext cx="11089225" cy="640525"/>
          </a:xfrm>
        </p:spPr>
        <p:txBody>
          <a:bodyPr>
            <a:normAutofit/>
          </a:bodyPr>
          <a:lstStyle/>
          <a:p>
            <a:pPr>
              <a:defRPr/>
            </a:pPr>
            <a:r>
              <a:rPr lang="tr-TR" sz="2400" dirty="0">
                <a:latin typeface="Calibri" panose="020F0502020204030204" pitchFamily="34" charset="0"/>
                <a:cs typeface="Calibri" panose="020F0502020204030204" pitchFamily="34" charset="0"/>
              </a:rPr>
              <a:t>e-sigaralar</a:t>
            </a:r>
            <a:endParaRPr sz="2400" dirty="0">
              <a:latin typeface="Calibri" panose="020F0502020204030204" pitchFamily="34" charset="0"/>
              <a:cs typeface="Calibri" panose="020F0502020204030204" pitchFamily="34" charset="0"/>
            </a:endParaRPr>
          </a:p>
        </p:txBody>
      </p:sp>
      <p:sp>
        <p:nvSpPr>
          <p:cNvPr id="3075" name="2 İçerik Yer Tutucusu"/>
          <p:cNvSpPr>
            <a:spLocks noGrp="1"/>
          </p:cNvSpPr>
          <p:nvPr>
            <p:ph type="body" sz="half" idx="2"/>
          </p:nvPr>
        </p:nvSpPr>
        <p:spPr bwMode="auto">
          <a:xfrm>
            <a:off x="825882" y="1355343"/>
            <a:ext cx="6466896" cy="4521927"/>
          </a:xfrm>
        </p:spPr>
        <p:txBody>
          <a:bodyPr/>
          <a:lstStyle/>
          <a:p>
            <a:pPr marL="0" indent="0">
              <a:buNone/>
              <a:defRPr/>
            </a:pPr>
            <a:r>
              <a:rPr lang="en-US" dirty="0"/>
              <a:t>E</a:t>
            </a:r>
            <a:r>
              <a:rPr lang="tr-TR" dirty="0" err="1"/>
              <a:t>lektronik</a:t>
            </a:r>
            <a:r>
              <a:rPr lang="tr-TR" dirty="0"/>
              <a:t> sigaralar, bir batarya aracılığıyla genellikle nikotin içeren </a:t>
            </a:r>
            <a:r>
              <a:rPr lang="tr-TR" dirty="0" err="1"/>
              <a:t>likid</a:t>
            </a:r>
            <a:r>
              <a:rPr lang="tr-TR" dirty="0"/>
              <a:t> materyali ısıtarak </a:t>
            </a:r>
            <a:r>
              <a:rPr lang="tr-TR" dirty="0" err="1"/>
              <a:t>vaporize</a:t>
            </a:r>
            <a:r>
              <a:rPr lang="tr-TR" dirty="0"/>
              <a:t> eden cihazlardır.</a:t>
            </a:r>
            <a:endParaRPr dirty="0"/>
          </a:p>
          <a:p>
            <a:pPr>
              <a:defRPr/>
            </a:pPr>
            <a:r>
              <a:rPr lang="tr-TR" dirty="0">
                <a:ea typeface="Calibri"/>
                <a:cs typeface="Times New Roman"/>
              </a:rPr>
              <a:t>Batarya / pil</a:t>
            </a:r>
            <a:endParaRPr dirty="0"/>
          </a:p>
          <a:p>
            <a:pPr>
              <a:defRPr/>
            </a:pPr>
            <a:r>
              <a:rPr lang="tr-TR" dirty="0">
                <a:ea typeface="Calibri"/>
                <a:cs typeface="Times New Roman"/>
              </a:rPr>
              <a:t>Bir ısıtıcı parçası</a:t>
            </a:r>
            <a:endParaRPr dirty="0"/>
          </a:p>
          <a:p>
            <a:pPr>
              <a:defRPr/>
            </a:pPr>
            <a:r>
              <a:rPr lang="tr-TR" dirty="0">
                <a:ea typeface="Calibri"/>
                <a:cs typeface="Times New Roman"/>
              </a:rPr>
              <a:t>Bir </a:t>
            </a:r>
            <a:r>
              <a:rPr lang="tr-TR" dirty="0" err="1">
                <a:ea typeface="Calibri"/>
                <a:cs typeface="Times New Roman"/>
              </a:rPr>
              <a:t>atomizer</a:t>
            </a:r>
            <a:endParaRPr lang="tr-TR" dirty="0">
              <a:ea typeface="Calibri"/>
              <a:cs typeface="Times New Roman"/>
            </a:endParaRPr>
          </a:p>
          <a:p>
            <a:pPr>
              <a:defRPr/>
            </a:pPr>
            <a:r>
              <a:rPr lang="tr-TR" dirty="0">
                <a:ea typeface="Calibri"/>
                <a:cs typeface="Times New Roman"/>
              </a:rPr>
              <a:t>Solüsyonun konduğu bir rezervuar </a:t>
            </a:r>
            <a:endParaRPr dirty="0"/>
          </a:p>
          <a:p>
            <a:pPr>
              <a:defRPr/>
            </a:pPr>
            <a:r>
              <a:rPr lang="tr-TR" dirty="0">
                <a:ea typeface="Calibri"/>
                <a:cs typeface="Times New Roman"/>
              </a:rPr>
              <a:t>Kullanıcının </a:t>
            </a:r>
            <a:r>
              <a:rPr lang="tr-TR" dirty="0" err="1">
                <a:ea typeface="Calibri"/>
                <a:cs typeface="Times New Roman"/>
              </a:rPr>
              <a:t>inhale</a:t>
            </a:r>
            <a:r>
              <a:rPr lang="tr-TR" dirty="0">
                <a:ea typeface="Calibri"/>
                <a:cs typeface="Times New Roman"/>
              </a:rPr>
              <a:t>  edeceği ağızlık</a:t>
            </a:r>
            <a:endParaRPr dirty="0"/>
          </a:p>
          <a:p>
            <a:pPr marL="0" indent="0">
              <a:buNone/>
              <a:defRPr/>
            </a:pPr>
            <a:endParaRPr lang="tr-TR" dirty="0"/>
          </a:p>
        </p:txBody>
      </p:sp>
      <p:pic>
        <p:nvPicPr>
          <p:cNvPr id="5124" name="Picture 2" descr="Image"/>
          <p:cNvPicPr>
            <a:picLocks noChangeAspect="1" noChangeArrowheads="1"/>
          </p:cNvPicPr>
          <p:nvPr/>
        </p:nvPicPr>
        <p:blipFill>
          <a:blip r:embed="rId3"/>
          <a:stretch/>
        </p:blipFill>
        <p:spPr bwMode="auto">
          <a:xfrm>
            <a:off x="7521563" y="1834932"/>
            <a:ext cx="4670437" cy="2743650"/>
          </a:xfrm>
          <a:prstGeom prst="rect">
            <a:avLst/>
          </a:prstGeom>
          <a:noFill/>
          <a:ln>
            <a:noFill/>
          </a:ln>
        </p:spPr>
      </p:pic>
      <p:sp>
        <p:nvSpPr>
          <p:cNvPr id="1342149265" name=" 1342149264"/>
          <p:cNvSpPr/>
          <p:nvPr/>
        </p:nvSpPr>
        <p:spPr bwMode="auto">
          <a:xfrm>
            <a:off x="825882" y="4644033"/>
            <a:ext cx="9143741" cy="1067159"/>
          </a:xfr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sz="1600" b="0" i="0" u="none" dirty="0">
                <a:solidFill>
                  <a:srgbClr val="000000"/>
                </a:solidFill>
                <a:latin typeface="Calibri" panose="020F0502020204030204" pitchFamily="34" charset="0"/>
                <a:ea typeface="Calibri"/>
                <a:cs typeface="Calibri" panose="020F0502020204030204" pitchFamily="34" charset="0"/>
              </a:rPr>
              <a:t>Vaping: </a:t>
            </a:r>
            <a:r>
              <a:rPr sz="1600" b="0" i="0" u="none" dirty="0" err="1">
                <a:solidFill>
                  <a:srgbClr val="000000"/>
                </a:solidFill>
                <a:latin typeface="Calibri" panose="020F0502020204030204" pitchFamily="34" charset="0"/>
                <a:ea typeface="Calibri"/>
                <a:cs typeface="Calibri" panose="020F0502020204030204" pitchFamily="34" charset="0"/>
              </a:rPr>
              <a:t>Isıtılmış</a:t>
            </a:r>
            <a:r>
              <a:rPr sz="1600" b="0" i="0" u="none" dirty="0">
                <a:solidFill>
                  <a:srgbClr val="000000"/>
                </a:solidFill>
                <a:latin typeface="Calibri" panose="020F0502020204030204" pitchFamily="34" charset="0"/>
                <a:ea typeface="Calibri"/>
                <a:cs typeface="Calibri" panose="020F0502020204030204" pitchFamily="34" charset="0"/>
              </a:rPr>
              <a:t>, aerosol </a:t>
            </a:r>
            <a:r>
              <a:rPr sz="1600" b="0" i="0" u="none" dirty="0" err="1">
                <a:solidFill>
                  <a:srgbClr val="000000"/>
                </a:solidFill>
                <a:latin typeface="Calibri" panose="020F0502020204030204" pitchFamily="34" charset="0"/>
                <a:ea typeface="Calibri"/>
                <a:cs typeface="Calibri" panose="020F0502020204030204" pitchFamily="34" charset="0"/>
              </a:rPr>
              <a:t>haline</a:t>
            </a:r>
            <a:r>
              <a:rPr sz="1600" b="0" i="0" u="none" dirty="0">
                <a:solidFill>
                  <a:srgbClr val="000000"/>
                </a:solidFill>
                <a:latin typeface="Calibri" panose="020F0502020204030204" pitchFamily="34" charset="0"/>
                <a:ea typeface="Calibri"/>
                <a:cs typeface="Calibri" panose="020F0502020204030204" pitchFamily="34" charset="0"/>
              </a:rPr>
              <a:t> </a:t>
            </a:r>
            <a:r>
              <a:rPr sz="1600" b="0" i="0" u="none" dirty="0" err="1">
                <a:solidFill>
                  <a:srgbClr val="000000"/>
                </a:solidFill>
                <a:latin typeface="Calibri" panose="020F0502020204030204" pitchFamily="34" charset="0"/>
                <a:ea typeface="Calibri"/>
                <a:cs typeface="Calibri" panose="020F0502020204030204" pitchFamily="34" charset="0"/>
              </a:rPr>
              <a:t>getirilmiş</a:t>
            </a:r>
            <a:r>
              <a:rPr sz="1600" b="0" i="0" u="none" dirty="0">
                <a:solidFill>
                  <a:srgbClr val="000000"/>
                </a:solidFill>
                <a:latin typeface="Calibri" panose="020F0502020204030204" pitchFamily="34" charset="0"/>
                <a:ea typeface="Calibri"/>
                <a:cs typeface="Calibri" panose="020F0502020204030204" pitchFamily="34" charset="0"/>
              </a:rPr>
              <a:t> </a:t>
            </a:r>
            <a:r>
              <a:rPr sz="1600" b="0" i="0" u="none" dirty="0" err="1">
                <a:solidFill>
                  <a:srgbClr val="000000"/>
                </a:solidFill>
                <a:latin typeface="Calibri" panose="020F0502020204030204" pitchFamily="34" charset="0"/>
                <a:ea typeface="Calibri"/>
                <a:cs typeface="Calibri" panose="020F0502020204030204" pitchFamily="34" charset="0"/>
              </a:rPr>
              <a:t>nikotin</a:t>
            </a:r>
            <a:r>
              <a:rPr sz="1600" b="0" i="0" u="none" dirty="0">
                <a:solidFill>
                  <a:srgbClr val="000000"/>
                </a:solidFill>
                <a:latin typeface="Calibri" panose="020F0502020204030204" pitchFamily="34" charset="0"/>
                <a:ea typeface="Calibri"/>
                <a:cs typeface="Calibri" panose="020F0502020204030204" pitchFamily="34" charset="0"/>
              </a:rPr>
              <a:t> </a:t>
            </a:r>
            <a:r>
              <a:rPr sz="1600" b="0" i="0" u="none" dirty="0" err="1">
                <a:solidFill>
                  <a:srgbClr val="000000"/>
                </a:solidFill>
                <a:latin typeface="Calibri" panose="020F0502020204030204" pitchFamily="34" charset="0"/>
                <a:ea typeface="Calibri"/>
                <a:cs typeface="Calibri" panose="020F0502020204030204" pitchFamily="34" charset="0"/>
              </a:rPr>
              <a:t>veya</a:t>
            </a:r>
            <a:r>
              <a:rPr sz="1600" b="0" i="0" u="none" dirty="0">
                <a:solidFill>
                  <a:srgbClr val="000000"/>
                </a:solidFill>
                <a:latin typeface="Calibri" panose="020F0502020204030204" pitchFamily="34" charset="0"/>
                <a:ea typeface="Calibri"/>
                <a:cs typeface="Calibri" panose="020F0502020204030204" pitchFamily="34" charset="0"/>
              </a:rPr>
              <a:t>  </a:t>
            </a:r>
            <a:r>
              <a:rPr sz="1600" b="0" i="0" u="none" dirty="0" err="1">
                <a:solidFill>
                  <a:srgbClr val="000000"/>
                </a:solidFill>
                <a:latin typeface="Calibri" panose="020F0502020204030204" pitchFamily="34" charset="0"/>
                <a:ea typeface="Calibri"/>
                <a:cs typeface="Calibri" panose="020F0502020204030204" pitchFamily="34" charset="0"/>
              </a:rPr>
              <a:t>diğer</a:t>
            </a:r>
            <a:r>
              <a:rPr sz="1600" b="0" i="0" u="none" dirty="0">
                <a:solidFill>
                  <a:srgbClr val="000000"/>
                </a:solidFill>
                <a:latin typeface="Calibri" panose="020F0502020204030204" pitchFamily="34" charset="0"/>
                <a:ea typeface="Calibri"/>
                <a:cs typeface="Calibri" panose="020F0502020204030204" pitchFamily="34" charset="0"/>
              </a:rPr>
              <a:t> </a:t>
            </a:r>
            <a:r>
              <a:rPr sz="1600" b="0" i="0" u="none" dirty="0" err="1">
                <a:solidFill>
                  <a:srgbClr val="000000"/>
                </a:solidFill>
                <a:latin typeface="Calibri" panose="020F0502020204030204" pitchFamily="34" charset="0"/>
                <a:ea typeface="Calibri"/>
                <a:cs typeface="Calibri" panose="020F0502020204030204" pitchFamily="34" charset="0"/>
              </a:rPr>
              <a:t>bağımlılık</a:t>
            </a:r>
            <a:r>
              <a:rPr sz="1600" b="0" i="0" u="none" dirty="0">
                <a:solidFill>
                  <a:srgbClr val="000000"/>
                </a:solidFill>
                <a:latin typeface="Calibri" panose="020F0502020204030204" pitchFamily="34" charset="0"/>
                <a:ea typeface="Calibri"/>
                <a:cs typeface="Calibri" panose="020F0502020204030204" pitchFamily="34" charset="0"/>
              </a:rPr>
              <a:t> </a:t>
            </a:r>
            <a:r>
              <a:rPr sz="1600" b="0" i="0" u="none" dirty="0" err="1">
                <a:solidFill>
                  <a:srgbClr val="000000"/>
                </a:solidFill>
                <a:latin typeface="Calibri" panose="020F0502020204030204" pitchFamily="34" charset="0"/>
                <a:ea typeface="Calibri"/>
                <a:cs typeface="Calibri" panose="020F0502020204030204" pitchFamily="34" charset="0"/>
              </a:rPr>
              <a:t>yapıcı</a:t>
            </a:r>
            <a:r>
              <a:rPr sz="1600" b="0" i="0" u="none" dirty="0">
                <a:solidFill>
                  <a:srgbClr val="000000"/>
                </a:solidFill>
                <a:latin typeface="Calibri" panose="020F0502020204030204" pitchFamily="34" charset="0"/>
                <a:ea typeface="Calibri"/>
                <a:cs typeface="Calibri" panose="020F0502020204030204" pitchFamily="34" charset="0"/>
              </a:rPr>
              <a:t> </a:t>
            </a:r>
            <a:r>
              <a:rPr sz="1600" b="0" i="0" u="none" dirty="0" err="1">
                <a:solidFill>
                  <a:srgbClr val="000000"/>
                </a:solidFill>
                <a:latin typeface="Calibri" panose="020F0502020204030204" pitchFamily="34" charset="0"/>
                <a:ea typeface="Calibri"/>
                <a:cs typeface="Calibri" panose="020F0502020204030204" pitchFamily="34" charset="0"/>
              </a:rPr>
              <a:t>maddeleri</a:t>
            </a:r>
            <a:r>
              <a:rPr sz="1600" b="0" i="0" u="none" dirty="0">
                <a:solidFill>
                  <a:srgbClr val="000000"/>
                </a:solidFill>
                <a:latin typeface="Calibri" panose="020F0502020204030204" pitchFamily="34" charset="0"/>
                <a:ea typeface="Calibri"/>
                <a:cs typeface="Calibri" panose="020F0502020204030204" pitchFamily="34" charset="0"/>
              </a:rPr>
              <a:t> </a:t>
            </a:r>
            <a:r>
              <a:rPr sz="1600" b="0" i="0" u="none" dirty="0" err="1">
                <a:solidFill>
                  <a:srgbClr val="000000"/>
                </a:solidFill>
                <a:latin typeface="Calibri" panose="020F0502020204030204" pitchFamily="34" charset="0"/>
                <a:ea typeface="Calibri"/>
                <a:cs typeface="Calibri" panose="020F0502020204030204" pitchFamily="34" charset="0"/>
              </a:rPr>
              <a:t>veya</a:t>
            </a:r>
            <a:r>
              <a:rPr sz="1600" b="0" i="0" u="none" dirty="0">
                <a:solidFill>
                  <a:srgbClr val="000000"/>
                </a:solidFill>
                <a:latin typeface="Calibri" panose="020F0502020204030204" pitchFamily="34" charset="0"/>
                <a:ea typeface="Calibri"/>
                <a:cs typeface="Calibri" panose="020F0502020204030204" pitchFamily="34" charset="0"/>
              </a:rPr>
              <a:t> </a:t>
            </a:r>
            <a:r>
              <a:rPr sz="1600" b="0" i="0" u="none" dirty="0" err="1">
                <a:solidFill>
                  <a:srgbClr val="000000"/>
                </a:solidFill>
                <a:latin typeface="Calibri" panose="020F0502020204030204" pitchFamily="34" charset="0"/>
                <a:ea typeface="Calibri"/>
                <a:cs typeface="Calibri" panose="020F0502020204030204" pitchFamily="34" charset="0"/>
              </a:rPr>
              <a:t>ilaçları</a:t>
            </a:r>
            <a:r>
              <a:rPr sz="1600" b="0" i="0" u="none" dirty="0">
                <a:solidFill>
                  <a:srgbClr val="000000"/>
                </a:solidFill>
                <a:latin typeface="Calibri" panose="020F0502020204030204" pitchFamily="34" charset="0"/>
                <a:ea typeface="Calibri"/>
                <a:cs typeface="Calibri" panose="020F0502020204030204" pitchFamily="34" charset="0"/>
              </a:rPr>
              <a:t>, </a:t>
            </a:r>
            <a:r>
              <a:rPr sz="1600" b="0" i="0" u="none" dirty="0" err="1">
                <a:solidFill>
                  <a:srgbClr val="000000"/>
                </a:solidFill>
                <a:latin typeface="Calibri" panose="020F0502020204030204" pitchFamily="34" charset="0"/>
                <a:ea typeface="Calibri"/>
                <a:cs typeface="Calibri" panose="020F0502020204030204" pitchFamily="34" charset="0"/>
              </a:rPr>
              <a:t>esas</a:t>
            </a:r>
            <a:r>
              <a:rPr sz="1600" b="0" i="0" u="none" dirty="0">
                <a:solidFill>
                  <a:srgbClr val="000000"/>
                </a:solidFill>
                <a:latin typeface="Calibri" panose="020F0502020204030204" pitchFamily="34" charset="0"/>
                <a:ea typeface="Calibri"/>
                <a:cs typeface="Calibri" panose="020F0502020204030204" pitchFamily="34" charset="0"/>
              </a:rPr>
              <a:t> </a:t>
            </a:r>
            <a:r>
              <a:rPr sz="1600" b="0" i="0" u="none" dirty="0" err="1">
                <a:solidFill>
                  <a:srgbClr val="000000"/>
                </a:solidFill>
                <a:latin typeface="Calibri" panose="020F0502020204030204" pitchFamily="34" charset="0"/>
                <a:ea typeface="Calibri"/>
                <a:cs typeface="Calibri" panose="020F0502020204030204" pitchFamily="34" charset="0"/>
              </a:rPr>
              <a:t>olarak</a:t>
            </a:r>
            <a:r>
              <a:rPr sz="1600" b="0" i="0" u="none" dirty="0">
                <a:solidFill>
                  <a:srgbClr val="000000"/>
                </a:solidFill>
                <a:latin typeface="Calibri" panose="020F0502020204030204" pitchFamily="34" charset="0"/>
                <a:ea typeface="Calibri"/>
                <a:cs typeface="Calibri" panose="020F0502020204030204" pitchFamily="34" charset="0"/>
              </a:rPr>
              <a:t> </a:t>
            </a:r>
            <a:r>
              <a:rPr sz="1600" b="0" i="0" u="none" dirty="0" err="1">
                <a:solidFill>
                  <a:srgbClr val="000000"/>
                </a:solidFill>
                <a:latin typeface="Calibri" panose="020F0502020204030204" pitchFamily="34" charset="0"/>
                <a:ea typeface="Calibri"/>
                <a:cs typeface="Calibri" panose="020F0502020204030204" pitchFamily="34" charset="0"/>
              </a:rPr>
              <a:t>propilen</a:t>
            </a:r>
            <a:r>
              <a:rPr sz="1600" b="0" i="0" u="none" dirty="0">
                <a:solidFill>
                  <a:srgbClr val="000000"/>
                </a:solidFill>
                <a:latin typeface="Calibri" panose="020F0502020204030204" pitchFamily="34" charset="0"/>
                <a:ea typeface="Calibri"/>
                <a:cs typeface="Calibri" panose="020F0502020204030204" pitchFamily="34" charset="0"/>
              </a:rPr>
              <a:t> </a:t>
            </a:r>
            <a:r>
              <a:rPr sz="1600" b="0" i="0" u="none" dirty="0" err="1">
                <a:solidFill>
                  <a:srgbClr val="000000"/>
                </a:solidFill>
                <a:latin typeface="Calibri" panose="020F0502020204030204" pitchFamily="34" charset="0"/>
                <a:ea typeface="Calibri"/>
                <a:cs typeface="Calibri" panose="020F0502020204030204" pitchFamily="34" charset="0"/>
              </a:rPr>
              <a:t>glikol</a:t>
            </a:r>
            <a:r>
              <a:rPr sz="1600" b="0" i="0" u="none" dirty="0">
                <a:solidFill>
                  <a:srgbClr val="000000"/>
                </a:solidFill>
                <a:latin typeface="Calibri" panose="020F0502020204030204" pitchFamily="34" charset="0"/>
                <a:ea typeface="Calibri"/>
                <a:cs typeface="Calibri" panose="020F0502020204030204" pitchFamily="34" charset="0"/>
              </a:rPr>
              <a:t> </a:t>
            </a:r>
            <a:r>
              <a:rPr sz="1600" b="0" i="0" u="none" dirty="0" err="1">
                <a:solidFill>
                  <a:srgbClr val="000000"/>
                </a:solidFill>
                <a:latin typeface="Calibri" panose="020F0502020204030204" pitchFamily="34" charset="0"/>
                <a:ea typeface="Calibri"/>
                <a:cs typeface="Calibri" panose="020F0502020204030204" pitchFamily="34" charset="0"/>
              </a:rPr>
              <a:t>ve</a:t>
            </a:r>
            <a:r>
              <a:rPr sz="1600" b="0" i="0" u="none" dirty="0">
                <a:solidFill>
                  <a:srgbClr val="000000"/>
                </a:solidFill>
                <a:latin typeface="Calibri" panose="020F0502020204030204" pitchFamily="34" charset="0"/>
                <a:ea typeface="Calibri"/>
                <a:cs typeface="Calibri" panose="020F0502020204030204" pitchFamily="34" charset="0"/>
              </a:rPr>
              <a:t> </a:t>
            </a:r>
            <a:r>
              <a:rPr sz="1600" b="0" i="0" u="none" dirty="0" err="1">
                <a:solidFill>
                  <a:srgbClr val="000000"/>
                </a:solidFill>
                <a:latin typeface="Calibri" panose="020F0502020204030204" pitchFamily="34" charset="0"/>
                <a:ea typeface="Calibri"/>
                <a:cs typeface="Calibri" panose="020F0502020204030204" pitchFamily="34" charset="0"/>
              </a:rPr>
              <a:t>bitkisel</a:t>
            </a:r>
            <a:r>
              <a:rPr sz="1600" b="0" i="0" u="none" dirty="0">
                <a:solidFill>
                  <a:srgbClr val="000000"/>
                </a:solidFill>
                <a:latin typeface="Calibri" panose="020F0502020204030204" pitchFamily="34" charset="0"/>
                <a:ea typeface="Calibri"/>
                <a:cs typeface="Calibri" panose="020F0502020204030204" pitchFamily="34" charset="0"/>
              </a:rPr>
              <a:t> </a:t>
            </a:r>
            <a:r>
              <a:rPr sz="1600" b="0" i="0" u="none" dirty="0" err="1">
                <a:solidFill>
                  <a:srgbClr val="000000"/>
                </a:solidFill>
                <a:latin typeface="Calibri" panose="020F0502020204030204" pitchFamily="34" charset="0"/>
                <a:ea typeface="Calibri"/>
                <a:cs typeface="Calibri" panose="020F0502020204030204" pitchFamily="34" charset="0"/>
              </a:rPr>
              <a:t>gliserin</a:t>
            </a:r>
            <a:r>
              <a:rPr sz="1600" b="0" i="0" u="none" dirty="0">
                <a:solidFill>
                  <a:srgbClr val="000000"/>
                </a:solidFill>
                <a:latin typeface="Calibri" panose="020F0502020204030204" pitchFamily="34" charset="0"/>
                <a:ea typeface="Calibri"/>
                <a:cs typeface="Calibri" panose="020F0502020204030204" pitchFamily="34" charset="0"/>
              </a:rPr>
              <a:t> </a:t>
            </a:r>
            <a:r>
              <a:rPr sz="1600" b="0" i="0" u="none" dirty="0" err="1">
                <a:solidFill>
                  <a:srgbClr val="000000"/>
                </a:solidFill>
                <a:latin typeface="Calibri" panose="020F0502020204030204" pitchFamily="34" charset="0"/>
                <a:ea typeface="Calibri"/>
                <a:cs typeface="Calibri" panose="020F0502020204030204" pitchFamily="34" charset="0"/>
              </a:rPr>
              <a:t>veya</a:t>
            </a:r>
            <a:r>
              <a:rPr sz="1600" b="0" i="0" u="none" dirty="0">
                <a:solidFill>
                  <a:srgbClr val="000000"/>
                </a:solidFill>
                <a:latin typeface="Calibri" panose="020F0502020204030204" pitchFamily="34" charset="0"/>
                <a:ea typeface="Calibri"/>
                <a:cs typeface="Calibri" panose="020F0502020204030204" pitchFamily="34" charset="0"/>
              </a:rPr>
              <a:t> </a:t>
            </a:r>
            <a:r>
              <a:rPr sz="1600" b="0" i="0" u="none" dirty="0" err="1">
                <a:solidFill>
                  <a:srgbClr val="000000"/>
                </a:solidFill>
                <a:latin typeface="Calibri" panose="020F0502020204030204" pitchFamily="34" charset="0"/>
                <a:ea typeface="Calibri"/>
                <a:cs typeface="Calibri" panose="020F0502020204030204" pitchFamily="34" charset="0"/>
              </a:rPr>
              <a:t>bunların</a:t>
            </a:r>
            <a:r>
              <a:rPr sz="1600" b="0" i="0" u="none" dirty="0">
                <a:solidFill>
                  <a:srgbClr val="000000"/>
                </a:solidFill>
                <a:latin typeface="Calibri" panose="020F0502020204030204" pitchFamily="34" charset="0"/>
                <a:ea typeface="Calibri"/>
                <a:cs typeface="Calibri" panose="020F0502020204030204" pitchFamily="34" charset="0"/>
              </a:rPr>
              <a:t> </a:t>
            </a:r>
            <a:r>
              <a:rPr sz="1600" b="0" i="0" u="none" dirty="0" err="1">
                <a:solidFill>
                  <a:srgbClr val="000000"/>
                </a:solidFill>
                <a:latin typeface="Calibri" panose="020F0502020204030204" pitchFamily="34" charset="0"/>
                <a:ea typeface="Calibri"/>
                <a:cs typeface="Calibri" panose="020F0502020204030204" pitchFamily="34" charset="0"/>
              </a:rPr>
              <a:t>kombinasyonları</a:t>
            </a:r>
            <a:r>
              <a:rPr sz="1600" b="0" i="0" u="none" dirty="0">
                <a:solidFill>
                  <a:srgbClr val="000000"/>
                </a:solidFill>
                <a:latin typeface="Calibri" panose="020F0502020204030204" pitchFamily="34" charset="0"/>
                <a:ea typeface="Calibri"/>
                <a:cs typeface="Calibri" panose="020F0502020204030204" pitchFamily="34" charset="0"/>
              </a:rPr>
              <a:t> </a:t>
            </a:r>
            <a:r>
              <a:rPr sz="1600" b="0" i="0" u="none" dirty="0" err="1">
                <a:solidFill>
                  <a:srgbClr val="000000"/>
                </a:solidFill>
                <a:latin typeface="Calibri" panose="020F0502020204030204" pitchFamily="34" charset="0"/>
                <a:ea typeface="Calibri"/>
                <a:cs typeface="Calibri" panose="020F0502020204030204" pitchFamily="34" charset="0"/>
              </a:rPr>
              <a:t>gibi</a:t>
            </a:r>
            <a:r>
              <a:rPr sz="1600" b="0" i="0" u="none" dirty="0">
                <a:solidFill>
                  <a:srgbClr val="000000"/>
                </a:solidFill>
                <a:latin typeface="Calibri" panose="020F0502020204030204" pitchFamily="34" charset="0"/>
                <a:ea typeface="Calibri"/>
                <a:cs typeface="Calibri" panose="020F0502020204030204" pitchFamily="34" charset="0"/>
              </a:rPr>
              <a:t> </a:t>
            </a:r>
            <a:r>
              <a:rPr sz="1600" b="0" i="0" u="none" dirty="0" err="1">
                <a:solidFill>
                  <a:srgbClr val="000000"/>
                </a:solidFill>
                <a:latin typeface="Calibri" panose="020F0502020204030204" pitchFamily="34" charset="0"/>
                <a:ea typeface="Calibri"/>
                <a:cs typeface="Calibri" panose="020F0502020204030204" pitchFamily="34" charset="0"/>
              </a:rPr>
              <a:t>çözücülerle</a:t>
            </a:r>
            <a:r>
              <a:rPr sz="1600" b="0" i="0" u="none" dirty="0">
                <a:solidFill>
                  <a:srgbClr val="000000"/>
                </a:solidFill>
                <a:latin typeface="Calibri" panose="020F0502020204030204" pitchFamily="34" charset="0"/>
                <a:ea typeface="Calibri"/>
                <a:cs typeface="Calibri" panose="020F0502020204030204" pitchFamily="34" charset="0"/>
              </a:rPr>
              <a:t> </a:t>
            </a:r>
            <a:r>
              <a:rPr sz="1600" b="0" i="0" u="none" dirty="0" err="1">
                <a:solidFill>
                  <a:srgbClr val="000000"/>
                </a:solidFill>
                <a:latin typeface="Calibri" panose="020F0502020204030204" pitchFamily="34" charset="0"/>
                <a:ea typeface="Calibri"/>
                <a:cs typeface="Calibri" panose="020F0502020204030204" pitchFamily="34" charset="0"/>
              </a:rPr>
              <a:t>birlikte</a:t>
            </a:r>
            <a:r>
              <a:rPr sz="1600" b="0" i="0" u="none" dirty="0">
                <a:solidFill>
                  <a:srgbClr val="000000"/>
                </a:solidFill>
                <a:latin typeface="Calibri" panose="020F0502020204030204" pitchFamily="34" charset="0"/>
                <a:ea typeface="Calibri"/>
                <a:cs typeface="Calibri" panose="020F0502020204030204" pitchFamily="34" charset="0"/>
              </a:rPr>
              <a:t> </a:t>
            </a:r>
            <a:r>
              <a:rPr sz="1600" b="0" i="0" u="none" dirty="0" err="1">
                <a:solidFill>
                  <a:srgbClr val="000000"/>
                </a:solidFill>
                <a:latin typeface="Calibri" panose="020F0502020204030204" pitchFamily="34" charset="0"/>
                <a:ea typeface="Calibri"/>
                <a:cs typeface="Calibri" panose="020F0502020204030204" pitchFamily="34" charset="0"/>
              </a:rPr>
              <a:t>ağız</a:t>
            </a:r>
            <a:r>
              <a:rPr sz="1600" b="0" i="0" u="none" dirty="0">
                <a:solidFill>
                  <a:srgbClr val="000000"/>
                </a:solidFill>
                <a:latin typeface="Calibri" panose="020F0502020204030204" pitchFamily="34" charset="0"/>
                <a:ea typeface="Calibri"/>
                <a:cs typeface="Calibri" panose="020F0502020204030204" pitchFamily="34" charset="0"/>
              </a:rPr>
              <a:t> </a:t>
            </a:r>
            <a:r>
              <a:rPr sz="1600" b="0" i="0" u="none" dirty="0" err="1">
                <a:solidFill>
                  <a:srgbClr val="000000"/>
                </a:solidFill>
                <a:latin typeface="Calibri" panose="020F0502020204030204" pitchFamily="34" charset="0"/>
                <a:ea typeface="Calibri"/>
                <a:cs typeface="Calibri" panose="020F0502020204030204" pitchFamily="34" charset="0"/>
              </a:rPr>
              <a:t>yoluyla</a:t>
            </a:r>
            <a:r>
              <a:rPr sz="1600" b="0" i="0" u="none" dirty="0">
                <a:solidFill>
                  <a:srgbClr val="000000"/>
                </a:solidFill>
                <a:latin typeface="Calibri" panose="020F0502020204030204" pitchFamily="34" charset="0"/>
                <a:ea typeface="Calibri"/>
                <a:cs typeface="Calibri" panose="020F0502020204030204" pitchFamily="34" charset="0"/>
              </a:rPr>
              <a:t> </a:t>
            </a:r>
            <a:r>
              <a:rPr sz="1600" b="0" i="0" u="none" dirty="0" err="1">
                <a:solidFill>
                  <a:srgbClr val="000000"/>
                </a:solidFill>
                <a:latin typeface="Calibri" panose="020F0502020204030204" pitchFamily="34" charset="0"/>
                <a:ea typeface="Calibri"/>
                <a:cs typeface="Calibri" panose="020F0502020204030204" pitchFamily="34" charset="0"/>
              </a:rPr>
              <a:t>solumak</a:t>
            </a:r>
            <a:r>
              <a:rPr sz="1600" b="0" i="0" u="none" dirty="0">
                <a:solidFill>
                  <a:srgbClr val="000000"/>
                </a:solidFill>
                <a:latin typeface="Calibri" panose="020F0502020204030204" pitchFamily="34" charset="0"/>
                <a:ea typeface="Calibri"/>
                <a:cs typeface="Calibri" panose="020F0502020204030204" pitchFamily="34" charset="0"/>
              </a:rPr>
              <a:t> </a:t>
            </a:r>
            <a:r>
              <a:rPr sz="1600" b="0" i="0" u="none" dirty="0" err="1">
                <a:solidFill>
                  <a:srgbClr val="000000"/>
                </a:solidFill>
                <a:latin typeface="Calibri" panose="020F0502020204030204" pitchFamily="34" charset="0"/>
                <a:ea typeface="Calibri"/>
                <a:cs typeface="Calibri" panose="020F0502020204030204" pitchFamily="34" charset="0"/>
              </a:rPr>
              <a:t>için</a:t>
            </a:r>
            <a:r>
              <a:rPr sz="1600" b="0" i="0" u="none" dirty="0">
                <a:solidFill>
                  <a:srgbClr val="000000"/>
                </a:solidFill>
                <a:latin typeface="Calibri" panose="020F0502020204030204" pitchFamily="34" charset="0"/>
                <a:ea typeface="Calibri"/>
                <a:cs typeface="Calibri" panose="020F0502020204030204" pitchFamily="34" charset="0"/>
              </a:rPr>
              <a:t> </a:t>
            </a:r>
            <a:r>
              <a:rPr sz="1600" b="0" i="0" u="none" dirty="0" err="1">
                <a:solidFill>
                  <a:srgbClr val="000000"/>
                </a:solidFill>
                <a:latin typeface="Calibri" panose="020F0502020204030204" pitchFamily="34" charset="0"/>
                <a:ea typeface="Calibri"/>
                <a:cs typeface="Calibri" panose="020F0502020204030204" pitchFamily="34" charset="0"/>
              </a:rPr>
              <a:t>elektronik</a:t>
            </a:r>
            <a:r>
              <a:rPr sz="1600" b="0" i="0" u="none" dirty="0">
                <a:solidFill>
                  <a:srgbClr val="000000"/>
                </a:solidFill>
                <a:latin typeface="Calibri" panose="020F0502020204030204" pitchFamily="34" charset="0"/>
                <a:ea typeface="Calibri"/>
                <a:cs typeface="Calibri" panose="020F0502020204030204" pitchFamily="34" charset="0"/>
              </a:rPr>
              <a:t> </a:t>
            </a:r>
            <a:r>
              <a:rPr sz="1600" b="0" i="0" u="none" dirty="0" err="1">
                <a:solidFill>
                  <a:srgbClr val="000000"/>
                </a:solidFill>
                <a:latin typeface="Calibri" panose="020F0502020204030204" pitchFamily="34" charset="0"/>
                <a:ea typeface="Calibri"/>
                <a:cs typeface="Calibri" panose="020F0502020204030204" pitchFamily="34" charset="0"/>
              </a:rPr>
              <a:t>sigara</a:t>
            </a:r>
            <a:r>
              <a:rPr sz="1600" b="0" i="0" u="none" dirty="0">
                <a:solidFill>
                  <a:srgbClr val="000000"/>
                </a:solidFill>
                <a:latin typeface="Calibri" panose="020F0502020204030204" pitchFamily="34" charset="0"/>
                <a:ea typeface="Calibri"/>
                <a:cs typeface="Calibri" panose="020F0502020204030204" pitchFamily="34" charset="0"/>
              </a:rPr>
              <a:t> </a:t>
            </a:r>
            <a:r>
              <a:rPr sz="1600" b="0" i="0" u="none" dirty="0" err="1">
                <a:solidFill>
                  <a:srgbClr val="000000"/>
                </a:solidFill>
                <a:latin typeface="Calibri" panose="020F0502020204030204" pitchFamily="34" charset="0"/>
                <a:ea typeface="Calibri"/>
                <a:cs typeface="Calibri" panose="020F0502020204030204" pitchFamily="34" charset="0"/>
              </a:rPr>
              <a:t>veya</a:t>
            </a:r>
            <a:r>
              <a:rPr sz="1600" b="0" i="0" u="none" dirty="0">
                <a:solidFill>
                  <a:srgbClr val="000000"/>
                </a:solidFill>
                <a:latin typeface="Calibri" panose="020F0502020204030204" pitchFamily="34" charset="0"/>
                <a:ea typeface="Calibri"/>
                <a:cs typeface="Calibri" panose="020F0502020204030204" pitchFamily="34" charset="0"/>
              </a:rPr>
              <a:t> </a:t>
            </a:r>
            <a:r>
              <a:rPr sz="1600" b="0" i="0" u="none" dirty="0" err="1">
                <a:solidFill>
                  <a:srgbClr val="000000"/>
                </a:solidFill>
                <a:latin typeface="Calibri" panose="020F0502020204030204" pitchFamily="34" charset="0"/>
                <a:ea typeface="Calibri"/>
                <a:cs typeface="Calibri" panose="020F0502020204030204" pitchFamily="34" charset="0"/>
              </a:rPr>
              <a:t>diğer</a:t>
            </a:r>
            <a:r>
              <a:rPr sz="1600" b="0" i="0" u="none" dirty="0">
                <a:solidFill>
                  <a:srgbClr val="000000"/>
                </a:solidFill>
                <a:latin typeface="Calibri" panose="020F0502020204030204" pitchFamily="34" charset="0"/>
                <a:ea typeface="Calibri"/>
                <a:cs typeface="Calibri" panose="020F0502020204030204" pitchFamily="34" charset="0"/>
              </a:rPr>
              <a:t> </a:t>
            </a:r>
            <a:r>
              <a:rPr sz="1600" b="0" i="0" u="none" dirty="0" err="1">
                <a:solidFill>
                  <a:srgbClr val="000000"/>
                </a:solidFill>
                <a:latin typeface="Calibri" panose="020F0502020204030204" pitchFamily="34" charset="0"/>
                <a:ea typeface="Calibri"/>
                <a:cs typeface="Calibri" panose="020F0502020204030204" pitchFamily="34" charset="0"/>
              </a:rPr>
              <a:t>cihazların</a:t>
            </a:r>
            <a:r>
              <a:rPr sz="1600" b="0" i="0" u="none" dirty="0">
                <a:solidFill>
                  <a:srgbClr val="000000"/>
                </a:solidFill>
                <a:latin typeface="Calibri" panose="020F0502020204030204" pitchFamily="34" charset="0"/>
                <a:ea typeface="Calibri"/>
                <a:cs typeface="Calibri" panose="020F0502020204030204" pitchFamily="34" charset="0"/>
              </a:rPr>
              <a:t> </a:t>
            </a:r>
            <a:r>
              <a:rPr sz="1600" b="0" i="0" u="none" dirty="0" err="1">
                <a:solidFill>
                  <a:srgbClr val="000000"/>
                </a:solidFill>
                <a:latin typeface="Calibri" panose="020F0502020204030204" pitchFamily="34" charset="0"/>
                <a:ea typeface="Calibri"/>
                <a:cs typeface="Calibri" panose="020F0502020204030204" pitchFamily="34" charset="0"/>
              </a:rPr>
              <a:t>kullanılması</a:t>
            </a:r>
            <a:r>
              <a:rPr sz="1600" b="0" i="0" u="none" dirty="0">
                <a:solidFill>
                  <a:srgbClr val="000000"/>
                </a:solidFill>
                <a:latin typeface="Calibri" panose="020F0502020204030204" pitchFamily="34" charset="0"/>
                <a:ea typeface="Calibri"/>
                <a:cs typeface="Calibri" panose="020F0502020204030204" pitchFamily="34" charset="0"/>
              </a:rPr>
              <a:t>.</a:t>
            </a:r>
            <a:endParaRPr sz="1600" dirty="0">
              <a:latin typeface="Calibri" panose="020F0502020204030204" pitchFamily="34" charset="0"/>
              <a:cs typeface="Calibri" panose="020F050202020403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39086" y="471056"/>
            <a:ext cx="11066177" cy="622052"/>
          </a:xfrm>
        </p:spPr>
        <p:txBody>
          <a:bodyPr>
            <a:normAutofit/>
          </a:bodyPr>
          <a:lstStyle/>
          <a:p>
            <a:r>
              <a:rPr lang="tr-TR" sz="2400" dirty="0">
                <a:latin typeface="Calibri" panose="020F0502020204030204" pitchFamily="34" charset="0"/>
                <a:cs typeface="Calibri" panose="020F0502020204030204" pitchFamily="34" charset="0"/>
              </a:rPr>
              <a:t>Isıtılmış tütün ürünleri (HTTP) </a:t>
            </a:r>
          </a:p>
        </p:txBody>
      </p:sp>
      <p:pic>
        <p:nvPicPr>
          <p:cNvPr id="5" name="Resim 4">
            <a:extLst>
              <a:ext uri="{FF2B5EF4-FFF2-40B4-BE49-F238E27FC236}">
                <a16:creationId xmlns:a16="http://schemas.microsoft.com/office/drawing/2014/main" id="{7A0CC137-19FF-0842-86DD-D091E5C9FD50}"/>
              </a:ext>
            </a:extLst>
          </p:cNvPr>
          <p:cNvPicPr>
            <a:picLocks noChangeAspect="1"/>
          </p:cNvPicPr>
          <p:nvPr/>
        </p:nvPicPr>
        <p:blipFill rotWithShape="1">
          <a:blip r:embed="rId3"/>
          <a:srcRect r="24729"/>
          <a:stretch/>
        </p:blipFill>
        <p:spPr>
          <a:xfrm>
            <a:off x="7454898" y="782082"/>
            <a:ext cx="4737102" cy="4237892"/>
          </a:xfrm>
          <a:prstGeom prst="rect">
            <a:avLst/>
          </a:prstGeom>
        </p:spPr>
      </p:pic>
      <p:sp>
        <p:nvSpPr>
          <p:cNvPr id="8" name="İçerik Yer Tutucusu 2">
            <a:extLst>
              <a:ext uri="{FF2B5EF4-FFF2-40B4-BE49-F238E27FC236}">
                <a16:creationId xmlns:a16="http://schemas.microsoft.com/office/drawing/2014/main" id="{12E0C17F-9F0A-964F-8EE7-3BFFF8386973}"/>
              </a:ext>
            </a:extLst>
          </p:cNvPr>
          <p:cNvSpPr txBox="1">
            <a:spLocks/>
          </p:cNvSpPr>
          <p:nvPr/>
        </p:nvSpPr>
        <p:spPr>
          <a:xfrm>
            <a:off x="574431" y="1848827"/>
            <a:ext cx="9343292" cy="27815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tr-TR" sz="1600" dirty="0">
                <a:latin typeface="Comic Sans MS" panose="030F0702030302020204" pitchFamily="66" charset="0"/>
              </a:rPr>
              <a:t>* </a:t>
            </a:r>
            <a:r>
              <a:rPr lang="tr-TR" sz="1600" dirty="0">
                <a:latin typeface="Calibri" panose="020F0502020204030204" pitchFamily="34" charset="0"/>
                <a:cs typeface="Calibri" panose="020F0502020204030204" pitchFamily="34" charset="0"/>
              </a:rPr>
              <a:t>Not-</a:t>
            </a:r>
            <a:r>
              <a:rPr lang="tr-TR" sz="1600" dirty="0" err="1">
                <a:latin typeface="Calibri" panose="020F0502020204030204" pitchFamily="34" charset="0"/>
                <a:cs typeface="Calibri" panose="020F0502020204030204" pitchFamily="34" charset="0"/>
              </a:rPr>
              <a:t>burned</a:t>
            </a:r>
            <a:r>
              <a:rPr lang="tr-TR" sz="1600" dirty="0">
                <a:latin typeface="Calibri" panose="020F0502020204030204" pitchFamily="34" charset="0"/>
                <a:cs typeface="Calibri" panose="020F0502020204030204" pitchFamily="34" charset="0"/>
              </a:rPr>
              <a:t> “yanmamış sigara” olarak da pazarlanmaktadır.</a:t>
            </a:r>
          </a:p>
          <a:p>
            <a:pPr marL="0" indent="0">
              <a:buNone/>
            </a:pPr>
            <a:r>
              <a:rPr lang="tr-TR" sz="1600" dirty="0">
                <a:latin typeface="Calibri" panose="020F0502020204030204" pitchFamily="34" charset="0"/>
                <a:cs typeface="Calibri" panose="020F0502020204030204" pitchFamily="34" charset="0"/>
              </a:rPr>
              <a:t>* Sıcaklık &lt; 350 </a:t>
            </a:r>
            <a:r>
              <a:rPr lang="tr-TR" sz="1600" baseline="30000" dirty="0">
                <a:latin typeface="Calibri" panose="020F0502020204030204" pitchFamily="34" charset="0"/>
                <a:cs typeface="Calibri" panose="020F0502020204030204" pitchFamily="34" charset="0"/>
              </a:rPr>
              <a:t>o</a:t>
            </a:r>
            <a:r>
              <a:rPr lang="tr-TR" sz="1600" dirty="0">
                <a:latin typeface="Calibri" panose="020F0502020204030204" pitchFamily="34" charset="0"/>
                <a:cs typeface="Calibri" panose="020F0502020204030204" pitchFamily="34" charset="0"/>
              </a:rPr>
              <a:t>C</a:t>
            </a:r>
          </a:p>
          <a:p>
            <a:pPr marL="0" indent="0">
              <a:buNone/>
            </a:pPr>
            <a:r>
              <a:rPr lang="tr-TR" sz="1600" dirty="0">
                <a:latin typeface="Calibri" panose="020F0502020204030204" pitchFamily="34" charset="0"/>
                <a:cs typeface="Calibri" panose="020F0502020204030204" pitchFamily="34" charset="0"/>
              </a:rPr>
              <a:t>* Tütünün yanmadan yüksek ısıyla saldığı buhardan nikotin açığa çıkmasıyla çalışmaktadır.</a:t>
            </a:r>
          </a:p>
          <a:p>
            <a:pPr marL="0" indent="0">
              <a:buNone/>
            </a:pPr>
            <a:r>
              <a:rPr lang="tr-TR" sz="1600" dirty="0">
                <a:latin typeface="Calibri" panose="020F0502020204030204" pitchFamily="34" charset="0"/>
                <a:cs typeface="Calibri" panose="020F0502020204030204" pitchFamily="34" charset="0"/>
              </a:rPr>
              <a:t>* Tütün yanmadığı için daha az zararlı olduğu ileri sürülmektedir.</a:t>
            </a:r>
          </a:p>
        </p:txBody>
      </p:sp>
      <p:pic>
        <p:nvPicPr>
          <p:cNvPr id="4" name="Resim 3">
            <a:extLst>
              <a:ext uri="{FF2B5EF4-FFF2-40B4-BE49-F238E27FC236}">
                <a16:creationId xmlns:a16="http://schemas.microsoft.com/office/drawing/2014/main" id="{399EC853-7EAE-94F2-F002-78D6E3394D50}"/>
              </a:ext>
            </a:extLst>
          </p:cNvPr>
          <p:cNvPicPr>
            <a:picLocks noChangeAspect="1"/>
          </p:cNvPicPr>
          <p:nvPr/>
        </p:nvPicPr>
        <p:blipFill>
          <a:blip r:embed="rId4"/>
          <a:stretch>
            <a:fillRect/>
          </a:stretch>
        </p:blipFill>
        <p:spPr>
          <a:xfrm>
            <a:off x="2039134" y="3835170"/>
            <a:ext cx="6010485" cy="1667486"/>
          </a:xfrm>
          <a:prstGeom prst="rect">
            <a:avLst/>
          </a:prstGeom>
        </p:spPr>
      </p:pic>
    </p:spTree>
    <p:extLst>
      <p:ext uri="{BB962C8B-B14F-4D97-AF65-F5344CB8AC3E}">
        <p14:creationId xmlns:p14="http://schemas.microsoft.com/office/powerpoint/2010/main" val="35211274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79854195-2909-6F49-9C3A-E75E7C9072D4}"/>
              </a:ext>
            </a:extLst>
          </p:cNvPr>
          <p:cNvSpPr/>
          <p:nvPr/>
        </p:nvSpPr>
        <p:spPr>
          <a:xfrm>
            <a:off x="3303254" y="5935775"/>
            <a:ext cx="4676280" cy="369332"/>
          </a:xfrm>
          <a:prstGeom prst="rect">
            <a:avLst/>
          </a:prstGeom>
        </p:spPr>
        <p:txBody>
          <a:bodyPr wrap="none">
            <a:spAutoFit/>
          </a:bodyPr>
          <a:lstStyle/>
          <a:p>
            <a:r>
              <a:rPr lang="tr-TR" dirty="0">
                <a:solidFill>
                  <a:srgbClr val="242021"/>
                </a:solidFill>
                <a:latin typeface="Calibri" panose="020F0502020204030204" pitchFamily="34" charset="0"/>
                <a:cs typeface="Calibri" panose="020F0502020204030204" pitchFamily="34" charset="0"/>
              </a:rPr>
              <a:t>ABD’de yıllar içinde e-sigara kullanımındaki artış</a:t>
            </a:r>
            <a:endParaRPr lang="tr-TR" dirty="0">
              <a:solidFill>
                <a:srgbClr val="242021"/>
              </a:solidFill>
              <a:effectLst/>
              <a:latin typeface="Calibri" panose="020F0502020204030204" pitchFamily="34" charset="0"/>
              <a:cs typeface="Calibri" panose="020F0502020204030204" pitchFamily="34" charset="0"/>
            </a:endParaRP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0728" y="674255"/>
            <a:ext cx="9661236" cy="5163128"/>
          </a:xfrm>
          <a:prstGeom prst="rect">
            <a:avLst/>
          </a:prstGeom>
        </p:spPr>
      </p:pic>
    </p:spTree>
    <p:extLst>
      <p:ext uri="{BB962C8B-B14F-4D97-AF65-F5344CB8AC3E}">
        <p14:creationId xmlns:p14="http://schemas.microsoft.com/office/powerpoint/2010/main" val="20177439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763" y="1209747"/>
            <a:ext cx="9393381" cy="3092321"/>
          </a:xfrm>
          <a:prstGeom prst="rect">
            <a:avLst/>
          </a:prstGeom>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5135" y="1374647"/>
            <a:ext cx="505997" cy="287895"/>
          </a:xfrm>
          <a:prstGeom prst="rect">
            <a:avLst/>
          </a:prstGeom>
        </p:spPr>
      </p:pic>
      <p:pic>
        <p:nvPicPr>
          <p:cNvPr id="4" name="Resi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2450" y="1374435"/>
            <a:ext cx="518021" cy="301394"/>
          </a:xfrm>
          <a:prstGeom prst="rect">
            <a:avLst/>
          </a:prstGeom>
        </p:spPr>
      </p:pic>
      <p:pic>
        <p:nvPicPr>
          <p:cNvPr id="5" name="Resim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5417" y="1346114"/>
            <a:ext cx="397574" cy="292417"/>
          </a:xfrm>
          <a:prstGeom prst="rect">
            <a:avLst/>
          </a:prstGeom>
        </p:spPr>
      </p:pic>
      <p:pic>
        <p:nvPicPr>
          <p:cNvPr id="6" name="Resim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28917" y="1371378"/>
            <a:ext cx="441646" cy="294431"/>
          </a:xfrm>
          <a:prstGeom prst="rect">
            <a:avLst/>
          </a:prstGeom>
        </p:spPr>
      </p:pic>
      <p:sp>
        <p:nvSpPr>
          <p:cNvPr id="7" name="Metin kutusu 6"/>
          <p:cNvSpPr txBox="1"/>
          <p:nvPr/>
        </p:nvSpPr>
        <p:spPr>
          <a:xfrm>
            <a:off x="3177001" y="1333929"/>
            <a:ext cx="1108522" cy="338554"/>
          </a:xfrm>
          <a:prstGeom prst="rect">
            <a:avLst/>
          </a:prstGeom>
          <a:noFill/>
        </p:spPr>
        <p:txBody>
          <a:bodyPr wrap="square" rtlCol="0">
            <a:spAutoFit/>
          </a:bodyPr>
          <a:lstStyle/>
          <a:p>
            <a:r>
              <a:rPr lang="tr-TR" sz="1600" dirty="0"/>
              <a:t>18-24 yaş </a:t>
            </a:r>
            <a:endParaRPr lang="en-GB" sz="1600" dirty="0"/>
          </a:p>
        </p:txBody>
      </p:sp>
      <p:sp>
        <p:nvSpPr>
          <p:cNvPr id="8" name="Metin kutusu 7"/>
          <p:cNvSpPr txBox="1"/>
          <p:nvPr/>
        </p:nvSpPr>
        <p:spPr>
          <a:xfrm>
            <a:off x="4953079" y="1333928"/>
            <a:ext cx="1080496" cy="338554"/>
          </a:xfrm>
          <a:prstGeom prst="rect">
            <a:avLst/>
          </a:prstGeom>
          <a:noFill/>
        </p:spPr>
        <p:txBody>
          <a:bodyPr wrap="square" rtlCol="0">
            <a:spAutoFit/>
          </a:bodyPr>
          <a:lstStyle/>
          <a:p>
            <a:r>
              <a:rPr lang="tr-TR" sz="1600" dirty="0"/>
              <a:t>25-44 yaş </a:t>
            </a:r>
            <a:endParaRPr lang="en-GB" sz="1600" dirty="0"/>
          </a:p>
        </p:txBody>
      </p:sp>
      <p:sp>
        <p:nvSpPr>
          <p:cNvPr id="12" name="Metin kutusu 11"/>
          <p:cNvSpPr txBox="1"/>
          <p:nvPr/>
        </p:nvSpPr>
        <p:spPr>
          <a:xfrm>
            <a:off x="6622799" y="1333928"/>
            <a:ext cx="1080496" cy="338554"/>
          </a:xfrm>
          <a:prstGeom prst="rect">
            <a:avLst/>
          </a:prstGeom>
          <a:noFill/>
        </p:spPr>
        <p:txBody>
          <a:bodyPr wrap="square" rtlCol="0">
            <a:spAutoFit/>
          </a:bodyPr>
          <a:lstStyle/>
          <a:p>
            <a:r>
              <a:rPr lang="tr-TR" sz="1600" dirty="0"/>
              <a:t>45-64 yaş </a:t>
            </a:r>
            <a:endParaRPr lang="en-GB" sz="1600" dirty="0"/>
          </a:p>
        </p:txBody>
      </p:sp>
      <p:sp>
        <p:nvSpPr>
          <p:cNvPr id="13" name="Metin kutusu 12"/>
          <p:cNvSpPr txBox="1"/>
          <p:nvPr/>
        </p:nvSpPr>
        <p:spPr>
          <a:xfrm>
            <a:off x="8374209" y="1333927"/>
            <a:ext cx="1080496" cy="338554"/>
          </a:xfrm>
          <a:prstGeom prst="rect">
            <a:avLst/>
          </a:prstGeom>
          <a:noFill/>
        </p:spPr>
        <p:txBody>
          <a:bodyPr wrap="square" rtlCol="0">
            <a:spAutoFit/>
          </a:bodyPr>
          <a:lstStyle/>
          <a:p>
            <a:r>
              <a:rPr lang="tr-TR" sz="1600" dirty="0"/>
              <a:t>&gt;65 yaş </a:t>
            </a:r>
            <a:endParaRPr lang="en-GB" sz="1600" dirty="0"/>
          </a:p>
        </p:txBody>
      </p:sp>
      <p:sp>
        <p:nvSpPr>
          <p:cNvPr id="9" name="Metin kutusu 8"/>
          <p:cNvSpPr txBox="1"/>
          <p:nvPr/>
        </p:nvSpPr>
        <p:spPr>
          <a:xfrm>
            <a:off x="4417962" y="4314254"/>
            <a:ext cx="4092483" cy="369332"/>
          </a:xfrm>
          <a:prstGeom prst="rect">
            <a:avLst/>
          </a:prstGeom>
          <a:noFill/>
        </p:spPr>
        <p:txBody>
          <a:bodyPr wrap="square" rtlCol="0">
            <a:spAutoFit/>
          </a:bodyPr>
          <a:lstStyle/>
          <a:p>
            <a:r>
              <a:rPr lang="tr-TR" dirty="0"/>
              <a:t>* </a:t>
            </a:r>
            <a:r>
              <a:rPr lang="tr-TR" sz="1400" b="1" dirty="0"/>
              <a:t>p&lt;0.05 2019-2022 arasındaki anlamlı farlılıktır.</a:t>
            </a:r>
            <a:endParaRPr lang="en-GB" sz="1400" b="1" dirty="0"/>
          </a:p>
        </p:txBody>
      </p:sp>
      <p:sp>
        <p:nvSpPr>
          <p:cNvPr id="16" name="Rectangle 3"/>
          <p:cNvSpPr>
            <a:spLocks noChangeArrowheads="1"/>
          </p:cNvSpPr>
          <p:nvPr/>
        </p:nvSpPr>
        <p:spPr bwMode="auto">
          <a:xfrm>
            <a:off x="1630218" y="5069112"/>
            <a:ext cx="916247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en-US" sz="18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ABD’de 2019-2022 yılları arasında 18-24 ve 25-44 yaş arası yetişkinler arasında e-sigara kullanımının yaygınlığı artmıştır (p&lt;0.05). </a:t>
            </a:r>
          </a:p>
        </p:txBody>
      </p:sp>
      <p:sp>
        <p:nvSpPr>
          <p:cNvPr id="17" name="Metin kutusu 16"/>
          <p:cNvSpPr txBox="1"/>
          <p:nvPr/>
        </p:nvSpPr>
        <p:spPr>
          <a:xfrm>
            <a:off x="1168553" y="2067165"/>
            <a:ext cx="430887" cy="1377483"/>
          </a:xfrm>
          <a:prstGeom prst="rect">
            <a:avLst/>
          </a:prstGeom>
          <a:noFill/>
        </p:spPr>
        <p:txBody>
          <a:bodyPr vert="vert270" wrap="square" rtlCol="0">
            <a:spAutoFit/>
          </a:bodyPr>
          <a:lstStyle/>
          <a:p>
            <a:pPr algn="ctr"/>
            <a:r>
              <a:rPr lang="tr-TR" sz="1600" b="1" dirty="0"/>
              <a:t>Yüzde (%)</a:t>
            </a:r>
            <a:endParaRPr lang="en-GB" sz="1600" b="1" dirty="0"/>
          </a:p>
        </p:txBody>
      </p:sp>
    </p:spTree>
    <p:extLst>
      <p:ext uri="{BB962C8B-B14F-4D97-AF65-F5344CB8AC3E}">
        <p14:creationId xmlns:p14="http://schemas.microsoft.com/office/powerpoint/2010/main" val="27021648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Box 1">
            <a:extLst>
              <a:ext uri="{FF2B5EF4-FFF2-40B4-BE49-F238E27FC236}">
                <a16:creationId xmlns:a16="http://schemas.microsoft.com/office/drawing/2014/main" id="{924FDFC8-098D-3A46-9C65-A0C27001F1B6}"/>
              </a:ext>
            </a:extLst>
          </p:cNvPr>
          <p:cNvSpPr txBox="1">
            <a:spLocks noChangeArrowheads="1"/>
          </p:cNvSpPr>
          <p:nvPr/>
        </p:nvSpPr>
        <p:spPr bwMode="auto">
          <a:xfrm>
            <a:off x="6600825" y="5394037"/>
            <a:ext cx="3666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tr-TR" sz="900" dirty="0">
                <a:solidFill>
                  <a:srgbClr val="000000"/>
                </a:solidFill>
              </a:rPr>
              <a:t>ASH Fact Sheet on the use of electronic cigarettes in Great Britain</a:t>
            </a:r>
            <a:r>
              <a:rPr lang="tr-TR" altLang="tr-TR" sz="900" dirty="0">
                <a:solidFill>
                  <a:srgbClr val="000000"/>
                </a:solidFill>
              </a:rPr>
              <a:t> 2023</a:t>
            </a:r>
          </a:p>
        </p:txBody>
      </p:sp>
      <p:sp>
        <p:nvSpPr>
          <p:cNvPr id="18436" name="Metin kutusu 1">
            <a:extLst>
              <a:ext uri="{FF2B5EF4-FFF2-40B4-BE49-F238E27FC236}">
                <a16:creationId xmlns:a16="http://schemas.microsoft.com/office/drawing/2014/main" id="{1D17F0D2-26C4-A14D-8C25-46346700EFC9}"/>
              </a:ext>
            </a:extLst>
          </p:cNvPr>
          <p:cNvSpPr txBox="1">
            <a:spLocks noChangeArrowheads="1"/>
          </p:cNvSpPr>
          <p:nvPr/>
        </p:nvSpPr>
        <p:spPr bwMode="auto">
          <a:xfrm>
            <a:off x="2300516" y="5596239"/>
            <a:ext cx="7561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800" dirty="0">
                <a:cs typeface="Calibri" panose="020F0502020204030204" pitchFamily="34" charset="0"/>
              </a:rPr>
              <a:t>Hiç içmeyenler ve içip bırakanlar e-sigara ile tekrar başlıyor</a:t>
            </a:r>
            <a:endParaRPr lang="en-US" altLang="tr-TR" sz="1800" dirty="0">
              <a:cs typeface="Calibri" panose="020F0502020204030204" pitchFamily="34" charset="0"/>
            </a:endParaRP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7121" y="1025449"/>
            <a:ext cx="7538254" cy="3808084"/>
          </a:xfrm>
          <a:prstGeom prst="rect">
            <a:avLst/>
          </a:prstGeom>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4711" y="4898663"/>
            <a:ext cx="523948" cy="195291"/>
          </a:xfrm>
          <a:prstGeom prst="rect">
            <a:avLst/>
          </a:prstGeom>
        </p:spPr>
      </p:pic>
      <p:pic>
        <p:nvPicPr>
          <p:cNvPr id="4" name="Resi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0899" y="4903427"/>
            <a:ext cx="523948" cy="190527"/>
          </a:xfrm>
          <a:prstGeom prst="rect">
            <a:avLst/>
          </a:prstGeom>
        </p:spPr>
      </p:pic>
      <p:pic>
        <p:nvPicPr>
          <p:cNvPr id="5" name="Resim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54479" y="4910205"/>
            <a:ext cx="485843" cy="200053"/>
          </a:xfrm>
          <a:prstGeom prst="rect">
            <a:avLst/>
          </a:prstGeom>
        </p:spPr>
      </p:pic>
      <p:sp>
        <p:nvSpPr>
          <p:cNvPr id="6" name="Metin kutusu 5"/>
          <p:cNvSpPr txBox="1"/>
          <p:nvPr/>
        </p:nvSpPr>
        <p:spPr>
          <a:xfrm>
            <a:off x="3062483" y="4838014"/>
            <a:ext cx="1782618" cy="307777"/>
          </a:xfrm>
          <a:prstGeom prst="rect">
            <a:avLst/>
          </a:prstGeom>
          <a:noFill/>
        </p:spPr>
        <p:txBody>
          <a:bodyPr wrap="square" rtlCol="0">
            <a:spAutoFit/>
          </a:bodyPr>
          <a:lstStyle/>
          <a:p>
            <a:r>
              <a:rPr lang="tr-TR" sz="1400" dirty="0"/>
              <a:t>Hiç sigara içmeyenler</a:t>
            </a:r>
            <a:endParaRPr lang="en-GB" sz="1400" dirty="0"/>
          </a:p>
        </p:txBody>
      </p:sp>
      <p:sp>
        <p:nvSpPr>
          <p:cNvPr id="10" name="Metin kutusu 9"/>
          <p:cNvSpPr txBox="1"/>
          <p:nvPr/>
        </p:nvSpPr>
        <p:spPr>
          <a:xfrm>
            <a:off x="5621629" y="4838014"/>
            <a:ext cx="1855042" cy="307777"/>
          </a:xfrm>
          <a:prstGeom prst="rect">
            <a:avLst/>
          </a:prstGeom>
          <a:noFill/>
        </p:spPr>
        <p:txBody>
          <a:bodyPr wrap="square" rtlCol="0">
            <a:spAutoFit/>
          </a:bodyPr>
          <a:lstStyle/>
          <a:p>
            <a:r>
              <a:rPr lang="tr-TR" sz="1400" dirty="0"/>
              <a:t>Sigara bırakmış olanlar </a:t>
            </a:r>
            <a:endParaRPr lang="en-GB" sz="1400" dirty="0"/>
          </a:p>
        </p:txBody>
      </p:sp>
      <p:sp>
        <p:nvSpPr>
          <p:cNvPr id="11" name="Metin kutusu 10"/>
          <p:cNvSpPr txBox="1"/>
          <p:nvPr/>
        </p:nvSpPr>
        <p:spPr>
          <a:xfrm>
            <a:off x="8253199" y="4831271"/>
            <a:ext cx="1217106" cy="307777"/>
          </a:xfrm>
          <a:prstGeom prst="rect">
            <a:avLst/>
          </a:prstGeom>
          <a:noFill/>
        </p:spPr>
        <p:txBody>
          <a:bodyPr wrap="square" rtlCol="0">
            <a:spAutoFit/>
          </a:bodyPr>
          <a:lstStyle/>
          <a:p>
            <a:r>
              <a:rPr lang="tr-TR" sz="1400" dirty="0"/>
              <a:t>Sigara içenler</a:t>
            </a:r>
            <a:endParaRPr lang="en-GB" sz="1400" dirty="0"/>
          </a:p>
        </p:txBody>
      </p:sp>
      <p:sp>
        <p:nvSpPr>
          <p:cNvPr id="7" name="Rectangle 1"/>
          <p:cNvSpPr>
            <a:spLocks noChangeArrowheads="1"/>
          </p:cNvSpPr>
          <p:nvPr/>
        </p:nvSpPr>
        <p:spPr bwMode="auto">
          <a:xfrm>
            <a:off x="1821645" y="575001"/>
            <a:ext cx="812920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en-US" sz="16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İngiltere'de şu anda e-sigara kullanan yetişkinlerin sigara içme durumu (2013–2023)</a:t>
            </a:r>
          </a:p>
        </p:txBody>
      </p:sp>
    </p:spTree>
    <p:extLst>
      <p:ext uri="{BB962C8B-B14F-4D97-AF65-F5344CB8AC3E}">
        <p14:creationId xmlns:p14="http://schemas.microsoft.com/office/powerpoint/2010/main" val="15147393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6E564-68FC-D73E-56E9-9C5D0D9AD491}"/>
            </a:ext>
          </a:extLst>
        </p:cNvPr>
        <p:cNvGrpSpPr/>
        <p:nvPr/>
      </p:nvGrpSpPr>
      <p:grpSpPr>
        <a:xfrm>
          <a:off x="0" y="0"/>
          <a:ext cx="0" cy="0"/>
          <a:chOff x="0" y="0"/>
          <a:chExt cx="0" cy="0"/>
        </a:xfrm>
      </p:grpSpPr>
      <p:pic>
        <p:nvPicPr>
          <p:cNvPr id="9" name="Picture 8" descr="A graph with many dots and lines&#10;&#10;Description automatically generated with medium confidence">
            <a:extLst>
              <a:ext uri="{FF2B5EF4-FFF2-40B4-BE49-F238E27FC236}">
                <a16:creationId xmlns:a16="http://schemas.microsoft.com/office/drawing/2014/main" id="{0D7462B5-5545-6789-AE32-FC6CCD0FC2D1}"/>
              </a:ext>
            </a:extLst>
          </p:cNvPr>
          <p:cNvPicPr>
            <a:picLocks noChangeAspect="1"/>
          </p:cNvPicPr>
          <p:nvPr/>
        </p:nvPicPr>
        <p:blipFill>
          <a:blip r:embed="rId3"/>
          <a:stretch>
            <a:fillRect/>
          </a:stretch>
        </p:blipFill>
        <p:spPr>
          <a:xfrm>
            <a:off x="830123" y="1101542"/>
            <a:ext cx="11155610" cy="3891280"/>
          </a:xfrm>
          <a:prstGeom prst="rect">
            <a:avLst/>
          </a:prstGeom>
        </p:spPr>
      </p:pic>
      <p:pic>
        <p:nvPicPr>
          <p:cNvPr id="13" name="Picture 12">
            <a:extLst>
              <a:ext uri="{FF2B5EF4-FFF2-40B4-BE49-F238E27FC236}">
                <a16:creationId xmlns:a16="http://schemas.microsoft.com/office/drawing/2014/main" id="{1902552C-15F5-B1F9-8FF0-4F4D16053040}"/>
              </a:ext>
            </a:extLst>
          </p:cNvPr>
          <p:cNvPicPr>
            <a:picLocks noChangeAspect="1"/>
          </p:cNvPicPr>
          <p:nvPr/>
        </p:nvPicPr>
        <p:blipFill>
          <a:blip r:embed="rId4"/>
          <a:stretch>
            <a:fillRect/>
          </a:stretch>
        </p:blipFill>
        <p:spPr>
          <a:xfrm>
            <a:off x="9515463" y="3887140"/>
            <a:ext cx="161948" cy="181000"/>
          </a:xfrm>
          <a:prstGeom prst="rect">
            <a:avLst/>
          </a:prstGeom>
        </p:spPr>
      </p:pic>
      <p:pic>
        <p:nvPicPr>
          <p:cNvPr id="15" name="Picture 14">
            <a:extLst>
              <a:ext uri="{FF2B5EF4-FFF2-40B4-BE49-F238E27FC236}">
                <a16:creationId xmlns:a16="http://schemas.microsoft.com/office/drawing/2014/main" id="{4BE3D6BB-176B-B660-BE71-3A902A8BCF4E}"/>
              </a:ext>
            </a:extLst>
          </p:cNvPr>
          <p:cNvPicPr>
            <a:picLocks noChangeAspect="1"/>
          </p:cNvPicPr>
          <p:nvPr/>
        </p:nvPicPr>
        <p:blipFill>
          <a:blip r:embed="rId5"/>
          <a:stretch>
            <a:fillRect/>
          </a:stretch>
        </p:blipFill>
        <p:spPr>
          <a:xfrm>
            <a:off x="9515462" y="4471340"/>
            <a:ext cx="170945" cy="181000"/>
          </a:xfrm>
          <a:prstGeom prst="rect">
            <a:avLst/>
          </a:prstGeom>
        </p:spPr>
      </p:pic>
      <p:pic>
        <p:nvPicPr>
          <p:cNvPr id="17" name="Picture 16">
            <a:extLst>
              <a:ext uri="{FF2B5EF4-FFF2-40B4-BE49-F238E27FC236}">
                <a16:creationId xmlns:a16="http://schemas.microsoft.com/office/drawing/2014/main" id="{72DE33FA-6E16-845B-A79C-F75733349240}"/>
              </a:ext>
            </a:extLst>
          </p:cNvPr>
          <p:cNvPicPr>
            <a:picLocks noChangeAspect="1"/>
          </p:cNvPicPr>
          <p:nvPr/>
        </p:nvPicPr>
        <p:blipFill>
          <a:blip r:embed="rId6"/>
          <a:stretch>
            <a:fillRect/>
          </a:stretch>
        </p:blipFill>
        <p:spPr>
          <a:xfrm>
            <a:off x="9515463" y="4181780"/>
            <a:ext cx="171474" cy="181000"/>
          </a:xfrm>
          <a:prstGeom prst="rect">
            <a:avLst/>
          </a:prstGeom>
        </p:spPr>
      </p:pic>
      <p:sp>
        <p:nvSpPr>
          <p:cNvPr id="18" name="TextBox 17">
            <a:extLst>
              <a:ext uri="{FF2B5EF4-FFF2-40B4-BE49-F238E27FC236}">
                <a16:creationId xmlns:a16="http://schemas.microsoft.com/office/drawing/2014/main" id="{8D8ADB0A-CF57-B604-9CF2-8F4C96030B9E}"/>
              </a:ext>
            </a:extLst>
          </p:cNvPr>
          <p:cNvSpPr txBox="1"/>
          <p:nvPr/>
        </p:nvSpPr>
        <p:spPr>
          <a:xfrm>
            <a:off x="9794240" y="3808363"/>
            <a:ext cx="833120" cy="338554"/>
          </a:xfrm>
          <a:prstGeom prst="rect">
            <a:avLst/>
          </a:prstGeom>
          <a:noFill/>
        </p:spPr>
        <p:txBody>
          <a:bodyPr wrap="square" rtlCol="0">
            <a:spAutoFit/>
          </a:bodyPr>
          <a:lstStyle/>
          <a:p>
            <a:r>
              <a:rPr lang="tr-TR" sz="1600" dirty="0"/>
              <a:t>Toplam</a:t>
            </a:r>
          </a:p>
        </p:txBody>
      </p:sp>
      <p:sp>
        <p:nvSpPr>
          <p:cNvPr id="19" name="TextBox 18">
            <a:extLst>
              <a:ext uri="{FF2B5EF4-FFF2-40B4-BE49-F238E27FC236}">
                <a16:creationId xmlns:a16="http://schemas.microsoft.com/office/drawing/2014/main" id="{672D98C0-E3C8-F3CA-1FCA-5E4AF697AAE7}"/>
              </a:ext>
            </a:extLst>
          </p:cNvPr>
          <p:cNvSpPr txBox="1"/>
          <p:nvPr/>
        </p:nvSpPr>
        <p:spPr>
          <a:xfrm>
            <a:off x="9803766" y="4103003"/>
            <a:ext cx="833120" cy="338554"/>
          </a:xfrm>
          <a:prstGeom prst="rect">
            <a:avLst/>
          </a:prstGeom>
          <a:noFill/>
        </p:spPr>
        <p:txBody>
          <a:bodyPr wrap="square" rtlCol="0">
            <a:spAutoFit/>
          </a:bodyPr>
          <a:lstStyle/>
          <a:p>
            <a:r>
              <a:rPr lang="en-US" sz="1600" dirty="0" err="1"/>
              <a:t>Erkek</a:t>
            </a:r>
            <a:endParaRPr lang="tr-TR" sz="1600" dirty="0"/>
          </a:p>
        </p:txBody>
      </p:sp>
      <p:sp>
        <p:nvSpPr>
          <p:cNvPr id="20" name="TextBox 19">
            <a:extLst>
              <a:ext uri="{FF2B5EF4-FFF2-40B4-BE49-F238E27FC236}">
                <a16:creationId xmlns:a16="http://schemas.microsoft.com/office/drawing/2014/main" id="{B1344853-EFC5-E841-4621-6FD02520C3B6}"/>
              </a:ext>
            </a:extLst>
          </p:cNvPr>
          <p:cNvSpPr txBox="1"/>
          <p:nvPr/>
        </p:nvSpPr>
        <p:spPr>
          <a:xfrm>
            <a:off x="9794240" y="4397643"/>
            <a:ext cx="833120" cy="338554"/>
          </a:xfrm>
          <a:prstGeom prst="rect">
            <a:avLst/>
          </a:prstGeom>
          <a:noFill/>
        </p:spPr>
        <p:txBody>
          <a:bodyPr wrap="square" rtlCol="0">
            <a:spAutoFit/>
          </a:bodyPr>
          <a:lstStyle/>
          <a:p>
            <a:r>
              <a:rPr lang="en-US" sz="1600" dirty="0"/>
              <a:t>K</a:t>
            </a:r>
            <a:r>
              <a:rPr lang="tr-TR" sz="1600" dirty="0"/>
              <a:t>ız</a:t>
            </a:r>
          </a:p>
        </p:txBody>
      </p:sp>
      <p:sp>
        <p:nvSpPr>
          <p:cNvPr id="21" name="TextBox 20">
            <a:extLst>
              <a:ext uri="{FF2B5EF4-FFF2-40B4-BE49-F238E27FC236}">
                <a16:creationId xmlns:a16="http://schemas.microsoft.com/office/drawing/2014/main" id="{A29166AC-FF3C-3C4D-ED01-A0847689D296}"/>
              </a:ext>
            </a:extLst>
          </p:cNvPr>
          <p:cNvSpPr txBox="1"/>
          <p:nvPr/>
        </p:nvSpPr>
        <p:spPr>
          <a:xfrm>
            <a:off x="1292368" y="5544086"/>
            <a:ext cx="10231120" cy="338554"/>
          </a:xfrm>
          <a:prstGeom prst="rect">
            <a:avLst/>
          </a:prstGeom>
          <a:noFill/>
        </p:spPr>
        <p:txBody>
          <a:bodyPr wrap="square" rtlCol="0">
            <a:spAutoFit/>
          </a:bodyPr>
          <a:lstStyle/>
          <a:p>
            <a:r>
              <a:rPr lang="tr-TR" sz="1600" dirty="0">
                <a:latin typeface="Calibri" panose="020F0502020204030204" pitchFamily="34" charset="0"/>
                <a:cs typeface="Calibri" panose="020F0502020204030204" pitchFamily="34" charset="0"/>
              </a:rPr>
              <a:t>DSÖ Avrupa Bölgesi'ndeki 20 ülkede 13-15 yaş arası öğrenciler arasında e-sigara kullanımının yaygınlığı</a:t>
            </a:r>
          </a:p>
        </p:txBody>
      </p:sp>
    </p:spTree>
    <p:extLst>
      <p:ext uri="{BB962C8B-B14F-4D97-AF65-F5344CB8AC3E}">
        <p14:creationId xmlns:p14="http://schemas.microsoft.com/office/powerpoint/2010/main" val="11632750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701073615" name="Resim 1701073614"/>
          <p:cNvPicPr>
            <a:picLocks noChangeAspect="1"/>
          </p:cNvPicPr>
          <p:nvPr/>
        </p:nvPicPr>
        <p:blipFill>
          <a:blip r:embed="rId3"/>
          <a:stretch/>
        </p:blipFill>
        <p:spPr bwMode="auto">
          <a:xfrm>
            <a:off x="271736" y="-60157"/>
            <a:ext cx="11797440" cy="942473"/>
          </a:xfrm>
          <a:prstGeom prst="rect">
            <a:avLst/>
          </a:prstGeom>
        </p:spPr>
      </p:pic>
      <p:pic>
        <p:nvPicPr>
          <p:cNvPr id="1946835958" name="Resim 1946835957"/>
          <p:cNvPicPr>
            <a:picLocks noChangeAspect="1"/>
          </p:cNvPicPr>
          <p:nvPr/>
        </p:nvPicPr>
        <p:blipFill>
          <a:blip r:embed="rId4"/>
          <a:stretch/>
        </p:blipFill>
        <p:spPr bwMode="auto">
          <a:xfrm>
            <a:off x="572526" y="802105"/>
            <a:ext cx="2911618" cy="3155281"/>
          </a:xfrm>
          <a:prstGeom prst="rect">
            <a:avLst/>
          </a:prstGeom>
        </p:spPr>
      </p:pic>
      <p:pic>
        <p:nvPicPr>
          <p:cNvPr id="1492434067" name="Resim 1492434066"/>
          <p:cNvPicPr>
            <a:picLocks noChangeAspect="1"/>
          </p:cNvPicPr>
          <p:nvPr/>
        </p:nvPicPr>
        <p:blipFill>
          <a:blip r:embed="rId5"/>
          <a:stretch/>
        </p:blipFill>
        <p:spPr bwMode="auto">
          <a:xfrm>
            <a:off x="3398043" y="792078"/>
            <a:ext cx="3139113" cy="3175333"/>
          </a:xfrm>
          <a:prstGeom prst="rect">
            <a:avLst/>
          </a:prstGeom>
        </p:spPr>
      </p:pic>
      <p:pic>
        <p:nvPicPr>
          <p:cNvPr id="665604374" name="Resim 665604373"/>
          <p:cNvPicPr>
            <a:picLocks noChangeAspect="1"/>
          </p:cNvPicPr>
          <p:nvPr/>
        </p:nvPicPr>
        <p:blipFill>
          <a:blip r:embed="rId6"/>
          <a:stretch/>
        </p:blipFill>
        <p:spPr bwMode="auto">
          <a:xfrm>
            <a:off x="6488052" y="822157"/>
            <a:ext cx="2848452" cy="3078078"/>
          </a:xfrm>
          <a:prstGeom prst="rect">
            <a:avLst/>
          </a:prstGeom>
        </p:spPr>
      </p:pic>
      <p:pic>
        <p:nvPicPr>
          <p:cNvPr id="1697303860" name="Resim 1697303859"/>
          <p:cNvPicPr>
            <a:picLocks noChangeAspect="1"/>
          </p:cNvPicPr>
          <p:nvPr/>
        </p:nvPicPr>
        <p:blipFill>
          <a:blip r:embed="rId7"/>
          <a:stretch/>
        </p:blipFill>
        <p:spPr bwMode="auto">
          <a:xfrm>
            <a:off x="9226943" y="822157"/>
            <a:ext cx="3005160" cy="3078078"/>
          </a:xfrm>
          <a:prstGeom prst="rect">
            <a:avLst/>
          </a:prstGeom>
        </p:spPr>
      </p:pic>
      <p:pic>
        <p:nvPicPr>
          <p:cNvPr id="805553637" name="Resim 805553636"/>
          <p:cNvPicPr>
            <a:picLocks noChangeAspect="1"/>
          </p:cNvPicPr>
          <p:nvPr/>
        </p:nvPicPr>
        <p:blipFill>
          <a:blip r:embed="rId8"/>
          <a:stretch/>
        </p:blipFill>
        <p:spPr bwMode="auto">
          <a:xfrm>
            <a:off x="904647" y="3900236"/>
            <a:ext cx="2247374" cy="2545219"/>
          </a:xfrm>
          <a:prstGeom prst="rect">
            <a:avLst/>
          </a:prstGeom>
        </p:spPr>
      </p:pic>
      <p:pic>
        <p:nvPicPr>
          <p:cNvPr id="71344665" name="Resim 71344664"/>
          <p:cNvPicPr>
            <a:picLocks noChangeAspect="1"/>
          </p:cNvPicPr>
          <p:nvPr/>
        </p:nvPicPr>
        <p:blipFill>
          <a:blip r:embed="rId9"/>
          <a:stretch/>
        </p:blipFill>
        <p:spPr bwMode="auto">
          <a:xfrm>
            <a:off x="3382235" y="3856752"/>
            <a:ext cx="3170728" cy="2911009"/>
          </a:xfrm>
          <a:prstGeom prst="rect">
            <a:avLst/>
          </a:prstGeom>
        </p:spPr>
      </p:pic>
      <p:pic>
        <p:nvPicPr>
          <p:cNvPr id="55094737" name="Resim 55094736"/>
          <p:cNvPicPr>
            <a:picLocks noChangeAspect="1"/>
          </p:cNvPicPr>
          <p:nvPr/>
        </p:nvPicPr>
        <p:blipFill>
          <a:blip r:embed="rId10"/>
          <a:stretch/>
        </p:blipFill>
        <p:spPr bwMode="auto">
          <a:xfrm>
            <a:off x="6537157" y="3856752"/>
            <a:ext cx="2423061" cy="1634289"/>
          </a:xfrm>
          <a:prstGeom prst="rect">
            <a:avLst/>
          </a:prstGeom>
        </p:spPr>
      </p:pic>
      <p:pic>
        <p:nvPicPr>
          <p:cNvPr id="877518182" name="Resim 877518181"/>
          <p:cNvPicPr>
            <a:picLocks noChangeAspect="1"/>
          </p:cNvPicPr>
          <p:nvPr/>
        </p:nvPicPr>
        <p:blipFill>
          <a:blip r:embed="rId11"/>
          <a:stretch/>
        </p:blipFill>
        <p:spPr bwMode="auto">
          <a:xfrm>
            <a:off x="9336504" y="3856752"/>
            <a:ext cx="2884063" cy="2790694"/>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0" y="0"/>
            <a:ext cx="12192000" cy="6858000"/>
          </a:xfrm>
          <a:prstGeom prst="rect">
            <a:avLst/>
          </a:prstGeom>
          <a:blipFill>
            <a:blip r:embed="rId3" cstate="print"/>
            <a:stretch>
              <a:fillRect/>
            </a:stretch>
          </a:blipFill>
        </p:spPr>
        <p:txBody>
          <a:bodyPr wrap="square" lIns="0" tIns="0" rIns="0" bIns="0" rtlCol="0">
            <a:spAutoFit/>
          </a:bodyPr>
          <a:lstStyle/>
          <a:p>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71682" name="Resim 4"/>
          <p:cNvPicPr>
            <a:picLocks noChangeAspect="1"/>
          </p:cNvPicPr>
          <p:nvPr/>
        </p:nvPicPr>
        <p:blipFill>
          <a:blip r:embed="rId3"/>
          <a:stretch/>
        </p:blipFill>
        <p:spPr bwMode="auto">
          <a:xfrm>
            <a:off x="637310" y="1225914"/>
            <a:ext cx="5624946" cy="4521927"/>
          </a:xfrm>
          <a:prstGeom prst="rect">
            <a:avLst/>
          </a:prstGeom>
          <a:noFill/>
          <a:ln>
            <a:noFill/>
          </a:ln>
        </p:spPr>
      </p:pic>
      <p:sp>
        <p:nvSpPr>
          <p:cNvPr id="73731" name="İçerik Yer Tutucusu 2"/>
          <p:cNvSpPr>
            <a:spLocks noGrp="1"/>
          </p:cNvSpPr>
          <p:nvPr>
            <p:ph type="body" sz="half" idx="2"/>
          </p:nvPr>
        </p:nvSpPr>
        <p:spPr bwMode="auto"/>
        <p:txBody>
          <a:bodyPr>
            <a:normAutofit/>
          </a:bodyPr>
          <a:lstStyle/>
          <a:p>
            <a:pPr algn="ctr">
              <a:defRPr/>
            </a:pPr>
            <a:endParaRPr lang="tr-TR"/>
          </a:p>
          <a:p>
            <a:pPr algn="ctr">
              <a:defRPr/>
            </a:pPr>
            <a:endParaRPr lang="tr-TR"/>
          </a:p>
          <a:p>
            <a:pPr algn="ctr">
              <a:defRPr/>
            </a:pPr>
            <a:endParaRPr lang="tr-TR"/>
          </a:p>
          <a:p>
            <a:pPr algn="ctr">
              <a:defRPr/>
            </a:pPr>
            <a:endParaRPr lang="tr-TR"/>
          </a:p>
        </p:txBody>
      </p:sp>
      <p:pic>
        <p:nvPicPr>
          <p:cNvPr id="71684" name="Resim 3"/>
          <p:cNvPicPr>
            <a:picLocks noChangeAspect="1"/>
          </p:cNvPicPr>
          <p:nvPr/>
        </p:nvPicPr>
        <p:blipFill>
          <a:blip r:embed="rId4"/>
          <a:stretch/>
        </p:blipFill>
        <p:spPr bwMode="auto">
          <a:xfrm>
            <a:off x="7065818" y="1355344"/>
            <a:ext cx="4405746" cy="3891031"/>
          </a:xfrm>
          <a:prstGeom prst="rect">
            <a:avLst/>
          </a:prstGeom>
          <a:noFill/>
          <a:ln>
            <a:noFill/>
          </a:ln>
        </p:spPr>
      </p:pic>
      <p:sp>
        <p:nvSpPr>
          <p:cNvPr id="3" name="Dikdörtgen 2"/>
          <p:cNvSpPr/>
          <p:nvPr/>
        </p:nvSpPr>
        <p:spPr bwMode="auto">
          <a:xfrm>
            <a:off x="517237" y="491354"/>
            <a:ext cx="10076928" cy="461665"/>
          </a:xfrm>
          <a:prstGeom prst="rect">
            <a:avLst/>
          </a:prstGeom>
        </p:spPr>
        <p:txBody>
          <a:bodyPr wrap="square">
            <a:spAutoFit/>
          </a:bodyPr>
          <a:lstStyle/>
          <a:p>
            <a:pPr algn="ctr">
              <a:defRPr/>
            </a:pPr>
            <a:r>
              <a:rPr lang="tr-TR" sz="2400" b="1" dirty="0">
                <a:solidFill>
                  <a:srgbClr val="0094AB"/>
                </a:solidFill>
                <a:latin typeface="Calibri" panose="020F0502020204030204" pitchFamily="34" charset="0"/>
                <a:ea typeface="Arial"/>
                <a:cs typeface="Calibri" panose="020F0502020204030204" pitchFamily="34" charset="0"/>
              </a:rPr>
              <a:t>ELEKTRONİK SİGARA EN AZ  SİGARA KADAR ZARARLIDIR!</a:t>
            </a:r>
            <a:endParaRPr sz="2400" dirty="0">
              <a:latin typeface="Calibri" panose="020F0502020204030204" pitchFamily="34" charset="0"/>
              <a:cs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0"/>
        <p:cNvGrpSpPr/>
        <p:nvPr/>
      </p:nvGrpSpPr>
      <p:grpSpPr>
        <a:xfrm>
          <a:off x="0" y="0"/>
          <a:ext cx="0" cy="0"/>
          <a:chOff x="0" y="0"/>
          <a:chExt cx="0" cy="0"/>
        </a:xfrm>
      </p:grpSpPr>
      <p:sp>
        <p:nvSpPr>
          <p:cNvPr id="133" name="Google Shape;133;p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entury Schoolbook"/>
              <a:buNone/>
            </a:pPr>
            <a:r>
              <a:rPr lang="tr-TR" b="0" dirty="0">
                <a:latin typeface="Calibri" panose="020F0502020204030204" pitchFamily="34" charset="0"/>
                <a:cs typeface="Calibri" panose="020F0502020204030204" pitchFamily="34" charset="0"/>
              </a:rPr>
              <a:t>İlaç tedavisi</a:t>
            </a:r>
            <a:endParaRPr b="0" dirty="0">
              <a:latin typeface="Calibri" panose="020F0502020204030204" pitchFamily="34" charset="0"/>
              <a:cs typeface="Calibri" panose="020F0502020204030204" pitchFamily="34" charset="0"/>
            </a:endParaRPr>
          </a:p>
        </p:txBody>
      </p:sp>
      <p:sp>
        <p:nvSpPr>
          <p:cNvPr id="134" name="Google Shape;134;p5"/>
          <p:cNvSpPr txBox="1">
            <a:spLocks noGrp="1"/>
          </p:cNvSpPr>
          <p:nvPr>
            <p:ph type="body" sz="half" idx="2"/>
          </p:nvPr>
        </p:nvSpPr>
        <p:spPr>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Char char="•"/>
            </a:pPr>
            <a:r>
              <a:rPr lang="tr-TR" sz="2000" b="1" dirty="0">
                <a:latin typeface="Calibri" panose="020F0502020204030204" pitchFamily="34" charset="0"/>
                <a:cs typeface="Calibri" panose="020F0502020204030204" pitchFamily="34" charset="0"/>
              </a:rPr>
              <a:t>NRT:</a:t>
            </a:r>
            <a:endParaRPr b="1" dirty="0">
              <a:latin typeface="Calibri" panose="020F0502020204030204" pitchFamily="34" charset="0"/>
              <a:cs typeface="Calibri" panose="020F0502020204030204" pitchFamily="34" charset="0"/>
            </a:endParaRPr>
          </a:p>
          <a:p>
            <a:pPr marL="0" lvl="0" indent="0" algn="just" rtl="0">
              <a:lnSpc>
                <a:spcPct val="90000"/>
              </a:lnSpc>
              <a:spcBef>
                <a:spcPts val="1000"/>
              </a:spcBef>
              <a:spcAft>
                <a:spcPts val="0"/>
              </a:spcAft>
              <a:buClr>
                <a:schemeClr val="dk1"/>
              </a:buClr>
              <a:buSzPts val="2000"/>
              <a:buNone/>
            </a:pPr>
            <a:r>
              <a:rPr lang="tr-TR" sz="2000" dirty="0">
                <a:latin typeface="Calibri" panose="020F0502020204030204" pitchFamily="34" charset="0"/>
                <a:cs typeface="Calibri" panose="020F0502020204030204" pitchFamily="34" charset="0"/>
              </a:rPr>
              <a:t>Nikotini yerine koyma tedavisinde kullanılan ilaçlar gebelikte D grubu ilaçlardır. Gebelerde nikotini yerine koyma tedavisini (bant veya sakız veya pastil formları) araştıran 6 </a:t>
            </a:r>
            <a:r>
              <a:rPr lang="tr-TR" sz="2000" dirty="0" err="1">
                <a:latin typeface="Calibri" panose="020F0502020204030204" pitchFamily="34" charset="0"/>
                <a:cs typeface="Calibri" panose="020F0502020204030204" pitchFamily="34" charset="0"/>
              </a:rPr>
              <a:t>randomize</a:t>
            </a:r>
            <a:r>
              <a:rPr lang="tr-TR" sz="2000" dirty="0">
                <a:latin typeface="Calibri" panose="020F0502020204030204" pitchFamily="34" charset="0"/>
                <a:cs typeface="Calibri" panose="020F0502020204030204" pitchFamily="34" charset="0"/>
              </a:rPr>
              <a:t> çalışmanın sonunda davranış tedavisine eklendiğinde başarının arttığı ve </a:t>
            </a:r>
            <a:r>
              <a:rPr lang="tr-TR" sz="2000" dirty="0" err="1">
                <a:latin typeface="Calibri" panose="020F0502020204030204" pitchFamily="34" charset="0"/>
                <a:cs typeface="Calibri" panose="020F0502020204030204" pitchFamily="34" charset="0"/>
              </a:rPr>
              <a:t>fetusta</a:t>
            </a:r>
            <a:r>
              <a:rPr lang="tr-TR" sz="2000" dirty="0">
                <a:latin typeface="Calibri" panose="020F0502020204030204" pitchFamily="34" charset="0"/>
                <a:cs typeface="Calibri" panose="020F0502020204030204" pitchFamily="34" charset="0"/>
              </a:rPr>
              <a:t> önemli bir komplikasyona yol açmadığı gözlenmiştir </a:t>
            </a:r>
            <a:endParaRPr sz="2000" dirty="0">
              <a:latin typeface="Calibri" panose="020F0502020204030204" pitchFamily="34" charset="0"/>
              <a:cs typeface="Calibri" panose="020F0502020204030204" pitchFamily="34" charset="0"/>
            </a:endParaRPr>
          </a:p>
        </p:txBody>
      </p:sp>
      <p:pic>
        <p:nvPicPr>
          <p:cNvPr id="135" name="Google Shape;135;p5"/>
          <p:cNvPicPr preferRelativeResize="0"/>
          <p:nvPr/>
        </p:nvPicPr>
        <p:blipFill rotWithShape="1">
          <a:blip r:embed="rId3">
            <a:alphaModFix/>
          </a:blip>
          <a:srcRect/>
          <a:stretch/>
        </p:blipFill>
        <p:spPr>
          <a:xfrm>
            <a:off x="1481716" y="3172691"/>
            <a:ext cx="8542999" cy="2691388"/>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4514" name="Resim 1"/>
          <p:cNvPicPr>
            <a:picLocks noChangeAspect="1"/>
          </p:cNvPicPr>
          <p:nvPr/>
        </p:nvPicPr>
        <p:blipFill>
          <a:blip r:embed="rId3"/>
          <a:stretch/>
        </p:blipFill>
        <p:spPr bwMode="auto">
          <a:xfrm>
            <a:off x="3993474" y="109390"/>
            <a:ext cx="4761343" cy="2085413"/>
          </a:xfrm>
          <a:prstGeom prst="rect">
            <a:avLst/>
          </a:prstGeom>
          <a:noFill/>
          <a:ln>
            <a:noFill/>
          </a:ln>
        </p:spPr>
      </p:pic>
      <p:pic>
        <p:nvPicPr>
          <p:cNvPr id="64517" name="Resim 5"/>
          <p:cNvPicPr>
            <a:picLocks noChangeAspect="1"/>
          </p:cNvPicPr>
          <p:nvPr/>
        </p:nvPicPr>
        <p:blipFill>
          <a:blip r:embed="rId4"/>
          <a:stretch/>
        </p:blipFill>
        <p:spPr bwMode="auto">
          <a:xfrm>
            <a:off x="4465480" y="2194803"/>
            <a:ext cx="2001873" cy="2646963"/>
          </a:xfrm>
          <a:prstGeom prst="rect">
            <a:avLst/>
          </a:prstGeom>
          <a:noFill/>
          <a:ln>
            <a:noFill/>
          </a:ln>
        </p:spPr>
      </p:pic>
      <p:sp>
        <p:nvSpPr>
          <p:cNvPr id="64518" name="Resim 6"/>
          <p:cNvSpPr>
            <a:spLocks noChangeAspect="1"/>
          </p:cNvSpPr>
          <p:nvPr/>
        </p:nvSpPr>
        <p:spPr bwMode="auto">
          <a:xfrm>
            <a:off x="1524000" y="3465514"/>
            <a:ext cx="3651250" cy="390525"/>
          </a:xfrm>
          <a:prstGeom prst="rect">
            <a:avLst/>
          </a:prstGeom>
          <a:noFill/>
          <a:ln>
            <a:noFill/>
          </a:ln>
        </p:spPr>
        <p:txBody>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600"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spcBef>
                <a:spcPts val="0"/>
              </a:spcBef>
              <a:buFontTx/>
              <a:buNone/>
              <a:defRPr/>
            </a:pPr>
            <a:endParaRPr lang="en-US" sz="1800" dirty="0">
              <a:latin typeface="Calibri" panose="020F0502020204030204" pitchFamily="34" charset="0"/>
            </a:endParaRPr>
          </a:p>
        </p:txBody>
      </p:sp>
      <p:pic>
        <p:nvPicPr>
          <p:cNvPr id="3" name="Resim 2"/>
          <p:cNvPicPr>
            <a:picLocks noChangeAspect="1"/>
          </p:cNvPicPr>
          <p:nvPr/>
        </p:nvPicPr>
        <p:blipFill>
          <a:blip r:embed="rId5"/>
          <a:stretch/>
        </p:blipFill>
        <p:spPr bwMode="auto">
          <a:xfrm>
            <a:off x="99145" y="2085413"/>
            <a:ext cx="4513328" cy="2646963"/>
          </a:xfrm>
          <a:prstGeom prst="rect">
            <a:avLst/>
          </a:prstGeom>
        </p:spPr>
      </p:pic>
      <p:pic>
        <p:nvPicPr>
          <p:cNvPr id="4" name="Resim 3"/>
          <p:cNvPicPr>
            <a:picLocks noChangeAspect="1"/>
          </p:cNvPicPr>
          <p:nvPr/>
        </p:nvPicPr>
        <p:blipFill>
          <a:blip r:embed="rId6"/>
          <a:stretch/>
        </p:blipFill>
        <p:spPr bwMode="auto">
          <a:xfrm>
            <a:off x="86653" y="0"/>
            <a:ext cx="4525820" cy="2085413"/>
          </a:xfrm>
          <a:prstGeom prst="rect">
            <a:avLst/>
          </a:prstGeom>
        </p:spPr>
      </p:pic>
      <p:pic>
        <p:nvPicPr>
          <p:cNvPr id="8" name="Resim 7">
            <a:extLst>
              <a:ext uri="{FF2B5EF4-FFF2-40B4-BE49-F238E27FC236}">
                <a16:creationId xmlns:a16="http://schemas.microsoft.com/office/drawing/2014/main" id="{BEE59CC6-DF6A-4FB9-AF6A-232F8DAE37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54817" y="0"/>
            <a:ext cx="3501227" cy="5373216"/>
          </a:xfrm>
          <a:prstGeom prst="rect">
            <a:avLst/>
          </a:prstGeom>
        </p:spPr>
      </p:pic>
      <p:pic>
        <p:nvPicPr>
          <p:cNvPr id="9" name="Resim 8">
            <a:extLst>
              <a:ext uri="{FF2B5EF4-FFF2-40B4-BE49-F238E27FC236}">
                <a16:creationId xmlns:a16="http://schemas.microsoft.com/office/drawing/2014/main" id="{5679D32F-E5AD-416D-A748-36CB26548D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20360" y="2194803"/>
            <a:ext cx="2518338" cy="4028444"/>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 name="Resim 1"/>
          <p:cNvPicPr>
            <a:picLocks noChangeAspect="1"/>
          </p:cNvPicPr>
          <p:nvPr/>
        </p:nvPicPr>
        <p:blipFill>
          <a:blip r:embed="rId3"/>
          <a:stretch/>
        </p:blipFill>
        <p:spPr bwMode="auto">
          <a:xfrm>
            <a:off x="10041147" y="367385"/>
            <a:ext cx="1863305" cy="2487608"/>
          </a:xfrm>
          <a:prstGeom prst="rect">
            <a:avLst/>
          </a:prstGeom>
        </p:spPr>
      </p:pic>
      <p:pic>
        <p:nvPicPr>
          <p:cNvPr id="3" name="Resim 2"/>
          <p:cNvPicPr>
            <a:picLocks noChangeAspect="1"/>
          </p:cNvPicPr>
          <p:nvPr/>
        </p:nvPicPr>
        <p:blipFill>
          <a:blip r:embed="rId4"/>
          <a:stretch/>
        </p:blipFill>
        <p:spPr bwMode="auto">
          <a:xfrm>
            <a:off x="628506" y="4065737"/>
            <a:ext cx="1728581" cy="1842902"/>
          </a:xfrm>
          <a:prstGeom prst="rect">
            <a:avLst/>
          </a:prstGeom>
        </p:spPr>
      </p:pic>
      <p:pic>
        <p:nvPicPr>
          <p:cNvPr id="4" name="Resim 3"/>
          <p:cNvPicPr>
            <a:picLocks noChangeAspect="1"/>
          </p:cNvPicPr>
          <p:nvPr/>
        </p:nvPicPr>
        <p:blipFill>
          <a:blip r:embed="rId5"/>
          <a:stretch/>
        </p:blipFill>
        <p:spPr bwMode="auto">
          <a:xfrm>
            <a:off x="6841662" y="2550194"/>
            <a:ext cx="5432245" cy="3462680"/>
          </a:xfrm>
          <a:prstGeom prst="rect">
            <a:avLst/>
          </a:prstGeom>
        </p:spPr>
      </p:pic>
      <p:pic>
        <p:nvPicPr>
          <p:cNvPr id="6" name="Resim 5"/>
          <p:cNvPicPr>
            <a:picLocks noChangeAspect="1"/>
          </p:cNvPicPr>
          <p:nvPr/>
        </p:nvPicPr>
        <p:blipFill>
          <a:blip r:embed="rId6"/>
          <a:srcRect t="3445" b="7962"/>
          <a:stretch/>
        </p:blipFill>
        <p:spPr bwMode="auto">
          <a:xfrm>
            <a:off x="2198687" y="2670618"/>
            <a:ext cx="4642975" cy="3238021"/>
          </a:xfrm>
          <a:prstGeom prst="rect">
            <a:avLst/>
          </a:prstGeom>
        </p:spPr>
      </p:pic>
      <p:pic>
        <p:nvPicPr>
          <p:cNvPr id="9" name="Resim 8"/>
          <p:cNvPicPr>
            <a:picLocks noChangeAspect="1"/>
          </p:cNvPicPr>
          <p:nvPr/>
        </p:nvPicPr>
        <p:blipFill>
          <a:blip r:embed="rId7"/>
          <a:stretch/>
        </p:blipFill>
        <p:spPr bwMode="auto">
          <a:xfrm>
            <a:off x="6231426" y="366991"/>
            <a:ext cx="3515552" cy="2312863"/>
          </a:xfrm>
          <a:prstGeom prst="rect">
            <a:avLst/>
          </a:prstGeom>
        </p:spPr>
      </p:pic>
      <p:pic>
        <p:nvPicPr>
          <p:cNvPr id="7" name="Resim 6"/>
          <p:cNvPicPr>
            <a:picLocks noChangeAspect="1"/>
          </p:cNvPicPr>
          <p:nvPr/>
        </p:nvPicPr>
        <p:blipFill>
          <a:blip r:embed="rId8"/>
          <a:srcRect t="12345" b="13125"/>
          <a:stretch/>
        </p:blipFill>
        <p:spPr bwMode="auto">
          <a:xfrm>
            <a:off x="1126688" y="496723"/>
            <a:ext cx="4097599" cy="1663756"/>
          </a:xfrm>
          <a:prstGeom prst="rect">
            <a:avLst/>
          </a:prstGeom>
        </p:spPr>
      </p:pic>
      <p:pic>
        <p:nvPicPr>
          <p:cNvPr id="5" name="Resim 4"/>
          <p:cNvPicPr>
            <a:picLocks noChangeAspect="1"/>
          </p:cNvPicPr>
          <p:nvPr/>
        </p:nvPicPr>
        <p:blipFill>
          <a:blip r:embed="rId9"/>
          <a:srcRect r="36731"/>
          <a:stretch/>
        </p:blipFill>
        <p:spPr bwMode="auto">
          <a:xfrm>
            <a:off x="638093" y="2185078"/>
            <a:ext cx="2611310" cy="1842902"/>
          </a:xfrm>
          <a:prstGeom prst="rect">
            <a:avLst/>
          </a:prstGeom>
        </p:spPr>
      </p:pic>
      <p:pic>
        <p:nvPicPr>
          <p:cNvPr id="8" name="Resim 7"/>
          <p:cNvPicPr>
            <a:picLocks noChangeAspect="1"/>
          </p:cNvPicPr>
          <p:nvPr/>
        </p:nvPicPr>
        <p:blipFill>
          <a:blip r:embed="rId10"/>
          <a:stretch/>
        </p:blipFill>
        <p:spPr bwMode="auto">
          <a:xfrm>
            <a:off x="4457110" y="1986234"/>
            <a:ext cx="1603515" cy="1989255"/>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İçerik Yer Tutucusu 4"/>
          <p:cNvPicPr>
            <a:picLocks noGrp="1" noChangeAspect="1"/>
          </p:cNvPicPr>
          <p:nvPr>
            <p:ph idx="4294967295"/>
          </p:nvPr>
        </p:nvPicPr>
        <p:blipFill>
          <a:blip r:embed="rId3"/>
          <a:stretch/>
        </p:blipFill>
        <p:spPr bwMode="auto">
          <a:xfrm>
            <a:off x="618837" y="905164"/>
            <a:ext cx="10257920" cy="4922981"/>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Unvan 4">
            <a:extLst>
              <a:ext uri="{FF2B5EF4-FFF2-40B4-BE49-F238E27FC236}">
                <a16:creationId xmlns:a16="http://schemas.microsoft.com/office/drawing/2014/main" id="{7566B1B3-B3CD-774A-8FA1-A6AB33084557}"/>
              </a:ext>
            </a:extLst>
          </p:cNvPr>
          <p:cNvSpPr>
            <a:spLocks noGrp="1"/>
          </p:cNvSpPr>
          <p:nvPr>
            <p:ph type="title"/>
          </p:nvPr>
        </p:nvSpPr>
        <p:spPr/>
        <p:txBody>
          <a:bodyPr>
            <a:normAutofit/>
          </a:bodyPr>
          <a:lstStyle/>
          <a:p>
            <a:r>
              <a:rPr lang="tr-TR" altLang="tr-TR" sz="2400" dirty="0">
                <a:latin typeface="Calibri" panose="020F0502020204030204" pitchFamily="34" charset="0"/>
                <a:cs typeface="Calibri" panose="020F0502020204030204" pitchFamily="34" charset="0"/>
              </a:rPr>
              <a:t>IQOS (I-</a:t>
            </a:r>
            <a:r>
              <a:rPr lang="tr-TR" altLang="tr-TR" sz="2400" dirty="0" err="1">
                <a:latin typeface="Calibri" panose="020F0502020204030204" pitchFamily="34" charset="0"/>
                <a:cs typeface="Calibri" panose="020F0502020204030204" pitchFamily="34" charset="0"/>
              </a:rPr>
              <a:t>Quit</a:t>
            </a:r>
            <a:r>
              <a:rPr lang="tr-TR" altLang="tr-TR" sz="2400" dirty="0">
                <a:latin typeface="Calibri" panose="020F0502020204030204" pitchFamily="34" charset="0"/>
                <a:cs typeface="Calibri" panose="020F0502020204030204" pitchFamily="34" charset="0"/>
              </a:rPr>
              <a:t>-</a:t>
            </a:r>
            <a:r>
              <a:rPr lang="tr-TR" altLang="tr-TR" sz="2400" dirty="0" err="1">
                <a:latin typeface="Calibri" panose="020F0502020204030204" pitchFamily="34" charset="0"/>
                <a:cs typeface="Calibri" panose="020F0502020204030204" pitchFamily="34" charset="0"/>
              </a:rPr>
              <a:t>Ordinary-Smoking</a:t>
            </a:r>
            <a:r>
              <a:rPr lang="tr-TR" altLang="tr-TR" sz="2400" dirty="0">
                <a:latin typeface="Calibri" panose="020F0502020204030204" pitchFamily="34" charset="0"/>
                <a:cs typeface="Calibri" panose="020F0502020204030204" pitchFamily="34" charset="0"/>
              </a:rPr>
              <a:t>)</a:t>
            </a:r>
          </a:p>
        </p:txBody>
      </p:sp>
      <p:sp>
        <p:nvSpPr>
          <p:cNvPr id="82948" name="İçerik Yer Tutucusu 8">
            <a:extLst>
              <a:ext uri="{FF2B5EF4-FFF2-40B4-BE49-F238E27FC236}">
                <a16:creationId xmlns:a16="http://schemas.microsoft.com/office/drawing/2014/main" id="{B9A0C425-D6FE-274B-9091-1140AB16A885}"/>
              </a:ext>
            </a:extLst>
          </p:cNvPr>
          <p:cNvSpPr>
            <a:spLocks noGrp="1"/>
          </p:cNvSpPr>
          <p:nvPr>
            <p:ph type="body" sz="half" idx="2"/>
          </p:nvPr>
        </p:nvSpPr>
        <p:spPr>
          <a:xfrm>
            <a:off x="849025" y="1097922"/>
            <a:ext cx="10791583" cy="4779349"/>
          </a:xfrm>
        </p:spPr>
        <p:txBody>
          <a:bodyPr>
            <a:normAutofit/>
          </a:bodyPr>
          <a:lstStyle/>
          <a:p>
            <a:r>
              <a:rPr lang="tr-TR" altLang="tr-TR" dirty="0">
                <a:latin typeface="Calibri" panose="020F0502020204030204" pitchFamily="34" charset="0"/>
                <a:cs typeface="Calibri" panose="020F0502020204030204" pitchFamily="34" charset="0"/>
              </a:rPr>
              <a:t>Mini sigara </a:t>
            </a:r>
          </a:p>
          <a:p>
            <a:r>
              <a:rPr lang="tr-TR" altLang="tr-TR" dirty="0">
                <a:latin typeface="Calibri" panose="020F0502020204030204" pitchFamily="34" charset="0"/>
                <a:cs typeface="Calibri" panose="020F0502020204030204" pitchFamily="34" charset="0"/>
              </a:rPr>
              <a:t>350 </a:t>
            </a:r>
            <a:r>
              <a:rPr lang="tr-TR" altLang="tr-TR" baseline="30000" dirty="0">
                <a:latin typeface="Calibri" panose="020F0502020204030204" pitchFamily="34" charset="0"/>
                <a:cs typeface="Calibri" panose="020F0502020204030204" pitchFamily="34" charset="0"/>
              </a:rPr>
              <a:t>0</a:t>
            </a:r>
            <a:r>
              <a:rPr lang="tr-TR" altLang="tr-TR" dirty="0">
                <a:latin typeface="Calibri" panose="020F0502020204030204" pitchFamily="34" charset="0"/>
                <a:cs typeface="Calibri" panose="020F0502020204030204" pitchFamily="34" charset="0"/>
              </a:rPr>
              <a:t>C</a:t>
            </a:r>
          </a:p>
          <a:p>
            <a:r>
              <a:rPr lang="tr-TR" altLang="tr-TR" dirty="0">
                <a:latin typeface="Calibri" panose="020F0502020204030204" pitchFamily="34" charset="0"/>
                <a:cs typeface="Calibri" panose="020F0502020204030204" pitchFamily="34" charset="0"/>
              </a:rPr>
              <a:t>PMI Ürünü (2014)</a:t>
            </a:r>
          </a:p>
          <a:p>
            <a:r>
              <a:rPr lang="tr-TR" altLang="tr-TR" dirty="0">
                <a:latin typeface="Calibri" panose="020F0502020204030204" pitchFamily="34" charset="0"/>
                <a:cs typeface="Calibri" panose="020F0502020204030204" pitchFamily="34" charset="0"/>
              </a:rPr>
              <a:t>42 ülkede satışı var.</a:t>
            </a:r>
          </a:p>
        </p:txBody>
      </p:sp>
      <p:pic>
        <p:nvPicPr>
          <p:cNvPr id="82949" name="Resim 7">
            <a:extLst>
              <a:ext uri="{FF2B5EF4-FFF2-40B4-BE49-F238E27FC236}">
                <a16:creationId xmlns:a16="http://schemas.microsoft.com/office/drawing/2014/main" id="{5442AE0D-0F7B-1944-97A5-F7E39EE4D4B3}"/>
              </a:ext>
            </a:extLst>
          </p:cNvPr>
          <p:cNvPicPr>
            <a:picLocks noChangeAspect="1"/>
          </p:cNvPicPr>
          <p:nvPr/>
        </p:nvPicPr>
        <p:blipFill rotWithShape="1">
          <a:blip r:embed="rId3">
            <a:extLst>
              <a:ext uri="{28A0092B-C50C-407E-A947-70E740481C1C}">
                <a14:useLocalDpi xmlns:a14="http://schemas.microsoft.com/office/drawing/2010/main" val="0"/>
              </a:ext>
            </a:extLst>
          </a:blip>
          <a:srcRect l="12559" r="11953"/>
          <a:stretch/>
        </p:blipFill>
        <p:spPr bwMode="auto">
          <a:xfrm>
            <a:off x="1545847" y="2983124"/>
            <a:ext cx="4378569" cy="248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Resim 9">
            <a:extLst>
              <a:ext uri="{FF2B5EF4-FFF2-40B4-BE49-F238E27FC236}">
                <a16:creationId xmlns:a16="http://schemas.microsoft.com/office/drawing/2014/main" id="{FE35FB60-696D-8C40-B823-FBAD61EC7E2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37894" y="3604246"/>
            <a:ext cx="4025668" cy="2247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6">
            <a:extLst>
              <a:ext uri="{FF2B5EF4-FFF2-40B4-BE49-F238E27FC236}">
                <a16:creationId xmlns:a16="http://schemas.microsoft.com/office/drawing/2014/main" id="{DC09ADF9-394D-C745-A8E6-F976443A9E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7893" y="840858"/>
            <a:ext cx="4062615" cy="2511140"/>
          </a:xfrm>
          <a:prstGeom prst="rect">
            <a:avLst/>
          </a:prstGeom>
        </p:spPr>
      </p:pic>
    </p:spTree>
    <p:extLst>
      <p:ext uri="{BB962C8B-B14F-4D97-AF65-F5344CB8AC3E}">
        <p14:creationId xmlns:p14="http://schemas.microsoft.com/office/powerpoint/2010/main" val="34030925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Unvan 1"/>
          <p:cNvSpPr>
            <a:spLocks noGrp="1"/>
          </p:cNvSpPr>
          <p:nvPr>
            <p:ph type="title"/>
          </p:nvPr>
        </p:nvSpPr>
        <p:spPr bwMode="auto">
          <a:xfrm>
            <a:off x="551383" y="588610"/>
            <a:ext cx="11089225" cy="504497"/>
          </a:xfrm>
        </p:spPr>
        <p:txBody>
          <a:bodyPr>
            <a:normAutofit/>
          </a:bodyPr>
          <a:lstStyle/>
          <a:p>
            <a:pPr>
              <a:defRPr/>
            </a:pPr>
            <a:r>
              <a:rPr lang="tr-TR" sz="2400" dirty="0">
                <a:latin typeface="Calibri" panose="020F0502020204030204" pitchFamily="34" charset="0"/>
                <a:cs typeface="Calibri" panose="020F0502020204030204" pitchFamily="34" charset="0"/>
              </a:rPr>
              <a:t>JUUL</a:t>
            </a:r>
            <a:endParaRPr dirty="0">
              <a:latin typeface="Calibri" panose="020F0502020204030204" pitchFamily="34" charset="0"/>
              <a:cs typeface="Calibri" panose="020F0502020204030204" pitchFamily="34" charset="0"/>
            </a:endParaRPr>
          </a:p>
        </p:txBody>
      </p:sp>
      <p:sp>
        <p:nvSpPr>
          <p:cNvPr id="3" name="İçerik Yer Tutucusu 2"/>
          <p:cNvSpPr>
            <a:spLocks noGrp="1"/>
          </p:cNvSpPr>
          <p:nvPr>
            <p:ph type="body" sz="half" idx="2"/>
          </p:nvPr>
        </p:nvSpPr>
        <p:spPr bwMode="auto">
          <a:xfrm>
            <a:off x="849025" y="1293091"/>
            <a:ext cx="10631425" cy="4584180"/>
          </a:xfrm>
        </p:spPr>
        <p:txBody>
          <a:bodyPr>
            <a:normAutofit/>
          </a:bodyPr>
          <a:lstStyle/>
          <a:p>
            <a:pPr>
              <a:defRPr/>
            </a:pPr>
            <a:r>
              <a:rPr lang="tr-TR" dirty="0">
                <a:latin typeface="Calibri" panose="020F0502020204030204" pitchFamily="34" charset="0"/>
                <a:cs typeface="Calibri" panose="020F0502020204030204" pitchFamily="34" charset="0"/>
              </a:rPr>
              <a:t>2017 yılında San Francisco merkezli bir buharlaştırıcı üreticisi olan </a:t>
            </a:r>
            <a:r>
              <a:rPr lang="tr-TR" b="1" dirty="0" err="1">
                <a:latin typeface="Calibri" panose="020F0502020204030204" pitchFamily="34" charset="0"/>
                <a:cs typeface="Calibri" panose="020F0502020204030204" pitchFamily="34" charset="0"/>
              </a:rPr>
              <a:t>Pax</a:t>
            </a:r>
            <a:r>
              <a:rPr lang="tr-TR" b="1" dirty="0">
                <a:latin typeface="Calibri" panose="020F0502020204030204" pitchFamily="34" charset="0"/>
                <a:cs typeface="Calibri" panose="020F0502020204030204" pitchFamily="34" charset="0"/>
              </a:rPr>
              <a:t> </a:t>
            </a:r>
            <a:r>
              <a:rPr lang="tr-TR" b="1" dirty="0" err="1">
                <a:latin typeface="Calibri" panose="020F0502020204030204" pitchFamily="34" charset="0"/>
                <a:cs typeface="Calibri" panose="020F0502020204030204" pitchFamily="34" charset="0"/>
              </a:rPr>
              <a:t>Labs</a:t>
            </a:r>
            <a:r>
              <a:rPr lang="tr-TR" dirty="0">
                <a:latin typeface="Calibri" panose="020F0502020204030204" pitchFamily="34" charset="0"/>
                <a:cs typeface="Calibri" panose="020F0502020204030204" pitchFamily="34" charset="0"/>
              </a:rPr>
              <a:t> tarafından üretildi</a:t>
            </a:r>
            <a:endParaRPr dirty="0">
              <a:latin typeface="Calibri" panose="020F0502020204030204" pitchFamily="34" charset="0"/>
              <a:cs typeface="Calibri" panose="020F0502020204030204" pitchFamily="34" charset="0"/>
            </a:endParaRPr>
          </a:p>
          <a:p>
            <a:pPr>
              <a:defRPr/>
            </a:pPr>
            <a:r>
              <a:rPr lang="tr-TR" dirty="0">
                <a:latin typeface="Calibri" panose="020F0502020204030204" pitchFamily="34" charset="0"/>
                <a:cs typeface="Calibri" panose="020F0502020204030204" pitchFamily="34" charset="0"/>
              </a:rPr>
              <a:t>Diğer e-sigaralardan 10 kat daha fazla nikotin içermekte</a:t>
            </a:r>
            <a:endParaRPr dirty="0">
              <a:latin typeface="Calibri" panose="020F0502020204030204" pitchFamily="34" charset="0"/>
              <a:cs typeface="Calibri" panose="020F0502020204030204" pitchFamily="34" charset="0"/>
            </a:endParaRPr>
          </a:p>
          <a:p>
            <a:pPr>
              <a:defRPr/>
            </a:pPr>
            <a:r>
              <a:rPr lang="tr-TR" dirty="0" err="1">
                <a:latin typeface="Calibri" panose="020F0502020204030204" pitchFamily="34" charset="0"/>
                <a:cs typeface="Calibri" panose="020F0502020204030204" pitchFamily="34" charset="0"/>
              </a:rPr>
              <a:t>Juul</a:t>
            </a:r>
            <a:r>
              <a:rPr lang="tr-TR" dirty="0">
                <a:latin typeface="Calibri" panose="020F0502020204030204" pitchFamily="34" charset="0"/>
                <a:cs typeface="Calibri" panose="020F0502020204030204" pitchFamily="34" charset="0"/>
              </a:rPr>
              <a:t> </a:t>
            </a:r>
            <a:r>
              <a:rPr lang="tr-TR" dirty="0" err="1">
                <a:latin typeface="Calibri" panose="020F0502020204030204" pitchFamily="34" charset="0"/>
                <a:cs typeface="Calibri" panose="020F0502020204030204" pitchFamily="34" charset="0"/>
              </a:rPr>
              <a:t>pod</a:t>
            </a:r>
            <a:r>
              <a:rPr lang="tr-TR" dirty="0">
                <a:latin typeface="Calibri" panose="020F0502020204030204" pitchFamily="34" charset="0"/>
                <a:cs typeface="Calibri" panose="020F0502020204030204" pitchFamily="34" charset="0"/>
              </a:rPr>
              <a:t> cihazı, likit nikotin içeren </a:t>
            </a:r>
            <a:r>
              <a:rPr lang="tr-TR" dirty="0" err="1">
                <a:latin typeface="Calibri" panose="020F0502020204030204" pitchFamily="34" charset="0"/>
                <a:cs typeface="Calibri" panose="020F0502020204030204" pitchFamily="34" charset="0"/>
              </a:rPr>
              <a:t>podlar</a:t>
            </a:r>
            <a:r>
              <a:rPr lang="tr-TR" dirty="0">
                <a:latin typeface="Calibri" panose="020F0502020204030204" pitchFamily="34" charset="0"/>
                <a:cs typeface="Calibri" panose="020F0502020204030204" pitchFamily="34" charset="0"/>
              </a:rPr>
              <a:t> kullanarak buhar oluşturur</a:t>
            </a:r>
            <a:endParaRPr dirty="0">
              <a:latin typeface="Calibri" panose="020F0502020204030204" pitchFamily="34" charset="0"/>
              <a:cs typeface="Calibri" panose="020F0502020204030204" pitchFamily="34" charset="0"/>
            </a:endParaRPr>
          </a:p>
          <a:p>
            <a:pPr>
              <a:defRPr/>
            </a:pPr>
            <a:r>
              <a:rPr lang="tr-TR" dirty="0">
                <a:latin typeface="Calibri" panose="020F0502020204030204" pitchFamily="34" charset="0"/>
                <a:cs typeface="Calibri" panose="020F0502020204030204" pitchFamily="34" charset="0"/>
              </a:rPr>
              <a:t>Deneyen gençlerden %80’i kullanmaya devam ediyor.</a:t>
            </a:r>
            <a:endParaRPr dirty="0">
              <a:latin typeface="Calibri" panose="020F0502020204030204" pitchFamily="34" charset="0"/>
              <a:cs typeface="Calibri" panose="020F0502020204030204" pitchFamily="34" charset="0"/>
            </a:endParaRPr>
          </a:p>
          <a:p>
            <a:pPr>
              <a:defRPr/>
            </a:pPr>
            <a:endParaRPr lang="tr-TR" dirty="0"/>
          </a:p>
          <a:p>
            <a:pPr>
              <a:defRPr/>
            </a:pPr>
            <a:endParaRPr lang="tr-TR" dirty="0"/>
          </a:p>
        </p:txBody>
      </p:sp>
      <p:pic>
        <p:nvPicPr>
          <p:cNvPr id="4" name="Resim 3"/>
          <p:cNvPicPr>
            <a:picLocks noChangeAspect="1"/>
          </p:cNvPicPr>
          <p:nvPr/>
        </p:nvPicPr>
        <p:blipFill>
          <a:blip r:embed="rId3"/>
          <a:stretch/>
        </p:blipFill>
        <p:spPr bwMode="auto">
          <a:xfrm>
            <a:off x="6426408" y="3296517"/>
            <a:ext cx="4730769" cy="2481856"/>
          </a:xfrm>
          <a:prstGeom prst="rect">
            <a:avLst/>
          </a:prstGeom>
        </p:spPr>
      </p:pic>
      <p:pic>
        <p:nvPicPr>
          <p:cNvPr id="5" name="Resim 4"/>
          <p:cNvPicPr>
            <a:picLocks noChangeAspect="1"/>
          </p:cNvPicPr>
          <p:nvPr/>
        </p:nvPicPr>
        <p:blipFill>
          <a:blip r:embed="rId4"/>
          <a:stretch/>
        </p:blipFill>
        <p:spPr bwMode="auto">
          <a:xfrm>
            <a:off x="1683807" y="3296517"/>
            <a:ext cx="4412188" cy="2481856"/>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Unvan 1"/>
          <p:cNvSpPr>
            <a:spLocks noGrp="1"/>
          </p:cNvSpPr>
          <p:nvPr>
            <p:ph type="title"/>
          </p:nvPr>
        </p:nvSpPr>
        <p:spPr bwMode="auto">
          <a:xfrm>
            <a:off x="646545" y="507954"/>
            <a:ext cx="10994063" cy="585153"/>
          </a:xfrm>
        </p:spPr>
        <p:txBody>
          <a:bodyPr>
            <a:normAutofit/>
          </a:bodyPr>
          <a:lstStyle/>
          <a:p>
            <a:pPr>
              <a:defRPr/>
            </a:pPr>
            <a:r>
              <a:rPr lang="tr-TR" dirty="0" err="1">
                <a:latin typeface="Calibri" panose="020F0502020204030204" pitchFamily="34" charset="0"/>
                <a:cs typeface="Calibri" panose="020F0502020204030204" pitchFamily="34" charset="0"/>
              </a:rPr>
              <a:t>Puff</a:t>
            </a:r>
            <a:r>
              <a:rPr lang="tr-TR" dirty="0">
                <a:latin typeface="Calibri" panose="020F0502020204030204" pitchFamily="34" charset="0"/>
                <a:cs typeface="Calibri" panose="020F0502020204030204" pitchFamily="34" charset="0"/>
              </a:rPr>
              <a:t> Bar-</a:t>
            </a:r>
            <a:r>
              <a:rPr lang="tr-TR" dirty="0" err="1">
                <a:latin typeface="Calibri" panose="020F0502020204030204" pitchFamily="34" charset="0"/>
                <a:cs typeface="Calibri" panose="020F0502020204030204" pitchFamily="34" charset="0"/>
              </a:rPr>
              <a:t>Elf</a:t>
            </a:r>
            <a:r>
              <a:rPr lang="tr-TR" dirty="0">
                <a:latin typeface="Calibri" panose="020F0502020204030204" pitchFamily="34" charset="0"/>
                <a:cs typeface="Calibri" panose="020F0502020204030204" pitchFamily="34" charset="0"/>
              </a:rPr>
              <a:t> Bar</a:t>
            </a:r>
            <a:endParaRPr sz="3200" dirty="0">
              <a:latin typeface="Calibri" panose="020F0502020204030204" pitchFamily="34" charset="0"/>
              <a:cs typeface="Calibri" panose="020F0502020204030204" pitchFamily="34" charset="0"/>
            </a:endParaRPr>
          </a:p>
        </p:txBody>
      </p:sp>
      <p:pic>
        <p:nvPicPr>
          <p:cNvPr id="4" name="Resim 3"/>
          <p:cNvPicPr>
            <a:picLocks noChangeAspect="1"/>
          </p:cNvPicPr>
          <p:nvPr/>
        </p:nvPicPr>
        <p:blipFill>
          <a:blip r:embed="rId3"/>
          <a:stretch/>
        </p:blipFill>
        <p:spPr bwMode="auto">
          <a:xfrm>
            <a:off x="6412057" y="1987884"/>
            <a:ext cx="3944976" cy="3646299"/>
          </a:xfrm>
          <a:prstGeom prst="rect">
            <a:avLst/>
          </a:prstGeom>
        </p:spPr>
      </p:pic>
      <p:sp>
        <p:nvSpPr>
          <p:cNvPr id="7" name="Dikdörtgen 6"/>
          <p:cNvSpPr/>
          <p:nvPr/>
        </p:nvSpPr>
        <p:spPr bwMode="auto">
          <a:xfrm>
            <a:off x="718126" y="1107954"/>
            <a:ext cx="10733671" cy="823319"/>
          </a:xfrm>
          <a:prstGeom prst="rect">
            <a:avLst/>
          </a:prstGeom>
        </p:spPr>
        <p:txBody>
          <a:bodyPr wrap="square">
            <a:spAutoFit/>
          </a:bodyPr>
          <a:lstStyle/>
          <a:p>
            <a:pPr>
              <a:defRPr/>
            </a:pPr>
            <a:r>
              <a:rPr lang="tr-TR" sz="1600" dirty="0">
                <a:latin typeface="Calibri" panose="020F0502020204030204" pitchFamily="34" charset="0"/>
                <a:cs typeface="Calibri" panose="020F0502020204030204" pitchFamily="34" charset="0"/>
              </a:rPr>
              <a:t>2021 itibari ile ABD’de </a:t>
            </a:r>
            <a:r>
              <a:rPr lang="tr-TR" sz="1600" dirty="0" err="1">
                <a:latin typeface="Calibri" panose="020F0502020204030204" pitchFamily="34" charset="0"/>
                <a:cs typeface="Calibri" panose="020F0502020204030204" pitchFamily="34" charset="0"/>
              </a:rPr>
              <a:t>JUULdan</a:t>
            </a:r>
            <a:r>
              <a:rPr lang="tr-TR" sz="1600" dirty="0">
                <a:latin typeface="Calibri" panose="020F0502020204030204" pitchFamily="34" charset="0"/>
                <a:cs typeface="Calibri" panose="020F0502020204030204" pitchFamily="34" charset="0"/>
              </a:rPr>
              <a:t> sonra en popüler e-sigara</a:t>
            </a:r>
            <a:endParaRPr dirty="0">
              <a:latin typeface="Calibri" panose="020F0502020204030204" pitchFamily="34" charset="0"/>
              <a:cs typeface="Calibri" panose="020F0502020204030204" pitchFamily="34" charset="0"/>
            </a:endParaRPr>
          </a:p>
          <a:p>
            <a:pPr>
              <a:defRPr/>
            </a:pPr>
            <a:r>
              <a:rPr lang="tr-TR" sz="1600" dirty="0" err="1">
                <a:latin typeface="Calibri" panose="020F0502020204030204" pitchFamily="34" charset="0"/>
                <a:cs typeface="Calibri" panose="020F0502020204030204" pitchFamily="34" charset="0"/>
              </a:rPr>
              <a:t>Elf</a:t>
            </a:r>
            <a:r>
              <a:rPr lang="tr-TR" sz="1600" dirty="0">
                <a:latin typeface="Calibri" panose="020F0502020204030204" pitchFamily="34" charset="0"/>
                <a:cs typeface="Calibri" panose="020F0502020204030204" pitchFamily="34" charset="0"/>
              </a:rPr>
              <a:t> Bar, çok çeşitli boyutlarda, tatlarda ve nikotin seviyelerinde olan, oldukça popüler TEK KULLANIMLIK (KULLAN AT) elektronik sigaradır. </a:t>
            </a:r>
            <a:endParaRPr dirty="0">
              <a:latin typeface="Calibri" panose="020F0502020204030204" pitchFamily="34" charset="0"/>
              <a:cs typeface="Calibri" panose="020F0502020204030204" pitchFamily="34" charset="0"/>
            </a:endParaRPr>
          </a:p>
        </p:txBody>
      </p:sp>
      <p:pic>
        <p:nvPicPr>
          <p:cNvPr id="5" name="Resim 4"/>
          <p:cNvPicPr>
            <a:picLocks noChangeAspect="1"/>
          </p:cNvPicPr>
          <p:nvPr/>
        </p:nvPicPr>
        <p:blipFill>
          <a:blip r:embed="rId4"/>
          <a:stretch/>
        </p:blipFill>
        <p:spPr bwMode="auto">
          <a:xfrm>
            <a:off x="838200" y="1987884"/>
            <a:ext cx="4718895" cy="1875544"/>
          </a:xfrm>
          <a:prstGeom prst="rect">
            <a:avLst/>
          </a:prstGeom>
        </p:spPr>
      </p:pic>
      <p:pic>
        <p:nvPicPr>
          <p:cNvPr id="9" name="Resim 8"/>
          <p:cNvPicPr>
            <a:picLocks noChangeAspect="1"/>
          </p:cNvPicPr>
          <p:nvPr/>
        </p:nvPicPr>
        <p:blipFill>
          <a:blip r:embed="rId5"/>
          <a:stretch/>
        </p:blipFill>
        <p:spPr bwMode="auto">
          <a:xfrm>
            <a:off x="902710" y="4025775"/>
            <a:ext cx="4718894" cy="1608408"/>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Unvan 1"/>
          <p:cNvSpPr>
            <a:spLocks noGrp="1"/>
          </p:cNvSpPr>
          <p:nvPr>
            <p:ph type="title"/>
          </p:nvPr>
        </p:nvSpPr>
        <p:spPr bwMode="auto">
          <a:xfrm>
            <a:off x="646545" y="507954"/>
            <a:ext cx="10994063" cy="585153"/>
          </a:xfrm>
        </p:spPr>
        <p:txBody>
          <a:bodyPr>
            <a:normAutofit/>
          </a:bodyPr>
          <a:lstStyle/>
          <a:p>
            <a:pPr>
              <a:defRPr/>
            </a:pPr>
            <a:r>
              <a:rPr lang="tr-TR" dirty="0">
                <a:latin typeface="Calibri" panose="020F0502020204030204" pitchFamily="34" charset="0"/>
                <a:cs typeface="Calibri" panose="020F0502020204030204" pitchFamily="34" charset="0"/>
              </a:rPr>
              <a:t>EVALİ Sendromu</a:t>
            </a:r>
            <a:endParaRPr sz="3200" dirty="0">
              <a:latin typeface="Calibri" panose="020F0502020204030204" pitchFamily="34" charset="0"/>
              <a:cs typeface="Calibri" panose="020F0502020204030204" pitchFamily="34" charset="0"/>
            </a:endParaRPr>
          </a:p>
        </p:txBody>
      </p:sp>
      <p:sp>
        <p:nvSpPr>
          <p:cNvPr id="3" name="Dikdörtgen 2"/>
          <p:cNvSpPr/>
          <p:nvPr/>
        </p:nvSpPr>
        <p:spPr>
          <a:xfrm>
            <a:off x="646545" y="1291257"/>
            <a:ext cx="6765637" cy="2862322"/>
          </a:xfrm>
          <a:prstGeom prst="rect">
            <a:avLst/>
          </a:prstGeom>
        </p:spPr>
        <p:txBody>
          <a:bodyPr wrap="square">
            <a:spAutoFit/>
          </a:bodyPr>
          <a:lstStyle/>
          <a:p>
            <a:pPr marL="285750" indent="-285750">
              <a:buFont typeface="Arial" panose="020B0604020202020204" pitchFamily="34" charset="0"/>
              <a:buChar char="•"/>
            </a:pPr>
            <a:r>
              <a:rPr lang="tr-TR" dirty="0"/>
              <a:t>E-Sigaraların AKUT ETKİLERİ sigaralardan daha fazladır.</a:t>
            </a:r>
          </a:p>
          <a:p>
            <a:pPr marL="285750" indent="-285750">
              <a:buFont typeface="Arial" panose="020B0604020202020204" pitchFamily="34" charset="0"/>
              <a:buChar char="•"/>
            </a:pPr>
            <a:r>
              <a:rPr lang="tr-TR" dirty="0"/>
              <a:t>EVALİ sendromunun </a:t>
            </a:r>
            <a:r>
              <a:rPr lang="tr-TR" dirty="0" err="1"/>
              <a:t>etyolojisinde</a:t>
            </a:r>
            <a:r>
              <a:rPr lang="tr-TR" dirty="0"/>
              <a:t> e-sigara buharında bulunan Vitamin-E asetat ve diğer kimyasal maddeler suçlanmaktadır.</a:t>
            </a:r>
          </a:p>
          <a:p>
            <a:pPr marL="285750" indent="-285750">
              <a:buFont typeface="Arial" panose="020B0604020202020204" pitchFamily="34" charset="0"/>
              <a:buChar char="•"/>
            </a:pPr>
            <a:r>
              <a:rPr lang="tr-TR" dirty="0"/>
              <a:t>İçeriğindeki kimyasalların akciğerlerde </a:t>
            </a:r>
            <a:r>
              <a:rPr lang="tr-TR" dirty="0" err="1"/>
              <a:t>inflamasyona</a:t>
            </a:r>
            <a:r>
              <a:rPr lang="tr-TR" dirty="0"/>
              <a:t> ve hasara yol açması ile ortaya çıkar.</a:t>
            </a:r>
          </a:p>
          <a:p>
            <a:pPr marL="285750" indent="-285750">
              <a:buFont typeface="Arial" panose="020B0604020202020204" pitchFamily="34" charset="0"/>
              <a:buChar char="•"/>
            </a:pPr>
            <a:r>
              <a:rPr lang="tr-TR" dirty="0"/>
              <a:t>Olguların %96’sının hastaneye yatışı gerekmiştir.</a:t>
            </a:r>
          </a:p>
          <a:p>
            <a:pPr marL="285750" indent="-285750">
              <a:buFont typeface="Arial" panose="020B0604020202020204" pitchFamily="34" charset="0"/>
              <a:buChar char="•"/>
            </a:pPr>
            <a:r>
              <a:rPr lang="tr-TR" dirty="0"/>
              <a:t>Hastaların büyük kısmı oksijen desteğine gereksinim duyar, bazılarına mekanik </a:t>
            </a:r>
            <a:r>
              <a:rPr lang="tr-TR" dirty="0" err="1"/>
              <a:t>ventilasyon</a:t>
            </a:r>
            <a:r>
              <a:rPr lang="tr-TR" dirty="0"/>
              <a:t> da gerekebilir.</a:t>
            </a:r>
          </a:p>
          <a:p>
            <a:pPr marL="285750" indent="-285750">
              <a:buFont typeface="Arial" panose="020B0604020202020204" pitchFamily="34" charset="0"/>
              <a:buChar char="•"/>
            </a:pPr>
            <a:r>
              <a:rPr lang="tr-TR" dirty="0"/>
              <a:t>Sadece elektronik sigara kullananlarda görülmektedir.</a:t>
            </a:r>
          </a:p>
          <a:p>
            <a:pPr marL="285750" indent="-285750">
              <a:buFont typeface="Arial" panose="020B0604020202020204" pitchFamily="34" charset="0"/>
              <a:buChar char="•"/>
            </a:pPr>
            <a:r>
              <a:rPr lang="tr-TR" dirty="0"/>
              <a:t>Olguların bazısında ölüme yol açmıştır.</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6913" y="1093107"/>
            <a:ext cx="3176587" cy="204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0087" y="3448194"/>
            <a:ext cx="3170237" cy="204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77153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Başlık 1"/>
          <p:cNvSpPr>
            <a:spLocks noGrp="1"/>
          </p:cNvSpPr>
          <p:nvPr>
            <p:ph type="title"/>
          </p:nvPr>
        </p:nvSpPr>
        <p:spPr bwMode="auto">
          <a:xfrm>
            <a:off x="1543988" y="27136"/>
            <a:ext cx="11089224" cy="504496"/>
          </a:xfrm>
        </p:spPr>
        <p:txBody>
          <a:bodyPr>
            <a:normAutofit fontScale="90000"/>
          </a:bodyPr>
          <a:lstStyle/>
          <a:p>
            <a:pPr>
              <a:defRPr/>
            </a:pPr>
            <a:r>
              <a:rPr lang="tr-TR" sz="3200" dirty="0">
                <a:latin typeface="Calibri" panose="020F0502020204030204" pitchFamily="34" charset="0"/>
                <a:cs typeface="Calibri" panose="020F0502020204030204" pitchFamily="34" charset="0"/>
              </a:rPr>
              <a:t>Çevre kirliliği</a:t>
            </a:r>
            <a:endParaRPr sz="3600" dirty="0">
              <a:latin typeface="Calibri" panose="020F0502020204030204" pitchFamily="34" charset="0"/>
              <a:cs typeface="Calibri" panose="020F0502020204030204" pitchFamily="34" charset="0"/>
            </a:endParaRPr>
          </a:p>
        </p:txBody>
      </p:sp>
      <p:sp>
        <p:nvSpPr>
          <p:cNvPr id="466554107" name="Metin Yer Tutucusu 3"/>
          <p:cNvSpPr>
            <a:spLocks noGrp="1"/>
          </p:cNvSpPr>
          <p:nvPr>
            <p:ph type="body" sz="half" idx="2"/>
          </p:nvPr>
        </p:nvSpPr>
        <p:spPr bwMode="auto">
          <a:xfrm>
            <a:off x="849024" y="1355343"/>
            <a:ext cx="5558816" cy="24030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defRPr/>
            </a:pPr>
            <a:endParaRPr dirty="0"/>
          </a:p>
        </p:txBody>
      </p:sp>
      <p:pic>
        <p:nvPicPr>
          <p:cNvPr id="1971342343" name="Resim 1971342342"/>
          <p:cNvPicPr>
            <a:picLocks noChangeAspect="1"/>
          </p:cNvPicPr>
          <p:nvPr/>
        </p:nvPicPr>
        <p:blipFill>
          <a:blip r:embed="rId3"/>
          <a:stretch/>
        </p:blipFill>
        <p:spPr bwMode="auto">
          <a:xfrm>
            <a:off x="849024" y="518578"/>
            <a:ext cx="5355077" cy="2484422"/>
          </a:xfrm>
          <a:prstGeom prst="rect">
            <a:avLst/>
          </a:prstGeom>
        </p:spPr>
      </p:pic>
      <p:pic>
        <p:nvPicPr>
          <p:cNvPr id="122267514" name="Resim 122267513"/>
          <p:cNvPicPr>
            <a:picLocks noChangeAspect="1"/>
          </p:cNvPicPr>
          <p:nvPr/>
        </p:nvPicPr>
        <p:blipFill>
          <a:blip r:embed="rId4"/>
          <a:stretch/>
        </p:blipFill>
        <p:spPr bwMode="auto">
          <a:xfrm>
            <a:off x="7899249" y="3255609"/>
            <a:ext cx="4313829" cy="2646947"/>
          </a:xfrm>
          <a:prstGeom prst="rect">
            <a:avLst/>
          </a:prstGeom>
        </p:spPr>
      </p:pic>
      <p:pic>
        <p:nvPicPr>
          <p:cNvPr id="995553411" name="Resim 995553410"/>
          <p:cNvPicPr>
            <a:picLocks noChangeAspect="1"/>
          </p:cNvPicPr>
          <p:nvPr/>
        </p:nvPicPr>
        <p:blipFill>
          <a:blip r:embed="rId5"/>
          <a:stretch/>
        </p:blipFill>
        <p:spPr bwMode="auto">
          <a:xfrm>
            <a:off x="6708631" y="27136"/>
            <a:ext cx="5504447" cy="3108156"/>
          </a:xfrm>
          <a:prstGeom prst="rect">
            <a:avLst/>
          </a:prstGeom>
        </p:spPr>
      </p:pic>
      <p:pic>
        <p:nvPicPr>
          <p:cNvPr id="544384257" name="Resim 544384256"/>
          <p:cNvPicPr>
            <a:picLocks noChangeAspect="1"/>
          </p:cNvPicPr>
          <p:nvPr/>
        </p:nvPicPr>
        <p:blipFill>
          <a:blip r:embed="rId6"/>
          <a:stretch/>
        </p:blipFill>
        <p:spPr bwMode="auto">
          <a:xfrm>
            <a:off x="1712565" y="3385151"/>
            <a:ext cx="4454246" cy="2615376"/>
          </a:xfrm>
          <a:prstGeom prst="rect">
            <a:avLst/>
          </a:prstGeom>
        </p:spPr>
      </p:pic>
      <p:pic>
        <p:nvPicPr>
          <p:cNvPr id="1331939496" name="Resim 1331939495"/>
          <p:cNvPicPr>
            <a:picLocks noChangeAspect="1"/>
          </p:cNvPicPr>
          <p:nvPr/>
        </p:nvPicPr>
        <p:blipFill>
          <a:blip r:embed="rId7"/>
          <a:stretch/>
        </p:blipFill>
        <p:spPr bwMode="auto">
          <a:xfrm>
            <a:off x="532922" y="4435175"/>
            <a:ext cx="1295336" cy="888552"/>
          </a:xfrm>
          <a:prstGeom prst="rect">
            <a:avLst/>
          </a:prstGeom>
        </p:spPr>
      </p:pic>
      <p:pic>
        <p:nvPicPr>
          <p:cNvPr id="2096625191" name="Resim 2096625190"/>
          <p:cNvPicPr>
            <a:picLocks noChangeAspect="1"/>
          </p:cNvPicPr>
          <p:nvPr/>
        </p:nvPicPr>
        <p:blipFill>
          <a:blip r:embed="rId8"/>
          <a:stretch/>
        </p:blipFill>
        <p:spPr bwMode="auto">
          <a:xfrm>
            <a:off x="5858623" y="5085765"/>
            <a:ext cx="2104847" cy="1424238"/>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Başlık 1"/>
          <p:cNvSpPr>
            <a:spLocks noGrp="1"/>
          </p:cNvSpPr>
          <p:nvPr>
            <p:ph type="title"/>
          </p:nvPr>
        </p:nvSpPr>
        <p:spPr bwMode="auto">
          <a:xfrm>
            <a:off x="551383" y="508000"/>
            <a:ext cx="11089225" cy="585107"/>
          </a:xfrm>
        </p:spPr>
        <p:txBody>
          <a:bodyPr>
            <a:normAutofit/>
          </a:bodyPr>
          <a:lstStyle/>
          <a:p>
            <a:pPr>
              <a:defRPr/>
            </a:pPr>
            <a:r>
              <a:rPr lang="tr-TR" dirty="0">
                <a:latin typeface="Calibri" panose="020F0502020204030204" pitchFamily="34" charset="0"/>
                <a:cs typeface="Calibri" panose="020F0502020204030204" pitchFamily="34" charset="0"/>
              </a:rPr>
              <a:t>ENDS ürünleri ile ilgili yasal düzenlemeler</a:t>
            </a:r>
            <a:endParaRPr sz="3200" dirty="0">
              <a:latin typeface="Calibri" panose="020F0502020204030204" pitchFamily="34" charset="0"/>
              <a:cs typeface="Calibri" panose="020F0502020204030204" pitchFamily="34" charset="0"/>
            </a:endParaRPr>
          </a:p>
        </p:txBody>
      </p:sp>
      <p:sp>
        <p:nvSpPr>
          <p:cNvPr id="3" name="İçerik Yer Tutucusu 2"/>
          <p:cNvSpPr>
            <a:spLocks noGrp="1"/>
          </p:cNvSpPr>
          <p:nvPr>
            <p:ph type="body" sz="half" idx="2"/>
          </p:nvPr>
        </p:nvSpPr>
        <p:spPr bwMode="auto">
          <a:xfrm>
            <a:off x="849026" y="1355344"/>
            <a:ext cx="10447048" cy="4521927"/>
          </a:xfrm>
        </p:spPr>
        <p:txBody>
          <a:bodyPr>
            <a:normAutofit/>
          </a:bodyPr>
          <a:lstStyle/>
          <a:p>
            <a:pPr>
              <a:defRPr/>
            </a:pPr>
            <a:endParaRPr lang="tr-TR" dirty="0">
              <a:latin typeface="Comic Sans MS"/>
            </a:endParaRPr>
          </a:p>
          <a:p>
            <a:pPr>
              <a:defRPr/>
            </a:pPr>
            <a:r>
              <a:rPr lang="tr-TR" dirty="0">
                <a:latin typeface="Calibri" panose="020F0502020204030204" pitchFamily="34" charset="0"/>
                <a:cs typeface="Calibri" panose="020F0502020204030204" pitchFamily="34" charset="0"/>
              </a:rPr>
              <a:t>Tütün Ürünlerinin Zararlarının Önlenmesi ve Kontrolü Hakkında Kanunda, No. 4207, 2013 yılında yapılan değişiklik ile ENDS ürünleri de 4207 sayılı kanun kapsamına alınmıştır. </a:t>
            </a:r>
            <a:endParaRPr dirty="0">
              <a:latin typeface="Calibri" panose="020F0502020204030204" pitchFamily="34" charset="0"/>
              <a:cs typeface="Calibri" panose="020F0502020204030204" pitchFamily="34" charset="0"/>
            </a:endParaRPr>
          </a:p>
          <a:p>
            <a:pPr>
              <a:defRPr/>
            </a:pPr>
            <a:endParaRPr lang="tr-TR" dirty="0">
              <a:latin typeface="Calibri" panose="020F0502020204030204" pitchFamily="34" charset="0"/>
              <a:cs typeface="Calibri" panose="020F0502020204030204" pitchFamily="34" charset="0"/>
            </a:endParaRPr>
          </a:p>
          <a:p>
            <a:pPr>
              <a:defRPr/>
            </a:pPr>
            <a:r>
              <a:rPr lang="tr-TR" dirty="0">
                <a:latin typeface="Calibri" panose="020F0502020204030204" pitchFamily="34" charset="0"/>
                <a:cs typeface="Calibri" panose="020F0502020204030204" pitchFamily="34" charset="0"/>
              </a:rPr>
              <a:t>Ayrıca 2020 yılındaki Cumhurbaşkanlığı Kararı ile ENDS ürünlerinin ithali de yasaklanmıştır (Elektronik Sigara ve Benzeri Cihazlar ile Bazı Tütün Mamulleri ve Tütün Mamullerini Taklit eder tarzda Kullanılan Mamullerin İthaline İlişkin Karar, No. 2149, 23.02.2020)</a:t>
            </a:r>
            <a:endParaRPr dirty="0">
              <a:latin typeface="Calibri" panose="020F0502020204030204" pitchFamily="34" charset="0"/>
              <a:cs typeface="Calibri" panose="020F0502020204030204" pitchFamily="34" charset="0"/>
            </a:endParaRPr>
          </a:p>
          <a:p>
            <a:pPr>
              <a:defRPr/>
            </a:pPr>
            <a:endParaRPr lang="tr-TR" dirty="0">
              <a:latin typeface="Calibri" panose="020F0502020204030204" pitchFamily="34" charset="0"/>
              <a:cs typeface="Calibri" panose="020F0502020204030204" pitchFamily="34" charset="0"/>
            </a:endParaRPr>
          </a:p>
          <a:p>
            <a:pPr>
              <a:defRPr/>
            </a:pPr>
            <a:r>
              <a:rPr lang="tr-TR" dirty="0">
                <a:latin typeface="Calibri" panose="020F0502020204030204" pitchFamily="34" charset="0"/>
                <a:cs typeface="Calibri" panose="020F0502020204030204" pitchFamily="34" charset="0"/>
              </a:rPr>
              <a:t>Türkiye’de satış yasağı vardır. </a:t>
            </a:r>
            <a:endParaRPr dirty="0">
              <a:latin typeface="Calibri" panose="020F0502020204030204" pitchFamily="34" charset="0"/>
              <a:cs typeface="Calibri" panose="020F0502020204030204" pitchFamily="34" charset="0"/>
            </a:endParaRPr>
          </a:p>
          <a:p>
            <a:pPr>
              <a:defRPr/>
            </a:pPr>
            <a:endParaRPr lang="tr-TR" dirty="0">
              <a:latin typeface="Comic Sans MS"/>
            </a:endParaRPr>
          </a:p>
          <a:p>
            <a:pPr>
              <a:defRPr/>
            </a:pPr>
            <a:endParaRPr lang="tr-TR"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4210" name="Unvan 1"/>
          <p:cNvSpPr>
            <a:spLocks noGrp="1"/>
          </p:cNvSpPr>
          <p:nvPr>
            <p:ph type="title"/>
          </p:nvPr>
        </p:nvSpPr>
        <p:spPr bwMode="auto"/>
        <p:txBody>
          <a:bodyPr>
            <a:normAutofit/>
          </a:bodyPr>
          <a:lstStyle/>
          <a:p>
            <a:pPr>
              <a:defRPr/>
            </a:pPr>
            <a:r>
              <a:rPr lang="tr-TR" dirty="0">
                <a:latin typeface="Calibri" panose="020F0502020204030204" pitchFamily="34" charset="0"/>
                <a:cs typeface="Calibri" panose="020F0502020204030204" pitchFamily="34" charset="0"/>
              </a:rPr>
              <a:t>Sonuç</a:t>
            </a:r>
            <a:endParaRPr sz="3200" dirty="0">
              <a:latin typeface="Calibri" panose="020F0502020204030204" pitchFamily="34" charset="0"/>
              <a:cs typeface="Calibri" panose="020F0502020204030204" pitchFamily="34" charset="0"/>
            </a:endParaRPr>
          </a:p>
        </p:txBody>
      </p:sp>
      <p:sp>
        <p:nvSpPr>
          <p:cNvPr id="4" name="object 4">
            <a:extLst>
              <a:ext uri="{FF2B5EF4-FFF2-40B4-BE49-F238E27FC236}">
                <a16:creationId xmlns:a16="http://schemas.microsoft.com/office/drawing/2014/main" id="{F0FE891A-7C51-472B-A61A-A9394E28E80B}"/>
              </a:ext>
            </a:extLst>
          </p:cNvPr>
          <p:cNvSpPr txBox="1"/>
          <p:nvPr/>
        </p:nvSpPr>
        <p:spPr>
          <a:xfrm>
            <a:off x="911424" y="1377661"/>
            <a:ext cx="9589854" cy="5940216"/>
          </a:xfrm>
          <a:prstGeom prst="rect">
            <a:avLst/>
          </a:prstGeom>
        </p:spPr>
        <p:txBody>
          <a:bodyPr vert="horz" wrap="square" lIns="0" tIns="0" rIns="0" bIns="0" rtlCol="0">
            <a:spAutoFit/>
          </a:bodyPr>
          <a:lstStyle/>
          <a:p>
            <a:pPr marL="457200" indent="-457200">
              <a:lnSpc>
                <a:spcPts val="2786"/>
              </a:lnSpc>
              <a:spcAft>
                <a:spcPts val="600"/>
              </a:spcAft>
              <a:buFont typeface="Arial" panose="020B0604020202020204" pitchFamily="34" charset="0"/>
              <a:buChar char="•"/>
            </a:pPr>
            <a:r>
              <a:rPr sz="2400" b="1" dirty="0" err="1">
                <a:latin typeface="Calibri" panose="020F0502020204030204" pitchFamily="34" charset="0"/>
                <a:cs typeface="Calibri" panose="020F0502020204030204" pitchFamily="34" charset="0"/>
              </a:rPr>
              <a:t>Nikotin</a:t>
            </a:r>
            <a:r>
              <a:rPr sz="2400" b="1" spc="239" dirty="0">
                <a:latin typeface="Calibri" panose="020F0502020204030204" pitchFamily="34" charset="0"/>
                <a:cs typeface="Calibri" panose="020F0502020204030204" pitchFamily="34" charset="0"/>
              </a:rPr>
              <a:t> </a:t>
            </a:r>
            <a:r>
              <a:rPr sz="2400" b="1" dirty="0">
                <a:latin typeface="Calibri" panose="020F0502020204030204" pitchFamily="34" charset="0"/>
                <a:cs typeface="Calibri" panose="020F0502020204030204" pitchFamily="34" charset="0"/>
              </a:rPr>
              <a:t>bağımlılığı</a:t>
            </a:r>
            <a:r>
              <a:rPr sz="2400" b="1" spc="229" dirty="0">
                <a:latin typeface="Calibri" panose="020F0502020204030204" pitchFamily="34" charset="0"/>
                <a:cs typeface="Calibri" panose="020F0502020204030204" pitchFamily="34" charset="0"/>
              </a:rPr>
              <a:t> </a:t>
            </a:r>
            <a:r>
              <a:rPr sz="2400" dirty="0">
                <a:solidFill>
                  <a:srgbClr val="404040"/>
                </a:solidFill>
                <a:latin typeface="Calibri" panose="020F0502020204030204" pitchFamily="34" charset="0"/>
                <a:cs typeface="Calibri" panose="020F0502020204030204" pitchFamily="34" charset="0"/>
              </a:rPr>
              <a:t>devam etmektedir;</a:t>
            </a:r>
            <a:r>
              <a:rPr sz="2400" spc="28" dirty="0">
                <a:solidFill>
                  <a:srgbClr val="404040"/>
                </a:solidFill>
                <a:latin typeface="Calibri" panose="020F0502020204030204" pitchFamily="34" charset="0"/>
                <a:cs typeface="Calibri" panose="020F0502020204030204" pitchFamily="34" charset="0"/>
              </a:rPr>
              <a:t> </a:t>
            </a:r>
            <a:r>
              <a:rPr sz="2400" dirty="0" err="1">
                <a:solidFill>
                  <a:srgbClr val="404040"/>
                </a:solidFill>
                <a:latin typeface="Calibri" panose="020F0502020204030204" pitchFamily="34" charset="0"/>
                <a:cs typeface="Calibri" panose="020F0502020204030204" pitchFamily="34" charset="0"/>
              </a:rPr>
              <a:t>tütün</a:t>
            </a:r>
            <a:r>
              <a:rPr sz="2400" spc="172" dirty="0">
                <a:solidFill>
                  <a:srgbClr val="404040"/>
                </a:solidFill>
                <a:latin typeface="Calibri" panose="020F0502020204030204" pitchFamily="34" charset="0"/>
                <a:cs typeface="Calibri" panose="020F0502020204030204" pitchFamily="34" charset="0"/>
              </a:rPr>
              <a:t> </a:t>
            </a:r>
            <a:r>
              <a:rPr sz="2400" dirty="0" err="1">
                <a:solidFill>
                  <a:srgbClr val="404040"/>
                </a:solidFill>
                <a:latin typeface="Calibri" panose="020F0502020204030204" pitchFamily="34" charset="0"/>
                <a:cs typeface="Calibri" panose="020F0502020204030204" pitchFamily="34" charset="0"/>
              </a:rPr>
              <a:t>endüstrisi</a:t>
            </a:r>
            <a:r>
              <a:rPr lang="tr-TR" sz="2400" dirty="0">
                <a:solidFill>
                  <a:srgbClr val="404040"/>
                </a:solidFill>
                <a:latin typeface="Calibri" panose="020F0502020204030204" pitchFamily="34" charset="0"/>
                <a:cs typeface="Calibri" panose="020F0502020204030204" pitchFamily="34" charset="0"/>
              </a:rPr>
              <a:t> kârını</a:t>
            </a:r>
            <a:r>
              <a:rPr lang="tr-TR" sz="2400" spc="21" dirty="0">
                <a:solidFill>
                  <a:srgbClr val="404040"/>
                </a:solidFill>
                <a:latin typeface="Calibri" panose="020F0502020204030204" pitchFamily="34" charset="0"/>
                <a:cs typeface="Calibri" panose="020F0502020204030204" pitchFamily="34" charset="0"/>
              </a:rPr>
              <a:t> </a:t>
            </a:r>
            <a:r>
              <a:rPr lang="tr-TR" sz="2400" dirty="0">
                <a:solidFill>
                  <a:srgbClr val="404040"/>
                </a:solidFill>
                <a:latin typeface="Calibri" panose="020F0502020204030204" pitchFamily="34" charset="0"/>
                <a:cs typeface="Calibri" panose="020F0502020204030204" pitchFamily="34" charset="0"/>
              </a:rPr>
              <a:t>korumaktadır</a:t>
            </a:r>
          </a:p>
          <a:p>
            <a:pPr marL="457200" indent="-457200">
              <a:lnSpc>
                <a:spcPts val="2786"/>
              </a:lnSpc>
              <a:spcAft>
                <a:spcPts val="600"/>
              </a:spcAft>
              <a:buFont typeface="Arial" panose="020B0604020202020204" pitchFamily="34" charset="0"/>
              <a:buChar char="•"/>
            </a:pPr>
            <a:r>
              <a:rPr lang="tr-TR" sz="2400" spc="-43" dirty="0">
                <a:solidFill>
                  <a:srgbClr val="404040"/>
                </a:solidFill>
                <a:latin typeface="Calibri" panose="020F0502020204030204" pitchFamily="34" charset="0"/>
                <a:cs typeface="Calibri" panose="020F0502020204030204" pitchFamily="34" charset="0"/>
              </a:rPr>
              <a:t>Gençler,</a:t>
            </a:r>
            <a:r>
              <a:rPr lang="tr-TR" sz="2400" spc="68" dirty="0">
                <a:solidFill>
                  <a:srgbClr val="404040"/>
                </a:solidFill>
                <a:latin typeface="Calibri" panose="020F0502020204030204" pitchFamily="34" charset="0"/>
                <a:cs typeface="Calibri" panose="020F0502020204030204" pitchFamily="34" charset="0"/>
              </a:rPr>
              <a:t> </a:t>
            </a:r>
            <a:r>
              <a:rPr lang="tr-TR" sz="2400" b="1" dirty="0">
                <a:solidFill>
                  <a:srgbClr val="404040"/>
                </a:solidFill>
                <a:latin typeface="Calibri" panose="020F0502020204030204" pitchFamily="34" charset="0"/>
                <a:cs typeface="Calibri" panose="020F0502020204030204" pitchFamily="34" charset="0"/>
              </a:rPr>
              <a:t>daha güvenli ve hiçbir kanıt olmamasına rağmen daha az zararlı olduğuna inanarak</a:t>
            </a:r>
            <a:r>
              <a:rPr lang="tr-TR" sz="2400" b="1" spc="23" dirty="0">
                <a:solidFill>
                  <a:srgbClr val="404040"/>
                </a:solidFill>
                <a:latin typeface="Calibri" panose="020F0502020204030204" pitchFamily="34" charset="0"/>
                <a:cs typeface="Calibri" panose="020F0502020204030204" pitchFamily="34" charset="0"/>
              </a:rPr>
              <a:t> </a:t>
            </a:r>
            <a:r>
              <a:rPr lang="tr-TR" sz="2400" dirty="0">
                <a:solidFill>
                  <a:srgbClr val="404040"/>
                </a:solidFill>
                <a:latin typeface="Calibri" panose="020F0502020204030204" pitchFamily="34" charset="0"/>
                <a:cs typeface="Calibri" panose="020F0502020204030204" pitchFamily="34" charset="0"/>
              </a:rPr>
              <a:t>e-sigaraya başlamakta ve</a:t>
            </a:r>
            <a:r>
              <a:rPr lang="tr-TR" sz="2400" spc="10" dirty="0">
                <a:solidFill>
                  <a:srgbClr val="404040"/>
                </a:solidFill>
                <a:latin typeface="Calibri" panose="020F0502020204030204" pitchFamily="34" charset="0"/>
                <a:cs typeface="Calibri" panose="020F0502020204030204" pitchFamily="34" charset="0"/>
              </a:rPr>
              <a:t> </a:t>
            </a:r>
            <a:r>
              <a:rPr lang="tr-TR" sz="2400" dirty="0">
                <a:solidFill>
                  <a:srgbClr val="404040"/>
                </a:solidFill>
                <a:latin typeface="Calibri" panose="020F0502020204030204" pitchFamily="34" charset="0"/>
                <a:cs typeface="Calibri" panose="020F0502020204030204" pitchFamily="34" charset="0"/>
              </a:rPr>
              <a:t>daha</a:t>
            </a:r>
            <a:r>
              <a:rPr lang="tr-TR" sz="2400" spc="188" dirty="0">
                <a:solidFill>
                  <a:srgbClr val="404040"/>
                </a:solidFill>
                <a:latin typeface="Calibri" panose="020F0502020204030204" pitchFamily="34" charset="0"/>
                <a:cs typeface="Calibri" panose="020F0502020204030204" pitchFamily="34" charset="0"/>
              </a:rPr>
              <a:t> </a:t>
            </a:r>
            <a:r>
              <a:rPr lang="tr-TR" sz="2400" spc="-20" dirty="0">
                <a:solidFill>
                  <a:srgbClr val="404040"/>
                </a:solidFill>
                <a:latin typeface="Calibri" panose="020F0502020204030204" pitchFamily="34" charset="0"/>
                <a:cs typeface="Calibri" panose="020F0502020204030204" pitchFamily="34" charset="0"/>
              </a:rPr>
              <a:t>sonra</a:t>
            </a:r>
            <a:r>
              <a:rPr lang="tr-TR" sz="2400" spc="225" dirty="0">
                <a:solidFill>
                  <a:srgbClr val="404040"/>
                </a:solidFill>
                <a:latin typeface="Calibri" panose="020F0502020204030204" pitchFamily="34" charset="0"/>
                <a:cs typeface="Calibri" panose="020F0502020204030204" pitchFamily="34" charset="0"/>
              </a:rPr>
              <a:t> </a:t>
            </a:r>
            <a:r>
              <a:rPr lang="tr-TR" sz="2400" spc="-11" dirty="0">
                <a:solidFill>
                  <a:srgbClr val="404040"/>
                </a:solidFill>
                <a:latin typeface="Calibri" panose="020F0502020204030204" pitchFamily="34" charset="0"/>
                <a:cs typeface="Calibri" panose="020F0502020204030204" pitchFamily="34" charset="0"/>
              </a:rPr>
              <a:t>sigaraya</a:t>
            </a:r>
            <a:r>
              <a:rPr lang="tr-TR" sz="2400" spc="199" dirty="0">
                <a:solidFill>
                  <a:srgbClr val="404040"/>
                </a:solidFill>
                <a:latin typeface="Calibri" panose="020F0502020204030204" pitchFamily="34" charset="0"/>
                <a:cs typeface="Calibri" panose="020F0502020204030204" pitchFamily="34" charset="0"/>
              </a:rPr>
              <a:t> </a:t>
            </a:r>
            <a:r>
              <a:rPr lang="tr-TR" sz="2400" dirty="0">
                <a:solidFill>
                  <a:srgbClr val="404040"/>
                </a:solidFill>
                <a:latin typeface="Calibri" panose="020F0502020204030204" pitchFamily="34" charset="0"/>
                <a:cs typeface="Calibri" panose="020F0502020204030204" pitchFamily="34" charset="0"/>
              </a:rPr>
              <a:t>geçmektedirler.</a:t>
            </a:r>
            <a:r>
              <a:rPr lang="sv-SE" sz="2400" dirty="0">
                <a:solidFill>
                  <a:srgbClr val="404040"/>
                </a:solidFill>
                <a:latin typeface="Calibri" panose="020F0502020204030204" pitchFamily="34" charset="0"/>
                <a:cs typeface="Calibri" panose="020F0502020204030204" pitchFamily="34" charset="0"/>
              </a:rPr>
              <a:t> </a:t>
            </a:r>
            <a:endParaRPr lang="tr-TR" sz="2400" dirty="0">
              <a:solidFill>
                <a:srgbClr val="404040"/>
              </a:solidFill>
              <a:latin typeface="Calibri" panose="020F0502020204030204" pitchFamily="34" charset="0"/>
              <a:cs typeface="Calibri" panose="020F0502020204030204" pitchFamily="34" charset="0"/>
            </a:endParaRPr>
          </a:p>
          <a:p>
            <a:pPr marL="457200" indent="-457200">
              <a:lnSpc>
                <a:spcPts val="2786"/>
              </a:lnSpc>
              <a:spcAft>
                <a:spcPts val="600"/>
              </a:spcAft>
              <a:buFont typeface="Arial" panose="020B0604020202020204" pitchFamily="34" charset="0"/>
              <a:buChar char="•"/>
            </a:pPr>
            <a:r>
              <a:rPr lang="sv-SE" sz="2400" dirty="0">
                <a:solidFill>
                  <a:srgbClr val="404040"/>
                </a:solidFill>
                <a:latin typeface="Calibri" panose="020F0502020204030204" pitchFamily="34" charset="0"/>
                <a:cs typeface="Calibri" panose="020F0502020204030204" pitchFamily="34" charset="0"/>
              </a:rPr>
              <a:t>Eski</a:t>
            </a:r>
            <a:r>
              <a:rPr lang="sv-SE" sz="2400" spc="13" dirty="0">
                <a:solidFill>
                  <a:srgbClr val="404040"/>
                </a:solidFill>
                <a:latin typeface="Calibri" panose="020F0502020204030204" pitchFamily="34" charset="0"/>
                <a:cs typeface="Calibri" panose="020F0502020204030204" pitchFamily="34" charset="0"/>
              </a:rPr>
              <a:t> </a:t>
            </a:r>
            <a:r>
              <a:rPr lang="sv-SE" sz="2400" dirty="0">
                <a:solidFill>
                  <a:srgbClr val="404040"/>
                </a:solidFill>
                <a:latin typeface="Calibri" panose="020F0502020204030204" pitchFamily="34" charset="0"/>
                <a:cs typeface="Calibri" panose="020F0502020204030204" pitchFamily="34" charset="0"/>
              </a:rPr>
              <a:t>sigara</a:t>
            </a:r>
            <a:r>
              <a:rPr lang="sv-SE" sz="2400" spc="13" dirty="0">
                <a:solidFill>
                  <a:srgbClr val="404040"/>
                </a:solidFill>
                <a:latin typeface="Calibri" panose="020F0502020204030204" pitchFamily="34" charset="0"/>
                <a:cs typeface="Calibri" panose="020F0502020204030204" pitchFamily="34" charset="0"/>
              </a:rPr>
              <a:t> </a:t>
            </a:r>
            <a:r>
              <a:rPr lang="sv-SE" sz="2400" dirty="0">
                <a:solidFill>
                  <a:srgbClr val="404040"/>
                </a:solidFill>
                <a:latin typeface="Calibri" panose="020F0502020204030204" pitchFamily="34" charset="0"/>
                <a:cs typeface="Calibri" panose="020F0502020204030204" pitchFamily="34" charset="0"/>
              </a:rPr>
              <a:t>içenler</a:t>
            </a:r>
            <a:r>
              <a:rPr lang="sv-SE" sz="2400" spc="20" dirty="0">
                <a:solidFill>
                  <a:srgbClr val="404040"/>
                </a:solidFill>
                <a:latin typeface="Calibri" panose="020F0502020204030204" pitchFamily="34" charset="0"/>
                <a:cs typeface="Calibri" panose="020F0502020204030204" pitchFamily="34" charset="0"/>
              </a:rPr>
              <a:t> </a:t>
            </a:r>
            <a:r>
              <a:rPr lang="sv-SE" sz="2400" dirty="0">
                <a:solidFill>
                  <a:srgbClr val="404040"/>
                </a:solidFill>
                <a:latin typeface="Calibri" panose="020F0502020204030204" pitchFamily="34" charset="0"/>
                <a:cs typeface="Calibri" panose="020F0502020204030204" pitchFamily="34" charset="0"/>
              </a:rPr>
              <a:t>e-sigara</a:t>
            </a:r>
            <a:r>
              <a:rPr lang="sv-SE" sz="2400" spc="25" dirty="0">
                <a:solidFill>
                  <a:srgbClr val="404040"/>
                </a:solidFill>
                <a:latin typeface="Calibri" panose="020F0502020204030204" pitchFamily="34" charset="0"/>
                <a:cs typeface="Calibri" panose="020F0502020204030204" pitchFamily="34" charset="0"/>
              </a:rPr>
              <a:t> </a:t>
            </a:r>
            <a:r>
              <a:rPr lang="sv-SE" sz="2400" dirty="0">
                <a:solidFill>
                  <a:srgbClr val="404040"/>
                </a:solidFill>
                <a:latin typeface="Calibri" panose="020F0502020204030204" pitchFamily="34" charset="0"/>
                <a:cs typeface="Calibri" panose="020F0502020204030204" pitchFamily="34" charset="0"/>
              </a:rPr>
              <a:t>kullansalar</a:t>
            </a:r>
            <a:r>
              <a:rPr lang="sv-SE" sz="2400" spc="31" dirty="0">
                <a:solidFill>
                  <a:srgbClr val="404040"/>
                </a:solidFill>
                <a:latin typeface="Calibri" panose="020F0502020204030204" pitchFamily="34" charset="0"/>
                <a:cs typeface="Calibri" panose="020F0502020204030204" pitchFamily="34" charset="0"/>
              </a:rPr>
              <a:t> </a:t>
            </a:r>
            <a:r>
              <a:rPr lang="sv-SE" sz="2400" dirty="0">
                <a:solidFill>
                  <a:srgbClr val="404040"/>
                </a:solidFill>
                <a:latin typeface="Calibri" panose="020F0502020204030204" pitchFamily="34" charset="0"/>
                <a:cs typeface="Calibri" panose="020F0502020204030204" pitchFamily="34" charset="0"/>
              </a:rPr>
              <a:t>bile genellikle</a:t>
            </a:r>
            <a:r>
              <a:rPr lang="sv-SE" sz="2400" spc="25" dirty="0">
                <a:solidFill>
                  <a:srgbClr val="404040"/>
                </a:solidFill>
                <a:latin typeface="Calibri" panose="020F0502020204030204" pitchFamily="34" charset="0"/>
                <a:cs typeface="Calibri" panose="020F0502020204030204" pitchFamily="34" charset="0"/>
              </a:rPr>
              <a:t> </a:t>
            </a:r>
            <a:r>
              <a:rPr lang="sv-SE" sz="2400" dirty="0">
                <a:solidFill>
                  <a:srgbClr val="404040"/>
                </a:solidFill>
                <a:latin typeface="Calibri" panose="020F0502020204030204" pitchFamily="34" charset="0"/>
                <a:cs typeface="Calibri" panose="020F0502020204030204" pitchFamily="34" charset="0"/>
              </a:rPr>
              <a:t>sigara</a:t>
            </a:r>
            <a:r>
              <a:rPr lang="tr-TR" sz="2400" dirty="0">
                <a:solidFill>
                  <a:srgbClr val="404040"/>
                </a:solidFill>
                <a:latin typeface="Calibri" panose="020F0502020204030204" pitchFamily="34" charset="0"/>
                <a:cs typeface="Calibri" panose="020F0502020204030204" pitchFamily="34" charset="0"/>
              </a:rPr>
              <a:t> içmeye</a:t>
            </a:r>
            <a:r>
              <a:rPr lang="tr-TR" sz="2400" spc="13" dirty="0">
                <a:solidFill>
                  <a:srgbClr val="404040"/>
                </a:solidFill>
                <a:latin typeface="Calibri" panose="020F0502020204030204" pitchFamily="34" charset="0"/>
                <a:cs typeface="Calibri" panose="020F0502020204030204" pitchFamily="34" charset="0"/>
              </a:rPr>
              <a:t> </a:t>
            </a:r>
            <a:r>
              <a:rPr lang="tr-TR" sz="2400" spc="-27" dirty="0">
                <a:solidFill>
                  <a:srgbClr val="404040"/>
                </a:solidFill>
                <a:latin typeface="Calibri" panose="020F0502020204030204" pitchFamily="34" charset="0"/>
                <a:cs typeface="Calibri" panose="020F0502020204030204" pitchFamily="34" charset="0"/>
              </a:rPr>
              <a:t>dönmekteler.</a:t>
            </a:r>
            <a:r>
              <a:rPr lang="sv-SE" sz="2400" dirty="0">
                <a:solidFill>
                  <a:srgbClr val="404040"/>
                </a:solidFill>
                <a:latin typeface="Calibri" panose="020F0502020204030204" pitchFamily="34" charset="0"/>
                <a:cs typeface="Calibri" panose="020F0502020204030204" pitchFamily="34" charset="0"/>
              </a:rPr>
              <a:t> </a:t>
            </a:r>
            <a:endParaRPr lang="tr-TR" sz="2400" dirty="0">
              <a:solidFill>
                <a:srgbClr val="404040"/>
              </a:solidFill>
              <a:latin typeface="Calibri" panose="020F0502020204030204" pitchFamily="34" charset="0"/>
              <a:cs typeface="Calibri" panose="020F0502020204030204" pitchFamily="34" charset="0"/>
            </a:endParaRPr>
          </a:p>
          <a:p>
            <a:pPr marL="457200" indent="-457200">
              <a:lnSpc>
                <a:spcPts val="2786"/>
              </a:lnSpc>
              <a:spcAft>
                <a:spcPts val="600"/>
              </a:spcAft>
              <a:buFont typeface="Arial" panose="020B0604020202020204" pitchFamily="34" charset="0"/>
              <a:buChar char="•"/>
            </a:pPr>
            <a:r>
              <a:rPr lang="sv-SE" sz="2400" dirty="0">
                <a:solidFill>
                  <a:srgbClr val="404040"/>
                </a:solidFill>
                <a:latin typeface="Calibri" panose="020F0502020204030204" pitchFamily="34" charset="0"/>
                <a:cs typeface="Calibri" panose="020F0502020204030204" pitchFamily="34" charset="0"/>
              </a:rPr>
              <a:t>Bir</a:t>
            </a:r>
            <a:r>
              <a:rPr lang="sv-SE" sz="2400" spc="21" dirty="0">
                <a:solidFill>
                  <a:srgbClr val="404040"/>
                </a:solidFill>
                <a:latin typeface="Calibri" panose="020F0502020204030204" pitchFamily="34" charset="0"/>
                <a:cs typeface="Calibri" panose="020F0502020204030204" pitchFamily="34" charset="0"/>
              </a:rPr>
              <a:t> </a:t>
            </a:r>
            <a:r>
              <a:rPr lang="sv-SE" sz="2400" dirty="0">
                <a:solidFill>
                  <a:srgbClr val="404040"/>
                </a:solidFill>
                <a:latin typeface="Calibri" panose="020F0502020204030204" pitchFamily="34" charset="0"/>
                <a:cs typeface="Calibri" panose="020F0502020204030204" pitchFamily="34" charset="0"/>
              </a:rPr>
              <a:t>kısmı ise hem sigara</a:t>
            </a:r>
            <a:r>
              <a:rPr lang="sv-SE" sz="2400" spc="13" dirty="0">
                <a:solidFill>
                  <a:srgbClr val="404040"/>
                </a:solidFill>
                <a:latin typeface="Calibri" panose="020F0502020204030204" pitchFamily="34" charset="0"/>
                <a:cs typeface="Calibri" panose="020F0502020204030204" pitchFamily="34" charset="0"/>
              </a:rPr>
              <a:t> </a:t>
            </a:r>
            <a:r>
              <a:rPr lang="sv-SE" sz="2400" dirty="0">
                <a:solidFill>
                  <a:srgbClr val="404040"/>
                </a:solidFill>
                <a:latin typeface="Calibri" panose="020F0502020204030204" pitchFamily="34" charset="0"/>
                <a:cs typeface="Calibri" panose="020F0502020204030204" pitchFamily="34" charset="0"/>
              </a:rPr>
              <a:t>hem de e-sigara</a:t>
            </a:r>
            <a:r>
              <a:rPr lang="sv-SE" sz="2400" spc="13" dirty="0">
                <a:solidFill>
                  <a:srgbClr val="404040"/>
                </a:solidFill>
                <a:latin typeface="Calibri" panose="020F0502020204030204" pitchFamily="34" charset="0"/>
                <a:cs typeface="Calibri" panose="020F0502020204030204" pitchFamily="34" charset="0"/>
              </a:rPr>
              <a:t> </a:t>
            </a:r>
            <a:r>
              <a:rPr lang="sv-SE" sz="2400" dirty="0">
                <a:solidFill>
                  <a:srgbClr val="404040"/>
                </a:solidFill>
                <a:latin typeface="Calibri" panose="020F0502020204030204" pitchFamily="34" charset="0"/>
                <a:cs typeface="Calibri" panose="020F0502020204030204" pitchFamily="34" charset="0"/>
              </a:rPr>
              <a:t>bağımlısı olarak</a:t>
            </a:r>
            <a:r>
              <a:rPr lang="tr-TR" sz="2400" dirty="0">
                <a:solidFill>
                  <a:srgbClr val="404040"/>
                </a:solidFill>
                <a:latin typeface="Calibri" panose="020F0502020204030204" pitchFamily="34" charset="0"/>
                <a:cs typeface="Calibri" panose="020F0502020204030204" pitchFamily="34" charset="0"/>
              </a:rPr>
              <a:t> devam </a:t>
            </a:r>
            <a:r>
              <a:rPr lang="tr-TR" sz="2400" spc="-29" dirty="0">
                <a:solidFill>
                  <a:srgbClr val="404040"/>
                </a:solidFill>
                <a:latin typeface="Calibri" panose="020F0502020204030204" pitchFamily="34" charset="0"/>
                <a:cs typeface="Calibri" panose="020F0502020204030204" pitchFamily="34" charset="0"/>
              </a:rPr>
              <a:t>etmektedir.</a:t>
            </a:r>
          </a:p>
          <a:p>
            <a:pPr marL="457200" indent="-457200">
              <a:lnSpc>
                <a:spcPts val="2786"/>
              </a:lnSpc>
              <a:spcAft>
                <a:spcPts val="600"/>
              </a:spcAft>
              <a:buFont typeface="Arial" panose="020B0604020202020204" pitchFamily="34" charset="0"/>
              <a:buChar char="•"/>
            </a:pPr>
            <a:r>
              <a:rPr lang="tr-TR" sz="2400" dirty="0">
                <a:solidFill>
                  <a:srgbClr val="404040"/>
                </a:solidFill>
                <a:latin typeface="Calibri" panose="020F0502020204030204" pitchFamily="34" charset="0"/>
                <a:cs typeface="Calibri" panose="020F0502020204030204" pitchFamily="34" charset="0"/>
              </a:rPr>
              <a:t>Sigarayı</a:t>
            </a:r>
            <a:r>
              <a:rPr lang="tr-TR" sz="2400" spc="-16" dirty="0">
                <a:solidFill>
                  <a:srgbClr val="404040"/>
                </a:solidFill>
                <a:latin typeface="Calibri" panose="020F0502020204030204" pitchFamily="34" charset="0"/>
                <a:cs typeface="Calibri" panose="020F0502020204030204" pitchFamily="34" charset="0"/>
              </a:rPr>
              <a:t> </a:t>
            </a:r>
            <a:r>
              <a:rPr lang="tr-TR" sz="2400" dirty="0">
                <a:solidFill>
                  <a:srgbClr val="404040"/>
                </a:solidFill>
                <a:latin typeface="Calibri" panose="020F0502020204030204" pitchFamily="34" charset="0"/>
                <a:cs typeface="Calibri" panose="020F0502020204030204" pitchFamily="34" charset="0"/>
              </a:rPr>
              <a:t>tekrar normalleştirmektedir. </a:t>
            </a:r>
          </a:p>
          <a:p>
            <a:pPr marL="457200" indent="-457200">
              <a:lnSpc>
                <a:spcPts val="2786"/>
              </a:lnSpc>
              <a:spcAft>
                <a:spcPts val="600"/>
              </a:spcAft>
              <a:buFont typeface="Arial" panose="020B0604020202020204" pitchFamily="34" charset="0"/>
              <a:buChar char="•"/>
            </a:pPr>
            <a:r>
              <a:rPr lang="tr-TR" sz="2400" dirty="0">
                <a:solidFill>
                  <a:srgbClr val="404040"/>
                </a:solidFill>
                <a:latin typeface="Calibri" panose="020F0502020204030204" pitchFamily="34" charset="0"/>
                <a:cs typeface="Calibri" panose="020F0502020204030204" pitchFamily="34" charset="0"/>
              </a:rPr>
              <a:t>Sağlık</a:t>
            </a:r>
            <a:r>
              <a:rPr lang="tr-TR" sz="2400" spc="-16" dirty="0">
                <a:solidFill>
                  <a:srgbClr val="404040"/>
                </a:solidFill>
                <a:latin typeface="Calibri" panose="020F0502020204030204" pitchFamily="34" charset="0"/>
                <a:cs typeface="Calibri" panose="020F0502020204030204" pitchFamily="34" charset="0"/>
              </a:rPr>
              <a:t> </a:t>
            </a:r>
            <a:r>
              <a:rPr lang="tr-TR" sz="2400" dirty="0">
                <a:solidFill>
                  <a:srgbClr val="404040"/>
                </a:solidFill>
                <a:latin typeface="Calibri" panose="020F0502020204030204" pitchFamily="34" charset="0"/>
                <a:cs typeface="Calibri" panose="020F0502020204030204" pitchFamily="34" charset="0"/>
              </a:rPr>
              <a:t>zararları.....</a:t>
            </a:r>
          </a:p>
          <a:p>
            <a:pPr marL="342900" indent="-342900">
              <a:lnSpc>
                <a:spcPts val="2786"/>
              </a:lnSpc>
              <a:buFont typeface="Arial" panose="020B0604020202020204" pitchFamily="34" charset="0"/>
              <a:buChar char="•"/>
            </a:pPr>
            <a:endParaRPr lang="sv-SE" sz="2400" dirty="0">
              <a:solidFill>
                <a:srgbClr val="404040"/>
              </a:solidFill>
              <a:latin typeface="TMQQNK+TrebuchetMS"/>
              <a:cs typeface="TMQQNK+TrebuchetMS"/>
            </a:endParaRPr>
          </a:p>
          <a:p>
            <a:pPr marL="342900" indent="-342900">
              <a:lnSpc>
                <a:spcPts val="2786"/>
              </a:lnSpc>
              <a:buFont typeface="Arial" panose="020B0604020202020204" pitchFamily="34" charset="0"/>
              <a:buChar char="•"/>
            </a:pPr>
            <a:endParaRPr lang="tr-TR" sz="2400" dirty="0">
              <a:solidFill>
                <a:srgbClr val="404040"/>
              </a:solidFill>
              <a:latin typeface="TMQQNK+TrebuchetMS"/>
              <a:cs typeface="TMQQNK+TrebuchetMS"/>
            </a:endParaRPr>
          </a:p>
          <a:p>
            <a:pPr>
              <a:lnSpc>
                <a:spcPts val="3253"/>
              </a:lnSpc>
            </a:pPr>
            <a:endParaRPr lang="tr-TR" sz="2400" dirty="0">
              <a:solidFill>
                <a:srgbClr val="404040"/>
              </a:solidFill>
              <a:latin typeface="CLGOEU+TrebuchetMS"/>
              <a:cs typeface="CLGOEU+TrebuchetMS"/>
            </a:endParaRPr>
          </a:p>
          <a:p>
            <a:pPr marL="0" marR="0">
              <a:lnSpc>
                <a:spcPts val="3253"/>
              </a:lnSpc>
              <a:spcBef>
                <a:spcPts val="0"/>
              </a:spcBef>
              <a:spcAft>
                <a:spcPts val="0"/>
              </a:spcAft>
            </a:pPr>
            <a:endParaRPr sz="2400" dirty="0">
              <a:solidFill>
                <a:srgbClr val="404040"/>
              </a:solidFill>
              <a:latin typeface="NJBTOK+TrebuchetMS-Bold"/>
              <a:cs typeface="NJBTOK+TrebuchetMS-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6147BE0-224B-4E3B-8F14-AEB96AC0863D}"/>
              </a:ext>
            </a:extLst>
          </p:cNvPr>
          <p:cNvSpPr>
            <a:spLocks noGrp="1"/>
          </p:cNvSpPr>
          <p:nvPr>
            <p:ph type="title"/>
          </p:nvPr>
        </p:nvSpPr>
        <p:spPr/>
        <p:txBody>
          <a:bodyPr/>
          <a:lstStyle/>
          <a:p>
            <a:endParaRPr lang="tr-TR"/>
          </a:p>
        </p:txBody>
      </p:sp>
      <p:sp>
        <p:nvSpPr>
          <p:cNvPr id="3" name="Slayt Numarası Yer Tutucusu 2">
            <a:extLst>
              <a:ext uri="{FF2B5EF4-FFF2-40B4-BE49-F238E27FC236}">
                <a16:creationId xmlns:a16="http://schemas.microsoft.com/office/drawing/2014/main" id="{19652B46-2B84-406B-B97D-121698E54A02}"/>
              </a:ext>
            </a:extLst>
          </p:cNvPr>
          <p:cNvSpPr>
            <a:spLocks noGrp="1"/>
          </p:cNvSpPr>
          <p:nvPr>
            <p:ph type="sldNum" sz="quarter" idx="12"/>
          </p:nvPr>
        </p:nvSpPr>
        <p:spPr/>
        <p:txBody>
          <a:bodyPr/>
          <a:lstStyle/>
          <a:p>
            <a:fld id="{501A4338-EBAE-ED40-8475-2E6AE1B9F2FD}" type="slidenum">
              <a:rPr lang="tr-TR" smtClean="0"/>
              <a:pPr/>
              <a:t>6</a:t>
            </a:fld>
            <a:endParaRPr lang="tr-TR" dirty="0"/>
          </a:p>
        </p:txBody>
      </p:sp>
      <p:sp>
        <p:nvSpPr>
          <p:cNvPr id="4" name="Metin Yer Tutucusu 3">
            <a:extLst>
              <a:ext uri="{FF2B5EF4-FFF2-40B4-BE49-F238E27FC236}">
                <a16:creationId xmlns:a16="http://schemas.microsoft.com/office/drawing/2014/main" id="{F64B5911-5E37-4DBF-8DE0-C32B9E786B65}"/>
              </a:ext>
            </a:extLst>
          </p:cNvPr>
          <p:cNvSpPr>
            <a:spLocks noGrp="1"/>
          </p:cNvSpPr>
          <p:nvPr>
            <p:ph type="body" sz="half" idx="2"/>
          </p:nvPr>
        </p:nvSpPr>
        <p:spPr/>
        <p:txBody>
          <a:bodyPr>
            <a:normAutofit/>
          </a:bodyPr>
          <a:lstStyle/>
          <a:p>
            <a:endParaRPr lang="tr-TR" sz="4000" b="1" dirty="0">
              <a:solidFill>
                <a:srgbClr val="009999"/>
              </a:solidFill>
            </a:endParaRPr>
          </a:p>
          <a:p>
            <a:endParaRPr lang="tr-TR" sz="4000" b="1" dirty="0">
              <a:solidFill>
                <a:srgbClr val="009999"/>
              </a:solidFill>
            </a:endParaRPr>
          </a:p>
          <a:p>
            <a:r>
              <a:rPr lang="tr-TR" sz="4000" b="1" dirty="0">
                <a:solidFill>
                  <a:srgbClr val="009999"/>
                </a:solidFill>
                <a:latin typeface="Calibri" panose="020F0502020204030204" pitchFamily="34" charset="0"/>
                <a:cs typeface="Calibri" panose="020F0502020204030204" pitchFamily="34" charset="0"/>
              </a:rPr>
              <a:t>18 yaş altı sigara kullanıcıları</a:t>
            </a:r>
          </a:p>
        </p:txBody>
      </p:sp>
    </p:spTree>
    <p:extLst>
      <p:ext uri="{BB962C8B-B14F-4D97-AF65-F5344CB8AC3E}">
        <p14:creationId xmlns:p14="http://schemas.microsoft.com/office/powerpoint/2010/main" val="23554748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026" name="Picture 2" descr="No Smoking No Vaping Tobacco Smoke &amp; E-Cigarettes Prohibited Thank ..."/>
          <p:cNvPicPr>
            <a:picLocks noChangeAspect="1" noChangeArrowheads="1"/>
          </p:cNvPicPr>
          <p:nvPr/>
        </p:nvPicPr>
        <p:blipFill>
          <a:blip r:embed="rId2"/>
          <a:srcRect l="17118" t="1332" r="17117" b="1093"/>
          <a:stretch/>
        </p:blipFill>
        <p:spPr bwMode="auto">
          <a:xfrm>
            <a:off x="1665171" y="327259"/>
            <a:ext cx="8441356" cy="5842535"/>
          </a:xfrm>
          <a:prstGeom prst="rect">
            <a:avLst/>
          </a:prstGeom>
          <a:noFill/>
          <a:effectLst>
            <a:softEdge rad="0"/>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018248" y="2965959"/>
            <a:ext cx="2595006" cy="523220"/>
          </a:xfrm>
          <a:prstGeom prst="rect">
            <a:avLst/>
          </a:prstGeom>
        </p:spPr>
        <p:txBody>
          <a:bodyPr wrap="none">
            <a:spAutoFit/>
          </a:bodyPr>
          <a:lstStyle/>
          <a:p>
            <a:pPr>
              <a:buClrTx/>
              <a:buFontTx/>
              <a:buNone/>
            </a:pPr>
            <a:r>
              <a:rPr lang="tr-TR" sz="2800" b="1" kern="1200" dirty="0">
                <a:solidFill>
                  <a:srgbClr val="0094AB"/>
                </a:solidFill>
                <a:latin typeface="Calibri" panose="020F0502020204030204" pitchFamily="34" charset="0"/>
                <a:ea typeface="+mn-ea"/>
                <a:cs typeface="Calibri" panose="020F0502020204030204" pitchFamily="34" charset="0"/>
              </a:rPr>
              <a:t>Teşekkür ederiz.</a:t>
            </a:r>
          </a:p>
        </p:txBody>
      </p:sp>
      <p:sp>
        <p:nvSpPr>
          <p:cNvPr id="4" name="Başlık 3"/>
          <p:cNvSpPr>
            <a:spLocks noGrp="1"/>
          </p:cNvSpPr>
          <p:nvPr>
            <p:ph type="title"/>
          </p:nvPr>
        </p:nvSpPr>
        <p:spPr/>
        <p:txBody>
          <a:bodyPr/>
          <a:lstStyle/>
          <a:p>
            <a:endParaRPr lang="tr-TR"/>
          </a:p>
        </p:txBody>
      </p:sp>
    </p:spTree>
    <p:extLst>
      <p:ext uri="{BB962C8B-B14F-4D97-AF65-F5344CB8AC3E}">
        <p14:creationId xmlns:p14="http://schemas.microsoft.com/office/powerpoint/2010/main" val="64561004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2"/>
        <p:cNvGrpSpPr/>
        <p:nvPr/>
      </p:nvGrpSpPr>
      <p:grpSpPr>
        <a:xfrm>
          <a:off x="0" y="0"/>
          <a:ext cx="0" cy="0"/>
          <a:chOff x="0" y="0"/>
          <a:chExt cx="0" cy="0"/>
        </a:xfrm>
      </p:grpSpPr>
      <p:sp>
        <p:nvSpPr>
          <p:cNvPr id="164" name="Google Shape;164;p8"/>
          <p:cNvSpPr txBox="1">
            <a:spLocks noGrp="1"/>
          </p:cNvSpPr>
          <p:nvPr>
            <p:ph type="title"/>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000"/>
              <a:buFont typeface="Century Schoolbook"/>
              <a:buNone/>
            </a:pPr>
            <a:r>
              <a:rPr lang="tr-TR" b="0" dirty="0">
                <a:latin typeface="Calibri" panose="020F0502020204030204" pitchFamily="34" charset="0"/>
                <a:cs typeface="Calibri" panose="020F0502020204030204" pitchFamily="34" charset="0"/>
              </a:rPr>
              <a:t>18 yaş altı sigara kullanıcıları</a:t>
            </a:r>
            <a:endParaRPr b="0" dirty="0">
              <a:latin typeface="Calibri" panose="020F0502020204030204" pitchFamily="34" charset="0"/>
              <a:cs typeface="Calibri" panose="020F0502020204030204" pitchFamily="34" charset="0"/>
            </a:endParaRPr>
          </a:p>
        </p:txBody>
      </p:sp>
      <p:sp>
        <p:nvSpPr>
          <p:cNvPr id="168" name="Google Shape;168;p8"/>
          <p:cNvSpPr txBox="1">
            <a:spLocks noGrp="1"/>
          </p:cNvSpPr>
          <p:nvPr>
            <p:ph type="body" sz="half" idx="2"/>
          </p:nvPr>
        </p:nvSpPr>
        <p:spPr>
          <a:xfrm>
            <a:off x="849025" y="1205346"/>
            <a:ext cx="10791583" cy="4671926"/>
          </a:xfrm>
          <a:prstGeom prst="rect">
            <a:avLst/>
          </a:prstGeom>
          <a:noFill/>
          <a:ln>
            <a:noFill/>
          </a:ln>
        </p:spPr>
        <p:txBody>
          <a:bodyPr spcFirstLastPara="1" wrap="square" lIns="91425" tIns="45700" rIns="91425" bIns="45700" anchor="t" anchorCtr="0">
            <a:normAutofit/>
          </a:bodyPr>
          <a:lstStyle/>
          <a:p>
            <a:pPr marL="228600" lvl="0" indent="-133350" algn="l" rtl="0">
              <a:lnSpc>
                <a:spcPct val="90000"/>
              </a:lnSpc>
              <a:spcBef>
                <a:spcPts val="0"/>
              </a:spcBef>
              <a:spcAft>
                <a:spcPts val="0"/>
              </a:spcAft>
              <a:buClr>
                <a:schemeClr val="dk1"/>
              </a:buClr>
              <a:buSzPts val="1500"/>
              <a:buNone/>
            </a:pPr>
            <a:endParaRPr sz="1500" dirty="0"/>
          </a:p>
          <a:p>
            <a:pPr marL="228600" lvl="0" indent="-228600" algn="just" rtl="0">
              <a:lnSpc>
                <a:spcPct val="90000"/>
              </a:lnSpc>
              <a:spcBef>
                <a:spcPts val="1000"/>
              </a:spcBef>
              <a:spcAft>
                <a:spcPts val="0"/>
              </a:spcAft>
              <a:buClr>
                <a:schemeClr val="dk1"/>
              </a:buClr>
              <a:buSzPts val="1500"/>
              <a:buChar char="•"/>
            </a:pPr>
            <a:r>
              <a:rPr lang="tr-TR" sz="1900" dirty="0">
                <a:latin typeface="Calibri" panose="020F0502020204030204" pitchFamily="34" charset="0"/>
                <a:cs typeface="Calibri" panose="020F0502020204030204" pitchFamily="34" charset="0"/>
              </a:rPr>
              <a:t>Nikotin bağımlılığı genç yaşlarda hızla gelişir.</a:t>
            </a:r>
            <a:endParaRPr sz="1900" dirty="0">
              <a:latin typeface="Calibri" panose="020F0502020204030204" pitchFamily="34" charset="0"/>
              <a:cs typeface="Calibri" panose="020F0502020204030204" pitchFamily="34" charset="0"/>
            </a:endParaRPr>
          </a:p>
          <a:p>
            <a:pPr marL="228600" lvl="0" indent="-228600" algn="just" rtl="0">
              <a:lnSpc>
                <a:spcPct val="90000"/>
              </a:lnSpc>
              <a:spcBef>
                <a:spcPts val="1000"/>
              </a:spcBef>
              <a:spcAft>
                <a:spcPts val="0"/>
              </a:spcAft>
              <a:buClr>
                <a:schemeClr val="dk1"/>
              </a:buClr>
              <a:buSzPts val="1500"/>
              <a:buChar char="•"/>
            </a:pPr>
            <a:r>
              <a:rPr lang="tr-TR" sz="1900" dirty="0">
                <a:latin typeface="Calibri" panose="020F0502020204030204" pitchFamily="34" charset="0"/>
                <a:cs typeface="Calibri" panose="020F0502020204030204" pitchFamily="34" charset="0"/>
              </a:rPr>
              <a:t>Sigara bırakma girişimleri arasında </a:t>
            </a:r>
            <a:r>
              <a:rPr lang="tr-TR" sz="1900" dirty="0" err="1">
                <a:latin typeface="Calibri" panose="020F0502020204030204" pitchFamily="34" charset="0"/>
                <a:cs typeface="Calibri" panose="020F0502020204030204" pitchFamily="34" charset="0"/>
              </a:rPr>
              <a:t>farmakoterapi</a:t>
            </a:r>
            <a:r>
              <a:rPr lang="tr-TR" sz="1900" dirty="0">
                <a:latin typeface="Calibri" panose="020F0502020204030204" pitchFamily="34" charset="0"/>
                <a:cs typeface="Calibri" panose="020F0502020204030204" pitchFamily="34" charset="0"/>
              </a:rPr>
              <a:t>, davranışçı yaklaşımlar ve tütün kontrol politikaları bulunmaktadır.</a:t>
            </a:r>
            <a:endParaRPr sz="1900" dirty="0">
              <a:latin typeface="Calibri" panose="020F0502020204030204" pitchFamily="34" charset="0"/>
              <a:cs typeface="Calibri" panose="020F0502020204030204" pitchFamily="34" charset="0"/>
            </a:endParaRPr>
          </a:p>
          <a:p>
            <a:pPr marL="228600" lvl="0" indent="-228600" algn="just" rtl="0">
              <a:lnSpc>
                <a:spcPct val="90000"/>
              </a:lnSpc>
              <a:spcBef>
                <a:spcPts val="1000"/>
              </a:spcBef>
              <a:spcAft>
                <a:spcPts val="0"/>
              </a:spcAft>
              <a:buClr>
                <a:schemeClr val="dk1"/>
              </a:buClr>
              <a:buSzPts val="1500"/>
              <a:buChar char="•"/>
            </a:pPr>
            <a:r>
              <a:rPr lang="tr-TR" sz="1900" dirty="0">
                <a:latin typeface="Calibri" panose="020F0502020204030204" pitchFamily="34" charset="0"/>
                <a:cs typeface="Calibri" panose="020F0502020204030204" pitchFamily="34" charset="0"/>
              </a:rPr>
              <a:t>Ergenlerde kendi kendine izleme, baş etme becerileri ve </a:t>
            </a:r>
            <a:r>
              <a:rPr lang="tr-TR" sz="1900" dirty="0" err="1">
                <a:latin typeface="Calibri" panose="020F0502020204030204" pitchFamily="34" charset="0"/>
                <a:cs typeface="Calibri" panose="020F0502020204030204" pitchFamily="34" charset="0"/>
              </a:rPr>
              <a:t>motivasyonel</a:t>
            </a:r>
            <a:r>
              <a:rPr lang="tr-TR" sz="1900" dirty="0">
                <a:latin typeface="Calibri" panose="020F0502020204030204" pitchFamily="34" charset="0"/>
                <a:cs typeface="Calibri" panose="020F0502020204030204" pitchFamily="34" charset="0"/>
              </a:rPr>
              <a:t> stratejiler etkili sonuçlar vermektedir.</a:t>
            </a:r>
            <a:endParaRPr sz="1900" dirty="0">
              <a:latin typeface="Calibri" panose="020F0502020204030204" pitchFamily="34" charset="0"/>
              <a:cs typeface="Calibri" panose="020F0502020204030204" pitchFamily="34" charset="0"/>
            </a:endParaRPr>
          </a:p>
          <a:p>
            <a:pPr marL="228600" lvl="0" indent="-228600" algn="just" rtl="0">
              <a:lnSpc>
                <a:spcPct val="90000"/>
              </a:lnSpc>
              <a:spcBef>
                <a:spcPts val="1000"/>
              </a:spcBef>
              <a:spcAft>
                <a:spcPts val="0"/>
              </a:spcAft>
              <a:buClr>
                <a:schemeClr val="dk1"/>
              </a:buClr>
              <a:buSzPts val="1500"/>
              <a:buChar char="•"/>
            </a:pPr>
            <a:r>
              <a:rPr lang="tr-TR" sz="1900" dirty="0">
                <a:latin typeface="Calibri" panose="020F0502020204030204" pitchFamily="34" charset="0"/>
                <a:cs typeface="Calibri" panose="020F0502020204030204" pitchFamily="34" charset="0"/>
              </a:rPr>
              <a:t>Okul destekli programlarla birleştirilen çok bileşenli girişimler önerilmektedir.</a:t>
            </a:r>
            <a:endParaRPr sz="1900" dirty="0">
              <a:latin typeface="Calibri" panose="020F0502020204030204" pitchFamily="34" charset="0"/>
              <a:cs typeface="Calibri" panose="020F0502020204030204" pitchFamily="34" charset="0"/>
            </a:endParaRPr>
          </a:p>
          <a:p>
            <a:pPr marL="228600" lvl="0" indent="-228600" algn="just" rtl="0">
              <a:lnSpc>
                <a:spcPct val="90000"/>
              </a:lnSpc>
              <a:spcBef>
                <a:spcPts val="1000"/>
              </a:spcBef>
              <a:spcAft>
                <a:spcPts val="0"/>
              </a:spcAft>
              <a:buClr>
                <a:schemeClr val="dk1"/>
              </a:buClr>
              <a:buSzPts val="1500"/>
              <a:buChar char="•"/>
            </a:pPr>
            <a:r>
              <a:rPr lang="tr-TR" sz="1900" dirty="0">
                <a:latin typeface="Calibri" panose="020F0502020204030204" pitchFamily="34" charset="0"/>
                <a:cs typeface="Calibri" panose="020F0502020204030204" pitchFamily="34" charset="0"/>
              </a:rPr>
              <a:t>Gençlere sigara bırakma danışmanlığı yapılırken nikotin bağımlılığının önemi akılda tutulmalıdır.</a:t>
            </a:r>
            <a:endParaRPr sz="1900" dirty="0">
              <a:latin typeface="Calibri" panose="020F0502020204030204" pitchFamily="34" charset="0"/>
              <a:cs typeface="Calibri" panose="020F0502020204030204" pitchFamily="34" charset="0"/>
            </a:endParaRPr>
          </a:p>
          <a:p>
            <a:pPr marL="228600" lvl="0" indent="-228600" algn="just" rtl="0">
              <a:lnSpc>
                <a:spcPct val="90000"/>
              </a:lnSpc>
              <a:spcBef>
                <a:spcPts val="1000"/>
              </a:spcBef>
              <a:spcAft>
                <a:spcPts val="0"/>
              </a:spcAft>
              <a:buClr>
                <a:schemeClr val="dk1"/>
              </a:buClr>
              <a:buSzPts val="1500"/>
              <a:buChar char="•"/>
            </a:pPr>
            <a:r>
              <a:rPr lang="tr-TR" sz="1900" dirty="0">
                <a:latin typeface="Calibri" panose="020F0502020204030204" pitchFamily="34" charset="0"/>
                <a:cs typeface="Calibri" panose="020F0502020204030204" pitchFamily="34" charset="0"/>
              </a:rPr>
              <a:t>Gençlerin sigarayı bırakma isteği yüksektir, ancak başarı oranı düşüktür.</a:t>
            </a:r>
            <a:endParaRPr sz="1900" dirty="0">
              <a:latin typeface="Calibri" panose="020F0502020204030204" pitchFamily="34" charset="0"/>
              <a:cs typeface="Calibri" panose="020F0502020204030204" pitchFamily="34" charset="0"/>
            </a:endParaRPr>
          </a:p>
          <a:p>
            <a:pPr marL="228600" lvl="0" indent="-228600" algn="just" rtl="0">
              <a:lnSpc>
                <a:spcPct val="90000"/>
              </a:lnSpc>
              <a:spcBef>
                <a:spcPts val="1000"/>
              </a:spcBef>
              <a:spcAft>
                <a:spcPts val="0"/>
              </a:spcAft>
              <a:buClr>
                <a:schemeClr val="dk1"/>
              </a:buClr>
              <a:buSzPts val="1500"/>
              <a:buChar char="•"/>
            </a:pPr>
            <a:r>
              <a:rPr lang="tr-TR" sz="1900" dirty="0">
                <a:latin typeface="Calibri" panose="020F0502020204030204" pitchFamily="34" charset="0"/>
                <a:cs typeface="Calibri" panose="020F0502020204030204" pitchFamily="34" charset="0"/>
              </a:rPr>
              <a:t>Ergenler genellikle plansız bir şekilde sigarayı bırakmaya çalışır, ancak sigara bırakma programlarına katılımın daha başarılı sonuçlar verdiği görülmektedir.</a:t>
            </a:r>
          </a:p>
          <a:p>
            <a:pPr marL="228600" lvl="0" indent="-228600" algn="just">
              <a:buClr>
                <a:schemeClr val="dk1"/>
              </a:buClr>
              <a:buSzPts val="2000"/>
              <a:buChar char="•"/>
            </a:pPr>
            <a:r>
              <a:rPr lang="tr-TR" sz="1900" dirty="0">
                <a:latin typeface="Calibri" panose="020F0502020204030204" pitchFamily="34" charset="0"/>
                <a:cs typeface="Calibri" panose="020F0502020204030204" pitchFamily="34" charset="0"/>
              </a:rPr>
              <a:t>Ergenler arasında sigara içme yaygındır, ancak sigara bırakma programları bu yaş grubunda yeterince geliştirilmemiştir.</a:t>
            </a:r>
          </a:p>
          <a:p>
            <a:pPr marL="228600" lvl="0" indent="-228600" algn="just" rtl="0">
              <a:lnSpc>
                <a:spcPct val="90000"/>
              </a:lnSpc>
              <a:spcBef>
                <a:spcPts val="1000"/>
              </a:spcBef>
              <a:spcAft>
                <a:spcPts val="0"/>
              </a:spcAft>
              <a:buClr>
                <a:schemeClr val="dk1"/>
              </a:buClr>
              <a:buSzPts val="1500"/>
              <a:buChar char="•"/>
            </a:pPr>
            <a:endParaRPr sz="1900" dirty="0">
              <a:latin typeface="Comic Sans MS" panose="030F0702030302020204" pitchFamily="66"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4"/>
        <p:cNvGrpSpPr/>
        <p:nvPr/>
      </p:nvGrpSpPr>
      <p:grpSpPr>
        <a:xfrm>
          <a:off x="0" y="0"/>
          <a:ext cx="0" cy="0"/>
          <a:chOff x="0" y="0"/>
          <a:chExt cx="0" cy="0"/>
        </a:xfrm>
      </p:grpSpPr>
      <p:sp>
        <p:nvSpPr>
          <p:cNvPr id="186" name="Google Shape;186;p10"/>
          <p:cNvSpPr txBox="1">
            <a:spLocks noGrp="1"/>
          </p:cNvSpPr>
          <p:nvPr>
            <p:ph type="title"/>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000"/>
              <a:buFont typeface="Century Schoolbook"/>
              <a:buNone/>
            </a:pPr>
            <a:r>
              <a:rPr lang="tr-TR" b="0" dirty="0">
                <a:latin typeface="Calibri" panose="020F0502020204030204" pitchFamily="34" charset="0"/>
                <a:cs typeface="Calibri" panose="020F0502020204030204" pitchFamily="34" charset="0"/>
              </a:rPr>
              <a:t>18 yaş altı sigara kullanıcıları</a:t>
            </a:r>
            <a:endParaRPr b="0" dirty="0">
              <a:latin typeface="Calibri" panose="020F0502020204030204" pitchFamily="34" charset="0"/>
              <a:cs typeface="Calibri" panose="020F0502020204030204" pitchFamily="34" charset="0"/>
            </a:endParaRPr>
          </a:p>
        </p:txBody>
      </p:sp>
      <p:sp>
        <p:nvSpPr>
          <p:cNvPr id="190" name="Google Shape;190;p10"/>
          <p:cNvSpPr txBox="1">
            <a:spLocks noGrp="1"/>
          </p:cNvSpPr>
          <p:nvPr>
            <p:ph type="body" sz="half" idx="2"/>
          </p:nvPr>
        </p:nvSpPr>
        <p:spPr>
          <a:prstGeom prst="rect">
            <a:avLst/>
          </a:prstGeom>
          <a:noFill/>
          <a:ln>
            <a:noFill/>
          </a:ln>
        </p:spPr>
        <p:txBody>
          <a:bodyPr spcFirstLastPara="1" wrap="square" lIns="91425" tIns="45700" rIns="91425" bIns="45700" anchor="t" anchorCtr="0">
            <a:normAutofit/>
          </a:bodyPr>
          <a:lstStyle/>
          <a:p>
            <a:pPr marL="228600" lvl="0" indent="-228600" algn="just">
              <a:buClr>
                <a:schemeClr val="dk1"/>
              </a:buClr>
              <a:buSzPts val="2000"/>
              <a:buChar char="•"/>
            </a:pPr>
            <a:r>
              <a:rPr lang="tr-TR" sz="1800" b="1" dirty="0" err="1">
                <a:latin typeface="Calibri" panose="020F0502020204030204" pitchFamily="34" charset="0"/>
                <a:cs typeface="Calibri" panose="020F0502020204030204" pitchFamily="34" charset="0"/>
              </a:rPr>
              <a:t>Psikososyal</a:t>
            </a:r>
            <a:r>
              <a:rPr lang="tr-TR" sz="1800" b="1" dirty="0">
                <a:latin typeface="Calibri" panose="020F0502020204030204" pitchFamily="34" charset="0"/>
                <a:cs typeface="Calibri" panose="020F0502020204030204" pitchFamily="34" charset="0"/>
              </a:rPr>
              <a:t> tedavi </a:t>
            </a:r>
            <a:r>
              <a:rPr lang="tr-TR" sz="1800" dirty="0">
                <a:latin typeface="Calibri" panose="020F0502020204030204" pitchFamily="34" charset="0"/>
                <a:cs typeface="Calibri" panose="020F0502020204030204" pitchFamily="34" charset="0"/>
              </a:rPr>
              <a:t>girişimleri ergenlerde yaygın olarak kullanılmıştır, ancak etkililikleri sınırlıdır.</a:t>
            </a:r>
          </a:p>
          <a:p>
            <a:pPr marL="228600" lvl="0" indent="-228600" algn="just">
              <a:buClr>
                <a:schemeClr val="dk1"/>
              </a:buClr>
              <a:buSzPts val="2000"/>
              <a:buChar char="•"/>
            </a:pPr>
            <a:r>
              <a:rPr lang="tr-TR" sz="1800" b="1" dirty="0">
                <a:latin typeface="Calibri" panose="020F0502020204030204" pitchFamily="34" charset="0"/>
                <a:cs typeface="Calibri" panose="020F0502020204030204" pitchFamily="34" charset="0"/>
              </a:rPr>
              <a:t>Edimsel güdü</a:t>
            </a:r>
            <a:r>
              <a:rPr lang="tr-TR" sz="1800" dirty="0">
                <a:latin typeface="Calibri" panose="020F0502020204030204" pitchFamily="34" charset="0"/>
                <a:cs typeface="Calibri" panose="020F0502020204030204" pitchFamily="34" charset="0"/>
              </a:rPr>
              <a:t>leme yöntemi, sigaradan uzak durmayı teşvik etme açısından olumlu sonuçlar vermektedir.</a:t>
            </a:r>
          </a:p>
          <a:p>
            <a:pPr marL="228600" lvl="0" indent="-228600" algn="just">
              <a:buClr>
                <a:schemeClr val="dk1"/>
              </a:buClr>
              <a:buSzPts val="2000"/>
              <a:buChar char="•"/>
            </a:pPr>
            <a:r>
              <a:rPr lang="tr-TR" sz="1800" b="1" dirty="0">
                <a:latin typeface="Calibri" panose="020F0502020204030204" pitchFamily="34" charset="0"/>
                <a:cs typeface="Calibri" panose="020F0502020204030204" pitchFamily="34" charset="0"/>
              </a:rPr>
              <a:t>Bilişsel davranışçı terapi </a:t>
            </a:r>
            <a:r>
              <a:rPr lang="tr-TR" sz="1800" dirty="0">
                <a:latin typeface="Calibri" panose="020F0502020204030204" pitchFamily="34" charset="0"/>
                <a:cs typeface="Calibri" panose="020F0502020204030204" pitchFamily="34" charset="0"/>
              </a:rPr>
              <a:t>ile birlikte uygulanan edimsel güdüleme yöntemi, sigaradan uzak durma oranını artırabilir.</a:t>
            </a:r>
          </a:p>
          <a:p>
            <a:pPr marL="228600" lvl="0" indent="-228600" algn="just">
              <a:buClr>
                <a:schemeClr val="dk1"/>
              </a:buClr>
              <a:buSzPts val="2000"/>
              <a:buChar char="•"/>
            </a:pPr>
            <a:r>
              <a:rPr lang="tr-TR" sz="1800" dirty="0">
                <a:latin typeface="Calibri" panose="020F0502020204030204" pitchFamily="34" charset="0"/>
                <a:cs typeface="Calibri" panose="020F0502020204030204" pitchFamily="34" charset="0"/>
              </a:rPr>
              <a:t>Gençlere </a:t>
            </a:r>
            <a:r>
              <a:rPr lang="tr-TR" sz="1800" b="1" dirty="0">
                <a:latin typeface="Calibri" panose="020F0502020204030204" pitchFamily="34" charset="0"/>
                <a:cs typeface="Calibri" panose="020F0502020204030204" pitchFamily="34" charset="0"/>
              </a:rPr>
              <a:t>teşvik ödülleri </a:t>
            </a:r>
            <a:r>
              <a:rPr lang="tr-TR" sz="1800" dirty="0">
                <a:latin typeface="Calibri" panose="020F0502020204030204" pitchFamily="34" charset="0"/>
                <a:cs typeface="Calibri" panose="020F0502020204030204" pitchFamily="34" charset="0"/>
              </a:rPr>
              <a:t>verilerek yapılan çalışmalarda, teşvik yöntemi uygulanan grupların sigaradan uzak durma oranı daha yüksektir.</a:t>
            </a:r>
          </a:p>
          <a:p>
            <a:pPr marL="228600" lvl="0" indent="-228600" algn="just" rtl="0">
              <a:lnSpc>
                <a:spcPct val="90000"/>
              </a:lnSpc>
              <a:spcBef>
                <a:spcPts val="1000"/>
              </a:spcBef>
              <a:spcAft>
                <a:spcPts val="0"/>
              </a:spcAft>
              <a:buClr>
                <a:schemeClr val="dk1"/>
              </a:buClr>
              <a:buSzPts val="2000"/>
              <a:buChar char="•"/>
            </a:pPr>
            <a:r>
              <a:rPr lang="tr-TR" sz="1800" dirty="0">
                <a:latin typeface="Calibri" panose="020F0502020204030204" pitchFamily="34" charset="0"/>
                <a:cs typeface="Calibri" panose="020F0502020204030204" pitchFamily="34" charset="0"/>
              </a:rPr>
              <a:t>Danışmanlık hizmetleri (kısa öneri, kendine yardım materyalleri ve sigara bırakma merkezlerine sevk), gençler arasında sigaradan uzak durma oranını artırabilir.</a:t>
            </a:r>
            <a:endParaRPr sz="1800" dirty="0">
              <a:latin typeface="Calibri" panose="020F0502020204030204" pitchFamily="34" charset="0"/>
              <a:cs typeface="Calibri" panose="020F0502020204030204" pitchFamily="34" charset="0"/>
            </a:endParaRPr>
          </a:p>
          <a:p>
            <a:pPr marL="228600" lvl="0" indent="-228600" algn="just" rtl="0">
              <a:lnSpc>
                <a:spcPct val="90000"/>
              </a:lnSpc>
              <a:spcBef>
                <a:spcPts val="1000"/>
              </a:spcBef>
              <a:spcAft>
                <a:spcPts val="0"/>
              </a:spcAft>
              <a:buClr>
                <a:schemeClr val="dk1"/>
              </a:buClr>
              <a:buSzPts val="2000"/>
              <a:buChar char="•"/>
            </a:pPr>
            <a:r>
              <a:rPr lang="tr-TR" sz="1800" dirty="0">
                <a:latin typeface="Calibri" panose="020F0502020204030204" pitchFamily="34" charset="0"/>
                <a:cs typeface="Calibri" panose="020F0502020204030204" pitchFamily="34" charset="0"/>
              </a:rPr>
              <a:t>Gizlilik ve özel yaşama saygı, ergenlere danışmanlık yapılırken önemlidir.</a:t>
            </a:r>
            <a:endParaRPr sz="1800" dirty="0">
              <a:latin typeface="Calibri" panose="020F0502020204030204" pitchFamily="34" charset="0"/>
              <a:cs typeface="Calibri" panose="020F0502020204030204" pitchFamily="34" charset="0"/>
            </a:endParaRPr>
          </a:p>
          <a:p>
            <a:pPr marL="228600" lvl="0" indent="-228600" algn="just" rtl="0">
              <a:lnSpc>
                <a:spcPct val="90000"/>
              </a:lnSpc>
              <a:spcBef>
                <a:spcPts val="1000"/>
              </a:spcBef>
              <a:spcAft>
                <a:spcPts val="0"/>
              </a:spcAft>
              <a:buClr>
                <a:schemeClr val="dk1"/>
              </a:buClr>
              <a:buSzPts val="2000"/>
              <a:buChar char="•"/>
            </a:pPr>
            <a:r>
              <a:rPr lang="tr-TR" sz="1800" dirty="0">
                <a:latin typeface="Calibri" panose="020F0502020204030204" pitchFamily="34" charset="0"/>
                <a:cs typeface="Calibri" panose="020F0502020204030204" pitchFamily="34" charset="0"/>
              </a:rPr>
              <a:t>Akran formatlı danışmanlık, sigara içen gençler için etkili bir yöntemdir.</a:t>
            </a:r>
            <a:endParaRPr sz="1800" dirty="0">
              <a:latin typeface="Calibri" panose="020F0502020204030204" pitchFamily="34" charset="0"/>
              <a:cs typeface="Calibri" panose="020F0502020204030204" pitchFamily="34" charset="0"/>
            </a:endParaRPr>
          </a:p>
          <a:p>
            <a:pPr marL="228600" lvl="0" indent="-228600" algn="just" rtl="0">
              <a:lnSpc>
                <a:spcPct val="90000"/>
              </a:lnSpc>
              <a:spcBef>
                <a:spcPts val="1000"/>
              </a:spcBef>
              <a:spcAft>
                <a:spcPts val="0"/>
              </a:spcAft>
              <a:buClr>
                <a:schemeClr val="dk1"/>
              </a:buClr>
              <a:buSzPts val="2000"/>
              <a:buChar char="•"/>
            </a:pPr>
            <a:r>
              <a:rPr lang="tr-TR" sz="1800" dirty="0">
                <a:latin typeface="Calibri" panose="020F0502020204030204" pitchFamily="34" charset="0"/>
                <a:cs typeface="Calibri" panose="020F0502020204030204" pitchFamily="34" charset="0"/>
              </a:rPr>
              <a:t>Eğer ergen sigara dumanına maruz kalıyorsa, aileye de danışmanlık yapılması önerilir.</a:t>
            </a:r>
            <a:endParaRPr sz="1800" dirty="0">
              <a:latin typeface="Calibri" panose="020F0502020204030204" pitchFamily="34" charset="0"/>
              <a:cs typeface="Calibri" panose="020F0502020204030204" pitchFamily="34" charset="0"/>
            </a:endParaRPr>
          </a:p>
          <a:p>
            <a:pPr marL="228600" lvl="0" indent="-228600" algn="just" rtl="0">
              <a:lnSpc>
                <a:spcPct val="90000"/>
              </a:lnSpc>
              <a:spcBef>
                <a:spcPts val="1000"/>
              </a:spcBef>
              <a:spcAft>
                <a:spcPts val="0"/>
              </a:spcAft>
              <a:buClr>
                <a:schemeClr val="dk1"/>
              </a:buClr>
              <a:buSzPts val="2000"/>
              <a:buChar char="•"/>
            </a:pPr>
            <a:r>
              <a:rPr lang="tr-TR" sz="1800" dirty="0">
                <a:latin typeface="Calibri" panose="020F0502020204030204" pitchFamily="34" charset="0"/>
                <a:cs typeface="Calibri" panose="020F0502020204030204" pitchFamily="34" charset="0"/>
              </a:rPr>
              <a:t>Anne ve babalara yönelik danışmanlık hizmetleri, sigara bırakma isteğini artırabilir ve çocukları pasif sigara dumanından koruyabilir.</a:t>
            </a:r>
            <a:endParaRPr sz="1800" dirty="0">
              <a:latin typeface="Calibri" panose="020F0502020204030204" pitchFamily="34" charset="0"/>
              <a:cs typeface="Calibri" panose="020F050202020403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5"/>
        <p:cNvGrpSpPr/>
        <p:nvPr/>
      </p:nvGrpSpPr>
      <p:grpSpPr>
        <a:xfrm>
          <a:off x="0" y="0"/>
          <a:ext cx="0" cy="0"/>
          <a:chOff x="0" y="0"/>
          <a:chExt cx="0" cy="0"/>
        </a:xfrm>
      </p:grpSpPr>
      <p:sp>
        <p:nvSpPr>
          <p:cNvPr id="197" name="Google Shape;197;p11"/>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000"/>
              <a:buFont typeface="Century Schoolbook"/>
              <a:buNone/>
            </a:pPr>
            <a:r>
              <a:rPr lang="tr-TR" b="0" dirty="0">
                <a:latin typeface="Calibri" panose="020F0502020204030204" pitchFamily="34" charset="0"/>
                <a:cs typeface="Calibri" panose="020F0502020204030204" pitchFamily="34" charset="0"/>
              </a:rPr>
              <a:t>18</a:t>
            </a:r>
            <a:r>
              <a:rPr lang="tr-TR" sz="4000" b="0" dirty="0">
                <a:solidFill>
                  <a:schemeClr val="lt1"/>
                </a:solidFill>
                <a:latin typeface="Calibri" panose="020F0502020204030204" pitchFamily="34" charset="0"/>
                <a:cs typeface="Calibri" panose="020F0502020204030204" pitchFamily="34" charset="0"/>
              </a:rPr>
              <a:t> </a:t>
            </a:r>
            <a:r>
              <a:rPr lang="tr-TR" b="0" dirty="0">
                <a:latin typeface="Calibri" panose="020F0502020204030204" pitchFamily="34" charset="0"/>
                <a:cs typeface="Calibri" panose="020F0502020204030204" pitchFamily="34" charset="0"/>
              </a:rPr>
              <a:t>yaş altı sigara kullanıcıları</a:t>
            </a:r>
            <a:endParaRPr b="0" dirty="0">
              <a:latin typeface="Calibri" panose="020F0502020204030204" pitchFamily="34" charset="0"/>
              <a:cs typeface="Calibri" panose="020F0502020204030204" pitchFamily="34" charset="0"/>
            </a:endParaRPr>
          </a:p>
        </p:txBody>
      </p:sp>
      <p:sp>
        <p:nvSpPr>
          <p:cNvPr id="201" name="Google Shape;201;p11"/>
          <p:cNvSpPr txBox="1">
            <a:spLocks noGrp="1"/>
          </p:cNvSpPr>
          <p:nvPr>
            <p:ph type="body" sz="half" idx="2"/>
          </p:nvPr>
        </p:nvSpPr>
        <p:spPr>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dk1"/>
              </a:buClr>
              <a:buSzPts val="1500"/>
              <a:buNone/>
            </a:pPr>
            <a:r>
              <a:rPr lang="tr-TR" sz="1800" b="1" u="sng" dirty="0">
                <a:latin typeface="Calibri" panose="020F0502020204030204" pitchFamily="34" charset="0"/>
                <a:cs typeface="Calibri" panose="020F0502020204030204" pitchFamily="34" charset="0"/>
              </a:rPr>
              <a:t>Özel olarak ergenler için tasarlanmış programlar:</a:t>
            </a:r>
            <a:endParaRPr sz="1800" dirty="0">
              <a:latin typeface="Calibri" panose="020F0502020204030204" pitchFamily="34" charset="0"/>
              <a:cs typeface="Calibri" panose="020F0502020204030204" pitchFamily="34" charset="0"/>
            </a:endParaRPr>
          </a:p>
          <a:p>
            <a:pPr marL="228600" lvl="0" indent="-228600" algn="just" rtl="0">
              <a:lnSpc>
                <a:spcPct val="90000"/>
              </a:lnSpc>
              <a:spcBef>
                <a:spcPts val="1000"/>
              </a:spcBef>
              <a:spcAft>
                <a:spcPts val="0"/>
              </a:spcAft>
              <a:buClr>
                <a:schemeClr val="dk1"/>
              </a:buClr>
              <a:buSzPts val="1500"/>
              <a:buChar char="•"/>
            </a:pPr>
            <a:r>
              <a:rPr lang="tr-TR" sz="1800" dirty="0">
                <a:latin typeface="Calibri" panose="020F0502020204030204" pitchFamily="34" charset="0"/>
                <a:cs typeface="Calibri" panose="020F0502020204030204" pitchFamily="34" charset="0"/>
              </a:rPr>
              <a:t>Okulda yürütülen sigara bırakma programları, etkili önleme mesajlarının verildiği medya kampanyaları, video dersleri, ödüllü ve teşvikli yarışmalar bunlar arasında sayılabilir.</a:t>
            </a:r>
            <a:endParaRPr sz="1800" dirty="0">
              <a:latin typeface="Calibri" panose="020F0502020204030204" pitchFamily="34" charset="0"/>
              <a:cs typeface="Calibri" panose="020F0502020204030204" pitchFamily="34" charset="0"/>
            </a:endParaRPr>
          </a:p>
          <a:p>
            <a:pPr marL="0" lvl="0" indent="0" algn="just" rtl="0">
              <a:lnSpc>
                <a:spcPct val="90000"/>
              </a:lnSpc>
              <a:spcBef>
                <a:spcPts val="1000"/>
              </a:spcBef>
              <a:spcAft>
                <a:spcPts val="0"/>
              </a:spcAft>
              <a:buClr>
                <a:schemeClr val="dk1"/>
              </a:buClr>
              <a:buSzPts val="1500"/>
              <a:buNone/>
            </a:pPr>
            <a:r>
              <a:rPr lang="tr-TR" sz="1800" b="1" u="sng" dirty="0">
                <a:latin typeface="Calibri" panose="020F0502020204030204" pitchFamily="34" charset="0"/>
                <a:cs typeface="Calibri" panose="020F0502020204030204" pitchFamily="34" charset="0"/>
              </a:rPr>
              <a:t>Telefon danışmanlığı:</a:t>
            </a:r>
            <a:endParaRPr sz="1800" dirty="0">
              <a:latin typeface="Calibri" panose="020F0502020204030204" pitchFamily="34" charset="0"/>
              <a:cs typeface="Calibri" panose="020F0502020204030204" pitchFamily="34" charset="0"/>
            </a:endParaRPr>
          </a:p>
          <a:p>
            <a:pPr marL="228600" lvl="0" indent="-228600" algn="just" rtl="0">
              <a:lnSpc>
                <a:spcPct val="90000"/>
              </a:lnSpc>
              <a:spcBef>
                <a:spcPts val="1000"/>
              </a:spcBef>
              <a:spcAft>
                <a:spcPts val="0"/>
              </a:spcAft>
              <a:buClr>
                <a:schemeClr val="dk1"/>
              </a:buClr>
              <a:buSzPts val="1500"/>
              <a:buChar char="•"/>
            </a:pPr>
            <a:r>
              <a:rPr lang="tr-TR" sz="1800" b="1" dirty="0">
                <a:latin typeface="Calibri" panose="020F0502020204030204" pitchFamily="34" charset="0"/>
                <a:cs typeface="Calibri" panose="020F0502020204030204" pitchFamily="34" charset="0"/>
              </a:rPr>
              <a:t>Sigara bırakma hattı (ALO  171), </a:t>
            </a:r>
            <a:r>
              <a:rPr lang="tr-TR" sz="1800" dirty="0">
                <a:latin typeface="Calibri" panose="020F0502020204030204" pitchFamily="34" charset="0"/>
                <a:cs typeface="Calibri" panose="020F0502020204030204" pitchFamily="34" charset="0"/>
              </a:rPr>
              <a:t>ergenler için erişilebilir ve yarı anonim olmaları nedeniyle çekici bir seçenektir.</a:t>
            </a:r>
            <a:endParaRPr sz="1800" dirty="0">
              <a:latin typeface="Calibri" panose="020F0502020204030204" pitchFamily="34" charset="0"/>
              <a:cs typeface="Calibri" panose="020F0502020204030204" pitchFamily="34" charset="0"/>
            </a:endParaRPr>
          </a:p>
          <a:p>
            <a:pPr marL="228600" lvl="0" indent="-228600" algn="just" rtl="0">
              <a:lnSpc>
                <a:spcPct val="90000"/>
              </a:lnSpc>
              <a:spcBef>
                <a:spcPts val="1000"/>
              </a:spcBef>
              <a:spcAft>
                <a:spcPts val="0"/>
              </a:spcAft>
              <a:buClr>
                <a:schemeClr val="dk1"/>
              </a:buClr>
              <a:buSzPts val="1500"/>
              <a:buChar char="•"/>
            </a:pPr>
            <a:r>
              <a:rPr lang="tr-TR" sz="1800" dirty="0">
                <a:latin typeface="Calibri" panose="020F0502020204030204" pitchFamily="34" charset="0"/>
                <a:cs typeface="Calibri" panose="020F0502020204030204" pitchFamily="34" charset="0"/>
              </a:rPr>
              <a:t>Protokoller </a:t>
            </a:r>
            <a:r>
              <a:rPr lang="tr-TR" sz="1800" dirty="0" err="1">
                <a:latin typeface="Calibri" panose="020F0502020204030204" pitchFamily="34" charset="0"/>
                <a:cs typeface="Calibri" panose="020F0502020204030204" pitchFamily="34" charset="0"/>
              </a:rPr>
              <a:t>proaktif</a:t>
            </a:r>
            <a:r>
              <a:rPr lang="tr-TR" sz="1800" dirty="0">
                <a:latin typeface="Calibri" panose="020F0502020204030204" pitchFamily="34" charset="0"/>
                <a:cs typeface="Calibri" panose="020F0502020204030204" pitchFamily="34" charset="0"/>
              </a:rPr>
              <a:t> izlemeyi içerebilir, bu durumda danışmanlar danışanları arayarak destek sağlar.</a:t>
            </a:r>
            <a:endParaRPr sz="1800" dirty="0">
              <a:latin typeface="Calibri" panose="020F0502020204030204" pitchFamily="34" charset="0"/>
              <a:cs typeface="Calibri" panose="020F0502020204030204" pitchFamily="34" charset="0"/>
            </a:endParaRPr>
          </a:p>
          <a:p>
            <a:pPr marL="228600" lvl="0" indent="-228600" algn="just" rtl="0">
              <a:lnSpc>
                <a:spcPct val="90000"/>
              </a:lnSpc>
              <a:spcBef>
                <a:spcPts val="1000"/>
              </a:spcBef>
              <a:spcAft>
                <a:spcPts val="0"/>
              </a:spcAft>
              <a:buClr>
                <a:schemeClr val="dk1"/>
              </a:buClr>
              <a:buSzPts val="1500"/>
              <a:buChar char="•"/>
            </a:pPr>
            <a:r>
              <a:rPr lang="tr-TR" sz="1800" dirty="0">
                <a:latin typeface="Calibri" panose="020F0502020204030204" pitchFamily="34" charset="0"/>
                <a:cs typeface="Calibri" panose="020F0502020204030204" pitchFamily="34" charset="0"/>
              </a:rPr>
              <a:t>Protokoller ergenlerin sigara bırakmayı bir erişkin davranışı olarak görmelerini teşvik edebilir.</a:t>
            </a:r>
            <a:endParaRPr sz="1800" dirty="0">
              <a:latin typeface="Calibri" panose="020F0502020204030204" pitchFamily="34" charset="0"/>
              <a:cs typeface="Calibri" panose="020F0502020204030204" pitchFamily="34" charset="0"/>
            </a:endParaRPr>
          </a:p>
          <a:p>
            <a:pPr marL="228600" lvl="0" indent="-228600" algn="just" rtl="0">
              <a:lnSpc>
                <a:spcPct val="90000"/>
              </a:lnSpc>
              <a:spcBef>
                <a:spcPts val="1000"/>
              </a:spcBef>
              <a:spcAft>
                <a:spcPts val="0"/>
              </a:spcAft>
              <a:buClr>
                <a:schemeClr val="dk1"/>
              </a:buClr>
              <a:buSzPts val="1500"/>
              <a:buChar char="•"/>
            </a:pPr>
            <a:r>
              <a:rPr lang="tr-TR" sz="1800" dirty="0">
                <a:latin typeface="Calibri" panose="020F0502020204030204" pitchFamily="34" charset="0"/>
                <a:cs typeface="Calibri" panose="020F0502020204030204" pitchFamily="34" charset="0"/>
              </a:rPr>
              <a:t>Danışmanlar, ergenlerin kimlik oluşumu, “bana zarar gelmez” duygusu, aile bağımlılığı, akranlarla özdeşleşme ve özerklik arayışı gibi konuları ele alabilir.</a:t>
            </a:r>
            <a:endParaRPr sz="1800" dirty="0">
              <a:latin typeface="Calibri" panose="020F0502020204030204" pitchFamily="34" charset="0"/>
              <a:cs typeface="Calibri" panose="020F0502020204030204" pitchFamily="34" charset="0"/>
            </a:endParaRPr>
          </a:p>
          <a:p>
            <a:pPr marL="228600" lvl="0" indent="-228600" algn="just" rtl="0">
              <a:lnSpc>
                <a:spcPct val="90000"/>
              </a:lnSpc>
              <a:spcBef>
                <a:spcPts val="1000"/>
              </a:spcBef>
              <a:spcAft>
                <a:spcPts val="0"/>
              </a:spcAft>
              <a:buClr>
                <a:schemeClr val="dk1"/>
              </a:buClr>
              <a:buSzPts val="1500"/>
              <a:buChar char="•"/>
            </a:pPr>
            <a:r>
              <a:rPr lang="tr-TR" sz="1800" dirty="0">
                <a:latin typeface="Calibri" panose="020F0502020204030204" pitchFamily="34" charset="0"/>
                <a:cs typeface="Calibri" panose="020F0502020204030204" pitchFamily="34" charset="0"/>
              </a:rPr>
              <a:t>Bir çalışmada, haftada bir kez telefon görüşmeleriyle tedavi protokolüne uyum yüksek (%90) bulunmuştur.</a:t>
            </a:r>
            <a:endParaRPr sz="1800" dirty="0">
              <a:latin typeface="Calibri" panose="020F0502020204030204" pitchFamily="34" charset="0"/>
              <a:cs typeface="Calibri" panose="020F0502020204030204" pitchFamily="34" charset="0"/>
            </a:endParaRPr>
          </a:p>
        </p:txBody>
      </p:sp>
    </p:spTree>
  </p:cSld>
  <p:clrMapOvr>
    <a:masterClrMapping/>
  </p:clrMapOvr>
</p:sld>
</file>

<file path=ppt/theme/theme1.xml><?xml version="1.0" encoding="utf-8"?>
<a:theme xmlns:a="http://schemas.openxmlformats.org/drawingml/2006/main" name="1_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296</TotalTime>
  <Words>5634</Words>
  <Application>Microsoft Office PowerPoint</Application>
  <PresentationFormat>Geniş ekran</PresentationFormat>
  <Paragraphs>529</Paragraphs>
  <Slides>61</Slides>
  <Notes>53</Notes>
  <HiddenSlides>0</HiddenSlides>
  <MMClips>0</MMClips>
  <ScaleCrop>false</ScaleCrop>
  <HeadingPairs>
    <vt:vector size="6" baseType="variant">
      <vt:variant>
        <vt:lpstr>Kullanılan Yazı Tipleri</vt:lpstr>
      </vt:variant>
      <vt:variant>
        <vt:i4>16</vt:i4>
      </vt:variant>
      <vt:variant>
        <vt:lpstr>Tema</vt:lpstr>
      </vt:variant>
      <vt:variant>
        <vt:i4>2</vt:i4>
      </vt:variant>
      <vt:variant>
        <vt:lpstr>Slayt Başlıkları</vt:lpstr>
      </vt:variant>
      <vt:variant>
        <vt:i4>61</vt:i4>
      </vt:variant>
    </vt:vector>
  </HeadingPairs>
  <TitlesOfParts>
    <vt:vector size="79" baseType="lpstr">
      <vt:lpstr>Aptos</vt:lpstr>
      <vt:lpstr>Arial</vt:lpstr>
      <vt:lpstr>Century Schoolbook</vt:lpstr>
      <vt:lpstr>Wingdings</vt:lpstr>
      <vt:lpstr>Garamond</vt:lpstr>
      <vt:lpstr>Arial Unicode MS</vt:lpstr>
      <vt:lpstr>Calibri</vt:lpstr>
      <vt:lpstr>Century</vt:lpstr>
      <vt:lpstr>TMQQNK+TrebuchetMS</vt:lpstr>
      <vt:lpstr>Calibri Light</vt:lpstr>
      <vt:lpstr>Times New Roman</vt:lpstr>
      <vt:lpstr>FMMDPS+TrebuchetMS-Bold</vt:lpstr>
      <vt:lpstr>NJBTOK+TrebuchetMS-Bold</vt:lpstr>
      <vt:lpstr>CLGOEU+TrebuchetMS</vt:lpstr>
      <vt:lpstr>Comic Sans MS</vt:lpstr>
      <vt:lpstr>Symbol</vt:lpstr>
      <vt:lpstr>1_Office Teması</vt:lpstr>
      <vt:lpstr>Office Teması</vt:lpstr>
      <vt:lpstr>PowerPoint Sunusu</vt:lpstr>
      <vt:lpstr>Özel Gruplarda Sigara Bırakma Tedavisi </vt:lpstr>
      <vt:lpstr>Gebeler</vt:lpstr>
      <vt:lpstr>Gebeler</vt:lpstr>
      <vt:lpstr>İlaç tedavisi</vt:lpstr>
      <vt:lpstr>PowerPoint Sunusu</vt:lpstr>
      <vt:lpstr>18 yaş altı sigara kullanıcıları</vt:lpstr>
      <vt:lpstr>18 yaş altı sigara kullanıcıları</vt:lpstr>
      <vt:lpstr>18 yaş altı sigara kullanıcıları</vt:lpstr>
      <vt:lpstr>Ergenlere yönelik farmakoterapi</vt:lpstr>
      <vt:lpstr>Ergenlere yaklaşım</vt:lpstr>
      <vt:lpstr>Ergen Vakası Tedavi</vt:lpstr>
      <vt:lpstr>Kardiyovasküler hastalık</vt:lpstr>
      <vt:lpstr>KOAH 1</vt:lpstr>
      <vt:lpstr>Astım</vt:lpstr>
      <vt:lpstr>Tüberküloz</vt:lpstr>
      <vt:lpstr>Kanser</vt:lpstr>
      <vt:lpstr>Psikiyatrik bozukluklar</vt:lpstr>
      <vt:lpstr>AIDS</vt:lpstr>
      <vt:lpstr>SİGARA BIRAKMA DÖNEMİNDE  İZLEM ve  NÜKS OLGULARA YAKLAŞIM </vt:lpstr>
      <vt:lpstr>Sigarayı Bırakmak İsteyen Bireylerin İzlemiyle İlgili Önemli Hususlar</vt:lpstr>
      <vt:lpstr>PowerPoint Sunusu</vt:lpstr>
      <vt:lpstr>KAYMA – LAPS - NÜKS</vt:lpstr>
      <vt:lpstr>Nüks Sıklığı Nedir?</vt:lpstr>
      <vt:lpstr>NÜKS</vt:lpstr>
      <vt:lpstr>Nüks riskini artıran sebepler </vt:lpstr>
      <vt:lpstr>Nüks gelişen olgular</vt:lpstr>
      <vt:lpstr>Nüks bir başarısızlık değildir!</vt:lpstr>
      <vt:lpstr>Nüks Yönetimi </vt:lpstr>
      <vt:lpstr>Nüks Yönetimi</vt:lpstr>
      <vt:lpstr>Nüks Yönetimi </vt:lpstr>
      <vt:lpstr>Nüks Yönetimi</vt:lpstr>
      <vt:lpstr>Nüks Yönetimi </vt:lpstr>
      <vt:lpstr>Sonuç</vt:lpstr>
      <vt:lpstr>Kaynakça </vt:lpstr>
      <vt:lpstr>PowerPoint Sunusu</vt:lpstr>
      <vt:lpstr>Tütün ürünü nedir</vt:lpstr>
      <vt:lpstr>Tütün ürünü - Sigara </vt:lpstr>
      <vt:lpstr>Nikotin</vt:lpstr>
      <vt:lpstr> Yeni nesil tütün ürünleri</vt:lpstr>
      <vt:lpstr>e-sigaralar</vt:lpstr>
      <vt:lpstr>Isıtılmış tütün ürünleri (HTTP)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IQOS (I-Quit-Ordinary-Smoking)</vt:lpstr>
      <vt:lpstr>JUUL</vt:lpstr>
      <vt:lpstr>Puff Bar-Elf Bar</vt:lpstr>
      <vt:lpstr>EVALİ Sendromu</vt:lpstr>
      <vt:lpstr>Çevre kirliliği</vt:lpstr>
      <vt:lpstr>ENDS ürünleri ile ilgili yasal düzenlemeler</vt:lpstr>
      <vt:lpstr>Sonuç</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Özel Gruplarda Sigara Bırakma Tedavisi</dc:title>
  <dc:creator>asus.pc</dc:creator>
  <cp:lastModifiedBy>Yasemin SARIALTIN</cp:lastModifiedBy>
  <cp:revision>65</cp:revision>
  <dcterms:created xsi:type="dcterms:W3CDTF">2023-07-11T06:07:46Z</dcterms:created>
  <dcterms:modified xsi:type="dcterms:W3CDTF">2025-12-16T12:50:47Z</dcterms:modified>
</cp:coreProperties>
</file>