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2640" y="545033"/>
            <a:ext cx="7538719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287" y="1617980"/>
            <a:ext cx="7383424" cy="360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google.com.tr/imgres?imgurl=http://www.diskapieah.gov.tr/image/replantasyon4.jpg&amp;imgrefurl=http://www.diskapieah.gov.tr/replantasyon.html&amp;usg=__SmUlzyLrLGSyTR4MFQoSWr0Wygw%3D&amp;h=195&amp;w=259&amp;sz=7&amp;hl=tr&amp;start=81&amp;zoom=1&amp;itbs=1&amp;tbnid=970YEKB_S5IFQM:&amp;tbnh=84&amp;tbnw=112&amp;prev=/images?q%3Dtendon%2Bhasar%C4%B1%26start%3D80%26hl%3Dtr%26sa%3DN%26ndsp%3D20%26tbm%3Disch&amp;ei=EbqZTay5FMXLtAbGkanuBQ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www.fotografgalerisi.net/GaleriSizdenGelenler4/657MustafaYalcinerKatir.jpg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images.google.com.tr/imgres?imgurl=http://www.cumhuriyet.edu.tr/akademik/myo_zara/tr/images/doktor.jpg&amp;imgrefurl=http://www.cumhuriyet.edu.tr/akademik/myo_zara/tr/Insurance.htm&amp;h=799&amp;w=442&amp;sz=78&amp;hl=tr&amp;start=8&amp;usg=__By3ZfEnf7Vk72Hy8l6kNJkI7cAo%3D&amp;tbnid=-pL6aYTcyGVNQM:&amp;tbnh=143&amp;tbnw=79&amp;prev=/images?q%3Ddoktor%26gbv%3D2%26hl%3Dtr%26sa%3DG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gebzem.org/wp-content/uploads/2009/09/lab2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bp2.blogger.com/_EuDVxfBo3jk/Rx0fwxAsEwI/AAAAAAAAAUU/p_zFOcMhpI8/s1600-h/avicenna.jp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371600"/>
            <a:ext cx="7848600" cy="19843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56235" rIns="0" bIns="0" rtlCol="0">
            <a:spAutoFit/>
          </a:bodyPr>
          <a:lstStyle/>
          <a:p>
            <a:pPr marL="1908810" marR="1310640" indent="-591820">
              <a:lnSpc>
                <a:spcPct val="100000"/>
              </a:lnSpc>
              <a:spcBef>
                <a:spcPts val="2805"/>
              </a:spcBef>
            </a:pPr>
            <a:r>
              <a:rPr sz="4000" dirty="0">
                <a:solidFill>
                  <a:srgbClr val="FF0000"/>
                </a:solidFill>
              </a:rPr>
              <a:t>Tıp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Hukuku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Açısından </a:t>
            </a:r>
            <a:r>
              <a:rPr sz="4000" dirty="0">
                <a:solidFill>
                  <a:srgbClr val="FF0000"/>
                </a:solidFill>
              </a:rPr>
              <a:t>Tıbbi</a:t>
            </a:r>
            <a:r>
              <a:rPr sz="4000" spc="-9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Malpraktis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9600" y="3797274"/>
            <a:ext cx="7924800" cy="241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8675" algn="ctr">
              <a:lnSpc>
                <a:spcPct val="120000"/>
              </a:lnSpc>
              <a:spcBef>
                <a:spcPts val="100"/>
              </a:spcBef>
            </a:pPr>
            <a:r>
              <a:rPr lang="tr-TR" sz="3200" b="1" spc="-25" dirty="0" smtClean="0">
                <a:solidFill>
                  <a:srgbClr val="888888"/>
                </a:solidFill>
                <a:latin typeface="Calibri"/>
                <a:cs typeface="Calibri"/>
              </a:rPr>
              <a:t>Doç. Dr. Cuma TAŞIN</a:t>
            </a:r>
          </a:p>
          <a:p>
            <a:pPr marL="12700" marR="5080" indent="828675" algn="ctr">
              <a:lnSpc>
                <a:spcPct val="120000"/>
              </a:lnSpc>
              <a:spcBef>
                <a:spcPts val="100"/>
              </a:spcBef>
            </a:pPr>
            <a:r>
              <a:rPr lang="tr-TR" sz="3200" b="1" spc="-25" dirty="0" smtClean="0">
                <a:solidFill>
                  <a:srgbClr val="888888"/>
                </a:solidFill>
                <a:latin typeface="Calibri"/>
                <a:cs typeface="Calibri"/>
              </a:rPr>
              <a:t>Kadın Hastalıkları</a:t>
            </a:r>
            <a:r>
              <a:rPr lang="tr-TR" sz="3200" dirty="0">
                <a:latin typeface="Calibri"/>
                <a:cs typeface="Calibri"/>
              </a:rPr>
              <a:t> </a:t>
            </a:r>
            <a:r>
              <a:rPr lang="tr-TR" sz="3200" b="1" spc="-25" dirty="0" smtClean="0">
                <a:solidFill>
                  <a:srgbClr val="888888"/>
                </a:solidFill>
                <a:latin typeface="Calibri"/>
                <a:cs typeface="Calibri"/>
              </a:rPr>
              <a:t>Doğum</a:t>
            </a:r>
          </a:p>
          <a:p>
            <a:pPr marL="12700" marR="5080" indent="828675" algn="ctr">
              <a:lnSpc>
                <a:spcPct val="120000"/>
              </a:lnSpc>
              <a:spcBef>
                <a:spcPts val="100"/>
              </a:spcBef>
            </a:pPr>
            <a:r>
              <a:rPr lang="tr-TR" sz="3200" b="1" spc="-25" dirty="0" err="1" smtClean="0">
                <a:solidFill>
                  <a:srgbClr val="888888"/>
                </a:solidFill>
                <a:latin typeface="Calibri"/>
                <a:cs typeface="Calibri"/>
              </a:rPr>
              <a:t>Perinatoloji</a:t>
            </a:r>
            <a:r>
              <a:rPr lang="tr-TR" sz="3200" b="1" spc="-25" dirty="0" smtClean="0">
                <a:solidFill>
                  <a:srgbClr val="888888"/>
                </a:solidFill>
                <a:latin typeface="Calibri"/>
                <a:cs typeface="Calibri"/>
              </a:rPr>
              <a:t> Uzmanı</a:t>
            </a:r>
          </a:p>
          <a:p>
            <a:pPr marL="12700" marR="5080" indent="828675" algn="ctr">
              <a:lnSpc>
                <a:spcPct val="120000"/>
              </a:lnSpc>
              <a:spcBef>
                <a:spcPts val="100"/>
              </a:spcBef>
            </a:pPr>
            <a:r>
              <a:rPr lang="tr-TR" sz="3200" b="1" spc="-25" dirty="0" smtClean="0">
                <a:solidFill>
                  <a:srgbClr val="888888"/>
                </a:solidFill>
                <a:latin typeface="Calibri"/>
                <a:cs typeface="Calibri"/>
              </a:rPr>
              <a:t>Tıbbi Biyoloji </a:t>
            </a:r>
            <a:r>
              <a:rPr lang="tr-TR" sz="3200" b="1" spc="-25" dirty="0" err="1" smtClean="0">
                <a:solidFill>
                  <a:srgbClr val="888888"/>
                </a:solidFill>
                <a:latin typeface="Calibri"/>
                <a:cs typeface="Calibri"/>
              </a:rPr>
              <a:t>PhD</a:t>
            </a:r>
            <a:endParaRPr lang="tr-TR" sz="3200" b="1" spc="-25" dirty="0" smtClean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7943" y="4014596"/>
            <a:ext cx="307340" cy="1344930"/>
          </a:xfrm>
          <a:custGeom>
            <a:avLst/>
            <a:gdLst/>
            <a:ahLst/>
            <a:cxnLst/>
            <a:rect l="l" t="t" r="r" b="b"/>
            <a:pathLst>
              <a:path w="307340" h="1344929">
                <a:moveTo>
                  <a:pt x="306958" y="0"/>
                </a:moveTo>
                <a:lnTo>
                  <a:pt x="306958" y="1344675"/>
                </a:lnTo>
                <a:lnTo>
                  <a:pt x="0" y="1344675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13355" y="464693"/>
            <a:ext cx="3562985" cy="2832100"/>
            <a:chOff x="2213355" y="464693"/>
            <a:chExt cx="3562985" cy="2832100"/>
          </a:xfrm>
        </p:grpSpPr>
        <p:sp>
          <p:nvSpPr>
            <p:cNvPr id="4" name="object 4"/>
            <p:cNvSpPr/>
            <p:nvPr/>
          </p:nvSpPr>
          <p:spPr>
            <a:xfrm>
              <a:off x="3380739" y="1939035"/>
              <a:ext cx="2382520" cy="1344930"/>
            </a:xfrm>
            <a:custGeom>
              <a:avLst/>
              <a:gdLst/>
              <a:ahLst/>
              <a:cxnLst/>
              <a:rect l="l" t="t" r="r" b="b"/>
              <a:pathLst>
                <a:path w="2382520" h="1344929">
                  <a:moveTo>
                    <a:pt x="306959" y="0"/>
                  </a:moveTo>
                  <a:lnTo>
                    <a:pt x="306959" y="1344676"/>
                  </a:lnTo>
                  <a:lnTo>
                    <a:pt x="2382520" y="1344676"/>
                  </a:lnTo>
                </a:path>
                <a:path w="2382520" h="1344929">
                  <a:moveTo>
                    <a:pt x="306959" y="0"/>
                  </a:moveTo>
                  <a:lnTo>
                    <a:pt x="306959" y="1344676"/>
                  </a:lnTo>
                  <a:lnTo>
                    <a:pt x="0" y="134467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6055" y="477393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2"/>
                  </a:lnTo>
                  <a:lnTo>
                    <a:pt x="2923413" y="1461642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6055" y="477393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2"/>
                  </a:moveTo>
                  <a:lnTo>
                    <a:pt x="2923413" y="1461642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9992" y="565530"/>
            <a:ext cx="2917825" cy="12661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765" marR="17145" algn="ctr">
              <a:lnSpc>
                <a:spcPts val="2410"/>
              </a:lnSpc>
              <a:spcBef>
                <a:spcPts val="270"/>
              </a:spcBef>
            </a:pPr>
            <a:r>
              <a:rPr sz="2100" dirty="0">
                <a:latin typeface="Microsoft Sans Serif"/>
                <a:cs typeface="Microsoft Sans Serif"/>
              </a:rPr>
              <a:t>Tıbbi</a:t>
            </a:r>
            <a:r>
              <a:rPr sz="2100" spc="-10" dirty="0">
                <a:latin typeface="Microsoft Sans Serif"/>
                <a:cs typeface="Microsoft Sans Serif"/>
              </a:rPr>
              <a:t> </a:t>
            </a:r>
            <a:r>
              <a:rPr sz="2100" spc="-30" dirty="0">
                <a:latin typeface="Microsoft Sans Serif"/>
                <a:cs typeface="Microsoft Sans Serif"/>
              </a:rPr>
              <a:t>Tedavi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Sonrasında </a:t>
            </a:r>
            <a:r>
              <a:rPr sz="2100" dirty="0">
                <a:latin typeface="Microsoft Sans Serif"/>
                <a:cs typeface="Microsoft Sans Serif"/>
              </a:rPr>
              <a:t>Görülen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İstenmeyen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ts val="2310"/>
              </a:lnSpc>
            </a:pPr>
            <a:r>
              <a:rPr sz="2100" dirty="0">
                <a:latin typeface="Microsoft Sans Serif"/>
                <a:cs typeface="Microsoft Sans Serif"/>
              </a:rPr>
              <a:t>Bir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Durum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ts val="2465"/>
              </a:lnSpc>
            </a:pPr>
            <a:r>
              <a:rPr sz="2100" b="1" spc="-10" dirty="0">
                <a:solidFill>
                  <a:srgbClr val="FF3300"/>
                </a:solidFill>
                <a:latin typeface="Arial"/>
                <a:cs typeface="Arial"/>
              </a:rPr>
              <a:t>(Yaralanma</a:t>
            </a:r>
            <a:r>
              <a:rPr sz="2100" b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3300"/>
                </a:solidFill>
                <a:latin typeface="Arial"/>
                <a:cs typeface="Arial"/>
              </a:rPr>
              <a:t>veya</a:t>
            </a:r>
            <a:r>
              <a:rPr sz="21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3300"/>
                </a:solidFill>
                <a:latin typeface="Arial"/>
                <a:cs typeface="Arial"/>
              </a:rPr>
              <a:t>ölüm</a:t>
            </a:r>
            <a:r>
              <a:rPr sz="2100" spc="-10" dirty="0">
                <a:latin typeface="Microsoft Sans Serif"/>
                <a:cs typeface="Microsoft Sans Serif"/>
              </a:rPr>
              <a:t>)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677" y="2540254"/>
            <a:ext cx="2948940" cy="1487170"/>
            <a:chOff x="444677" y="2540254"/>
            <a:chExt cx="2948940" cy="1487170"/>
          </a:xfrm>
        </p:grpSpPr>
        <p:sp>
          <p:nvSpPr>
            <p:cNvPr id="9" name="object 9"/>
            <p:cNvSpPr/>
            <p:nvPr/>
          </p:nvSpPr>
          <p:spPr>
            <a:xfrm>
              <a:off x="457377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3"/>
                  </a:lnTo>
                  <a:lnTo>
                    <a:pt x="2923413" y="1461643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77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3"/>
                  </a:moveTo>
                  <a:lnTo>
                    <a:pt x="2923413" y="1461643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76960" y="3101416"/>
            <a:ext cx="16865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icrosoft Sans Serif"/>
                <a:cs typeface="Microsoft Sans Serif"/>
              </a:rPr>
              <a:t>Komplikasyon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50559" y="2540254"/>
            <a:ext cx="2948940" cy="1487170"/>
            <a:chOff x="5750559" y="2540254"/>
            <a:chExt cx="2948940" cy="1487170"/>
          </a:xfrm>
        </p:grpSpPr>
        <p:sp>
          <p:nvSpPr>
            <p:cNvPr id="13" name="object 13"/>
            <p:cNvSpPr/>
            <p:nvPr/>
          </p:nvSpPr>
          <p:spPr>
            <a:xfrm>
              <a:off x="5763259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3"/>
                  </a:lnTo>
                  <a:lnTo>
                    <a:pt x="2923413" y="1461643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3259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3"/>
                  </a:moveTo>
                  <a:lnTo>
                    <a:pt x="2923413" y="1461643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04507" y="3101416"/>
            <a:ext cx="12407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icrosoft Sans Serif"/>
                <a:cs typeface="Microsoft Sans Serif"/>
              </a:rPr>
              <a:t>Malpraktis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81958" y="4615827"/>
            <a:ext cx="2948940" cy="1487170"/>
            <a:chOff x="3981958" y="4615827"/>
            <a:chExt cx="2948940" cy="1487170"/>
          </a:xfrm>
        </p:grpSpPr>
        <p:sp>
          <p:nvSpPr>
            <p:cNvPr id="17" name="object 17"/>
            <p:cNvSpPr/>
            <p:nvPr/>
          </p:nvSpPr>
          <p:spPr>
            <a:xfrm>
              <a:off x="3994658" y="4628527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2"/>
                  </a:lnTo>
                  <a:lnTo>
                    <a:pt x="2923413" y="1461642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4658" y="4628527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2"/>
                  </a:moveTo>
                  <a:lnTo>
                    <a:pt x="2923413" y="1461642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99534" y="5024069"/>
            <a:ext cx="2114550" cy="6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00"/>
              </a:spcBef>
            </a:pPr>
            <a:r>
              <a:rPr sz="2100" dirty="0">
                <a:latin typeface="Microsoft Sans Serif"/>
                <a:cs typeface="Microsoft Sans Serif"/>
              </a:rPr>
              <a:t>Cezai</a:t>
            </a:r>
            <a:r>
              <a:rPr sz="2100" spc="-1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Sorumluluk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ts val="2465"/>
              </a:lnSpc>
            </a:pPr>
            <a:r>
              <a:rPr sz="2100" spc="-10" dirty="0">
                <a:latin typeface="Microsoft Sans Serif"/>
                <a:cs typeface="Microsoft Sans Serif"/>
              </a:rPr>
              <a:t>Mevcuttur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2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dirty="0"/>
              <a:t>Malpraktismi</a:t>
            </a:r>
            <a:r>
              <a:rPr spc="-65" dirty="0"/>
              <a:t> </a:t>
            </a:r>
            <a:r>
              <a:rPr dirty="0"/>
              <a:t>?</a:t>
            </a:r>
            <a:r>
              <a:rPr spc="-80" dirty="0"/>
              <a:t> </a:t>
            </a:r>
            <a:r>
              <a:rPr dirty="0"/>
              <a:t>Komplikasyonmu</a:t>
            </a:r>
            <a:r>
              <a:rPr spc="-80" dirty="0"/>
              <a:t> </a:t>
            </a:r>
            <a:r>
              <a:rPr spc="-5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3352800"/>
            <a:ext cx="1865376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2200" b="0" dirty="0">
                <a:latin typeface="Comic Sans MS"/>
                <a:cs typeface="Comic Sans MS"/>
              </a:rPr>
              <a:t>İhmal</a:t>
            </a:r>
            <a:r>
              <a:rPr sz="2200" b="0" spc="-80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ile</a:t>
            </a:r>
            <a:r>
              <a:rPr sz="2200" b="0" spc="-90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Komplikasyon</a:t>
            </a:r>
            <a:r>
              <a:rPr sz="2200" b="0" spc="-50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farklılığının</a:t>
            </a:r>
            <a:r>
              <a:rPr sz="2200" b="0" spc="-85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bilinmesi</a:t>
            </a:r>
            <a:r>
              <a:rPr sz="2200" b="0" spc="-85" dirty="0">
                <a:latin typeface="Comic Sans MS"/>
                <a:cs typeface="Comic Sans MS"/>
              </a:rPr>
              <a:t> </a:t>
            </a:r>
            <a:r>
              <a:rPr sz="2200" b="0" spc="-10" dirty="0">
                <a:latin typeface="Comic Sans MS"/>
                <a:cs typeface="Comic Sans MS"/>
              </a:rPr>
              <a:t>gerekir.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914400"/>
            <a:ext cx="7086600" cy="5181600"/>
          </a:xfrm>
          <a:custGeom>
            <a:avLst/>
            <a:gdLst/>
            <a:ahLst/>
            <a:cxnLst/>
            <a:rect l="l" t="t" r="r" b="b"/>
            <a:pathLst>
              <a:path w="7086600" h="5181600">
                <a:moveTo>
                  <a:pt x="0" y="5181600"/>
                </a:moveTo>
                <a:lnTo>
                  <a:pt x="7086600" y="5181600"/>
                </a:lnTo>
                <a:lnTo>
                  <a:pt x="7086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0694" y="938530"/>
            <a:ext cx="6426835" cy="325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9100" indent="5715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15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yaşında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çocuk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hasta,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yüksek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ateş,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hipertrofik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ve </a:t>
            </a:r>
            <a:r>
              <a:rPr sz="2000" i="1" dirty="0">
                <a:latin typeface="Times New Roman"/>
                <a:cs typeface="Times New Roman"/>
              </a:rPr>
              <a:t>üzerinde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beyaz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plaklar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bulunan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tonsilli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çocuk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da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12 </a:t>
            </a:r>
            <a:r>
              <a:rPr sz="2000" i="1" spc="-10" dirty="0">
                <a:latin typeface="Times New Roman"/>
                <a:cs typeface="Times New Roman"/>
              </a:rPr>
              <a:t>saattir </a:t>
            </a:r>
            <a:r>
              <a:rPr sz="2000" i="1" dirty="0">
                <a:latin typeface="Times New Roman"/>
                <a:cs typeface="Times New Roman"/>
              </a:rPr>
              <a:t>özellikle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eklem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yerlerini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tutan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kızarıklık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şikayeti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mevcuttur.</a:t>
            </a:r>
            <a:endParaRPr sz="2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475"/>
              </a:spcBef>
            </a:pPr>
            <a:r>
              <a:rPr sz="2000" i="1" dirty="0">
                <a:latin typeface="Times New Roman"/>
                <a:cs typeface="Times New Roman"/>
              </a:rPr>
              <a:t>Streptococ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enfeksiyonuna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bağlı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kriptik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tonsillit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ve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kızıl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Times New Roman"/>
                <a:cs typeface="Times New Roman"/>
              </a:rPr>
              <a:t>tanısı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konulan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hastaya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Pronopen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800.000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Ü.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1x1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Penadur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L.A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1.2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tedavisi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uygun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görülüyor.</a:t>
            </a:r>
            <a:endParaRPr sz="2000">
              <a:latin typeface="Times New Roman"/>
              <a:cs typeface="Times New Roman"/>
            </a:endParaRPr>
          </a:p>
          <a:p>
            <a:pPr marL="12700" marR="5080" indent="5715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1.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Evde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komşunuz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hastaya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ailenin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ısrarı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üzerine </a:t>
            </a:r>
            <a:r>
              <a:rPr sz="2000" dirty="0">
                <a:latin typeface="Times New Roman"/>
                <a:cs typeface="Times New Roman"/>
              </a:rPr>
              <a:t>penisilin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iğnesini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yapıyorsunuz.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Çocukta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anaflaktik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reaksiyon </a:t>
            </a:r>
            <a:r>
              <a:rPr sz="2000" dirty="0">
                <a:latin typeface="Times New Roman"/>
                <a:cs typeface="Times New Roman"/>
              </a:rPr>
              <a:t>gelişiyor,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çocuğu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hastaneye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götürmeye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çalışırken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yolda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ölüyor.</a:t>
            </a:r>
            <a:endParaRPr sz="2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Otopsi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bulgusu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anaflaktik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reaksiyona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bağlı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ölüm.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5843" y="4423933"/>
            <a:ext cx="2052404" cy="144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2200" b="0" dirty="0">
                <a:latin typeface="Comic Sans MS"/>
                <a:cs typeface="Comic Sans MS"/>
              </a:rPr>
              <a:t>İhmal</a:t>
            </a:r>
            <a:r>
              <a:rPr sz="2200" b="0" spc="-80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ile</a:t>
            </a:r>
            <a:r>
              <a:rPr sz="2200" b="0" spc="-90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Komplikasyon</a:t>
            </a:r>
            <a:r>
              <a:rPr sz="2200" b="0" spc="-50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farklılığının</a:t>
            </a:r>
            <a:r>
              <a:rPr sz="2200" b="0" spc="-85" dirty="0">
                <a:latin typeface="Comic Sans MS"/>
                <a:cs typeface="Comic Sans MS"/>
              </a:rPr>
              <a:t> </a:t>
            </a:r>
            <a:r>
              <a:rPr sz="2200" b="0" dirty="0">
                <a:latin typeface="Comic Sans MS"/>
                <a:cs typeface="Comic Sans MS"/>
              </a:rPr>
              <a:t>bilinmesi</a:t>
            </a:r>
            <a:r>
              <a:rPr sz="2200" b="0" spc="-85" dirty="0">
                <a:latin typeface="Comic Sans MS"/>
                <a:cs typeface="Comic Sans MS"/>
              </a:rPr>
              <a:t> </a:t>
            </a:r>
            <a:r>
              <a:rPr sz="2200" b="0" spc="-10" dirty="0">
                <a:latin typeface="Comic Sans MS"/>
                <a:cs typeface="Comic Sans MS"/>
              </a:rPr>
              <a:t>gerekir.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914400"/>
            <a:ext cx="7086600" cy="5181600"/>
          </a:xfrm>
          <a:custGeom>
            <a:avLst/>
            <a:gdLst/>
            <a:ahLst/>
            <a:cxnLst/>
            <a:rect l="l" t="t" r="r" b="b"/>
            <a:pathLst>
              <a:path w="7086600" h="5181600">
                <a:moveTo>
                  <a:pt x="0" y="5181600"/>
                </a:moveTo>
                <a:lnTo>
                  <a:pt x="7086600" y="5181600"/>
                </a:lnTo>
                <a:lnTo>
                  <a:pt x="7086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0694" y="938530"/>
            <a:ext cx="6426835" cy="496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9100" indent="5715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15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yaşında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çocuk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hasta,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yüksek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ateş,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hipertrofik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ve </a:t>
            </a:r>
            <a:r>
              <a:rPr sz="2000" i="1" dirty="0">
                <a:latin typeface="Times New Roman"/>
                <a:cs typeface="Times New Roman"/>
              </a:rPr>
              <a:t>üzerinde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beyaz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plaklar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bulunan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tonsilli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çocuk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da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12 </a:t>
            </a:r>
            <a:r>
              <a:rPr sz="2000" i="1" spc="-10" dirty="0">
                <a:latin typeface="Times New Roman"/>
                <a:cs typeface="Times New Roman"/>
              </a:rPr>
              <a:t>saattir </a:t>
            </a:r>
            <a:r>
              <a:rPr sz="2000" i="1" dirty="0">
                <a:latin typeface="Times New Roman"/>
                <a:cs typeface="Times New Roman"/>
              </a:rPr>
              <a:t>özellikle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eklem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yerlerini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tutan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kızarıklık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şikayeti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mevcuttur.</a:t>
            </a:r>
            <a:endParaRPr sz="2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475"/>
              </a:spcBef>
            </a:pPr>
            <a:r>
              <a:rPr sz="2000" i="1" dirty="0">
                <a:latin typeface="Times New Roman"/>
                <a:cs typeface="Times New Roman"/>
              </a:rPr>
              <a:t>Streptococ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enfeksiyonuna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bağlı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kriptik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tonsillit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ve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kızıl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Times New Roman"/>
                <a:cs typeface="Times New Roman"/>
              </a:rPr>
              <a:t>tanısı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konulan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hastaya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Pronopen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800.000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Ü.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1x1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Penadur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L.A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1.2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tedavisi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uygun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görülüyor.</a:t>
            </a:r>
            <a:endParaRPr sz="2000">
              <a:latin typeface="Times New Roman"/>
              <a:cs typeface="Times New Roman"/>
            </a:endParaRPr>
          </a:p>
          <a:p>
            <a:pPr marL="12700" marR="5080" indent="8248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37565" algn="l"/>
              </a:tabLst>
            </a:pPr>
            <a:r>
              <a:rPr sz="2000" dirty="0">
                <a:latin typeface="Times New Roman"/>
                <a:cs typeface="Times New Roman"/>
              </a:rPr>
              <a:t>Evde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komşunuz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hastaya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ailenin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ısrarı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üzerine </a:t>
            </a:r>
            <a:r>
              <a:rPr sz="2000" dirty="0">
                <a:latin typeface="Times New Roman"/>
                <a:cs typeface="Times New Roman"/>
              </a:rPr>
              <a:t>penisilin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iğnesini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yapıyorsunuz.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Çocukta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anaflaktik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reaksiyon </a:t>
            </a:r>
            <a:r>
              <a:rPr sz="2000" dirty="0">
                <a:latin typeface="Times New Roman"/>
                <a:cs typeface="Times New Roman"/>
              </a:rPr>
              <a:t>gelişiyor,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çocuğu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hastaneye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götürmeye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çalışırken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yolda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ölüyor.</a:t>
            </a:r>
            <a:endParaRPr sz="2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Otopsi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bulgusu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anaflaktik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reaksiyona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bağlı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ölüm.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98425" indent="82486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837565" algn="l"/>
              </a:tabLst>
            </a:pPr>
            <a:r>
              <a:rPr sz="2000" dirty="0">
                <a:latin typeface="Times New Roman"/>
                <a:cs typeface="Times New Roman"/>
              </a:rPr>
              <a:t>Hastane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penisilin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enjeksiyonu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yapıldıktan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 </a:t>
            </a:r>
            <a:r>
              <a:rPr sz="2000" spc="-10" dirty="0">
                <a:latin typeface="Times New Roman"/>
                <a:cs typeface="Times New Roman"/>
              </a:rPr>
              <a:t>dakika </a:t>
            </a:r>
            <a:r>
              <a:rPr sz="2000" dirty="0">
                <a:latin typeface="Times New Roman"/>
                <a:cs typeface="Times New Roman"/>
              </a:rPr>
              <a:t>sonra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çocukta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anaflaksi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belirtileri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görülüyor,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gerekli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medikal </a:t>
            </a:r>
            <a:r>
              <a:rPr sz="2000" dirty="0">
                <a:latin typeface="Times New Roman"/>
                <a:cs typeface="Times New Roman"/>
              </a:rPr>
              <a:t>girişim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yapılmasına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rağmen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çocuk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ölüyor.</a:t>
            </a:r>
            <a:endParaRPr sz="2000">
              <a:latin typeface="Times New Roman"/>
              <a:cs typeface="Times New Roman"/>
            </a:endParaRPr>
          </a:p>
          <a:p>
            <a:pPr marL="647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Otopsi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bulgusu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anaflaktik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reaksiyon.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90" y="2670187"/>
            <a:ext cx="1506404" cy="10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09600"/>
            <a:ext cx="6324600" cy="5638800"/>
          </a:xfrm>
          <a:custGeom>
            <a:avLst/>
            <a:gdLst/>
            <a:ahLst/>
            <a:cxnLst/>
            <a:rect l="l" t="t" r="r" b="b"/>
            <a:pathLst>
              <a:path w="6324600" h="5638800">
                <a:moveTo>
                  <a:pt x="0" y="5638800"/>
                </a:moveTo>
                <a:lnTo>
                  <a:pt x="6324600" y="5638800"/>
                </a:lnTo>
                <a:lnTo>
                  <a:pt x="63246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1194" y="603845"/>
            <a:ext cx="1929130" cy="3917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000" b="1" dirty="0">
                <a:latin typeface="Calibri"/>
                <a:cs typeface="Calibri"/>
              </a:rPr>
              <a:t>BİLİRKİŞİ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RAPORU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b="1" dirty="0">
                <a:latin typeface="Calibri"/>
                <a:cs typeface="Calibri"/>
              </a:rPr>
              <a:t>……..</a:t>
            </a:r>
            <a:r>
              <a:rPr sz="1000" b="1" spc="-6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CUMHURİYET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BAŞSAVCILIĞINA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1194" y="1152804"/>
            <a:ext cx="822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DOSYA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25" dirty="0">
                <a:latin typeface="Calibri"/>
                <a:cs typeface="Calibri"/>
              </a:rPr>
              <a:t>NO</a:t>
            </a:r>
            <a:r>
              <a:rPr sz="1000" b="1" dirty="0">
                <a:latin typeface="Calibri"/>
                <a:cs typeface="Calibri"/>
              </a:rPr>
              <a:t> DAVA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KONUSU İSTENEN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5975" y="1152804"/>
            <a:ext cx="5181600" cy="5740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000" b="1" dirty="0">
                <a:latin typeface="Calibri"/>
                <a:cs typeface="Calibri"/>
              </a:rPr>
              <a:t>: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Savcılığınızın</a:t>
            </a:r>
            <a:r>
              <a:rPr sz="1000" dirty="0">
                <a:latin typeface="Calibri"/>
                <a:cs typeface="Calibri"/>
              </a:rPr>
              <a:t> ……..</a:t>
            </a:r>
            <a:r>
              <a:rPr sz="1000" spc="2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sayılı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hazırlık </a:t>
            </a:r>
            <a:r>
              <a:rPr sz="1000" spc="-10" dirty="0">
                <a:latin typeface="Calibri"/>
                <a:cs typeface="Calibri"/>
              </a:rPr>
              <a:t>dosyası;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b="1" dirty="0">
                <a:latin typeface="Calibri"/>
                <a:cs typeface="Calibri"/>
              </a:rPr>
              <a:t>: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Sanık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/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sanıklar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hakkında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gerekli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koğuşturmanın</a:t>
            </a:r>
            <a:r>
              <a:rPr sz="1000" dirty="0">
                <a:latin typeface="Calibri"/>
                <a:cs typeface="Calibri"/>
              </a:rPr>
              <a:t> yapılarak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kamu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davası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açılması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talebi.</a:t>
            </a:r>
            <a:endParaRPr sz="1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40"/>
              </a:spcBef>
            </a:pPr>
            <a:r>
              <a:rPr sz="1000" b="1" dirty="0">
                <a:latin typeface="Calibri"/>
                <a:cs typeface="Calibri"/>
              </a:rPr>
              <a:t>: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Hekim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kusurunun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olup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olmadığının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tespiti</a:t>
            </a:r>
            <a:r>
              <a:rPr sz="1000" spc="-10" dirty="0">
                <a:latin typeface="Calibri"/>
                <a:cs typeface="Calibri"/>
              </a:rPr>
              <a:t> bakımından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tarafıma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tevdii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edilen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dava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1194" y="1670964"/>
            <a:ext cx="6151880" cy="2799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40"/>
              </a:spcBef>
            </a:pPr>
            <a:r>
              <a:rPr sz="1000" dirty="0">
                <a:latin typeface="Calibri"/>
                <a:cs typeface="Calibri"/>
              </a:rPr>
              <a:t>dosyası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incelenerek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iş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bilirkişi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raporu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üç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nüsha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olarak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hazırlanmıştır.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1841500" algn="l"/>
              </a:tabLst>
            </a:pPr>
            <a:r>
              <a:rPr sz="1000" b="1" dirty="0">
                <a:latin typeface="Calibri"/>
                <a:cs typeface="Calibri"/>
              </a:rPr>
              <a:t>DOSYANIN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TETKİKİNDE</a:t>
            </a:r>
            <a:r>
              <a:rPr sz="1000" b="1" dirty="0">
                <a:latin typeface="Calibri"/>
                <a:cs typeface="Calibri"/>
              </a:rPr>
              <a:t>	: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Savcılığa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ait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…..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sayılı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hazırlık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dosyasının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incelenmesi </a:t>
            </a:r>
            <a:r>
              <a:rPr sz="1000" spc="-10" dirty="0">
                <a:latin typeface="Calibri"/>
                <a:cs typeface="Calibri"/>
              </a:rPr>
              <a:t>sonucunda;</a:t>
            </a:r>
            <a:endParaRPr sz="1000">
              <a:latin typeface="Calibri"/>
              <a:cs typeface="Calibri"/>
            </a:endParaRPr>
          </a:p>
          <a:p>
            <a:pPr marL="355600" marR="10160" indent="-3429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latin typeface="Calibri"/>
                <a:cs typeface="Calibri"/>
              </a:rPr>
              <a:t>……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ın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…..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tarihinde</a:t>
            </a:r>
            <a:r>
              <a:rPr sz="1000" dirty="0">
                <a:latin typeface="Calibri"/>
                <a:cs typeface="Calibri"/>
              </a:rPr>
              <a:t> sol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uyluk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bölgesinde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portakal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büyüklüğünde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bir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kitle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Özel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Polikliniğine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başvurduğu,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polikliniğin </a:t>
            </a:r>
            <a:r>
              <a:rPr sz="1000" spc="-20" dirty="0">
                <a:latin typeface="Calibri"/>
                <a:cs typeface="Calibri"/>
              </a:rPr>
              <a:t>05-</a:t>
            </a:r>
            <a:r>
              <a:rPr sz="1000" dirty="0">
                <a:latin typeface="Calibri"/>
                <a:cs typeface="Calibri"/>
              </a:rPr>
              <a:t>225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protokol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nolu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tanıtım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kartında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Dr.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…..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hastayı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muayene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ettiği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hastanın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gluteal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bölgede </a:t>
            </a:r>
            <a:r>
              <a:rPr sz="1000" dirty="0">
                <a:latin typeface="Calibri"/>
                <a:cs typeface="Calibri"/>
              </a:rPr>
              <a:t>bulunan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kitlenin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mobil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apseleşmiş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lipom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hissini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verdiği,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hastaya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kitlenin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lokal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anestezi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altında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çıkarılması </a:t>
            </a:r>
            <a:r>
              <a:rPr sz="1000" dirty="0">
                <a:latin typeface="Calibri"/>
                <a:cs typeface="Calibri"/>
              </a:rPr>
              <a:t>gerektiği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çıkarılma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işlemi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için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onamının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alındığı,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yapılan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lokal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anestezi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kitlenin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içeriğinin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çıkarıldığı,</a:t>
            </a:r>
            <a:endParaRPr sz="1000">
              <a:latin typeface="Calibri"/>
              <a:cs typeface="Calibri"/>
            </a:endParaRPr>
          </a:p>
          <a:p>
            <a:pPr marL="355600" marR="3175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çıkarılma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işleminden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sonra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cerrahi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alanın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renginin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şüpheli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görülmesi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sızıntı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şeklinde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kanamanın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olması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nedeni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hastanın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çıkarılan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materyal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birlikte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…..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Hastanesine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sevk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edildiği,</a:t>
            </a:r>
            <a:endParaRPr sz="1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latin typeface="Calibri"/>
                <a:cs typeface="Calibri"/>
              </a:rPr>
              <a:t>….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tarih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 ….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protokol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nolu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Özel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Hastanesi’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ait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çıkış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özetinde; </a:t>
            </a:r>
            <a:r>
              <a:rPr sz="1000" dirty="0">
                <a:latin typeface="Calibri"/>
                <a:cs typeface="Calibri"/>
              </a:rPr>
              <a:t>…..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tarihinde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uyluk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arka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yüzde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kitle</a:t>
            </a:r>
            <a:r>
              <a:rPr sz="1000" spc="-10" dirty="0">
                <a:latin typeface="Calibri"/>
                <a:cs typeface="Calibri"/>
              </a:rPr>
              <a:t> nedeni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eksizyonel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biopsi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uygulanarak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gelen hasta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……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yapılan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muayenesinde,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hastanın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kanamasının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durdurulması</a:t>
            </a:r>
            <a:endParaRPr sz="1000">
              <a:latin typeface="Calibri"/>
              <a:cs typeface="Calibri"/>
            </a:endParaRPr>
          </a:p>
          <a:p>
            <a:pPr marL="355600" marR="3302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amacı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yara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ağızları</a:t>
            </a:r>
            <a:r>
              <a:rPr sz="1000" spc="-10" dirty="0">
                <a:latin typeface="Calibri"/>
                <a:cs typeface="Calibri"/>
              </a:rPr>
              <a:t> birleştirilmiş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içerisi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spanç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10" dirty="0">
                <a:latin typeface="Calibri"/>
                <a:cs typeface="Calibri"/>
              </a:rPr>
              <a:t> doldurulmuş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baskılı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basınç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uygulanmış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bölge</a:t>
            </a:r>
            <a:r>
              <a:rPr sz="1000" spc="-10" dirty="0">
                <a:latin typeface="Calibri"/>
                <a:cs typeface="Calibri"/>
              </a:rPr>
              <a:t> saptandığı, </a:t>
            </a:r>
            <a:r>
              <a:rPr sz="1000" dirty="0">
                <a:latin typeface="Calibri"/>
                <a:cs typeface="Calibri"/>
              </a:rPr>
              <a:t>bu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bölgenin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tarihinde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açılarak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hemostaz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sağlandığı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yapılan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operasyonda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alınan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biopsiler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aracılığı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ile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malign </a:t>
            </a:r>
            <a:r>
              <a:rPr sz="1000" dirty="0">
                <a:latin typeface="Calibri"/>
                <a:cs typeface="Calibri"/>
              </a:rPr>
              <a:t>mezanşimal tümör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tanısı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konulduğu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</a:t>
            </a:r>
            <a:r>
              <a:rPr sz="1000" spc="-10" dirty="0">
                <a:latin typeface="Calibri"/>
                <a:cs typeface="Calibri"/>
              </a:rPr>
              <a:t> tarihinde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taburcu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edildiği,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latin typeface="Calibri"/>
                <a:cs typeface="Calibri"/>
              </a:rPr>
              <a:t>….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tarihinde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….’ın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Özel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…..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Hastanesine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yattığı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burada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hastaya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Op.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Dr.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……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tarafından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cerrahi</a:t>
            </a:r>
            <a:r>
              <a:rPr sz="1000" spc="1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müdahale</a:t>
            </a:r>
            <a:endParaRPr sz="1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uygulandığı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tümoral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bölgenin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genişleterek eksize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edildiği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anlaşılmaktadır,</a:t>
            </a:r>
            <a:endParaRPr sz="1000">
              <a:latin typeface="Calibri"/>
              <a:cs typeface="Calibri"/>
            </a:endParaRPr>
          </a:p>
          <a:p>
            <a:pPr marL="355600" marR="113030" indent="-3429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latin typeface="Calibri"/>
                <a:cs typeface="Calibri"/>
              </a:rPr>
              <a:t>Sağlık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Bakanlığının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……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Hastanesi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evraklarının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incelenmesi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sonucunda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hasta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……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ın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gluteal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synovial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sarkom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tanısı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ile</a:t>
            </a:r>
            <a:r>
              <a:rPr sz="1000" spc="-10" dirty="0">
                <a:latin typeface="Calibri"/>
                <a:cs typeface="Calibri"/>
              </a:rPr>
              <a:t> radyoterapi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kemoterapi uygulandığı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anlaşılmaktadır,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1194" y="4525136"/>
            <a:ext cx="2705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SONUÇ: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……………………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501900"/>
            <a:ext cx="1752600" cy="13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457200"/>
            <a:ext cx="5181600" cy="5867400"/>
          </a:xfrm>
          <a:custGeom>
            <a:avLst/>
            <a:gdLst/>
            <a:ahLst/>
            <a:cxnLst/>
            <a:rect l="l" t="t" r="r" b="b"/>
            <a:pathLst>
              <a:path w="5181600" h="5867400">
                <a:moveTo>
                  <a:pt x="0" y="5867400"/>
                </a:moveTo>
                <a:lnTo>
                  <a:pt x="5181600" y="5867400"/>
                </a:lnTo>
                <a:lnTo>
                  <a:pt x="51816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0775" y="481076"/>
            <a:ext cx="44786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BİLİRKİŞİ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RAPORU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…….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CUMHURİYETİ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BAŞSAVCILIĞINA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SUNULMAK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ÜZERE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……..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CUMHURİYET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BAŞSAVCILIĞINA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tabLst>
                <a:tab pos="1841500" algn="l"/>
              </a:tabLst>
            </a:pPr>
            <a:r>
              <a:rPr sz="1200" b="1" spc="-25" dirty="0">
                <a:latin typeface="Calibri"/>
                <a:cs typeface="Calibri"/>
              </a:rPr>
              <a:t>DOSYA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NO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Savcılığınızın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……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Talimat,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Cumhuriyet Başsavcılığının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sayılı</a:t>
            </a:r>
            <a:r>
              <a:rPr sz="1200" spc="-10" dirty="0">
                <a:latin typeface="Calibri"/>
                <a:cs typeface="Calibri"/>
              </a:rPr>
              <a:t> dosyası;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828" y="1980946"/>
            <a:ext cx="2964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Tedbirsizlik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ve</a:t>
            </a:r>
            <a:r>
              <a:rPr sz="1200" b="1" spc="-10" dirty="0">
                <a:latin typeface="Calibri"/>
                <a:cs typeface="Calibri"/>
              </a:rPr>
              <a:t> dikkatsizlik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sonucu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yaralamaya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775" y="1980946"/>
            <a:ext cx="153098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Calibri"/>
                <a:cs typeface="Calibri"/>
              </a:rPr>
              <a:t>DAVA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KONUSU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sebebiyet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vermek.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latin typeface="Calibri"/>
                <a:cs typeface="Calibri"/>
              </a:rPr>
              <a:t>İSTENEN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9828" y="2383663"/>
            <a:ext cx="270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Cumhuriyet Başsavcılığının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soruşturma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0775" y="2566542"/>
            <a:ext cx="499554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5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aşamasında</a:t>
            </a:r>
            <a:r>
              <a:rPr sz="1200" spc="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re’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bilirkişiler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olarak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seçilmemiz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üzerine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meydana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gelen yaralanmanın,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dikkatsizlik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tedbirsizlik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sonucu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olup olmadığının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tespiti </a:t>
            </a:r>
            <a:r>
              <a:rPr sz="1200" dirty="0">
                <a:latin typeface="Calibri"/>
                <a:cs typeface="Calibri"/>
              </a:rPr>
              <a:t>bakımından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tarafımıza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tevdii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edilen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dava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dosyası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incelenerek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iş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bilirkişi </a:t>
            </a:r>
            <a:r>
              <a:rPr sz="1200" dirty="0">
                <a:latin typeface="Calibri"/>
                <a:cs typeface="Calibri"/>
              </a:rPr>
              <a:t>raporu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üç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nüsha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olarak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hazırlanmıştır.</a:t>
            </a:r>
            <a:endParaRPr sz="1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85"/>
              </a:spcBef>
              <a:tabLst>
                <a:tab pos="1841500" algn="l"/>
              </a:tabLst>
            </a:pPr>
            <a:r>
              <a:rPr sz="1200" b="1" spc="-20" dirty="0">
                <a:latin typeface="Calibri"/>
                <a:cs typeface="Calibri"/>
              </a:rPr>
              <a:t>DOSYANIN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TETKİKİNDE</a:t>
            </a:r>
            <a:r>
              <a:rPr sz="1200" b="1" dirty="0">
                <a:latin typeface="Calibri"/>
                <a:cs typeface="Calibri"/>
              </a:rPr>
              <a:t>	: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25.04.2005 </a:t>
            </a:r>
            <a:r>
              <a:rPr sz="1200" spc="-10" dirty="0">
                <a:latin typeface="Calibri"/>
                <a:cs typeface="Calibri"/>
              </a:rPr>
              <a:t>tarihinde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…..’in </a:t>
            </a:r>
            <a:r>
              <a:rPr sz="1200" dirty="0">
                <a:latin typeface="Calibri"/>
                <a:cs typeface="Calibri"/>
              </a:rPr>
              <a:t>boynundaki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ağrısı </a:t>
            </a:r>
            <a:r>
              <a:rPr sz="1200" dirty="0">
                <a:latin typeface="Calibri"/>
                <a:cs typeface="Calibri"/>
              </a:rPr>
              <a:t>nedeni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…..Devlet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Hastanesi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Acil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Polikliniğine başvurduğu,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nöbetçi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doktor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…….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tarafından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tedavinin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düzenlendiği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nöbetçi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Hemşire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 </a:t>
            </a:r>
            <a:r>
              <a:rPr sz="1200" spc="-10" dirty="0">
                <a:latin typeface="Calibri"/>
                <a:cs typeface="Calibri"/>
              </a:rPr>
              <a:t>tarafından</a:t>
            </a:r>
            <a:endParaRPr sz="1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uygun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görülen</a:t>
            </a:r>
            <a:r>
              <a:rPr sz="1200" spc="-10" dirty="0">
                <a:latin typeface="Calibri"/>
                <a:cs typeface="Calibri"/>
              </a:rPr>
              <a:t> tedavideki enjeksiyonun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uygulandığı,</a:t>
            </a:r>
            <a:endParaRPr sz="1200">
              <a:latin typeface="Calibri"/>
              <a:cs typeface="Calibri"/>
            </a:endParaRPr>
          </a:p>
          <a:p>
            <a:pPr marL="355600" marR="71120" algn="just">
              <a:lnSpc>
                <a:spcPct val="100000"/>
              </a:lnSpc>
              <a:spcBef>
                <a:spcPts val="285"/>
              </a:spcBef>
            </a:pPr>
            <a:r>
              <a:rPr sz="1200" spc="-10" dirty="0">
                <a:latin typeface="Calibri"/>
                <a:cs typeface="Calibri"/>
              </a:rPr>
              <a:t>Enjeksiyonun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uygulanmasından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sonra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hastanın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ayağını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basamadığını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bu </a:t>
            </a:r>
            <a:r>
              <a:rPr sz="1200" spc="-10" dirty="0">
                <a:latin typeface="Calibri"/>
                <a:cs typeface="Calibri"/>
              </a:rPr>
              <a:t>şikayeti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nedeni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ile </a:t>
            </a:r>
            <a:r>
              <a:rPr sz="1200" spc="-10" dirty="0">
                <a:latin typeface="Calibri"/>
                <a:cs typeface="Calibri"/>
              </a:rPr>
              <a:t>tekrar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muayenesinin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yapıldığı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sinir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hasarı</a:t>
            </a:r>
            <a:r>
              <a:rPr sz="1200" spc="-10" dirty="0">
                <a:latin typeface="Calibri"/>
                <a:cs typeface="Calibri"/>
              </a:rPr>
              <a:t> olabileceği </a:t>
            </a:r>
            <a:r>
              <a:rPr sz="1200" dirty="0">
                <a:latin typeface="Calibri"/>
                <a:cs typeface="Calibri"/>
              </a:rPr>
              <a:t>söylenerek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ortopedi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fizik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tedavi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uzmanlarına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yönlendirildiği,</a:t>
            </a:r>
            <a:endParaRPr sz="1200">
              <a:latin typeface="Calibri"/>
              <a:cs typeface="Calibri"/>
            </a:endParaRPr>
          </a:p>
          <a:p>
            <a:pPr marL="355600" marR="142240" algn="just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latin typeface="Calibri"/>
                <a:cs typeface="Calibri"/>
              </a:rPr>
              <a:t>Hastanın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fizik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muayenesi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sonucunda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hastanın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tedavisinin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düzenlendiği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ve </a:t>
            </a:r>
            <a:r>
              <a:rPr sz="1200" spc="-10" dirty="0">
                <a:latin typeface="Calibri"/>
                <a:cs typeface="Calibri"/>
              </a:rPr>
              <a:t>Üniversite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hastanesine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edildiği,</a:t>
            </a:r>
            <a:endParaRPr sz="1200">
              <a:latin typeface="Calibri"/>
              <a:cs typeface="Calibri"/>
            </a:endParaRPr>
          </a:p>
          <a:p>
            <a:pPr marL="355600" marR="87630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latin typeface="Calibri"/>
                <a:cs typeface="Calibri"/>
              </a:rPr>
              <a:t>Diyarbakır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Üniversite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Hastanesinde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yapılan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muayene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Dr.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</a:t>
            </a:r>
            <a:r>
              <a:rPr sz="1200" spc="-10" dirty="0">
                <a:latin typeface="Calibri"/>
                <a:cs typeface="Calibri"/>
              </a:rPr>
              <a:t> tarafından uygulanan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sonucunda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siyatik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sinirin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tibialis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posterior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dalına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ait</a:t>
            </a:r>
            <a:r>
              <a:rPr sz="1200" spc="-20" dirty="0">
                <a:latin typeface="Calibri"/>
                <a:cs typeface="Calibri"/>
              </a:rPr>
              <a:t> akut </a:t>
            </a:r>
            <a:r>
              <a:rPr sz="1200" spc="-10" dirty="0">
                <a:latin typeface="Calibri"/>
                <a:cs typeface="Calibri"/>
              </a:rPr>
              <a:t>denervasyon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bulgularının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saptandığı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anlaşılmıştır.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latin typeface="Calibri"/>
                <a:cs typeface="Calibri"/>
              </a:rPr>
              <a:t>SONUÇ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2875" y="1438211"/>
            <a:ext cx="3143250" cy="1967230"/>
            <a:chOff x="142875" y="1438211"/>
            <a:chExt cx="3143250" cy="19672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516384"/>
              <a:ext cx="3124200" cy="18792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7637" y="1442974"/>
              <a:ext cx="3133725" cy="1957705"/>
            </a:xfrm>
            <a:custGeom>
              <a:avLst/>
              <a:gdLst/>
              <a:ahLst/>
              <a:cxnLst/>
              <a:rect l="l" t="t" r="r" b="b"/>
              <a:pathLst>
                <a:path w="3133725" h="1957704">
                  <a:moveTo>
                    <a:pt x="0" y="1957451"/>
                  </a:moveTo>
                  <a:lnTo>
                    <a:pt x="3133725" y="1957451"/>
                  </a:lnTo>
                  <a:lnTo>
                    <a:pt x="3133725" y="0"/>
                  </a:lnTo>
                  <a:lnTo>
                    <a:pt x="0" y="0"/>
                  </a:lnTo>
                  <a:lnTo>
                    <a:pt x="0" y="19574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533400"/>
            <a:ext cx="5486400" cy="6019800"/>
          </a:xfrm>
          <a:custGeom>
            <a:avLst/>
            <a:gdLst/>
            <a:ahLst/>
            <a:cxnLst/>
            <a:rect l="l" t="t" r="r" b="b"/>
            <a:pathLst>
              <a:path w="5486400" h="6019800">
                <a:moveTo>
                  <a:pt x="0" y="6019800"/>
                </a:moveTo>
                <a:lnTo>
                  <a:pt x="5486400" y="6019800"/>
                </a:lnTo>
                <a:lnTo>
                  <a:pt x="54864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2175" y="558799"/>
            <a:ext cx="29457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BİLİRKİŞİ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RAPORU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…….</a:t>
            </a:r>
            <a:r>
              <a:rPr sz="1000" b="1" spc="-5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CUMHURİYETİ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BAŞSAVCILIĞINA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SUNULMAK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ÜZERE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b="1" dirty="0">
                <a:latin typeface="Calibri"/>
                <a:cs typeface="Calibri"/>
              </a:rPr>
              <a:t>……..</a:t>
            </a:r>
            <a:r>
              <a:rPr sz="1000" b="1" spc="-6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CUMHURİYET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BAŞSAVCILIĞINA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2175" y="1442364"/>
            <a:ext cx="1262380" cy="610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000" b="1" spc="-10" dirty="0">
                <a:latin typeface="Calibri"/>
                <a:cs typeface="Calibri"/>
              </a:rPr>
              <a:t>…………………………………..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b="1" spc="-10" dirty="0">
                <a:latin typeface="Calibri"/>
                <a:cs typeface="Calibri"/>
              </a:rPr>
              <a:t>…………………………………..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latin typeface="Calibri"/>
                <a:cs typeface="Calibri"/>
              </a:rPr>
              <a:t>SONUÇ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1228" y="1843785"/>
            <a:ext cx="2290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Yukarıda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kaydedilen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bulgulara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göre;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2063241"/>
            <a:ext cx="5073650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90805" indent="5715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Hemşire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…..ın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hasta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</a:t>
            </a:r>
            <a:r>
              <a:rPr sz="1200" spc="-30" dirty="0">
                <a:latin typeface="Calibri"/>
                <a:cs typeface="Calibri"/>
              </a:rPr>
              <a:t> ’e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25.04.2005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tarihinde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enjeksiyon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uygulandığı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yapılan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enjeksiyon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sonucunda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kalçadan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geçen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Siyatik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sinirin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dalının </a:t>
            </a:r>
            <a:r>
              <a:rPr sz="1200" dirty="0">
                <a:latin typeface="Calibri"/>
                <a:cs typeface="Calibri"/>
              </a:rPr>
              <a:t>hasarlandığı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anlaşıldığından,</a:t>
            </a:r>
            <a:endParaRPr sz="1200">
              <a:latin typeface="Calibri"/>
              <a:cs typeface="Calibri"/>
            </a:endParaRPr>
          </a:p>
          <a:p>
            <a:pPr marL="111760" marR="14604" indent="-9906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Kas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içi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enjeksiyonları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özellikle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gluteal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(kalça)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bölge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içi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yapılan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enjeksiyonlardan </a:t>
            </a:r>
            <a:r>
              <a:rPr sz="1200" dirty="0">
                <a:latin typeface="Calibri"/>
                <a:cs typeface="Calibri"/>
              </a:rPr>
              <a:t>sonra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sinir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hasarı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istenmeyen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durum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(komplikasyon) </a:t>
            </a:r>
            <a:r>
              <a:rPr sz="1200" dirty="0">
                <a:latin typeface="Calibri"/>
                <a:cs typeface="Calibri"/>
              </a:rPr>
              <a:t>olarak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karşımıza</a:t>
            </a:r>
            <a:endParaRPr sz="1200">
              <a:latin typeface="Calibri"/>
              <a:cs typeface="Calibri"/>
            </a:endParaRPr>
          </a:p>
          <a:p>
            <a:pPr marL="111760" marR="137795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çıkabilmektedir.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Kas içerisine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yapılan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enjeksiyonlardan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oluşan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sinir </a:t>
            </a:r>
            <a:r>
              <a:rPr sz="1200" dirty="0">
                <a:latin typeface="Calibri"/>
                <a:cs typeface="Calibri"/>
              </a:rPr>
              <a:t>hasarının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belirgin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nedeni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vardır.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A)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İlacın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toksik etkisi,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İğne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travması,</a:t>
            </a:r>
            <a:r>
              <a:rPr sz="1200" spc="-25" dirty="0">
                <a:latin typeface="Calibri"/>
                <a:cs typeface="Calibri"/>
              </a:rPr>
              <a:t> c) </a:t>
            </a:r>
            <a:r>
              <a:rPr sz="1200" dirty="0">
                <a:latin typeface="Calibri"/>
                <a:cs typeface="Calibri"/>
              </a:rPr>
              <a:t>Oluşabilecek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skar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dokusuna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sekonder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harabiyet.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güne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kadar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geniş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vaka </a:t>
            </a:r>
            <a:r>
              <a:rPr sz="1200" dirty="0">
                <a:latin typeface="Calibri"/>
                <a:cs typeface="Calibri"/>
              </a:rPr>
              <a:t>serisi</a:t>
            </a:r>
            <a:r>
              <a:rPr sz="1200" spc="29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Child.Nerv.Syst.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(1193,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9:4,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229-32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sayılı) </a:t>
            </a:r>
            <a:r>
              <a:rPr sz="1200" spc="-10" dirty="0">
                <a:latin typeface="Calibri"/>
                <a:cs typeface="Calibri"/>
              </a:rPr>
              <a:t>makalesinde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yayınlanmış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olup; </a:t>
            </a:r>
            <a:r>
              <a:rPr sz="1200" dirty="0">
                <a:latin typeface="Calibri"/>
                <a:cs typeface="Calibri"/>
              </a:rPr>
              <a:t>20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yıllık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süre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içerisinde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370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çocukta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kalçaya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yapılan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enjeksiyon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sonrası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sinir</a:t>
            </a:r>
            <a:endParaRPr sz="1200">
              <a:latin typeface="Calibri"/>
              <a:cs typeface="Calibri"/>
            </a:endParaRPr>
          </a:p>
          <a:p>
            <a:pPr marL="11176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hasarı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tespit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edildiği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bildirilmiştir.</a:t>
            </a:r>
            <a:endParaRPr sz="1200">
              <a:latin typeface="Calibri"/>
              <a:cs typeface="Calibri"/>
            </a:endParaRPr>
          </a:p>
          <a:p>
            <a:pPr marL="111760" marR="5080" indent="76200" algn="just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Bu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durumlardan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anlaşılabileceği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gibi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usulüne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uygun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içi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enjeksiyonlardan </a:t>
            </a:r>
            <a:r>
              <a:rPr sz="1200" dirty="0">
                <a:latin typeface="Calibri"/>
                <a:cs typeface="Calibri"/>
              </a:rPr>
              <a:t>sonra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oluşan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sinir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hasarının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komplikasyon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olarak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değerlendirilmesi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uygulayıcı hatasına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bağlanmaması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gerektiğinden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Hemşire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…..ın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yaptığı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kas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içi</a:t>
            </a:r>
            <a:endParaRPr sz="1200">
              <a:latin typeface="Calibri"/>
              <a:cs typeface="Calibri"/>
            </a:endParaRPr>
          </a:p>
          <a:p>
            <a:pPr marL="111760" marR="213360" algn="just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enjeksiyondan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sonra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oluşan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sinir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hasarından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dolayı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kusurunun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bulunmadığını </a:t>
            </a:r>
            <a:r>
              <a:rPr sz="1200" dirty="0">
                <a:latin typeface="Calibri"/>
                <a:cs typeface="Calibri"/>
              </a:rPr>
              <a:t>bildirir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bilirkişi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raporudur.</a:t>
            </a:r>
            <a:endParaRPr sz="1200">
              <a:latin typeface="Calibri"/>
              <a:cs typeface="Calibri"/>
            </a:endParaRPr>
          </a:p>
          <a:p>
            <a:pPr marL="152400" algn="just">
              <a:lnSpc>
                <a:spcPct val="100000"/>
              </a:lnSpc>
              <a:spcBef>
                <a:spcPts val="290"/>
              </a:spcBef>
            </a:pPr>
            <a:r>
              <a:rPr sz="1200" spc="-20" dirty="0">
                <a:latin typeface="Calibri"/>
                <a:cs typeface="Calibri"/>
              </a:rPr>
              <a:t>Takdiri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sayın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mahkemeye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olmak</a:t>
            </a:r>
            <a:r>
              <a:rPr sz="1200" spc="-10" dirty="0">
                <a:latin typeface="Calibri"/>
                <a:cs typeface="Calibri"/>
              </a:rPr>
              <a:t> üzere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saygıyla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sunulur.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2875" y="1438211"/>
            <a:ext cx="3143250" cy="1967230"/>
            <a:chOff x="142875" y="1438211"/>
            <a:chExt cx="3143250" cy="19672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516384"/>
              <a:ext cx="3124200" cy="18792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37" y="1442974"/>
              <a:ext cx="3133725" cy="1957705"/>
            </a:xfrm>
            <a:custGeom>
              <a:avLst/>
              <a:gdLst/>
              <a:ahLst/>
              <a:cxnLst/>
              <a:rect l="l" t="t" r="r" b="b"/>
              <a:pathLst>
                <a:path w="3133725" h="1957704">
                  <a:moveTo>
                    <a:pt x="0" y="1957451"/>
                  </a:moveTo>
                  <a:lnTo>
                    <a:pt x="3133725" y="1957451"/>
                  </a:lnTo>
                  <a:lnTo>
                    <a:pt x="3133725" y="0"/>
                  </a:lnTo>
                  <a:lnTo>
                    <a:pt x="0" y="0"/>
                  </a:lnTo>
                  <a:lnTo>
                    <a:pt x="0" y="19574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3561" y="657161"/>
            <a:ext cx="1968500" cy="3257550"/>
            <a:chOff x="2333561" y="657161"/>
            <a:chExt cx="1968500" cy="3257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199" y="685799"/>
              <a:ext cx="1911350" cy="3200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7848" y="671448"/>
              <a:ext cx="1939925" cy="3228975"/>
            </a:xfrm>
            <a:custGeom>
              <a:avLst/>
              <a:gdLst/>
              <a:ahLst/>
              <a:cxnLst/>
              <a:rect l="l" t="t" r="r" b="b"/>
              <a:pathLst>
                <a:path w="1939925" h="3228975">
                  <a:moveTo>
                    <a:pt x="0" y="3228975"/>
                  </a:moveTo>
                  <a:lnTo>
                    <a:pt x="1939925" y="3228975"/>
                  </a:lnTo>
                  <a:lnTo>
                    <a:pt x="1939925" y="0"/>
                  </a:lnTo>
                  <a:lnTo>
                    <a:pt x="0" y="0"/>
                  </a:lnTo>
                  <a:lnTo>
                    <a:pt x="0" y="32289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91354" y="2657515"/>
            <a:ext cx="418782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120" marR="5080" indent="-694055">
              <a:lnSpc>
                <a:spcPct val="125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0066"/>
                </a:solidFill>
                <a:latin typeface="Comic Sans MS"/>
                <a:cs typeface="Comic Sans MS"/>
              </a:rPr>
              <a:t>KOMPLİKASYON </a:t>
            </a:r>
            <a:r>
              <a:rPr sz="4000" b="1" dirty="0">
                <a:solidFill>
                  <a:srgbClr val="FF0066"/>
                </a:solidFill>
                <a:latin typeface="Comic Sans MS"/>
                <a:cs typeface="Comic Sans MS"/>
              </a:rPr>
              <a:t>NEDİR</a:t>
            </a:r>
            <a:r>
              <a:rPr sz="4000" b="1" spc="-155" dirty="0">
                <a:solidFill>
                  <a:srgbClr val="FF0066"/>
                </a:solidFill>
                <a:latin typeface="Comic Sans MS"/>
                <a:cs typeface="Comic Sans MS"/>
              </a:rPr>
              <a:t> </a:t>
            </a:r>
            <a:r>
              <a:rPr sz="4000" b="1" spc="-50" dirty="0">
                <a:solidFill>
                  <a:srgbClr val="FF0066"/>
                </a:solidFill>
                <a:latin typeface="Comic Sans MS"/>
                <a:cs typeface="Comic Sans MS"/>
              </a:rPr>
              <a:t>?</a:t>
            </a:r>
            <a:endParaRPr sz="4000">
              <a:latin typeface="Comic Sans MS"/>
              <a:cs typeface="Comic Sans MS"/>
            </a:endParaRPr>
          </a:p>
          <a:p>
            <a:pPr marL="452755">
              <a:lnSpc>
                <a:spcPct val="100000"/>
              </a:lnSpc>
              <a:spcBef>
                <a:spcPts val="3359"/>
              </a:spcBef>
            </a:pP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(İzin</a:t>
            </a:r>
            <a:r>
              <a:rPr sz="2800" b="1" spc="-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Verilen</a:t>
            </a:r>
            <a:r>
              <a:rPr sz="2800" b="1" spc="-8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Risk)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962463"/>
            <a:ext cx="3457575" cy="26843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225" y="1266761"/>
            <a:ext cx="1962150" cy="1424305"/>
            <a:chOff x="276225" y="1266761"/>
            <a:chExt cx="1962150" cy="14243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295400"/>
              <a:ext cx="1905000" cy="13667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0512" y="1281049"/>
              <a:ext cx="1933575" cy="1395730"/>
            </a:xfrm>
            <a:custGeom>
              <a:avLst/>
              <a:gdLst/>
              <a:ahLst/>
              <a:cxnLst/>
              <a:rect l="l" t="t" r="r" b="b"/>
              <a:pathLst>
                <a:path w="1933575" h="1395730">
                  <a:moveTo>
                    <a:pt x="0" y="1395476"/>
                  </a:moveTo>
                  <a:lnTo>
                    <a:pt x="1933575" y="1395476"/>
                  </a:lnTo>
                  <a:lnTo>
                    <a:pt x="1933575" y="0"/>
                  </a:lnTo>
                  <a:lnTo>
                    <a:pt x="0" y="0"/>
                  </a:lnTo>
                  <a:lnTo>
                    <a:pt x="0" y="139547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14400"/>
            <a:ext cx="8153400" cy="5181600"/>
          </a:xfrm>
          <a:custGeom>
            <a:avLst/>
            <a:gdLst/>
            <a:ahLst/>
            <a:cxnLst/>
            <a:rect l="l" t="t" r="r" b="b"/>
            <a:pathLst>
              <a:path w="8153400" h="5181600">
                <a:moveTo>
                  <a:pt x="0" y="5181600"/>
                </a:moveTo>
                <a:lnTo>
                  <a:pt x="8153400" y="5181600"/>
                </a:lnTo>
                <a:lnTo>
                  <a:pt x="81534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8839" y="924813"/>
            <a:ext cx="71304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Calibri"/>
                <a:cs typeface="Calibri"/>
              </a:rPr>
              <a:t>“Hastanın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hastalığı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sırasında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veya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hastalığın </a:t>
            </a:r>
            <a:r>
              <a:rPr sz="2800" i="1" dirty="0">
                <a:latin typeface="Calibri"/>
                <a:cs typeface="Calibri"/>
              </a:rPr>
              <a:t>cerrahi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tedavisi</a:t>
            </a:r>
            <a:r>
              <a:rPr sz="2800" i="1" spc="-10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sırasında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781298"/>
            <a:ext cx="7022465" cy="3900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75"/>
              </a:spcBef>
              <a:buFont typeface="Microsoft Sans Serif"/>
              <a:buChar char="–"/>
              <a:tabLst>
                <a:tab pos="298450" algn="l"/>
              </a:tabLst>
            </a:pPr>
            <a:r>
              <a:rPr sz="2400" b="1" i="1" dirty="0">
                <a:latin typeface="Calibri"/>
                <a:cs typeface="Calibri"/>
              </a:rPr>
              <a:t>Günümüzde</a:t>
            </a:r>
            <a:r>
              <a:rPr sz="2400" b="1" i="1" spc="-1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kabul</a:t>
            </a:r>
            <a:r>
              <a:rPr sz="2400" b="1" i="1" spc="-10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edilebilir,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Font typeface="Microsoft Sans Serif"/>
              <a:buChar char="–"/>
              <a:tabLst>
                <a:tab pos="298450" algn="l"/>
              </a:tabLst>
            </a:pPr>
            <a:r>
              <a:rPr sz="2400" b="1" i="1" dirty="0">
                <a:latin typeface="Calibri"/>
                <a:cs typeface="Calibri"/>
              </a:rPr>
              <a:t>Cerrahi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–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tedavi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ile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direkt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ilişkili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olan,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Font typeface="Microsoft Sans Serif"/>
              <a:buChar char="–"/>
              <a:tabLst>
                <a:tab pos="298450" algn="l"/>
              </a:tabLst>
            </a:pPr>
            <a:r>
              <a:rPr sz="2400" b="1" i="1" dirty="0">
                <a:latin typeface="Calibri"/>
                <a:cs typeface="Calibri"/>
              </a:rPr>
              <a:t>Hastayı</a:t>
            </a:r>
            <a:r>
              <a:rPr sz="2400" b="1" i="1" spc="-9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etkileyen,</a:t>
            </a:r>
            <a:endParaRPr sz="24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575"/>
              </a:spcBef>
              <a:buFont typeface="Microsoft Sans Serif"/>
              <a:buChar char="–"/>
              <a:tabLst>
                <a:tab pos="299085" algn="l"/>
              </a:tabLst>
            </a:pPr>
            <a:r>
              <a:rPr sz="2400" b="1" i="1" dirty="0">
                <a:latin typeface="Calibri"/>
                <a:cs typeface="Calibri"/>
              </a:rPr>
              <a:t>Sekel,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yetersiz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tedavi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ve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ihmal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eylemleri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haricinde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yer 	</a:t>
            </a:r>
            <a:r>
              <a:rPr sz="2400" b="1" i="1" dirty="0">
                <a:latin typeface="Calibri"/>
                <a:cs typeface="Calibri"/>
              </a:rPr>
              <a:t>alan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marL="297815" marR="102235" indent="-285750">
              <a:lnSpc>
                <a:spcPct val="100000"/>
              </a:lnSpc>
              <a:spcBef>
                <a:spcPts val="580"/>
              </a:spcBef>
              <a:buFont typeface="Microsoft Sans Serif"/>
              <a:buChar char="–"/>
              <a:tabLst>
                <a:tab pos="299085" algn="l"/>
              </a:tabLst>
            </a:pPr>
            <a:r>
              <a:rPr sz="2400" b="1" i="1" dirty="0">
                <a:latin typeface="Calibri"/>
                <a:cs typeface="Calibri"/>
              </a:rPr>
              <a:t>Tıp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literatüründe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beklenti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oranı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düşük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olarak,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ortaya 	</a:t>
            </a:r>
            <a:r>
              <a:rPr sz="2400" b="1" i="1" dirty="0">
                <a:latin typeface="Calibri"/>
                <a:cs typeface="Calibri"/>
              </a:rPr>
              <a:t>çıkabilen</a:t>
            </a:r>
            <a:r>
              <a:rPr sz="2400" b="1" i="1" spc="-120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Font typeface="Microsoft Sans Serif"/>
              <a:buChar char="–"/>
              <a:tabLst>
                <a:tab pos="298450" algn="l"/>
              </a:tabLst>
            </a:pPr>
            <a:r>
              <a:rPr sz="2400" b="1" i="1" dirty="0">
                <a:latin typeface="Calibri"/>
                <a:cs typeface="Calibri"/>
              </a:rPr>
              <a:t>Hasta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tarafından</a:t>
            </a:r>
            <a:r>
              <a:rPr sz="2400" b="1" i="1" spc="-10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bilinen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b="1" i="1" spc="-10" dirty="0">
                <a:latin typeface="Calibri"/>
                <a:cs typeface="Calibri"/>
              </a:rPr>
              <a:t>istenmeyen</a:t>
            </a:r>
            <a:r>
              <a:rPr sz="2800" b="1" i="1" spc="-7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durumlara</a:t>
            </a:r>
            <a:r>
              <a:rPr sz="2800" b="1" i="1" spc="-85" dirty="0"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3300"/>
                </a:solidFill>
                <a:latin typeface="Calibri"/>
                <a:cs typeface="Calibri"/>
              </a:rPr>
              <a:t>komplikasyon</a:t>
            </a:r>
            <a:r>
              <a:rPr sz="2800" b="1" i="1" spc="-6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denir.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0734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2420"/>
              </a:spcBef>
            </a:pPr>
            <a:r>
              <a:rPr sz="3200" dirty="0">
                <a:solidFill>
                  <a:srgbClr val="FF3300"/>
                </a:solidFill>
              </a:rPr>
              <a:t>Komplikasyon</a:t>
            </a:r>
            <a:r>
              <a:rPr sz="3200" spc="-2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Tanımına</a:t>
            </a:r>
            <a:r>
              <a:rPr sz="3200" spc="-35" dirty="0">
                <a:solidFill>
                  <a:srgbClr val="FF3300"/>
                </a:solidFill>
              </a:rPr>
              <a:t> </a:t>
            </a:r>
            <a:r>
              <a:rPr sz="3200" spc="-10" dirty="0">
                <a:solidFill>
                  <a:srgbClr val="FF3300"/>
                </a:solidFill>
              </a:rPr>
              <a:t>Yazamadıklarımız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8225" y="733425"/>
            <a:ext cx="6923405" cy="5518150"/>
            <a:chOff x="1038225" y="733425"/>
            <a:chExt cx="6923405" cy="5518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762000"/>
              <a:ext cx="6865874" cy="5461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2512" y="747712"/>
              <a:ext cx="6894830" cy="5489575"/>
            </a:xfrm>
            <a:custGeom>
              <a:avLst/>
              <a:gdLst/>
              <a:ahLst/>
              <a:cxnLst/>
              <a:rect l="l" t="t" r="r" b="b"/>
              <a:pathLst>
                <a:path w="6894830" h="5489575">
                  <a:moveTo>
                    <a:pt x="0" y="5489575"/>
                  </a:moveTo>
                  <a:lnTo>
                    <a:pt x="6894576" y="5489575"/>
                  </a:lnTo>
                  <a:lnTo>
                    <a:pt x="6894576" y="0"/>
                  </a:lnTo>
                  <a:lnTo>
                    <a:pt x="0" y="0"/>
                  </a:lnTo>
                  <a:lnTo>
                    <a:pt x="0" y="54895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74700"/>
            <a:ext cx="8458200" cy="1143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39090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2670"/>
              </a:spcBef>
            </a:pPr>
            <a:r>
              <a:rPr sz="2800" dirty="0">
                <a:solidFill>
                  <a:srgbClr val="FF3300"/>
                </a:solidFill>
              </a:rPr>
              <a:t>Komplikasyon</a:t>
            </a:r>
            <a:r>
              <a:rPr sz="2800" spc="-80" dirty="0">
                <a:solidFill>
                  <a:srgbClr val="FF3300"/>
                </a:solidFill>
              </a:rPr>
              <a:t> </a:t>
            </a:r>
            <a:r>
              <a:rPr sz="2800" dirty="0">
                <a:solidFill>
                  <a:srgbClr val="FF3300"/>
                </a:solidFill>
              </a:rPr>
              <a:t>Tanımına</a:t>
            </a:r>
            <a:r>
              <a:rPr sz="2800" spc="-85" dirty="0">
                <a:solidFill>
                  <a:srgbClr val="FF3300"/>
                </a:solidFill>
              </a:rPr>
              <a:t> </a:t>
            </a:r>
            <a:r>
              <a:rPr sz="2800" spc="-10" dirty="0">
                <a:solidFill>
                  <a:srgbClr val="FF3300"/>
                </a:solidFill>
              </a:rPr>
              <a:t>Yazamadıklarımız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8600" y="1752600"/>
            <a:ext cx="8534400" cy="4800600"/>
          </a:xfrm>
          <a:custGeom>
            <a:avLst/>
            <a:gdLst/>
            <a:ahLst/>
            <a:cxnLst/>
            <a:rect l="l" t="t" r="r" b="b"/>
            <a:pathLst>
              <a:path w="8534400" h="4800600">
                <a:moveTo>
                  <a:pt x="0" y="4800600"/>
                </a:moveTo>
                <a:lnTo>
                  <a:pt x="8534400" y="4800600"/>
                </a:lnTo>
                <a:lnTo>
                  <a:pt x="85344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788" y="1766062"/>
            <a:ext cx="774382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indent="-111125">
              <a:lnSpc>
                <a:spcPct val="100000"/>
              </a:lnSpc>
              <a:spcBef>
                <a:spcPts val="105"/>
              </a:spcBef>
              <a:buSzPct val="95652"/>
              <a:buFont typeface="Microsoft Sans Serif"/>
              <a:buChar char="•"/>
              <a:tabLst>
                <a:tab pos="114300" algn="l"/>
              </a:tabLst>
            </a:pPr>
            <a:r>
              <a:rPr sz="2300" b="1" i="1" dirty="0">
                <a:latin typeface="Calibri"/>
                <a:cs typeface="Calibri"/>
              </a:rPr>
              <a:t>Ameliyathane</a:t>
            </a:r>
            <a:r>
              <a:rPr sz="2300" b="1" i="1" spc="-8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ortamındaki</a:t>
            </a:r>
            <a:r>
              <a:rPr sz="2300" b="1" i="1" spc="-75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olanaksızlıklar,</a:t>
            </a:r>
            <a:r>
              <a:rPr sz="2300" b="1" i="1" spc="-8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teknolojinin</a:t>
            </a:r>
            <a:r>
              <a:rPr sz="2300" b="1" i="1" spc="-75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yetersiz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i="1" dirty="0">
                <a:latin typeface="Calibri"/>
                <a:cs typeface="Calibri"/>
              </a:rPr>
              <a:t>olması</a:t>
            </a:r>
            <a:r>
              <a:rPr sz="2300" b="1" i="1" spc="-55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komplikasyon</a:t>
            </a:r>
            <a:r>
              <a:rPr sz="2300" b="1" i="1" spc="-5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sıklığını</a:t>
            </a:r>
            <a:r>
              <a:rPr sz="2300" b="1" i="1" spc="-6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etkiler</a:t>
            </a:r>
            <a:r>
              <a:rPr sz="2300" b="1" i="1" spc="-65" dirty="0">
                <a:latin typeface="Calibri"/>
                <a:cs typeface="Calibri"/>
              </a:rPr>
              <a:t> </a:t>
            </a:r>
            <a:r>
              <a:rPr sz="2300" b="1" i="1" spc="-25" dirty="0">
                <a:latin typeface="Calibri"/>
                <a:cs typeface="Calibri"/>
              </a:rPr>
              <a:t>mi?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3924" y="2517775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594" y="2446756"/>
            <a:ext cx="6355715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600"/>
              </a:lnSpc>
              <a:spcBef>
                <a:spcPts val="95"/>
              </a:spcBef>
            </a:pPr>
            <a:r>
              <a:rPr sz="1400" i="1" spc="-10" dirty="0">
                <a:latin typeface="Calibri"/>
                <a:cs typeface="Calibri"/>
              </a:rPr>
              <a:t>Sezaryen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esnasında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ameliyathanenin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yetersiz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ışıklarından </a:t>
            </a:r>
            <a:r>
              <a:rPr sz="1400" i="1" dirty="0">
                <a:latin typeface="Calibri"/>
                <a:cs typeface="Calibri"/>
              </a:rPr>
              <a:t>dolayı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masif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kanamayı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kontrol </a:t>
            </a:r>
            <a:r>
              <a:rPr sz="1400" i="1" dirty="0">
                <a:latin typeface="Calibri"/>
                <a:cs typeface="Calibri"/>
              </a:rPr>
              <a:t>etmekte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zorlanmıştır.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788" y="3552825"/>
            <a:ext cx="7326630" cy="178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74625">
              <a:lnSpc>
                <a:spcPct val="100499"/>
              </a:lnSpc>
              <a:spcBef>
                <a:spcPts val="90"/>
              </a:spcBef>
              <a:buSzPct val="104347"/>
              <a:buFont typeface="Microsoft Sans Serif"/>
              <a:buChar char="•"/>
              <a:tabLst>
                <a:tab pos="187325" algn="l"/>
              </a:tabLst>
            </a:pPr>
            <a:r>
              <a:rPr sz="2300" b="1" dirty="0">
                <a:latin typeface="Comic Sans MS"/>
                <a:cs typeface="Comic Sans MS"/>
              </a:rPr>
              <a:t>Ameliyat</a:t>
            </a:r>
            <a:r>
              <a:rPr sz="2300" b="1" spc="-4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sırasında</a:t>
            </a:r>
            <a:r>
              <a:rPr sz="2300" b="1" spc="-3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veya</a:t>
            </a:r>
            <a:r>
              <a:rPr sz="2300" b="1" spc="-2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sonrasında</a:t>
            </a:r>
            <a:r>
              <a:rPr sz="2300" b="1" spc="-5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ortaya</a:t>
            </a:r>
            <a:r>
              <a:rPr sz="2300" b="1" spc="-35" dirty="0">
                <a:latin typeface="Comic Sans MS"/>
                <a:cs typeface="Comic Sans MS"/>
              </a:rPr>
              <a:t> </a:t>
            </a:r>
            <a:r>
              <a:rPr sz="2300" b="1" spc="-10" dirty="0">
                <a:latin typeface="Comic Sans MS"/>
                <a:cs typeface="Comic Sans MS"/>
              </a:rPr>
              <a:t>çıkan </a:t>
            </a:r>
            <a:r>
              <a:rPr sz="2300" b="1" dirty="0">
                <a:latin typeface="Comic Sans MS"/>
                <a:cs typeface="Comic Sans MS"/>
              </a:rPr>
              <a:t>istenmeyen</a:t>
            </a:r>
            <a:r>
              <a:rPr sz="2300" b="1" spc="-2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durumlarda</a:t>
            </a:r>
            <a:r>
              <a:rPr sz="2300" b="1" spc="-7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gerekli</a:t>
            </a:r>
            <a:r>
              <a:rPr sz="2300" b="1" spc="-4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tanının</a:t>
            </a:r>
            <a:r>
              <a:rPr sz="2300" b="1" spc="-55" dirty="0">
                <a:latin typeface="Comic Sans MS"/>
                <a:cs typeface="Comic Sans MS"/>
              </a:rPr>
              <a:t> </a:t>
            </a:r>
            <a:r>
              <a:rPr sz="2300" b="1" spc="-10" dirty="0">
                <a:latin typeface="Comic Sans MS"/>
                <a:cs typeface="Comic Sans MS"/>
              </a:rPr>
              <a:t>konulmasında </a:t>
            </a:r>
            <a:r>
              <a:rPr sz="2300" b="1" dirty="0">
                <a:latin typeface="Comic Sans MS"/>
                <a:cs typeface="Comic Sans MS"/>
              </a:rPr>
              <a:t>gecikme</a:t>
            </a:r>
            <a:r>
              <a:rPr sz="2300" b="1" spc="-4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ve</a:t>
            </a:r>
            <a:r>
              <a:rPr sz="2300" b="1" spc="-3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ihmal,</a:t>
            </a:r>
            <a:r>
              <a:rPr sz="2300" b="1" spc="-6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gerekli</a:t>
            </a:r>
            <a:r>
              <a:rPr sz="2300" b="1" spc="-5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tedavinin</a:t>
            </a:r>
            <a:r>
              <a:rPr sz="2300" b="1" spc="-55" dirty="0">
                <a:latin typeface="Comic Sans MS"/>
                <a:cs typeface="Comic Sans MS"/>
              </a:rPr>
              <a:t> </a:t>
            </a:r>
            <a:r>
              <a:rPr sz="2300" b="1" spc="-10" dirty="0">
                <a:latin typeface="Comic Sans MS"/>
                <a:cs typeface="Comic Sans MS"/>
              </a:rPr>
              <a:t>uygulanmasında </a:t>
            </a:r>
            <a:r>
              <a:rPr sz="2300" b="1" dirty="0">
                <a:latin typeface="Comic Sans MS"/>
                <a:cs typeface="Comic Sans MS"/>
              </a:rPr>
              <a:t>gecikme</a:t>
            </a:r>
            <a:r>
              <a:rPr sz="2300" b="1" spc="-3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ve</a:t>
            </a:r>
            <a:r>
              <a:rPr sz="2300" b="1" spc="-2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ihmal</a:t>
            </a:r>
            <a:r>
              <a:rPr sz="2300" b="1" spc="-30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komplikasyon</a:t>
            </a:r>
            <a:r>
              <a:rPr sz="2300" b="1" spc="-5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olarak</a:t>
            </a:r>
            <a:r>
              <a:rPr sz="2300" b="1" spc="-25" dirty="0">
                <a:latin typeface="Comic Sans MS"/>
                <a:cs typeface="Comic Sans MS"/>
              </a:rPr>
              <a:t> </a:t>
            </a:r>
            <a:r>
              <a:rPr sz="2300" b="1" dirty="0">
                <a:latin typeface="Comic Sans MS"/>
                <a:cs typeface="Comic Sans MS"/>
              </a:rPr>
              <a:t>kabul</a:t>
            </a:r>
            <a:r>
              <a:rPr sz="2300" b="1" spc="-65" dirty="0">
                <a:latin typeface="Comic Sans MS"/>
                <a:cs typeface="Comic Sans MS"/>
              </a:rPr>
              <a:t> </a:t>
            </a:r>
            <a:r>
              <a:rPr sz="2300" b="1" spc="-10" dirty="0">
                <a:latin typeface="Comic Sans MS"/>
                <a:cs typeface="Comic Sans MS"/>
              </a:rPr>
              <a:t>edilmeli </a:t>
            </a:r>
            <a:r>
              <a:rPr sz="2300" b="1" spc="-25" dirty="0">
                <a:latin typeface="Comic Sans MS"/>
                <a:cs typeface="Comic Sans MS"/>
              </a:rPr>
              <a:t>mi?</a:t>
            </a:r>
            <a:endParaRPr sz="23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924" y="5782767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1594" y="5782767"/>
            <a:ext cx="4592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mic Sans MS"/>
                <a:cs typeface="Comic Sans MS"/>
              </a:rPr>
              <a:t>Ameliyat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sonrası</a:t>
            </a:r>
            <a:r>
              <a:rPr sz="1400" b="1" spc="-2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kanama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ve</a:t>
            </a:r>
            <a:r>
              <a:rPr sz="1400" b="1" spc="-1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kontrolü,</a:t>
            </a:r>
            <a:r>
              <a:rPr sz="1400" b="1" spc="-2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yapılan</a:t>
            </a:r>
            <a:r>
              <a:rPr sz="1400" b="1" spc="-40" dirty="0">
                <a:latin typeface="Comic Sans MS"/>
                <a:cs typeface="Comic Sans MS"/>
              </a:rPr>
              <a:t> </a:t>
            </a:r>
            <a:r>
              <a:rPr sz="1400" b="1" spc="-10" dirty="0">
                <a:latin typeface="Comic Sans MS"/>
                <a:cs typeface="Comic Sans MS"/>
              </a:rPr>
              <a:t>tedavi.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74700"/>
            <a:ext cx="8458200" cy="1143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39090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2670"/>
              </a:spcBef>
            </a:pPr>
            <a:r>
              <a:rPr sz="2800" dirty="0">
                <a:solidFill>
                  <a:srgbClr val="FF3300"/>
                </a:solidFill>
              </a:rPr>
              <a:t>Komplikasyon</a:t>
            </a:r>
            <a:r>
              <a:rPr sz="2800" spc="-80" dirty="0">
                <a:solidFill>
                  <a:srgbClr val="FF3300"/>
                </a:solidFill>
              </a:rPr>
              <a:t> </a:t>
            </a:r>
            <a:r>
              <a:rPr sz="2800" dirty="0">
                <a:solidFill>
                  <a:srgbClr val="FF3300"/>
                </a:solidFill>
              </a:rPr>
              <a:t>Tanımına</a:t>
            </a:r>
            <a:r>
              <a:rPr sz="2800" spc="-85" dirty="0">
                <a:solidFill>
                  <a:srgbClr val="FF3300"/>
                </a:solidFill>
              </a:rPr>
              <a:t> </a:t>
            </a:r>
            <a:r>
              <a:rPr sz="2800" spc="-10" dirty="0">
                <a:solidFill>
                  <a:srgbClr val="FF3300"/>
                </a:solidFill>
              </a:rPr>
              <a:t>Yazamadıklarımız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8600" y="1752600"/>
            <a:ext cx="8534400" cy="4800600"/>
          </a:xfrm>
          <a:custGeom>
            <a:avLst/>
            <a:gdLst/>
            <a:ahLst/>
            <a:cxnLst/>
            <a:rect l="l" t="t" r="r" b="b"/>
            <a:pathLst>
              <a:path w="8534400" h="4800600">
                <a:moveTo>
                  <a:pt x="0" y="4800600"/>
                </a:moveTo>
                <a:lnTo>
                  <a:pt x="8534400" y="4800600"/>
                </a:lnTo>
                <a:lnTo>
                  <a:pt x="85344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788" y="1723390"/>
            <a:ext cx="7752715" cy="380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indent="-19685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09550" algn="l"/>
              </a:tabLst>
            </a:pPr>
            <a:r>
              <a:rPr sz="2700" b="1" i="1" dirty="0">
                <a:latin typeface="Calibri"/>
                <a:cs typeface="Calibri"/>
              </a:rPr>
              <a:t>Cerrahın</a:t>
            </a:r>
            <a:r>
              <a:rPr sz="2700" b="1" i="1" spc="-50" dirty="0">
                <a:latin typeface="Calibri"/>
                <a:cs typeface="Calibri"/>
              </a:rPr>
              <a:t> </a:t>
            </a:r>
            <a:r>
              <a:rPr sz="2700" b="1" i="1" dirty="0">
                <a:latin typeface="Calibri"/>
                <a:cs typeface="Calibri"/>
              </a:rPr>
              <a:t>Deneyimi</a:t>
            </a:r>
            <a:r>
              <a:rPr sz="2700" b="1" i="1" spc="-50" dirty="0">
                <a:latin typeface="Calibri"/>
                <a:cs typeface="Calibri"/>
              </a:rPr>
              <a:t> </a:t>
            </a:r>
            <a:r>
              <a:rPr sz="2700" b="1" i="1" dirty="0">
                <a:latin typeface="Calibri"/>
                <a:cs typeface="Calibri"/>
              </a:rPr>
              <a:t>ile</a:t>
            </a:r>
            <a:r>
              <a:rPr sz="2700" b="1" i="1" spc="-40" dirty="0">
                <a:latin typeface="Calibri"/>
                <a:cs typeface="Calibri"/>
              </a:rPr>
              <a:t> </a:t>
            </a:r>
            <a:r>
              <a:rPr sz="2700" b="1" i="1" spc="-20" dirty="0">
                <a:latin typeface="Calibri"/>
                <a:cs typeface="Calibri"/>
              </a:rPr>
              <a:t>Komplikasyonun</a:t>
            </a:r>
            <a:r>
              <a:rPr sz="2700" b="1" i="1" spc="-55" dirty="0">
                <a:latin typeface="Calibri"/>
                <a:cs typeface="Calibri"/>
              </a:rPr>
              <a:t> </a:t>
            </a:r>
            <a:r>
              <a:rPr sz="2700" b="1" i="1" dirty="0">
                <a:latin typeface="Calibri"/>
                <a:cs typeface="Calibri"/>
              </a:rPr>
              <a:t>ilişkisi</a:t>
            </a:r>
            <a:r>
              <a:rPr sz="2700" b="1" i="1" spc="-30" dirty="0">
                <a:latin typeface="Calibri"/>
                <a:cs typeface="Calibri"/>
              </a:rPr>
              <a:t> </a:t>
            </a:r>
            <a:r>
              <a:rPr sz="2700" b="1" i="1" dirty="0">
                <a:latin typeface="Calibri"/>
                <a:cs typeface="Calibri"/>
              </a:rPr>
              <a:t>var</a:t>
            </a:r>
            <a:r>
              <a:rPr sz="2700" b="1" i="1" spc="-50" dirty="0">
                <a:latin typeface="Calibri"/>
                <a:cs typeface="Calibri"/>
              </a:rPr>
              <a:t> </a:t>
            </a:r>
            <a:r>
              <a:rPr sz="2700" b="1" i="1" spc="-25" dirty="0">
                <a:latin typeface="Calibri"/>
                <a:cs typeface="Calibri"/>
              </a:rPr>
              <a:t>mı?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208915" marR="2407920" indent="-196850">
              <a:lnSpc>
                <a:spcPct val="110000"/>
              </a:lnSpc>
              <a:buFont typeface="Microsoft Sans Serif"/>
              <a:buChar char="•"/>
              <a:tabLst>
                <a:tab pos="390525" algn="l"/>
              </a:tabLst>
            </a:pPr>
            <a:r>
              <a:rPr sz="2700" b="1" i="1" dirty="0">
                <a:latin typeface="Calibri"/>
                <a:cs typeface="Calibri"/>
              </a:rPr>
              <a:t>Cerrahi</a:t>
            </a:r>
            <a:r>
              <a:rPr sz="2700" b="1" i="1" spc="-40" dirty="0">
                <a:latin typeface="Calibri"/>
                <a:cs typeface="Calibri"/>
              </a:rPr>
              <a:t> </a:t>
            </a:r>
            <a:r>
              <a:rPr sz="2700" b="1" i="1" spc="-20" dirty="0">
                <a:latin typeface="Calibri"/>
                <a:cs typeface="Calibri"/>
              </a:rPr>
              <a:t>komplikasyonların</a:t>
            </a:r>
            <a:r>
              <a:rPr sz="2700" b="1" i="1" spc="-40" dirty="0">
                <a:latin typeface="Calibri"/>
                <a:cs typeface="Calibri"/>
              </a:rPr>
              <a:t> </a:t>
            </a:r>
            <a:r>
              <a:rPr sz="2700" b="1" i="1" spc="-10" dirty="0">
                <a:latin typeface="Calibri"/>
                <a:cs typeface="Calibri"/>
              </a:rPr>
              <a:t>insidansı, 	Cerrahın;</a:t>
            </a:r>
            <a:endParaRPr sz="2700">
              <a:latin typeface="Calibri"/>
              <a:cs typeface="Calibri"/>
            </a:endParaRPr>
          </a:p>
          <a:p>
            <a:pPr marL="1000125" lvl="1" indent="-807720">
              <a:lnSpc>
                <a:spcPct val="100000"/>
              </a:lnSpc>
              <a:spcBef>
                <a:spcPts val="300"/>
              </a:spcBef>
              <a:buFont typeface="Microsoft Sans Serif"/>
              <a:buChar char="–"/>
              <a:tabLst>
                <a:tab pos="1000125" algn="l"/>
              </a:tabLst>
            </a:pPr>
            <a:r>
              <a:rPr sz="2400" b="1" i="1" dirty="0">
                <a:latin typeface="Calibri"/>
                <a:cs typeface="Calibri"/>
              </a:rPr>
              <a:t>Fiziksel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ve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psikolojik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yetersizlikleri,</a:t>
            </a:r>
            <a:endParaRPr sz="2400">
              <a:latin typeface="Calibri"/>
              <a:cs typeface="Calibri"/>
            </a:endParaRPr>
          </a:p>
          <a:p>
            <a:pPr marL="1000125" lvl="1" indent="-807720">
              <a:lnSpc>
                <a:spcPct val="100000"/>
              </a:lnSpc>
              <a:spcBef>
                <a:spcPts val="290"/>
              </a:spcBef>
              <a:buFont typeface="Microsoft Sans Serif"/>
              <a:buChar char="–"/>
              <a:tabLst>
                <a:tab pos="1000125" algn="l"/>
              </a:tabLst>
            </a:pPr>
            <a:r>
              <a:rPr sz="2400" b="1" i="1" spc="-10" dirty="0">
                <a:latin typeface="Calibri"/>
                <a:cs typeface="Calibri"/>
              </a:rPr>
              <a:t>Stres,</a:t>
            </a:r>
            <a:endParaRPr sz="2400">
              <a:latin typeface="Calibri"/>
              <a:cs typeface="Calibri"/>
            </a:endParaRPr>
          </a:p>
          <a:p>
            <a:pPr marL="1000125" lvl="1" indent="-807720">
              <a:lnSpc>
                <a:spcPct val="100000"/>
              </a:lnSpc>
              <a:spcBef>
                <a:spcPts val="290"/>
              </a:spcBef>
              <a:buFont typeface="Microsoft Sans Serif"/>
              <a:buChar char="–"/>
              <a:tabLst>
                <a:tab pos="1000125" algn="l"/>
              </a:tabLst>
            </a:pPr>
            <a:r>
              <a:rPr sz="2400" b="1" i="1" dirty="0">
                <a:latin typeface="Calibri"/>
                <a:cs typeface="Calibri"/>
              </a:rPr>
              <a:t>Düşük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konsantrasyon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marL="1000125" lvl="1" indent="-807720">
              <a:lnSpc>
                <a:spcPct val="100000"/>
              </a:lnSpc>
              <a:spcBef>
                <a:spcPts val="285"/>
              </a:spcBef>
              <a:buFont typeface="Microsoft Sans Serif"/>
              <a:buChar char="–"/>
              <a:tabLst>
                <a:tab pos="1000125" algn="l"/>
              </a:tabLst>
            </a:pPr>
            <a:r>
              <a:rPr sz="2400" b="1" i="1" dirty="0">
                <a:latin typeface="Calibri"/>
                <a:cs typeface="Calibri"/>
              </a:rPr>
              <a:t>Uyku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yoksunluğu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durumlarında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artmakta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mıdır?</a:t>
            </a:r>
            <a:endParaRPr sz="2400">
              <a:latin typeface="Calibri"/>
              <a:cs typeface="Calibri"/>
            </a:endParaRPr>
          </a:p>
          <a:p>
            <a:pPr marL="1000125" lvl="1" indent="-807720">
              <a:lnSpc>
                <a:spcPct val="100000"/>
              </a:lnSpc>
              <a:spcBef>
                <a:spcPts val="290"/>
              </a:spcBef>
              <a:buFont typeface="Microsoft Sans Serif"/>
              <a:buChar char="–"/>
              <a:tabLst>
                <a:tab pos="1000125" algn="l"/>
              </a:tabLst>
            </a:pPr>
            <a:r>
              <a:rPr sz="2400" b="1" i="1" spc="-10" dirty="0">
                <a:latin typeface="Calibri"/>
                <a:cs typeface="Calibri"/>
              </a:rPr>
              <a:t>Performans?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42936"/>
            <a:ext cx="4262755" cy="4526280"/>
          </a:xfrm>
          <a:custGeom>
            <a:avLst/>
            <a:gdLst/>
            <a:ahLst/>
            <a:cxnLst/>
            <a:rect l="l" t="t" r="r" b="b"/>
            <a:pathLst>
              <a:path w="4262755" h="4526280">
                <a:moveTo>
                  <a:pt x="0" y="4526026"/>
                </a:moveTo>
                <a:lnTo>
                  <a:pt x="4262501" y="4526026"/>
                </a:lnTo>
                <a:lnTo>
                  <a:pt x="4262501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881962"/>
            <a:ext cx="372427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66"/>
                </a:solidFill>
              </a:rPr>
              <a:t>(Tıbbi) MALPRAKTİS </a:t>
            </a:r>
            <a:r>
              <a:rPr sz="4000" dirty="0">
                <a:solidFill>
                  <a:srgbClr val="FF0066"/>
                </a:solidFill>
              </a:rPr>
              <a:t>NEDİR</a:t>
            </a:r>
            <a:r>
              <a:rPr sz="4000" spc="-145" dirty="0">
                <a:solidFill>
                  <a:srgbClr val="FF0066"/>
                </a:solidFill>
              </a:rPr>
              <a:t> </a:t>
            </a:r>
            <a:r>
              <a:rPr sz="4000" spc="-50" dirty="0">
                <a:solidFill>
                  <a:srgbClr val="FF0066"/>
                </a:solidFill>
              </a:rPr>
              <a:t>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07340" y="4531233"/>
            <a:ext cx="3293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66"/>
                </a:solidFill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Tıbbi</a:t>
            </a:r>
            <a:r>
              <a:rPr sz="2800" b="1" spc="-114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Kötü</a:t>
            </a:r>
            <a:r>
              <a:rPr sz="2800" b="1" spc="-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Uygulama</a:t>
            </a:r>
            <a:r>
              <a:rPr sz="2800" spc="-10" dirty="0">
                <a:solidFill>
                  <a:srgbClr val="FF0066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71961" y="276161"/>
            <a:ext cx="2433955" cy="3181350"/>
            <a:chOff x="4771961" y="276161"/>
            <a:chExt cx="2433955" cy="31813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9" y="304800"/>
              <a:ext cx="2376424" cy="3124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86248" y="290449"/>
              <a:ext cx="2405380" cy="3152775"/>
            </a:xfrm>
            <a:custGeom>
              <a:avLst/>
              <a:gdLst/>
              <a:ahLst/>
              <a:cxnLst/>
              <a:rect l="l" t="t" r="r" b="b"/>
              <a:pathLst>
                <a:path w="2405379" h="3152775">
                  <a:moveTo>
                    <a:pt x="0" y="3152775"/>
                  </a:moveTo>
                  <a:lnTo>
                    <a:pt x="2405126" y="3152775"/>
                  </a:lnTo>
                  <a:lnTo>
                    <a:pt x="2405126" y="0"/>
                  </a:lnTo>
                  <a:lnTo>
                    <a:pt x="0" y="0"/>
                  </a:lnTo>
                  <a:lnTo>
                    <a:pt x="0" y="31527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48161" y="3705225"/>
            <a:ext cx="3724275" cy="2181225"/>
            <a:chOff x="4848161" y="3705225"/>
            <a:chExt cx="3724275" cy="21812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3733800"/>
              <a:ext cx="3667125" cy="21240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2448" y="3719512"/>
              <a:ext cx="3695700" cy="2152650"/>
            </a:xfrm>
            <a:custGeom>
              <a:avLst/>
              <a:gdLst/>
              <a:ahLst/>
              <a:cxnLst/>
              <a:rect l="l" t="t" r="r" b="b"/>
              <a:pathLst>
                <a:path w="3695700" h="2152650">
                  <a:moveTo>
                    <a:pt x="0" y="2152650"/>
                  </a:moveTo>
                  <a:lnTo>
                    <a:pt x="3695700" y="2152650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21526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286561" y="657161"/>
            <a:ext cx="1711325" cy="2343150"/>
            <a:chOff x="7286561" y="657161"/>
            <a:chExt cx="1711325" cy="23431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199" y="685799"/>
              <a:ext cx="1654175" cy="2286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0848" y="671448"/>
              <a:ext cx="1682750" cy="2314575"/>
            </a:xfrm>
            <a:custGeom>
              <a:avLst/>
              <a:gdLst/>
              <a:ahLst/>
              <a:cxnLst/>
              <a:rect l="l" t="t" r="r" b="b"/>
              <a:pathLst>
                <a:path w="1682750" h="2314575">
                  <a:moveTo>
                    <a:pt x="0" y="2314575"/>
                  </a:moveTo>
                  <a:lnTo>
                    <a:pt x="1682750" y="2314575"/>
                  </a:lnTo>
                  <a:lnTo>
                    <a:pt x="1682750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09" y="2453767"/>
            <a:ext cx="87134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8345" marR="5080" indent="-19862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Comic Sans MS"/>
                <a:cs typeface="Comic Sans MS"/>
              </a:rPr>
              <a:t>“Bilgisizlik,</a:t>
            </a:r>
            <a:r>
              <a:rPr sz="3200" b="0" spc="-5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deneyimsizlik</a:t>
            </a:r>
            <a:r>
              <a:rPr sz="3200" b="0" spc="-6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yada</a:t>
            </a:r>
            <a:r>
              <a:rPr sz="3200" b="0" spc="-6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ilgisizlik</a:t>
            </a:r>
            <a:r>
              <a:rPr sz="3200" b="0" spc="-50" dirty="0">
                <a:latin typeface="Comic Sans MS"/>
                <a:cs typeface="Comic Sans MS"/>
              </a:rPr>
              <a:t> </a:t>
            </a:r>
            <a:r>
              <a:rPr sz="3200" b="0" spc="-10" dirty="0">
                <a:latin typeface="Comic Sans MS"/>
                <a:cs typeface="Comic Sans MS"/>
              </a:rPr>
              <a:t>nedeni </a:t>
            </a:r>
            <a:r>
              <a:rPr sz="3200" b="0" dirty="0">
                <a:latin typeface="Comic Sans MS"/>
                <a:cs typeface="Comic Sans MS"/>
              </a:rPr>
              <a:t>ile</a:t>
            </a:r>
            <a:r>
              <a:rPr sz="3200" b="0" spc="-3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hastanın</a:t>
            </a:r>
            <a:r>
              <a:rPr sz="3200" b="0" spc="-2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zarar</a:t>
            </a:r>
            <a:r>
              <a:rPr sz="3200" b="0" spc="-30" dirty="0">
                <a:latin typeface="Comic Sans MS"/>
                <a:cs typeface="Comic Sans MS"/>
              </a:rPr>
              <a:t> </a:t>
            </a:r>
            <a:r>
              <a:rPr sz="3200" b="0" spc="-10" dirty="0">
                <a:latin typeface="Comic Sans MS"/>
                <a:cs typeface="Comic Sans MS"/>
              </a:rPr>
              <a:t>görmesi”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7609" y="4191000"/>
            <a:ext cx="1165860" cy="110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305800" cy="5791200"/>
          </a:xfrm>
          <a:custGeom>
            <a:avLst/>
            <a:gdLst/>
            <a:ahLst/>
            <a:cxnLst/>
            <a:rect l="l" t="t" r="r" b="b"/>
            <a:pathLst>
              <a:path w="8305800" h="5791200">
                <a:moveTo>
                  <a:pt x="0" y="5791200"/>
                </a:moveTo>
                <a:lnTo>
                  <a:pt x="8305800" y="5791200"/>
                </a:lnTo>
                <a:lnTo>
                  <a:pt x="83058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720" y="617982"/>
            <a:ext cx="6717030" cy="520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3200" b="1" spc="-10" dirty="0">
                <a:latin typeface="Comic Sans MS"/>
                <a:cs typeface="Comic Sans MS"/>
              </a:rPr>
              <a:t>İhmal</a:t>
            </a:r>
            <a:r>
              <a:rPr sz="3200" b="1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Comic Sans MS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b="1" spc="-10" dirty="0">
                <a:latin typeface="Comic Sans MS"/>
                <a:cs typeface="Comic Sans MS"/>
              </a:rPr>
              <a:t>Kusur</a:t>
            </a:r>
            <a:r>
              <a:rPr sz="3200" b="1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Comic Sans MS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b="1" dirty="0">
                <a:latin typeface="Comic Sans MS"/>
                <a:cs typeface="Comic Sans MS"/>
              </a:rPr>
              <a:t>Tedbirsizlik</a:t>
            </a:r>
            <a:r>
              <a:rPr sz="3200" b="1" spc="-4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ve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Dikkatsizlik,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omic Sans MS"/>
              <a:buChar char="•"/>
            </a:pPr>
            <a:endParaRPr sz="32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b="1" dirty="0">
                <a:latin typeface="Comic Sans MS"/>
                <a:cs typeface="Comic Sans MS"/>
              </a:rPr>
              <a:t>Meslekte</a:t>
            </a:r>
            <a:r>
              <a:rPr sz="3200" b="1" spc="-5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Acemilik,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Comic Sans MS"/>
              <a:buChar char="•"/>
            </a:pPr>
            <a:endParaRPr sz="32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3200" b="1" dirty="0">
                <a:latin typeface="Comic Sans MS"/>
                <a:cs typeface="Comic Sans MS"/>
              </a:rPr>
              <a:t>Emir</a:t>
            </a:r>
            <a:r>
              <a:rPr sz="3200" b="1" spc="-4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ve</a:t>
            </a:r>
            <a:r>
              <a:rPr sz="3200" b="1" spc="-4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yönetmeliklere</a:t>
            </a:r>
            <a:r>
              <a:rPr sz="3200" b="1" spc="-5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uymama.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09600"/>
            <a:ext cx="8305800" cy="5791200"/>
          </a:xfrm>
          <a:custGeom>
            <a:avLst/>
            <a:gdLst/>
            <a:ahLst/>
            <a:cxnLst/>
            <a:rect l="l" t="t" r="r" b="b"/>
            <a:pathLst>
              <a:path w="8305800" h="5791200">
                <a:moveTo>
                  <a:pt x="0" y="5791200"/>
                </a:moveTo>
                <a:lnTo>
                  <a:pt x="8305800" y="5791200"/>
                </a:lnTo>
                <a:lnTo>
                  <a:pt x="83058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520" y="589026"/>
            <a:ext cx="8079105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080" indent="-342900">
              <a:lnSpc>
                <a:spcPct val="91000"/>
              </a:lnSpc>
              <a:spcBef>
                <a:spcPts val="359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İhmal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“Gereken</a:t>
            </a:r>
            <a:r>
              <a:rPr sz="20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ilgiyi</a:t>
            </a:r>
            <a:r>
              <a:rPr sz="2000" b="1" spc="-4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göstermeme,</a:t>
            </a:r>
            <a:r>
              <a:rPr sz="20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boşlama,</a:t>
            </a:r>
            <a:r>
              <a:rPr sz="20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savsaklama,önem vermeme”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420" y="4820539"/>
            <a:ext cx="7667625" cy="10528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570865">
              <a:lnSpc>
                <a:spcPct val="90400"/>
              </a:lnSpc>
              <a:spcBef>
                <a:spcPts val="375"/>
              </a:spcBef>
              <a:tabLst>
                <a:tab pos="5686425" algn="l"/>
              </a:tabLst>
            </a:pPr>
            <a:r>
              <a:rPr sz="2400" b="1" dirty="0">
                <a:latin typeface="Comic Sans MS"/>
                <a:cs typeface="Comic Sans MS"/>
              </a:rPr>
              <a:t>Örnek: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El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kesisi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şikayeti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ile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gelen</a:t>
            </a:r>
            <a:r>
              <a:rPr sz="2400" b="1" dirty="0">
                <a:latin typeface="Comic Sans MS"/>
                <a:cs typeface="Comic Sans MS"/>
              </a:rPr>
              <a:t>	</a:t>
            </a:r>
            <a:r>
              <a:rPr sz="2400" b="1" spc="-10" dirty="0">
                <a:latin typeface="Comic Sans MS"/>
                <a:cs typeface="Comic Sans MS"/>
              </a:rPr>
              <a:t>hastaya </a:t>
            </a:r>
            <a:r>
              <a:rPr sz="2400" b="1" dirty="0">
                <a:latin typeface="Comic Sans MS"/>
                <a:cs typeface="Comic Sans MS"/>
              </a:rPr>
              <a:t>tetanoz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açısından</a:t>
            </a:r>
            <a:r>
              <a:rPr sz="2400" b="1" spc="-6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değerlendirilmemesi</a:t>
            </a:r>
            <a:r>
              <a:rPr sz="2400" b="1" spc="-9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sonucu</a:t>
            </a:r>
            <a:r>
              <a:rPr sz="2400" b="1" spc="-7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oluşan </a:t>
            </a:r>
            <a:r>
              <a:rPr sz="2400" b="1" dirty="0">
                <a:latin typeface="Comic Sans MS"/>
                <a:cs typeface="Comic Sans MS"/>
              </a:rPr>
              <a:t>Tetanoz</a:t>
            </a:r>
            <a:r>
              <a:rPr sz="2400" b="1" spc="-10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rahatsızlığı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ihmal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olarak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değerlendirilir.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2438400" cy="181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305800" cy="5791200"/>
          </a:xfrm>
          <a:custGeom>
            <a:avLst/>
            <a:gdLst/>
            <a:ahLst/>
            <a:cxnLst/>
            <a:rect l="l" t="t" r="r" b="b"/>
            <a:pathLst>
              <a:path w="8305800" h="5791200">
                <a:moveTo>
                  <a:pt x="0" y="5791200"/>
                </a:moveTo>
                <a:lnTo>
                  <a:pt x="8305800" y="5791200"/>
                </a:lnTo>
                <a:lnTo>
                  <a:pt x="83058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720" y="599694"/>
            <a:ext cx="6045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Kusur;</a:t>
            </a:r>
            <a:r>
              <a:rPr sz="20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Yapılması</a:t>
            </a:r>
            <a:r>
              <a:rPr sz="20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gereken</a:t>
            </a:r>
            <a:r>
              <a:rPr sz="20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bir</a:t>
            </a:r>
            <a:r>
              <a:rPr sz="20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işin</a:t>
            </a:r>
            <a:r>
              <a:rPr sz="20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yapılmaması,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4094734"/>
            <a:ext cx="8136255" cy="16040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1196975" indent="-342900">
              <a:lnSpc>
                <a:spcPts val="3030"/>
              </a:lnSpc>
              <a:spcBef>
                <a:spcPts val="47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b="1" dirty="0">
                <a:latin typeface="Comic Sans MS"/>
                <a:cs typeface="Comic Sans MS"/>
              </a:rPr>
              <a:t>Örnek:</a:t>
            </a:r>
            <a:r>
              <a:rPr sz="2800" b="1" spc="-6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El</a:t>
            </a:r>
            <a:r>
              <a:rPr sz="2800" b="1" spc="-8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bileği</a:t>
            </a:r>
            <a:r>
              <a:rPr sz="2800" b="1" spc="-6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kesi</a:t>
            </a:r>
            <a:r>
              <a:rPr sz="2800" b="1" spc="-7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şikayeti</a:t>
            </a:r>
            <a:r>
              <a:rPr sz="2800" b="1" spc="-6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ile</a:t>
            </a:r>
            <a:r>
              <a:rPr sz="2800" b="1" spc="-8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gelen </a:t>
            </a:r>
            <a:r>
              <a:rPr sz="2800" b="1" dirty="0">
                <a:latin typeface="Comic Sans MS"/>
                <a:cs typeface="Comic Sans MS"/>
              </a:rPr>
              <a:t>hastanın</a:t>
            </a:r>
            <a:r>
              <a:rPr sz="2800" b="1" spc="-6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tendon</a:t>
            </a:r>
            <a:r>
              <a:rPr sz="2800" b="1" spc="-5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ve</a:t>
            </a:r>
            <a:r>
              <a:rPr sz="2800" b="1" spc="-6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sinir</a:t>
            </a:r>
            <a:r>
              <a:rPr sz="2800" b="1" spc="-5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muayenesini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2805"/>
              </a:lnSpc>
            </a:pPr>
            <a:r>
              <a:rPr sz="2800" b="1" dirty="0">
                <a:latin typeface="Comic Sans MS"/>
                <a:cs typeface="Comic Sans MS"/>
              </a:rPr>
              <a:t>yapmadan</a:t>
            </a:r>
            <a:r>
              <a:rPr sz="2800" b="1" spc="-7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primer</a:t>
            </a:r>
            <a:r>
              <a:rPr sz="2800" b="1" spc="-6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sutür</a:t>
            </a:r>
            <a:r>
              <a:rPr sz="2800" b="1" spc="-7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uygulamak</a:t>
            </a:r>
            <a:r>
              <a:rPr sz="2800" b="1" spc="-8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ve</a:t>
            </a:r>
            <a:r>
              <a:rPr sz="2800" b="1" spc="-8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sonuçta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3190"/>
              </a:lnSpc>
            </a:pPr>
            <a:r>
              <a:rPr sz="2800" b="1" dirty="0">
                <a:latin typeface="Comic Sans MS"/>
                <a:cs typeface="Comic Sans MS"/>
              </a:rPr>
              <a:t>tendon</a:t>
            </a:r>
            <a:r>
              <a:rPr sz="2800" b="1" spc="-5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hasarı</a:t>
            </a:r>
            <a:r>
              <a:rPr sz="2800" b="1" spc="-5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oluşmasına</a:t>
            </a:r>
            <a:r>
              <a:rPr sz="2800" b="1" spc="-4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neden</a:t>
            </a:r>
            <a:r>
              <a:rPr sz="2800" b="1" spc="-60" dirty="0">
                <a:latin typeface="Comic Sans MS"/>
                <a:cs typeface="Comic Sans MS"/>
              </a:rPr>
              <a:t> </a:t>
            </a:r>
            <a:r>
              <a:rPr sz="2800" b="1" spc="-20" dirty="0">
                <a:latin typeface="Comic Sans MS"/>
                <a:cs typeface="Comic Sans MS"/>
              </a:rPr>
              <a:t>olmak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5" name="object 5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6383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8305800" cy="5791200"/>
          </a:xfrm>
          <a:custGeom>
            <a:avLst/>
            <a:gdLst/>
            <a:ahLst/>
            <a:cxnLst/>
            <a:rect l="l" t="t" r="r" b="b"/>
            <a:pathLst>
              <a:path w="8305800" h="5791200">
                <a:moveTo>
                  <a:pt x="0" y="5791200"/>
                </a:moveTo>
                <a:lnTo>
                  <a:pt x="8305800" y="5791200"/>
                </a:lnTo>
                <a:lnTo>
                  <a:pt x="83058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720" y="512826"/>
            <a:ext cx="78511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Comic Sans MS"/>
              <a:buChar char="•"/>
              <a:tabLst>
                <a:tab pos="355600" algn="l"/>
                <a:tab pos="5954395" algn="l"/>
              </a:tabLst>
            </a:pP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Tedbirsizlik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nlenebilir</a:t>
            </a:r>
            <a:r>
              <a:rPr sz="2400" b="1" spc="-1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bir</a:t>
            </a:r>
            <a:r>
              <a:rPr sz="2400" b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tehlikenin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önlenmesinde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gösterilen</a:t>
            </a:r>
            <a:r>
              <a:rPr sz="24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kusurluluktur,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920" y="4462094"/>
            <a:ext cx="7406005" cy="1703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7020">
              <a:lnSpc>
                <a:spcPts val="2160"/>
              </a:lnSpc>
              <a:spcBef>
                <a:spcPts val="375"/>
              </a:spcBef>
              <a:buFont typeface="Comic Sans MS"/>
              <a:buChar char="•"/>
              <a:tabLst>
                <a:tab pos="299085" algn="l"/>
              </a:tabLst>
            </a:pPr>
            <a:r>
              <a:rPr sz="2000" b="1" dirty="0">
                <a:latin typeface="Comic Sans MS"/>
                <a:cs typeface="Comic Sans MS"/>
              </a:rPr>
              <a:t>Örnek;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Alerjiler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sonucu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oluşan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acil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müdahale</a:t>
            </a:r>
            <a:r>
              <a:rPr sz="2000" b="1" spc="-70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ortamında </a:t>
            </a:r>
            <a:r>
              <a:rPr sz="2000" b="1" dirty="0">
                <a:latin typeface="Comic Sans MS"/>
                <a:cs typeface="Comic Sans MS"/>
              </a:rPr>
              <a:t>hekimin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gerekli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önlemi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almamasından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dolayı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oluşan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zararı </a:t>
            </a:r>
            <a:r>
              <a:rPr sz="2000" b="1" dirty="0">
                <a:latin typeface="Comic Sans MS"/>
                <a:cs typeface="Comic Sans MS"/>
              </a:rPr>
              <a:t>örnek</a:t>
            </a:r>
            <a:r>
              <a:rPr sz="2000" b="1" spc="-5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verebiliriz.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Alerji,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komplikasyon</a:t>
            </a:r>
            <a:r>
              <a:rPr sz="2000" b="1" spc="-7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olarak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kabul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edilen </a:t>
            </a:r>
            <a:r>
              <a:rPr sz="2000" b="1" dirty="0">
                <a:latin typeface="Comic Sans MS"/>
                <a:cs typeface="Comic Sans MS"/>
              </a:rPr>
              <a:t>bir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yan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etki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olmasına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rağmen,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alerji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gelişmesi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sonucunda </a:t>
            </a:r>
            <a:r>
              <a:rPr sz="2000" b="1" dirty="0">
                <a:latin typeface="Comic Sans MS"/>
                <a:cs typeface="Comic Sans MS"/>
              </a:rPr>
              <a:t>oluşan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tıbbi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duruma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yönelik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önlem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almayan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bir</a:t>
            </a:r>
            <a:r>
              <a:rPr sz="2000" b="1" spc="-10" dirty="0">
                <a:latin typeface="Comic Sans MS"/>
                <a:cs typeface="Comic Sans MS"/>
              </a:rPr>
              <a:t> hekim </a:t>
            </a:r>
            <a:r>
              <a:rPr sz="2000" b="1" dirty="0">
                <a:latin typeface="Comic Sans MS"/>
                <a:cs typeface="Comic Sans MS"/>
              </a:rPr>
              <a:t>tedbirsiz</a:t>
            </a:r>
            <a:r>
              <a:rPr sz="2000" b="1" spc="-90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davranır.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5257800" cy="293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136"/>
            <a:ext cx="8229600" cy="5669280"/>
          </a:xfrm>
          <a:custGeom>
            <a:avLst/>
            <a:gdLst/>
            <a:ahLst/>
            <a:cxnLst/>
            <a:rect l="l" t="t" r="r" b="b"/>
            <a:pathLst>
              <a:path w="8229600" h="5669280">
                <a:moveTo>
                  <a:pt x="0" y="5669026"/>
                </a:moveTo>
                <a:lnTo>
                  <a:pt x="8229600" y="5669026"/>
                </a:lnTo>
                <a:lnTo>
                  <a:pt x="8229600" y="0"/>
                </a:lnTo>
                <a:lnTo>
                  <a:pt x="0" y="0"/>
                </a:lnTo>
                <a:lnTo>
                  <a:pt x="0" y="5669026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6503"/>
            <a:ext cx="4942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Dikkatsizlik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Yapılmaması</a:t>
            </a:r>
            <a:r>
              <a:rPr sz="18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gerekeni</a:t>
            </a:r>
            <a:r>
              <a:rPr sz="18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yapma,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15180"/>
            <a:ext cx="791845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2400" b="1" dirty="0">
                <a:latin typeface="Comic Sans MS"/>
                <a:cs typeface="Comic Sans MS"/>
              </a:rPr>
              <a:t>Örnek: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I.M.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olarak</a:t>
            </a:r>
            <a:r>
              <a:rPr sz="2400" b="1" spc="-7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yapılması</a:t>
            </a:r>
            <a:r>
              <a:rPr sz="2400" b="1" spc="-6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gereken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enjeksiyonun</a:t>
            </a:r>
            <a:endParaRPr sz="2400">
              <a:latin typeface="Comic Sans MS"/>
              <a:cs typeface="Comic Sans MS"/>
            </a:endParaRPr>
          </a:p>
          <a:p>
            <a:pPr marL="355600" marR="189230">
              <a:lnSpc>
                <a:spcPts val="2860"/>
              </a:lnSpc>
              <a:spcBef>
                <a:spcPts val="110"/>
              </a:spcBef>
            </a:pPr>
            <a:r>
              <a:rPr sz="2400" b="1" dirty="0">
                <a:latin typeface="Comic Sans MS"/>
                <a:cs typeface="Comic Sans MS"/>
              </a:rPr>
              <a:t>I.V.</a:t>
            </a:r>
            <a:r>
              <a:rPr sz="2400" b="1" spc="-10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yapılması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sonucunda</a:t>
            </a:r>
            <a:r>
              <a:rPr sz="2400" b="1" spc="-6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ortaya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çıkan</a:t>
            </a:r>
            <a:r>
              <a:rPr sz="2400" b="1" spc="-6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istenmeyen </a:t>
            </a:r>
            <a:r>
              <a:rPr sz="2400" b="1" dirty="0">
                <a:latin typeface="Comic Sans MS"/>
                <a:cs typeface="Comic Sans MS"/>
              </a:rPr>
              <a:t>durum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olarak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tanımlayabiliriz.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601" y="1038160"/>
            <a:ext cx="3124200" cy="3000439"/>
            <a:chOff x="3247961" y="1038161"/>
            <a:chExt cx="1400175" cy="24955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9" y="1066800"/>
              <a:ext cx="1343025" cy="2438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62248" y="1052449"/>
              <a:ext cx="1371600" cy="2466975"/>
            </a:xfrm>
            <a:custGeom>
              <a:avLst/>
              <a:gdLst/>
              <a:ahLst/>
              <a:cxnLst/>
              <a:rect l="l" t="t" r="r" b="b"/>
              <a:pathLst>
                <a:path w="1371600" h="2466975">
                  <a:moveTo>
                    <a:pt x="0" y="2466975"/>
                  </a:moveTo>
                  <a:lnTo>
                    <a:pt x="1371600" y="2466975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24669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305800" cy="5791200"/>
          </a:xfrm>
          <a:custGeom>
            <a:avLst/>
            <a:gdLst/>
            <a:ahLst/>
            <a:cxnLst/>
            <a:rect l="l" t="t" r="r" b="b"/>
            <a:pathLst>
              <a:path w="8305800" h="5791200">
                <a:moveTo>
                  <a:pt x="0" y="5791200"/>
                </a:moveTo>
                <a:lnTo>
                  <a:pt x="8305800" y="5791200"/>
                </a:lnTo>
                <a:lnTo>
                  <a:pt x="83058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720" y="622554"/>
            <a:ext cx="75393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Meslekte</a:t>
            </a:r>
            <a:r>
              <a:rPr sz="2800" b="1" spc="-1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Acemilik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Doktorun</a:t>
            </a:r>
            <a:r>
              <a:rPr sz="2800" b="1" spc="-1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acemiliği,</a:t>
            </a:r>
            <a:r>
              <a:rPr sz="2800" b="1" spc="-1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tıp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sanatının</a:t>
            </a:r>
            <a:r>
              <a:rPr sz="2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icrası</a:t>
            </a:r>
            <a:r>
              <a:rPr sz="2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için</a:t>
            </a:r>
            <a:r>
              <a:rPr sz="2800" b="1"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gerekli</a:t>
            </a:r>
            <a:r>
              <a:rPr sz="2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olan</a:t>
            </a:r>
            <a:r>
              <a:rPr sz="28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bilgi</a:t>
            </a:r>
            <a:r>
              <a:rPr sz="2800" b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ve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teknik</a:t>
            </a:r>
            <a:r>
              <a:rPr sz="2800" b="1" spc="-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düzeyin</a:t>
            </a:r>
            <a:r>
              <a:rPr sz="2800" b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eksikliğinden</a:t>
            </a:r>
            <a:r>
              <a:rPr sz="2800" b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ortaya</a:t>
            </a:r>
            <a:r>
              <a:rPr sz="2800" b="1" spc="-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çıkar.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4542866"/>
            <a:ext cx="81464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5600" algn="l"/>
                <a:tab pos="2882900" algn="l"/>
                <a:tab pos="5492750" algn="l"/>
              </a:tabLst>
            </a:pPr>
            <a:r>
              <a:rPr sz="2400" b="1" dirty="0">
                <a:latin typeface="Comic Sans MS"/>
                <a:cs typeface="Comic Sans MS"/>
              </a:rPr>
              <a:t>Örnek: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Bir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cerrah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karın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muayenesinde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defans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olarak </a:t>
            </a:r>
            <a:r>
              <a:rPr sz="2400" b="1" dirty="0">
                <a:latin typeface="Comic Sans MS"/>
                <a:cs typeface="Comic Sans MS"/>
              </a:rPr>
              <a:t>tanımlanan</a:t>
            </a:r>
            <a:r>
              <a:rPr sz="2400" b="1" spc="-14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karın</a:t>
            </a:r>
            <a:r>
              <a:rPr sz="2400" b="1" dirty="0">
                <a:latin typeface="Comic Sans MS"/>
                <a:cs typeface="Comic Sans MS"/>
              </a:rPr>
              <a:t>	sertliği,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ateş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ve</a:t>
            </a:r>
            <a:r>
              <a:rPr sz="2400" b="1" spc="-10" dirty="0">
                <a:latin typeface="Comic Sans MS"/>
                <a:cs typeface="Comic Sans MS"/>
              </a:rPr>
              <a:t> rebaunt </a:t>
            </a:r>
            <a:r>
              <a:rPr sz="2400" b="1" dirty="0">
                <a:latin typeface="Comic Sans MS"/>
                <a:cs typeface="Comic Sans MS"/>
              </a:rPr>
              <a:t>tanımlayan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bir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hastaya</a:t>
            </a:r>
            <a:r>
              <a:rPr sz="2400" b="1" spc="-9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akut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batın</a:t>
            </a:r>
            <a:r>
              <a:rPr sz="2400" b="1" dirty="0">
                <a:latin typeface="Comic Sans MS"/>
                <a:cs typeface="Comic Sans MS"/>
              </a:rPr>
              <a:t>	tanısı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koyamaması </a:t>
            </a:r>
            <a:r>
              <a:rPr sz="2400" b="1" dirty="0">
                <a:latin typeface="Comic Sans MS"/>
                <a:cs typeface="Comic Sans MS"/>
              </a:rPr>
              <a:t>meslekte</a:t>
            </a:r>
            <a:r>
              <a:rPr sz="2400" b="1" spc="-10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acemilik</a:t>
            </a:r>
            <a:r>
              <a:rPr sz="2400" b="1" spc="-6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olarak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kabul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edilir.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81200" y="2257361"/>
            <a:ext cx="4190999" cy="2162239"/>
            <a:chOff x="2790761" y="2257361"/>
            <a:chExt cx="2724150" cy="18815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399" y="2292250"/>
              <a:ext cx="2667000" cy="18177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05048" y="2271648"/>
              <a:ext cx="2695575" cy="1852930"/>
            </a:xfrm>
            <a:custGeom>
              <a:avLst/>
              <a:gdLst/>
              <a:ahLst/>
              <a:cxnLst/>
              <a:rect l="l" t="t" r="r" b="b"/>
              <a:pathLst>
                <a:path w="2695575" h="1852929">
                  <a:moveTo>
                    <a:pt x="0" y="1852676"/>
                  </a:moveTo>
                  <a:lnTo>
                    <a:pt x="2695575" y="1852676"/>
                  </a:lnTo>
                  <a:lnTo>
                    <a:pt x="2695575" y="0"/>
                  </a:lnTo>
                  <a:lnTo>
                    <a:pt x="0" y="0"/>
                  </a:lnTo>
                  <a:lnTo>
                    <a:pt x="0" y="1852676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229600" cy="2895600"/>
          </a:xfrm>
          <a:custGeom>
            <a:avLst/>
            <a:gdLst/>
            <a:ahLst/>
            <a:cxnLst/>
            <a:rect l="l" t="t" r="r" b="b"/>
            <a:pathLst>
              <a:path w="8229600" h="2895600">
                <a:moveTo>
                  <a:pt x="0" y="2895600"/>
                </a:moveTo>
                <a:lnTo>
                  <a:pt x="8229600" y="2895600"/>
                </a:lnTo>
                <a:lnTo>
                  <a:pt x="822960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Sorumluluk;</a:t>
            </a:r>
            <a:r>
              <a:rPr sz="3200" spc="-430" dirty="0">
                <a:solidFill>
                  <a:srgbClr val="FF0000"/>
                </a:solidFill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kişinin</a:t>
            </a:r>
            <a:r>
              <a:rPr sz="3200" b="0" spc="-2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yetki</a:t>
            </a:r>
            <a:r>
              <a:rPr sz="3200" b="0" spc="-20" dirty="0">
                <a:latin typeface="Comic Sans MS"/>
                <a:cs typeface="Comic Sans MS"/>
              </a:rPr>
              <a:t> </a:t>
            </a:r>
            <a:r>
              <a:rPr sz="3200" b="0" spc="-10" dirty="0">
                <a:latin typeface="Comic Sans MS"/>
                <a:cs typeface="Comic Sans MS"/>
              </a:rPr>
              <a:t>alanına </a:t>
            </a:r>
            <a:r>
              <a:rPr sz="3200" b="0" dirty="0">
                <a:latin typeface="Comic Sans MS"/>
                <a:cs typeface="Comic Sans MS"/>
              </a:rPr>
              <a:t>giren</a:t>
            </a:r>
            <a:r>
              <a:rPr sz="3200" b="0" spc="-5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davranışları</a:t>
            </a:r>
            <a:r>
              <a:rPr sz="3200" b="0" spc="-8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belirleyen</a:t>
            </a:r>
            <a:r>
              <a:rPr sz="3200" b="0" spc="-50" dirty="0">
                <a:latin typeface="Comic Sans MS"/>
                <a:cs typeface="Comic Sans MS"/>
              </a:rPr>
              <a:t> </a:t>
            </a:r>
            <a:r>
              <a:rPr sz="3200" b="0" spc="-10" dirty="0">
                <a:latin typeface="Comic Sans MS"/>
                <a:cs typeface="Comic Sans MS"/>
              </a:rPr>
              <a:t>kurallara </a:t>
            </a:r>
            <a:r>
              <a:rPr sz="3200" b="0" dirty="0">
                <a:latin typeface="Comic Sans MS"/>
                <a:cs typeface="Comic Sans MS"/>
              </a:rPr>
              <a:t>uymaması</a:t>
            </a:r>
            <a:r>
              <a:rPr sz="3200" b="0" spc="-35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durumunda</a:t>
            </a:r>
            <a:r>
              <a:rPr sz="3200" b="0" spc="-50" dirty="0">
                <a:latin typeface="Comic Sans MS"/>
                <a:cs typeface="Comic Sans MS"/>
              </a:rPr>
              <a:t> </a:t>
            </a:r>
            <a:r>
              <a:rPr sz="3200" b="0" dirty="0">
                <a:latin typeface="Comic Sans MS"/>
                <a:cs typeface="Comic Sans MS"/>
              </a:rPr>
              <a:t>hesabını</a:t>
            </a:r>
            <a:r>
              <a:rPr sz="3200" b="0" spc="-20" dirty="0">
                <a:latin typeface="Comic Sans MS"/>
                <a:cs typeface="Comic Sans MS"/>
              </a:rPr>
              <a:t> </a:t>
            </a:r>
            <a:r>
              <a:rPr sz="3200" b="0" spc="-10" dirty="0">
                <a:latin typeface="Comic Sans MS"/>
                <a:cs typeface="Comic Sans MS"/>
              </a:rPr>
              <a:t>verme halidir.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86011" y="3724275"/>
            <a:ext cx="3162300" cy="2714625"/>
            <a:chOff x="2886011" y="3724275"/>
            <a:chExt cx="3162300" cy="2714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99" y="3733800"/>
              <a:ext cx="3143250" cy="2695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90773" y="3729037"/>
              <a:ext cx="3152775" cy="2705100"/>
            </a:xfrm>
            <a:custGeom>
              <a:avLst/>
              <a:gdLst/>
              <a:ahLst/>
              <a:cxnLst/>
              <a:rect l="l" t="t" r="r" b="b"/>
              <a:pathLst>
                <a:path w="3152775" h="2705100">
                  <a:moveTo>
                    <a:pt x="0" y="2705100"/>
                  </a:moveTo>
                  <a:lnTo>
                    <a:pt x="3152775" y="2705100"/>
                  </a:lnTo>
                  <a:lnTo>
                    <a:pt x="3152775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"/>
            <a:ext cx="8382000" cy="9144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59715" rIns="0" bIns="0" rtlCol="0">
            <a:spAutoFit/>
          </a:bodyPr>
          <a:lstStyle/>
          <a:p>
            <a:pPr marL="981710">
              <a:lnSpc>
                <a:spcPct val="100000"/>
              </a:lnSpc>
              <a:spcBef>
                <a:spcPts val="2045"/>
              </a:spcBef>
            </a:pPr>
            <a:r>
              <a:rPr sz="2200" b="1" dirty="0">
                <a:solidFill>
                  <a:srgbClr val="FF3300"/>
                </a:solidFill>
                <a:latin typeface="Comic Sans MS"/>
                <a:cs typeface="Comic Sans MS"/>
              </a:rPr>
              <a:t>Emir</a:t>
            </a:r>
            <a:r>
              <a:rPr sz="2200" b="1" spc="-8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200" b="1" dirty="0">
                <a:solidFill>
                  <a:srgbClr val="FF3300"/>
                </a:solidFill>
                <a:latin typeface="Comic Sans MS"/>
                <a:cs typeface="Comic Sans MS"/>
              </a:rPr>
              <a:t>ve</a:t>
            </a:r>
            <a:r>
              <a:rPr sz="2200" b="1" spc="-9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200" b="1" dirty="0">
                <a:solidFill>
                  <a:srgbClr val="FF3300"/>
                </a:solidFill>
                <a:latin typeface="Comic Sans MS"/>
                <a:cs typeface="Comic Sans MS"/>
              </a:rPr>
              <a:t>yönetmeliklere</a:t>
            </a:r>
            <a:r>
              <a:rPr sz="2200" b="1" spc="-7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omic Sans MS"/>
                <a:cs typeface="Comic Sans MS"/>
              </a:rPr>
              <a:t>uymama.</a:t>
            </a:r>
            <a:endParaRPr sz="2200">
              <a:latin typeface="Comic Sans MS"/>
              <a:cs typeface="Comic Sans MS"/>
            </a:endParaRPr>
          </a:p>
          <a:p>
            <a:pPr marL="929640">
              <a:lnSpc>
                <a:spcPct val="100000"/>
              </a:lnSpc>
              <a:spcBef>
                <a:spcPts val="40"/>
              </a:spcBef>
            </a:pPr>
            <a:r>
              <a:rPr sz="1600" b="1" dirty="0">
                <a:solidFill>
                  <a:srgbClr val="FF3300"/>
                </a:solidFill>
                <a:latin typeface="Comic Sans MS"/>
                <a:cs typeface="Comic Sans MS"/>
              </a:rPr>
              <a:t>“Aydınlatılmış</a:t>
            </a:r>
            <a:r>
              <a:rPr sz="1600" b="1" spc="-6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3300"/>
                </a:solidFill>
                <a:latin typeface="Comic Sans MS"/>
                <a:cs typeface="Comic Sans MS"/>
              </a:rPr>
              <a:t>Onamın</a:t>
            </a:r>
            <a:r>
              <a:rPr sz="1600" b="1" spc="-9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3300"/>
                </a:solidFill>
                <a:latin typeface="Comic Sans MS"/>
                <a:cs typeface="Comic Sans MS"/>
              </a:rPr>
              <a:t>Olmaması”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1143000"/>
            <a:ext cx="6096000" cy="5181600"/>
          </a:xfrm>
          <a:custGeom>
            <a:avLst/>
            <a:gdLst/>
            <a:ahLst/>
            <a:cxnLst/>
            <a:rect l="l" t="t" r="r" b="b"/>
            <a:pathLst>
              <a:path w="6096000" h="5181600">
                <a:moveTo>
                  <a:pt x="0" y="5181600"/>
                </a:moveTo>
                <a:lnTo>
                  <a:pt x="6096000" y="5181600"/>
                </a:lnTo>
                <a:lnTo>
                  <a:pt x="60960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1194" y="1135126"/>
            <a:ext cx="5897245" cy="48285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37465" indent="-342900">
              <a:lnSpc>
                <a:spcPts val="1960"/>
              </a:lnSpc>
              <a:spcBef>
                <a:spcPts val="33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dirty="0">
                <a:latin typeface="Comic Sans MS"/>
                <a:cs typeface="Comic Sans MS"/>
              </a:rPr>
              <a:t>Hayvandan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</a:t>
            </a:r>
            <a:r>
              <a:rPr sz="1800" dirty="0">
                <a:latin typeface="Calibri"/>
                <a:cs typeface="Calibri"/>
              </a:rPr>
              <a:t>ü</a:t>
            </a:r>
            <a:r>
              <a:rPr sz="1800" dirty="0">
                <a:latin typeface="Comic Sans MS"/>
                <a:cs typeface="Comic Sans MS"/>
              </a:rPr>
              <a:t>şme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sonucu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</a:t>
            </a:r>
            <a:r>
              <a:rPr sz="1800" dirty="0">
                <a:latin typeface="Calibri"/>
                <a:cs typeface="Calibri"/>
              </a:rPr>
              <a:t>ö</a:t>
            </a:r>
            <a:r>
              <a:rPr sz="1800" dirty="0">
                <a:latin typeface="Comic Sans MS"/>
                <a:cs typeface="Comic Sans MS"/>
              </a:rPr>
              <a:t>brek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laserasyonu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tanısı </a:t>
            </a:r>
            <a:r>
              <a:rPr sz="1800" dirty="0">
                <a:latin typeface="Comic Sans MS"/>
                <a:cs typeface="Comic Sans MS"/>
              </a:rPr>
              <a:t>konulan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hastaya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nefrektomi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operasyonu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uygulanıyor.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65"/>
              </a:spcBef>
              <a:buFont typeface="Microsoft Sans Serif"/>
              <a:buChar char="•"/>
            </a:pPr>
            <a:endParaRPr sz="18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1960"/>
              </a:lnSpc>
              <a:spcBef>
                <a:spcPts val="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dirty="0">
                <a:latin typeface="Comic Sans MS"/>
                <a:cs typeface="Comic Sans MS"/>
              </a:rPr>
              <a:t>Nefrektomi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sonrası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sağ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lomber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</a:t>
            </a:r>
            <a:r>
              <a:rPr sz="1800" dirty="0">
                <a:latin typeface="Calibri"/>
                <a:cs typeface="Calibri"/>
              </a:rPr>
              <a:t>ö</a:t>
            </a:r>
            <a:r>
              <a:rPr sz="1800" dirty="0">
                <a:latin typeface="Comic Sans MS"/>
                <a:cs typeface="Comic Sans MS"/>
              </a:rPr>
              <a:t>lgede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kızarıklık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ve </a:t>
            </a:r>
            <a:r>
              <a:rPr sz="1800" dirty="0">
                <a:latin typeface="Comic Sans MS"/>
                <a:cs typeface="Comic Sans MS"/>
              </a:rPr>
              <a:t>şişlik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şikayeti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ile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Genel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Cerrahi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Polikliniğine</a:t>
            </a:r>
            <a:endParaRPr sz="1800">
              <a:latin typeface="Comic Sans MS"/>
              <a:cs typeface="Comic Sans MS"/>
            </a:endParaRPr>
          </a:p>
          <a:p>
            <a:pPr marL="355600" marR="219710">
              <a:lnSpc>
                <a:spcPts val="193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başvuran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hastaya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abse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tanısı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konuluyor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hastaya </a:t>
            </a:r>
            <a:r>
              <a:rPr sz="1800" dirty="0">
                <a:latin typeface="Comic Sans MS"/>
                <a:cs typeface="Comic Sans MS"/>
              </a:rPr>
              <a:t>Poliklinik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şartları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altında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aynı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</a:t>
            </a:r>
            <a:r>
              <a:rPr sz="1800" dirty="0">
                <a:latin typeface="Calibri"/>
                <a:cs typeface="Calibri"/>
              </a:rPr>
              <a:t>ü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abse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drenajı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930"/>
              </a:lnSpc>
            </a:pPr>
            <a:r>
              <a:rPr sz="1800" dirty="0">
                <a:latin typeface="Comic Sans MS"/>
                <a:cs typeface="Comic Sans MS"/>
              </a:rPr>
              <a:t>uygulanıyor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dren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yerleştiriliyor,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Comic Sans MS"/>
              <a:cs typeface="Comic Sans MS"/>
            </a:endParaRPr>
          </a:p>
          <a:p>
            <a:pPr marL="355600" marR="15240" indent="-342900">
              <a:lnSpc>
                <a:spcPct val="903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800" dirty="0">
                <a:latin typeface="Comic Sans MS"/>
                <a:cs typeface="Comic Sans MS"/>
              </a:rPr>
              <a:t>Aynı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</a:t>
            </a:r>
            <a:r>
              <a:rPr sz="1800" dirty="0">
                <a:latin typeface="Calibri"/>
                <a:cs typeface="Calibri"/>
              </a:rPr>
              <a:t>ü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drenaj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</a:t>
            </a:r>
            <a:r>
              <a:rPr sz="1800" dirty="0">
                <a:latin typeface="Calibri"/>
                <a:cs typeface="Calibri"/>
              </a:rPr>
              <a:t>ö</a:t>
            </a:r>
            <a:r>
              <a:rPr sz="1800" dirty="0">
                <a:latin typeface="Comic Sans MS"/>
                <a:cs typeface="Comic Sans MS"/>
              </a:rPr>
              <a:t>lgesine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konulan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dreni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</a:t>
            </a:r>
            <a:r>
              <a:rPr sz="1800" dirty="0">
                <a:latin typeface="Calibri"/>
                <a:cs typeface="Calibri"/>
              </a:rPr>
              <a:t>ü</a:t>
            </a:r>
            <a:r>
              <a:rPr sz="1800" dirty="0">
                <a:latin typeface="Comic Sans MS"/>
                <a:cs typeface="Comic Sans MS"/>
              </a:rPr>
              <a:t>şen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hasta </a:t>
            </a:r>
            <a:r>
              <a:rPr sz="1800" dirty="0">
                <a:latin typeface="Comic Sans MS"/>
                <a:cs typeface="Comic Sans MS"/>
              </a:rPr>
              <a:t>2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</a:t>
            </a:r>
            <a:r>
              <a:rPr sz="1800" dirty="0">
                <a:latin typeface="Calibri"/>
                <a:cs typeface="Calibri"/>
              </a:rPr>
              <a:t>ü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sonra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tekrar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Genel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Cerrahi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Polikliniğine </a:t>
            </a:r>
            <a:r>
              <a:rPr sz="1800" dirty="0">
                <a:latin typeface="Comic Sans MS"/>
                <a:cs typeface="Comic Sans MS"/>
              </a:rPr>
              <a:t>başvuruyor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başka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bir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cerrah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tarafından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Comic Sans MS"/>
                <a:cs typeface="Comic Sans MS"/>
              </a:rPr>
              <a:t>hastaneye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yatırılıyor.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Comic Sans MS"/>
              <a:cs typeface="Comic Sans MS"/>
            </a:endParaRPr>
          </a:p>
          <a:p>
            <a:pPr marL="353695" indent="-340995" algn="just">
              <a:lnSpc>
                <a:spcPts val="2045"/>
              </a:lnSpc>
              <a:buFont typeface="Microsoft Sans Serif"/>
              <a:buChar char="•"/>
              <a:tabLst>
                <a:tab pos="353695" algn="l"/>
              </a:tabLst>
            </a:pPr>
            <a:r>
              <a:rPr sz="1800" dirty="0">
                <a:latin typeface="Comic Sans MS"/>
                <a:cs typeface="Comic Sans MS"/>
              </a:rPr>
              <a:t>Hasta,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operasyonu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yapan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hekimden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poliklinik</a:t>
            </a:r>
            <a:endParaRPr sz="1800">
              <a:latin typeface="Comic Sans MS"/>
              <a:cs typeface="Comic Sans MS"/>
            </a:endParaRPr>
          </a:p>
          <a:p>
            <a:pPr marL="355600" marR="26670" algn="just">
              <a:lnSpc>
                <a:spcPct val="90300"/>
              </a:lnSpc>
              <a:spcBef>
                <a:spcPts val="95"/>
              </a:spcBef>
            </a:pPr>
            <a:r>
              <a:rPr sz="1800" dirty="0">
                <a:latin typeface="Comic Sans MS"/>
                <a:cs typeface="Comic Sans MS"/>
              </a:rPr>
              <a:t>şartlarında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abse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drenajı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yaptığı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</a:t>
            </a:r>
            <a:r>
              <a:rPr sz="1800" dirty="0">
                <a:latin typeface="Calibri"/>
                <a:cs typeface="Calibri"/>
              </a:rPr>
              <a:t>ö</a:t>
            </a:r>
            <a:r>
              <a:rPr sz="1800" dirty="0">
                <a:latin typeface="Comic Sans MS"/>
                <a:cs typeface="Comic Sans MS"/>
              </a:rPr>
              <a:t>nemde</a:t>
            </a:r>
            <a:r>
              <a:rPr sz="1800" spc="-10" dirty="0">
                <a:latin typeface="Comic Sans MS"/>
                <a:cs typeface="Comic Sans MS"/>
              </a:rPr>
              <a:t> kendisinin </a:t>
            </a:r>
            <a:r>
              <a:rPr sz="1800" dirty="0">
                <a:latin typeface="Comic Sans MS"/>
                <a:cs typeface="Comic Sans MS"/>
              </a:rPr>
              <a:t>bilgilendirilmediğini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izninin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alınmadığını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bildirerek </a:t>
            </a:r>
            <a:r>
              <a:rPr sz="1800" dirty="0">
                <a:latin typeface="Comic Sans MS"/>
                <a:cs typeface="Comic Sans MS"/>
              </a:rPr>
              <a:t>davacı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oluyor.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5" name="object 5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99" y="2666936"/>
            <a:ext cx="1711833" cy="121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"/>
            <a:ext cx="80772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610"/>
              </a:spcBef>
            </a:pPr>
            <a:r>
              <a:rPr sz="2000" b="1" dirty="0">
                <a:solidFill>
                  <a:srgbClr val="FF3300"/>
                </a:solidFill>
                <a:latin typeface="Comic Sans MS"/>
                <a:cs typeface="Comic Sans MS"/>
              </a:rPr>
              <a:t>Emir</a:t>
            </a:r>
            <a:r>
              <a:rPr sz="2000" b="1" spc="-6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omic Sans MS"/>
                <a:cs typeface="Comic Sans MS"/>
              </a:rPr>
              <a:t>ve</a:t>
            </a:r>
            <a:r>
              <a:rPr sz="2000" b="1" spc="-3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omic Sans MS"/>
                <a:cs typeface="Comic Sans MS"/>
              </a:rPr>
              <a:t>yönetmeliklere</a:t>
            </a:r>
            <a:r>
              <a:rPr sz="2000" b="1" spc="-8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omic Sans MS"/>
                <a:cs typeface="Comic Sans MS"/>
              </a:rPr>
              <a:t>uymama.</a:t>
            </a:r>
            <a:endParaRPr sz="2000">
              <a:latin typeface="Comic Sans MS"/>
              <a:cs typeface="Comic Sans MS"/>
            </a:endParaRPr>
          </a:p>
          <a:p>
            <a:pPr marL="638810">
              <a:lnSpc>
                <a:spcPct val="100000"/>
              </a:lnSpc>
              <a:spcBef>
                <a:spcPts val="244"/>
              </a:spcBef>
            </a:pPr>
            <a:r>
              <a:rPr sz="2000" b="1" dirty="0">
                <a:solidFill>
                  <a:srgbClr val="FF3300"/>
                </a:solidFill>
                <a:latin typeface="Comic Sans MS"/>
                <a:cs typeface="Comic Sans MS"/>
              </a:rPr>
              <a:t>(Resmi</a:t>
            </a:r>
            <a:r>
              <a:rPr sz="2000" b="1" spc="-5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omic Sans MS"/>
                <a:cs typeface="Comic Sans MS"/>
              </a:rPr>
              <a:t>Evrak</a:t>
            </a:r>
            <a:r>
              <a:rPr sz="2000" b="1" spc="-5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omic Sans MS"/>
                <a:cs typeface="Comic Sans MS"/>
              </a:rPr>
              <a:t>Üzerinde</a:t>
            </a:r>
            <a:r>
              <a:rPr sz="2000" b="1" spc="-5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omic Sans MS"/>
                <a:cs typeface="Comic Sans MS"/>
              </a:rPr>
              <a:t>Oynama)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457835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305800" cy="5791200"/>
          </a:xfrm>
          <a:custGeom>
            <a:avLst/>
            <a:gdLst/>
            <a:ahLst/>
            <a:cxnLst/>
            <a:rect l="l" t="t" r="r" b="b"/>
            <a:pathLst>
              <a:path w="8305800" h="5791200">
                <a:moveTo>
                  <a:pt x="0" y="5791200"/>
                </a:moveTo>
                <a:lnTo>
                  <a:pt x="8305800" y="5791200"/>
                </a:lnTo>
                <a:lnTo>
                  <a:pt x="83058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720" y="617982"/>
            <a:ext cx="6717030" cy="520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3200" b="1" spc="-10" dirty="0">
                <a:latin typeface="Comic Sans MS"/>
                <a:cs typeface="Comic Sans MS"/>
              </a:rPr>
              <a:t>İhmal</a:t>
            </a:r>
            <a:r>
              <a:rPr sz="3200" b="1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Comic Sans MS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b="1" spc="-10" dirty="0">
                <a:latin typeface="Comic Sans MS"/>
                <a:cs typeface="Comic Sans MS"/>
              </a:rPr>
              <a:t>Kusur</a:t>
            </a:r>
            <a:r>
              <a:rPr sz="3200" b="1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Comic Sans MS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b="1" dirty="0">
                <a:latin typeface="Comic Sans MS"/>
                <a:cs typeface="Comic Sans MS"/>
              </a:rPr>
              <a:t>Tedbirsizlik</a:t>
            </a:r>
            <a:r>
              <a:rPr sz="3200" b="1" spc="-4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ve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Dikkatsizlik,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omic Sans MS"/>
              <a:buChar char="•"/>
            </a:pPr>
            <a:endParaRPr sz="32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b="1" dirty="0">
                <a:latin typeface="Comic Sans MS"/>
                <a:cs typeface="Comic Sans MS"/>
              </a:rPr>
              <a:t>Meslekte</a:t>
            </a:r>
            <a:r>
              <a:rPr sz="3200" b="1" spc="-5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Acemilik,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Comic Sans MS"/>
              <a:buChar char="•"/>
            </a:pPr>
            <a:endParaRPr sz="32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3200" b="1" dirty="0">
                <a:latin typeface="Comic Sans MS"/>
                <a:cs typeface="Comic Sans MS"/>
              </a:rPr>
              <a:t>Emir</a:t>
            </a:r>
            <a:r>
              <a:rPr sz="3200" b="1" spc="-4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ve</a:t>
            </a:r>
            <a:r>
              <a:rPr sz="3200" b="1" spc="-4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yönetmeliklere</a:t>
            </a:r>
            <a:r>
              <a:rPr sz="3200" b="1" spc="-5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uymama.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7943" y="4014596"/>
            <a:ext cx="307340" cy="1344930"/>
          </a:xfrm>
          <a:custGeom>
            <a:avLst/>
            <a:gdLst/>
            <a:ahLst/>
            <a:cxnLst/>
            <a:rect l="l" t="t" r="r" b="b"/>
            <a:pathLst>
              <a:path w="307340" h="1344929">
                <a:moveTo>
                  <a:pt x="306958" y="0"/>
                </a:moveTo>
                <a:lnTo>
                  <a:pt x="306958" y="1344675"/>
                </a:lnTo>
                <a:lnTo>
                  <a:pt x="0" y="1344675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13355" y="464693"/>
            <a:ext cx="3562985" cy="2832100"/>
            <a:chOff x="2213355" y="464693"/>
            <a:chExt cx="3562985" cy="2832100"/>
          </a:xfrm>
        </p:grpSpPr>
        <p:sp>
          <p:nvSpPr>
            <p:cNvPr id="4" name="object 4"/>
            <p:cNvSpPr/>
            <p:nvPr/>
          </p:nvSpPr>
          <p:spPr>
            <a:xfrm>
              <a:off x="3380739" y="1939035"/>
              <a:ext cx="2382520" cy="1344930"/>
            </a:xfrm>
            <a:custGeom>
              <a:avLst/>
              <a:gdLst/>
              <a:ahLst/>
              <a:cxnLst/>
              <a:rect l="l" t="t" r="r" b="b"/>
              <a:pathLst>
                <a:path w="2382520" h="1344929">
                  <a:moveTo>
                    <a:pt x="306959" y="0"/>
                  </a:moveTo>
                  <a:lnTo>
                    <a:pt x="306959" y="1344676"/>
                  </a:lnTo>
                  <a:lnTo>
                    <a:pt x="2382520" y="1344676"/>
                  </a:lnTo>
                </a:path>
                <a:path w="2382520" h="1344929">
                  <a:moveTo>
                    <a:pt x="306959" y="0"/>
                  </a:moveTo>
                  <a:lnTo>
                    <a:pt x="306959" y="1344676"/>
                  </a:lnTo>
                  <a:lnTo>
                    <a:pt x="0" y="134467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6055" y="477393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2"/>
                  </a:lnTo>
                  <a:lnTo>
                    <a:pt x="2923413" y="1461642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6055" y="477393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2"/>
                  </a:moveTo>
                  <a:lnTo>
                    <a:pt x="2923413" y="1461642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9992" y="565530"/>
            <a:ext cx="2917825" cy="12661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765" marR="17145" algn="ctr">
              <a:lnSpc>
                <a:spcPts val="2410"/>
              </a:lnSpc>
              <a:spcBef>
                <a:spcPts val="270"/>
              </a:spcBef>
            </a:pPr>
            <a:r>
              <a:rPr sz="2100" dirty="0">
                <a:latin typeface="Microsoft Sans Serif"/>
                <a:cs typeface="Microsoft Sans Serif"/>
              </a:rPr>
              <a:t>Tıbbi</a:t>
            </a:r>
            <a:r>
              <a:rPr sz="2100" spc="-10" dirty="0">
                <a:latin typeface="Microsoft Sans Serif"/>
                <a:cs typeface="Microsoft Sans Serif"/>
              </a:rPr>
              <a:t> </a:t>
            </a:r>
            <a:r>
              <a:rPr sz="2100" spc="-30" dirty="0">
                <a:latin typeface="Microsoft Sans Serif"/>
                <a:cs typeface="Microsoft Sans Serif"/>
              </a:rPr>
              <a:t>Tedavi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Sonrasında </a:t>
            </a:r>
            <a:r>
              <a:rPr sz="2100" dirty="0">
                <a:latin typeface="Microsoft Sans Serif"/>
                <a:cs typeface="Microsoft Sans Serif"/>
              </a:rPr>
              <a:t>Görülen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İstenmeyen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ts val="2310"/>
              </a:lnSpc>
            </a:pPr>
            <a:r>
              <a:rPr sz="2100" dirty="0">
                <a:latin typeface="Microsoft Sans Serif"/>
                <a:cs typeface="Microsoft Sans Serif"/>
              </a:rPr>
              <a:t>Bir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Durum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ts val="2465"/>
              </a:lnSpc>
            </a:pPr>
            <a:r>
              <a:rPr sz="2100" b="1" spc="-10" dirty="0">
                <a:solidFill>
                  <a:srgbClr val="FF3300"/>
                </a:solidFill>
                <a:latin typeface="Arial"/>
                <a:cs typeface="Arial"/>
              </a:rPr>
              <a:t>(Yaralanma</a:t>
            </a:r>
            <a:r>
              <a:rPr sz="2100" b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3300"/>
                </a:solidFill>
                <a:latin typeface="Arial"/>
                <a:cs typeface="Arial"/>
              </a:rPr>
              <a:t>veya</a:t>
            </a:r>
            <a:r>
              <a:rPr sz="21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3300"/>
                </a:solidFill>
                <a:latin typeface="Arial"/>
                <a:cs typeface="Arial"/>
              </a:rPr>
              <a:t>ölüm</a:t>
            </a:r>
            <a:r>
              <a:rPr sz="2100" spc="-10" dirty="0">
                <a:latin typeface="Microsoft Sans Serif"/>
                <a:cs typeface="Microsoft Sans Serif"/>
              </a:rPr>
              <a:t>)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677" y="2540254"/>
            <a:ext cx="2948940" cy="1487170"/>
            <a:chOff x="444677" y="2540254"/>
            <a:chExt cx="2948940" cy="1487170"/>
          </a:xfrm>
        </p:grpSpPr>
        <p:sp>
          <p:nvSpPr>
            <p:cNvPr id="9" name="object 9"/>
            <p:cNvSpPr/>
            <p:nvPr/>
          </p:nvSpPr>
          <p:spPr>
            <a:xfrm>
              <a:off x="457377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3"/>
                  </a:lnTo>
                  <a:lnTo>
                    <a:pt x="2923413" y="1461643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77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3"/>
                  </a:moveTo>
                  <a:lnTo>
                    <a:pt x="2923413" y="1461643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76960" y="3101416"/>
            <a:ext cx="16865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icrosoft Sans Serif"/>
                <a:cs typeface="Microsoft Sans Serif"/>
              </a:rPr>
              <a:t>Komplikasyon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50559" y="2540254"/>
            <a:ext cx="2948940" cy="1487170"/>
            <a:chOff x="5750559" y="2540254"/>
            <a:chExt cx="2948940" cy="1487170"/>
          </a:xfrm>
        </p:grpSpPr>
        <p:sp>
          <p:nvSpPr>
            <p:cNvPr id="13" name="object 13"/>
            <p:cNvSpPr/>
            <p:nvPr/>
          </p:nvSpPr>
          <p:spPr>
            <a:xfrm>
              <a:off x="5763259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3"/>
                  </a:lnTo>
                  <a:lnTo>
                    <a:pt x="2923413" y="1461643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3259" y="2552954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3"/>
                  </a:moveTo>
                  <a:lnTo>
                    <a:pt x="2923413" y="1461643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04507" y="3101416"/>
            <a:ext cx="12407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icrosoft Sans Serif"/>
                <a:cs typeface="Microsoft Sans Serif"/>
              </a:rPr>
              <a:t>Malpraktis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81958" y="4615827"/>
            <a:ext cx="2948940" cy="1487170"/>
            <a:chOff x="3981958" y="4615827"/>
            <a:chExt cx="2948940" cy="1487170"/>
          </a:xfrm>
        </p:grpSpPr>
        <p:sp>
          <p:nvSpPr>
            <p:cNvPr id="17" name="object 17"/>
            <p:cNvSpPr/>
            <p:nvPr/>
          </p:nvSpPr>
          <p:spPr>
            <a:xfrm>
              <a:off x="3994658" y="4628527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2923413" y="0"/>
                  </a:moveTo>
                  <a:lnTo>
                    <a:pt x="0" y="0"/>
                  </a:lnTo>
                  <a:lnTo>
                    <a:pt x="0" y="1461642"/>
                  </a:lnTo>
                  <a:lnTo>
                    <a:pt x="2923413" y="1461642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4658" y="4628527"/>
              <a:ext cx="2923540" cy="1461770"/>
            </a:xfrm>
            <a:custGeom>
              <a:avLst/>
              <a:gdLst/>
              <a:ahLst/>
              <a:cxnLst/>
              <a:rect l="l" t="t" r="r" b="b"/>
              <a:pathLst>
                <a:path w="2923540" h="1461770">
                  <a:moveTo>
                    <a:pt x="0" y="1461642"/>
                  </a:moveTo>
                  <a:lnTo>
                    <a:pt x="2923413" y="1461642"/>
                  </a:lnTo>
                  <a:lnTo>
                    <a:pt x="2923413" y="0"/>
                  </a:lnTo>
                  <a:lnTo>
                    <a:pt x="0" y="0"/>
                  </a:lnTo>
                  <a:lnTo>
                    <a:pt x="0" y="14616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99534" y="5024069"/>
            <a:ext cx="2114550" cy="6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00"/>
              </a:spcBef>
            </a:pPr>
            <a:r>
              <a:rPr sz="2100" dirty="0">
                <a:latin typeface="Microsoft Sans Serif"/>
                <a:cs typeface="Microsoft Sans Serif"/>
              </a:rPr>
              <a:t>Cezai</a:t>
            </a:r>
            <a:r>
              <a:rPr sz="2100" spc="-1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Sorumluluk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ts val="2465"/>
              </a:lnSpc>
            </a:pPr>
            <a:r>
              <a:rPr sz="2100" spc="-10" dirty="0">
                <a:latin typeface="Microsoft Sans Serif"/>
                <a:cs typeface="Microsoft Sans Serif"/>
              </a:rPr>
              <a:t>Mevcuttur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09600"/>
            <a:ext cx="8458200" cy="2133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</a:pPr>
            <a:endParaRPr sz="3200">
              <a:latin typeface="Times New Roman"/>
              <a:cs typeface="Times New Roman"/>
            </a:endParaRPr>
          </a:p>
          <a:p>
            <a:pPr marL="364490" algn="ct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Malpraktis</a:t>
            </a:r>
            <a:r>
              <a:rPr sz="32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–</a:t>
            </a:r>
            <a:r>
              <a:rPr sz="32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Komplikasyon</a:t>
            </a:r>
            <a:endParaRPr sz="32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Ayrımında</a:t>
            </a:r>
            <a:r>
              <a:rPr sz="32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Dikkat</a:t>
            </a:r>
            <a:r>
              <a:rPr sz="32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Edilecek</a:t>
            </a:r>
            <a:r>
              <a:rPr sz="32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Durumlar;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200336"/>
            <a:ext cx="2073275" cy="289090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362200"/>
            <a:ext cx="8153400" cy="9906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35609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3429"/>
              </a:spcBef>
              <a:tabLst>
                <a:tab pos="5310505" algn="l"/>
              </a:tabLst>
            </a:pPr>
            <a:r>
              <a:rPr sz="3200" spc="-10" dirty="0"/>
              <a:t>Komplikasyon</a:t>
            </a:r>
            <a:r>
              <a:rPr sz="3200" dirty="0"/>
              <a:t>	</a:t>
            </a:r>
            <a:r>
              <a:rPr sz="3200" spc="-10" dirty="0"/>
              <a:t>Malpraktis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962400" y="2998089"/>
            <a:ext cx="1447800" cy="100330"/>
          </a:xfrm>
          <a:custGeom>
            <a:avLst/>
            <a:gdLst/>
            <a:ahLst/>
            <a:cxnLst/>
            <a:rect l="l" t="t" r="r" b="b"/>
            <a:pathLst>
              <a:path w="1447800" h="100330">
                <a:moveTo>
                  <a:pt x="85471" y="0"/>
                </a:moveTo>
                <a:lnTo>
                  <a:pt x="83185" y="1397"/>
                </a:lnTo>
                <a:lnTo>
                  <a:pt x="0" y="49911"/>
                </a:lnTo>
                <a:lnTo>
                  <a:pt x="83185" y="98425"/>
                </a:lnTo>
                <a:lnTo>
                  <a:pt x="85471" y="99822"/>
                </a:lnTo>
                <a:lnTo>
                  <a:pt x="88391" y="99060"/>
                </a:lnTo>
                <a:lnTo>
                  <a:pt x="89788" y="96774"/>
                </a:lnTo>
                <a:lnTo>
                  <a:pt x="91059" y="94487"/>
                </a:lnTo>
                <a:lnTo>
                  <a:pt x="90297" y="91566"/>
                </a:lnTo>
                <a:lnTo>
                  <a:pt x="88011" y="90297"/>
                </a:lnTo>
                <a:lnTo>
                  <a:pt x="26833" y="54610"/>
                </a:lnTo>
                <a:lnTo>
                  <a:pt x="9398" y="54610"/>
                </a:lnTo>
                <a:lnTo>
                  <a:pt x="9398" y="45085"/>
                </a:lnTo>
                <a:lnTo>
                  <a:pt x="27050" y="45085"/>
                </a:lnTo>
                <a:lnTo>
                  <a:pt x="88011" y="9525"/>
                </a:lnTo>
                <a:lnTo>
                  <a:pt x="90297" y="8255"/>
                </a:lnTo>
                <a:lnTo>
                  <a:pt x="91059" y="5334"/>
                </a:lnTo>
                <a:lnTo>
                  <a:pt x="89788" y="3048"/>
                </a:lnTo>
                <a:lnTo>
                  <a:pt x="88391" y="762"/>
                </a:lnTo>
                <a:lnTo>
                  <a:pt x="85471" y="0"/>
                </a:lnTo>
                <a:close/>
              </a:path>
              <a:path w="1447800" h="100330">
                <a:moveTo>
                  <a:pt x="1429022" y="49911"/>
                </a:moveTo>
                <a:lnTo>
                  <a:pt x="1359789" y="90297"/>
                </a:lnTo>
                <a:lnTo>
                  <a:pt x="1357502" y="91566"/>
                </a:lnTo>
                <a:lnTo>
                  <a:pt x="1356740" y="94487"/>
                </a:lnTo>
                <a:lnTo>
                  <a:pt x="1358011" y="96774"/>
                </a:lnTo>
                <a:lnTo>
                  <a:pt x="1359408" y="99060"/>
                </a:lnTo>
                <a:lnTo>
                  <a:pt x="1362328" y="99822"/>
                </a:lnTo>
                <a:lnTo>
                  <a:pt x="1364614" y="98425"/>
                </a:lnTo>
                <a:lnTo>
                  <a:pt x="1439742" y="54610"/>
                </a:lnTo>
                <a:lnTo>
                  <a:pt x="1438402" y="54610"/>
                </a:lnTo>
                <a:lnTo>
                  <a:pt x="1438402" y="53975"/>
                </a:lnTo>
                <a:lnTo>
                  <a:pt x="1435989" y="53975"/>
                </a:lnTo>
                <a:lnTo>
                  <a:pt x="1429022" y="49911"/>
                </a:lnTo>
                <a:close/>
              </a:path>
              <a:path w="1447800" h="100330">
                <a:moveTo>
                  <a:pt x="27050" y="45085"/>
                </a:moveTo>
                <a:lnTo>
                  <a:pt x="9398" y="45085"/>
                </a:lnTo>
                <a:lnTo>
                  <a:pt x="9398" y="54610"/>
                </a:lnTo>
                <a:lnTo>
                  <a:pt x="26833" y="54610"/>
                </a:lnTo>
                <a:lnTo>
                  <a:pt x="25744" y="53975"/>
                </a:lnTo>
                <a:lnTo>
                  <a:pt x="11811" y="53975"/>
                </a:lnTo>
                <a:lnTo>
                  <a:pt x="11811" y="45847"/>
                </a:lnTo>
                <a:lnTo>
                  <a:pt x="25744" y="45847"/>
                </a:lnTo>
                <a:lnTo>
                  <a:pt x="27050" y="45085"/>
                </a:lnTo>
                <a:close/>
              </a:path>
              <a:path w="1447800" h="100330">
                <a:moveTo>
                  <a:pt x="1420749" y="45085"/>
                </a:moveTo>
                <a:lnTo>
                  <a:pt x="27050" y="45085"/>
                </a:lnTo>
                <a:lnTo>
                  <a:pt x="18777" y="49911"/>
                </a:lnTo>
                <a:lnTo>
                  <a:pt x="26833" y="54610"/>
                </a:lnTo>
                <a:lnTo>
                  <a:pt x="1420966" y="54610"/>
                </a:lnTo>
                <a:lnTo>
                  <a:pt x="1429022" y="49911"/>
                </a:lnTo>
                <a:lnTo>
                  <a:pt x="1420749" y="45085"/>
                </a:lnTo>
                <a:close/>
              </a:path>
              <a:path w="1447800" h="100330">
                <a:moveTo>
                  <a:pt x="1439525" y="45085"/>
                </a:moveTo>
                <a:lnTo>
                  <a:pt x="1438402" y="45085"/>
                </a:lnTo>
                <a:lnTo>
                  <a:pt x="1438402" y="54610"/>
                </a:lnTo>
                <a:lnTo>
                  <a:pt x="1439742" y="54610"/>
                </a:lnTo>
                <a:lnTo>
                  <a:pt x="1447800" y="49911"/>
                </a:lnTo>
                <a:lnTo>
                  <a:pt x="1439525" y="45085"/>
                </a:lnTo>
                <a:close/>
              </a:path>
              <a:path w="1447800" h="100330">
                <a:moveTo>
                  <a:pt x="11811" y="45847"/>
                </a:moveTo>
                <a:lnTo>
                  <a:pt x="11811" y="53975"/>
                </a:lnTo>
                <a:lnTo>
                  <a:pt x="18777" y="49911"/>
                </a:lnTo>
                <a:lnTo>
                  <a:pt x="11811" y="45847"/>
                </a:lnTo>
                <a:close/>
              </a:path>
              <a:path w="1447800" h="100330">
                <a:moveTo>
                  <a:pt x="18777" y="49911"/>
                </a:moveTo>
                <a:lnTo>
                  <a:pt x="11811" y="53975"/>
                </a:lnTo>
                <a:lnTo>
                  <a:pt x="25744" y="53975"/>
                </a:lnTo>
                <a:lnTo>
                  <a:pt x="18777" y="49911"/>
                </a:lnTo>
                <a:close/>
              </a:path>
              <a:path w="1447800" h="100330">
                <a:moveTo>
                  <a:pt x="1435989" y="45847"/>
                </a:moveTo>
                <a:lnTo>
                  <a:pt x="1429022" y="49911"/>
                </a:lnTo>
                <a:lnTo>
                  <a:pt x="1435989" y="53975"/>
                </a:lnTo>
                <a:lnTo>
                  <a:pt x="1435989" y="45847"/>
                </a:lnTo>
                <a:close/>
              </a:path>
              <a:path w="1447800" h="100330">
                <a:moveTo>
                  <a:pt x="1438402" y="45847"/>
                </a:moveTo>
                <a:lnTo>
                  <a:pt x="1435989" y="45847"/>
                </a:lnTo>
                <a:lnTo>
                  <a:pt x="1435989" y="53975"/>
                </a:lnTo>
                <a:lnTo>
                  <a:pt x="1438402" y="53975"/>
                </a:lnTo>
                <a:lnTo>
                  <a:pt x="1438402" y="45847"/>
                </a:lnTo>
                <a:close/>
              </a:path>
              <a:path w="1447800" h="100330">
                <a:moveTo>
                  <a:pt x="25744" y="45847"/>
                </a:moveTo>
                <a:lnTo>
                  <a:pt x="11811" y="45847"/>
                </a:lnTo>
                <a:lnTo>
                  <a:pt x="18777" y="49911"/>
                </a:lnTo>
                <a:lnTo>
                  <a:pt x="25744" y="45847"/>
                </a:lnTo>
                <a:close/>
              </a:path>
              <a:path w="1447800" h="100330">
                <a:moveTo>
                  <a:pt x="1362328" y="0"/>
                </a:moveTo>
                <a:lnTo>
                  <a:pt x="1359408" y="762"/>
                </a:lnTo>
                <a:lnTo>
                  <a:pt x="1358011" y="3048"/>
                </a:lnTo>
                <a:lnTo>
                  <a:pt x="1356740" y="5334"/>
                </a:lnTo>
                <a:lnTo>
                  <a:pt x="1357502" y="8255"/>
                </a:lnTo>
                <a:lnTo>
                  <a:pt x="1359789" y="9525"/>
                </a:lnTo>
                <a:lnTo>
                  <a:pt x="1429022" y="49911"/>
                </a:lnTo>
                <a:lnTo>
                  <a:pt x="1435989" y="45847"/>
                </a:lnTo>
                <a:lnTo>
                  <a:pt x="1438402" y="45847"/>
                </a:lnTo>
                <a:lnTo>
                  <a:pt x="1438402" y="45085"/>
                </a:lnTo>
                <a:lnTo>
                  <a:pt x="1439525" y="45085"/>
                </a:lnTo>
                <a:lnTo>
                  <a:pt x="1364614" y="1397"/>
                </a:lnTo>
                <a:lnTo>
                  <a:pt x="1362328" y="0"/>
                </a:lnTo>
                <a:close/>
              </a:path>
            </a:pathLst>
          </a:custGeom>
          <a:solidFill>
            <a:srgbClr val="00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0" y="6324600"/>
                </a:moveTo>
                <a:lnTo>
                  <a:pt x="8610600" y="6324600"/>
                </a:lnTo>
                <a:lnTo>
                  <a:pt x="86106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64794"/>
            <a:ext cx="837755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5080" indent="-610235">
              <a:lnSpc>
                <a:spcPts val="2590"/>
              </a:lnSpc>
              <a:spcBef>
                <a:spcPts val="425"/>
              </a:spcBef>
              <a:tabLst>
                <a:tab pos="622300" algn="l"/>
              </a:tabLst>
            </a:pPr>
            <a:r>
              <a:rPr sz="2400" spc="-25" dirty="0"/>
              <a:t>1.</a:t>
            </a:r>
            <a:r>
              <a:rPr sz="2400" dirty="0"/>
              <a:t>	Oluşan</a:t>
            </a:r>
            <a:r>
              <a:rPr sz="2400" spc="-105" dirty="0"/>
              <a:t> </a:t>
            </a:r>
            <a:r>
              <a:rPr sz="2400" dirty="0"/>
              <a:t>komplikasyonda</a:t>
            </a:r>
            <a:r>
              <a:rPr sz="2400" spc="-100" dirty="0"/>
              <a:t> </a:t>
            </a:r>
            <a:r>
              <a:rPr sz="2400" dirty="0"/>
              <a:t>gerekli</a:t>
            </a:r>
            <a:r>
              <a:rPr sz="2400" spc="-100" dirty="0"/>
              <a:t> </a:t>
            </a:r>
            <a:r>
              <a:rPr sz="2400" dirty="0"/>
              <a:t>tanının</a:t>
            </a:r>
            <a:r>
              <a:rPr sz="2400" spc="-95" dirty="0"/>
              <a:t> </a:t>
            </a:r>
            <a:r>
              <a:rPr sz="2400" spc="-10" dirty="0"/>
              <a:t>konulmasında </a:t>
            </a:r>
            <a:r>
              <a:rPr sz="2400" dirty="0"/>
              <a:t>gecikme</a:t>
            </a:r>
            <a:r>
              <a:rPr sz="2400" spc="-80" dirty="0"/>
              <a:t> </a:t>
            </a:r>
            <a:r>
              <a:rPr sz="2400" dirty="0"/>
              <a:t>ve</a:t>
            </a:r>
            <a:r>
              <a:rPr sz="2400" spc="-95" dirty="0"/>
              <a:t> </a:t>
            </a:r>
            <a:r>
              <a:rPr sz="2400" dirty="0"/>
              <a:t>ihmal</a:t>
            </a:r>
            <a:r>
              <a:rPr sz="2400" spc="-65" dirty="0"/>
              <a:t> </a:t>
            </a:r>
            <a:r>
              <a:rPr sz="2400" dirty="0"/>
              <a:t>veya</a:t>
            </a:r>
            <a:r>
              <a:rPr sz="2400" spc="-95" dirty="0"/>
              <a:t> </a:t>
            </a:r>
            <a:r>
              <a:rPr sz="2400" dirty="0"/>
              <a:t>oluşan</a:t>
            </a:r>
            <a:r>
              <a:rPr sz="2400" spc="-60" dirty="0"/>
              <a:t> </a:t>
            </a:r>
            <a:r>
              <a:rPr sz="2400" dirty="0"/>
              <a:t>komplikasyonda</a:t>
            </a:r>
            <a:r>
              <a:rPr sz="2400" spc="-60" dirty="0"/>
              <a:t> </a:t>
            </a:r>
            <a:r>
              <a:rPr sz="2400" spc="-10" dirty="0"/>
              <a:t>gerekli </a:t>
            </a:r>
            <a:r>
              <a:rPr sz="2400" dirty="0"/>
              <a:t>tedavinin</a:t>
            </a:r>
            <a:r>
              <a:rPr sz="2400" spc="-85" dirty="0"/>
              <a:t> </a:t>
            </a:r>
            <a:r>
              <a:rPr sz="2400" dirty="0"/>
              <a:t>uygulanmasında</a:t>
            </a:r>
            <a:r>
              <a:rPr sz="2400" spc="-85" dirty="0"/>
              <a:t> </a:t>
            </a:r>
            <a:r>
              <a:rPr sz="2400" dirty="0"/>
              <a:t>gecikme</a:t>
            </a:r>
            <a:r>
              <a:rPr sz="2400" spc="-100" dirty="0"/>
              <a:t> </a:t>
            </a:r>
            <a:r>
              <a:rPr sz="2400" dirty="0"/>
              <a:t>ve</a:t>
            </a:r>
            <a:r>
              <a:rPr sz="2400" spc="-125" dirty="0"/>
              <a:t> </a:t>
            </a:r>
            <a:r>
              <a:rPr sz="2400" spc="-10" dirty="0"/>
              <a:t>ihmal,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1736581"/>
            <a:ext cx="8397240" cy="48215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19"/>
              </a:spcBef>
              <a:buAutoNum type="arabicPeriod" startAt="2"/>
              <a:tabLst>
                <a:tab pos="622300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Sorumlulukların</a:t>
            </a:r>
            <a:r>
              <a:rPr sz="2400" b="1" spc="-12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ihmal</a:t>
            </a:r>
            <a:r>
              <a:rPr sz="2400" b="1" spc="-1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edilmesi;</a:t>
            </a:r>
            <a:endParaRPr sz="2400">
              <a:latin typeface="Comic Sans MS"/>
              <a:cs typeface="Comic Sans MS"/>
            </a:endParaRPr>
          </a:p>
          <a:p>
            <a:pPr marL="1128395" lvl="1" indent="-125095">
              <a:lnSpc>
                <a:spcPct val="100000"/>
              </a:lnSpc>
              <a:spcBef>
                <a:spcPts val="484"/>
              </a:spcBef>
              <a:buChar char="-"/>
              <a:tabLst>
                <a:tab pos="1128395" algn="l"/>
              </a:tabLst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Hasta</a:t>
            </a:r>
            <a:r>
              <a:rPr sz="1400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hekim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ilişkisinin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gereklerinin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yerine</a:t>
            </a:r>
            <a:r>
              <a:rPr sz="1400" spc="-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getirilmemesi,</a:t>
            </a:r>
            <a:endParaRPr sz="1400">
              <a:latin typeface="Comic Sans MS"/>
              <a:cs typeface="Comic Sans MS"/>
            </a:endParaRPr>
          </a:p>
          <a:p>
            <a:pPr marL="1003300" marR="223520" lvl="1" indent="125095">
              <a:lnSpc>
                <a:spcPts val="1510"/>
              </a:lnSpc>
              <a:spcBef>
                <a:spcPts val="625"/>
              </a:spcBef>
              <a:buChar char="-"/>
              <a:tabLst>
                <a:tab pos="1128395" algn="l"/>
              </a:tabLst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Aydınlatılmış</a:t>
            </a:r>
            <a:r>
              <a:rPr sz="1400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onamda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meydana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gelebilecek</a:t>
            </a:r>
            <a:r>
              <a:rPr sz="1400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istenmeyen</a:t>
            </a:r>
            <a:r>
              <a:rPr sz="1400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durumların</a:t>
            </a:r>
            <a:r>
              <a:rPr sz="1400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hastaya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bildirilmesi gerekir.</a:t>
            </a:r>
            <a:endParaRPr sz="1400">
              <a:latin typeface="Comic Sans MS"/>
              <a:cs typeface="Comic Sans MS"/>
            </a:endParaRPr>
          </a:p>
          <a:p>
            <a:pPr marL="1128395" lvl="1" indent="-125095">
              <a:lnSpc>
                <a:spcPct val="100000"/>
              </a:lnSpc>
              <a:spcBef>
                <a:spcPts val="409"/>
              </a:spcBef>
              <a:buChar char="-"/>
              <a:tabLst>
                <a:tab pos="1128395" algn="l"/>
              </a:tabLst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Properatif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tetkik</a:t>
            </a:r>
            <a:r>
              <a:rPr sz="1400" spc="-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1400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incelemelerin</a:t>
            </a:r>
            <a:r>
              <a:rPr sz="1400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yapılmaması,</a:t>
            </a:r>
            <a:endParaRPr sz="1400">
              <a:latin typeface="Comic Sans MS"/>
              <a:cs typeface="Comic Sans MS"/>
            </a:endParaRPr>
          </a:p>
          <a:p>
            <a:pPr marL="622300" marR="309245" indent="-610235">
              <a:lnSpc>
                <a:spcPct val="90000"/>
              </a:lnSpc>
              <a:spcBef>
                <a:spcPts val="525"/>
              </a:spcBef>
              <a:buAutoNum type="arabicPeriod" startAt="2"/>
              <a:tabLst>
                <a:tab pos="622300" algn="l"/>
                <a:tab pos="857885" algn="l"/>
                <a:tab pos="3143250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Komplikasyon</a:t>
            </a:r>
            <a:r>
              <a:rPr sz="2400" b="1" spc="-1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Malpraktis</a:t>
            </a:r>
            <a:r>
              <a:rPr sz="2400" b="1" spc="-1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ayrımının</a:t>
            </a:r>
            <a:r>
              <a:rPr sz="2400" b="1" spc="-114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yapılabilmesi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için</a:t>
            </a:r>
            <a:r>
              <a:rPr sz="2400" b="1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kayıtların</a:t>
            </a:r>
            <a:r>
              <a:rPr sz="2400" b="1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eksiksiz</a:t>
            </a:r>
            <a:r>
              <a:rPr sz="2400" b="1" spc="-7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tutulması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2400" b="1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eğer</a:t>
            </a:r>
            <a:r>
              <a:rPr sz="2400" b="1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ölüm</a:t>
            </a:r>
            <a:r>
              <a:rPr sz="2400" b="1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25" dirty="0">
                <a:solidFill>
                  <a:srgbClr val="FBFAF8"/>
                </a:solidFill>
                <a:latin typeface="Comic Sans MS"/>
                <a:cs typeface="Comic Sans MS"/>
              </a:rPr>
              <a:t>var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ise</a:t>
            </a:r>
            <a:r>
              <a:rPr sz="2400" b="1" spc="-10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otopsinin</a:t>
            </a:r>
            <a:r>
              <a:rPr sz="2400" b="1" spc="-7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yapılması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gerekir;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Clr>
                <a:srgbClr val="FBFAF8"/>
              </a:buClr>
              <a:buFont typeface="Comic Sans MS"/>
              <a:buAutoNum type="arabicPeriod" startAt="2"/>
            </a:pPr>
            <a:endParaRPr sz="2400">
              <a:latin typeface="Comic Sans MS"/>
              <a:cs typeface="Comic Sans MS"/>
            </a:endParaRPr>
          </a:p>
          <a:p>
            <a:pPr marL="622300" marR="441325" indent="-610235">
              <a:lnSpc>
                <a:spcPts val="2590"/>
              </a:lnSpc>
              <a:buAutoNum type="arabicPeriod" startAt="2"/>
              <a:tabLst>
                <a:tab pos="622300" algn="l"/>
                <a:tab pos="857885" algn="l"/>
                <a:tab pos="6436995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Bilirkişilik</a:t>
            </a:r>
            <a:r>
              <a:rPr sz="2400" b="1" spc="-1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aşamasında</a:t>
            </a:r>
            <a:r>
              <a:rPr sz="2400" b="1" spc="-1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komplikasyon</a:t>
            </a:r>
            <a:r>
              <a:rPr sz="2400" b="1" spc="-12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malpraktis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ayrımında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güncel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yenlikler</a:t>
            </a:r>
            <a:r>
              <a:rPr sz="2400" b="1" spc="-9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takip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edilmeli.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buClr>
                <a:srgbClr val="FBFAF8"/>
              </a:buClr>
              <a:buFont typeface="Comic Sans MS"/>
              <a:buAutoNum type="arabicPeriod" startAt="2"/>
            </a:pPr>
            <a:endParaRPr sz="2400">
              <a:latin typeface="Comic Sans MS"/>
              <a:cs typeface="Comic Sans MS"/>
            </a:endParaRPr>
          </a:p>
          <a:p>
            <a:pPr marL="622300" marR="5080" indent="-610235">
              <a:lnSpc>
                <a:spcPts val="2590"/>
              </a:lnSpc>
              <a:buAutoNum type="arabicPeriod" startAt="2"/>
              <a:tabLst>
                <a:tab pos="622300" algn="l"/>
                <a:tab pos="725805" algn="l"/>
                <a:tab pos="3012440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Komplikasyon</a:t>
            </a:r>
            <a:r>
              <a:rPr sz="2400" b="1" spc="-12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Malpraktis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ayrımında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verilen</a:t>
            </a:r>
            <a:r>
              <a:rPr sz="2400" b="1" spc="-9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bilirkişi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kararları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değişik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olabilir.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"/>
            <a:ext cx="8001000" cy="685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5"/>
              </a:spcBef>
            </a:pPr>
            <a:r>
              <a:rPr sz="2200" dirty="0">
                <a:latin typeface="Comic Sans MS"/>
                <a:cs typeface="Comic Sans MS"/>
              </a:rPr>
              <a:t>Komplikasyon</a:t>
            </a:r>
            <a:r>
              <a:rPr sz="2200" spc="-90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farklılığının</a:t>
            </a:r>
            <a:r>
              <a:rPr sz="2200" spc="-130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bilinmesi</a:t>
            </a:r>
            <a:r>
              <a:rPr sz="2200" spc="-12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gerekir.</a:t>
            </a:r>
            <a:endParaRPr sz="22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sz="1400" spc="-10" dirty="0">
                <a:latin typeface="Comic Sans MS"/>
                <a:cs typeface="Comic Sans MS"/>
              </a:rPr>
              <a:t>Vaka1: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800" y="1143000"/>
            <a:ext cx="5105400" cy="4953000"/>
          </a:xfrm>
          <a:custGeom>
            <a:avLst/>
            <a:gdLst/>
            <a:ahLst/>
            <a:cxnLst/>
            <a:rect l="l" t="t" r="r" b="b"/>
            <a:pathLst>
              <a:path w="5105400" h="4953000">
                <a:moveTo>
                  <a:pt x="0" y="4953000"/>
                </a:moveTo>
                <a:lnTo>
                  <a:pt x="5105400" y="4953000"/>
                </a:lnTo>
                <a:lnTo>
                  <a:pt x="51054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32175" y="1162557"/>
            <a:ext cx="4849495" cy="423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Trafik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kazası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sonucu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batın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içi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kanama </a:t>
            </a:r>
            <a:r>
              <a:rPr sz="2000" dirty="0">
                <a:latin typeface="Comic Sans MS"/>
                <a:cs typeface="Comic Sans MS"/>
              </a:rPr>
              <a:t>nedeni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ile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acil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serviste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operasyona </a:t>
            </a:r>
            <a:r>
              <a:rPr sz="2000" dirty="0">
                <a:latin typeface="Comic Sans MS"/>
                <a:cs typeface="Comic Sans MS"/>
              </a:rPr>
              <a:t>alınan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hastada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dalak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rüptürü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tanısı </a:t>
            </a:r>
            <a:r>
              <a:rPr sz="2000" dirty="0">
                <a:latin typeface="Comic Sans MS"/>
                <a:cs typeface="Comic Sans MS"/>
              </a:rPr>
              <a:t>konuluyor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splenektomi,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uygulanıyor,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Microsoft Sans Serif"/>
              <a:buChar char="•"/>
            </a:pPr>
            <a:endParaRPr sz="2000">
              <a:latin typeface="Comic Sans MS"/>
              <a:cs typeface="Comic Sans MS"/>
            </a:endParaRPr>
          </a:p>
          <a:p>
            <a:pPr marL="355600" marR="13081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Operasyondan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2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ay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sonra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karın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ağrısı </a:t>
            </a:r>
            <a:r>
              <a:rPr sz="2000" dirty="0">
                <a:latin typeface="Comic Sans MS"/>
                <a:cs typeface="Comic Sans MS"/>
              </a:rPr>
              <a:t>şikayeti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ile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abdominal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grafi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çekilen </a:t>
            </a:r>
            <a:r>
              <a:rPr sz="2000" dirty="0">
                <a:latin typeface="Comic Sans MS"/>
                <a:cs typeface="Comic Sans MS"/>
              </a:rPr>
              <a:t>hastada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batın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içerisinde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makas </a:t>
            </a:r>
            <a:r>
              <a:rPr sz="2000" dirty="0">
                <a:latin typeface="Comic Sans MS"/>
                <a:cs typeface="Comic Sans MS"/>
              </a:rPr>
              <a:t>unutulduğu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farkediliyor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ikinci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bir </a:t>
            </a:r>
            <a:r>
              <a:rPr sz="2000" dirty="0">
                <a:latin typeface="Comic Sans MS"/>
                <a:cs typeface="Comic Sans MS"/>
              </a:rPr>
              <a:t>operasyon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için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randevu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veriliyor.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Microsoft Sans Serif"/>
              <a:buChar char="•"/>
            </a:pP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Hasta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operasyonu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gerçekleştiren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hekim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hastaneden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şikayetçi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oluyor.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2501900" cy="4876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8600" y="6172200"/>
            <a:ext cx="8458200" cy="5080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30"/>
              </a:spcBef>
            </a:pPr>
            <a:r>
              <a:rPr sz="900" b="1" dirty="0">
                <a:latin typeface="Times New Roman"/>
                <a:cs typeface="Times New Roman"/>
              </a:rPr>
              <a:t>Tümer,</a:t>
            </a:r>
            <a:r>
              <a:rPr sz="900" b="1" spc="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A.R.,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“</a:t>
            </a:r>
            <a:r>
              <a:rPr sz="900" dirty="0">
                <a:latin typeface="Times New Roman"/>
                <a:cs typeface="Times New Roman"/>
              </a:rPr>
              <a:t>Gossypiboma’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nın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Tıbbi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ve Hukuki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Değerlendirilmesi”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Ankara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Cerrahi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Dergisi,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5,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90-93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(2003),</a:t>
            </a:r>
            <a:endParaRPr sz="900">
              <a:latin typeface="Times New Roman"/>
              <a:cs typeface="Times New Roman"/>
            </a:endParaRPr>
          </a:p>
          <a:p>
            <a:pPr marL="90805" marR="107950" indent="28575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Tümer,</a:t>
            </a:r>
            <a:r>
              <a:rPr sz="900" b="1" spc="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A.R.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“Cerrahi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Sonrası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Batın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İçerisinde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Unutulan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Yabancı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Cisimlerin Tıbbi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ve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Hukuki</a:t>
            </a:r>
            <a:r>
              <a:rPr sz="900" spc="-10" dirty="0">
                <a:latin typeface="Times New Roman"/>
                <a:cs typeface="Times New Roman"/>
              </a:rPr>
              <a:t> Değerlendirilmesi”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10.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Ulusal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adli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Tıp Günleri,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Adli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Tıp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Kurumu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Yayınları-</a:t>
            </a:r>
            <a:r>
              <a:rPr sz="900" dirty="0">
                <a:latin typeface="Times New Roman"/>
                <a:cs typeface="Times New Roman"/>
              </a:rPr>
              <a:t>10,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225</a:t>
            </a:r>
            <a:r>
              <a:rPr sz="900" spc="50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–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229,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Antalya,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2003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2400"/>
            <a:ext cx="7772400" cy="457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Comic Sans MS"/>
                <a:cs typeface="Comic Sans MS"/>
              </a:rPr>
              <a:t>Vaka2: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Oluşan</a:t>
            </a:r>
            <a:r>
              <a:rPr sz="1300" b="1" spc="-6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komplikasyonda</a:t>
            </a:r>
            <a:r>
              <a:rPr sz="1300" b="1" spc="-40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gerekli</a:t>
            </a:r>
            <a:r>
              <a:rPr sz="1300" b="1" spc="-5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tedavinin</a:t>
            </a:r>
            <a:r>
              <a:rPr sz="1300" b="1" spc="-5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uygulanmasında</a:t>
            </a:r>
            <a:r>
              <a:rPr sz="1300" b="1" spc="-6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gecikme</a:t>
            </a:r>
            <a:r>
              <a:rPr sz="1300" b="1" spc="-4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ve</a:t>
            </a:r>
            <a:r>
              <a:rPr sz="1300" b="1" spc="-5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ihmal,</a:t>
            </a:r>
            <a:endParaRPr sz="13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1600200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600" y="6248400"/>
            <a:ext cx="8382000" cy="406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1440" marR="85725">
              <a:lnSpc>
                <a:spcPts val="1160"/>
              </a:lnSpc>
              <a:spcBef>
                <a:spcPts val="434"/>
              </a:spcBef>
              <a:tabLst>
                <a:tab pos="2215515" algn="l"/>
              </a:tabLst>
            </a:pPr>
            <a:r>
              <a:rPr sz="1000" b="1" dirty="0">
                <a:latin typeface="Verdana"/>
                <a:cs typeface="Verdana"/>
              </a:rPr>
              <a:t>Tümer</a:t>
            </a:r>
            <a:r>
              <a:rPr sz="1000" b="1" spc="37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A.R.,</a:t>
            </a:r>
            <a:r>
              <a:rPr sz="1000" b="1" spc="3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İ.</a:t>
            </a:r>
            <a:r>
              <a:rPr sz="1000" spc="3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Hancı</a:t>
            </a:r>
            <a:r>
              <a:rPr sz="1000" spc="3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İ</a:t>
            </a:r>
            <a:r>
              <a:rPr sz="1000" spc="36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ve</a:t>
            </a:r>
            <a:r>
              <a:rPr sz="1000" dirty="0">
                <a:latin typeface="Verdana"/>
                <a:cs typeface="Verdana"/>
              </a:rPr>
              <a:t>	Y.</a:t>
            </a:r>
            <a:r>
              <a:rPr sz="1000" spc="3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Bilge,</a:t>
            </a:r>
            <a:r>
              <a:rPr sz="1000" spc="3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“Bir</a:t>
            </a:r>
            <a:r>
              <a:rPr sz="1000" spc="3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Laparoskopi</a:t>
            </a:r>
            <a:r>
              <a:rPr sz="1000" spc="3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Komplikasyonu</a:t>
            </a:r>
            <a:r>
              <a:rPr sz="1000" spc="3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Nedeni</a:t>
            </a:r>
            <a:r>
              <a:rPr sz="1000" spc="3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İle</a:t>
            </a:r>
            <a:r>
              <a:rPr sz="1000" spc="3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Cerrahların</a:t>
            </a:r>
            <a:r>
              <a:rPr sz="1000" spc="3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Ceza</a:t>
            </a:r>
            <a:r>
              <a:rPr sz="1000" spc="37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Sorumluluklarının </a:t>
            </a:r>
            <a:r>
              <a:rPr sz="1000" dirty="0">
                <a:latin typeface="Verdana"/>
                <a:cs typeface="Verdana"/>
              </a:rPr>
              <a:t>Değerlendirilmesi”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Klinik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Bilimler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ve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Doktor,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8,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57-</a:t>
            </a:r>
            <a:r>
              <a:rPr sz="1000" dirty="0">
                <a:latin typeface="Verdana"/>
                <a:cs typeface="Verdana"/>
              </a:rPr>
              <a:t>60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(2002).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914400"/>
            <a:ext cx="7086600" cy="5181600"/>
          </a:xfrm>
          <a:custGeom>
            <a:avLst/>
            <a:gdLst/>
            <a:ahLst/>
            <a:cxnLst/>
            <a:rect l="l" t="t" r="r" b="b"/>
            <a:pathLst>
              <a:path w="7086600" h="5181600">
                <a:moveTo>
                  <a:pt x="0" y="5181600"/>
                </a:moveTo>
                <a:lnTo>
                  <a:pt x="7086600" y="5181600"/>
                </a:lnTo>
                <a:lnTo>
                  <a:pt x="7086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7794" y="902085"/>
            <a:ext cx="6795770" cy="50876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131445">
              <a:lnSpc>
                <a:spcPct val="117400"/>
              </a:lnSpc>
              <a:spcBef>
                <a:spcPts val="45"/>
              </a:spcBef>
              <a:tabLst>
                <a:tab pos="956944" algn="l"/>
              </a:tabLst>
            </a:pP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1963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doğumlu</a:t>
            </a:r>
            <a:r>
              <a:rPr sz="16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erkek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hasta,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kolelithiazis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tanısı</a:t>
            </a:r>
            <a:r>
              <a:rPr sz="16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ile</a:t>
            </a:r>
            <a:r>
              <a:rPr sz="16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operasyona alınıyor,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1600" b="1" dirty="0">
                <a:latin typeface="Comic Sans MS"/>
                <a:cs typeface="Comic Sans MS"/>
              </a:rPr>
              <a:t>1.</a:t>
            </a:r>
            <a:r>
              <a:rPr sz="1600" b="1" spc="-6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Ameliyat</a:t>
            </a:r>
            <a:r>
              <a:rPr sz="1600" b="1" spc="-5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raporunda;</a:t>
            </a:r>
            <a:r>
              <a:rPr sz="1600" b="1" spc="-35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Ameliyat</a:t>
            </a:r>
            <a:r>
              <a:rPr sz="1650" i="1" spc="-5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sırasında</a:t>
            </a:r>
            <a:r>
              <a:rPr sz="1650" i="1" spc="-4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genel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anesteziyi</a:t>
            </a:r>
            <a:endParaRPr sz="165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1650" i="1" spc="-30" dirty="0">
                <a:latin typeface="Comic Sans MS"/>
                <a:cs typeface="Comic Sans MS"/>
              </a:rPr>
              <a:t>takiben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göbek</a:t>
            </a:r>
            <a:r>
              <a:rPr sz="1650" i="1" spc="-10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altından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10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mm.lik</a:t>
            </a:r>
            <a:r>
              <a:rPr sz="1650" i="1" spc="30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trokar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ile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batına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girildiği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...........</a:t>
            </a:r>
            <a:endParaRPr sz="1650">
              <a:latin typeface="Comic Sans MS"/>
              <a:cs typeface="Comic Sans MS"/>
            </a:endParaRPr>
          </a:p>
          <a:p>
            <a:pPr marL="12700" marR="511809">
              <a:lnSpc>
                <a:spcPts val="2300"/>
              </a:lnSpc>
              <a:spcBef>
                <a:spcPts val="135"/>
              </a:spcBef>
            </a:pP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Aynı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gün</a:t>
            </a:r>
            <a:r>
              <a:rPr sz="16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taburcu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edilen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hasta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karın</a:t>
            </a:r>
            <a:r>
              <a:rPr sz="16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ağrısı</a:t>
            </a:r>
            <a:r>
              <a:rPr sz="16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şikayeti</a:t>
            </a:r>
            <a:r>
              <a:rPr sz="16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ile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ameliyatı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gerçekleştiren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doktoruna</a:t>
            </a:r>
            <a:r>
              <a:rPr sz="16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mükerrer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defa</a:t>
            </a:r>
            <a:r>
              <a:rPr sz="16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başvuruyor</a:t>
            </a:r>
            <a:r>
              <a:rPr sz="16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ve</a:t>
            </a:r>
            <a:r>
              <a:rPr sz="16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birinci</a:t>
            </a:r>
            <a:endParaRPr sz="1600">
              <a:latin typeface="Comic Sans MS"/>
              <a:cs typeface="Comic Sans MS"/>
            </a:endParaRPr>
          </a:p>
          <a:p>
            <a:pPr marL="12700" marR="318770">
              <a:lnSpc>
                <a:spcPts val="2300"/>
              </a:lnSpc>
              <a:spcBef>
                <a:spcPts val="10"/>
              </a:spcBef>
            </a:pP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ameliyattan</a:t>
            </a:r>
            <a:r>
              <a:rPr sz="16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sz="16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gün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sonra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aynı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ekip</a:t>
            </a:r>
            <a:r>
              <a:rPr sz="16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tarafından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Akut</a:t>
            </a:r>
            <a:r>
              <a:rPr sz="16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batın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tanısıyla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ikinci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bir</a:t>
            </a:r>
            <a:r>
              <a:rPr sz="16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ameliyata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alınıyor,</a:t>
            </a:r>
            <a:r>
              <a:rPr sz="16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2.</a:t>
            </a:r>
            <a:r>
              <a:rPr sz="1600" b="1" spc="-60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Ameliyat</a:t>
            </a:r>
            <a:r>
              <a:rPr sz="1600" b="1" spc="-50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raporunda</a:t>
            </a:r>
            <a:r>
              <a:rPr sz="1600" dirty="0">
                <a:latin typeface="Comic Sans MS"/>
                <a:cs typeface="Comic Sans MS"/>
              </a:rPr>
              <a:t>;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.....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b</a:t>
            </a:r>
            <a:r>
              <a:rPr sz="1650" i="1" spc="-10" dirty="0">
                <a:latin typeface="Comic Sans MS"/>
                <a:cs typeface="Comic Sans MS"/>
              </a:rPr>
              <a:t>atın</a:t>
            </a:r>
            <a:endParaRPr sz="1650">
              <a:latin typeface="Comic Sans MS"/>
              <a:cs typeface="Comic Sans MS"/>
            </a:endParaRPr>
          </a:p>
          <a:p>
            <a:pPr marL="355600">
              <a:lnSpc>
                <a:spcPts val="1764"/>
              </a:lnSpc>
            </a:pPr>
            <a:r>
              <a:rPr sz="1650" i="1" spc="-25" dirty="0">
                <a:latin typeface="Comic Sans MS"/>
                <a:cs typeface="Comic Sans MS"/>
              </a:rPr>
              <a:t>içerisinde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bol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miktarda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duedonum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içeriği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....,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...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duedonum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birinci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kıta</a:t>
            </a:r>
            <a:endParaRPr sz="1650">
              <a:latin typeface="Comic Sans MS"/>
              <a:cs typeface="Comic Sans MS"/>
            </a:endParaRPr>
          </a:p>
          <a:p>
            <a:pPr marL="355600" marR="154940">
              <a:lnSpc>
                <a:spcPts val="1920"/>
              </a:lnSpc>
              <a:spcBef>
                <a:spcPts val="85"/>
              </a:spcBef>
            </a:pPr>
            <a:r>
              <a:rPr sz="1650" i="1" spc="-30" dirty="0">
                <a:latin typeface="Comic Sans MS"/>
                <a:cs typeface="Comic Sans MS"/>
              </a:rPr>
              <a:t>peritoneal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yüzde</a:t>
            </a:r>
            <a:r>
              <a:rPr sz="1650" i="1" spc="-60" dirty="0">
                <a:latin typeface="Comic Sans MS"/>
                <a:cs typeface="Comic Sans MS"/>
              </a:rPr>
              <a:t> </a:t>
            </a:r>
            <a:r>
              <a:rPr sz="1650" i="1" spc="-40" dirty="0">
                <a:latin typeface="Comic Sans MS"/>
                <a:cs typeface="Comic Sans MS"/>
              </a:rPr>
              <a:t>5-</a:t>
            </a:r>
            <a:r>
              <a:rPr sz="1650" i="1" dirty="0">
                <a:latin typeface="Comic Sans MS"/>
                <a:cs typeface="Comic Sans MS"/>
              </a:rPr>
              <a:t>6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35" dirty="0">
                <a:latin typeface="Comic Sans MS"/>
                <a:cs typeface="Comic Sans MS"/>
              </a:rPr>
              <a:t>mm.çapında</a:t>
            </a:r>
            <a:r>
              <a:rPr sz="1650" i="1" spc="-4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yuvarlak</a:t>
            </a:r>
            <a:r>
              <a:rPr sz="1650" i="1" spc="-4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açıklık</a:t>
            </a:r>
            <a:r>
              <a:rPr sz="1650" i="1" spc="-5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ve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buradan</a:t>
            </a:r>
            <a:r>
              <a:rPr sz="1650" i="1" spc="-4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içerik </a:t>
            </a:r>
            <a:r>
              <a:rPr sz="1650" i="1" spc="-20" dirty="0">
                <a:latin typeface="Comic Sans MS"/>
                <a:cs typeface="Comic Sans MS"/>
              </a:rPr>
              <a:t>kaçağı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olduğu,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primer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onarım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35" dirty="0">
                <a:latin typeface="Comic Sans MS"/>
                <a:cs typeface="Comic Sans MS"/>
              </a:rPr>
              <a:t>mümkün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olmaması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nedeni</a:t>
            </a:r>
            <a:r>
              <a:rPr sz="1650" i="1" spc="-9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ile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bir</a:t>
            </a:r>
            <a:endParaRPr sz="1650">
              <a:latin typeface="Comic Sans MS"/>
              <a:cs typeface="Comic Sans MS"/>
            </a:endParaRPr>
          </a:p>
          <a:p>
            <a:pPr marL="355600">
              <a:lnSpc>
                <a:spcPts val="1839"/>
              </a:lnSpc>
            </a:pPr>
            <a:r>
              <a:rPr sz="1650" i="1" spc="-30" dirty="0">
                <a:latin typeface="Comic Sans MS"/>
                <a:cs typeface="Comic Sans MS"/>
              </a:rPr>
              <a:t>omentum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parçası</a:t>
            </a:r>
            <a:r>
              <a:rPr sz="1650" i="1" spc="-6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ile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perforasyon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yerinin</a:t>
            </a:r>
            <a:r>
              <a:rPr sz="1650" i="1" spc="-5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kapatıldığı</a:t>
            </a:r>
            <a:r>
              <a:rPr sz="1650" i="1" spc="-6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ve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.......</a:t>
            </a:r>
            <a:r>
              <a:rPr sz="1650" i="1" spc="-6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loja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ve</a:t>
            </a:r>
            <a:endParaRPr sz="1650">
              <a:latin typeface="Comic Sans MS"/>
              <a:cs typeface="Comic Sans MS"/>
            </a:endParaRPr>
          </a:p>
          <a:p>
            <a:pPr marL="355600">
              <a:lnSpc>
                <a:spcPts val="1950"/>
              </a:lnSpc>
            </a:pPr>
            <a:r>
              <a:rPr sz="1650" i="1" spc="-25" dirty="0">
                <a:latin typeface="Comic Sans MS"/>
                <a:cs typeface="Comic Sans MS"/>
              </a:rPr>
              <a:t>Douglas’a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birer</a:t>
            </a:r>
            <a:r>
              <a:rPr sz="1650" i="1" spc="-4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adet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pesser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dren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yerleştirilip</a:t>
            </a:r>
            <a:r>
              <a:rPr sz="1650" i="1" spc="-5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..........</a:t>
            </a:r>
            <a:endParaRPr sz="1650">
              <a:latin typeface="Comic Sans MS"/>
              <a:cs typeface="Comic Sans MS"/>
            </a:endParaRPr>
          </a:p>
          <a:p>
            <a:pPr marL="12700" marR="581025">
              <a:lnSpc>
                <a:spcPct val="118700"/>
              </a:lnSpc>
              <a:spcBef>
                <a:spcPts val="15"/>
              </a:spcBef>
              <a:tabLst>
                <a:tab pos="3374390" algn="l"/>
              </a:tabLst>
            </a:pP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İkinci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ameliyatından</a:t>
            </a:r>
            <a:r>
              <a:rPr sz="16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sz="16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gün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omic Sans MS"/>
                <a:cs typeface="Comic Sans MS"/>
              </a:rPr>
              <a:t>sonra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	klinik</a:t>
            </a:r>
            <a:r>
              <a:rPr sz="16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durumunda</a:t>
            </a:r>
            <a:r>
              <a:rPr sz="16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olumlu</a:t>
            </a:r>
            <a:r>
              <a:rPr sz="16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bir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gelişme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saptanamayan</a:t>
            </a:r>
            <a:r>
              <a:rPr sz="16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hastanın</a:t>
            </a:r>
            <a:r>
              <a:rPr sz="16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bir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üniversite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hastanesine</a:t>
            </a:r>
            <a:r>
              <a:rPr sz="1600" b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omic Sans MS"/>
                <a:cs typeface="Comic Sans MS"/>
              </a:rPr>
              <a:t>sevk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edildiği</a:t>
            </a:r>
            <a:r>
              <a:rPr sz="16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ve</a:t>
            </a:r>
            <a:r>
              <a:rPr sz="16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sevk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epikrizinde,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3.</a:t>
            </a:r>
            <a:r>
              <a:rPr sz="1600" b="1" spc="-60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Epikriz</a:t>
            </a:r>
            <a:r>
              <a:rPr sz="1600" b="1" spc="-5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raporunda</a:t>
            </a:r>
            <a:r>
              <a:rPr sz="1600" dirty="0">
                <a:latin typeface="Comic Sans MS"/>
                <a:cs typeface="Comic Sans MS"/>
              </a:rPr>
              <a:t>: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“Nazogastrik</a:t>
            </a:r>
            <a:endParaRPr sz="1650">
              <a:latin typeface="Comic Sans MS"/>
              <a:cs typeface="Comic Sans MS"/>
            </a:endParaRPr>
          </a:p>
          <a:p>
            <a:pPr marL="355600" marR="344170" algn="just">
              <a:lnSpc>
                <a:spcPct val="97000"/>
              </a:lnSpc>
            </a:pPr>
            <a:r>
              <a:rPr sz="1650" i="1" spc="-30" dirty="0">
                <a:latin typeface="Comic Sans MS"/>
                <a:cs typeface="Comic Sans MS"/>
              </a:rPr>
              <a:t>sondadan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250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cc./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gün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safralı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mayii,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loj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dreninden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1500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cc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/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gün safralı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mayii,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.....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yapılan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tedavinin: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.......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Human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Albumin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%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25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100 ml.2x1,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taze</a:t>
            </a:r>
            <a:r>
              <a:rPr sz="1650" i="1" spc="-8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donmuş</a:t>
            </a:r>
            <a:r>
              <a:rPr sz="1650" i="1" spc="-70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plazma</a:t>
            </a:r>
            <a:r>
              <a:rPr sz="1650" i="1" spc="-5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2x1,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35" dirty="0">
                <a:latin typeface="Comic Sans MS"/>
                <a:cs typeface="Comic Sans MS"/>
              </a:rPr>
              <a:t>Somatostatin</a:t>
            </a:r>
            <a:r>
              <a:rPr sz="1650" i="1" spc="-7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sürekli</a:t>
            </a:r>
            <a:r>
              <a:rPr sz="1650" i="1" spc="-5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infüzyonu,</a:t>
            </a:r>
            <a:endParaRPr sz="1650">
              <a:latin typeface="Comic Sans MS"/>
              <a:cs typeface="Comic Sans MS"/>
            </a:endParaRPr>
          </a:p>
          <a:p>
            <a:pPr marL="355600" algn="just">
              <a:lnSpc>
                <a:spcPts val="1920"/>
              </a:lnSpc>
            </a:pPr>
            <a:r>
              <a:rPr sz="1650" i="1" spc="-25" dirty="0">
                <a:latin typeface="Comic Sans MS"/>
                <a:cs typeface="Comic Sans MS"/>
              </a:rPr>
              <a:t>Tavanic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25" dirty="0">
                <a:latin typeface="Comic Sans MS"/>
                <a:cs typeface="Comic Sans MS"/>
              </a:rPr>
              <a:t>flakon</a:t>
            </a:r>
            <a:r>
              <a:rPr sz="1650" i="1" spc="-95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500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mg</a:t>
            </a:r>
            <a:r>
              <a:rPr sz="1650" i="1" spc="-10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1x1,</a:t>
            </a:r>
            <a:r>
              <a:rPr sz="1650" i="1" spc="-9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Ulcuran</a:t>
            </a:r>
            <a:r>
              <a:rPr sz="1650" i="1" spc="-6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amp</a:t>
            </a:r>
            <a:r>
              <a:rPr sz="1650" i="1" spc="-100" dirty="0">
                <a:latin typeface="Comic Sans MS"/>
                <a:cs typeface="Comic Sans MS"/>
              </a:rPr>
              <a:t> </a:t>
            </a:r>
            <a:r>
              <a:rPr sz="1650" i="1" dirty="0">
                <a:latin typeface="Comic Sans MS"/>
                <a:cs typeface="Comic Sans MS"/>
              </a:rPr>
              <a:t>4x1</a:t>
            </a:r>
            <a:r>
              <a:rPr sz="1650" i="1" spc="-85" dirty="0">
                <a:latin typeface="Comic Sans MS"/>
                <a:cs typeface="Comic Sans MS"/>
              </a:rPr>
              <a:t> </a:t>
            </a:r>
            <a:r>
              <a:rPr sz="1650" i="1" spc="-20" dirty="0">
                <a:latin typeface="Comic Sans MS"/>
                <a:cs typeface="Comic Sans MS"/>
              </a:rPr>
              <a:t>verildiği</a:t>
            </a:r>
            <a:r>
              <a:rPr sz="1650" i="1" spc="-90" dirty="0">
                <a:latin typeface="Comic Sans MS"/>
                <a:cs typeface="Comic Sans MS"/>
              </a:rPr>
              <a:t> </a:t>
            </a:r>
            <a:r>
              <a:rPr sz="1650" i="1" spc="-10" dirty="0">
                <a:latin typeface="Comic Sans MS"/>
                <a:cs typeface="Comic Sans MS"/>
              </a:rPr>
              <a:t>bildirilmiştir,”</a:t>
            </a:r>
            <a:endParaRPr sz="16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794" y="572490"/>
            <a:ext cx="6697345" cy="50495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İkinci</a:t>
            </a:r>
            <a:r>
              <a:rPr sz="18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ameliyatından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sz="1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gün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sonra</a:t>
            </a:r>
            <a:r>
              <a:rPr sz="1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Peritonit</a:t>
            </a:r>
            <a:r>
              <a:rPr sz="18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Skrotal</a:t>
            </a:r>
            <a:endParaRPr sz="1800">
              <a:latin typeface="Comic Sans MS"/>
              <a:cs typeface="Comic Sans MS"/>
            </a:endParaRPr>
          </a:p>
          <a:p>
            <a:pPr marL="355600" marR="148590" indent="-342900">
              <a:lnSpc>
                <a:spcPct val="85400"/>
              </a:lnSpc>
              <a:spcBef>
                <a:spcPts val="535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bölgede</a:t>
            </a:r>
            <a:r>
              <a:rPr sz="18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Sellulit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ön</a:t>
            </a:r>
            <a:r>
              <a:rPr sz="1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tanısı</a:t>
            </a:r>
            <a:r>
              <a:rPr sz="18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ile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yapılan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ameliyatta, </a:t>
            </a:r>
            <a:r>
              <a:rPr sz="1800" b="1" dirty="0">
                <a:latin typeface="Comic Sans MS"/>
                <a:cs typeface="Comic Sans MS"/>
              </a:rPr>
              <a:t>4....Üniversite</a:t>
            </a:r>
            <a:r>
              <a:rPr sz="1800" b="1" spc="-1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Hastanesi</a:t>
            </a:r>
            <a:r>
              <a:rPr sz="1800" b="1" spc="-9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AmeliyatRaporunda</a:t>
            </a:r>
            <a:r>
              <a:rPr sz="1900" i="1" spc="-10" dirty="0">
                <a:latin typeface="Comic Sans MS"/>
                <a:cs typeface="Comic Sans MS"/>
              </a:rPr>
              <a:t>“......batına </a:t>
            </a:r>
            <a:r>
              <a:rPr sz="1900" i="1" spc="-50" dirty="0">
                <a:latin typeface="Comic Sans MS"/>
                <a:cs typeface="Comic Sans MS"/>
              </a:rPr>
              <a:t>girildiğinde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batın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içerisinde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35" dirty="0">
                <a:latin typeface="Comic Sans MS"/>
                <a:cs typeface="Comic Sans MS"/>
              </a:rPr>
              <a:t>bol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miktarda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safra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ve</a:t>
            </a:r>
            <a:r>
              <a:rPr sz="1900" i="1" spc="-60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pürülan </a:t>
            </a:r>
            <a:r>
              <a:rPr sz="1900" i="1" spc="-55" dirty="0">
                <a:latin typeface="Comic Sans MS"/>
                <a:cs typeface="Comic Sans MS"/>
              </a:rPr>
              <a:t>mayii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olduğu,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60" dirty="0">
                <a:latin typeface="Comic Sans MS"/>
                <a:cs typeface="Comic Sans MS"/>
              </a:rPr>
              <a:t>eksplarasyonda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70" dirty="0">
                <a:latin typeface="Comic Sans MS"/>
                <a:cs typeface="Comic Sans MS"/>
              </a:rPr>
              <a:t>Duedonum</a:t>
            </a:r>
            <a:r>
              <a:rPr sz="1900" i="1" spc="-55" dirty="0">
                <a:latin typeface="Comic Sans MS"/>
                <a:cs typeface="Comic Sans MS"/>
              </a:rPr>
              <a:t> </a:t>
            </a:r>
            <a:r>
              <a:rPr sz="1900" i="1" dirty="0">
                <a:latin typeface="Comic Sans MS"/>
                <a:cs typeface="Comic Sans MS"/>
              </a:rPr>
              <a:t>1.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Kıta</a:t>
            </a:r>
            <a:r>
              <a:rPr sz="1900" i="1" spc="-60" dirty="0">
                <a:latin typeface="Comic Sans MS"/>
                <a:cs typeface="Comic Sans MS"/>
              </a:rPr>
              <a:t> </a:t>
            </a:r>
            <a:r>
              <a:rPr sz="1900" i="1" spc="-20" dirty="0">
                <a:latin typeface="Comic Sans MS"/>
                <a:cs typeface="Comic Sans MS"/>
              </a:rPr>
              <a:t>ön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yüzde </a:t>
            </a:r>
            <a:r>
              <a:rPr sz="1900" i="1" spc="-50" dirty="0">
                <a:latin typeface="Comic Sans MS"/>
                <a:cs typeface="Comic Sans MS"/>
              </a:rPr>
              <a:t>yaklaşık</a:t>
            </a:r>
            <a:r>
              <a:rPr sz="1900" i="1" spc="-95" dirty="0">
                <a:latin typeface="Comic Sans MS"/>
                <a:cs typeface="Comic Sans MS"/>
              </a:rPr>
              <a:t> </a:t>
            </a:r>
            <a:r>
              <a:rPr sz="1900" i="1" dirty="0">
                <a:latin typeface="Comic Sans MS"/>
                <a:cs typeface="Comic Sans MS"/>
              </a:rPr>
              <a:t>2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cm.lik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60" dirty="0">
                <a:latin typeface="Comic Sans MS"/>
                <a:cs typeface="Comic Sans MS"/>
              </a:rPr>
              <a:t>perforasyon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ağzı</a:t>
            </a:r>
            <a:r>
              <a:rPr sz="1900" i="1" spc="-9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bulunduğu,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sağ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perirenal </a:t>
            </a:r>
            <a:r>
              <a:rPr sz="1900" i="1" spc="-65" dirty="0">
                <a:latin typeface="Comic Sans MS"/>
                <a:cs typeface="Comic Sans MS"/>
              </a:rPr>
              <a:t>bölgede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yağ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60" dirty="0">
                <a:latin typeface="Comic Sans MS"/>
                <a:cs typeface="Comic Sans MS"/>
              </a:rPr>
              <a:t>dokusunun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nekroze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olduğu,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sağ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psoas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kasından </a:t>
            </a:r>
            <a:r>
              <a:rPr sz="1900" i="1" spc="-50" dirty="0">
                <a:latin typeface="Comic Sans MS"/>
                <a:cs typeface="Comic Sans MS"/>
              </a:rPr>
              <a:t>aşağı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doğru</a:t>
            </a:r>
            <a:r>
              <a:rPr sz="1900" i="1" spc="-60" dirty="0">
                <a:latin typeface="Comic Sans MS"/>
                <a:cs typeface="Comic Sans MS"/>
              </a:rPr>
              <a:t> uzanan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nekroze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dokular</a:t>
            </a:r>
            <a:r>
              <a:rPr sz="1900" i="1" spc="-60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olduğu</a:t>
            </a:r>
            <a:r>
              <a:rPr sz="1900" i="1" spc="-6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saptanmış,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25" dirty="0">
                <a:latin typeface="Comic Sans MS"/>
                <a:cs typeface="Comic Sans MS"/>
              </a:rPr>
              <a:t>Tüp </a:t>
            </a:r>
            <a:r>
              <a:rPr sz="1900" i="1" spc="-60" dirty="0">
                <a:latin typeface="Comic Sans MS"/>
                <a:cs typeface="Comic Sans MS"/>
              </a:rPr>
              <a:t>duodenestomi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dirty="0">
                <a:latin typeface="Comic Sans MS"/>
                <a:cs typeface="Comic Sans MS"/>
              </a:rPr>
              <a:t>+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Tüp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60" dirty="0">
                <a:latin typeface="Comic Sans MS"/>
                <a:cs typeface="Comic Sans MS"/>
              </a:rPr>
              <a:t>gastrostomi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dirty="0">
                <a:latin typeface="Comic Sans MS"/>
                <a:cs typeface="Comic Sans MS"/>
              </a:rPr>
              <a:t>+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Feeding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tüp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25" dirty="0">
                <a:latin typeface="Comic Sans MS"/>
                <a:cs typeface="Comic Sans MS"/>
              </a:rPr>
              <a:t>takılmasına</a:t>
            </a:r>
            <a:endParaRPr sz="1900">
              <a:latin typeface="Comic Sans MS"/>
              <a:cs typeface="Comic Sans MS"/>
            </a:endParaRPr>
          </a:p>
          <a:p>
            <a:pPr marL="355600">
              <a:lnSpc>
                <a:spcPts val="1945"/>
              </a:lnSpc>
            </a:pPr>
            <a:r>
              <a:rPr sz="1900" i="1" spc="-20" dirty="0">
                <a:latin typeface="Comic Sans MS"/>
                <a:cs typeface="Comic Sans MS"/>
              </a:rPr>
              <a:t>....</a:t>
            </a:r>
            <a:endParaRPr sz="1900">
              <a:latin typeface="Comic Sans MS"/>
              <a:cs typeface="Comic Sans MS"/>
            </a:endParaRPr>
          </a:p>
          <a:p>
            <a:pPr marL="12700" marR="5080">
              <a:lnSpc>
                <a:spcPts val="2380"/>
              </a:lnSpc>
              <a:spcBef>
                <a:spcPts val="9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Hastanın</a:t>
            </a:r>
            <a:r>
              <a:rPr sz="18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son</a:t>
            </a:r>
            <a:r>
              <a:rPr sz="18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ameliyatından</a:t>
            </a:r>
            <a:r>
              <a:rPr sz="1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sonra</a:t>
            </a:r>
            <a:r>
              <a:rPr sz="18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genel</a:t>
            </a:r>
            <a:r>
              <a:rPr sz="18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durumunda</a:t>
            </a:r>
            <a:r>
              <a:rPr sz="1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dramatik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bir</a:t>
            </a:r>
            <a:r>
              <a:rPr sz="18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kötüleşme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saptandığı</a:t>
            </a:r>
            <a:r>
              <a:rPr sz="1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sepsis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tablosunun</a:t>
            </a:r>
            <a:r>
              <a:rPr sz="1800" b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yapılan</a:t>
            </a:r>
            <a:r>
              <a:rPr sz="18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medikal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Tedaviye</a:t>
            </a:r>
            <a:r>
              <a:rPr sz="18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rağmen</a:t>
            </a:r>
            <a:r>
              <a:rPr sz="18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kırılamadığı,</a:t>
            </a:r>
            <a:r>
              <a:rPr sz="1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ve</a:t>
            </a:r>
            <a:r>
              <a:rPr sz="1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2.</a:t>
            </a:r>
            <a:r>
              <a:rPr sz="18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Operasyonundan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25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gün</a:t>
            </a:r>
            <a:endParaRPr sz="1800">
              <a:latin typeface="Comic Sans MS"/>
              <a:cs typeface="Comic Sans MS"/>
            </a:endParaRPr>
          </a:p>
          <a:p>
            <a:pPr marL="355600" marR="280035" indent="-342900">
              <a:lnSpc>
                <a:spcPts val="1939"/>
              </a:lnSpc>
              <a:spcBef>
                <a:spcPts val="340"/>
              </a:spcBef>
              <a:tabLst>
                <a:tab pos="2670810" algn="l"/>
              </a:tabLst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sonra</a:t>
            </a:r>
            <a:r>
              <a:rPr sz="18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kardiopulmoner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arrest</a:t>
            </a:r>
            <a:r>
              <a:rPr sz="18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tablosu</a:t>
            </a:r>
            <a:r>
              <a:rPr sz="1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ile</a:t>
            </a:r>
            <a:r>
              <a:rPr sz="18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ex</a:t>
            </a:r>
            <a:r>
              <a:rPr sz="18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olduğu,</a:t>
            </a:r>
            <a:r>
              <a:rPr sz="1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Otopsi </a:t>
            </a:r>
            <a:r>
              <a:rPr sz="1800" b="1" dirty="0">
                <a:latin typeface="Comic Sans MS"/>
                <a:cs typeface="Comic Sans MS"/>
              </a:rPr>
              <a:t>tutanağında</a:t>
            </a:r>
            <a:r>
              <a:rPr sz="1800" dirty="0">
                <a:latin typeface="Comic Sans MS"/>
                <a:cs typeface="Comic Sans MS"/>
              </a:rPr>
              <a:t>;....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Batın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içerisinde</a:t>
            </a:r>
            <a:r>
              <a:rPr sz="1900" i="1" spc="-9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300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25" dirty="0">
                <a:latin typeface="Comic Sans MS"/>
                <a:cs typeface="Comic Sans MS"/>
              </a:rPr>
              <a:t>cc.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45" dirty="0">
                <a:latin typeface="Comic Sans MS"/>
                <a:cs typeface="Comic Sans MS"/>
              </a:rPr>
              <a:t>sero-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hemorajik </a:t>
            </a:r>
            <a:r>
              <a:rPr sz="1900" i="1" spc="-60" dirty="0">
                <a:latin typeface="Comic Sans MS"/>
                <a:cs typeface="Comic Sans MS"/>
              </a:rPr>
              <a:t>pürülan </a:t>
            </a:r>
            <a:r>
              <a:rPr sz="1900" i="1" spc="-40" dirty="0">
                <a:latin typeface="Comic Sans MS"/>
                <a:cs typeface="Comic Sans MS"/>
              </a:rPr>
              <a:t>mayii,</a:t>
            </a:r>
            <a:r>
              <a:rPr sz="1900" i="1" spc="-55" dirty="0">
                <a:latin typeface="Comic Sans MS"/>
                <a:cs typeface="Comic Sans MS"/>
              </a:rPr>
              <a:t> barsakların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ileri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derecede</a:t>
            </a:r>
            <a:r>
              <a:rPr sz="1900" i="1" spc="-35" dirty="0">
                <a:latin typeface="Comic Sans MS"/>
                <a:cs typeface="Comic Sans MS"/>
              </a:rPr>
              <a:t> </a:t>
            </a:r>
            <a:r>
              <a:rPr sz="1900" i="1" spc="-60" dirty="0">
                <a:latin typeface="Comic Sans MS"/>
                <a:cs typeface="Comic Sans MS"/>
              </a:rPr>
              <a:t>birbirine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yapışık </a:t>
            </a:r>
            <a:r>
              <a:rPr sz="1900" i="1" spc="-45" dirty="0">
                <a:latin typeface="Comic Sans MS"/>
                <a:cs typeface="Comic Sans MS"/>
              </a:rPr>
              <a:t>olduğu,</a:t>
            </a:r>
            <a:r>
              <a:rPr sz="1900" i="1" spc="-90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sağ</a:t>
            </a:r>
            <a:r>
              <a:rPr sz="1900" i="1" spc="-95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perirenal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10" dirty="0">
                <a:latin typeface="Comic Sans MS"/>
                <a:cs typeface="Comic Sans MS"/>
              </a:rPr>
              <a:t>ve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inguinal</a:t>
            </a:r>
            <a:r>
              <a:rPr sz="1900" i="1" spc="-9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bölgenin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siyaha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yakın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25" dirty="0">
                <a:latin typeface="Comic Sans MS"/>
                <a:cs typeface="Comic Sans MS"/>
              </a:rPr>
              <a:t>bir </a:t>
            </a:r>
            <a:r>
              <a:rPr sz="1900" i="1" spc="-55" dirty="0">
                <a:latin typeface="Comic Sans MS"/>
                <a:cs typeface="Comic Sans MS"/>
              </a:rPr>
              <a:t>renk</a:t>
            </a:r>
            <a:r>
              <a:rPr sz="1900" i="1" spc="-90" dirty="0">
                <a:latin typeface="Comic Sans MS"/>
                <a:cs typeface="Comic Sans MS"/>
              </a:rPr>
              <a:t> </a:t>
            </a:r>
            <a:r>
              <a:rPr sz="1900" i="1" spc="-35" dirty="0">
                <a:latin typeface="Comic Sans MS"/>
                <a:cs typeface="Comic Sans MS"/>
              </a:rPr>
              <a:t>aldığı,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60" dirty="0">
                <a:latin typeface="Comic Sans MS"/>
                <a:cs typeface="Comic Sans MS"/>
              </a:rPr>
              <a:t>duedonum</a:t>
            </a:r>
            <a:r>
              <a:rPr sz="1900" i="1" spc="-6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birinci</a:t>
            </a:r>
            <a:r>
              <a:rPr sz="1900" i="1" spc="-90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kısım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30" dirty="0">
                <a:latin typeface="Comic Sans MS"/>
                <a:cs typeface="Comic Sans MS"/>
              </a:rPr>
              <a:t>ön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yüzde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2x2</a:t>
            </a:r>
            <a:r>
              <a:rPr sz="1900" i="1" spc="-80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cm.lik</a:t>
            </a:r>
            <a:endParaRPr sz="1900">
              <a:latin typeface="Comic Sans MS"/>
              <a:cs typeface="Comic Sans MS"/>
            </a:endParaRPr>
          </a:p>
          <a:p>
            <a:pPr marL="355600">
              <a:lnSpc>
                <a:spcPts val="1955"/>
              </a:lnSpc>
            </a:pPr>
            <a:r>
              <a:rPr sz="1900" i="1" spc="-50" dirty="0">
                <a:latin typeface="Comic Sans MS"/>
                <a:cs typeface="Comic Sans MS"/>
              </a:rPr>
              <a:t>perforal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bir</a:t>
            </a:r>
            <a:r>
              <a:rPr sz="1900" i="1" spc="-7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alan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bulunduğu</a:t>
            </a:r>
            <a:r>
              <a:rPr sz="1900" i="1" spc="-85" dirty="0">
                <a:latin typeface="Comic Sans MS"/>
                <a:cs typeface="Comic Sans MS"/>
              </a:rPr>
              <a:t> </a:t>
            </a:r>
            <a:r>
              <a:rPr sz="1900" i="1" spc="-55" dirty="0">
                <a:latin typeface="Comic Sans MS"/>
                <a:cs typeface="Comic Sans MS"/>
              </a:rPr>
              <a:t>tespit</a:t>
            </a:r>
            <a:r>
              <a:rPr sz="1900" i="1" spc="-70" dirty="0">
                <a:latin typeface="Comic Sans MS"/>
                <a:cs typeface="Comic Sans MS"/>
              </a:rPr>
              <a:t> </a:t>
            </a:r>
            <a:r>
              <a:rPr sz="1900" i="1" spc="-10" dirty="0">
                <a:latin typeface="Comic Sans MS"/>
                <a:cs typeface="Comic Sans MS"/>
              </a:rPr>
              <a:t>edilmiştir</a:t>
            </a:r>
            <a:endParaRPr sz="1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1828800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400" y="152400"/>
            <a:ext cx="838200" cy="381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90"/>
              </a:spcBef>
            </a:pPr>
            <a:r>
              <a:rPr sz="1400" spc="-10" dirty="0">
                <a:solidFill>
                  <a:srgbClr val="1F487C"/>
                </a:solidFill>
                <a:latin typeface="Comic Sans MS"/>
                <a:cs typeface="Comic Sans MS"/>
              </a:rPr>
              <a:t>Vaka2: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229600" cy="1828800"/>
          </a:xfrm>
          <a:custGeom>
            <a:avLst/>
            <a:gdLst/>
            <a:ahLst/>
            <a:cxnLst/>
            <a:rect l="l" t="t" r="r" b="b"/>
            <a:pathLst>
              <a:path w="8229600" h="1828800">
                <a:moveTo>
                  <a:pt x="0" y="1828800"/>
                </a:moveTo>
                <a:lnTo>
                  <a:pt x="8229600" y="1828800"/>
                </a:lnTo>
                <a:lnTo>
                  <a:pt x="82296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5339" y="808990"/>
            <a:ext cx="7689850" cy="14757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R="5080" indent="571500">
              <a:lnSpc>
                <a:spcPts val="2690"/>
              </a:lnSpc>
              <a:spcBef>
                <a:spcPts val="740"/>
              </a:spcBef>
              <a:tabLst>
                <a:tab pos="1328420" algn="l"/>
              </a:tabLst>
            </a:pP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Hekimin</a:t>
            </a:r>
            <a:r>
              <a:rPr sz="2800" b="1" spc="-1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Hukuki</a:t>
            </a:r>
            <a:r>
              <a:rPr sz="2800" b="1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Sorumluluk;</a:t>
            </a:r>
            <a:r>
              <a:rPr sz="2800" b="1" spc="-3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Hekimin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yetki alanına</a:t>
            </a:r>
            <a:r>
              <a:rPr sz="2800" dirty="0">
                <a:latin typeface="Comic Sans MS"/>
                <a:cs typeface="Comic Sans MS"/>
              </a:rPr>
              <a:t>	giren</a:t>
            </a:r>
            <a:r>
              <a:rPr sz="2800" spc="-10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davranışları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belirleyen</a:t>
            </a:r>
            <a:endParaRPr sz="2800">
              <a:latin typeface="Comic Sans MS"/>
              <a:cs typeface="Comic Sans MS"/>
            </a:endParaRPr>
          </a:p>
          <a:p>
            <a:pPr marR="923925">
              <a:lnSpc>
                <a:spcPct val="80000"/>
              </a:lnSpc>
              <a:spcBef>
                <a:spcPts val="25"/>
              </a:spcBef>
            </a:pPr>
            <a:r>
              <a:rPr sz="2800" dirty="0">
                <a:latin typeface="Comic Sans MS"/>
                <a:cs typeface="Comic Sans MS"/>
              </a:rPr>
              <a:t>“kurallara”</a:t>
            </a:r>
            <a:r>
              <a:rPr sz="2800" spc="-1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uymaması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durumunda</a:t>
            </a:r>
            <a:r>
              <a:rPr sz="2800" spc="-1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hesabını </a:t>
            </a:r>
            <a:r>
              <a:rPr sz="2800" dirty="0">
                <a:latin typeface="Comic Sans MS"/>
                <a:cs typeface="Comic Sans MS"/>
              </a:rPr>
              <a:t>verme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halidir.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90950" y="2571750"/>
            <a:ext cx="1554480" cy="2781300"/>
            <a:chOff x="3790950" y="2571750"/>
            <a:chExt cx="1554480" cy="2781300"/>
          </a:xfrm>
        </p:grpSpPr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2590800"/>
              <a:ext cx="1515999" cy="2743200"/>
            </a:xfrm>
            <a:prstGeom prst="rect">
              <a:avLst/>
            </a:prstGeom>
          </p:spPr>
        </p:pic>
        <p:sp>
          <p:nvSpPr>
            <p:cNvPr id="6" name="object 6">
              <a:hlinkClick r:id="rId2"/>
            </p:cNvPr>
            <p:cNvSpPr/>
            <p:nvPr/>
          </p:nvSpPr>
          <p:spPr>
            <a:xfrm>
              <a:off x="3800475" y="2581275"/>
              <a:ext cx="1535430" cy="2762250"/>
            </a:xfrm>
            <a:custGeom>
              <a:avLst/>
              <a:gdLst/>
              <a:ahLst/>
              <a:cxnLst/>
              <a:rect l="l" t="t" r="r" b="b"/>
              <a:pathLst>
                <a:path w="1535429" h="2762250">
                  <a:moveTo>
                    <a:pt x="0" y="2762250"/>
                  </a:moveTo>
                  <a:lnTo>
                    <a:pt x="1535176" y="2762250"/>
                  </a:lnTo>
                  <a:lnTo>
                    <a:pt x="1535176" y="0"/>
                  </a:lnTo>
                  <a:lnTo>
                    <a:pt x="0" y="0"/>
                  </a:lnTo>
                  <a:lnTo>
                    <a:pt x="0" y="27622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838200"/>
            <a:ext cx="6172200" cy="5181600"/>
          </a:xfrm>
          <a:custGeom>
            <a:avLst/>
            <a:gdLst/>
            <a:ahLst/>
            <a:cxnLst/>
            <a:rect l="l" t="t" r="r" b="b"/>
            <a:pathLst>
              <a:path w="6172200" h="5181600">
                <a:moveTo>
                  <a:pt x="0" y="5181600"/>
                </a:moveTo>
                <a:lnTo>
                  <a:pt x="6172200" y="5181600"/>
                </a:lnTo>
                <a:lnTo>
                  <a:pt x="61722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5994" y="1163167"/>
            <a:ext cx="428942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FF0000"/>
                </a:solidFill>
              </a:rPr>
              <a:t>YSŞ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....../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.......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Kararı,</a:t>
            </a:r>
            <a:endParaRPr sz="200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0" dirty="0">
                <a:latin typeface="Comic Sans MS"/>
                <a:cs typeface="Comic Sans MS"/>
              </a:rPr>
              <a:t>“Yapılan</a:t>
            </a:r>
            <a:r>
              <a:rPr sz="2000" b="0" spc="-90" dirty="0">
                <a:latin typeface="Comic Sans MS"/>
                <a:cs typeface="Comic Sans MS"/>
              </a:rPr>
              <a:t> </a:t>
            </a:r>
            <a:r>
              <a:rPr sz="2000" b="0" dirty="0">
                <a:latin typeface="Comic Sans MS"/>
                <a:cs typeface="Comic Sans MS"/>
              </a:rPr>
              <a:t>laparoskopik</a:t>
            </a:r>
            <a:r>
              <a:rPr sz="2000" b="0" spc="-80" dirty="0">
                <a:latin typeface="Comic Sans MS"/>
                <a:cs typeface="Comic Sans MS"/>
              </a:rPr>
              <a:t> </a:t>
            </a:r>
            <a:r>
              <a:rPr sz="2000" b="0" spc="-10" dirty="0">
                <a:latin typeface="Comic Sans MS"/>
                <a:cs typeface="Comic Sans MS"/>
              </a:rPr>
              <a:t>kolesistektomi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5994" y="1894306"/>
            <a:ext cx="5496560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operasyonu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sırasında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meydana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gelen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duedonum </a:t>
            </a:r>
            <a:r>
              <a:rPr sz="2000" dirty="0">
                <a:latin typeface="Comic Sans MS"/>
                <a:cs typeface="Comic Sans MS"/>
              </a:rPr>
              <a:t>yaralanmasının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bir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komplikasyon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olarak</a:t>
            </a:r>
            <a:endParaRPr sz="2000">
              <a:latin typeface="Comic Sans MS"/>
              <a:cs typeface="Comic Sans MS"/>
            </a:endParaRPr>
          </a:p>
          <a:p>
            <a:pPr marL="12700" marR="1265555">
              <a:lnSpc>
                <a:spcPct val="120000"/>
              </a:lnSpc>
            </a:pPr>
            <a:r>
              <a:rPr sz="2000" spc="-10" dirty="0">
                <a:latin typeface="Comic Sans MS"/>
                <a:cs typeface="Comic Sans MS"/>
              </a:rPr>
              <a:t>değerlendirilebileceği</a:t>
            </a:r>
            <a:r>
              <a:rPr sz="2000" b="1" spc="-10" dirty="0">
                <a:latin typeface="Comic Sans MS"/>
                <a:cs typeface="Comic Sans MS"/>
              </a:rPr>
              <a:t>,</a:t>
            </a:r>
            <a:r>
              <a:rPr sz="2000" b="1" spc="-2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Ancak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erken </a:t>
            </a:r>
            <a:r>
              <a:rPr sz="2000" dirty="0">
                <a:latin typeface="Comic Sans MS"/>
                <a:cs typeface="Comic Sans MS"/>
              </a:rPr>
              <a:t>postoperatif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dönemde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duedonum</a:t>
            </a:r>
            <a:endParaRPr sz="2000">
              <a:latin typeface="Comic Sans MS"/>
              <a:cs typeface="Comic Sans MS"/>
            </a:endParaRPr>
          </a:p>
          <a:p>
            <a:pPr marL="12700" marR="170180">
              <a:lnSpc>
                <a:spcPct val="120000"/>
              </a:lnSpc>
            </a:pPr>
            <a:r>
              <a:rPr sz="2000" dirty="0">
                <a:latin typeface="Comic Sans MS"/>
                <a:cs typeface="Comic Sans MS"/>
              </a:rPr>
              <a:t>yaralanmasına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bağlı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gelişen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klinik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tablonun </a:t>
            </a:r>
            <a:r>
              <a:rPr sz="2000" dirty="0">
                <a:latin typeface="Comic Sans MS"/>
                <a:cs typeface="Comic Sans MS"/>
              </a:rPr>
              <a:t>gözden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kaçması,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duedonum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yaralanması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tanısı </a:t>
            </a:r>
            <a:r>
              <a:rPr sz="2000" dirty="0">
                <a:latin typeface="Comic Sans MS"/>
                <a:cs typeface="Comic Sans MS"/>
              </a:rPr>
              <a:t>konulduktan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sonra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hastaya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yapılan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ikinci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mic Sans MS"/>
                <a:cs typeface="Comic Sans MS"/>
              </a:rPr>
              <a:t>cerrahi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girişim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medikal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tedavisinin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mic Sans MS"/>
                <a:cs typeface="Comic Sans MS"/>
              </a:rPr>
              <a:t>yetersizliği,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hastanın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daha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ileri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bir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sağlık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mic Sans MS"/>
                <a:cs typeface="Comic Sans MS"/>
              </a:rPr>
              <a:t>merkezine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sevk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edilmesinde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yapılan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452245" algn="l"/>
              </a:tabLst>
            </a:pPr>
            <a:r>
              <a:rPr sz="2000" spc="-10" dirty="0">
                <a:latin typeface="Comic Sans MS"/>
                <a:cs typeface="Comic Sans MS"/>
              </a:rPr>
              <a:t>gecikmenin</a:t>
            </a:r>
            <a:r>
              <a:rPr sz="2000" dirty="0">
                <a:latin typeface="Comic Sans MS"/>
                <a:cs typeface="Comic Sans MS"/>
              </a:rPr>
              <a:t>	kusur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olduğu...”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1752600" cy="2438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9600" y="6248400"/>
            <a:ext cx="8382000" cy="406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1440" marR="85725">
              <a:lnSpc>
                <a:spcPts val="1160"/>
              </a:lnSpc>
              <a:spcBef>
                <a:spcPts val="434"/>
              </a:spcBef>
              <a:tabLst>
                <a:tab pos="2215515" algn="l"/>
              </a:tabLst>
            </a:pPr>
            <a:r>
              <a:rPr sz="1000" b="1" dirty="0">
                <a:latin typeface="Verdana"/>
                <a:cs typeface="Verdana"/>
              </a:rPr>
              <a:t>Tümer</a:t>
            </a:r>
            <a:r>
              <a:rPr sz="1000" b="1" spc="375" dirty="0">
                <a:latin typeface="Verdana"/>
                <a:cs typeface="Verdana"/>
              </a:rPr>
              <a:t> </a:t>
            </a:r>
            <a:r>
              <a:rPr sz="1000" b="1" dirty="0">
                <a:latin typeface="Verdana"/>
                <a:cs typeface="Verdana"/>
              </a:rPr>
              <a:t>A.R.,</a:t>
            </a:r>
            <a:r>
              <a:rPr sz="1000" b="1" spc="39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İ.</a:t>
            </a:r>
            <a:r>
              <a:rPr sz="1000" spc="3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Hancı</a:t>
            </a:r>
            <a:r>
              <a:rPr sz="1000" spc="3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İ</a:t>
            </a:r>
            <a:r>
              <a:rPr sz="1000" spc="36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ve</a:t>
            </a:r>
            <a:r>
              <a:rPr sz="1000" dirty="0">
                <a:latin typeface="Verdana"/>
                <a:cs typeface="Verdana"/>
              </a:rPr>
              <a:t>	Y.</a:t>
            </a:r>
            <a:r>
              <a:rPr sz="1000" spc="3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Bilge,</a:t>
            </a:r>
            <a:r>
              <a:rPr sz="1000" spc="3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“Bir</a:t>
            </a:r>
            <a:r>
              <a:rPr sz="1000" spc="3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Laparoskopi</a:t>
            </a:r>
            <a:r>
              <a:rPr sz="1000" spc="3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Komplikasyonu</a:t>
            </a:r>
            <a:r>
              <a:rPr sz="1000" spc="3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Nedeni</a:t>
            </a:r>
            <a:r>
              <a:rPr sz="1000" spc="3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İle</a:t>
            </a:r>
            <a:r>
              <a:rPr sz="1000" spc="35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Cerrahların</a:t>
            </a:r>
            <a:r>
              <a:rPr sz="1000" spc="3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Ceza</a:t>
            </a:r>
            <a:r>
              <a:rPr sz="1000" spc="37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Sorumluluklarının </a:t>
            </a:r>
            <a:r>
              <a:rPr sz="1000" dirty="0">
                <a:latin typeface="Verdana"/>
                <a:cs typeface="Verdana"/>
              </a:rPr>
              <a:t>Değerlendirilmesi”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Klinik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Bilimler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ve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Doktor,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8,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57-</a:t>
            </a:r>
            <a:r>
              <a:rPr sz="1000" dirty="0">
                <a:latin typeface="Verdana"/>
                <a:cs typeface="Verdana"/>
              </a:rPr>
              <a:t>60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(2002).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152400"/>
            <a:ext cx="838200" cy="381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90"/>
              </a:spcBef>
            </a:pPr>
            <a:r>
              <a:rPr sz="1400" spc="-10" dirty="0">
                <a:solidFill>
                  <a:srgbClr val="1F487C"/>
                </a:solidFill>
                <a:latin typeface="Comic Sans MS"/>
                <a:cs typeface="Comic Sans MS"/>
              </a:rPr>
              <a:t>Vaka2: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0" y="6324600"/>
                </a:moveTo>
                <a:lnTo>
                  <a:pt x="8610600" y="6324600"/>
                </a:lnTo>
                <a:lnTo>
                  <a:pt x="86106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64794"/>
            <a:ext cx="645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BFAF8"/>
                </a:solidFill>
              </a:rPr>
              <a:t>1.</a:t>
            </a:r>
            <a:r>
              <a:rPr sz="2400" spc="-105" dirty="0">
                <a:solidFill>
                  <a:srgbClr val="FBFAF8"/>
                </a:solidFill>
              </a:rPr>
              <a:t> </a:t>
            </a:r>
            <a:r>
              <a:rPr sz="2400" dirty="0">
                <a:solidFill>
                  <a:srgbClr val="FBFAF8"/>
                </a:solidFill>
              </a:rPr>
              <a:t>Komplikasyon</a:t>
            </a:r>
            <a:r>
              <a:rPr sz="2400" spc="-85" dirty="0">
                <a:solidFill>
                  <a:srgbClr val="FBFAF8"/>
                </a:solidFill>
              </a:rPr>
              <a:t> </a:t>
            </a:r>
            <a:r>
              <a:rPr sz="2400" dirty="0">
                <a:solidFill>
                  <a:srgbClr val="FBFAF8"/>
                </a:solidFill>
              </a:rPr>
              <a:t>varlığının</a:t>
            </a:r>
            <a:r>
              <a:rPr sz="2400" spc="-80" dirty="0">
                <a:solidFill>
                  <a:srgbClr val="FBFAF8"/>
                </a:solidFill>
              </a:rPr>
              <a:t> </a:t>
            </a:r>
            <a:r>
              <a:rPr sz="2400" dirty="0">
                <a:solidFill>
                  <a:srgbClr val="FBFAF8"/>
                </a:solidFill>
              </a:rPr>
              <a:t>bilinmesi</a:t>
            </a:r>
            <a:r>
              <a:rPr sz="2400" spc="-95" dirty="0">
                <a:solidFill>
                  <a:srgbClr val="FBFAF8"/>
                </a:solidFill>
              </a:rPr>
              <a:t> </a:t>
            </a:r>
            <a:r>
              <a:rPr sz="2400" spc="-10" dirty="0">
                <a:solidFill>
                  <a:srgbClr val="FBFAF8"/>
                </a:solidFill>
              </a:rPr>
              <a:t>gerekir;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1240891"/>
            <a:ext cx="8338820" cy="30283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052195" indent="-125095">
              <a:lnSpc>
                <a:spcPct val="100000"/>
              </a:lnSpc>
              <a:spcBef>
                <a:spcPts val="520"/>
              </a:spcBef>
              <a:buChar char="-"/>
              <a:tabLst>
                <a:tab pos="1052195" algn="l"/>
              </a:tabLst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Oluşan</a:t>
            </a:r>
            <a:r>
              <a:rPr sz="1400" spc="-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komplikasyonda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gerekli</a:t>
            </a:r>
            <a:r>
              <a:rPr sz="1400" spc="-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tanının</a:t>
            </a:r>
            <a:r>
              <a:rPr sz="1400" spc="-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konulmasında</a:t>
            </a:r>
            <a:r>
              <a:rPr sz="1400" spc="-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gecikme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1400" spc="-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ihmal,</a:t>
            </a:r>
            <a:endParaRPr sz="1400">
              <a:latin typeface="Comic Sans MS"/>
              <a:cs typeface="Comic Sans MS"/>
            </a:endParaRPr>
          </a:p>
          <a:p>
            <a:pPr marL="1052195" indent="-125095">
              <a:lnSpc>
                <a:spcPct val="100000"/>
              </a:lnSpc>
              <a:spcBef>
                <a:spcPts val="420"/>
              </a:spcBef>
              <a:buChar char="-"/>
              <a:tabLst>
                <a:tab pos="1052195" algn="l"/>
              </a:tabLst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Oluşan</a:t>
            </a:r>
            <a:r>
              <a:rPr sz="1400" spc="-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komplikasyonda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gerekli</a:t>
            </a:r>
            <a:r>
              <a:rPr sz="1400" spc="-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tedavinin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uygulanmasında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gecikme</a:t>
            </a:r>
            <a:r>
              <a:rPr sz="1400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1400" spc="-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ihmal,</a:t>
            </a:r>
            <a:endParaRPr sz="1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355"/>
              </a:spcBef>
              <a:buAutoNum type="arabicPeriod" startAt="2"/>
              <a:tabLst>
                <a:tab pos="622300" algn="l"/>
              </a:tabLst>
            </a:pPr>
            <a:r>
              <a:rPr sz="2400" b="1" dirty="0">
                <a:latin typeface="Comic Sans MS"/>
                <a:cs typeface="Comic Sans MS"/>
              </a:rPr>
              <a:t>Sorumlulukların</a:t>
            </a:r>
            <a:r>
              <a:rPr sz="2400" b="1" spc="-12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ihmal</a:t>
            </a:r>
            <a:r>
              <a:rPr sz="2400" b="1" spc="-13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edilmesi;</a:t>
            </a:r>
            <a:endParaRPr sz="2400">
              <a:latin typeface="Comic Sans MS"/>
              <a:cs typeface="Comic Sans MS"/>
            </a:endParaRPr>
          </a:p>
          <a:p>
            <a:pPr marL="1128395" lvl="1" indent="-125095">
              <a:lnSpc>
                <a:spcPts val="1595"/>
              </a:lnSpc>
              <a:spcBef>
                <a:spcPts val="484"/>
              </a:spcBef>
              <a:buChar char="-"/>
              <a:tabLst>
                <a:tab pos="1128395" algn="l"/>
              </a:tabLst>
            </a:pPr>
            <a:r>
              <a:rPr sz="1400" dirty="0">
                <a:latin typeface="Comic Sans MS"/>
                <a:cs typeface="Comic Sans MS"/>
              </a:rPr>
              <a:t>Hasta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hekim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ilişkisinin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gereklerinin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yerine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getirilmemesi,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Aydınlatılmış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onamda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meydana</a:t>
            </a:r>
            <a:endParaRPr sz="1400">
              <a:latin typeface="Comic Sans MS"/>
              <a:cs typeface="Comic Sans MS"/>
            </a:endParaRPr>
          </a:p>
          <a:p>
            <a:pPr marL="1003300">
              <a:lnSpc>
                <a:spcPts val="1595"/>
              </a:lnSpc>
            </a:pPr>
            <a:r>
              <a:rPr sz="1400" dirty="0">
                <a:latin typeface="Comic Sans MS"/>
                <a:cs typeface="Comic Sans MS"/>
              </a:rPr>
              <a:t>gelebilecek</a:t>
            </a:r>
            <a:r>
              <a:rPr sz="1400" spc="-7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istenmeyen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durumların</a:t>
            </a:r>
            <a:r>
              <a:rPr sz="1400" spc="-5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hastaya</a:t>
            </a:r>
            <a:r>
              <a:rPr sz="1400" spc="-6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bildirilmesi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gerekir.</a:t>
            </a:r>
            <a:endParaRPr sz="1400">
              <a:latin typeface="Comic Sans MS"/>
              <a:cs typeface="Comic Sans MS"/>
            </a:endParaRPr>
          </a:p>
          <a:p>
            <a:pPr marL="1128395" lvl="1" indent="-125095">
              <a:lnSpc>
                <a:spcPct val="100000"/>
              </a:lnSpc>
              <a:spcBef>
                <a:spcPts val="434"/>
              </a:spcBef>
              <a:buChar char="-"/>
              <a:tabLst>
                <a:tab pos="1128395" algn="l"/>
              </a:tabLst>
            </a:pPr>
            <a:r>
              <a:rPr sz="1400" dirty="0">
                <a:latin typeface="Comic Sans MS"/>
                <a:cs typeface="Comic Sans MS"/>
              </a:rPr>
              <a:t>Properatif</a:t>
            </a:r>
            <a:r>
              <a:rPr sz="1400" spc="-5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tetkik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ve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incelemelerin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yapılmaması,</a:t>
            </a:r>
            <a:endParaRPr sz="1400">
              <a:latin typeface="Comic Sans MS"/>
              <a:cs typeface="Comic Sans MS"/>
            </a:endParaRPr>
          </a:p>
          <a:p>
            <a:pPr marL="1128395" lvl="1" indent="-125095">
              <a:lnSpc>
                <a:spcPct val="100000"/>
              </a:lnSpc>
              <a:spcBef>
                <a:spcPts val="430"/>
              </a:spcBef>
              <a:buChar char="-"/>
              <a:tabLst>
                <a:tab pos="1128395" algn="l"/>
              </a:tabLst>
            </a:pPr>
            <a:r>
              <a:rPr sz="1400" dirty="0">
                <a:latin typeface="Comic Sans MS"/>
                <a:cs typeface="Comic Sans MS"/>
              </a:rPr>
              <a:t>Kanun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ve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yönetmeliklere</a:t>
            </a:r>
            <a:r>
              <a:rPr sz="1400" spc="-6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uymama</a:t>
            </a:r>
            <a:endParaRPr sz="1400">
              <a:latin typeface="Comic Sans MS"/>
              <a:cs typeface="Comic Sans MS"/>
            </a:endParaRPr>
          </a:p>
          <a:p>
            <a:pPr marL="622300" marR="250825" indent="-610235">
              <a:lnSpc>
                <a:spcPts val="2590"/>
              </a:lnSpc>
              <a:spcBef>
                <a:spcPts val="565"/>
              </a:spcBef>
              <a:buAutoNum type="arabicPeriod" startAt="2"/>
              <a:tabLst>
                <a:tab pos="622300" algn="l"/>
                <a:tab pos="857885" algn="l"/>
                <a:tab pos="3143250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Komplikasyon</a:t>
            </a:r>
            <a:r>
              <a:rPr sz="2400" b="1" spc="-1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Malpraktis</a:t>
            </a:r>
            <a:r>
              <a:rPr sz="2400" b="1" spc="-1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ayrımının</a:t>
            </a:r>
            <a:r>
              <a:rPr sz="2400" b="1" spc="-114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yapılabilmesi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için</a:t>
            </a:r>
            <a:r>
              <a:rPr sz="2400" b="1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kayıtların</a:t>
            </a:r>
            <a:r>
              <a:rPr sz="2400" b="1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eksiksiz</a:t>
            </a:r>
            <a:r>
              <a:rPr sz="2400" b="1" spc="-7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tutulması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2400" b="1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eğer</a:t>
            </a:r>
            <a:r>
              <a:rPr sz="2400" b="1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ölüm</a:t>
            </a:r>
            <a:r>
              <a:rPr sz="2400" b="1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25" dirty="0">
                <a:solidFill>
                  <a:srgbClr val="FBFAF8"/>
                </a:solidFill>
                <a:latin typeface="Comic Sans MS"/>
                <a:cs typeface="Comic Sans MS"/>
              </a:rPr>
              <a:t>var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ise</a:t>
            </a:r>
            <a:r>
              <a:rPr sz="2400" b="1" spc="-10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otopsinin</a:t>
            </a:r>
            <a:r>
              <a:rPr sz="2400" b="1" spc="-7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yapılması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gerekir;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682108"/>
            <a:ext cx="8397240" cy="18548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441325" indent="-610235">
              <a:lnSpc>
                <a:spcPts val="2590"/>
              </a:lnSpc>
              <a:spcBef>
                <a:spcPts val="425"/>
              </a:spcBef>
              <a:buAutoNum type="arabicPeriod" startAt="4"/>
              <a:tabLst>
                <a:tab pos="622300" algn="l"/>
                <a:tab pos="857885" algn="l"/>
                <a:tab pos="6436995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Bilirkişilik</a:t>
            </a:r>
            <a:r>
              <a:rPr sz="2400" b="1" spc="-14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aşamasında</a:t>
            </a:r>
            <a:r>
              <a:rPr sz="2400" b="1" spc="-1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komplikasyon</a:t>
            </a:r>
            <a:r>
              <a:rPr sz="2400" b="1" spc="-12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malpraktis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ayrımında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güncel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yenlikler</a:t>
            </a:r>
            <a:r>
              <a:rPr sz="2400" b="1" spc="-9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takip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edilmeli.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buClr>
                <a:srgbClr val="FBFAF8"/>
              </a:buClr>
              <a:buFont typeface="Comic Sans MS"/>
              <a:buAutoNum type="arabicPeriod" startAt="4"/>
            </a:pPr>
            <a:endParaRPr sz="2400">
              <a:latin typeface="Comic Sans MS"/>
              <a:cs typeface="Comic Sans MS"/>
            </a:endParaRPr>
          </a:p>
          <a:p>
            <a:pPr marL="622300" marR="5080" indent="-610235">
              <a:lnSpc>
                <a:spcPts val="2590"/>
              </a:lnSpc>
              <a:spcBef>
                <a:spcPts val="5"/>
              </a:spcBef>
              <a:buAutoNum type="arabicPeriod" startAt="4"/>
              <a:tabLst>
                <a:tab pos="622300" algn="l"/>
                <a:tab pos="725805" algn="l"/>
                <a:tab pos="3012440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Komplikasyon</a:t>
            </a:r>
            <a:r>
              <a:rPr sz="2400" b="1" spc="-12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Malpraktis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ayrımında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verilen</a:t>
            </a:r>
            <a:r>
              <a:rPr sz="2400" b="1" spc="-9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bilirkişi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kararları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değişik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olabilir.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0" y="1295400"/>
            <a:ext cx="4343400" cy="41148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92075" marR="1275080" indent="342900">
              <a:lnSpc>
                <a:spcPct val="102499"/>
              </a:lnSpc>
              <a:spcBef>
                <a:spcPts val="10"/>
              </a:spcBef>
            </a:pPr>
            <a:r>
              <a:rPr sz="1600" dirty="0">
                <a:latin typeface="Comic Sans MS"/>
                <a:cs typeface="Comic Sans MS"/>
              </a:rPr>
              <a:t>…..İlçe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Devlet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Hastanesinde </a:t>
            </a:r>
            <a:r>
              <a:rPr sz="1600" dirty="0">
                <a:latin typeface="Comic Sans MS"/>
                <a:cs typeface="Comic Sans MS"/>
              </a:rPr>
              <a:t>Çalışan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Genel</a:t>
            </a:r>
            <a:r>
              <a:rPr sz="1600" spc="-7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Cerrahi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Uzmanı,</a:t>
            </a:r>
            <a:endParaRPr sz="1600">
              <a:latin typeface="Comic Sans MS"/>
              <a:cs typeface="Comic Sans MS"/>
            </a:endParaRPr>
          </a:p>
          <a:p>
            <a:pPr marL="92075" marR="606425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hastanede</a:t>
            </a:r>
            <a:r>
              <a:rPr sz="1600" spc="-8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muayene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ettiği</a:t>
            </a:r>
            <a:r>
              <a:rPr sz="1600" spc="-8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hastalar</a:t>
            </a:r>
            <a:r>
              <a:rPr sz="1600" spc="-55" dirty="0">
                <a:latin typeface="Comic Sans MS"/>
                <a:cs typeface="Comic Sans MS"/>
              </a:rPr>
              <a:t> </a:t>
            </a:r>
            <a:r>
              <a:rPr sz="1600" spc="-20" dirty="0">
                <a:latin typeface="Comic Sans MS"/>
                <a:cs typeface="Comic Sans MS"/>
              </a:rPr>
              <a:t>için </a:t>
            </a:r>
            <a:r>
              <a:rPr sz="1600" dirty="0">
                <a:latin typeface="Comic Sans MS"/>
                <a:cs typeface="Comic Sans MS"/>
              </a:rPr>
              <a:t>istediği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laboratuar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ve</a:t>
            </a:r>
            <a:r>
              <a:rPr sz="1600" spc="-6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görüntüleme</a:t>
            </a:r>
            <a:endParaRPr sz="1600">
              <a:latin typeface="Comic Sans MS"/>
              <a:cs typeface="Comic Sans MS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tetkiklerini,</a:t>
            </a:r>
            <a:r>
              <a:rPr sz="1600" spc="-7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ortağı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olduğu</a:t>
            </a:r>
            <a:endParaRPr sz="1600">
              <a:latin typeface="Comic Sans MS"/>
              <a:cs typeface="Comic Sans MS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polikliniğe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yönlendirmektedir.</a:t>
            </a:r>
            <a:endParaRPr sz="1600">
              <a:latin typeface="Comic Sans MS"/>
              <a:cs typeface="Comic Sans MS"/>
            </a:endParaRPr>
          </a:p>
          <a:p>
            <a:pPr marL="92075" marR="915669" indent="342900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Savcılığa</a:t>
            </a:r>
            <a:r>
              <a:rPr sz="1600" spc="-5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Şikayet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edilen</a:t>
            </a:r>
            <a:r>
              <a:rPr sz="1600" spc="-8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hekim, </a:t>
            </a:r>
            <a:r>
              <a:rPr sz="1600" dirty="0">
                <a:latin typeface="Comic Sans MS"/>
                <a:cs typeface="Comic Sans MS"/>
              </a:rPr>
              <a:t>yapılan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savcılık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ön</a:t>
            </a:r>
            <a:r>
              <a:rPr sz="1600" spc="-7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soruşturmasında,</a:t>
            </a:r>
            <a:endParaRPr sz="1600">
              <a:latin typeface="Comic Sans MS"/>
              <a:cs typeface="Comic Sans MS"/>
            </a:endParaRPr>
          </a:p>
          <a:p>
            <a:pPr marL="92075" marR="701675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hastane</a:t>
            </a:r>
            <a:r>
              <a:rPr sz="1600" spc="-8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tetkiklerini</a:t>
            </a:r>
            <a:r>
              <a:rPr sz="1600" spc="-9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güvenilir</a:t>
            </a:r>
            <a:r>
              <a:rPr sz="1600" spc="-7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olmadığı </a:t>
            </a:r>
            <a:r>
              <a:rPr sz="1600" dirty="0">
                <a:latin typeface="Comic Sans MS"/>
                <a:cs typeface="Comic Sans MS"/>
              </a:rPr>
              <a:t>için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hastalarına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yalnızca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öneride</a:t>
            </a:r>
            <a:endParaRPr sz="1600">
              <a:latin typeface="Comic Sans MS"/>
              <a:cs typeface="Comic Sans MS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omic Sans MS"/>
                <a:cs typeface="Comic Sans MS"/>
              </a:rPr>
              <a:t>bulunduğunu</a:t>
            </a:r>
            <a:r>
              <a:rPr sz="1600" spc="-6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belirtiyor.</a:t>
            </a:r>
            <a:endParaRPr sz="1600">
              <a:latin typeface="Comic Sans MS"/>
              <a:cs typeface="Comic Sans MS"/>
            </a:endParaRPr>
          </a:p>
          <a:p>
            <a:pPr marL="92075" marR="540385" indent="342900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Savcılık</a:t>
            </a:r>
            <a:r>
              <a:rPr sz="1600" spc="-3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İrtikap</a:t>
            </a:r>
            <a:r>
              <a:rPr sz="1600" spc="-6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suçunu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ihlal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ettiğini </a:t>
            </a:r>
            <a:r>
              <a:rPr sz="1600" dirty="0">
                <a:latin typeface="Comic Sans MS"/>
                <a:cs typeface="Comic Sans MS"/>
              </a:rPr>
              <a:t>iddia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ederek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dava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açıyor.</a:t>
            </a:r>
            <a:endParaRPr sz="1600">
              <a:latin typeface="Comic Sans MS"/>
              <a:cs typeface="Comic Sans MS"/>
            </a:endParaRPr>
          </a:p>
          <a:p>
            <a:pPr marL="92075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0000"/>
                </a:solidFill>
                <a:latin typeface="Comic Sans MS"/>
                <a:cs typeface="Comic Sans MS"/>
              </a:rPr>
              <a:t>Hekim</a:t>
            </a:r>
            <a:r>
              <a:rPr sz="16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FF0000"/>
                </a:solidFill>
                <a:latin typeface="Comic Sans MS"/>
                <a:cs typeface="Comic Sans MS"/>
              </a:rPr>
              <a:t>Kusurlumudur</a:t>
            </a:r>
            <a:r>
              <a:rPr sz="1600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249428"/>
            <a:ext cx="3263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</a:rPr>
              <a:t>Vaka;</a:t>
            </a:r>
            <a:r>
              <a:rPr sz="1800" spc="-2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Cezai,</a:t>
            </a:r>
            <a:r>
              <a:rPr sz="1800" spc="-3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idari</a:t>
            </a:r>
            <a:r>
              <a:rPr sz="1800" spc="-3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ve</a:t>
            </a:r>
            <a:r>
              <a:rPr sz="1800" spc="-15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mesleki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</a:rPr>
              <a:t>İrtikap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046971" y="249428"/>
            <a:ext cx="1759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sorumluluk</a:t>
            </a:r>
            <a:r>
              <a:rPr sz="18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ihlali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5" name="object 5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2895600"/>
            <a:ext cx="2057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620776"/>
            <a:ext cx="7777480" cy="3672204"/>
          </a:xfrm>
          <a:custGeom>
            <a:avLst/>
            <a:gdLst/>
            <a:ahLst/>
            <a:cxnLst/>
            <a:rect l="l" t="t" r="r" b="b"/>
            <a:pathLst>
              <a:path w="7777480" h="3672204">
                <a:moveTo>
                  <a:pt x="0" y="3671824"/>
                </a:moveTo>
                <a:lnTo>
                  <a:pt x="7777226" y="3671824"/>
                </a:lnTo>
                <a:lnTo>
                  <a:pt x="7777226" y="0"/>
                </a:lnTo>
                <a:lnTo>
                  <a:pt x="0" y="0"/>
                </a:lnTo>
                <a:lnTo>
                  <a:pt x="0" y="367182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544" y="541146"/>
            <a:ext cx="7211059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indent="571500">
              <a:lnSpc>
                <a:spcPct val="70000"/>
              </a:lnSpc>
              <a:spcBef>
                <a:spcPts val="960"/>
              </a:spcBef>
            </a:pPr>
            <a:r>
              <a:rPr sz="2400" dirty="0">
                <a:latin typeface="Comic Sans MS"/>
                <a:cs typeface="Comic Sans MS"/>
              </a:rPr>
              <a:t>Göz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hastalıkları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uzmanı,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hastanenin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karşısında </a:t>
            </a:r>
            <a:r>
              <a:rPr sz="2400" dirty="0">
                <a:latin typeface="Comic Sans MS"/>
                <a:cs typeface="Comic Sans MS"/>
              </a:rPr>
              <a:t>arkadaşı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tarafından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yeni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açılan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gözlükçü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dükkanına,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1053210"/>
            <a:ext cx="645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muayene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ettiği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hastaları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reçetenin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üzerine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bu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544" y="1309191"/>
            <a:ext cx="65538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gözlükçünün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adresini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içeren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kartı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zımbalıyarak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544" y="1565528"/>
            <a:ext cx="269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/>
                <a:cs typeface="Comic Sans MS"/>
              </a:rPr>
              <a:t>yönlendirmektedir.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844" y="1894713"/>
            <a:ext cx="632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67330" algn="l"/>
                <a:tab pos="3841115" algn="l"/>
              </a:tabLst>
            </a:pPr>
            <a:r>
              <a:rPr sz="3600" spc="67" baseline="-46296" dirty="0">
                <a:latin typeface="Comic Sans MS"/>
                <a:cs typeface="Comic Sans MS"/>
              </a:rPr>
              <a:t>s</a:t>
            </a:r>
            <a:r>
              <a:rPr sz="3600" spc="52" baseline="-46296" dirty="0">
                <a:latin typeface="Comic Sans MS"/>
                <a:cs typeface="Comic Sans MS"/>
              </a:rPr>
              <a:t>a</a:t>
            </a:r>
            <a:r>
              <a:rPr sz="3600" spc="67" baseline="-46296" dirty="0">
                <a:latin typeface="Comic Sans MS"/>
                <a:cs typeface="Comic Sans MS"/>
              </a:rPr>
              <a:t>vcılığ</a:t>
            </a:r>
            <a:r>
              <a:rPr sz="3600" spc="-7207" baseline="-46296" dirty="0">
                <a:latin typeface="Comic Sans MS"/>
                <a:cs typeface="Comic Sans MS"/>
              </a:rPr>
              <a:t>a</a:t>
            </a:r>
            <a:r>
              <a:rPr sz="2400" spc="45" dirty="0">
                <a:latin typeface="Comic Sans MS"/>
                <a:cs typeface="Comic Sans MS"/>
              </a:rPr>
              <a:t>Di</a:t>
            </a:r>
            <a:r>
              <a:rPr sz="2400" spc="30" dirty="0">
                <a:latin typeface="Comic Sans MS"/>
                <a:cs typeface="Comic Sans MS"/>
              </a:rPr>
              <a:t>ğ</a:t>
            </a:r>
            <a:r>
              <a:rPr sz="2400" spc="40" dirty="0">
                <a:latin typeface="Comic Sans MS"/>
                <a:cs typeface="Comic Sans MS"/>
              </a:rPr>
              <a:t>e</a:t>
            </a:r>
            <a:r>
              <a:rPr sz="2400" spc="-580" dirty="0">
                <a:latin typeface="Comic Sans MS"/>
                <a:cs typeface="Comic Sans MS"/>
              </a:rPr>
              <a:t>r</a:t>
            </a:r>
            <a:r>
              <a:rPr sz="3600" spc="52" baseline="-46296" dirty="0">
                <a:latin typeface="Comic Sans MS"/>
                <a:cs typeface="Comic Sans MS"/>
              </a:rPr>
              <a:t>ş</a:t>
            </a:r>
            <a:r>
              <a:rPr sz="3600" spc="67" baseline="-46296" dirty="0">
                <a:latin typeface="Comic Sans MS"/>
                <a:cs typeface="Comic Sans MS"/>
              </a:rPr>
              <a:t>ika</a:t>
            </a:r>
            <a:r>
              <a:rPr sz="3600" spc="44" baseline="-46296" dirty="0">
                <a:latin typeface="Comic Sans MS"/>
                <a:cs typeface="Comic Sans MS"/>
              </a:rPr>
              <a:t>y</a:t>
            </a:r>
            <a:r>
              <a:rPr sz="3600" spc="60" baseline="-46296" dirty="0">
                <a:latin typeface="Comic Sans MS"/>
                <a:cs typeface="Comic Sans MS"/>
              </a:rPr>
              <a:t>e</a:t>
            </a:r>
            <a:r>
              <a:rPr sz="3600" spc="-9997" baseline="-46296" dirty="0">
                <a:latin typeface="Comic Sans MS"/>
                <a:cs typeface="Comic Sans MS"/>
              </a:rPr>
              <a:t>t</a:t>
            </a:r>
            <a:r>
              <a:rPr sz="2400" spc="45" dirty="0">
                <a:latin typeface="Comic Sans MS"/>
                <a:cs typeface="Comic Sans MS"/>
              </a:rPr>
              <a:t>göz</a:t>
            </a:r>
            <a:r>
              <a:rPr sz="2400" spc="50" dirty="0">
                <a:latin typeface="Comic Sans MS"/>
                <a:cs typeface="Comic Sans MS"/>
              </a:rPr>
              <a:t>l</a:t>
            </a:r>
            <a:r>
              <a:rPr sz="2400" spc="45" dirty="0">
                <a:latin typeface="Comic Sans MS"/>
                <a:cs typeface="Comic Sans MS"/>
              </a:rPr>
              <a:t>ükc</a:t>
            </a:r>
            <a:r>
              <a:rPr sz="2400" spc="-735" dirty="0">
                <a:latin typeface="Comic Sans MS"/>
                <a:cs typeface="Comic Sans MS"/>
              </a:rPr>
              <a:t>ü</a:t>
            </a:r>
            <a:r>
              <a:rPr sz="3600" spc="67" baseline="-46296" dirty="0">
                <a:latin typeface="Comic Sans MS"/>
                <a:cs typeface="Comic Sans MS"/>
              </a:rPr>
              <a:t>derl</a:t>
            </a:r>
            <a:r>
              <a:rPr sz="3600" spc="-10694" baseline="-46296" dirty="0">
                <a:latin typeface="Comic Sans MS"/>
                <a:cs typeface="Comic Sans MS"/>
              </a:rPr>
              <a:t>e</a:t>
            </a:r>
            <a:r>
              <a:rPr sz="3600" spc="67" baseline="-46296" dirty="0">
                <a:latin typeface="Comic Sans MS"/>
                <a:cs typeface="Comic Sans MS"/>
              </a:rPr>
              <a:t>e</a:t>
            </a:r>
            <a:r>
              <a:rPr sz="3600" baseline="-46296" dirty="0">
                <a:latin typeface="Comic Sans MS"/>
                <a:cs typeface="Comic Sans MS"/>
              </a:rPr>
              <a:t>	</a:t>
            </a:r>
            <a:r>
              <a:rPr sz="2400" spc="40" dirty="0">
                <a:latin typeface="Comic Sans MS"/>
                <a:cs typeface="Comic Sans MS"/>
              </a:rPr>
              <a:t>dükka</a:t>
            </a:r>
            <a:r>
              <a:rPr sz="2400" spc="-3345" dirty="0">
                <a:latin typeface="Comic Sans MS"/>
                <a:cs typeface="Comic Sans MS"/>
              </a:rPr>
              <a:t>n</a:t>
            </a:r>
            <a:r>
              <a:rPr sz="3600" spc="67" baseline="-46296" dirty="0">
                <a:latin typeface="Comic Sans MS"/>
                <a:cs typeface="Comic Sans MS"/>
              </a:rPr>
              <a:t>r</a:t>
            </a:r>
            <a:r>
              <a:rPr sz="3600" spc="75" baseline="-46296" dirty="0">
                <a:latin typeface="Comic Sans MS"/>
                <a:cs typeface="Comic Sans MS"/>
              </a:rPr>
              <a:t>.</a:t>
            </a:r>
            <a:r>
              <a:rPr sz="3600" baseline="-46296" dirty="0">
                <a:latin typeface="Comic Sans MS"/>
                <a:cs typeface="Comic Sans MS"/>
              </a:rPr>
              <a:t>	</a:t>
            </a:r>
            <a:r>
              <a:rPr sz="2400" spc="-10" dirty="0">
                <a:latin typeface="Comic Sans MS"/>
                <a:cs typeface="Comic Sans MS"/>
              </a:rPr>
              <a:t>sahipleri Doktoru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9044" y="2479928"/>
            <a:ext cx="507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Savcının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yaptığı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inceleme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sonucunda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7544" y="2735656"/>
            <a:ext cx="6447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Gözlükçüden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–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Doktora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maddi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veya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manevi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bir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544" y="2992069"/>
            <a:ext cx="447738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91869" algn="ctr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kazanç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transferi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yoktur.</a:t>
            </a:r>
            <a:endParaRPr sz="2400">
              <a:latin typeface="Comic Sans MS"/>
              <a:cs typeface="Comic Sans MS"/>
            </a:endParaRPr>
          </a:p>
          <a:p>
            <a:pPr marL="571500" algn="ctr">
              <a:lnSpc>
                <a:spcPts val="2735"/>
              </a:lnSpc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Göz</a:t>
            </a:r>
            <a:r>
              <a:rPr sz="2400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doktoru</a:t>
            </a:r>
            <a:r>
              <a:rPr sz="2400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mic Sans MS"/>
                <a:cs typeface="Comic Sans MS"/>
              </a:rPr>
              <a:t>kusurlumudur?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775" y="4508563"/>
            <a:ext cx="3095625" cy="208114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620776"/>
            <a:ext cx="7777480" cy="3672204"/>
          </a:xfrm>
          <a:custGeom>
            <a:avLst/>
            <a:gdLst/>
            <a:ahLst/>
            <a:cxnLst/>
            <a:rect l="l" t="t" r="r" b="b"/>
            <a:pathLst>
              <a:path w="7777480" h="3672204">
                <a:moveTo>
                  <a:pt x="0" y="3671824"/>
                </a:moveTo>
                <a:lnTo>
                  <a:pt x="7777226" y="3671824"/>
                </a:lnTo>
                <a:lnTo>
                  <a:pt x="7777226" y="0"/>
                </a:lnTo>
                <a:lnTo>
                  <a:pt x="0" y="0"/>
                </a:lnTo>
                <a:lnTo>
                  <a:pt x="0" y="367182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9044" y="541146"/>
            <a:ext cx="648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omic Sans MS"/>
                <a:cs typeface="Comic Sans MS"/>
              </a:rPr>
              <a:t>Göz</a:t>
            </a:r>
            <a:r>
              <a:rPr sz="2400" b="0" spc="-80" dirty="0">
                <a:latin typeface="Comic Sans MS"/>
                <a:cs typeface="Comic Sans MS"/>
              </a:rPr>
              <a:t> </a:t>
            </a:r>
            <a:r>
              <a:rPr sz="2400" b="0" dirty="0">
                <a:latin typeface="Comic Sans MS"/>
                <a:cs typeface="Comic Sans MS"/>
              </a:rPr>
              <a:t>hastalıkları</a:t>
            </a:r>
            <a:r>
              <a:rPr sz="2400" b="0" spc="-70" dirty="0">
                <a:latin typeface="Comic Sans MS"/>
                <a:cs typeface="Comic Sans MS"/>
              </a:rPr>
              <a:t> </a:t>
            </a:r>
            <a:r>
              <a:rPr sz="2400" b="0" dirty="0">
                <a:latin typeface="Comic Sans MS"/>
                <a:cs typeface="Comic Sans MS"/>
              </a:rPr>
              <a:t>uzmanı,</a:t>
            </a:r>
            <a:r>
              <a:rPr sz="2400" b="0" spc="-70" dirty="0">
                <a:latin typeface="Comic Sans MS"/>
                <a:cs typeface="Comic Sans MS"/>
              </a:rPr>
              <a:t> </a:t>
            </a:r>
            <a:r>
              <a:rPr sz="2400" b="0" dirty="0">
                <a:latin typeface="Comic Sans MS"/>
                <a:cs typeface="Comic Sans MS"/>
              </a:rPr>
              <a:t>hastanenin</a:t>
            </a:r>
            <a:r>
              <a:rPr sz="2400" b="0" spc="-75" dirty="0">
                <a:latin typeface="Comic Sans MS"/>
                <a:cs typeface="Comic Sans MS"/>
              </a:rPr>
              <a:t> </a:t>
            </a:r>
            <a:r>
              <a:rPr sz="2400" b="0" spc="-10" dirty="0">
                <a:latin typeface="Comic Sans MS"/>
                <a:cs typeface="Comic Sans MS"/>
              </a:rPr>
              <a:t>karşısında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797178"/>
            <a:ext cx="7211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arkadaşı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tarafından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yeni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açılan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gözlükçü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dükkanına,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544" y="1053210"/>
            <a:ext cx="645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muayene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ettiği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hastaları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reçetenin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üzerine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bu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544" y="1309191"/>
            <a:ext cx="65538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gözlükçünün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adresini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içeren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kartı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zımbalıyarak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544" y="1565528"/>
            <a:ext cx="269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/>
                <a:cs typeface="Comic Sans MS"/>
              </a:rPr>
              <a:t>yönlendirmektedir.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4844" y="1894713"/>
            <a:ext cx="632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67330" algn="l"/>
                <a:tab pos="3841115" algn="l"/>
              </a:tabLst>
            </a:pPr>
            <a:r>
              <a:rPr sz="3600" spc="67" baseline="-46296" dirty="0">
                <a:latin typeface="Comic Sans MS"/>
                <a:cs typeface="Comic Sans MS"/>
              </a:rPr>
              <a:t>s</a:t>
            </a:r>
            <a:r>
              <a:rPr sz="3600" spc="52" baseline="-46296" dirty="0">
                <a:latin typeface="Comic Sans MS"/>
                <a:cs typeface="Comic Sans MS"/>
              </a:rPr>
              <a:t>a</a:t>
            </a:r>
            <a:r>
              <a:rPr sz="3600" spc="67" baseline="-46296" dirty="0">
                <a:latin typeface="Comic Sans MS"/>
                <a:cs typeface="Comic Sans MS"/>
              </a:rPr>
              <a:t>vcılığ</a:t>
            </a:r>
            <a:r>
              <a:rPr sz="3600" spc="-7207" baseline="-46296" dirty="0">
                <a:latin typeface="Comic Sans MS"/>
                <a:cs typeface="Comic Sans MS"/>
              </a:rPr>
              <a:t>a</a:t>
            </a:r>
            <a:r>
              <a:rPr sz="2400" spc="45" dirty="0">
                <a:latin typeface="Comic Sans MS"/>
                <a:cs typeface="Comic Sans MS"/>
              </a:rPr>
              <a:t>Di</a:t>
            </a:r>
            <a:r>
              <a:rPr sz="2400" spc="30" dirty="0">
                <a:latin typeface="Comic Sans MS"/>
                <a:cs typeface="Comic Sans MS"/>
              </a:rPr>
              <a:t>ğ</a:t>
            </a:r>
            <a:r>
              <a:rPr sz="2400" spc="40" dirty="0">
                <a:latin typeface="Comic Sans MS"/>
                <a:cs typeface="Comic Sans MS"/>
              </a:rPr>
              <a:t>e</a:t>
            </a:r>
            <a:r>
              <a:rPr sz="2400" spc="-580" dirty="0">
                <a:latin typeface="Comic Sans MS"/>
                <a:cs typeface="Comic Sans MS"/>
              </a:rPr>
              <a:t>r</a:t>
            </a:r>
            <a:r>
              <a:rPr sz="3600" spc="52" baseline="-46296" dirty="0">
                <a:latin typeface="Comic Sans MS"/>
                <a:cs typeface="Comic Sans MS"/>
              </a:rPr>
              <a:t>ş</a:t>
            </a:r>
            <a:r>
              <a:rPr sz="3600" spc="67" baseline="-46296" dirty="0">
                <a:latin typeface="Comic Sans MS"/>
                <a:cs typeface="Comic Sans MS"/>
              </a:rPr>
              <a:t>ika</a:t>
            </a:r>
            <a:r>
              <a:rPr sz="3600" spc="44" baseline="-46296" dirty="0">
                <a:latin typeface="Comic Sans MS"/>
                <a:cs typeface="Comic Sans MS"/>
              </a:rPr>
              <a:t>y</a:t>
            </a:r>
            <a:r>
              <a:rPr sz="3600" spc="60" baseline="-46296" dirty="0">
                <a:latin typeface="Comic Sans MS"/>
                <a:cs typeface="Comic Sans MS"/>
              </a:rPr>
              <a:t>e</a:t>
            </a:r>
            <a:r>
              <a:rPr sz="3600" spc="-9997" baseline="-46296" dirty="0">
                <a:latin typeface="Comic Sans MS"/>
                <a:cs typeface="Comic Sans MS"/>
              </a:rPr>
              <a:t>t</a:t>
            </a:r>
            <a:r>
              <a:rPr sz="2400" spc="45" dirty="0">
                <a:latin typeface="Comic Sans MS"/>
                <a:cs typeface="Comic Sans MS"/>
              </a:rPr>
              <a:t>göz</a:t>
            </a:r>
            <a:r>
              <a:rPr sz="2400" spc="50" dirty="0">
                <a:latin typeface="Comic Sans MS"/>
                <a:cs typeface="Comic Sans MS"/>
              </a:rPr>
              <a:t>l</a:t>
            </a:r>
            <a:r>
              <a:rPr sz="2400" spc="45" dirty="0">
                <a:latin typeface="Comic Sans MS"/>
                <a:cs typeface="Comic Sans MS"/>
              </a:rPr>
              <a:t>ükç</a:t>
            </a:r>
            <a:r>
              <a:rPr sz="2400" spc="-735" dirty="0">
                <a:latin typeface="Comic Sans MS"/>
                <a:cs typeface="Comic Sans MS"/>
              </a:rPr>
              <a:t>ü</a:t>
            </a:r>
            <a:r>
              <a:rPr sz="3600" spc="67" baseline="-46296" dirty="0">
                <a:latin typeface="Comic Sans MS"/>
                <a:cs typeface="Comic Sans MS"/>
              </a:rPr>
              <a:t>derl</a:t>
            </a:r>
            <a:r>
              <a:rPr sz="3600" spc="-10694" baseline="-46296" dirty="0">
                <a:latin typeface="Comic Sans MS"/>
                <a:cs typeface="Comic Sans MS"/>
              </a:rPr>
              <a:t>e</a:t>
            </a:r>
            <a:r>
              <a:rPr sz="3600" spc="67" baseline="-46296" dirty="0">
                <a:latin typeface="Comic Sans MS"/>
                <a:cs typeface="Comic Sans MS"/>
              </a:rPr>
              <a:t>e</a:t>
            </a:r>
            <a:r>
              <a:rPr sz="3600" baseline="-46296" dirty="0">
                <a:latin typeface="Comic Sans MS"/>
                <a:cs typeface="Comic Sans MS"/>
              </a:rPr>
              <a:t>	</a:t>
            </a:r>
            <a:r>
              <a:rPr sz="2400" spc="40" dirty="0">
                <a:latin typeface="Comic Sans MS"/>
                <a:cs typeface="Comic Sans MS"/>
              </a:rPr>
              <a:t>dükka</a:t>
            </a:r>
            <a:r>
              <a:rPr sz="2400" spc="-3345" dirty="0">
                <a:latin typeface="Comic Sans MS"/>
                <a:cs typeface="Comic Sans MS"/>
              </a:rPr>
              <a:t>n</a:t>
            </a:r>
            <a:r>
              <a:rPr sz="3600" spc="67" baseline="-46296" dirty="0">
                <a:latin typeface="Comic Sans MS"/>
                <a:cs typeface="Comic Sans MS"/>
              </a:rPr>
              <a:t>r</a:t>
            </a:r>
            <a:r>
              <a:rPr sz="3600" spc="75" baseline="-46296" dirty="0">
                <a:latin typeface="Comic Sans MS"/>
                <a:cs typeface="Comic Sans MS"/>
              </a:rPr>
              <a:t>.</a:t>
            </a:r>
            <a:r>
              <a:rPr sz="3600" baseline="-46296" dirty="0">
                <a:latin typeface="Comic Sans MS"/>
                <a:cs typeface="Comic Sans MS"/>
              </a:rPr>
              <a:t>	</a:t>
            </a:r>
            <a:r>
              <a:rPr sz="2400" spc="-10" dirty="0">
                <a:latin typeface="Comic Sans MS"/>
                <a:cs typeface="Comic Sans MS"/>
              </a:rPr>
              <a:t>sahipleri Doktoru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9044" y="2479928"/>
            <a:ext cx="507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Savcının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yaptığı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inceleme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sonucunda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544" y="2735656"/>
            <a:ext cx="6447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Gözlükçüden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–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Doktora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maddi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veya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manevi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bir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7544" y="2992069"/>
            <a:ext cx="447738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91869" algn="ctr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kazanç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transferi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yoktur.</a:t>
            </a:r>
            <a:endParaRPr sz="2400">
              <a:latin typeface="Comic Sans MS"/>
              <a:cs typeface="Comic Sans MS"/>
            </a:endParaRPr>
          </a:p>
          <a:p>
            <a:pPr marL="571500" algn="ctr">
              <a:lnSpc>
                <a:spcPts val="2735"/>
              </a:lnSpc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Göz</a:t>
            </a:r>
            <a:r>
              <a:rPr sz="2400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doktoru</a:t>
            </a:r>
            <a:r>
              <a:rPr sz="2400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mic Sans MS"/>
                <a:cs typeface="Comic Sans MS"/>
              </a:rPr>
              <a:t>kusurlumudur?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4581588"/>
            <a:ext cx="3095625" cy="20811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995801" y="4868862"/>
            <a:ext cx="4756150" cy="838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332105">
              <a:lnSpc>
                <a:spcPct val="100000"/>
              </a:lnSpc>
              <a:spcBef>
                <a:spcPts val="290"/>
              </a:spcBef>
            </a:pPr>
            <a:r>
              <a:rPr sz="1600" b="1" dirty="0">
                <a:latin typeface="Comic Sans MS"/>
                <a:cs typeface="Comic Sans MS"/>
              </a:rPr>
              <a:t>MADDE</a:t>
            </a:r>
            <a:r>
              <a:rPr sz="1600" b="1" spc="-60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250.</a:t>
            </a:r>
            <a:r>
              <a:rPr sz="1600" b="1" spc="-55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-</a:t>
            </a:r>
            <a:r>
              <a:rPr sz="1600" b="1" spc="-22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(1)</a:t>
            </a:r>
            <a:r>
              <a:rPr sz="1600" spc="-3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Görevinin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sağladığı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nüfuzu </a:t>
            </a:r>
            <a:r>
              <a:rPr sz="1600" dirty="0">
                <a:latin typeface="Comic Sans MS"/>
                <a:cs typeface="Comic Sans MS"/>
              </a:rPr>
              <a:t>kötüye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kullanmak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suretiyle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kendisine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spc="-20" dirty="0">
                <a:latin typeface="Comic Sans MS"/>
                <a:cs typeface="Comic Sans MS"/>
              </a:rPr>
              <a:t>veya</a:t>
            </a:r>
            <a:endParaRPr sz="16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başkasına</a:t>
            </a:r>
            <a:r>
              <a:rPr sz="1600" b="1" spc="-2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yarar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sağlanmasına……..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757" y="383539"/>
            <a:ext cx="4028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İrtikap</a:t>
            </a:r>
            <a:r>
              <a:rPr sz="4400" spc="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Suçları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25500" y="1282572"/>
            <a:ext cx="3608704" cy="2154555"/>
            <a:chOff x="825500" y="1282572"/>
            <a:chExt cx="3608704" cy="215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295399"/>
              <a:ext cx="3582924" cy="21287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1850" y="1288922"/>
              <a:ext cx="3596004" cy="2141855"/>
            </a:xfrm>
            <a:custGeom>
              <a:avLst/>
              <a:gdLst/>
              <a:ahLst/>
              <a:cxnLst/>
              <a:rect l="l" t="t" r="r" b="b"/>
              <a:pathLst>
                <a:path w="3596004" h="2141854">
                  <a:moveTo>
                    <a:pt x="0" y="2141601"/>
                  </a:moveTo>
                  <a:lnTo>
                    <a:pt x="3595751" y="2141601"/>
                  </a:lnTo>
                  <a:lnTo>
                    <a:pt x="3595751" y="0"/>
                  </a:lnTo>
                  <a:lnTo>
                    <a:pt x="0" y="0"/>
                  </a:lnTo>
                  <a:lnTo>
                    <a:pt x="0" y="214160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716526" y="1628775"/>
            <a:ext cx="3840479" cy="4032250"/>
          </a:xfrm>
          <a:custGeom>
            <a:avLst/>
            <a:gdLst/>
            <a:ahLst/>
            <a:cxnLst/>
            <a:rect l="l" t="t" r="r" b="b"/>
            <a:pathLst>
              <a:path w="3840479" h="4032250">
                <a:moveTo>
                  <a:pt x="0" y="4032250"/>
                </a:moveTo>
                <a:lnTo>
                  <a:pt x="3840099" y="4032250"/>
                </a:lnTo>
                <a:lnTo>
                  <a:pt x="3840099" y="0"/>
                </a:lnTo>
                <a:lnTo>
                  <a:pt x="0" y="0"/>
                </a:lnTo>
                <a:lnTo>
                  <a:pt x="0" y="40322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0419" y="1625599"/>
            <a:ext cx="3348990" cy="38328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0955" marR="5080" indent="-21590" algn="just">
              <a:lnSpc>
                <a:spcPct val="90200"/>
              </a:lnSpc>
              <a:spcBef>
                <a:spcPts val="284"/>
              </a:spcBef>
            </a:pPr>
            <a:r>
              <a:rPr sz="1600" b="1" dirty="0">
                <a:latin typeface="Calibri"/>
                <a:cs typeface="Calibri"/>
              </a:rPr>
              <a:t>MADDE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250.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dirty="0">
                <a:latin typeface="Comic Sans MS"/>
                <a:cs typeface="Comic Sans MS"/>
              </a:rPr>
              <a:t>(1)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Görevinin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sağladığı </a:t>
            </a:r>
            <a:r>
              <a:rPr sz="1600" dirty="0">
                <a:latin typeface="Comic Sans MS"/>
                <a:cs typeface="Comic Sans MS"/>
              </a:rPr>
              <a:t>nüfuzu</a:t>
            </a:r>
            <a:r>
              <a:rPr sz="1600" spc="229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kötüye</a:t>
            </a:r>
            <a:r>
              <a:rPr sz="1600" spc="2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kullanmak</a:t>
            </a:r>
            <a:r>
              <a:rPr sz="1600" spc="23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suretiyle </a:t>
            </a:r>
            <a:r>
              <a:rPr sz="1600" dirty="0">
                <a:latin typeface="Comic Sans MS"/>
                <a:cs typeface="Comic Sans MS"/>
              </a:rPr>
              <a:t>kendisine</a:t>
            </a:r>
            <a:r>
              <a:rPr sz="1600" spc="254" dirty="0">
                <a:latin typeface="Comic Sans MS"/>
                <a:cs typeface="Comic Sans MS"/>
              </a:rPr>
              <a:t>  </a:t>
            </a:r>
            <a:r>
              <a:rPr sz="1600" dirty="0">
                <a:latin typeface="Comic Sans MS"/>
                <a:cs typeface="Comic Sans MS"/>
              </a:rPr>
              <a:t>veya</a:t>
            </a:r>
            <a:r>
              <a:rPr sz="1600" spc="254" dirty="0">
                <a:latin typeface="Comic Sans MS"/>
                <a:cs typeface="Comic Sans MS"/>
              </a:rPr>
              <a:t> 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başkasına</a:t>
            </a:r>
            <a:r>
              <a:rPr sz="1600" b="1" spc="4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spc="-10" dirty="0">
                <a:latin typeface="Comic Sans MS"/>
                <a:cs typeface="Comic Sans MS"/>
              </a:rPr>
              <a:t>yarar </a:t>
            </a:r>
            <a:r>
              <a:rPr sz="1600" dirty="0">
                <a:latin typeface="Comic Sans MS"/>
                <a:cs typeface="Comic Sans MS"/>
              </a:rPr>
              <a:t>sağlanmasına</a:t>
            </a:r>
            <a:r>
              <a:rPr sz="1600" spc="18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veya</a:t>
            </a:r>
            <a:r>
              <a:rPr sz="1600" spc="18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bu</a:t>
            </a:r>
            <a:r>
              <a:rPr sz="1600" spc="19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yolda</a:t>
            </a:r>
            <a:r>
              <a:rPr sz="1600" spc="18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vaatte </a:t>
            </a:r>
            <a:r>
              <a:rPr sz="1600" dirty="0">
                <a:latin typeface="Comic Sans MS"/>
                <a:cs typeface="Comic Sans MS"/>
              </a:rPr>
              <a:t>bulunulmasına</a:t>
            </a:r>
            <a:r>
              <a:rPr sz="1600" spc="229" dirty="0">
                <a:latin typeface="Comic Sans MS"/>
                <a:cs typeface="Comic Sans MS"/>
              </a:rPr>
              <a:t>  </a:t>
            </a:r>
            <a:r>
              <a:rPr sz="1600" dirty="0">
                <a:latin typeface="Comic Sans MS"/>
                <a:cs typeface="Comic Sans MS"/>
              </a:rPr>
              <a:t>bir</a:t>
            </a:r>
            <a:r>
              <a:rPr sz="1600" spc="229" dirty="0">
                <a:latin typeface="Comic Sans MS"/>
                <a:cs typeface="Comic Sans MS"/>
              </a:rPr>
              <a:t>  </a:t>
            </a:r>
            <a:r>
              <a:rPr sz="1600" dirty="0">
                <a:latin typeface="Comic Sans MS"/>
                <a:cs typeface="Comic Sans MS"/>
              </a:rPr>
              <a:t>kimseyi</a:t>
            </a:r>
            <a:r>
              <a:rPr sz="1600" spc="225" dirty="0">
                <a:latin typeface="Comic Sans MS"/>
                <a:cs typeface="Comic Sans MS"/>
              </a:rPr>
              <a:t>  </a:t>
            </a:r>
            <a:r>
              <a:rPr sz="1600" b="1" spc="-20" dirty="0">
                <a:latin typeface="Comic Sans MS"/>
                <a:cs typeface="Comic Sans MS"/>
              </a:rPr>
              <a:t>icbar </a:t>
            </a:r>
            <a:r>
              <a:rPr sz="1600" b="1" dirty="0">
                <a:latin typeface="Comic Sans MS"/>
                <a:cs typeface="Comic Sans MS"/>
              </a:rPr>
              <a:t>eden</a:t>
            </a:r>
            <a:r>
              <a:rPr sz="1600" b="1" spc="44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kamu</a:t>
            </a:r>
            <a:r>
              <a:rPr sz="1600" b="1" spc="450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görevlisi,</a:t>
            </a:r>
            <a:r>
              <a:rPr sz="1600" b="1" spc="459" dirty="0"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beş</a:t>
            </a:r>
            <a:r>
              <a:rPr sz="1600" b="1" spc="4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yıldan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on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yıla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kadar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hapis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cezası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ile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cezalandırılır</a:t>
            </a:r>
            <a:r>
              <a:rPr sz="1600" b="1" spc="-10" dirty="0"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  <a:p>
            <a:pPr marL="20955" marR="5080" indent="571500" algn="just">
              <a:lnSpc>
                <a:spcPct val="90000"/>
              </a:lnSpc>
              <a:spcBef>
                <a:spcPts val="380"/>
              </a:spcBef>
              <a:tabLst>
                <a:tab pos="2880360" algn="l"/>
              </a:tabLst>
            </a:pPr>
            <a:r>
              <a:rPr sz="1600" dirty="0">
                <a:latin typeface="Comic Sans MS"/>
                <a:cs typeface="Comic Sans MS"/>
              </a:rPr>
              <a:t>(2)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Görevinin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sağladığı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güveni </a:t>
            </a:r>
            <a:r>
              <a:rPr sz="1600" dirty="0">
                <a:latin typeface="Comic Sans MS"/>
                <a:cs typeface="Comic Sans MS"/>
              </a:rPr>
              <a:t>kötüye</a:t>
            </a:r>
            <a:r>
              <a:rPr sz="1600" spc="420" dirty="0">
                <a:latin typeface="Comic Sans MS"/>
                <a:cs typeface="Comic Sans MS"/>
              </a:rPr>
              <a:t>    </a:t>
            </a:r>
            <a:r>
              <a:rPr sz="1600" dirty="0">
                <a:latin typeface="Comic Sans MS"/>
                <a:cs typeface="Comic Sans MS"/>
              </a:rPr>
              <a:t>kullanmak</a:t>
            </a:r>
            <a:r>
              <a:rPr sz="1600" spc="420" dirty="0">
                <a:latin typeface="Comic Sans MS"/>
                <a:cs typeface="Comic Sans MS"/>
              </a:rPr>
              <a:t>    </a:t>
            </a:r>
            <a:r>
              <a:rPr sz="1600" spc="-10" dirty="0">
                <a:latin typeface="Comic Sans MS"/>
                <a:cs typeface="Comic Sans MS"/>
              </a:rPr>
              <a:t>suretiyle gerçekleştirdiği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10" dirty="0">
                <a:latin typeface="Comic Sans MS"/>
                <a:cs typeface="Comic Sans MS"/>
              </a:rPr>
              <a:t>hileli </a:t>
            </a:r>
            <a:r>
              <a:rPr sz="1600" dirty="0">
                <a:latin typeface="Comic Sans MS"/>
                <a:cs typeface="Comic Sans MS"/>
              </a:rPr>
              <a:t>davranışlarla,</a:t>
            </a:r>
            <a:r>
              <a:rPr sz="1600" spc="484" dirty="0">
                <a:latin typeface="Comic Sans MS"/>
                <a:cs typeface="Comic Sans MS"/>
              </a:rPr>
              <a:t>   </a:t>
            </a:r>
            <a:r>
              <a:rPr sz="1600" dirty="0">
                <a:latin typeface="Comic Sans MS"/>
                <a:cs typeface="Comic Sans MS"/>
              </a:rPr>
              <a:t>kendisine</a:t>
            </a:r>
            <a:r>
              <a:rPr sz="1600" spc="484" dirty="0">
                <a:latin typeface="Comic Sans MS"/>
                <a:cs typeface="Comic Sans MS"/>
              </a:rPr>
              <a:t>   </a:t>
            </a:r>
            <a:r>
              <a:rPr sz="1600" spc="-20" dirty="0">
                <a:latin typeface="Comic Sans MS"/>
                <a:cs typeface="Comic Sans MS"/>
              </a:rPr>
              <a:t>veya </a:t>
            </a:r>
            <a:r>
              <a:rPr sz="1600" dirty="0">
                <a:latin typeface="Comic Sans MS"/>
                <a:cs typeface="Comic Sans MS"/>
              </a:rPr>
              <a:t>başkasına</a:t>
            </a:r>
            <a:r>
              <a:rPr sz="1600" spc="15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yarar</a:t>
            </a:r>
            <a:r>
              <a:rPr sz="1600" spc="1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sağlanmasına</a:t>
            </a:r>
            <a:r>
              <a:rPr sz="1600" spc="155" dirty="0">
                <a:latin typeface="Comic Sans MS"/>
                <a:cs typeface="Comic Sans MS"/>
              </a:rPr>
              <a:t> </a:t>
            </a:r>
            <a:r>
              <a:rPr sz="1600" spc="-20" dirty="0">
                <a:latin typeface="Comic Sans MS"/>
                <a:cs typeface="Comic Sans MS"/>
              </a:rPr>
              <a:t>veya </a:t>
            </a:r>
            <a:r>
              <a:rPr sz="1600" dirty="0">
                <a:latin typeface="Comic Sans MS"/>
                <a:cs typeface="Comic Sans MS"/>
              </a:rPr>
              <a:t>bu</a:t>
            </a:r>
            <a:r>
              <a:rPr sz="1600" spc="30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yolda</a:t>
            </a:r>
            <a:r>
              <a:rPr sz="1600" spc="31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vaatte</a:t>
            </a:r>
            <a:r>
              <a:rPr sz="1600" spc="31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bulunulmasına</a:t>
            </a:r>
            <a:r>
              <a:rPr sz="1600" spc="310" dirty="0">
                <a:latin typeface="Comic Sans MS"/>
                <a:cs typeface="Comic Sans MS"/>
              </a:rPr>
              <a:t> </a:t>
            </a:r>
            <a:r>
              <a:rPr sz="1600" spc="-25" dirty="0">
                <a:latin typeface="Comic Sans MS"/>
                <a:cs typeface="Comic Sans MS"/>
              </a:rPr>
              <a:t>bir </a:t>
            </a:r>
            <a:r>
              <a:rPr sz="1600" dirty="0">
                <a:latin typeface="Comic Sans MS"/>
                <a:cs typeface="Comic Sans MS"/>
              </a:rPr>
              <a:t>kimseyi</a:t>
            </a:r>
            <a:r>
              <a:rPr sz="1600" spc="285" dirty="0"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ikna</a:t>
            </a:r>
            <a:r>
              <a:rPr sz="1600" b="1" spc="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eden</a:t>
            </a:r>
            <a:r>
              <a:rPr sz="1600" b="1" spc="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kamu</a:t>
            </a:r>
            <a:r>
              <a:rPr sz="1600" b="1" spc="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görevlisi,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üç</a:t>
            </a:r>
            <a:r>
              <a:rPr sz="1600" b="1" spc="-70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yıldan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beş</a:t>
            </a:r>
            <a:r>
              <a:rPr sz="16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yıla</a:t>
            </a:r>
            <a:r>
              <a:rPr sz="16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kadar</a:t>
            </a:r>
            <a:r>
              <a:rPr sz="1600" b="1" spc="5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hapis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cezası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ile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cezalandırılır.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2100" y="3644836"/>
            <a:ext cx="3402329" cy="2964180"/>
            <a:chOff x="292100" y="3644836"/>
            <a:chExt cx="3402329" cy="29641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657536"/>
              <a:ext cx="3376549" cy="29385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450" y="3651186"/>
              <a:ext cx="3389629" cy="2951480"/>
            </a:xfrm>
            <a:custGeom>
              <a:avLst/>
              <a:gdLst/>
              <a:ahLst/>
              <a:cxnLst/>
              <a:rect l="l" t="t" r="r" b="b"/>
              <a:pathLst>
                <a:path w="3389629" h="2951479">
                  <a:moveTo>
                    <a:pt x="0" y="2951226"/>
                  </a:moveTo>
                  <a:lnTo>
                    <a:pt x="3389376" y="2951226"/>
                  </a:lnTo>
                  <a:lnTo>
                    <a:pt x="3389376" y="0"/>
                  </a:lnTo>
                  <a:lnTo>
                    <a:pt x="0" y="0"/>
                  </a:lnTo>
                  <a:lnTo>
                    <a:pt x="0" y="29512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269" y="455168"/>
            <a:ext cx="1933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0000"/>
                </a:solidFill>
              </a:rPr>
              <a:t>İrtikap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27087" y="1628775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0" y="4114800"/>
                </a:moveTo>
                <a:lnTo>
                  <a:pt x="7772400" y="4114800"/>
                </a:lnTo>
                <a:lnTo>
                  <a:pt x="7772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81000" marR="5080" indent="-342900">
              <a:lnSpc>
                <a:spcPts val="2160"/>
              </a:lnSpc>
              <a:spcBef>
                <a:spcPts val="375"/>
              </a:spcBef>
              <a:buFont typeface="Microsoft Sans Serif"/>
              <a:buChar char="•"/>
              <a:tabLst>
                <a:tab pos="381000" algn="l"/>
              </a:tabLst>
            </a:pP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İcbar;</a:t>
            </a:r>
            <a:r>
              <a:rPr b="1" spc="2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/>
              <a:t>(Birine</a:t>
            </a:r>
            <a:r>
              <a:rPr spc="-5" dirty="0"/>
              <a:t> </a:t>
            </a:r>
            <a:r>
              <a:rPr dirty="0"/>
              <a:t>istemediği</a:t>
            </a:r>
            <a:r>
              <a:rPr spc="-30" dirty="0"/>
              <a:t> </a:t>
            </a:r>
            <a:r>
              <a:rPr dirty="0"/>
              <a:t>bir</a:t>
            </a:r>
            <a:r>
              <a:rPr spc="-20" dirty="0"/>
              <a:t> </a:t>
            </a:r>
            <a:r>
              <a:rPr dirty="0"/>
              <a:t>işi</a:t>
            </a:r>
            <a:r>
              <a:rPr spc="-15" dirty="0"/>
              <a:t> </a:t>
            </a:r>
            <a:r>
              <a:rPr dirty="0"/>
              <a:t>zorla</a:t>
            </a:r>
            <a:r>
              <a:rPr spc="-45" dirty="0"/>
              <a:t> </a:t>
            </a:r>
            <a:r>
              <a:rPr dirty="0"/>
              <a:t>yaptırmak,</a:t>
            </a:r>
            <a:r>
              <a:rPr spc="-40" dirty="0"/>
              <a:t> </a:t>
            </a:r>
            <a:r>
              <a:rPr spc="-10" dirty="0"/>
              <a:t>zorlamak, </a:t>
            </a:r>
            <a:r>
              <a:rPr dirty="0"/>
              <a:t>zorunda</a:t>
            </a:r>
            <a:r>
              <a:rPr spc="-5" dirty="0"/>
              <a:t> </a:t>
            </a:r>
            <a:r>
              <a:rPr spc="-10" dirty="0"/>
              <a:t>bırakmak.)</a:t>
            </a:r>
          </a:p>
          <a:p>
            <a:pPr marL="781685" lvl="1" indent="-286385">
              <a:lnSpc>
                <a:spcPct val="100000"/>
              </a:lnSpc>
              <a:spcBef>
                <a:spcPts val="190"/>
              </a:spcBef>
              <a:buFont typeface="Microsoft Sans Serif"/>
              <a:buChar char="–"/>
              <a:tabLst>
                <a:tab pos="781685" algn="l"/>
              </a:tabLst>
            </a:pPr>
            <a:r>
              <a:rPr sz="1800" dirty="0">
                <a:latin typeface="Comic Sans MS"/>
                <a:cs typeface="Comic Sans MS"/>
              </a:rPr>
              <a:t>Bıçak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parası,</a:t>
            </a:r>
            <a:endParaRPr sz="1800">
              <a:latin typeface="Comic Sans MS"/>
              <a:cs typeface="Comic Sans MS"/>
            </a:endParaRPr>
          </a:p>
          <a:p>
            <a:pPr marL="781685" lvl="1" indent="-286385">
              <a:lnSpc>
                <a:spcPct val="100000"/>
              </a:lnSpc>
              <a:spcBef>
                <a:spcPts val="220"/>
              </a:spcBef>
              <a:buFont typeface="Microsoft Sans Serif"/>
              <a:buChar char="–"/>
              <a:tabLst>
                <a:tab pos="781685" algn="l"/>
              </a:tabLst>
            </a:pPr>
            <a:r>
              <a:rPr sz="1800" dirty="0">
                <a:latin typeface="Comic Sans MS"/>
                <a:cs typeface="Comic Sans MS"/>
              </a:rPr>
              <a:t>Yatak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parası,</a:t>
            </a:r>
            <a:endParaRPr sz="1800">
              <a:latin typeface="Comic Sans MS"/>
              <a:cs typeface="Comic Sans MS"/>
            </a:endParaRPr>
          </a:p>
          <a:p>
            <a:pPr marL="781685" lvl="1" indent="-286385">
              <a:lnSpc>
                <a:spcPct val="100000"/>
              </a:lnSpc>
              <a:spcBef>
                <a:spcPts val="215"/>
              </a:spcBef>
              <a:buFont typeface="Microsoft Sans Serif"/>
              <a:buChar char="–"/>
              <a:tabLst>
                <a:tab pos="781685" algn="l"/>
              </a:tabLst>
            </a:pPr>
            <a:r>
              <a:rPr sz="1800" spc="-25" dirty="0">
                <a:latin typeface="Comic Sans MS"/>
                <a:cs typeface="Comic Sans MS"/>
              </a:rPr>
              <a:t>…….</a:t>
            </a:r>
            <a:endParaRPr sz="1800">
              <a:latin typeface="Comic Sans MS"/>
              <a:cs typeface="Comic Sans MS"/>
            </a:endParaRPr>
          </a:p>
          <a:p>
            <a:pPr marL="25400" lvl="1">
              <a:lnSpc>
                <a:spcPct val="100000"/>
              </a:lnSpc>
              <a:spcBef>
                <a:spcPts val="335"/>
              </a:spcBef>
              <a:buFont typeface="Microsoft Sans Serif"/>
              <a:buChar char="–"/>
            </a:pPr>
            <a:endParaRPr sz="1800"/>
          </a:p>
          <a:p>
            <a:pPr marL="381000" marR="204470" indent="-342900">
              <a:lnSpc>
                <a:spcPct val="90100"/>
              </a:lnSpc>
              <a:spcBef>
                <a:spcPts val="5"/>
              </a:spcBef>
              <a:buFont typeface="Microsoft Sans Serif"/>
              <a:buChar char="•"/>
              <a:tabLst>
                <a:tab pos="381000" algn="l"/>
              </a:tabLst>
            </a:pP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İkna;</a:t>
            </a:r>
            <a:r>
              <a:rPr b="1" spc="2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/>
              <a:t>(İnsanlara</a:t>
            </a:r>
            <a:r>
              <a:rPr spc="5" dirty="0"/>
              <a:t> </a:t>
            </a:r>
            <a:r>
              <a:rPr dirty="0"/>
              <a:t>akılcı</a:t>
            </a:r>
            <a:r>
              <a:rPr spc="-30" dirty="0"/>
              <a:t> </a:t>
            </a:r>
            <a:r>
              <a:rPr dirty="0"/>
              <a:t>ve</a:t>
            </a:r>
            <a:r>
              <a:rPr spc="-20" dirty="0"/>
              <a:t> </a:t>
            </a:r>
            <a:r>
              <a:rPr dirty="0"/>
              <a:t>simgesel</a:t>
            </a:r>
            <a:r>
              <a:rPr spc="-20" dirty="0"/>
              <a:t> </a:t>
            </a:r>
            <a:r>
              <a:rPr dirty="0"/>
              <a:t>(ki</a:t>
            </a:r>
            <a:r>
              <a:rPr spc="-20" dirty="0"/>
              <a:t> </a:t>
            </a:r>
            <a:r>
              <a:rPr dirty="0"/>
              <a:t>her</a:t>
            </a:r>
            <a:r>
              <a:rPr spc="-20" dirty="0"/>
              <a:t> </a:t>
            </a:r>
            <a:r>
              <a:rPr dirty="0"/>
              <a:t>zaman</a:t>
            </a:r>
            <a:r>
              <a:rPr spc="-20" dirty="0"/>
              <a:t> </a:t>
            </a:r>
            <a:r>
              <a:rPr spc="-10" dirty="0"/>
              <a:t>mantıklı </a:t>
            </a:r>
            <a:r>
              <a:rPr dirty="0"/>
              <a:t>olmayan)</a:t>
            </a:r>
            <a:r>
              <a:rPr spc="-15" dirty="0"/>
              <a:t> </a:t>
            </a:r>
            <a:r>
              <a:rPr dirty="0"/>
              <a:t>yollarla</a:t>
            </a:r>
            <a:r>
              <a:rPr spc="-35" dirty="0"/>
              <a:t> </a:t>
            </a:r>
            <a:r>
              <a:rPr dirty="0"/>
              <a:t>bir</a:t>
            </a:r>
            <a:r>
              <a:rPr spc="-15" dirty="0"/>
              <a:t> </a:t>
            </a:r>
            <a:r>
              <a:rPr dirty="0"/>
              <a:t>fikir,</a:t>
            </a:r>
            <a:r>
              <a:rPr spc="-30" dirty="0"/>
              <a:t> </a:t>
            </a:r>
            <a:r>
              <a:rPr dirty="0"/>
              <a:t>tutum</a:t>
            </a:r>
            <a:r>
              <a:rPr spc="-55" dirty="0"/>
              <a:t> </a:t>
            </a:r>
            <a:r>
              <a:rPr dirty="0"/>
              <a:t>veya</a:t>
            </a:r>
            <a:r>
              <a:rPr spc="-10" dirty="0"/>
              <a:t> eylemin benimsetilmesi.)</a:t>
            </a:r>
          </a:p>
          <a:p>
            <a:pPr marL="781685" lvl="1" indent="-286385">
              <a:lnSpc>
                <a:spcPct val="100000"/>
              </a:lnSpc>
              <a:spcBef>
                <a:spcPts val="220"/>
              </a:spcBef>
              <a:buFont typeface="Microsoft Sans Serif"/>
              <a:buChar char="–"/>
              <a:tabLst>
                <a:tab pos="781685" algn="l"/>
              </a:tabLst>
            </a:pPr>
            <a:r>
              <a:rPr sz="1800" dirty="0">
                <a:latin typeface="Comic Sans MS"/>
                <a:cs typeface="Comic Sans MS"/>
              </a:rPr>
              <a:t>Görüntüleme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merkezi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ile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anlaşma,</a:t>
            </a:r>
            <a:endParaRPr sz="1800">
              <a:latin typeface="Comic Sans MS"/>
              <a:cs typeface="Comic Sans MS"/>
            </a:endParaRPr>
          </a:p>
          <a:p>
            <a:pPr marL="781685" lvl="1" indent="-286385">
              <a:lnSpc>
                <a:spcPct val="100000"/>
              </a:lnSpc>
              <a:spcBef>
                <a:spcPts val="219"/>
              </a:spcBef>
              <a:buFont typeface="Microsoft Sans Serif"/>
              <a:buChar char="–"/>
              <a:tabLst>
                <a:tab pos="781685" algn="l"/>
              </a:tabLst>
            </a:pPr>
            <a:r>
              <a:rPr sz="1800" dirty="0">
                <a:latin typeface="Comic Sans MS"/>
                <a:cs typeface="Comic Sans MS"/>
              </a:rPr>
              <a:t>Eczane,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medikal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ile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anlaşma,</a:t>
            </a:r>
            <a:endParaRPr sz="1800">
              <a:latin typeface="Comic Sans MS"/>
              <a:cs typeface="Comic Sans MS"/>
            </a:endParaRPr>
          </a:p>
          <a:p>
            <a:pPr marL="781685" lvl="1" indent="-286385">
              <a:lnSpc>
                <a:spcPct val="100000"/>
              </a:lnSpc>
              <a:spcBef>
                <a:spcPts val="215"/>
              </a:spcBef>
              <a:buFont typeface="Microsoft Sans Serif"/>
              <a:buChar char="–"/>
              <a:tabLst>
                <a:tab pos="781685" algn="l"/>
              </a:tabLst>
            </a:pPr>
            <a:r>
              <a:rPr sz="1800" spc="-25" dirty="0">
                <a:latin typeface="Comic Sans MS"/>
                <a:cs typeface="Comic Sans MS"/>
              </a:rPr>
              <a:t>……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3933" y="630933"/>
            <a:ext cx="4813300" cy="5499100"/>
            <a:chOff x="1773933" y="630933"/>
            <a:chExt cx="4813300" cy="5499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3933" y="630933"/>
              <a:ext cx="4812797" cy="5498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685800"/>
              <a:ext cx="4648200" cy="5334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9750" y="666750"/>
              <a:ext cx="4686300" cy="5372100"/>
            </a:xfrm>
            <a:custGeom>
              <a:avLst/>
              <a:gdLst/>
              <a:ahLst/>
              <a:cxnLst/>
              <a:rect l="l" t="t" r="r" b="b"/>
              <a:pathLst>
                <a:path w="4686300" h="5372100">
                  <a:moveTo>
                    <a:pt x="0" y="5372100"/>
                  </a:moveTo>
                  <a:lnTo>
                    <a:pt x="4686300" y="5372100"/>
                  </a:lnTo>
                  <a:lnTo>
                    <a:pt x="4686300" y="0"/>
                  </a:lnTo>
                  <a:lnTo>
                    <a:pt x="0" y="0"/>
                  </a:lnTo>
                  <a:lnTo>
                    <a:pt x="0" y="5372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0" y="6324600"/>
                </a:moveTo>
                <a:lnTo>
                  <a:pt x="8610600" y="6324600"/>
                </a:lnTo>
                <a:lnTo>
                  <a:pt x="86106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694385"/>
            <a:ext cx="8164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2400" spc="-25" dirty="0">
                <a:solidFill>
                  <a:srgbClr val="FBFAF8"/>
                </a:solidFill>
              </a:rPr>
              <a:t>1.</a:t>
            </a:r>
            <a:r>
              <a:rPr sz="2400" dirty="0">
                <a:solidFill>
                  <a:srgbClr val="FBFAF8"/>
                </a:solidFill>
              </a:rPr>
              <a:t>	Oluşan</a:t>
            </a:r>
            <a:r>
              <a:rPr sz="2400" spc="-70" dirty="0">
                <a:solidFill>
                  <a:srgbClr val="FBFAF8"/>
                </a:solidFill>
              </a:rPr>
              <a:t> </a:t>
            </a:r>
            <a:r>
              <a:rPr sz="2400" dirty="0">
                <a:solidFill>
                  <a:srgbClr val="FBFAF8"/>
                </a:solidFill>
              </a:rPr>
              <a:t>komplikasyonda</a:t>
            </a:r>
            <a:r>
              <a:rPr sz="2400" spc="-60" dirty="0">
                <a:solidFill>
                  <a:srgbClr val="FBFAF8"/>
                </a:solidFill>
              </a:rPr>
              <a:t> </a:t>
            </a:r>
            <a:r>
              <a:rPr sz="2400" dirty="0">
                <a:solidFill>
                  <a:srgbClr val="FBFAF8"/>
                </a:solidFill>
              </a:rPr>
              <a:t>gerekli</a:t>
            </a:r>
            <a:r>
              <a:rPr sz="2400" spc="-75" dirty="0">
                <a:solidFill>
                  <a:srgbClr val="FBFAF8"/>
                </a:solidFill>
              </a:rPr>
              <a:t> </a:t>
            </a:r>
            <a:r>
              <a:rPr sz="2400" dirty="0">
                <a:solidFill>
                  <a:srgbClr val="FBFAF8"/>
                </a:solidFill>
              </a:rPr>
              <a:t>tanının</a:t>
            </a:r>
            <a:r>
              <a:rPr sz="2400" spc="-65" dirty="0">
                <a:solidFill>
                  <a:srgbClr val="FBFAF8"/>
                </a:solidFill>
              </a:rPr>
              <a:t> </a:t>
            </a:r>
            <a:r>
              <a:rPr sz="2400" spc="-10" dirty="0">
                <a:solidFill>
                  <a:srgbClr val="FBFAF8"/>
                </a:solidFill>
              </a:rPr>
              <a:t>konulmasında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987297"/>
            <a:ext cx="8377555" cy="13169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22300" marR="5080">
              <a:lnSpc>
                <a:spcPts val="2300"/>
              </a:lnSpc>
              <a:spcBef>
                <a:spcPts val="660"/>
              </a:spcBef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gecikme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2400" b="1" spc="-9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ihmal</a:t>
            </a:r>
            <a:r>
              <a:rPr sz="2400" b="1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veya</a:t>
            </a:r>
            <a:r>
              <a:rPr sz="2400" b="1" spc="-9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oluşan</a:t>
            </a:r>
            <a:r>
              <a:rPr sz="2400" b="1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komplikasyonda</a:t>
            </a:r>
            <a:r>
              <a:rPr sz="2400" b="1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gerekli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tedavinin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uygulanmasında</a:t>
            </a:r>
            <a:r>
              <a:rPr sz="2400" b="1" spc="-8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gecikme</a:t>
            </a:r>
            <a:r>
              <a:rPr sz="2400" b="1" spc="-10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2400" b="1" spc="-12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ihmal,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622300" algn="l"/>
              </a:tabLst>
            </a:pPr>
            <a:r>
              <a:rPr sz="2400" b="1" spc="-25" dirty="0">
                <a:solidFill>
                  <a:srgbClr val="FBFAF8"/>
                </a:solidFill>
                <a:latin typeface="Comic Sans MS"/>
                <a:cs typeface="Comic Sans MS"/>
              </a:rPr>
              <a:t>2.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Sorumlulukların</a:t>
            </a:r>
            <a:r>
              <a:rPr sz="2400" b="1" spc="-12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ihmal</a:t>
            </a:r>
            <a:r>
              <a:rPr sz="2400" b="1" spc="-1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edilmesi;</a:t>
            </a:r>
            <a:endParaRPr sz="2400">
              <a:latin typeface="Comic Sans MS"/>
              <a:cs typeface="Comic Sans MS"/>
            </a:endParaRPr>
          </a:p>
          <a:p>
            <a:pPr marL="10033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-</a:t>
            </a:r>
            <a:r>
              <a:rPr sz="1400" spc="-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Hasta</a:t>
            </a:r>
            <a:r>
              <a:rPr sz="1400" spc="-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hekim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ilişkisinin</a:t>
            </a:r>
            <a:r>
              <a:rPr sz="1400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gereklerinin</a:t>
            </a:r>
            <a:r>
              <a:rPr sz="1400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yerine</a:t>
            </a:r>
            <a:r>
              <a:rPr sz="1400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getirilmemesi,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2312035"/>
            <a:ext cx="7187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-</a:t>
            </a:r>
            <a:r>
              <a:rPr sz="1400" spc="-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Aydınlatılmış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onamda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meydana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gelebilecek</a:t>
            </a:r>
            <a:r>
              <a:rPr sz="1400" spc="-6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istenmeyen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durumların</a:t>
            </a:r>
            <a:r>
              <a:rPr sz="1400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hastaya</a:t>
            </a:r>
            <a:r>
              <a:rPr sz="1400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bildirilmesi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2449804"/>
            <a:ext cx="4025900" cy="5194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gerekir.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-</a:t>
            </a:r>
            <a:r>
              <a:rPr sz="1400" spc="-2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Properatif</a:t>
            </a:r>
            <a:r>
              <a:rPr sz="1400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tetkik</a:t>
            </a:r>
            <a:r>
              <a:rPr sz="1400" spc="-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1400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BFAF8"/>
                </a:solidFill>
                <a:latin typeface="Comic Sans MS"/>
                <a:cs typeface="Comic Sans MS"/>
              </a:rPr>
              <a:t>incelemelerin</a:t>
            </a:r>
            <a:r>
              <a:rPr sz="1400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BFAF8"/>
                </a:solidFill>
                <a:latin typeface="Comic Sans MS"/>
                <a:cs typeface="Comic Sans MS"/>
              </a:rPr>
              <a:t>yapılmaması,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938398"/>
            <a:ext cx="8447405" cy="328167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22300" marR="159385" indent="-610235">
              <a:lnSpc>
                <a:spcPts val="2300"/>
              </a:lnSpc>
              <a:spcBef>
                <a:spcPts val="660"/>
              </a:spcBef>
              <a:buAutoNum type="arabicPeriod" startAt="3"/>
              <a:tabLst>
                <a:tab pos="622300" algn="l"/>
                <a:tab pos="2908300" algn="l"/>
              </a:tabLst>
            </a:pPr>
            <a:r>
              <a:rPr sz="2400" b="1" dirty="0">
                <a:latin typeface="Comic Sans MS"/>
                <a:cs typeface="Comic Sans MS"/>
              </a:rPr>
              <a:t>Komplikasyon</a:t>
            </a:r>
            <a:r>
              <a:rPr sz="2400" b="1" spc="-125" dirty="0">
                <a:latin typeface="Comic Sans MS"/>
                <a:cs typeface="Comic Sans MS"/>
              </a:rPr>
              <a:t> </a:t>
            </a:r>
            <a:r>
              <a:rPr sz="2400" b="1" spc="-50" dirty="0">
                <a:latin typeface="Comic Sans MS"/>
                <a:cs typeface="Comic Sans MS"/>
              </a:rPr>
              <a:t>–</a:t>
            </a:r>
            <a:r>
              <a:rPr sz="2400" b="1" dirty="0">
                <a:latin typeface="Comic Sans MS"/>
                <a:cs typeface="Comic Sans MS"/>
              </a:rPr>
              <a:t>	Malpraktis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ayrımında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verilen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bilirkişi </a:t>
            </a:r>
            <a:r>
              <a:rPr sz="2400" b="1" dirty="0">
                <a:latin typeface="Comic Sans MS"/>
                <a:cs typeface="Comic Sans MS"/>
              </a:rPr>
              <a:t>kararları</a:t>
            </a:r>
            <a:r>
              <a:rPr sz="2400" b="1" spc="-8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değişik</a:t>
            </a:r>
            <a:r>
              <a:rPr sz="2400" b="1" spc="-8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olabilir.</a:t>
            </a:r>
            <a:endParaRPr sz="2400">
              <a:latin typeface="Comic Sans MS"/>
              <a:cs typeface="Comic Sans MS"/>
            </a:endParaRPr>
          </a:p>
          <a:p>
            <a:pPr marL="1022985">
              <a:lnSpc>
                <a:spcPts val="2160"/>
              </a:lnSpc>
              <a:spcBef>
                <a:spcPts val="40"/>
              </a:spcBef>
            </a:pPr>
            <a:r>
              <a:rPr sz="2000" b="1" dirty="0">
                <a:latin typeface="Comic Sans MS"/>
                <a:cs typeface="Comic Sans MS"/>
              </a:rPr>
              <a:t>(Bilirkişilik</a:t>
            </a:r>
            <a:r>
              <a:rPr sz="2000" b="1" spc="-5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aşamasında</a:t>
            </a:r>
            <a:r>
              <a:rPr sz="2000" b="1" spc="-5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komplikasyon</a:t>
            </a:r>
            <a:r>
              <a:rPr sz="2000" b="1" spc="-7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–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malpraktis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ayrımında</a:t>
            </a:r>
            <a:endParaRPr sz="2000">
              <a:latin typeface="Comic Sans MS"/>
              <a:cs typeface="Comic Sans MS"/>
            </a:endParaRPr>
          </a:p>
          <a:p>
            <a:pPr marL="1022985">
              <a:lnSpc>
                <a:spcPts val="2160"/>
              </a:lnSpc>
            </a:pPr>
            <a:r>
              <a:rPr sz="2000" b="1" dirty="0">
                <a:latin typeface="Comic Sans MS"/>
                <a:cs typeface="Comic Sans MS"/>
              </a:rPr>
              <a:t>güncel</a:t>
            </a:r>
            <a:r>
              <a:rPr sz="2000" b="1" spc="-5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yenlikler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takip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edilmeli)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2000">
              <a:latin typeface="Comic Sans MS"/>
              <a:cs typeface="Comic Sans MS"/>
            </a:endParaRPr>
          </a:p>
          <a:p>
            <a:pPr marL="591185" marR="5080" indent="-448309">
              <a:lnSpc>
                <a:spcPts val="2300"/>
              </a:lnSpc>
              <a:buAutoNum type="arabicPeriod" startAt="4"/>
              <a:tabLst>
                <a:tab pos="622300" algn="l"/>
                <a:tab pos="2879725" algn="l"/>
              </a:tabLst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Komplikasyon</a:t>
            </a:r>
            <a:r>
              <a:rPr sz="2400" b="1" spc="-12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–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	Malpraktis</a:t>
            </a:r>
            <a:r>
              <a:rPr sz="2400" b="1" spc="-1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ayrımının</a:t>
            </a:r>
            <a:r>
              <a:rPr sz="2400" b="1" spc="-12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yapılabilmesi</a:t>
            </a:r>
            <a:r>
              <a:rPr sz="2400" b="1" spc="-1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20" dirty="0">
                <a:solidFill>
                  <a:srgbClr val="FBFAF8"/>
                </a:solidFill>
                <a:latin typeface="Comic Sans MS"/>
                <a:cs typeface="Comic Sans MS"/>
              </a:rPr>
              <a:t>için 	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kayıtların</a:t>
            </a:r>
            <a:r>
              <a:rPr sz="2400" b="1" spc="-3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eksiksiz</a:t>
            </a:r>
            <a:r>
              <a:rPr sz="2400" b="1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tutulması</a:t>
            </a:r>
            <a:r>
              <a:rPr sz="2400" b="1" spc="-4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ve</a:t>
            </a:r>
            <a:r>
              <a:rPr sz="2400" b="1" spc="-5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eğer</a:t>
            </a:r>
            <a:r>
              <a:rPr sz="2400" b="1" spc="-6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ölüm</a:t>
            </a:r>
            <a:r>
              <a:rPr sz="2400" b="1" spc="-3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var</a:t>
            </a:r>
            <a:r>
              <a:rPr sz="2400" b="1" spc="-55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25" dirty="0">
                <a:solidFill>
                  <a:srgbClr val="FBFAF8"/>
                </a:solidFill>
                <a:latin typeface="Comic Sans MS"/>
                <a:cs typeface="Comic Sans MS"/>
              </a:rPr>
              <a:t>ise</a:t>
            </a:r>
            <a:endParaRPr sz="2400">
              <a:latin typeface="Comic Sans MS"/>
              <a:cs typeface="Comic Sans MS"/>
            </a:endParaRPr>
          </a:p>
          <a:p>
            <a:pPr marL="622300">
              <a:lnSpc>
                <a:spcPts val="2330"/>
              </a:lnSpc>
            </a:pP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otopsinin</a:t>
            </a:r>
            <a:r>
              <a:rPr sz="2400" b="1" spc="-8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BFAF8"/>
                </a:solidFill>
                <a:latin typeface="Comic Sans MS"/>
                <a:cs typeface="Comic Sans MS"/>
              </a:rPr>
              <a:t>yapılması</a:t>
            </a:r>
            <a:r>
              <a:rPr sz="2400" b="1" spc="-90" dirty="0">
                <a:solidFill>
                  <a:srgbClr val="FBFAF8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BFAF8"/>
                </a:solidFill>
                <a:latin typeface="Comic Sans MS"/>
                <a:cs typeface="Comic Sans MS"/>
              </a:rPr>
              <a:t>gerekir;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sz="2400" b="1" spc="-25" dirty="0">
                <a:solidFill>
                  <a:srgbClr val="FBFAF8"/>
                </a:solidFill>
                <a:latin typeface="Comic Sans MS"/>
                <a:cs typeface="Comic Sans MS"/>
              </a:rPr>
              <a:t>4.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74700"/>
            <a:ext cx="8458200" cy="1143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406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895"/>
              </a:spcBef>
            </a:pPr>
            <a:r>
              <a:rPr sz="4000" dirty="0">
                <a:solidFill>
                  <a:srgbClr val="FF3300"/>
                </a:solidFill>
              </a:rPr>
              <a:t>Kim</a:t>
            </a:r>
            <a:r>
              <a:rPr sz="4000" spc="-100" dirty="0">
                <a:solidFill>
                  <a:srgbClr val="FF3300"/>
                </a:solidFill>
              </a:rPr>
              <a:t> </a:t>
            </a:r>
            <a:r>
              <a:rPr sz="4000" dirty="0">
                <a:solidFill>
                  <a:srgbClr val="FF3300"/>
                </a:solidFill>
              </a:rPr>
              <a:t>Karar</a:t>
            </a:r>
            <a:r>
              <a:rPr sz="4000" spc="-75" dirty="0">
                <a:solidFill>
                  <a:srgbClr val="FF3300"/>
                </a:solidFill>
              </a:rPr>
              <a:t> </a:t>
            </a:r>
            <a:r>
              <a:rPr sz="4000" spc="-10" dirty="0">
                <a:solidFill>
                  <a:srgbClr val="FF3300"/>
                </a:solidFill>
              </a:rPr>
              <a:t>Verecek?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28600" y="2133600"/>
            <a:ext cx="8686800" cy="3505200"/>
          </a:xfrm>
          <a:custGeom>
            <a:avLst/>
            <a:gdLst/>
            <a:ahLst/>
            <a:cxnLst/>
            <a:rect l="l" t="t" r="r" b="b"/>
            <a:pathLst>
              <a:path w="8686800" h="3505200">
                <a:moveTo>
                  <a:pt x="0" y="3505200"/>
                </a:moveTo>
                <a:lnTo>
                  <a:pt x="8686800" y="3505200"/>
                </a:lnTo>
                <a:lnTo>
                  <a:pt x="8686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040" y="2101418"/>
            <a:ext cx="8106409" cy="18986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42900" marR="5080" indent="-34290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342900" algn="l"/>
              </a:tabLst>
            </a:pPr>
            <a:r>
              <a:rPr sz="2800" b="1" i="1" spc="-10" dirty="0">
                <a:latin typeface="Calibri"/>
                <a:cs typeface="Calibri"/>
              </a:rPr>
              <a:t>“Beklenmeyen</a:t>
            </a:r>
            <a:r>
              <a:rPr sz="2800" b="1" i="1" spc="-8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sonucun</a:t>
            </a:r>
            <a:r>
              <a:rPr sz="2800" b="1" i="1" spc="-11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komplikasyon,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sekel,</a:t>
            </a:r>
            <a:r>
              <a:rPr sz="2800" b="1" i="1" spc="-8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yetersiz </a:t>
            </a:r>
            <a:r>
              <a:rPr sz="2800" b="1" i="1" dirty="0">
                <a:latin typeface="Calibri"/>
                <a:cs typeface="Calibri"/>
              </a:rPr>
              <a:t>tedavi</a:t>
            </a:r>
            <a:r>
              <a:rPr sz="2800" b="1" i="1" spc="-8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veya</a:t>
            </a:r>
            <a:r>
              <a:rPr sz="2800" b="1" i="1" spc="-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ihmal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kapsamına</a:t>
            </a:r>
            <a:r>
              <a:rPr sz="2800" b="1" i="1" spc="-9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girdiğine</a:t>
            </a:r>
            <a:r>
              <a:rPr sz="2800" b="1" i="1" spc="-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kim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karar verecektir?”</a:t>
            </a:r>
            <a:endParaRPr sz="2800">
              <a:latin typeface="Calibri"/>
              <a:cs typeface="Calibri"/>
            </a:endParaRPr>
          </a:p>
          <a:p>
            <a:pPr marL="1143000" lvl="1" indent="-228600">
              <a:lnSpc>
                <a:spcPct val="100000"/>
              </a:lnSpc>
              <a:spcBef>
                <a:spcPts val="260"/>
              </a:spcBef>
              <a:buFont typeface="Microsoft Sans Serif"/>
              <a:buChar char="•"/>
              <a:tabLst>
                <a:tab pos="1143000" algn="l"/>
              </a:tabLst>
            </a:pPr>
            <a:r>
              <a:rPr sz="2000" i="1" spc="-10" dirty="0">
                <a:latin typeface="Calibri"/>
                <a:cs typeface="Calibri"/>
              </a:rPr>
              <a:t>Hasta</a:t>
            </a:r>
            <a:endParaRPr sz="2000">
              <a:latin typeface="Calibri"/>
              <a:cs typeface="Calibri"/>
            </a:endParaRPr>
          </a:p>
          <a:p>
            <a:pPr marL="1143000" lvl="1" indent="-228600">
              <a:lnSpc>
                <a:spcPct val="100000"/>
              </a:lnSpc>
              <a:spcBef>
                <a:spcPts val="244"/>
              </a:spcBef>
              <a:buFont typeface="Microsoft Sans Serif"/>
              <a:buChar char="•"/>
              <a:tabLst>
                <a:tab pos="1143000" algn="l"/>
              </a:tabLst>
            </a:pPr>
            <a:r>
              <a:rPr sz="2000" i="1" spc="-10" dirty="0">
                <a:latin typeface="Calibri"/>
                <a:cs typeface="Calibri"/>
              </a:rPr>
              <a:t>Cerrah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4744" y="3974058"/>
            <a:ext cx="972819" cy="13665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227965" algn="l"/>
              </a:tabLst>
            </a:pPr>
            <a:r>
              <a:rPr sz="2000" i="1" spc="-10" dirty="0">
                <a:latin typeface="Calibri"/>
                <a:cs typeface="Calibri"/>
              </a:rPr>
              <a:t>Bilirkişi</a:t>
            </a:r>
            <a:endParaRPr sz="20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227965" algn="l"/>
              </a:tabLst>
            </a:pPr>
            <a:r>
              <a:rPr sz="2000" i="1" spc="-10" dirty="0">
                <a:latin typeface="Calibri"/>
                <a:cs typeface="Calibri"/>
              </a:rPr>
              <a:t>Avukat</a:t>
            </a:r>
            <a:endParaRPr sz="20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227965" algn="l"/>
              </a:tabLst>
            </a:pPr>
            <a:r>
              <a:rPr sz="2000" i="1" spc="-10" dirty="0">
                <a:latin typeface="Calibri"/>
                <a:cs typeface="Calibri"/>
              </a:rPr>
              <a:t>Hakim</a:t>
            </a:r>
            <a:endParaRPr sz="20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227965" algn="l"/>
              </a:tabLst>
            </a:pPr>
            <a:r>
              <a:rPr sz="2000" i="1" spc="-10" dirty="0">
                <a:latin typeface="Calibri"/>
                <a:cs typeface="Calibri"/>
              </a:rPr>
              <a:t>Savcı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4875" y="3461080"/>
            <a:ext cx="5778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600" b="1" spc="-50" dirty="0">
                <a:latin typeface="Calibri"/>
                <a:cs typeface="Calibri"/>
              </a:rPr>
              <a:t>?</a:t>
            </a:r>
            <a:endParaRPr sz="9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92" y="164592"/>
            <a:ext cx="8924925" cy="6712584"/>
            <a:chOff x="164592" y="164592"/>
            <a:chExt cx="8924925" cy="67125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1" y="249928"/>
              <a:ext cx="3125732" cy="18410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04800"/>
              <a:ext cx="2962275" cy="1676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9550" y="285750"/>
              <a:ext cx="3000375" cy="1714500"/>
            </a:xfrm>
            <a:custGeom>
              <a:avLst/>
              <a:gdLst/>
              <a:ahLst/>
              <a:cxnLst/>
              <a:rect l="l" t="t" r="r" b="b"/>
              <a:pathLst>
                <a:path w="3000375" h="1714500">
                  <a:moveTo>
                    <a:pt x="0" y="1714500"/>
                  </a:moveTo>
                  <a:lnTo>
                    <a:pt x="3000375" y="171450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2592" y="164592"/>
              <a:ext cx="5821680" cy="2087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599" y="228600"/>
              <a:ext cx="5638800" cy="1905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57549" y="209550"/>
              <a:ext cx="5676900" cy="1943100"/>
            </a:xfrm>
            <a:custGeom>
              <a:avLst/>
              <a:gdLst/>
              <a:ahLst/>
              <a:cxnLst/>
              <a:rect l="l" t="t" r="r" b="b"/>
              <a:pathLst>
                <a:path w="5676900" h="1943100">
                  <a:moveTo>
                    <a:pt x="0" y="1943100"/>
                  </a:moveTo>
                  <a:lnTo>
                    <a:pt x="5676900" y="1943100"/>
                  </a:lnTo>
                  <a:lnTo>
                    <a:pt x="5676900" y="0"/>
                  </a:lnTo>
                  <a:lnTo>
                    <a:pt x="0" y="0"/>
                  </a:lnTo>
                  <a:lnTo>
                    <a:pt x="0" y="1943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1592" y="2145792"/>
              <a:ext cx="6202680" cy="1859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5599" y="2209799"/>
              <a:ext cx="6019800" cy="1676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76549" y="2190749"/>
              <a:ext cx="6057900" cy="1714500"/>
            </a:xfrm>
            <a:custGeom>
              <a:avLst/>
              <a:gdLst/>
              <a:ahLst/>
              <a:cxnLst/>
              <a:rect l="l" t="t" r="r" b="b"/>
              <a:pathLst>
                <a:path w="6057900" h="1714500">
                  <a:moveTo>
                    <a:pt x="0" y="1714500"/>
                  </a:moveTo>
                  <a:lnTo>
                    <a:pt x="6057900" y="1714500"/>
                  </a:lnTo>
                  <a:lnTo>
                    <a:pt x="60579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592" y="1840992"/>
              <a:ext cx="3459479" cy="2397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1904872"/>
              <a:ext cx="3276600" cy="22146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9550" y="1885949"/>
              <a:ext cx="3314700" cy="2252980"/>
            </a:xfrm>
            <a:custGeom>
              <a:avLst/>
              <a:gdLst/>
              <a:ahLst/>
              <a:cxnLst/>
              <a:rect l="l" t="t" r="r" b="b"/>
              <a:pathLst>
                <a:path w="3314700" h="2252979">
                  <a:moveTo>
                    <a:pt x="0" y="2252726"/>
                  </a:moveTo>
                  <a:lnTo>
                    <a:pt x="3314700" y="2252726"/>
                  </a:lnTo>
                  <a:lnTo>
                    <a:pt x="3314700" y="0"/>
                  </a:lnTo>
                  <a:lnTo>
                    <a:pt x="0" y="0"/>
                  </a:lnTo>
                  <a:lnTo>
                    <a:pt x="0" y="225272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8592" y="3669790"/>
              <a:ext cx="3590544" cy="31882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62600" y="3733798"/>
              <a:ext cx="3408426" cy="3124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43550" y="3714748"/>
              <a:ext cx="3446779" cy="3143250"/>
            </a:xfrm>
            <a:custGeom>
              <a:avLst/>
              <a:gdLst/>
              <a:ahLst/>
              <a:cxnLst/>
              <a:rect l="l" t="t" r="r" b="b"/>
              <a:pathLst>
                <a:path w="3446779" h="3143250">
                  <a:moveTo>
                    <a:pt x="3446526" y="3143251"/>
                  </a:moveTo>
                  <a:lnTo>
                    <a:pt x="3446526" y="0"/>
                  </a:lnTo>
                  <a:lnTo>
                    <a:pt x="0" y="0"/>
                  </a:lnTo>
                  <a:lnTo>
                    <a:pt x="0" y="314325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00" y="3505200"/>
              <a:ext cx="1905000" cy="19431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6999" y="4267200"/>
              <a:ext cx="2352675" cy="19431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000" y="3505200"/>
              <a:ext cx="2857500" cy="16002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8400" y="5019675"/>
              <a:ext cx="2362200" cy="18383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600" y="4953000"/>
              <a:ext cx="2619375" cy="1743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580"/>
              </a:spcBef>
            </a:pPr>
            <a:r>
              <a:rPr sz="4400" i="1" spc="-10" dirty="0">
                <a:solidFill>
                  <a:srgbClr val="FF3300"/>
                </a:solidFill>
                <a:latin typeface="Calibri"/>
                <a:cs typeface="Calibri"/>
              </a:rPr>
              <a:t>Bilirkişi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406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895"/>
              </a:spcBef>
            </a:pPr>
            <a:r>
              <a:rPr sz="4000" b="0" dirty="0">
                <a:solidFill>
                  <a:srgbClr val="FF3300"/>
                </a:solidFill>
                <a:latin typeface="Comic Sans MS"/>
                <a:cs typeface="Comic Sans MS"/>
              </a:rPr>
              <a:t>Bilirkişi</a:t>
            </a:r>
            <a:r>
              <a:rPr sz="4000" b="0" spc="-7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4000" b="0" dirty="0">
                <a:solidFill>
                  <a:srgbClr val="FF3300"/>
                </a:solidFill>
                <a:latin typeface="Comic Sans MS"/>
                <a:cs typeface="Comic Sans MS"/>
              </a:rPr>
              <a:t>neye</a:t>
            </a:r>
            <a:r>
              <a:rPr sz="4000" b="0" spc="-9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4000" b="0" dirty="0">
                <a:solidFill>
                  <a:srgbClr val="FF3300"/>
                </a:solidFill>
                <a:latin typeface="Comic Sans MS"/>
                <a:cs typeface="Comic Sans MS"/>
              </a:rPr>
              <a:t>göre</a:t>
            </a:r>
            <a:r>
              <a:rPr sz="4000" b="0" spc="-10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4000" b="0" dirty="0">
                <a:solidFill>
                  <a:srgbClr val="FF3300"/>
                </a:solidFill>
                <a:latin typeface="Comic Sans MS"/>
                <a:cs typeface="Comic Sans MS"/>
              </a:rPr>
              <a:t>karar</a:t>
            </a:r>
            <a:r>
              <a:rPr sz="4000" b="0" spc="-10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4000" b="0" spc="-10" dirty="0">
                <a:solidFill>
                  <a:srgbClr val="FF3300"/>
                </a:solidFill>
                <a:latin typeface="Comic Sans MS"/>
                <a:cs typeface="Comic Sans MS"/>
              </a:rPr>
              <a:t>verecek?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209800"/>
            <a:ext cx="8229600" cy="32004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5660" indent="-287020">
              <a:lnSpc>
                <a:spcPts val="3204"/>
              </a:lnSpc>
              <a:buFont typeface="Microsoft Sans Serif"/>
              <a:buChar char="–"/>
              <a:tabLst>
                <a:tab pos="835660" algn="l"/>
              </a:tabLst>
            </a:pPr>
            <a:r>
              <a:rPr sz="2800" dirty="0">
                <a:latin typeface="Calibri"/>
                <a:cs typeface="Calibri"/>
              </a:rPr>
              <a:t>Kendi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deneyimleri,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Font typeface="Microsoft Sans Serif"/>
              <a:buChar char="–"/>
            </a:pPr>
            <a:endParaRPr sz="2800">
              <a:latin typeface="Calibri"/>
              <a:cs typeface="Calibri"/>
            </a:endParaRPr>
          </a:p>
          <a:p>
            <a:pPr marL="83566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–"/>
              <a:tabLst>
                <a:tab pos="835660" algn="l"/>
              </a:tabLst>
            </a:pPr>
            <a:r>
              <a:rPr sz="2800" dirty="0">
                <a:latin typeface="Calibri"/>
                <a:cs typeface="Calibri"/>
              </a:rPr>
              <a:t>Spesifik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klinik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referanslar,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Kanıta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dayalı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rehberler,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4"/>
              </a:spcBef>
              <a:buFont typeface="Microsoft Sans Serif"/>
              <a:buChar char="–"/>
            </a:pPr>
            <a:endParaRPr sz="2800">
              <a:latin typeface="Calibri"/>
              <a:cs typeface="Calibri"/>
            </a:endParaRPr>
          </a:p>
          <a:p>
            <a:pPr marL="835025" marR="1317625" indent="-287020">
              <a:lnSpc>
                <a:spcPts val="3020"/>
              </a:lnSpc>
              <a:spcBef>
                <a:spcPts val="5"/>
              </a:spcBef>
              <a:buFont typeface="Microsoft Sans Serif"/>
              <a:buChar char="–"/>
              <a:tabLst>
                <a:tab pos="835025" algn="l"/>
              </a:tabLst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branşta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genel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olarak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kabul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gören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görüşe dayandırarak.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406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895"/>
              </a:spcBef>
            </a:pPr>
            <a:r>
              <a:rPr sz="4000" dirty="0">
                <a:solidFill>
                  <a:srgbClr val="FF3300"/>
                </a:solidFill>
              </a:rPr>
              <a:t>Bilirkişi</a:t>
            </a:r>
            <a:r>
              <a:rPr sz="4000" spc="-120" dirty="0">
                <a:solidFill>
                  <a:srgbClr val="FF3300"/>
                </a:solidFill>
              </a:rPr>
              <a:t> </a:t>
            </a:r>
            <a:r>
              <a:rPr sz="4000" spc="-10" dirty="0">
                <a:solidFill>
                  <a:srgbClr val="FF3300"/>
                </a:solidFill>
              </a:rPr>
              <a:t>kimdir?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843785"/>
            <a:ext cx="8033384" cy="404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1945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800" dirty="0">
                <a:latin typeface="Comic Sans MS"/>
                <a:cs typeface="Comic Sans MS"/>
              </a:rPr>
              <a:t>Yasal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statüsünden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dolayı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resmi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bilirkişilik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görevi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yapan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kurumlarda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Comic Sans MS"/>
                <a:cs typeface="Comic Sans MS"/>
              </a:rPr>
              <a:t>çalışan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kişiler.</a:t>
            </a:r>
            <a:endParaRPr sz="1800">
              <a:latin typeface="Comic Sans MS"/>
              <a:cs typeface="Comic Sans MS"/>
            </a:endParaRPr>
          </a:p>
          <a:p>
            <a:pPr marL="1155700" lvl="1" indent="-228600">
              <a:lnSpc>
                <a:spcPct val="100000"/>
              </a:lnSpc>
              <a:spcBef>
                <a:spcPts val="2175"/>
              </a:spcBef>
              <a:buFont typeface="Microsoft Sans Serif"/>
              <a:buChar char="•"/>
              <a:tabLst>
                <a:tab pos="1155700" algn="l"/>
              </a:tabLst>
            </a:pPr>
            <a:r>
              <a:rPr sz="1400" dirty="0">
                <a:latin typeface="Comic Sans MS"/>
                <a:cs typeface="Comic Sans MS"/>
              </a:rPr>
              <a:t>Adli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Tıp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Kurumu,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Yüksek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Sağlık</a:t>
            </a:r>
            <a:r>
              <a:rPr sz="1400" spc="-5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Şurası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(Ceza),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Üniversiteler.</a:t>
            </a:r>
            <a:endParaRPr sz="1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145"/>
              </a:spcBef>
              <a:buFont typeface="Microsoft Sans Serif"/>
              <a:buChar char="•"/>
            </a:pPr>
            <a:endParaRPr sz="1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8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800" dirty="0">
                <a:latin typeface="Comic Sans MS"/>
                <a:cs typeface="Comic Sans MS"/>
              </a:rPr>
              <a:t>İl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Adli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Yargı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Adalet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Komisyonuna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bilirkişi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olmak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üzere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başvuran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kişi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veya </a:t>
            </a:r>
            <a:r>
              <a:rPr sz="1800" spc="-10" dirty="0">
                <a:latin typeface="Comic Sans MS"/>
                <a:cs typeface="Comic Sans MS"/>
              </a:rPr>
              <a:t>kurumlar.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Microsoft Sans Serif"/>
              <a:buChar char="•"/>
            </a:pPr>
            <a:endParaRPr sz="1800">
              <a:latin typeface="Comic Sans MS"/>
              <a:cs typeface="Comic Sans MS"/>
            </a:endParaRPr>
          </a:p>
          <a:p>
            <a:pPr marL="355600" marR="187960" indent="-342900">
              <a:lnSpc>
                <a:spcPts val="173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800" dirty="0">
                <a:latin typeface="Comic Sans MS"/>
                <a:cs typeface="Comic Sans MS"/>
              </a:rPr>
              <a:t>İl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Adli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Yargı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Adalet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Komisyonunun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oluşturduğu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bilirkişi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listesinde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ismi </a:t>
            </a:r>
            <a:r>
              <a:rPr sz="1800" dirty="0">
                <a:latin typeface="Comic Sans MS"/>
                <a:cs typeface="Comic Sans MS"/>
              </a:rPr>
              <a:t>bulunmamak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ile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beraber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hakim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veya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savcı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tarafından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bilgisine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güvenilen </a:t>
            </a:r>
            <a:r>
              <a:rPr sz="1800" dirty="0">
                <a:latin typeface="Comic Sans MS"/>
                <a:cs typeface="Comic Sans MS"/>
              </a:rPr>
              <a:t>kişi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veya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kurumlar.</a:t>
            </a:r>
            <a:endParaRPr sz="1800">
              <a:latin typeface="Comic Sans MS"/>
              <a:cs typeface="Comic Sans MS"/>
            </a:endParaRPr>
          </a:p>
          <a:p>
            <a:pPr marL="1155700" lvl="1" indent="-228600">
              <a:lnSpc>
                <a:spcPct val="100000"/>
              </a:lnSpc>
              <a:spcBef>
                <a:spcPts val="2185"/>
              </a:spcBef>
              <a:buFont typeface="Microsoft Sans Serif"/>
              <a:buChar char="•"/>
              <a:tabLst>
                <a:tab pos="1155700" algn="l"/>
              </a:tabLst>
            </a:pPr>
            <a:r>
              <a:rPr sz="1400" dirty="0">
                <a:latin typeface="Comic Sans MS"/>
                <a:cs typeface="Comic Sans MS"/>
              </a:rPr>
              <a:t>Ulaşılması</a:t>
            </a:r>
            <a:r>
              <a:rPr sz="1400" spc="-6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kolaydır,</a:t>
            </a:r>
            <a:endParaRPr sz="1400">
              <a:latin typeface="Comic Sans MS"/>
              <a:cs typeface="Comic Sans MS"/>
            </a:endParaRPr>
          </a:p>
          <a:p>
            <a:pPr marL="1155700" lvl="1" indent="-228600">
              <a:lnSpc>
                <a:spcPct val="100000"/>
              </a:lnSpc>
              <a:buFont typeface="Microsoft Sans Serif"/>
              <a:buChar char="•"/>
              <a:tabLst>
                <a:tab pos="1155700" algn="l"/>
              </a:tabLst>
            </a:pPr>
            <a:r>
              <a:rPr sz="1400" dirty="0">
                <a:latin typeface="Comic Sans MS"/>
                <a:cs typeface="Comic Sans MS"/>
              </a:rPr>
              <a:t>Şahsi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tanıdıklık,</a:t>
            </a:r>
            <a:endParaRPr sz="1400">
              <a:latin typeface="Comic Sans MS"/>
              <a:cs typeface="Comic Sans MS"/>
            </a:endParaRPr>
          </a:p>
          <a:p>
            <a:pPr marL="1155700" lvl="1" indent="-2286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155700" algn="l"/>
              </a:tabLst>
            </a:pPr>
            <a:r>
              <a:rPr sz="1400" spc="-10" dirty="0">
                <a:latin typeface="Comic Sans MS"/>
                <a:cs typeface="Comic Sans MS"/>
              </a:rPr>
              <a:t>Güvenilirdir,</a:t>
            </a:r>
            <a:endParaRPr sz="1400">
              <a:latin typeface="Comic Sans MS"/>
              <a:cs typeface="Comic Sans MS"/>
            </a:endParaRPr>
          </a:p>
          <a:p>
            <a:pPr marL="1155700" lvl="1" indent="-228600">
              <a:lnSpc>
                <a:spcPct val="100000"/>
              </a:lnSpc>
              <a:buFont typeface="Microsoft Sans Serif"/>
              <a:buChar char="•"/>
              <a:tabLst>
                <a:tab pos="1155700" algn="l"/>
              </a:tabLst>
            </a:pPr>
            <a:r>
              <a:rPr sz="1400" spc="-10" dirty="0">
                <a:latin typeface="Comic Sans MS"/>
                <a:cs typeface="Comic Sans MS"/>
              </a:rPr>
              <a:t>Uzmandır,</a:t>
            </a:r>
            <a:endParaRPr sz="1400">
              <a:latin typeface="Comic Sans MS"/>
              <a:cs typeface="Comic Sans MS"/>
            </a:endParaRPr>
          </a:p>
          <a:p>
            <a:pPr marL="1155700" lvl="1" indent="-228600">
              <a:lnSpc>
                <a:spcPct val="100000"/>
              </a:lnSpc>
              <a:buFont typeface="Microsoft Sans Serif"/>
              <a:buChar char="•"/>
              <a:tabLst>
                <a:tab pos="1155700" algn="l"/>
              </a:tabLst>
            </a:pPr>
            <a:r>
              <a:rPr sz="1400" spc="-25" dirty="0">
                <a:latin typeface="Comic Sans MS"/>
                <a:cs typeface="Comic Sans MS"/>
              </a:rPr>
              <a:t>…….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31312"/>
            <a:ext cx="49028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705" dirty="0">
                <a:latin typeface="Calibri"/>
                <a:cs typeface="Calibri"/>
              </a:rPr>
              <a:t>T</a:t>
            </a:r>
            <a:r>
              <a:rPr sz="8000" spc="5" dirty="0">
                <a:latin typeface="Calibri"/>
                <a:cs typeface="Calibri"/>
              </a:rPr>
              <a:t>eşekkürle</a:t>
            </a:r>
            <a:r>
              <a:rPr sz="8000" spc="-825" dirty="0">
                <a:latin typeface="Calibri"/>
                <a:cs typeface="Calibri"/>
              </a:rPr>
              <a:t>r</a:t>
            </a:r>
            <a:r>
              <a:rPr sz="8000" spc="5" dirty="0">
                <a:latin typeface="Calibri"/>
                <a:cs typeface="Calibri"/>
              </a:rPr>
              <a:t>.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839665"/>
            <a:ext cx="3873500" cy="585416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94" y="980782"/>
            <a:ext cx="3599306" cy="525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81000"/>
            <a:ext cx="8153400" cy="10668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2900">
              <a:lnSpc>
                <a:spcPts val="3425"/>
              </a:lnSpc>
              <a:buFont typeface="Microsoft Sans Serif"/>
              <a:buChar char="•"/>
              <a:tabLst>
                <a:tab pos="434340" algn="l"/>
              </a:tabLst>
            </a:pPr>
            <a:r>
              <a:rPr sz="3200" spc="-20" dirty="0">
                <a:latin typeface="Calibri"/>
                <a:cs typeface="Calibri"/>
              </a:rPr>
              <a:t>Mezopotamya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uygarlığından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günümüze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kalan</a:t>
            </a:r>
            <a:endParaRPr sz="3200">
              <a:latin typeface="Calibri"/>
              <a:cs typeface="Calibri"/>
            </a:endParaRPr>
          </a:p>
          <a:p>
            <a:pPr marL="434340">
              <a:lnSpc>
                <a:spcPts val="3650"/>
              </a:lnSpc>
            </a:pPr>
            <a:r>
              <a:rPr sz="3200" b="1" dirty="0">
                <a:latin typeface="Comic Sans MS"/>
                <a:cs typeface="Comic Sans MS"/>
              </a:rPr>
              <a:t>Hamurabi</a:t>
            </a:r>
            <a:r>
              <a:rPr sz="3200" b="1" spc="-50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kanunlarında</a:t>
            </a:r>
            <a:r>
              <a:rPr sz="3200" spc="-10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2328926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5600" y="2057400"/>
            <a:ext cx="5791200" cy="10668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Calibri"/>
                <a:cs typeface="Calibri"/>
              </a:rPr>
              <a:t>“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Şayet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hekim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birisine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bronz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neşter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tehlikeli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bir</a:t>
            </a:r>
            <a:endParaRPr sz="2000">
              <a:latin typeface="Calibri"/>
              <a:cs typeface="Calibri"/>
            </a:endParaRPr>
          </a:p>
          <a:p>
            <a:pPr marL="434975" marR="62547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yara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açarak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öldürür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onun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gözünü </a:t>
            </a:r>
            <a:r>
              <a:rPr sz="2000" dirty="0">
                <a:latin typeface="Calibri"/>
                <a:cs typeface="Calibri"/>
              </a:rPr>
              <a:t>harap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kesilir.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Md.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219”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5600" y="3810000"/>
            <a:ext cx="5867400" cy="12192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34975" marR="9144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Calibri"/>
                <a:cs typeface="Calibri"/>
              </a:rPr>
              <a:t>“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Şayet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hekim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esire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bronş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neşter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tehlikeli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yara </a:t>
            </a:r>
            <a:r>
              <a:rPr sz="2000" dirty="0">
                <a:latin typeface="Calibri"/>
                <a:cs typeface="Calibri"/>
              </a:rPr>
              <a:t>açarak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öldürür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onun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verecektir</a:t>
            </a:r>
            <a:endParaRPr sz="20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(Md.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219)”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6858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/>
              <a:t>Mısır’</a:t>
            </a:r>
            <a:r>
              <a:rPr spc="-25" dirty="0"/>
              <a:t> da</a:t>
            </a:r>
          </a:p>
        </p:txBody>
      </p:sp>
      <p:sp>
        <p:nvSpPr>
          <p:cNvPr id="3" name="object 3"/>
          <p:cNvSpPr/>
          <p:nvPr/>
        </p:nvSpPr>
        <p:spPr>
          <a:xfrm>
            <a:off x="4267200" y="1524000"/>
            <a:ext cx="4267200" cy="4876800"/>
          </a:xfrm>
          <a:custGeom>
            <a:avLst/>
            <a:gdLst/>
            <a:ahLst/>
            <a:cxnLst/>
            <a:rect l="l" t="t" r="r" b="b"/>
            <a:pathLst>
              <a:path w="4267200" h="4876800">
                <a:moveTo>
                  <a:pt x="0" y="4876800"/>
                </a:moveTo>
                <a:lnTo>
                  <a:pt x="4267200" y="4876800"/>
                </a:lnTo>
                <a:lnTo>
                  <a:pt x="42672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6575" y="1534413"/>
            <a:ext cx="3954145" cy="4297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Tapınaklarda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düzenlenen </a:t>
            </a:r>
            <a:r>
              <a:rPr sz="2800" dirty="0">
                <a:latin typeface="Calibri"/>
                <a:cs typeface="Calibri"/>
              </a:rPr>
              <a:t>deney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uygulamalara dayanan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tıp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bilgilerini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içerisine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kitaba</a:t>
            </a:r>
            <a:endParaRPr sz="2800">
              <a:latin typeface="Calibri"/>
              <a:cs typeface="Calibri"/>
            </a:endParaRPr>
          </a:p>
          <a:p>
            <a:pPr marL="355600" marR="16319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önem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veriyorlardı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bu </a:t>
            </a:r>
            <a:r>
              <a:rPr sz="2800" dirty="0">
                <a:latin typeface="Calibri"/>
                <a:cs typeface="Calibri"/>
              </a:rPr>
              <a:t>kitabın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kurallarını uygulayan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doktor</a:t>
            </a:r>
            <a:endParaRPr sz="2800">
              <a:latin typeface="Calibri"/>
              <a:cs typeface="Calibri"/>
            </a:endParaRPr>
          </a:p>
          <a:p>
            <a:pPr marL="355600" marR="608965">
              <a:lnSpc>
                <a:spcPct val="100400"/>
              </a:lnSpc>
            </a:pPr>
            <a:r>
              <a:rPr sz="2800" dirty="0">
                <a:latin typeface="Calibri"/>
                <a:cs typeface="Calibri"/>
              </a:rPr>
              <a:t>oluşacak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k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20" dirty="0">
                <a:latin typeface="Comic Sans MS"/>
                <a:cs typeface="Comic Sans MS"/>
              </a:rPr>
              <a:t>t</a:t>
            </a:r>
            <a:r>
              <a:rPr sz="2800" spc="-20" dirty="0">
                <a:latin typeface="Calibri"/>
                <a:cs typeface="Calibri"/>
              </a:rPr>
              <a:t>ü </a:t>
            </a:r>
            <a:r>
              <a:rPr sz="2800" dirty="0">
                <a:latin typeface="Comic Sans MS"/>
                <a:cs typeface="Comic Sans MS"/>
              </a:rPr>
              <a:t>durumdan</a:t>
            </a:r>
            <a:r>
              <a:rPr sz="2800" spc="-1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sorumlu tutulmuyormuş.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825" y="2511361"/>
            <a:ext cx="3282950" cy="2203450"/>
            <a:chOff x="377825" y="2511361"/>
            <a:chExt cx="3282950" cy="2203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514599"/>
              <a:ext cx="3276600" cy="2197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9412" y="2512948"/>
              <a:ext cx="3279775" cy="2200275"/>
            </a:xfrm>
            <a:custGeom>
              <a:avLst/>
              <a:gdLst/>
              <a:ahLst/>
              <a:cxnLst/>
              <a:rect l="l" t="t" r="r" b="b"/>
              <a:pathLst>
                <a:path w="3279775" h="2200275">
                  <a:moveTo>
                    <a:pt x="0" y="2200275"/>
                  </a:moveTo>
                  <a:lnTo>
                    <a:pt x="3279775" y="2200275"/>
                  </a:lnTo>
                  <a:lnTo>
                    <a:pt x="3279775" y="0"/>
                  </a:lnTo>
                  <a:lnTo>
                    <a:pt x="0" y="0"/>
                  </a:lnTo>
                  <a:lnTo>
                    <a:pt x="0" y="22002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6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80"/>
              </a:spcBef>
            </a:pPr>
            <a:r>
              <a:rPr dirty="0"/>
              <a:t>Roma</a:t>
            </a:r>
            <a:r>
              <a:rPr spc="-10" dirty="0"/>
              <a:t> Kanunların’da</a:t>
            </a:r>
          </a:p>
        </p:txBody>
      </p:sp>
      <p:sp>
        <p:nvSpPr>
          <p:cNvPr id="3" name="object 3"/>
          <p:cNvSpPr/>
          <p:nvPr/>
        </p:nvSpPr>
        <p:spPr>
          <a:xfrm>
            <a:off x="3581400" y="1600200"/>
            <a:ext cx="5105400" cy="4800600"/>
          </a:xfrm>
          <a:custGeom>
            <a:avLst/>
            <a:gdLst/>
            <a:ahLst/>
            <a:cxnLst/>
            <a:rect l="l" t="t" r="r" b="b"/>
            <a:pathLst>
              <a:path w="5105400" h="4800600">
                <a:moveTo>
                  <a:pt x="0" y="4800600"/>
                </a:moveTo>
                <a:lnTo>
                  <a:pt x="5105400" y="4800600"/>
                </a:lnTo>
                <a:lnTo>
                  <a:pt x="51054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3675" y="1558797"/>
            <a:ext cx="4376420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>
              <a:lnSpc>
                <a:spcPts val="365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Başlangıçta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cezai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latin typeface="Calibri"/>
                <a:cs typeface="Calibri"/>
              </a:rPr>
              <a:t>hukuki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sorumluluk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ayrımı </a:t>
            </a:r>
            <a:r>
              <a:rPr sz="3200" dirty="0">
                <a:latin typeface="Calibri"/>
                <a:cs typeface="Calibri"/>
              </a:rPr>
              <a:t>yok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iken,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sonra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çıkan </a:t>
            </a:r>
            <a:r>
              <a:rPr sz="3200" dirty="0">
                <a:latin typeface="Calibri"/>
                <a:cs typeface="Calibri"/>
              </a:rPr>
              <a:t>“Lex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Aquilia”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isimli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kanun </a:t>
            </a:r>
            <a:r>
              <a:rPr sz="3200" dirty="0">
                <a:latin typeface="Calibri"/>
                <a:cs typeface="Calibri"/>
              </a:rPr>
              <a:t>ile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sorumluluklar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ayrılmış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sonuçta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kusurdan </a:t>
            </a:r>
            <a:r>
              <a:rPr sz="3200" dirty="0">
                <a:latin typeface="Comic Sans MS"/>
                <a:cs typeface="Comic Sans MS"/>
              </a:rPr>
              <a:t>kaynaklanan</a:t>
            </a:r>
            <a:r>
              <a:rPr sz="3200" spc="-80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sorumluluk </a:t>
            </a:r>
            <a:r>
              <a:rPr sz="3200" dirty="0">
                <a:latin typeface="Comic Sans MS"/>
                <a:cs typeface="Comic Sans MS"/>
              </a:rPr>
              <a:t>bireysel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ve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ahlaki </a:t>
            </a:r>
            <a:r>
              <a:rPr sz="3200" dirty="0">
                <a:latin typeface="Comic Sans MS"/>
                <a:cs typeface="Comic Sans MS"/>
              </a:rPr>
              <a:t>g</a:t>
            </a:r>
            <a:r>
              <a:rPr sz="3200" dirty="0">
                <a:latin typeface="Calibri"/>
                <a:cs typeface="Calibri"/>
              </a:rPr>
              <a:t>ö</a:t>
            </a:r>
            <a:r>
              <a:rPr sz="3200" dirty="0">
                <a:latin typeface="Comic Sans MS"/>
                <a:cs typeface="Comic Sans MS"/>
              </a:rPr>
              <a:t>r</a:t>
            </a:r>
            <a:r>
              <a:rPr sz="3200" dirty="0">
                <a:latin typeface="Calibri"/>
                <a:cs typeface="Calibri"/>
              </a:rPr>
              <a:t>ü</a:t>
            </a:r>
            <a:r>
              <a:rPr sz="3200" dirty="0">
                <a:latin typeface="Comic Sans MS"/>
                <a:cs typeface="Comic Sans MS"/>
              </a:rPr>
              <a:t>n</a:t>
            </a:r>
            <a:r>
              <a:rPr sz="3200" dirty="0">
                <a:latin typeface="Calibri"/>
                <a:cs typeface="Calibri"/>
              </a:rPr>
              <a:t>ü</a:t>
            </a:r>
            <a:r>
              <a:rPr sz="3200" dirty="0">
                <a:latin typeface="Comic Sans MS"/>
                <a:cs typeface="Comic Sans MS"/>
              </a:rPr>
              <a:t>m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kazanmıştır.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2056</Words>
  <Application>Microsoft Office PowerPoint</Application>
  <PresentationFormat>Ekran Gösterisi (4:3)</PresentationFormat>
  <Paragraphs>338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0" baseType="lpstr">
      <vt:lpstr>Arial</vt:lpstr>
      <vt:lpstr>Calibri</vt:lpstr>
      <vt:lpstr>Comic Sans MS</vt:lpstr>
      <vt:lpstr>Microsoft Sans Serif</vt:lpstr>
      <vt:lpstr>Times New Roman</vt:lpstr>
      <vt:lpstr>Verdana</vt:lpstr>
      <vt:lpstr>Office Theme</vt:lpstr>
      <vt:lpstr>Tıp Hukuku Açısından Tıbbi Malpraktis</vt:lpstr>
      <vt:lpstr>PowerPoint Sunusu</vt:lpstr>
      <vt:lpstr>Sorumluluk; kişinin yetki alanına giren davranışları belirleyen kurallara uymaması durumunda hesabını verme halidir.</vt:lpstr>
      <vt:lpstr>PowerPoint Sunusu</vt:lpstr>
      <vt:lpstr>PowerPoint Sunusu</vt:lpstr>
      <vt:lpstr>PowerPoint Sunusu</vt:lpstr>
      <vt:lpstr>PowerPoint Sunusu</vt:lpstr>
      <vt:lpstr>Mısır’ da</vt:lpstr>
      <vt:lpstr>Roma Kanunların’da</vt:lpstr>
      <vt:lpstr>PowerPoint Sunusu</vt:lpstr>
      <vt:lpstr>Malpraktismi ? Komplikasyonmu ?</vt:lpstr>
      <vt:lpstr>İhmal ile Komplikasyon farklılığının bilinmesi gerekir.</vt:lpstr>
      <vt:lpstr>İhmal ile Komplikasyon farklılığının bilinmesi gerekir.</vt:lpstr>
      <vt:lpstr>PowerPoint Sunusu</vt:lpstr>
      <vt:lpstr>PowerPoint Sunusu</vt:lpstr>
      <vt:lpstr>PowerPoint Sunusu</vt:lpstr>
      <vt:lpstr>PowerPoint Sunusu</vt:lpstr>
      <vt:lpstr>“Hastanın hastalığı sırasında veya hastalığın cerrahi tedavisi sırasında</vt:lpstr>
      <vt:lpstr>Komplikasyon Tanımına Yazamadıklarımız</vt:lpstr>
      <vt:lpstr>Komplikasyon Tanımına Yazamadıklarımız</vt:lpstr>
      <vt:lpstr>Komplikasyon Tanımına Yazamadıklarımız</vt:lpstr>
      <vt:lpstr>(Tıbbi) MALPRAKTİS NEDİR ?</vt:lpstr>
      <vt:lpstr>“Bilgisizlik, deneyimsizlik yada ilgisizlik nedeni ile hastanın zarar görmesi”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Komplikasyon Malpraktis</vt:lpstr>
      <vt:lpstr>1. Oluşan komplikasyonda gerekli tanının konulmasında gecikme ve ihmal veya oluşan komplikasyonda gerekli tedavinin uygulanmasında gecikme ve ihmal,</vt:lpstr>
      <vt:lpstr>PowerPoint Sunusu</vt:lpstr>
      <vt:lpstr>PowerPoint Sunusu</vt:lpstr>
      <vt:lpstr>PowerPoint Sunusu</vt:lpstr>
      <vt:lpstr>YSŞ ....../ ....... Kararı, “Yapılan laparoskopik kolesistektomi</vt:lpstr>
      <vt:lpstr>1. Komplikasyon varlığının bilinmesi gerekir;</vt:lpstr>
      <vt:lpstr>Vaka; Cezai, idari ve mesleki İrtikap</vt:lpstr>
      <vt:lpstr>PowerPoint Sunusu</vt:lpstr>
      <vt:lpstr>Göz hastalıkları uzmanı, hastanenin karşısında</vt:lpstr>
      <vt:lpstr>İrtikap Suçları</vt:lpstr>
      <vt:lpstr>İrtikap</vt:lpstr>
      <vt:lpstr>PowerPoint Sunusu</vt:lpstr>
      <vt:lpstr>1. Oluşan komplikasyonda gerekli tanının konulmasında</vt:lpstr>
      <vt:lpstr>Kim Karar Verecek?</vt:lpstr>
      <vt:lpstr>Bilirkişi</vt:lpstr>
      <vt:lpstr>Bilirkişi neye göre karar verecek?</vt:lpstr>
      <vt:lpstr>Bilirkişi kimdir?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ART</dc:creator>
  <cp:lastModifiedBy>CUMA</cp:lastModifiedBy>
  <cp:revision>4</cp:revision>
  <dcterms:created xsi:type="dcterms:W3CDTF">2025-05-14T18:13:00Z</dcterms:created>
  <dcterms:modified xsi:type="dcterms:W3CDTF">2025-05-29T18:38:13Z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2025-05-14T00:00:00Z</vt:filetime>
  </property>
  <property fmtid="{D5CDD505-2E9C-101B-9397-08002B2CF9AE}" pid="5" name="Producer">
    <vt:lpwstr>Microsoft® PowerPoint® 2010</vt:lpwstr>
  </property>
</Properties>
</file>