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34.xml" ContentType="application/vnd.openxmlformats-officedocument.presentationml.slide+xml"/>
  <Override PartName="/ppt/slideLayouts/slideLayout5.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diagrams/quickStyle1.xml" ContentType="application/vnd.openxmlformats-officedocument.drawingml.diagramQuickStyl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21.xml" ContentType="application/vnd.openxmlformats-officedocument.presentationml.slide+xml"/>
  <Override PartName="/ppt/diagrams/drawing1.xml" ContentType="application/vnd.openxmlformats-officedocument.drawingml.diagramDrawing+xml"/>
  <Override PartName="/ppt/slides/slide7.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87" d="100"/>
          <a:sy n="87" d="100"/>
        </p:scale>
        <p:origin x="1302" y="84"/>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presProps" Target="presProps.xml" /><Relationship Id="rId40" Type="http://schemas.openxmlformats.org/officeDocument/2006/relationships/tableStyles" Target="tableStyles.xml" /><Relationship Id="rId41"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7653F1E7-9F87-4F18-A3E2-EB6E047923B4}" type="doc">
      <dgm:prSet loTypeId="urn:microsoft.com/office/officeart/2005/8/layout/default" loCatId="list" qsTypeId="urn:microsoft.com/office/officeart/2005/8/quickstyle/simple4" qsCatId="simple" csTypeId="urn:microsoft.com/office/officeart/2005/8/colors/colorful5" csCatId="colorful" phldr="1"/>
      <dgm:spPr bwMode="auto"/>
      <dgm:t>
        <a:bodyPr/>
        <a:lstStyle/>
        <a:p>
          <a:pPr>
            <a:defRPr/>
          </a:pPr>
          <a:endParaRPr lang="en-US"/>
        </a:p>
      </dgm:t>
    </dgm:pt>
    <dgm:pt modelId="{DE8A1C79-0CD1-446C-90B2-CAF614E127D9}">
      <dgm:prSet phldrT="" custT="1"/>
      <dgm:spPr bwMode="auto"/>
      <dgm:t>
        <a:bodyPr/>
        <a:lstStyle/>
        <a:p>
          <a:pPr>
            <a:defRPr/>
          </a:pPr>
          <a:r>
            <a:rPr lang="tr-TR" sz="1400" b="1"/>
            <a:t>İskambil oyunları</a:t>
          </a:r>
          <a:endParaRPr lang="en-US" sz="1400" b="1"/>
        </a:p>
      </dgm:t>
    </dgm:pt>
    <dgm:pt modelId="{C57A428E-EFAD-461E-B773-96A4DB20B5F3}" type="parTrans" cxnId="{6FE003E0-8D99-4120-8D72-FEC13D3A78A8}">
      <dgm:prSet/>
      <dgm:spPr bwMode="auto"/>
      <dgm:t>
        <a:bodyPr/>
        <a:lstStyle/>
        <a:p>
          <a:pPr>
            <a:defRPr/>
          </a:pPr>
          <a:endParaRPr lang="en-US"/>
        </a:p>
      </dgm:t>
    </dgm:pt>
    <dgm:pt modelId="{1A4E6D14-F028-4CEE-ADBB-1C16F3940755}" type="sibTrans" cxnId="{6FE003E0-8D99-4120-8D72-FEC13D3A78A8}">
      <dgm:prSet/>
      <dgm:spPr bwMode="auto"/>
      <dgm:t>
        <a:bodyPr/>
        <a:lstStyle/>
        <a:p>
          <a:pPr>
            <a:defRPr/>
          </a:pPr>
          <a:endParaRPr lang="en-US"/>
        </a:p>
      </dgm:t>
    </dgm:pt>
    <dgm:pt modelId="{9D0FDF7E-2507-4A89-9AC2-06C09814C136}">
      <dgm:prSet phldrT="" custT="1"/>
      <dgm:spPr bwMode="auto"/>
      <dgm:t>
        <a:bodyPr/>
        <a:lstStyle/>
        <a:p>
          <a:pPr>
            <a:defRPr/>
          </a:pPr>
          <a:r>
            <a:rPr lang="tr-TR" sz="1400" b="1"/>
            <a:t>Tombala</a:t>
          </a:r>
          <a:endParaRPr lang="en-US" sz="1400" b="1"/>
        </a:p>
      </dgm:t>
    </dgm:pt>
    <dgm:pt modelId="{BA180D3C-4F89-457D-88A8-506365DE4A3C}" type="parTrans" cxnId="{593B8EF1-5FDB-4708-8FAD-1681E638763C}">
      <dgm:prSet/>
      <dgm:spPr bwMode="auto"/>
      <dgm:t>
        <a:bodyPr/>
        <a:lstStyle/>
        <a:p>
          <a:pPr>
            <a:defRPr/>
          </a:pPr>
          <a:endParaRPr lang="en-US"/>
        </a:p>
      </dgm:t>
    </dgm:pt>
    <dgm:pt modelId="{0104D667-ACB9-482D-9407-F8349F3EE970}" type="sibTrans" cxnId="{593B8EF1-5FDB-4708-8FAD-1681E638763C}">
      <dgm:prSet/>
      <dgm:spPr bwMode="auto"/>
      <dgm:t>
        <a:bodyPr/>
        <a:lstStyle/>
        <a:p>
          <a:pPr>
            <a:defRPr/>
          </a:pPr>
          <a:endParaRPr lang="en-US"/>
        </a:p>
      </dgm:t>
    </dgm:pt>
    <dgm:pt modelId="{32622892-6D45-4BBD-8AA9-6BD461EE159D}">
      <dgm:prSet phldrT="" custT="1"/>
      <dgm:spPr bwMode="auto"/>
      <dgm:t>
        <a:bodyPr/>
        <a:lstStyle/>
        <a:p>
          <a:pPr>
            <a:defRPr/>
          </a:pPr>
          <a:r>
            <a:rPr lang="tr-TR" sz="1400" b="1"/>
            <a:t>Piyango</a:t>
          </a:r>
          <a:endParaRPr lang="en-US" sz="1400" b="1"/>
        </a:p>
      </dgm:t>
    </dgm:pt>
    <dgm:pt modelId="{86DFF3EC-6D8A-482F-AB95-356D7F28CDB4}" type="parTrans" cxnId="{919AFAE3-817B-45D9-A072-C9D138D3057F}">
      <dgm:prSet/>
      <dgm:spPr bwMode="auto"/>
      <dgm:t>
        <a:bodyPr/>
        <a:lstStyle/>
        <a:p>
          <a:pPr>
            <a:defRPr/>
          </a:pPr>
          <a:endParaRPr lang="en-US"/>
        </a:p>
      </dgm:t>
    </dgm:pt>
    <dgm:pt modelId="{F4F93CC3-FD24-4413-833A-43F7FFA7121C}" type="sibTrans" cxnId="{919AFAE3-817B-45D9-A072-C9D138D3057F}">
      <dgm:prSet/>
      <dgm:spPr bwMode="auto"/>
      <dgm:t>
        <a:bodyPr/>
        <a:lstStyle/>
        <a:p>
          <a:pPr>
            <a:defRPr/>
          </a:pPr>
          <a:endParaRPr lang="en-US"/>
        </a:p>
      </dgm:t>
    </dgm:pt>
    <dgm:pt modelId="{8618ED8C-B1CD-4E32-B5DA-C39993FA22C3}">
      <dgm:prSet phldrT="" custT="1"/>
      <dgm:spPr bwMode="auto"/>
      <dgm:t>
        <a:bodyPr/>
        <a:lstStyle/>
        <a:p>
          <a:pPr>
            <a:defRPr/>
          </a:pPr>
          <a:r>
            <a:rPr lang="tr-TR" sz="1400" b="1"/>
            <a:t>Sayısal Loto</a:t>
          </a:r>
          <a:endParaRPr lang="en-US" sz="1400" b="1"/>
        </a:p>
      </dgm:t>
    </dgm:pt>
    <dgm:pt modelId="{42C71DBD-82CA-4564-930E-4AC251E2EDD4}" type="parTrans" cxnId="{EB87606E-A620-4120-B1A6-D6308FA542DB}">
      <dgm:prSet/>
      <dgm:spPr bwMode="auto"/>
      <dgm:t>
        <a:bodyPr/>
        <a:lstStyle/>
        <a:p>
          <a:pPr>
            <a:defRPr/>
          </a:pPr>
          <a:endParaRPr lang="en-US"/>
        </a:p>
      </dgm:t>
    </dgm:pt>
    <dgm:pt modelId="{BEBF4724-A705-4588-B431-15AA2C27F070}" type="sibTrans" cxnId="{EB87606E-A620-4120-B1A6-D6308FA542DB}">
      <dgm:prSet/>
      <dgm:spPr bwMode="auto"/>
      <dgm:t>
        <a:bodyPr/>
        <a:lstStyle/>
        <a:p>
          <a:pPr>
            <a:defRPr/>
          </a:pPr>
          <a:endParaRPr lang="en-US"/>
        </a:p>
      </dgm:t>
    </dgm:pt>
    <dgm:pt modelId="{D4E728BE-7FEE-4426-9A15-973130211E2B}">
      <dgm:prSet phldrT="" custT="1"/>
      <dgm:spPr bwMode="auto"/>
      <dgm:t>
        <a:bodyPr/>
        <a:lstStyle/>
        <a:p>
          <a:pPr>
            <a:defRPr/>
          </a:pPr>
          <a:r>
            <a:rPr lang="tr-TR" sz="1400" b="1"/>
            <a:t>Şans Topu</a:t>
          </a:r>
          <a:endParaRPr lang="en-US" sz="1400" b="1"/>
        </a:p>
      </dgm:t>
    </dgm:pt>
    <dgm:pt modelId="{7942CE8D-F665-4A83-8B38-68DA6E272CC4}" type="parTrans" cxnId="{7C6A8325-D367-4E67-AF92-FD2CC175D44A}">
      <dgm:prSet/>
      <dgm:spPr bwMode="auto"/>
      <dgm:t>
        <a:bodyPr/>
        <a:lstStyle/>
        <a:p>
          <a:pPr>
            <a:defRPr/>
          </a:pPr>
          <a:endParaRPr lang="en-US"/>
        </a:p>
      </dgm:t>
    </dgm:pt>
    <dgm:pt modelId="{CE741BE3-CF06-4B98-9D89-1D9B9119C531}" type="sibTrans" cxnId="{7C6A8325-D367-4E67-AF92-FD2CC175D44A}">
      <dgm:prSet/>
      <dgm:spPr bwMode="auto"/>
      <dgm:t>
        <a:bodyPr/>
        <a:lstStyle/>
        <a:p>
          <a:pPr>
            <a:defRPr/>
          </a:pPr>
          <a:endParaRPr lang="en-US"/>
        </a:p>
      </dgm:t>
    </dgm:pt>
    <dgm:pt modelId="{34B4F50D-09F0-4294-A71C-B1BF9A6A8E50}">
      <dgm:prSet phldrT="" custT="1"/>
      <dgm:spPr bwMode="auto"/>
      <dgm:t>
        <a:bodyPr/>
        <a:lstStyle/>
        <a:p>
          <a:pPr>
            <a:defRPr/>
          </a:pPr>
          <a:r>
            <a:rPr lang="tr-TR" sz="1400" b="1"/>
            <a:t>Horoz Yarışı</a:t>
          </a:r>
          <a:endParaRPr lang="en-US" sz="1400" b="1"/>
        </a:p>
      </dgm:t>
    </dgm:pt>
    <dgm:pt modelId="{78BD1E1C-5603-4D12-903F-4CEE2320E101}" type="parTrans" cxnId="{D3C74D74-FC67-451C-B6D5-DFCC9971719E}">
      <dgm:prSet/>
      <dgm:spPr bwMode="auto"/>
      <dgm:t>
        <a:bodyPr/>
        <a:lstStyle/>
        <a:p>
          <a:pPr>
            <a:defRPr/>
          </a:pPr>
          <a:endParaRPr lang="en-US"/>
        </a:p>
      </dgm:t>
    </dgm:pt>
    <dgm:pt modelId="{5DA25CCA-23EC-412D-9BA8-0D93AC69A6FB}" type="sibTrans" cxnId="{D3C74D74-FC67-451C-B6D5-DFCC9971719E}">
      <dgm:prSet/>
      <dgm:spPr bwMode="auto"/>
      <dgm:t>
        <a:bodyPr/>
        <a:lstStyle/>
        <a:p>
          <a:pPr>
            <a:defRPr/>
          </a:pPr>
          <a:endParaRPr lang="en-US"/>
        </a:p>
      </dgm:t>
    </dgm:pt>
    <dgm:pt modelId="{CF283A91-46B2-4DFE-BCC1-B17D446BCB7B}">
      <dgm:prSet phldrT="" custT="1"/>
      <dgm:spPr bwMode="auto"/>
      <dgm:t>
        <a:bodyPr/>
        <a:lstStyle/>
        <a:p>
          <a:pPr>
            <a:defRPr/>
          </a:pPr>
          <a:r>
            <a:rPr lang="tr-TR" sz="1400" b="1"/>
            <a:t>10 Numara</a:t>
          </a:r>
          <a:endParaRPr lang="en-US" sz="1400" b="1"/>
        </a:p>
      </dgm:t>
    </dgm:pt>
    <dgm:pt modelId="{88A9E46E-29B5-4F09-992A-BFEC59F3986F}" type="parTrans" cxnId="{19AEC5D5-A117-453C-A0C0-2A874C04EFB7}">
      <dgm:prSet/>
      <dgm:spPr bwMode="auto"/>
      <dgm:t>
        <a:bodyPr/>
        <a:lstStyle/>
        <a:p>
          <a:pPr>
            <a:defRPr/>
          </a:pPr>
          <a:endParaRPr lang="en-US"/>
        </a:p>
      </dgm:t>
    </dgm:pt>
    <dgm:pt modelId="{217EB9C8-4361-4ED9-811E-027E316AAD26}" type="sibTrans" cxnId="{19AEC5D5-A117-453C-A0C0-2A874C04EFB7}">
      <dgm:prSet/>
      <dgm:spPr bwMode="auto"/>
      <dgm:t>
        <a:bodyPr/>
        <a:lstStyle/>
        <a:p>
          <a:pPr>
            <a:defRPr/>
          </a:pPr>
          <a:endParaRPr lang="en-US"/>
        </a:p>
      </dgm:t>
    </dgm:pt>
    <dgm:pt modelId="{F0EC5922-002A-4A75-8EE2-6906E4D97E4A}">
      <dgm:prSet phldrT="" custT="1"/>
      <dgm:spPr bwMode="auto"/>
      <dgm:t>
        <a:bodyPr/>
        <a:lstStyle/>
        <a:p>
          <a:pPr>
            <a:defRPr/>
          </a:pPr>
          <a:r>
            <a:rPr lang="tr-TR" sz="1400" b="1"/>
            <a:t>Zar oyunları</a:t>
          </a:r>
          <a:endParaRPr lang="en-US" sz="1400" b="1"/>
        </a:p>
      </dgm:t>
    </dgm:pt>
    <dgm:pt modelId="{A831F9BF-D8E9-4301-9E99-AC17EAF6E293}" type="parTrans" cxnId="{A29A54FE-DD52-4ECF-A155-D15BC6C4460B}">
      <dgm:prSet/>
      <dgm:spPr bwMode="auto"/>
      <dgm:t>
        <a:bodyPr/>
        <a:lstStyle/>
        <a:p>
          <a:pPr>
            <a:defRPr/>
          </a:pPr>
          <a:endParaRPr lang="en-US"/>
        </a:p>
      </dgm:t>
    </dgm:pt>
    <dgm:pt modelId="{76B5BCD3-01D7-4A9C-836B-B4D96ACDF1E4}" type="sibTrans" cxnId="{A29A54FE-DD52-4ECF-A155-D15BC6C4460B}">
      <dgm:prSet/>
      <dgm:spPr bwMode="auto"/>
      <dgm:t>
        <a:bodyPr/>
        <a:lstStyle/>
        <a:p>
          <a:pPr>
            <a:defRPr/>
          </a:pPr>
          <a:endParaRPr lang="en-US"/>
        </a:p>
      </dgm:t>
    </dgm:pt>
    <dgm:pt modelId="{05732A27-504F-49E9-AD6B-0745000C358F}">
      <dgm:prSet phldrT="" custT="1"/>
      <dgm:spPr bwMode="auto"/>
      <dgm:t>
        <a:bodyPr/>
        <a:lstStyle/>
        <a:p>
          <a:pPr>
            <a:defRPr/>
          </a:pPr>
          <a:r>
            <a:rPr lang="tr-TR" sz="1400" b="1"/>
            <a:t>Borsa</a:t>
          </a:r>
          <a:endParaRPr lang="en-US" sz="1400" b="1"/>
        </a:p>
      </dgm:t>
    </dgm:pt>
    <dgm:pt modelId="{813F1DB5-7895-4685-99B9-2E021DF9BA80}" type="parTrans" cxnId="{DD51587F-601A-4B0B-A5C7-FE58D1283DC4}">
      <dgm:prSet/>
      <dgm:spPr bwMode="auto"/>
      <dgm:t>
        <a:bodyPr/>
        <a:lstStyle/>
        <a:p>
          <a:pPr>
            <a:defRPr/>
          </a:pPr>
          <a:endParaRPr lang="en-US"/>
        </a:p>
      </dgm:t>
    </dgm:pt>
    <dgm:pt modelId="{9B3D0B8E-A6C2-4B3C-8D68-B793FEECCC7E}" type="sibTrans" cxnId="{DD51587F-601A-4B0B-A5C7-FE58D1283DC4}">
      <dgm:prSet/>
      <dgm:spPr bwMode="auto"/>
      <dgm:t>
        <a:bodyPr/>
        <a:lstStyle/>
        <a:p>
          <a:pPr>
            <a:defRPr/>
          </a:pPr>
          <a:endParaRPr lang="en-US"/>
        </a:p>
      </dgm:t>
    </dgm:pt>
    <dgm:pt modelId="{2CD23666-2D44-4B71-B010-84B9BD25CDDB}">
      <dgm:prSet phldrT="" custT="1"/>
      <dgm:spPr bwMode="auto"/>
      <dgm:t>
        <a:bodyPr/>
        <a:lstStyle/>
        <a:p>
          <a:pPr>
            <a:defRPr/>
          </a:pPr>
          <a:r>
            <a:rPr lang="tr-TR" sz="1400" b="1"/>
            <a:t>At yarışı</a:t>
          </a:r>
          <a:endParaRPr lang="en-US" sz="1400" b="1"/>
        </a:p>
      </dgm:t>
    </dgm:pt>
    <dgm:pt modelId="{DA04DD5E-AA2A-42CB-848A-398CE77BC07C}" type="parTrans" cxnId="{86F1004D-6A01-4BC5-9F0E-DAEA86B7ED9A}">
      <dgm:prSet/>
      <dgm:spPr bwMode="auto"/>
      <dgm:t>
        <a:bodyPr/>
        <a:lstStyle/>
        <a:p>
          <a:pPr>
            <a:defRPr/>
          </a:pPr>
          <a:endParaRPr lang="en-US"/>
        </a:p>
      </dgm:t>
    </dgm:pt>
    <dgm:pt modelId="{70E83AE6-47F8-44EF-800B-00629B36522B}" type="sibTrans" cxnId="{86F1004D-6A01-4BC5-9F0E-DAEA86B7ED9A}">
      <dgm:prSet/>
      <dgm:spPr bwMode="auto"/>
      <dgm:t>
        <a:bodyPr/>
        <a:lstStyle/>
        <a:p>
          <a:pPr>
            <a:defRPr/>
          </a:pPr>
          <a:endParaRPr lang="en-US"/>
        </a:p>
      </dgm:t>
    </dgm:pt>
    <dgm:pt modelId="{8E769FAE-C83D-4D59-9EEE-CE26EEDD378E}">
      <dgm:prSet phldrT="" custT="1"/>
      <dgm:spPr bwMode="auto"/>
      <dgm:t>
        <a:bodyPr/>
        <a:lstStyle/>
        <a:p>
          <a:pPr>
            <a:defRPr/>
          </a:pPr>
          <a:r>
            <a:rPr lang="tr-TR" sz="1400" b="1"/>
            <a:t>İddaa</a:t>
          </a:r>
          <a:endParaRPr lang="en-US" sz="1400" b="1"/>
        </a:p>
      </dgm:t>
    </dgm:pt>
    <dgm:pt modelId="{40D5F429-2963-4401-B830-5AA91B77702A}" type="parTrans" cxnId="{451B4227-B121-4698-8418-B70B80887B81}">
      <dgm:prSet/>
      <dgm:spPr bwMode="auto"/>
      <dgm:t>
        <a:bodyPr/>
        <a:lstStyle/>
        <a:p>
          <a:pPr>
            <a:defRPr/>
          </a:pPr>
          <a:endParaRPr lang="en-US"/>
        </a:p>
      </dgm:t>
    </dgm:pt>
    <dgm:pt modelId="{DA34EB80-3902-48D2-A841-7D50651D8679}" type="sibTrans" cxnId="{451B4227-B121-4698-8418-B70B80887B81}">
      <dgm:prSet/>
      <dgm:spPr bwMode="auto"/>
      <dgm:t>
        <a:bodyPr/>
        <a:lstStyle/>
        <a:p>
          <a:pPr>
            <a:defRPr/>
          </a:pPr>
          <a:endParaRPr lang="en-US"/>
        </a:p>
      </dgm:t>
    </dgm:pt>
    <dgm:pt modelId="{9C1F1CC9-744B-4FCD-9120-679192085E5B}">
      <dgm:prSet phldrT="" custT="1"/>
      <dgm:spPr bwMode="auto"/>
      <dgm:t>
        <a:bodyPr/>
        <a:lstStyle/>
        <a:p>
          <a:pPr>
            <a:defRPr/>
          </a:pPr>
          <a:r>
            <a:rPr lang="tr-TR" sz="1400" b="1"/>
            <a:t>Süper Loto</a:t>
          </a:r>
          <a:endParaRPr lang="en-US" sz="1400" b="1"/>
        </a:p>
      </dgm:t>
    </dgm:pt>
    <dgm:pt modelId="{39280828-087C-4A83-AEA4-55C2EDEED380}" type="parTrans" cxnId="{C38120BD-C993-493E-97BF-16CB5B9CE9BC}">
      <dgm:prSet/>
      <dgm:spPr bwMode="auto"/>
      <dgm:t>
        <a:bodyPr/>
        <a:lstStyle/>
        <a:p>
          <a:pPr>
            <a:defRPr/>
          </a:pPr>
          <a:endParaRPr lang="en-US"/>
        </a:p>
      </dgm:t>
    </dgm:pt>
    <dgm:pt modelId="{1F208432-2071-4FB6-86DC-B17D44A46C2E}" type="sibTrans" cxnId="{C38120BD-C993-493E-97BF-16CB5B9CE9BC}">
      <dgm:prSet/>
      <dgm:spPr bwMode="auto"/>
      <dgm:t>
        <a:bodyPr/>
        <a:lstStyle/>
        <a:p>
          <a:pPr>
            <a:defRPr/>
          </a:pPr>
          <a:endParaRPr lang="en-US"/>
        </a:p>
      </dgm:t>
    </dgm:pt>
    <dgm:pt modelId="{EE47CF16-FCB3-422C-9E76-55142701CE53}">
      <dgm:prSet phldrT="" custT="1"/>
      <dgm:spPr bwMode="auto"/>
      <dgm:t>
        <a:bodyPr/>
        <a:lstStyle/>
        <a:p>
          <a:pPr>
            <a:defRPr/>
          </a:pPr>
          <a:r>
            <a:rPr lang="tr-TR" sz="1400" b="1"/>
            <a:t>Süper Toto</a:t>
          </a:r>
          <a:endParaRPr lang="en-US" sz="1400" b="1"/>
        </a:p>
      </dgm:t>
    </dgm:pt>
    <dgm:pt modelId="{86F7102A-35EC-49DB-B677-492A8DB904F7}" type="parTrans" cxnId="{098AD3C8-33EB-44D7-906B-C1DEB4984DD9}">
      <dgm:prSet/>
      <dgm:spPr bwMode="auto"/>
      <dgm:t>
        <a:bodyPr/>
        <a:lstStyle/>
        <a:p>
          <a:pPr>
            <a:defRPr/>
          </a:pPr>
          <a:endParaRPr lang="en-US"/>
        </a:p>
      </dgm:t>
    </dgm:pt>
    <dgm:pt modelId="{D70414D3-061F-44CF-8103-9F81336D734E}" type="sibTrans" cxnId="{098AD3C8-33EB-44D7-906B-C1DEB4984DD9}">
      <dgm:prSet/>
      <dgm:spPr bwMode="auto"/>
      <dgm:t>
        <a:bodyPr/>
        <a:lstStyle/>
        <a:p>
          <a:pPr>
            <a:defRPr/>
          </a:pPr>
          <a:endParaRPr lang="en-US"/>
        </a:p>
      </dgm:t>
    </dgm:pt>
    <dgm:pt modelId="{6D5EB454-549E-46AC-8FFB-83D4BDF660DF}">
      <dgm:prSet phldrT="" custT="1"/>
      <dgm:spPr bwMode="auto"/>
      <dgm:t>
        <a:bodyPr/>
        <a:lstStyle/>
        <a:p>
          <a:pPr>
            <a:defRPr/>
          </a:pPr>
          <a:r>
            <a:rPr lang="tr-TR" sz="1400" b="1"/>
            <a:t>Bingo </a:t>
          </a:r>
          <a:endParaRPr lang="en-US" sz="1400" b="1"/>
        </a:p>
      </dgm:t>
    </dgm:pt>
    <dgm:pt modelId="{4F3B0C5D-684F-4AB1-BE50-5835D58DFCF8}" type="parTrans" cxnId="{E66B400A-0F73-4EFB-8AA1-9A00606A14E3}">
      <dgm:prSet/>
      <dgm:spPr bwMode="auto"/>
      <dgm:t>
        <a:bodyPr/>
        <a:lstStyle/>
        <a:p>
          <a:pPr>
            <a:defRPr/>
          </a:pPr>
          <a:endParaRPr lang="en-US"/>
        </a:p>
      </dgm:t>
    </dgm:pt>
    <dgm:pt modelId="{D20DBEE7-7CA5-4525-8FF0-BF3B8206B8FE}" type="sibTrans" cxnId="{E66B400A-0F73-4EFB-8AA1-9A00606A14E3}">
      <dgm:prSet/>
      <dgm:spPr bwMode="auto"/>
      <dgm:t>
        <a:bodyPr/>
        <a:lstStyle/>
        <a:p>
          <a:pPr>
            <a:defRPr/>
          </a:pPr>
          <a:endParaRPr lang="en-US"/>
        </a:p>
      </dgm:t>
    </dgm:pt>
    <dgm:pt modelId="{D1F3AAA4-C326-4884-8856-5DA551EB1B1B}">
      <dgm:prSet phldrT="" custT="1"/>
      <dgm:spPr bwMode="auto"/>
      <dgm:t>
        <a:bodyPr/>
        <a:lstStyle/>
        <a:p>
          <a:pPr>
            <a:defRPr/>
          </a:pPr>
          <a:r>
            <a:rPr lang="tr-TR" sz="1400" b="1"/>
            <a:t>Poker</a:t>
          </a:r>
          <a:endParaRPr lang="en-US" sz="1400" b="1"/>
        </a:p>
      </dgm:t>
    </dgm:pt>
    <dgm:pt modelId="{FABC3D3E-C56F-434B-9543-EDA161086862}" type="parTrans" cxnId="{37AB38B2-4475-49C7-8A0C-8F972A52D603}">
      <dgm:prSet/>
      <dgm:spPr bwMode="auto"/>
      <dgm:t>
        <a:bodyPr/>
        <a:lstStyle/>
        <a:p>
          <a:pPr>
            <a:defRPr/>
          </a:pPr>
          <a:endParaRPr lang="en-US"/>
        </a:p>
      </dgm:t>
    </dgm:pt>
    <dgm:pt modelId="{754DEC48-B9A1-4F0E-80D6-F4DF6320131B}" type="sibTrans" cxnId="{37AB38B2-4475-49C7-8A0C-8F972A52D603}">
      <dgm:prSet/>
      <dgm:spPr bwMode="auto"/>
      <dgm:t>
        <a:bodyPr/>
        <a:lstStyle/>
        <a:p>
          <a:pPr>
            <a:defRPr/>
          </a:pPr>
          <a:endParaRPr lang="en-US"/>
        </a:p>
      </dgm:t>
    </dgm:pt>
    <dgm:pt modelId="{76837215-D706-4740-9717-3221DCE7B44B}">
      <dgm:prSet phldrT="" custT="1"/>
      <dgm:spPr bwMode="auto"/>
      <dgm:t>
        <a:bodyPr/>
        <a:lstStyle/>
        <a:p>
          <a:pPr>
            <a:defRPr/>
          </a:pPr>
          <a:r>
            <a:rPr lang="tr-TR" sz="1400" b="1"/>
            <a:t>Rulet</a:t>
          </a:r>
          <a:r>
            <a:rPr lang="tr-TR" sz="1200" b="1"/>
            <a:t> </a:t>
          </a:r>
          <a:endParaRPr lang="en-US" sz="1200" b="1"/>
        </a:p>
      </dgm:t>
    </dgm:pt>
    <dgm:pt modelId="{569390DB-DF71-47A4-80EA-E641B180A67B}" type="parTrans" cxnId="{2B8AFA3B-3EF5-4C71-BDFC-9141658D3718}">
      <dgm:prSet/>
      <dgm:spPr bwMode="auto"/>
      <dgm:t>
        <a:bodyPr/>
        <a:lstStyle/>
        <a:p>
          <a:pPr>
            <a:defRPr/>
          </a:pPr>
          <a:endParaRPr lang="en-US"/>
        </a:p>
      </dgm:t>
    </dgm:pt>
    <dgm:pt modelId="{1CC13B74-E620-47FF-90C0-5C9C7945475D}" type="sibTrans" cxnId="{2B8AFA3B-3EF5-4C71-BDFC-9141658D3718}">
      <dgm:prSet/>
      <dgm:spPr bwMode="auto"/>
      <dgm:t>
        <a:bodyPr/>
        <a:lstStyle/>
        <a:p>
          <a:pPr>
            <a:defRPr/>
          </a:pPr>
          <a:endParaRPr lang="en-US"/>
        </a:p>
      </dgm:t>
    </dgm:pt>
    <dgm:pt modelId="{26BDA478-850D-45B0-84DA-568694ED82E8}">
      <dgm:prSet phldrT="" custT="1"/>
      <dgm:spPr bwMode="auto"/>
      <dgm:t>
        <a:bodyPr/>
        <a:lstStyle/>
        <a:p>
          <a:pPr>
            <a:defRPr/>
          </a:pPr>
          <a:r>
            <a:rPr lang="tr-TR" sz="1400" b="1"/>
            <a:t>Kazı Kazan</a:t>
          </a:r>
          <a:endParaRPr lang="en-US" sz="1400" b="1"/>
        </a:p>
      </dgm:t>
    </dgm:pt>
    <dgm:pt modelId="{215B79C1-BCC5-45C4-AD9D-60A26223616F}" type="parTrans" cxnId="{C931CEC8-F7CA-4A54-9890-E6BBDFD4FAF7}">
      <dgm:prSet/>
      <dgm:spPr bwMode="auto"/>
      <dgm:t>
        <a:bodyPr/>
        <a:lstStyle/>
        <a:p>
          <a:pPr>
            <a:defRPr/>
          </a:pPr>
          <a:endParaRPr lang="en-US"/>
        </a:p>
      </dgm:t>
    </dgm:pt>
    <dgm:pt modelId="{BC911B9A-A1DB-41E6-A165-658C47D5732C}" type="sibTrans" cxnId="{C931CEC8-F7CA-4A54-9890-E6BBDFD4FAF7}">
      <dgm:prSet/>
      <dgm:spPr bwMode="auto"/>
      <dgm:t>
        <a:bodyPr/>
        <a:lstStyle/>
        <a:p>
          <a:pPr>
            <a:defRPr/>
          </a:pPr>
          <a:endParaRPr lang="en-US"/>
        </a:p>
      </dgm:t>
    </dgm:pt>
    <dgm:pt modelId="{CF507AC9-3930-40D7-91C4-CDFA672F82B8}">
      <dgm:prSet phldrT=""/>
      <dgm:spPr bwMode="auto"/>
      <dgm:t>
        <a:bodyPr/>
        <a:lstStyle/>
        <a:p>
          <a:pPr>
            <a:defRPr/>
          </a:pPr>
          <a:r>
            <a:rPr lang="tr-TR" b="1"/>
            <a:t>Parasına beceri gerektiren oyunlar(Bilardo,vb.)</a:t>
          </a:r>
          <a:endParaRPr lang="en-US" b="1"/>
        </a:p>
      </dgm:t>
    </dgm:pt>
    <dgm:pt modelId="{37E47DC6-63B5-4206-8E5E-F6B7C6AFDF0B}" type="parTrans" cxnId="{A410B158-817A-4C1B-B230-0505A8F482C3}">
      <dgm:prSet/>
      <dgm:spPr bwMode="auto"/>
      <dgm:t>
        <a:bodyPr/>
        <a:lstStyle/>
        <a:p>
          <a:pPr>
            <a:defRPr/>
          </a:pPr>
          <a:endParaRPr lang="en-US"/>
        </a:p>
      </dgm:t>
    </dgm:pt>
    <dgm:pt modelId="{201F7077-E162-4459-A0F6-BFAD4A22D8B3}" type="sibTrans" cxnId="{A410B158-817A-4C1B-B230-0505A8F482C3}">
      <dgm:prSet/>
      <dgm:spPr bwMode="auto"/>
      <dgm:t>
        <a:bodyPr/>
        <a:lstStyle/>
        <a:p>
          <a:pPr>
            <a:defRPr/>
          </a:pPr>
          <a:endParaRPr lang="en-US"/>
        </a:p>
      </dgm:t>
    </dgm:pt>
    <dgm:pt modelId="{93BFC33F-370A-467E-994A-78ED31F9A1AF}">
      <dgm:prSet phldrT="" custT="1"/>
      <dgm:spPr bwMode="auto"/>
      <dgm:t>
        <a:bodyPr/>
        <a:lstStyle/>
        <a:p>
          <a:pPr>
            <a:defRPr/>
          </a:pPr>
          <a:r>
            <a:rPr lang="tr-TR" sz="1400" b="1"/>
            <a:t>Casino oyunları(Slot makineleri, Poker, Rulet, Black Jack,vb</a:t>
          </a:r>
          <a:r>
            <a:rPr lang="tr-TR" sz="1200" b="1"/>
            <a:t>.)</a:t>
          </a:r>
          <a:endParaRPr lang="en-US" sz="1200" b="1"/>
        </a:p>
      </dgm:t>
    </dgm:pt>
    <dgm:pt modelId="{5B2D7A49-7A66-45B3-819C-78AC9096F6B2}" type="parTrans" cxnId="{6DF31799-6DD8-4F77-BE6C-EAACF3FB5FAA}">
      <dgm:prSet/>
      <dgm:spPr bwMode="auto"/>
      <dgm:t>
        <a:bodyPr/>
        <a:lstStyle/>
        <a:p>
          <a:pPr>
            <a:defRPr/>
          </a:pPr>
          <a:endParaRPr lang="en-US"/>
        </a:p>
      </dgm:t>
    </dgm:pt>
    <dgm:pt modelId="{E066C391-0574-4808-947A-AE6524CBA1CF}" type="sibTrans" cxnId="{6DF31799-6DD8-4F77-BE6C-EAACF3FB5FAA}">
      <dgm:prSet/>
      <dgm:spPr bwMode="auto"/>
      <dgm:t>
        <a:bodyPr/>
        <a:lstStyle/>
        <a:p>
          <a:pPr>
            <a:defRPr/>
          </a:pPr>
          <a:endParaRPr lang="en-US"/>
        </a:p>
      </dgm:t>
    </dgm:pt>
    <dgm:pt modelId="{C4A7BA74-873D-4895-9651-64829DD9A12F}">
      <dgm:prSet phldrT="" custT="1"/>
      <dgm:spPr bwMode="auto"/>
      <dgm:t>
        <a:bodyPr/>
        <a:lstStyle/>
        <a:p>
          <a:pPr>
            <a:defRPr/>
          </a:pPr>
          <a:r>
            <a:rPr lang="tr-TR" sz="1400" b="1"/>
            <a:t>Online Kumar (Rulet, poker, spor bahisleri ve diğerleri..)</a:t>
          </a:r>
          <a:endParaRPr lang="en-US" sz="1400" b="1"/>
        </a:p>
      </dgm:t>
    </dgm:pt>
    <dgm:pt modelId="{0CB70AD9-E2B3-4E16-9B36-AE2EDCE6FFD0}" type="parTrans" cxnId="{2CF2AD19-8065-4458-A1D2-95C18EB72F06}">
      <dgm:prSet/>
      <dgm:spPr bwMode="auto"/>
      <dgm:t>
        <a:bodyPr/>
        <a:lstStyle/>
        <a:p>
          <a:pPr>
            <a:defRPr/>
          </a:pPr>
          <a:endParaRPr lang="en-US"/>
        </a:p>
      </dgm:t>
    </dgm:pt>
    <dgm:pt modelId="{0007BDB4-FB8D-44F2-A410-91C5F01657CE}" type="sibTrans" cxnId="{2CF2AD19-8065-4458-A1D2-95C18EB72F06}">
      <dgm:prSet/>
      <dgm:spPr bwMode="auto"/>
      <dgm:t>
        <a:bodyPr/>
        <a:lstStyle/>
        <a:p>
          <a:pPr>
            <a:defRPr/>
          </a:pPr>
          <a:endParaRPr lang="en-US"/>
        </a:p>
      </dgm:t>
    </dgm:pt>
    <dgm:pt modelId="{727D54CE-7197-4195-8A94-1ABFC08A9984}" type="pres">
      <dgm:prSet presAssocID="{7653F1E7-9F87-4F18-A3E2-EB6E047923B4}" presName="diagram" presStyleCnt="0">
        <dgm:presLayoutVars>
          <dgm:dir val="norm"/>
          <dgm:resizeHandles val="exact"/>
        </dgm:presLayoutVars>
      </dgm:prSet>
      <dgm:spPr bwMode="auto"/>
    </dgm:pt>
    <dgm:pt modelId="{3D3C27E0-3419-4993-B491-5383B99F1AD7}" type="pres">
      <dgm:prSet presAssocID="{DE8A1C79-0CD1-446C-90B2-CAF614E127D9}" presName="node" presStyleLbl="node1" presStyleIdx="0" presStyleCnt="20">
        <dgm:presLayoutVars>
          <dgm:bulletEnabled val="1"/>
        </dgm:presLayoutVars>
      </dgm:prSet>
      <dgm:spPr bwMode="auto"/>
    </dgm:pt>
    <dgm:pt modelId="{0650E5A2-BCE5-400D-8DB1-CB62FFEFFFF9}" type="pres">
      <dgm:prSet presAssocID="{1A4E6D14-F028-4CEE-ADBB-1C16F3940755}" presName="sibTrans" presStyleCnt="0"/>
      <dgm:spPr bwMode="auto"/>
    </dgm:pt>
    <dgm:pt modelId="{A7E5CBF9-CD24-4BC0-8C65-3A3DA224C983}" type="pres">
      <dgm:prSet presAssocID="{9D0FDF7E-2507-4A89-9AC2-06C09814C136}" presName="node" presStyleLbl="node1" presStyleIdx="1" presStyleCnt="20">
        <dgm:presLayoutVars>
          <dgm:bulletEnabled val="1"/>
        </dgm:presLayoutVars>
      </dgm:prSet>
      <dgm:spPr bwMode="auto"/>
    </dgm:pt>
    <dgm:pt modelId="{219BCE28-3ACA-411A-89F1-923691DEEFF5}" type="pres">
      <dgm:prSet presAssocID="{0104D667-ACB9-482D-9407-F8349F3EE970}" presName="sibTrans" presStyleCnt="0"/>
      <dgm:spPr bwMode="auto"/>
    </dgm:pt>
    <dgm:pt modelId="{A1E752CA-2A63-4818-8ED3-5ADA5630D162}" type="pres">
      <dgm:prSet presAssocID="{32622892-6D45-4BBD-8AA9-6BD461EE159D}" presName="node" presStyleLbl="node1" presStyleIdx="2" presStyleCnt="20">
        <dgm:presLayoutVars>
          <dgm:bulletEnabled val="1"/>
        </dgm:presLayoutVars>
      </dgm:prSet>
      <dgm:spPr bwMode="auto"/>
    </dgm:pt>
    <dgm:pt modelId="{6D0A31CE-9E2D-4BAF-8F2E-824D60A7E811}" type="pres">
      <dgm:prSet presAssocID="{F4F93CC3-FD24-4413-833A-43F7FFA7121C}" presName="sibTrans" presStyleCnt="0"/>
      <dgm:spPr bwMode="auto"/>
    </dgm:pt>
    <dgm:pt modelId="{761471EF-D259-4D02-8A34-685A9DB0D4CD}" type="pres">
      <dgm:prSet presAssocID="{8618ED8C-B1CD-4E32-B5DA-C39993FA22C3}" presName="node" presStyleLbl="node1" presStyleIdx="3" presStyleCnt="20">
        <dgm:presLayoutVars>
          <dgm:bulletEnabled val="1"/>
        </dgm:presLayoutVars>
      </dgm:prSet>
      <dgm:spPr bwMode="auto"/>
    </dgm:pt>
    <dgm:pt modelId="{443921DC-32D7-456E-AC83-B69642506663}" type="pres">
      <dgm:prSet presAssocID="{BEBF4724-A705-4588-B431-15AA2C27F070}" presName="sibTrans" presStyleCnt="0"/>
      <dgm:spPr bwMode="auto"/>
    </dgm:pt>
    <dgm:pt modelId="{6886364D-F3ED-408A-8B92-0063CE039666}" type="pres">
      <dgm:prSet presAssocID="{D4E728BE-7FEE-4426-9A15-973130211E2B}" presName="node" presStyleLbl="node1" presStyleIdx="4" presStyleCnt="20">
        <dgm:presLayoutVars>
          <dgm:bulletEnabled val="1"/>
        </dgm:presLayoutVars>
      </dgm:prSet>
      <dgm:spPr bwMode="auto"/>
    </dgm:pt>
    <dgm:pt modelId="{A6E9B98D-530A-4611-A537-EF4E2CE71AD9}" type="pres">
      <dgm:prSet presAssocID="{CE741BE3-CF06-4B98-9D89-1D9B9119C531}" presName="sibTrans" presStyleCnt="0"/>
      <dgm:spPr bwMode="auto"/>
    </dgm:pt>
    <dgm:pt modelId="{8CD7CB49-D301-414A-808F-5979B0AC2188}" type="pres">
      <dgm:prSet presAssocID="{34B4F50D-09F0-4294-A71C-B1BF9A6A8E50}" presName="node" presStyleLbl="node1" presStyleIdx="5" presStyleCnt="20">
        <dgm:presLayoutVars>
          <dgm:bulletEnabled val="1"/>
        </dgm:presLayoutVars>
      </dgm:prSet>
      <dgm:spPr bwMode="auto"/>
    </dgm:pt>
    <dgm:pt modelId="{46393802-47AC-4FCF-97A8-D350637414A6}" type="pres">
      <dgm:prSet presAssocID="{5DA25CCA-23EC-412D-9BA8-0D93AC69A6FB}" presName="sibTrans" presStyleCnt="0"/>
      <dgm:spPr bwMode="auto"/>
    </dgm:pt>
    <dgm:pt modelId="{B5DB8B35-5EED-4CD6-91FE-4CE90F05A8F7}" type="pres">
      <dgm:prSet presAssocID="{CF283A91-46B2-4DFE-BCC1-B17D446BCB7B}" presName="node" presStyleLbl="node1" presStyleIdx="6" presStyleCnt="20">
        <dgm:presLayoutVars>
          <dgm:bulletEnabled val="1"/>
        </dgm:presLayoutVars>
      </dgm:prSet>
      <dgm:spPr bwMode="auto"/>
    </dgm:pt>
    <dgm:pt modelId="{2297767F-CD08-4CD4-9916-91F4440C87DF}" type="pres">
      <dgm:prSet presAssocID="{217EB9C8-4361-4ED9-811E-027E316AAD26}" presName="sibTrans" presStyleCnt="0"/>
      <dgm:spPr bwMode="auto"/>
    </dgm:pt>
    <dgm:pt modelId="{1DC45E48-D758-47E2-A83B-37555D43A1E8}" type="pres">
      <dgm:prSet custLinFactNeighborY="-7019" presAssocID="{F0EC5922-002A-4A75-8EE2-6906E4D97E4A}" presName="node" presStyleLbl="node1" presStyleIdx="7" presStyleCnt="20">
        <dgm:presLayoutVars>
          <dgm:bulletEnabled val="1"/>
        </dgm:presLayoutVars>
      </dgm:prSet>
      <dgm:spPr bwMode="auto"/>
    </dgm:pt>
    <dgm:pt modelId="{87D977A4-397A-4115-BEB4-897362571B59}" type="pres">
      <dgm:prSet presAssocID="{76B5BCD3-01D7-4A9C-836B-B4D96ACDF1E4}" presName="sibTrans" presStyleCnt="0"/>
      <dgm:spPr bwMode="auto"/>
    </dgm:pt>
    <dgm:pt modelId="{C5113A9C-ADAA-4329-89E3-AAC6458A046D}" type="pres">
      <dgm:prSet presAssocID="{05732A27-504F-49E9-AD6B-0745000C358F}" presName="node" presStyleLbl="node1" presStyleIdx="8" presStyleCnt="20">
        <dgm:presLayoutVars>
          <dgm:bulletEnabled val="1"/>
        </dgm:presLayoutVars>
      </dgm:prSet>
      <dgm:spPr bwMode="auto"/>
    </dgm:pt>
    <dgm:pt modelId="{6377B5C7-BB2F-4EE7-A9B0-FAD5D7312411}" type="pres">
      <dgm:prSet presAssocID="{9B3D0B8E-A6C2-4B3C-8D68-B793FEECCC7E}" presName="sibTrans" presStyleCnt="0"/>
      <dgm:spPr bwMode="auto"/>
    </dgm:pt>
    <dgm:pt modelId="{02DAC143-79B0-4B79-85DD-A4812C70D077}" type="pres">
      <dgm:prSet presAssocID="{2CD23666-2D44-4B71-B010-84B9BD25CDDB}" presName="node" presStyleLbl="node1" presStyleIdx="9" presStyleCnt="20">
        <dgm:presLayoutVars>
          <dgm:bulletEnabled val="1"/>
        </dgm:presLayoutVars>
      </dgm:prSet>
      <dgm:spPr bwMode="auto"/>
    </dgm:pt>
    <dgm:pt modelId="{47A52021-17AC-40FE-8D25-DBD3BC840EE2}" type="pres">
      <dgm:prSet presAssocID="{70E83AE6-47F8-44EF-800B-00629B36522B}" presName="sibTrans" presStyleCnt="0"/>
      <dgm:spPr bwMode="auto"/>
    </dgm:pt>
    <dgm:pt modelId="{7721115C-A7F4-4043-9904-83D24386DF03}" type="pres">
      <dgm:prSet custLinFactNeighborX="653" custLinFactNeighborY="3263" presAssocID="{8E769FAE-C83D-4D59-9EEE-CE26EEDD378E}" presName="node" presStyleLbl="node1" presStyleIdx="10" presStyleCnt="20">
        <dgm:presLayoutVars>
          <dgm:bulletEnabled val="1"/>
        </dgm:presLayoutVars>
      </dgm:prSet>
      <dgm:spPr bwMode="auto"/>
    </dgm:pt>
    <dgm:pt modelId="{8C34ACF2-8895-4914-9909-476CDFB22212}" type="pres">
      <dgm:prSet presAssocID="{DA34EB80-3902-48D2-A841-7D50651D8679}" presName="sibTrans" presStyleCnt="0"/>
      <dgm:spPr bwMode="auto"/>
    </dgm:pt>
    <dgm:pt modelId="{1A4389BF-9D46-4023-AE49-0446FDCCE60E}" type="pres">
      <dgm:prSet custLinFactNeighborX="-758" custLinFactNeighborY="-687" presAssocID="{9C1F1CC9-744B-4FCD-9120-679192085E5B}" presName="node" presStyleLbl="node1" presStyleIdx="11" presStyleCnt="20">
        <dgm:presLayoutVars>
          <dgm:bulletEnabled val="1"/>
        </dgm:presLayoutVars>
      </dgm:prSet>
      <dgm:spPr bwMode="auto"/>
    </dgm:pt>
    <dgm:pt modelId="{5E7AC6DD-A349-4D8B-A176-08FDA296E71B}" type="pres">
      <dgm:prSet presAssocID="{1F208432-2071-4FB6-86DC-B17D44A46C2E}" presName="sibTrans" presStyleCnt="0"/>
      <dgm:spPr bwMode="auto"/>
    </dgm:pt>
    <dgm:pt modelId="{86BE3E62-D447-4277-9275-10A5E7B0C56E}" type="pres">
      <dgm:prSet presAssocID="{EE47CF16-FCB3-422C-9E76-55142701CE53}" presName="node" presStyleLbl="node1" presStyleIdx="12" presStyleCnt="20">
        <dgm:presLayoutVars>
          <dgm:bulletEnabled val="1"/>
        </dgm:presLayoutVars>
      </dgm:prSet>
      <dgm:spPr bwMode="auto"/>
    </dgm:pt>
    <dgm:pt modelId="{1269ABF3-B123-41D6-B0C4-5A961A2EB838}" type="pres">
      <dgm:prSet presAssocID="{D70414D3-061F-44CF-8103-9F81336D734E}" presName="sibTrans" presStyleCnt="0"/>
      <dgm:spPr bwMode="auto"/>
    </dgm:pt>
    <dgm:pt modelId="{02846D2F-DE08-41EE-BEE6-2D284061E5B9}" type="pres">
      <dgm:prSet presAssocID="{6D5EB454-549E-46AC-8FFB-83D4BDF660DF}" presName="node" presStyleLbl="node1" presStyleIdx="13" presStyleCnt="20">
        <dgm:presLayoutVars>
          <dgm:bulletEnabled val="1"/>
        </dgm:presLayoutVars>
      </dgm:prSet>
      <dgm:spPr bwMode="auto"/>
    </dgm:pt>
    <dgm:pt modelId="{1C66365C-3C1A-42C3-8B15-AEBA3FF7C913}" type="pres">
      <dgm:prSet presAssocID="{D20DBEE7-7CA5-4525-8FF0-BF3B8206B8FE}" presName="sibTrans" presStyleCnt="0"/>
      <dgm:spPr bwMode="auto"/>
    </dgm:pt>
    <dgm:pt modelId="{94DD7565-330C-4162-B146-191F76A26F4A}" type="pres">
      <dgm:prSet presAssocID="{D1F3AAA4-C326-4884-8856-5DA551EB1B1B}" presName="node" presStyleLbl="node1" presStyleIdx="14" presStyleCnt="20">
        <dgm:presLayoutVars>
          <dgm:bulletEnabled val="1"/>
        </dgm:presLayoutVars>
      </dgm:prSet>
      <dgm:spPr bwMode="auto"/>
    </dgm:pt>
    <dgm:pt modelId="{D64CC2A5-7129-474F-9ABA-1CD100E15664}" type="pres">
      <dgm:prSet presAssocID="{754DEC48-B9A1-4F0E-80D6-F4DF6320131B}" presName="sibTrans" presStyleCnt="0"/>
      <dgm:spPr bwMode="auto"/>
    </dgm:pt>
    <dgm:pt modelId="{E27D9B72-6376-4435-B73C-FDF06CEB8055}" type="pres">
      <dgm:prSet presAssocID="{76837215-D706-4740-9717-3221DCE7B44B}" presName="node" presStyleLbl="node1" presStyleIdx="15" presStyleCnt="20">
        <dgm:presLayoutVars>
          <dgm:bulletEnabled val="1"/>
        </dgm:presLayoutVars>
      </dgm:prSet>
      <dgm:spPr bwMode="auto"/>
    </dgm:pt>
    <dgm:pt modelId="{A2CA4F5C-B37A-4A3F-8407-3AD7145D9B1F}" type="pres">
      <dgm:prSet presAssocID="{1CC13B74-E620-47FF-90C0-5C9C7945475D}" presName="sibTrans" presStyleCnt="0"/>
      <dgm:spPr bwMode="auto"/>
    </dgm:pt>
    <dgm:pt modelId="{1AA11EC6-4B1C-461F-B26E-EBA4946B3E5C}" type="pres">
      <dgm:prSet presAssocID="{26BDA478-850D-45B0-84DA-568694ED82E8}" presName="node" presStyleLbl="node1" presStyleIdx="16" presStyleCnt="20">
        <dgm:presLayoutVars>
          <dgm:bulletEnabled val="1"/>
        </dgm:presLayoutVars>
      </dgm:prSet>
      <dgm:spPr bwMode="auto"/>
    </dgm:pt>
    <dgm:pt modelId="{653E179C-2E84-4FE9-B15B-46BEB39ECE3D}" type="pres">
      <dgm:prSet presAssocID="{BC911B9A-A1DB-41E6-A165-658C47D5732C}" presName="sibTrans" presStyleCnt="0"/>
      <dgm:spPr bwMode="auto"/>
    </dgm:pt>
    <dgm:pt modelId="{2A2CD6D5-66AF-4002-92AC-23F9CCB558A0}" type="pres">
      <dgm:prSet presAssocID="{CF507AC9-3930-40D7-91C4-CDFA672F82B8}" presName="node" presStyleLbl="node1" presStyleIdx="17" presStyleCnt="20">
        <dgm:presLayoutVars>
          <dgm:bulletEnabled val="1"/>
        </dgm:presLayoutVars>
      </dgm:prSet>
      <dgm:spPr bwMode="auto"/>
    </dgm:pt>
    <dgm:pt modelId="{ACB2D7CA-89B3-4AB3-9A20-37FCA1D50790}" type="pres">
      <dgm:prSet presAssocID="{201F7077-E162-4459-A0F6-BFAD4A22D8B3}" presName="sibTrans" presStyleCnt="0"/>
      <dgm:spPr bwMode="auto"/>
    </dgm:pt>
    <dgm:pt modelId="{FE858601-2EF5-4672-9B61-B816B31E0809}" type="pres">
      <dgm:prSet presAssocID="{93BFC33F-370A-467E-994A-78ED31F9A1AF}" presName="node" presStyleLbl="node1" presStyleIdx="18" presStyleCnt="20">
        <dgm:presLayoutVars>
          <dgm:bulletEnabled val="1"/>
        </dgm:presLayoutVars>
      </dgm:prSet>
      <dgm:spPr bwMode="auto"/>
    </dgm:pt>
    <dgm:pt modelId="{D0A67E6F-BB19-4452-8A0E-935B094817A3}" type="pres">
      <dgm:prSet presAssocID="{E066C391-0574-4808-947A-AE6524CBA1CF}" presName="sibTrans" presStyleCnt="0"/>
      <dgm:spPr bwMode="auto"/>
    </dgm:pt>
    <dgm:pt modelId="{519618CA-3B02-421A-A7F2-213C248B3545}" type="pres">
      <dgm:prSet presAssocID="{C4A7BA74-873D-4895-9651-64829DD9A12F}" presName="node" presStyleLbl="node1" presStyleIdx="19" presStyleCnt="20">
        <dgm:presLayoutVars>
          <dgm:bulletEnabled val="1"/>
        </dgm:presLayoutVars>
      </dgm:prSet>
      <dgm:spPr bwMode="auto"/>
    </dgm:pt>
  </dgm:ptLst>
  <dgm:cxnLst>
    <dgm:cxn modelId="{E66B400A-0F73-4EFB-8AA1-9A00606A14E3}" srcId="{7653F1E7-9F87-4F18-A3E2-EB6E047923B4}" destId="{6D5EB454-549E-46AC-8FFB-83D4BDF660DF}" srcOrd="13" destOrd="0" parTransId="{4F3B0C5D-684F-4AB1-BE50-5835D58DFCF8}" sibTransId="{D20DBEE7-7CA5-4525-8FF0-BF3B8206B8FE}"/>
    <dgm:cxn modelId="{33A34218-2C75-422C-9F23-EDD1AC639948}" type="presOf" srcId="{7653F1E7-9F87-4F18-A3E2-EB6E047923B4}" destId="{727D54CE-7197-4195-8A94-1ABFC08A9984}" srcOrd="0" destOrd="0" presId="urn:microsoft.com/office/officeart/2005/8/layout/default"/>
    <dgm:cxn modelId="{267CDF18-4F68-4A73-BD18-D6ED8771CA15}" type="presOf" srcId="{D1F3AAA4-C326-4884-8856-5DA551EB1B1B}" destId="{94DD7565-330C-4162-B146-191F76A26F4A}" srcOrd="0" destOrd="0" presId="urn:microsoft.com/office/officeart/2005/8/layout/default"/>
    <dgm:cxn modelId="{2CF2AD19-8065-4458-A1D2-95C18EB72F06}" srcId="{7653F1E7-9F87-4F18-A3E2-EB6E047923B4}" destId="{C4A7BA74-873D-4895-9651-64829DD9A12F}" srcOrd="19" destOrd="0" parTransId="{0CB70AD9-E2B3-4E16-9B36-AE2EDCE6FFD0}" sibTransId="{0007BDB4-FB8D-44F2-A410-91C5F01657CE}"/>
    <dgm:cxn modelId="{B479C919-1AC6-40E9-A7AB-6A78CD32F3E4}" type="presOf" srcId="{CF283A91-46B2-4DFE-BCC1-B17D446BCB7B}" destId="{B5DB8B35-5EED-4CD6-91FE-4CE90F05A8F7}" srcOrd="0" destOrd="0" presId="urn:microsoft.com/office/officeart/2005/8/layout/default"/>
    <dgm:cxn modelId="{4DD8DC19-151C-4E19-9AC7-E6EDAC11D236}" type="presOf" srcId="{9C1F1CC9-744B-4FCD-9120-679192085E5B}" destId="{1A4389BF-9D46-4023-AE49-0446FDCCE60E}" srcOrd="0" destOrd="0" presId="urn:microsoft.com/office/officeart/2005/8/layout/default"/>
    <dgm:cxn modelId="{2485351D-47EF-4472-A051-B1169FB94373}" type="presOf" srcId="{D4E728BE-7FEE-4426-9A15-973130211E2B}" destId="{6886364D-F3ED-408A-8B92-0063CE039666}" srcOrd="0" destOrd="0" presId="urn:microsoft.com/office/officeart/2005/8/layout/default"/>
    <dgm:cxn modelId="{6FD09E20-CBCA-436E-869C-48436D5E592C}" type="presOf" srcId="{76837215-D706-4740-9717-3221DCE7B44B}" destId="{E27D9B72-6376-4435-B73C-FDF06CEB8055}" srcOrd="0" destOrd="0" presId="urn:microsoft.com/office/officeart/2005/8/layout/default"/>
    <dgm:cxn modelId="{7C6A8325-D367-4E67-AF92-FD2CC175D44A}" srcId="{7653F1E7-9F87-4F18-A3E2-EB6E047923B4}" destId="{D4E728BE-7FEE-4426-9A15-973130211E2B}" srcOrd="4" destOrd="0" parTransId="{7942CE8D-F665-4A83-8B38-68DA6E272CC4}" sibTransId="{CE741BE3-CF06-4B98-9D89-1D9B9119C531}"/>
    <dgm:cxn modelId="{451B4227-B121-4698-8418-B70B80887B81}" srcId="{7653F1E7-9F87-4F18-A3E2-EB6E047923B4}" destId="{8E769FAE-C83D-4D59-9EEE-CE26EEDD378E}" srcOrd="10" destOrd="0" parTransId="{40D5F429-2963-4401-B830-5AA91B77702A}" sibTransId="{DA34EB80-3902-48D2-A841-7D50651D8679}"/>
    <dgm:cxn modelId="{A0DF4930-A4C6-4271-AE24-6C8B925E4196}" type="presOf" srcId="{8E769FAE-C83D-4D59-9EEE-CE26EEDD378E}" destId="{7721115C-A7F4-4043-9904-83D24386DF03}" srcOrd="0" destOrd="0" presId="urn:microsoft.com/office/officeart/2005/8/layout/default"/>
    <dgm:cxn modelId="{462C4731-1EB9-406D-A784-D4D17467D687}" type="presOf" srcId="{6D5EB454-549E-46AC-8FFB-83D4BDF660DF}" destId="{02846D2F-DE08-41EE-BEE6-2D284061E5B9}" srcOrd="0" destOrd="0" presId="urn:microsoft.com/office/officeart/2005/8/layout/default"/>
    <dgm:cxn modelId="{2B8AFA3B-3EF5-4C71-BDFC-9141658D3718}" srcId="{7653F1E7-9F87-4F18-A3E2-EB6E047923B4}" destId="{76837215-D706-4740-9717-3221DCE7B44B}" srcOrd="15" destOrd="0" parTransId="{569390DB-DF71-47A4-80EA-E641B180A67B}" sibTransId="{1CC13B74-E620-47FF-90C0-5C9C7945475D}"/>
    <dgm:cxn modelId="{6D452E43-1D8D-4C9D-80F1-88939B5761FA}" type="presOf" srcId="{8618ED8C-B1CD-4E32-B5DA-C39993FA22C3}" destId="{761471EF-D259-4D02-8A34-685A9DB0D4CD}" srcOrd="0" destOrd="0" presId="urn:microsoft.com/office/officeart/2005/8/layout/default"/>
    <dgm:cxn modelId="{86F1004D-6A01-4BC5-9F0E-DAEA86B7ED9A}" srcId="{7653F1E7-9F87-4F18-A3E2-EB6E047923B4}" destId="{2CD23666-2D44-4B71-B010-84B9BD25CDDB}" srcOrd="9" destOrd="0" parTransId="{DA04DD5E-AA2A-42CB-848A-398CE77BC07C}" sibTransId="{70E83AE6-47F8-44EF-800B-00629B36522B}"/>
    <dgm:cxn modelId="{EB87606E-A620-4120-B1A6-D6308FA542DB}" srcId="{7653F1E7-9F87-4F18-A3E2-EB6E047923B4}" destId="{8618ED8C-B1CD-4E32-B5DA-C39993FA22C3}" srcOrd="3" destOrd="0" parTransId="{42C71DBD-82CA-4564-930E-4AC251E2EDD4}" sibTransId="{BEBF4724-A705-4588-B431-15AA2C27F070}"/>
    <dgm:cxn modelId="{20241571-4594-46C9-8136-DAE12853A504}" type="presOf" srcId="{C4A7BA74-873D-4895-9651-64829DD9A12F}" destId="{519618CA-3B02-421A-A7F2-213C248B3545}" srcOrd="0" destOrd="0" presId="urn:microsoft.com/office/officeart/2005/8/layout/default"/>
    <dgm:cxn modelId="{78768D51-4B7B-43D8-9787-859FC4D71C9F}" type="presOf" srcId="{EE47CF16-FCB3-422C-9E76-55142701CE53}" destId="{86BE3E62-D447-4277-9275-10A5E7B0C56E}" srcOrd="0" destOrd="0" presId="urn:microsoft.com/office/officeart/2005/8/layout/default"/>
    <dgm:cxn modelId="{D3C74D74-FC67-451C-B6D5-DFCC9971719E}" srcId="{7653F1E7-9F87-4F18-A3E2-EB6E047923B4}" destId="{34B4F50D-09F0-4294-A71C-B1BF9A6A8E50}" srcOrd="5" destOrd="0" parTransId="{78BD1E1C-5603-4D12-903F-4CEE2320E101}" sibTransId="{5DA25CCA-23EC-412D-9BA8-0D93AC69A6FB}"/>
    <dgm:cxn modelId="{A89EDA54-E390-4590-BFAF-5DC201D96A4F}" type="presOf" srcId="{32622892-6D45-4BBD-8AA9-6BD461EE159D}" destId="{A1E752CA-2A63-4818-8ED3-5ADA5630D162}" srcOrd="0" destOrd="0" presId="urn:microsoft.com/office/officeart/2005/8/layout/default"/>
    <dgm:cxn modelId="{FA901458-6F4B-4986-948C-5C3BD5864723}" type="presOf" srcId="{34B4F50D-09F0-4294-A71C-B1BF9A6A8E50}" destId="{8CD7CB49-D301-414A-808F-5979B0AC2188}" srcOrd="0" destOrd="0" presId="urn:microsoft.com/office/officeart/2005/8/layout/default"/>
    <dgm:cxn modelId="{A410B158-817A-4C1B-B230-0505A8F482C3}" srcId="{7653F1E7-9F87-4F18-A3E2-EB6E047923B4}" destId="{CF507AC9-3930-40D7-91C4-CDFA672F82B8}" srcOrd="17" destOrd="0" parTransId="{37E47DC6-63B5-4206-8E5E-F6B7C6AFDF0B}" sibTransId="{201F7077-E162-4459-A0F6-BFAD4A22D8B3}"/>
    <dgm:cxn modelId="{DD51587F-601A-4B0B-A5C7-FE58D1283DC4}" srcId="{7653F1E7-9F87-4F18-A3E2-EB6E047923B4}" destId="{05732A27-504F-49E9-AD6B-0745000C358F}" srcOrd="8" destOrd="0" parTransId="{813F1DB5-7895-4685-99B9-2E021DF9BA80}" sibTransId="{9B3D0B8E-A6C2-4B3C-8D68-B793FEECCC7E}"/>
    <dgm:cxn modelId="{F6F8088E-6428-4E45-B11C-40E117E2F78F}" type="presOf" srcId="{DE8A1C79-0CD1-446C-90B2-CAF614E127D9}" destId="{3D3C27E0-3419-4993-B491-5383B99F1AD7}" srcOrd="0" destOrd="0" presId="urn:microsoft.com/office/officeart/2005/8/layout/default"/>
    <dgm:cxn modelId="{2BE2418E-6270-4302-86A7-1FE728AFBC51}" type="presOf" srcId="{26BDA478-850D-45B0-84DA-568694ED82E8}" destId="{1AA11EC6-4B1C-461F-B26E-EBA4946B3E5C}" srcOrd="0" destOrd="0" presId="urn:microsoft.com/office/officeart/2005/8/layout/default"/>
    <dgm:cxn modelId="{6DF31799-6DD8-4F77-BE6C-EAACF3FB5FAA}" srcId="{7653F1E7-9F87-4F18-A3E2-EB6E047923B4}" destId="{93BFC33F-370A-467E-994A-78ED31F9A1AF}" srcOrd="18" destOrd="0" parTransId="{5B2D7A49-7A66-45B3-819C-78AC9096F6B2}" sibTransId="{E066C391-0574-4808-947A-AE6524CBA1CF}"/>
    <dgm:cxn modelId="{37AB38B2-4475-49C7-8A0C-8F972A52D603}" srcId="{7653F1E7-9F87-4F18-A3E2-EB6E047923B4}" destId="{D1F3AAA4-C326-4884-8856-5DA551EB1B1B}" srcOrd="14" destOrd="0" parTransId="{FABC3D3E-C56F-434B-9543-EDA161086862}" sibTransId="{754DEC48-B9A1-4F0E-80D6-F4DF6320131B}"/>
    <dgm:cxn modelId="{C38120BD-C993-493E-97BF-16CB5B9CE9BC}" srcId="{7653F1E7-9F87-4F18-A3E2-EB6E047923B4}" destId="{9C1F1CC9-744B-4FCD-9120-679192085E5B}" srcOrd="11" destOrd="0" parTransId="{39280828-087C-4A83-AEA4-55C2EDEED380}" sibTransId="{1F208432-2071-4FB6-86DC-B17D44A46C2E}"/>
    <dgm:cxn modelId="{321CA5C4-8D49-4A80-B6EF-B8C116213243}" type="presOf" srcId="{93BFC33F-370A-467E-994A-78ED31F9A1AF}" destId="{FE858601-2EF5-4672-9B61-B816B31E0809}" srcOrd="0" destOrd="0" presId="urn:microsoft.com/office/officeart/2005/8/layout/default"/>
    <dgm:cxn modelId="{C931CEC8-F7CA-4A54-9890-E6BBDFD4FAF7}" srcId="{7653F1E7-9F87-4F18-A3E2-EB6E047923B4}" destId="{26BDA478-850D-45B0-84DA-568694ED82E8}" srcOrd="16" destOrd="0" parTransId="{215B79C1-BCC5-45C4-AD9D-60A26223616F}" sibTransId="{BC911B9A-A1DB-41E6-A165-658C47D5732C}"/>
    <dgm:cxn modelId="{098AD3C8-33EB-44D7-906B-C1DEB4984DD9}" srcId="{7653F1E7-9F87-4F18-A3E2-EB6E047923B4}" destId="{EE47CF16-FCB3-422C-9E76-55142701CE53}" srcOrd="12" destOrd="0" parTransId="{86F7102A-35EC-49DB-B677-492A8DB904F7}" sibTransId="{D70414D3-061F-44CF-8103-9F81336D734E}"/>
    <dgm:cxn modelId="{B47F94D0-ADCE-4600-9CCA-513587332A41}" type="presOf" srcId="{2CD23666-2D44-4B71-B010-84B9BD25CDDB}" destId="{02DAC143-79B0-4B79-85DD-A4812C70D077}" srcOrd="0" destOrd="0" presId="urn:microsoft.com/office/officeart/2005/8/layout/default"/>
    <dgm:cxn modelId="{19AEC5D5-A117-453C-A0C0-2A874C04EFB7}" srcId="{7653F1E7-9F87-4F18-A3E2-EB6E047923B4}" destId="{CF283A91-46B2-4DFE-BCC1-B17D446BCB7B}" srcOrd="6" destOrd="0" parTransId="{88A9E46E-29B5-4F09-992A-BFEC59F3986F}" sibTransId="{217EB9C8-4361-4ED9-811E-027E316AAD26}"/>
    <dgm:cxn modelId="{6FE003E0-8D99-4120-8D72-FEC13D3A78A8}" srcId="{7653F1E7-9F87-4F18-A3E2-EB6E047923B4}" destId="{DE8A1C79-0CD1-446C-90B2-CAF614E127D9}" srcOrd="0" destOrd="0" parTransId="{C57A428E-EFAD-461E-B773-96A4DB20B5F3}" sibTransId="{1A4E6D14-F028-4CEE-ADBB-1C16F3940755}"/>
    <dgm:cxn modelId="{919AFAE3-817B-45D9-A072-C9D138D3057F}" srcId="{7653F1E7-9F87-4F18-A3E2-EB6E047923B4}" destId="{32622892-6D45-4BBD-8AA9-6BD461EE159D}" srcOrd="2" destOrd="0" parTransId="{86DFF3EC-6D8A-482F-AB95-356D7F28CDB4}" sibTransId="{F4F93CC3-FD24-4413-833A-43F7FFA7121C}"/>
    <dgm:cxn modelId="{5569DAE7-0995-40DC-AE5E-3AFBB927D110}" type="presOf" srcId="{9D0FDF7E-2507-4A89-9AC2-06C09814C136}" destId="{A7E5CBF9-CD24-4BC0-8C65-3A3DA224C983}" srcOrd="0" destOrd="0" presId="urn:microsoft.com/office/officeart/2005/8/layout/default"/>
    <dgm:cxn modelId="{1B62E8EE-3C12-4BCB-9E36-0DECCE3E96E9}" type="presOf" srcId="{05732A27-504F-49E9-AD6B-0745000C358F}" destId="{C5113A9C-ADAA-4329-89E3-AAC6458A046D}" srcOrd="0" destOrd="0" presId="urn:microsoft.com/office/officeart/2005/8/layout/default"/>
    <dgm:cxn modelId="{593B8EF1-5FDB-4708-8FAD-1681E638763C}" srcId="{7653F1E7-9F87-4F18-A3E2-EB6E047923B4}" destId="{9D0FDF7E-2507-4A89-9AC2-06C09814C136}" srcOrd="1" destOrd="0" parTransId="{BA180D3C-4F89-457D-88A8-506365DE4A3C}" sibTransId="{0104D667-ACB9-482D-9407-F8349F3EE970}"/>
    <dgm:cxn modelId="{4C42BBF4-B9C9-442F-8309-F8F4438EA557}" type="presOf" srcId="{CF507AC9-3930-40D7-91C4-CDFA672F82B8}" destId="{2A2CD6D5-66AF-4002-92AC-23F9CCB558A0}" srcOrd="0" destOrd="0" presId="urn:microsoft.com/office/officeart/2005/8/layout/default"/>
    <dgm:cxn modelId="{265E69F6-E49D-45BB-AF5F-06648EC9AF47}" type="presOf" srcId="{F0EC5922-002A-4A75-8EE2-6906E4D97E4A}" destId="{1DC45E48-D758-47E2-A83B-37555D43A1E8}" srcOrd="0" destOrd="0" presId="urn:microsoft.com/office/officeart/2005/8/layout/default"/>
    <dgm:cxn modelId="{A29A54FE-DD52-4ECF-A155-D15BC6C4460B}" srcId="{7653F1E7-9F87-4F18-A3E2-EB6E047923B4}" destId="{F0EC5922-002A-4A75-8EE2-6906E4D97E4A}" srcOrd="7" destOrd="0" parTransId="{A831F9BF-D8E9-4301-9E99-AC17EAF6E293}" sibTransId="{76B5BCD3-01D7-4A9C-836B-B4D96ACDF1E4}"/>
    <dgm:cxn modelId="{E19CDF03-1B8A-4833-9611-4BD0474B80F1}" type="presParOf" srcId="{727D54CE-7197-4195-8A94-1ABFC08A9984}" destId="{3D3C27E0-3419-4993-B491-5383B99F1AD7}" srcOrd="0" destOrd="0" presId="urn:microsoft.com/office/officeart/2005/8/layout/default"/>
    <dgm:cxn modelId="{91780DDA-26C3-4EE6-A611-B4072F517148}" type="presParOf" srcId="{727D54CE-7197-4195-8A94-1ABFC08A9984}" destId="{0650E5A2-BCE5-400D-8DB1-CB62FFEFFFF9}" srcOrd="1" destOrd="0" presId="urn:microsoft.com/office/officeart/2005/8/layout/default"/>
    <dgm:cxn modelId="{1ECEE7F2-A76B-43FA-AF69-F4C9C7A95102}" type="presParOf" srcId="{727D54CE-7197-4195-8A94-1ABFC08A9984}" destId="{A7E5CBF9-CD24-4BC0-8C65-3A3DA224C983}" srcOrd="2" destOrd="0" presId="urn:microsoft.com/office/officeart/2005/8/layout/default"/>
    <dgm:cxn modelId="{A93D2A30-24CC-4F1E-8240-3F0DB7EB20E5}" type="presParOf" srcId="{727D54CE-7197-4195-8A94-1ABFC08A9984}" destId="{219BCE28-3ACA-411A-89F1-923691DEEFF5}" srcOrd="3" destOrd="0" presId="urn:microsoft.com/office/officeart/2005/8/layout/default"/>
    <dgm:cxn modelId="{9F05F2EA-AE58-4AE2-8E67-407BFC8A06D3}" type="presParOf" srcId="{727D54CE-7197-4195-8A94-1ABFC08A9984}" destId="{A1E752CA-2A63-4818-8ED3-5ADA5630D162}" srcOrd="4" destOrd="0" presId="urn:microsoft.com/office/officeart/2005/8/layout/default"/>
    <dgm:cxn modelId="{BA85F43A-D03F-4D67-B300-16EA685F2CA1}" type="presParOf" srcId="{727D54CE-7197-4195-8A94-1ABFC08A9984}" destId="{6D0A31CE-9E2D-4BAF-8F2E-824D60A7E811}" srcOrd="5" destOrd="0" presId="urn:microsoft.com/office/officeart/2005/8/layout/default"/>
    <dgm:cxn modelId="{E86A55EC-FCF9-4F77-B87E-8C0440ADC204}" type="presParOf" srcId="{727D54CE-7197-4195-8A94-1ABFC08A9984}" destId="{761471EF-D259-4D02-8A34-685A9DB0D4CD}" srcOrd="6" destOrd="0" presId="urn:microsoft.com/office/officeart/2005/8/layout/default"/>
    <dgm:cxn modelId="{7296DE4D-2B41-40D2-98DB-4F2BF11A3E0D}" type="presParOf" srcId="{727D54CE-7197-4195-8A94-1ABFC08A9984}" destId="{443921DC-32D7-456E-AC83-B69642506663}" srcOrd="7" destOrd="0" presId="urn:microsoft.com/office/officeart/2005/8/layout/default"/>
    <dgm:cxn modelId="{91F878A0-5BFD-49A1-A228-D25AE008495B}" type="presParOf" srcId="{727D54CE-7197-4195-8A94-1ABFC08A9984}" destId="{6886364D-F3ED-408A-8B92-0063CE039666}" srcOrd="8" destOrd="0" presId="urn:microsoft.com/office/officeart/2005/8/layout/default"/>
    <dgm:cxn modelId="{E99D9AC3-2D6B-4E22-9C15-6DF9C0F7900D}" type="presParOf" srcId="{727D54CE-7197-4195-8A94-1ABFC08A9984}" destId="{A6E9B98D-530A-4611-A537-EF4E2CE71AD9}" srcOrd="9" destOrd="0" presId="urn:microsoft.com/office/officeart/2005/8/layout/default"/>
    <dgm:cxn modelId="{623D1EE1-C5BF-4794-A856-49E27ECB343F}" type="presParOf" srcId="{727D54CE-7197-4195-8A94-1ABFC08A9984}" destId="{8CD7CB49-D301-414A-808F-5979B0AC2188}" srcOrd="10" destOrd="0" presId="urn:microsoft.com/office/officeart/2005/8/layout/default"/>
    <dgm:cxn modelId="{6D7B3AD7-4624-4C04-9079-52B9A0CF56BD}" type="presParOf" srcId="{727D54CE-7197-4195-8A94-1ABFC08A9984}" destId="{46393802-47AC-4FCF-97A8-D350637414A6}" srcOrd="11" destOrd="0" presId="urn:microsoft.com/office/officeart/2005/8/layout/default"/>
    <dgm:cxn modelId="{74D74C7F-B313-4E31-9CA2-CB5ED14800B0}" type="presParOf" srcId="{727D54CE-7197-4195-8A94-1ABFC08A9984}" destId="{B5DB8B35-5EED-4CD6-91FE-4CE90F05A8F7}" srcOrd="12" destOrd="0" presId="urn:microsoft.com/office/officeart/2005/8/layout/default"/>
    <dgm:cxn modelId="{09541D27-C0E1-4606-B29B-A48D4F2FB5F4}" type="presParOf" srcId="{727D54CE-7197-4195-8A94-1ABFC08A9984}" destId="{2297767F-CD08-4CD4-9916-91F4440C87DF}" srcOrd="13" destOrd="0" presId="urn:microsoft.com/office/officeart/2005/8/layout/default"/>
    <dgm:cxn modelId="{767E0CB2-CB02-4FC0-94FA-EA1C4CE4B716}" type="presParOf" srcId="{727D54CE-7197-4195-8A94-1ABFC08A9984}" destId="{1DC45E48-D758-47E2-A83B-37555D43A1E8}" srcOrd="14" destOrd="0" presId="urn:microsoft.com/office/officeart/2005/8/layout/default"/>
    <dgm:cxn modelId="{DC142DED-505D-4C44-8941-A3E1A8BAB472}" type="presParOf" srcId="{727D54CE-7197-4195-8A94-1ABFC08A9984}" destId="{87D977A4-397A-4115-BEB4-897362571B59}" srcOrd="15" destOrd="0" presId="urn:microsoft.com/office/officeart/2005/8/layout/default"/>
    <dgm:cxn modelId="{D1871DBB-09D6-4769-AFDB-79AE35FEBCDA}" type="presParOf" srcId="{727D54CE-7197-4195-8A94-1ABFC08A9984}" destId="{C5113A9C-ADAA-4329-89E3-AAC6458A046D}" srcOrd="16" destOrd="0" presId="urn:microsoft.com/office/officeart/2005/8/layout/default"/>
    <dgm:cxn modelId="{49597340-BDBF-48ED-97E7-7295638D0E23}" type="presParOf" srcId="{727D54CE-7197-4195-8A94-1ABFC08A9984}" destId="{6377B5C7-BB2F-4EE7-A9B0-FAD5D7312411}" srcOrd="17" destOrd="0" presId="urn:microsoft.com/office/officeart/2005/8/layout/default"/>
    <dgm:cxn modelId="{60D4EAAE-F369-4EC5-9A23-77CB5AA4528C}" type="presParOf" srcId="{727D54CE-7197-4195-8A94-1ABFC08A9984}" destId="{02DAC143-79B0-4B79-85DD-A4812C70D077}" srcOrd="18" destOrd="0" presId="urn:microsoft.com/office/officeart/2005/8/layout/default"/>
    <dgm:cxn modelId="{CB4BECE8-12F3-416B-98BE-82643E91B45C}" type="presParOf" srcId="{727D54CE-7197-4195-8A94-1ABFC08A9984}" destId="{47A52021-17AC-40FE-8D25-DBD3BC840EE2}" srcOrd="19" destOrd="0" presId="urn:microsoft.com/office/officeart/2005/8/layout/default"/>
    <dgm:cxn modelId="{A4D356BC-D5FE-4C27-81D0-367A84C6EA52}" type="presParOf" srcId="{727D54CE-7197-4195-8A94-1ABFC08A9984}" destId="{7721115C-A7F4-4043-9904-83D24386DF03}" srcOrd="20" destOrd="0" presId="urn:microsoft.com/office/officeart/2005/8/layout/default"/>
    <dgm:cxn modelId="{D899B655-ED9C-48BC-A5F8-FCB697615527}" type="presParOf" srcId="{727D54CE-7197-4195-8A94-1ABFC08A9984}" destId="{8C34ACF2-8895-4914-9909-476CDFB22212}" srcOrd="21" destOrd="0" presId="urn:microsoft.com/office/officeart/2005/8/layout/default"/>
    <dgm:cxn modelId="{5216E642-DB90-4234-BB5C-C39DCB98AE08}" type="presParOf" srcId="{727D54CE-7197-4195-8A94-1ABFC08A9984}" destId="{1A4389BF-9D46-4023-AE49-0446FDCCE60E}" srcOrd="22" destOrd="0" presId="urn:microsoft.com/office/officeart/2005/8/layout/default"/>
    <dgm:cxn modelId="{03FA05F9-D3EC-4770-8661-D792C2D8484E}" type="presParOf" srcId="{727D54CE-7197-4195-8A94-1ABFC08A9984}" destId="{5E7AC6DD-A349-4D8B-A176-08FDA296E71B}" srcOrd="23" destOrd="0" presId="urn:microsoft.com/office/officeart/2005/8/layout/default"/>
    <dgm:cxn modelId="{03E53A31-3AC3-4DE2-98B6-794987803586}" type="presParOf" srcId="{727D54CE-7197-4195-8A94-1ABFC08A9984}" destId="{86BE3E62-D447-4277-9275-10A5E7B0C56E}" srcOrd="24" destOrd="0" presId="urn:microsoft.com/office/officeart/2005/8/layout/default"/>
    <dgm:cxn modelId="{FE006DAF-0FD6-4DAE-BCEA-255858A4F55C}" type="presParOf" srcId="{727D54CE-7197-4195-8A94-1ABFC08A9984}" destId="{1269ABF3-B123-41D6-B0C4-5A961A2EB838}" srcOrd="25" destOrd="0" presId="urn:microsoft.com/office/officeart/2005/8/layout/default"/>
    <dgm:cxn modelId="{1A9AB894-5D3B-4E68-80C8-7C7506CE2635}" type="presParOf" srcId="{727D54CE-7197-4195-8A94-1ABFC08A9984}" destId="{02846D2F-DE08-41EE-BEE6-2D284061E5B9}" srcOrd="26" destOrd="0" presId="urn:microsoft.com/office/officeart/2005/8/layout/default"/>
    <dgm:cxn modelId="{59D91363-D02F-4696-845F-789F8EBCB7F3}" type="presParOf" srcId="{727D54CE-7197-4195-8A94-1ABFC08A9984}" destId="{1C66365C-3C1A-42C3-8B15-AEBA3FF7C913}" srcOrd="27" destOrd="0" presId="urn:microsoft.com/office/officeart/2005/8/layout/default"/>
    <dgm:cxn modelId="{FF294259-B7DF-4682-AFA5-C5C51CDBD98A}" type="presParOf" srcId="{727D54CE-7197-4195-8A94-1ABFC08A9984}" destId="{94DD7565-330C-4162-B146-191F76A26F4A}" srcOrd="28" destOrd="0" presId="urn:microsoft.com/office/officeart/2005/8/layout/default"/>
    <dgm:cxn modelId="{38CC2CD1-A6B7-4341-AB66-CE31237DC6F2}" type="presParOf" srcId="{727D54CE-7197-4195-8A94-1ABFC08A9984}" destId="{D64CC2A5-7129-474F-9ABA-1CD100E15664}" srcOrd="29" destOrd="0" presId="urn:microsoft.com/office/officeart/2005/8/layout/default"/>
    <dgm:cxn modelId="{17C9249C-BCC4-4C87-AE60-696491A738DE}" type="presParOf" srcId="{727D54CE-7197-4195-8A94-1ABFC08A9984}" destId="{E27D9B72-6376-4435-B73C-FDF06CEB8055}" srcOrd="30" destOrd="0" presId="urn:microsoft.com/office/officeart/2005/8/layout/default"/>
    <dgm:cxn modelId="{4B57B0DD-F414-4F03-8EF9-CB9A80640301}" type="presParOf" srcId="{727D54CE-7197-4195-8A94-1ABFC08A9984}" destId="{A2CA4F5C-B37A-4A3F-8407-3AD7145D9B1F}" srcOrd="31" destOrd="0" presId="urn:microsoft.com/office/officeart/2005/8/layout/default"/>
    <dgm:cxn modelId="{43BCAB7A-5646-4D29-A0C3-A18AC7934747}" type="presParOf" srcId="{727D54CE-7197-4195-8A94-1ABFC08A9984}" destId="{1AA11EC6-4B1C-461F-B26E-EBA4946B3E5C}" srcOrd="32" destOrd="0" presId="urn:microsoft.com/office/officeart/2005/8/layout/default"/>
    <dgm:cxn modelId="{391631F1-E0CF-4B7A-BE7B-09C739A95CAE}" type="presParOf" srcId="{727D54CE-7197-4195-8A94-1ABFC08A9984}" destId="{653E179C-2E84-4FE9-B15B-46BEB39ECE3D}" srcOrd="33" destOrd="0" presId="urn:microsoft.com/office/officeart/2005/8/layout/default"/>
    <dgm:cxn modelId="{84248547-8422-4AFF-9C3E-D770681EEC21}" type="presParOf" srcId="{727D54CE-7197-4195-8A94-1ABFC08A9984}" destId="{2A2CD6D5-66AF-4002-92AC-23F9CCB558A0}" srcOrd="34" destOrd="0" presId="urn:microsoft.com/office/officeart/2005/8/layout/default"/>
    <dgm:cxn modelId="{218D29EC-73A5-4D36-929A-DE92CCD88951}" type="presParOf" srcId="{727D54CE-7197-4195-8A94-1ABFC08A9984}" destId="{ACB2D7CA-89B3-4AB3-9A20-37FCA1D50790}" srcOrd="35" destOrd="0" presId="urn:microsoft.com/office/officeart/2005/8/layout/default"/>
    <dgm:cxn modelId="{E6B59258-BF8D-4E2E-99B1-9C1C023F95CE}" type="presParOf" srcId="{727D54CE-7197-4195-8A94-1ABFC08A9984}" destId="{FE858601-2EF5-4672-9B61-B816B31E0809}" srcOrd="36" destOrd="0" presId="urn:microsoft.com/office/officeart/2005/8/layout/default"/>
    <dgm:cxn modelId="{67842EE5-CD04-4F8F-94C8-D44271B7D5DC}" type="presParOf" srcId="{727D54CE-7197-4195-8A94-1ABFC08A9984}" destId="{D0A67E6F-BB19-4452-8A0E-935B094817A3}" srcOrd="37" destOrd="0" presId="urn:microsoft.com/office/officeart/2005/8/layout/default"/>
    <dgm:cxn modelId="{6EB51D83-E8A9-408A-ACEB-5E6429649B30}" type="presParOf" srcId="{727D54CE-7197-4195-8A94-1ABFC08A9984}" destId="{519618CA-3B02-421A-A7F2-213C248B3545}" srcOrd="38" destOrd="0" presId="urn:microsoft.com/office/officeart/2005/8/layout/default"/>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37409546" name=""/>
      <dsp:cNvGrpSpPr/>
    </dsp:nvGrpSpPr>
    <dsp:grpSpPr bwMode="auto">
      <a:xfrm>
        <a:off x="0" y="0"/>
        <a:ext cx="7886700" cy="4351338"/>
        <a:chOff x="0" y="0"/>
        <a:chExt cx="7886700" cy="4351338"/>
      </a:xfrm>
    </dsp:grpSpPr>
    <dsp:sp modelId="{3D3C27E0-3419-4993-B491-5383B99F1AD7}">
      <dsp:nvSpPr>
        <dsp:cNvPr id="0" name=""/>
        <dsp:cNvSpPr/>
      </dsp:nvSpPr>
      <dsp:spPr bwMode="auto">
        <a:xfrm>
          <a:off x="2695" y="205341"/>
          <a:ext cx="1459501" cy="8757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İskambil oyunları</a:t>
          </a:r>
          <a:endParaRPr lang="en-US" sz="1400" b="1"/>
        </a:p>
      </dsp:txBody>
      <dsp:txXfrm>
        <a:off x="2695" y="205341"/>
        <a:ext cx="1459501" cy="875700"/>
      </dsp:txXfrm>
    </dsp:sp>
    <dsp:sp modelId="{A7E5CBF9-CD24-4BC0-8C65-3A3DA224C983}">
      <dsp:nvSpPr>
        <dsp:cNvPr id="0" name=""/>
        <dsp:cNvSpPr/>
      </dsp:nvSpPr>
      <dsp:spPr bwMode="auto">
        <a:xfrm>
          <a:off x="1608147" y="205341"/>
          <a:ext cx="1459501" cy="875700"/>
        </a:xfrm>
        <a:prstGeom prst="rect">
          <a:avLst/>
        </a:prstGeom>
        <a:gradFill rotWithShape="0">
          <a:gsLst>
            <a:gs pos="0">
              <a:schemeClr val="accent5">
                <a:hueOff val="-355713"/>
                <a:satOff val="-917"/>
                <a:lumOff val="-619"/>
                <a:alphaOff val="0"/>
                <a:satMod val="103000"/>
                <a:lumMod val="102000"/>
                <a:tint val="94000"/>
              </a:schemeClr>
            </a:gs>
            <a:gs pos="50000">
              <a:schemeClr val="accent5">
                <a:hueOff val="-355713"/>
                <a:satOff val="-917"/>
                <a:lumOff val="-619"/>
                <a:alphaOff val="0"/>
                <a:satMod val="110000"/>
                <a:lumMod val="100000"/>
                <a:shade val="100000"/>
              </a:schemeClr>
            </a:gs>
            <a:gs pos="100000">
              <a:schemeClr val="accent5">
                <a:hueOff val="-355713"/>
                <a:satOff val="-917"/>
                <a:lumOff val="-619"/>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Tombala</a:t>
          </a:r>
          <a:endParaRPr lang="en-US" sz="1400" b="1"/>
        </a:p>
      </dsp:txBody>
      <dsp:txXfrm>
        <a:off x="1608147" y="205341"/>
        <a:ext cx="1459501" cy="875700"/>
      </dsp:txXfrm>
    </dsp:sp>
    <dsp:sp modelId="{A1E752CA-2A63-4818-8ED3-5ADA5630D162}">
      <dsp:nvSpPr>
        <dsp:cNvPr id="0" name=""/>
        <dsp:cNvSpPr/>
      </dsp:nvSpPr>
      <dsp:spPr bwMode="auto">
        <a:xfrm>
          <a:off x="3213599" y="205341"/>
          <a:ext cx="1459501" cy="875700"/>
        </a:xfrm>
        <a:prstGeom prst="rect">
          <a:avLst/>
        </a:prstGeom>
        <a:gradFill rotWithShape="0">
          <a:gsLst>
            <a:gs pos="0">
              <a:schemeClr val="accent5">
                <a:hueOff val="-711426"/>
                <a:satOff val="-1834"/>
                <a:lumOff val="-1238"/>
                <a:alphaOff val="0"/>
                <a:satMod val="103000"/>
                <a:lumMod val="102000"/>
                <a:tint val="94000"/>
              </a:schemeClr>
            </a:gs>
            <a:gs pos="50000">
              <a:schemeClr val="accent5">
                <a:hueOff val="-711426"/>
                <a:satOff val="-1834"/>
                <a:lumOff val="-1238"/>
                <a:alphaOff val="0"/>
                <a:satMod val="110000"/>
                <a:lumMod val="100000"/>
                <a:shade val="100000"/>
              </a:schemeClr>
            </a:gs>
            <a:gs pos="100000">
              <a:schemeClr val="accent5">
                <a:hueOff val="-711426"/>
                <a:satOff val="-1834"/>
                <a:lumOff val="-1238"/>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Piyango</a:t>
          </a:r>
          <a:endParaRPr lang="en-US" sz="1400" b="1"/>
        </a:p>
      </dsp:txBody>
      <dsp:txXfrm>
        <a:off x="3213599" y="205341"/>
        <a:ext cx="1459501" cy="875700"/>
      </dsp:txXfrm>
    </dsp:sp>
    <dsp:sp modelId="{761471EF-D259-4D02-8A34-685A9DB0D4CD}">
      <dsp:nvSpPr>
        <dsp:cNvPr id="0" name=""/>
        <dsp:cNvSpPr/>
      </dsp:nvSpPr>
      <dsp:spPr bwMode="auto">
        <a:xfrm>
          <a:off x="4819050" y="205341"/>
          <a:ext cx="1459501" cy="875700"/>
        </a:xfrm>
        <a:prstGeom prst="rect">
          <a:avLst/>
        </a:prstGeom>
        <a:gradFill rotWithShape="0">
          <a:gsLst>
            <a:gs pos="0">
              <a:schemeClr val="accent5">
                <a:hueOff val="-1067138"/>
                <a:satOff val="-2750"/>
                <a:lumOff val="-1858"/>
                <a:alphaOff val="0"/>
                <a:satMod val="103000"/>
                <a:lumMod val="102000"/>
                <a:tint val="94000"/>
              </a:schemeClr>
            </a:gs>
            <a:gs pos="50000">
              <a:schemeClr val="accent5">
                <a:hueOff val="-1067138"/>
                <a:satOff val="-2750"/>
                <a:lumOff val="-1858"/>
                <a:alphaOff val="0"/>
                <a:satMod val="110000"/>
                <a:lumMod val="100000"/>
                <a:shade val="100000"/>
              </a:schemeClr>
            </a:gs>
            <a:gs pos="100000">
              <a:schemeClr val="accent5">
                <a:hueOff val="-1067138"/>
                <a:satOff val="-2750"/>
                <a:lumOff val="-1858"/>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Sayısal Loto</a:t>
          </a:r>
          <a:endParaRPr lang="en-US" sz="1400" b="1"/>
        </a:p>
      </dsp:txBody>
      <dsp:txXfrm>
        <a:off x="4819050" y="205341"/>
        <a:ext cx="1459501" cy="875700"/>
      </dsp:txXfrm>
    </dsp:sp>
    <dsp:sp modelId="{6886364D-F3ED-408A-8B92-0063CE039666}">
      <dsp:nvSpPr>
        <dsp:cNvPr id="0" name=""/>
        <dsp:cNvSpPr/>
      </dsp:nvSpPr>
      <dsp:spPr bwMode="auto">
        <a:xfrm>
          <a:off x="6424502" y="205341"/>
          <a:ext cx="1459501" cy="875700"/>
        </a:xfrm>
        <a:prstGeom prst="rect">
          <a:avLst/>
        </a:prstGeom>
        <a:gradFill rotWithShape="0">
          <a:gsLst>
            <a:gs pos="0">
              <a:schemeClr val="accent5">
                <a:hueOff val="-1422851"/>
                <a:satOff val="-3667"/>
                <a:lumOff val="-2477"/>
                <a:alphaOff val="0"/>
                <a:satMod val="103000"/>
                <a:lumMod val="102000"/>
                <a:tint val="94000"/>
              </a:schemeClr>
            </a:gs>
            <a:gs pos="50000">
              <a:schemeClr val="accent5">
                <a:hueOff val="-1422851"/>
                <a:satOff val="-3667"/>
                <a:lumOff val="-2477"/>
                <a:alphaOff val="0"/>
                <a:satMod val="110000"/>
                <a:lumMod val="100000"/>
                <a:shade val="100000"/>
              </a:schemeClr>
            </a:gs>
            <a:gs pos="100000">
              <a:schemeClr val="accent5">
                <a:hueOff val="-1422851"/>
                <a:satOff val="-3667"/>
                <a:lumOff val="-2477"/>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Şans Topu</a:t>
          </a:r>
          <a:endParaRPr lang="en-US" sz="1400" b="1"/>
        </a:p>
      </dsp:txBody>
      <dsp:txXfrm>
        <a:off x="6424502" y="205341"/>
        <a:ext cx="1459501" cy="875700"/>
      </dsp:txXfrm>
    </dsp:sp>
    <dsp:sp modelId="{8CD7CB49-D301-414A-808F-5979B0AC2188}">
      <dsp:nvSpPr>
        <dsp:cNvPr id="0" name=""/>
        <dsp:cNvSpPr/>
      </dsp:nvSpPr>
      <dsp:spPr bwMode="auto">
        <a:xfrm>
          <a:off x="2695" y="1226992"/>
          <a:ext cx="1459501" cy="875700"/>
        </a:xfrm>
        <a:prstGeom prst="rect">
          <a:avLst/>
        </a:prstGeom>
        <a:gradFill rotWithShape="0">
          <a:gsLst>
            <a:gs pos="0">
              <a:schemeClr val="accent5">
                <a:hueOff val="-1778564"/>
                <a:satOff val="-4584"/>
                <a:lumOff val="-3096"/>
                <a:alphaOff val="0"/>
                <a:satMod val="103000"/>
                <a:lumMod val="102000"/>
                <a:tint val="94000"/>
              </a:schemeClr>
            </a:gs>
            <a:gs pos="50000">
              <a:schemeClr val="accent5">
                <a:hueOff val="-1778564"/>
                <a:satOff val="-4584"/>
                <a:lumOff val="-3096"/>
                <a:alphaOff val="0"/>
                <a:satMod val="110000"/>
                <a:lumMod val="100000"/>
                <a:shade val="100000"/>
              </a:schemeClr>
            </a:gs>
            <a:gs pos="100000">
              <a:schemeClr val="accent5">
                <a:hueOff val="-1778564"/>
                <a:satOff val="-4584"/>
                <a:lumOff val="-3096"/>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Horoz Yarışı</a:t>
          </a:r>
          <a:endParaRPr lang="en-US" sz="1400" b="1"/>
        </a:p>
      </dsp:txBody>
      <dsp:txXfrm>
        <a:off x="2695" y="1226992"/>
        <a:ext cx="1459501" cy="875700"/>
      </dsp:txXfrm>
    </dsp:sp>
    <dsp:sp modelId="{B5DB8B35-5EED-4CD6-91FE-4CE90F05A8F7}">
      <dsp:nvSpPr>
        <dsp:cNvPr id="0" name=""/>
        <dsp:cNvSpPr/>
      </dsp:nvSpPr>
      <dsp:spPr bwMode="auto">
        <a:xfrm>
          <a:off x="1608147" y="1226992"/>
          <a:ext cx="1459501" cy="875700"/>
        </a:xfrm>
        <a:prstGeom prst="rect">
          <a:avLst/>
        </a:prstGeom>
        <a:gradFill rotWithShape="0">
          <a:gsLst>
            <a:gs pos="0">
              <a:schemeClr val="accent5">
                <a:hueOff val="-2134277"/>
                <a:satOff val="-5501"/>
                <a:lumOff val="-3715"/>
                <a:alphaOff val="0"/>
                <a:satMod val="103000"/>
                <a:lumMod val="102000"/>
                <a:tint val="94000"/>
              </a:schemeClr>
            </a:gs>
            <a:gs pos="50000">
              <a:schemeClr val="accent5">
                <a:hueOff val="-2134277"/>
                <a:satOff val="-5501"/>
                <a:lumOff val="-3715"/>
                <a:alphaOff val="0"/>
                <a:satMod val="110000"/>
                <a:lumMod val="100000"/>
                <a:shade val="100000"/>
              </a:schemeClr>
            </a:gs>
            <a:gs pos="100000">
              <a:schemeClr val="accent5">
                <a:hueOff val="-2134277"/>
                <a:satOff val="-5501"/>
                <a:lumOff val="-3715"/>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10 Numara</a:t>
          </a:r>
          <a:endParaRPr lang="en-US" sz="1400" b="1"/>
        </a:p>
      </dsp:txBody>
      <dsp:txXfrm>
        <a:off x="1608147" y="1226992"/>
        <a:ext cx="1459501" cy="875700"/>
      </dsp:txXfrm>
    </dsp:sp>
    <dsp:sp modelId="{1DC45E48-D758-47E2-A83B-37555D43A1E8}">
      <dsp:nvSpPr>
        <dsp:cNvPr id="0" name=""/>
        <dsp:cNvSpPr/>
      </dsp:nvSpPr>
      <dsp:spPr bwMode="auto">
        <a:xfrm>
          <a:off x="3213599" y="1165526"/>
          <a:ext cx="1459501" cy="875700"/>
        </a:xfrm>
        <a:prstGeom prst="rect">
          <a:avLst/>
        </a:prstGeom>
        <a:gradFill rotWithShape="0">
          <a:gsLst>
            <a:gs pos="0">
              <a:schemeClr val="accent5">
                <a:hueOff val="-2489989"/>
                <a:satOff val="-6418"/>
                <a:lumOff val="-4334"/>
                <a:alphaOff val="0"/>
                <a:satMod val="103000"/>
                <a:lumMod val="102000"/>
                <a:tint val="94000"/>
              </a:schemeClr>
            </a:gs>
            <a:gs pos="50000">
              <a:schemeClr val="accent5">
                <a:hueOff val="-2489989"/>
                <a:satOff val="-6418"/>
                <a:lumOff val="-4334"/>
                <a:alphaOff val="0"/>
                <a:satMod val="110000"/>
                <a:lumMod val="100000"/>
                <a:shade val="100000"/>
              </a:schemeClr>
            </a:gs>
            <a:gs pos="100000">
              <a:schemeClr val="accent5">
                <a:hueOff val="-2489989"/>
                <a:satOff val="-6418"/>
                <a:lumOff val="-4334"/>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Zar oyunları</a:t>
          </a:r>
          <a:endParaRPr lang="en-US" sz="1400" b="1"/>
        </a:p>
      </dsp:txBody>
      <dsp:txXfrm>
        <a:off x="3213599" y="1165526"/>
        <a:ext cx="1459501" cy="875700"/>
      </dsp:txXfrm>
    </dsp:sp>
    <dsp:sp modelId="{C5113A9C-ADAA-4329-89E3-AAC6458A046D}">
      <dsp:nvSpPr>
        <dsp:cNvPr id="0" name=""/>
        <dsp:cNvSpPr/>
      </dsp:nvSpPr>
      <dsp:spPr bwMode="auto">
        <a:xfrm>
          <a:off x="4819050" y="1226992"/>
          <a:ext cx="1459501" cy="875700"/>
        </a:xfrm>
        <a:prstGeom prst="rect">
          <a:avLst/>
        </a:prstGeom>
        <a:gradFill rotWithShape="0">
          <a:gsLst>
            <a:gs pos="0">
              <a:schemeClr val="accent5">
                <a:hueOff val="-2845702"/>
                <a:satOff val="-7334"/>
                <a:lumOff val="-4954"/>
                <a:alphaOff val="0"/>
                <a:satMod val="103000"/>
                <a:lumMod val="102000"/>
                <a:tint val="94000"/>
              </a:schemeClr>
            </a:gs>
            <a:gs pos="50000">
              <a:schemeClr val="accent5">
                <a:hueOff val="-2845702"/>
                <a:satOff val="-7334"/>
                <a:lumOff val="-4954"/>
                <a:alphaOff val="0"/>
                <a:satMod val="110000"/>
                <a:lumMod val="100000"/>
                <a:shade val="100000"/>
              </a:schemeClr>
            </a:gs>
            <a:gs pos="100000">
              <a:schemeClr val="accent5">
                <a:hueOff val="-2845702"/>
                <a:satOff val="-7334"/>
                <a:lumOff val="-4954"/>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Borsa</a:t>
          </a:r>
          <a:endParaRPr lang="en-US" sz="1400" b="1"/>
        </a:p>
      </dsp:txBody>
      <dsp:txXfrm>
        <a:off x="4819050" y="1226992"/>
        <a:ext cx="1459501" cy="875700"/>
      </dsp:txXfrm>
    </dsp:sp>
    <dsp:sp modelId="{02DAC143-79B0-4B79-85DD-A4812C70D077}">
      <dsp:nvSpPr>
        <dsp:cNvPr id="0" name=""/>
        <dsp:cNvSpPr/>
      </dsp:nvSpPr>
      <dsp:spPr bwMode="auto">
        <a:xfrm>
          <a:off x="6424502" y="1226992"/>
          <a:ext cx="1459501" cy="875700"/>
        </a:xfrm>
        <a:prstGeom prst="rect">
          <a:avLst/>
        </a:prstGeom>
        <a:gradFill rotWithShape="0">
          <a:gsLst>
            <a:gs pos="0">
              <a:schemeClr val="accent5">
                <a:hueOff val="-3201415"/>
                <a:satOff val="-8251"/>
                <a:lumOff val="-5573"/>
                <a:alphaOff val="0"/>
                <a:satMod val="103000"/>
                <a:lumMod val="102000"/>
                <a:tint val="94000"/>
              </a:schemeClr>
            </a:gs>
            <a:gs pos="50000">
              <a:schemeClr val="accent5">
                <a:hueOff val="-3201415"/>
                <a:satOff val="-8251"/>
                <a:lumOff val="-5573"/>
                <a:alphaOff val="0"/>
                <a:satMod val="110000"/>
                <a:lumMod val="100000"/>
                <a:shade val="100000"/>
              </a:schemeClr>
            </a:gs>
            <a:gs pos="100000">
              <a:schemeClr val="accent5">
                <a:hueOff val="-3201415"/>
                <a:satOff val="-8251"/>
                <a:lumOff val="-5573"/>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At yarışı</a:t>
          </a:r>
          <a:endParaRPr lang="en-US" sz="1400" b="1"/>
        </a:p>
      </dsp:txBody>
      <dsp:txXfrm>
        <a:off x="6424502" y="1226992"/>
        <a:ext cx="1459501" cy="875700"/>
      </dsp:txXfrm>
    </dsp:sp>
    <dsp:sp modelId="{7721115C-A7F4-4043-9904-83D24386DF03}">
      <dsp:nvSpPr>
        <dsp:cNvPr id="0" name=""/>
        <dsp:cNvSpPr/>
      </dsp:nvSpPr>
      <dsp:spPr bwMode="auto">
        <a:xfrm>
          <a:off x="12226" y="2277218"/>
          <a:ext cx="1459501" cy="875700"/>
        </a:xfrm>
        <a:prstGeom prst="rect">
          <a:avLst/>
        </a:prstGeom>
        <a:gradFill rotWithShape="0">
          <a:gsLst>
            <a:gs pos="0">
              <a:schemeClr val="accent5">
                <a:hueOff val="-3557128"/>
                <a:satOff val="-9168"/>
                <a:lumOff val="-6192"/>
                <a:alphaOff val="0"/>
                <a:satMod val="103000"/>
                <a:lumMod val="102000"/>
                <a:tint val="94000"/>
              </a:schemeClr>
            </a:gs>
            <a:gs pos="50000">
              <a:schemeClr val="accent5">
                <a:hueOff val="-3557128"/>
                <a:satOff val="-9168"/>
                <a:lumOff val="-6192"/>
                <a:alphaOff val="0"/>
                <a:satMod val="110000"/>
                <a:lumMod val="100000"/>
                <a:shade val="100000"/>
              </a:schemeClr>
            </a:gs>
            <a:gs pos="100000">
              <a:schemeClr val="accent5">
                <a:hueOff val="-3557128"/>
                <a:satOff val="-9168"/>
                <a:lumOff val="-6192"/>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İddaa</a:t>
          </a:r>
          <a:endParaRPr lang="en-US" sz="1400" b="1"/>
        </a:p>
      </dsp:txBody>
      <dsp:txXfrm>
        <a:off x="12226" y="2277218"/>
        <a:ext cx="1459501" cy="875700"/>
      </dsp:txXfrm>
    </dsp:sp>
    <dsp:sp modelId="{1A4389BF-9D46-4023-AE49-0446FDCCE60E}">
      <dsp:nvSpPr>
        <dsp:cNvPr id="0" name=""/>
        <dsp:cNvSpPr/>
      </dsp:nvSpPr>
      <dsp:spPr bwMode="auto">
        <a:xfrm>
          <a:off x="1597084" y="2242628"/>
          <a:ext cx="1459501" cy="875700"/>
        </a:xfrm>
        <a:prstGeom prst="rect">
          <a:avLst/>
        </a:prstGeom>
        <a:gradFill rotWithShape="0">
          <a:gsLst>
            <a:gs pos="0">
              <a:schemeClr val="accent5">
                <a:hueOff val="-3912841"/>
                <a:satOff val="-10085"/>
                <a:lumOff val="-6811"/>
                <a:alphaOff val="0"/>
                <a:satMod val="103000"/>
                <a:lumMod val="102000"/>
                <a:tint val="94000"/>
              </a:schemeClr>
            </a:gs>
            <a:gs pos="50000">
              <a:schemeClr val="accent5">
                <a:hueOff val="-3912841"/>
                <a:satOff val="-10085"/>
                <a:lumOff val="-6811"/>
                <a:alphaOff val="0"/>
                <a:satMod val="110000"/>
                <a:lumMod val="100000"/>
                <a:shade val="100000"/>
              </a:schemeClr>
            </a:gs>
            <a:gs pos="100000">
              <a:schemeClr val="accent5">
                <a:hueOff val="-3912841"/>
                <a:satOff val="-10085"/>
                <a:lumOff val="-6811"/>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Süper Loto</a:t>
          </a:r>
          <a:endParaRPr lang="en-US" sz="1400" b="1"/>
        </a:p>
      </dsp:txBody>
      <dsp:txXfrm>
        <a:off x="1597084" y="2242628"/>
        <a:ext cx="1459501" cy="875700"/>
      </dsp:txXfrm>
    </dsp:sp>
    <dsp:sp modelId="{86BE3E62-D447-4277-9275-10A5E7B0C56E}">
      <dsp:nvSpPr>
        <dsp:cNvPr id="0" name=""/>
        <dsp:cNvSpPr/>
      </dsp:nvSpPr>
      <dsp:spPr bwMode="auto">
        <a:xfrm>
          <a:off x="3213599" y="2248644"/>
          <a:ext cx="1459501" cy="875700"/>
        </a:xfrm>
        <a:prstGeom prst="rect">
          <a:avLst/>
        </a:prstGeom>
        <a:gradFill rotWithShape="0">
          <a:gsLst>
            <a:gs pos="0">
              <a:schemeClr val="accent5">
                <a:hueOff val="-4268553"/>
                <a:satOff val="-11001"/>
                <a:lumOff val="-7431"/>
                <a:alphaOff val="0"/>
                <a:satMod val="103000"/>
                <a:lumMod val="102000"/>
                <a:tint val="94000"/>
              </a:schemeClr>
            </a:gs>
            <a:gs pos="50000">
              <a:schemeClr val="accent5">
                <a:hueOff val="-4268553"/>
                <a:satOff val="-11001"/>
                <a:lumOff val="-7431"/>
                <a:alphaOff val="0"/>
                <a:satMod val="110000"/>
                <a:lumMod val="100000"/>
                <a:shade val="100000"/>
              </a:schemeClr>
            </a:gs>
            <a:gs pos="100000">
              <a:schemeClr val="accent5">
                <a:hueOff val="-4268553"/>
                <a:satOff val="-11001"/>
                <a:lumOff val="-7431"/>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Süper Toto</a:t>
          </a:r>
          <a:endParaRPr lang="en-US" sz="1400" b="1"/>
        </a:p>
      </dsp:txBody>
      <dsp:txXfrm>
        <a:off x="3213599" y="2248644"/>
        <a:ext cx="1459501" cy="875700"/>
      </dsp:txXfrm>
    </dsp:sp>
    <dsp:sp modelId="{02846D2F-DE08-41EE-BEE6-2D284061E5B9}">
      <dsp:nvSpPr>
        <dsp:cNvPr id="0" name=""/>
        <dsp:cNvSpPr/>
      </dsp:nvSpPr>
      <dsp:spPr bwMode="auto">
        <a:xfrm>
          <a:off x="4819050" y="2248644"/>
          <a:ext cx="1459501" cy="875700"/>
        </a:xfrm>
        <a:prstGeom prst="rect">
          <a:avLst/>
        </a:prstGeom>
        <a:gradFill rotWithShape="0">
          <a:gsLst>
            <a:gs pos="0">
              <a:schemeClr val="accent5">
                <a:hueOff val="-4624266"/>
                <a:satOff val="-11918"/>
                <a:lumOff val="-8050"/>
                <a:alphaOff val="0"/>
                <a:satMod val="103000"/>
                <a:lumMod val="102000"/>
                <a:tint val="94000"/>
              </a:schemeClr>
            </a:gs>
            <a:gs pos="50000">
              <a:schemeClr val="accent5">
                <a:hueOff val="-4624266"/>
                <a:satOff val="-11918"/>
                <a:lumOff val="-8050"/>
                <a:alphaOff val="0"/>
                <a:satMod val="110000"/>
                <a:lumMod val="100000"/>
                <a:shade val="100000"/>
              </a:schemeClr>
            </a:gs>
            <a:gs pos="100000">
              <a:schemeClr val="accent5">
                <a:hueOff val="-4624266"/>
                <a:satOff val="-11918"/>
                <a:lumOff val="-8050"/>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Bingo </a:t>
          </a:r>
          <a:endParaRPr lang="en-US" sz="1400" b="1"/>
        </a:p>
      </dsp:txBody>
      <dsp:txXfrm>
        <a:off x="4819050" y="2248644"/>
        <a:ext cx="1459501" cy="875700"/>
      </dsp:txXfrm>
    </dsp:sp>
    <dsp:sp modelId="{94DD7565-330C-4162-B146-191F76A26F4A}">
      <dsp:nvSpPr>
        <dsp:cNvPr id="0" name=""/>
        <dsp:cNvSpPr/>
      </dsp:nvSpPr>
      <dsp:spPr bwMode="auto">
        <a:xfrm>
          <a:off x="6424502" y="2248644"/>
          <a:ext cx="1459501" cy="875700"/>
        </a:xfrm>
        <a:prstGeom prst="rect">
          <a:avLst/>
        </a:prstGeom>
        <a:gradFill rotWithShape="0">
          <a:gsLst>
            <a:gs pos="0">
              <a:schemeClr val="accent5">
                <a:hueOff val="-4979979"/>
                <a:satOff val="-12835"/>
                <a:lumOff val="-8669"/>
                <a:alphaOff val="0"/>
                <a:satMod val="103000"/>
                <a:lumMod val="102000"/>
                <a:tint val="94000"/>
              </a:schemeClr>
            </a:gs>
            <a:gs pos="50000">
              <a:schemeClr val="accent5">
                <a:hueOff val="-4979979"/>
                <a:satOff val="-12835"/>
                <a:lumOff val="-8669"/>
                <a:alphaOff val="0"/>
                <a:satMod val="110000"/>
                <a:lumMod val="100000"/>
                <a:shade val="100000"/>
              </a:schemeClr>
            </a:gs>
            <a:gs pos="100000">
              <a:schemeClr val="accent5">
                <a:hueOff val="-4979979"/>
                <a:satOff val="-12835"/>
                <a:lumOff val="-8669"/>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Poker</a:t>
          </a:r>
          <a:endParaRPr lang="en-US" sz="1400" b="1"/>
        </a:p>
      </dsp:txBody>
      <dsp:txXfrm>
        <a:off x="6424502" y="2248644"/>
        <a:ext cx="1459501" cy="875700"/>
      </dsp:txXfrm>
    </dsp:sp>
    <dsp:sp modelId="{E27D9B72-6376-4435-B73C-FDF06CEB8055}">
      <dsp:nvSpPr>
        <dsp:cNvPr id="0" name=""/>
        <dsp:cNvSpPr/>
      </dsp:nvSpPr>
      <dsp:spPr bwMode="auto">
        <a:xfrm>
          <a:off x="2695" y="3270295"/>
          <a:ext cx="1459501" cy="875700"/>
        </a:xfrm>
        <a:prstGeom prst="rect">
          <a:avLst/>
        </a:prstGeom>
        <a:gradFill rotWithShape="0">
          <a:gsLst>
            <a:gs pos="0">
              <a:schemeClr val="accent5">
                <a:hueOff val="-5335692"/>
                <a:satOff val="-13752"/>
                <a:lumOff val="-9288"/>
                <a:alphaOff val="0"/>
                <a:satMod val="103000"/>
                <a:lumMod val="102000"/>
                <a:tint val="94000"/>
              </a:schemeClr>
            </a:gs>
            <a:gs pos="50000">
              <a:schemeClr val="accent5">
                <a:hueOff val="-5335692"/>
                <a:satOff val="-13752"/>
                <a:lumOff val="-9288"/>
                <a:alphaOff val="0"/>
                <a:satMod val="110000"/>
                <a:lumMod val="100000"/>
                <a:shade val="100000"/>
              </a:schemeClr>
            </a:gs>
            <a:gs pos="100000">
              <a:schemeClr val="accent5">
                <a:hueOff val="-5335692"/>
                <a:satOff val="-13752"/>
                <a:lumOff val="-9288"/>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Rulet</a:t>
          </a:r>
          <a:r>
            <a:rPr lang="tr-TR" sz="1200" b="1"/>
            <a:t> </a:t>
          </a:r>
          <a:endParaRPr lang="en-US" sz="1200" b="1"/>
        </a:p>
      </dsp:txBody>
      <dsp:txXfrm>
        <a:off x="2695" y="3270295"/>
        <a:ext cx="1459501" cy="875700"/>
      </dsp:txXfrm>
    </dsp:sp>
    <dsp:sp modelId="{1AA11EC6-4B1C-461F-B26E-EBA4946B3E5C}">
      <dsp:nvSpPr>
        <dsp:cNvPr id="0" name=""/>
        <dsp:cNvSpPr/>
      </dsp:nvSpPr>
      <dsp:spPr bwMode="auto">
        <a:xfrm>
          <a:off x="1608147" y="3270295"/>
          <a:ext cx="1459501" cy="875700"/>
        </a:xfrm>
        <a:prstGeom prst="rect">
          <a:avLst/>
        </a:prstGeom>
        <a:gradFill rotWithShape="0">
          <a:gsLst>
            <a:gs pos="0">
              <a:schemeClr val="accent5">
                <a:hueOff val="-5691405"/>
                <a:satOff val="-14669"/>
                <a:lumOff val="-9907"/>
                <a:alphaOff val="0"/>
                <a:satMod val="103000"/>
                <a:lumMod val="102000"/>
                <a:tint val="94000"/>
              </a:schemeClr>
            </a:gs>
            <a:gs pos="50000">
              <a:schemeClr val="accent5">
                <a:hueOff val="-5691405"/>
                <a:satOff val="-14669"/>
                <a:lumOff val="-9907"/>
                <a:alphaOff val="0"/>
                <a:satMod val="110000"/>
                <a:lumMod val="100000"/>
                <a:shade val="100000"/>
              </a:schemeClr>
            </a:gs>
            <a:gs pos="100000">
              <a:schemeClr val="accent5">
                <a:hueOff val="-5691405"/>
                <a:satOff val="-14669"/>
                <a:lumOff val="-9907"/>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Kazı Kazan</a:t>
          </a:r>
          <a:endParaRPr lang="en-US" sz="1400" b="1"/>
        </a:p>
      </dsp:txBody>
      <dsp:txXfrm>
        <a:off x="1608147" y="3270295"/>
        <a:ext cx="1459501" cy="875700"/>
      </dsp:txXfrm>
    </dsp:sp>
    <dsp:sp modelId="{2A2CD6D5-66AF-4002-92AC-23F9CCB558A0}">
      <dsp:nvSpPr>
        <dsp:cNvPr id="0" name=""/>
        <dsp:cNvSpPr/>
      </dsp:nvSpPr>
      <dsp:spPr bwMode="auto">
        <a:xfrm>
          <a:off x="3213599" y="3270295"/>
          <a:ext cx="1459501" cy="875700"/>
        </a:xfrm>
        <a:prstGeom prst="rect">
          <a:avLst/>
        </a:prstGeom>
        <a:gradFill rotWithShape="0">
          <a:gsLst>
            <a:gs pos="0">
              <a:schemeClr val="accent5">
                <a:hueOff val="-6047117"/>
                <a:satOff val="-15585"/>
                <a:lumOff val="-10527"/>
                <a:alphaOff val="0"/>
                <a:satMod val="103000"/>
                <a:lumMod val="102000"/>
                <a:tint val="94000"/>
              </a:schemeClr>
            </a:gs>
            <a:gs pos="50000">
              <a:schemeClr val="accent5">
                <a:hueOff val="-6047117"/>
                <a:satOff val="-15585"/>
                <a:lumOff val="-10527"/>
                <a:alphaOff val="0"/>
                <a:satMod val="110000"/>
                <a:lumMod val="100000"/>
                <a:shade val="100000"/>
              </a:schemeClr>
            </a:gs>
            <a:gs pos="100000">
              <a:schemeClr val="accent5">
                <a:hueOff val="-6047117"/>
                <a:satOff val="-15585"/>
                <a:lumOff val="-10527"/>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Overflow="overflow" horzOverflow="overflow" vert="horz" wrap="square" lIns="45720" tIns="45720" rIns="45720" bIns="45720" numCol="1" spcCol="1270" rtlCol="0" fromWordArt="0" anchor="ctr" anchorCtr="0" forceAA="0" upright="0" compatLnSpc="0">
          <a:noAutofit/>
        </a:bodyPr>
        <a:lstStyle/>
        <a:p>
          <a:pPr marL="0" lvl="0" indent="0" algn="ctr" defTabSz="533400">
            <a:lnSpc>
              <a:spcPct val="90000"/>
            </a:lnSpc>
            <a:spcBef>
              <a:spcPts val="0"/>
            </a:spcBef>
            <a:spcAft>
              <a:spcPts val="0"/>
            </a:spcAft>
            <a:buNone/>
            <a:defRPr/>
          </a:pPr>
          <a:r>
            <a:rPr lang="tr-TR" sz="1200" b="1"/>
            <a:t>Parasına beceri gerektiren oyunlar(Bilardo,vb.)</a:t>
          </a:r>
          <a:endParaRPr sz="1200" b="1"/>
        </a:p>
      </dsp:txBody>
      <dsp:txXfrm>
        <a:off x="3213599" y="3270295"/>
        <a:ext cx="1459501" cy="875700"/>
      </dsp:txXfrm>
    </dsp:sp>
    <dsp:sp modelId="{FE858601-2EF5-4672-9B61-B816B31E0809}">
      <dsp:nvSpPr>
        <dsp:cNvPr id="0" name=""/>
        <dsp:cNvSpPr/>
      </dsp:nvSpPr>
      <dsp:spPr bwMode="auto">
        <a:xfrm>
          <a:off x="4819050" y="3270295"/>
          <a:ext cx="1459501" cy="875700"/>
        </a:xfrm>
        <a:prstGeom prst="rect">
          <a:avLst/>
        </a:prstGeom>
        <a:gradFill rotWithShape="0">
          <a:gsLst>
            <a:gs pos="0">
              <a:schemeClr val="accent5">
                <a:hueOff val="-6402830"/>
                <a:satOff val="-16502"/>
                <a:lumOff val="-11146"/>
                <a:alphaOff val="0"/>
                <a:satMod val="103000"/>
                <a:lumMod val="102000"/>
                <a:tint val="94000"/>
              </a:schemeClr>
            </a:gs>
            <a:gs pos="50000">
              <a:schemeClr val="accent5">
                <a:hueOff val="-6402830"/>
                <a:satOff val="-16502"/>
                <a:lumOff val="-11146"/>
                <a:alphaOff val="0"/>
                <a:satMod val="110000"/>
                <a:lumMod val="100000"/>
                <a:shade val="100000"/>
              </a:schemeClr>
            </a:gs>
            <a:gs pos="100000">
              <a:schemeClr val="accent5">
                <a:hueOff val="-6402830"/>
                <a:satOff val="-16502"/>
                <a:lumOff val="-11146"/>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Casino oyunları(Slot makineleri, Poker, Rulet, Black Jack,vb</a:t>
          </a:r>
          <a:r>
            <a:rPr lang="tr-TR" sz="1200" b="1"/>
            <a:t>.)</a:t>
          </a:r>
          <a:endParaRPr lang="en-US" sz="1200" b="1"/>
        </a:p>
      </dsp:txBody>
      <dsp:txXfrm>
        <a:off x="4819050" y="3270295"/>
        <a:ext cx="1459501" cy="875700"/>
      </dsp:txXfrm>
    </dsp:sp>
    <dsp:sp modelId="{519618CA-3B02-421A-A7F2-213C248B3545}">
      <dsp:nvSpPr>
        <dsp:cNvPr id="0" name=""/>
        <dsp:cNvSpPr/>
      </dsp:nvSpPr>
      <dsp:spPr bwMode="auto">
        <a:xfrm>
          <a:off x="6424502" y="3270295"/>
          <a:ext cx="1459501" cy="8757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ts val="0"/>
            </a:spcBef>
            <a:spcAft>
              <a:spcPts val="0"/>
            </a:spcAft>
            <a:buNone/>
            <a:defRPr/>
          </a:pPr>
          <a:r>
            <a:rPr lang="tr-TR" sz="1400" b="1"/>
            <a:t>Online Kumar (Rulet, poker, spor bahisleri ve diğerleri..)</a:t>
          </a:r>
          <a:endParaRPr lang="en-US" sz="1400" b="1"/>
        </a:p>
      </dsp:txBody>
      <dsp:txXfrm>
        <a:off x="6424502" y="3270295"/>
        <a:ext cx="1459501" cy="875700"/>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val="norm"/>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00000"/>
      <dgm:constr type="w" for="ch" forName="sibTrans" refType="w" refFor="ch" refForName="node" fact="0.100000"/>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00000"/>
          <dgm:constr type="rMarg" refType="primFontSz" fact="0.300000"/>
          <dgm:constr type="tMarg" refType="primFontSz" fact="0.300000"/>
          <dgm:constr type="bMarg" refType="primFontSz" fact="0.300000"/>
        </dgm:constrLst>
        <dgm:ruleLst>
          <dgm:rule type="primFontSz" val="5" fact="NaN" max="NaN"/>
        </dgm:ruleLst>
      </dgm:layoutNode>
      <dgm:forEach name="Name4" axis="followSib" ptType="sibTrans" cnt="1">
        <dgm:layoutNode name="sibTrans">
          <dgm:alg type="sp"/>
          <dgm:shape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0">
        <a:srgbClr val="000000"/>
      </a:lnRef>
      <a:fillRef idx="3">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alignImgPlace1">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bgImgPlace1">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1">
        <a:srgbClr val="000000"/>
      </a:effectRef>
      <a:fontRef idx="minor"/>
    </dgm:style>
  </dgm:styleLbl>
  <dgm:styleLbl name="asst0">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2">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0">
        <a:srgbClr val="000000"/>
      </a:lnRef>
      <a:fillRef idx="3">
        <a:srgbClr val="000000"/>
      </a:fillRef>
      <a:effectRef idx="2">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Üst Bilgi Yer Tutucusu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07730912-C1A5-4AAE-AFF4-7E3E887CD4CE}" type="datetimeFigureOut">
              <a:rPr lang="tr-TR"/>
              <a:t/>
            </a:fld>
            <a:endParaRPr lang="tr-TR"/>
          </a:p>
        </p:txBody>
      </p:sp>
      <p:sp>
        <p:nvSpPr>
          <p:cNvPr id="4" name="Slayt Resmi Yer Tutucusu 3"/>
          <p:cNvSpPr>
            <a:spLocks noChangeAspect="1" noGrp="1" noRo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6" name="Alt Bilgi Yer Tutucusu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FABE2E03-9864-4235-9C1C-E439D81183D8}" type="slidenum">
              <a:rPr lang="tr-TR"/>
              <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ESPAD : ……..</a:t>
            </a:r>
            <a:endParaRPr/>
          </a:p>
        </p:txBody>
      </p:sp>
      <p:sp>
        <p:nvSpPr>
          <p:cNvPr id="4" name="Slayt Numarası Yer Tutucusu 3"/>
          <p:cNvSpPr>
            <a:spLocks noGrp="1"/>
          </p:cNvSpPr>
          <p:nvPr>
            <p:ph type="sldNum" sz="quarter" idx="5"/>
          </p:nvPr>
        </p:nvSpPr>
        <p:spPr bwMode="auto"/>
        <p:txBody>
          <a:bodyPr/>
          <a:lstStyle/>
          <a:p>
            <a:pPr>
              <a:defRPr/>
            </a:pPr>
            <a:fld id="{FABE2E03-9864-4235-9C1C-E439D81183D8}" type="slidenum">
              <a:rPr lang="tr-TR"/>
              <a:t/>
            </a:fld>
            <a:endParaRPr lang="tr-T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Kumar oynarken ne oynadığınız önemlidir.</a:t>
            </a:r>
            <a:endParaRPr/>
          </a:p>
          <a:p>
            <a:pPr>
              <a:defRPr/>
            </a:pPr>
            <a:r>
              <a:rPr lang="tr-TR" sz="1200">
                <a:solidFill>
                  <a:schemeClr val="tx1"/>
                </a:solidFill>
                <a:latin typeface="Calibri"/>
                <a:ea typeface="Arial"/>
                <a:cs typeface="Arial"/>
              </a:rPr>
              <a:t>Bazı kumar türleri, elektronik oyun makineleri veya çevrimiçi poker gibi, </a:t>
            </a:r>
            <a:endParaRPr/>
          </a:p>
          <a:p>
            <a:pPr lvl="0">
              <a:defRPr/>
            </a:pPr>
            <a:r>
              <a:rPr lang="tr-TR" sz="1200">
                <a:solidFill>
                  <a:schemeClr val="tx1"/>
                </a:solidFill>
                <a:latin typeface="Calibri"/>
                <a:ea typeface="Arial"/>
                <a:cs typeface="Arial"/>
              </a:rPr>
              <a:t>Daha hızlı tempoludur;</a:t>
            </a:r>
            <a:endParaRPr/>
          </a:p>
          <a:p>
            <a:pPr lvl="0">
              <a:defRPr/>
            </a:pPr>
            <a:r>
              <a:rPr lang="tr-TR" sz="1200">
                <a:solidFill>
                  <a:schemeClr val="tx1"/>
                </a:solidFill>
                <a:latin typeface="Calibri"/>
                <a:ea typeface="Arial"/>
                <a:cs typeface="Arial"/>
              </a:rPr>
              <a:t>Sık sık bahis oynamayı içerir;</a:t>
            </a:r>
            <a:endParaRPr/>
          </a:p>
          <a:p>
            <a:pPr lvl="0">
              <a:defRPr/>
            </a:pPr>
            <a:r>
              <a:rPr lang="tr-TR" sz="1200">
                <a:solidFill>
                  <a:schemeClr val="tx1"/>
                </a:solidFill>
                <a:latin typeface="Calibri"/>
                <a:ea typeface="Arial"/>
                <a:cs typeface="Arial"/>
              </a:rPr>
              <a:t>Daha sık oynamanızı teşvik eder;</a:t>
            </a:r>
            <a:endParaRPr/>
          </a:p>
          <a:p>
            <a:pPr lvl="0">
              <a:defRPr/>
            </a:pPr>
            <a:r>
              <a:rPr lang="tr-TR" sz="1200">
                <a:solidFill>
                  <a:schemeClr val="tx1"/>
                </a:solidFill>
                <a:latin typeface="Calibri"/>
                <a:ea typeface="Arial"/>
                <a:cs typeface="Arial"/>
              </a:rPr>
              <a:t>Daha uzun süreler boyunca oynamanızı teşvik eder; ve</a:t>
            </a:r>
            <a:endParaRPr/>
          </a:p>
          <a:p>
            <a:pPr lvl="0">
              <a:defRPr/>
            </a:pPr>
            <a:r>
              <a:rPr lang="tr-TR" sz="1200">
                <a:solidFill>
                  <a:schemeClr val="tx1"/>
                </a:solidFill>
                <a:latin typeface="Calibri"/>
                <a:ea typeface="Arial"/>
                <a:cs typeface="Arial"/>
              </a:rPr>
              <a:t>Daha fazla para harcamanızı teşvik eder.</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FABE2E03-9864-4235-9C1C-E439D81183D8}" type="slidenum">
              <a:rPr lang="tr-TR"/>
              <a:t/>
            </a:fld>
            <a:endParaRPr lang="tr-T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a:t>kumar oynama bozukluğunun bunun bir “irade zayıflığı” değil, beyin ödül sistemiyle ilişkili bir davranışsal bağımlılık olduğu; kazanma beklentisi, heyecan ve kayıptan sonra telafi etme isteğinin döngüyü nasıl sürdürdüğü açıklanır. Kumar sırasında beynin kısa süreli haz aldığı, ancak zamanla bu haz için daha fazla risk alma ihtiyacının ortaya çıktığı vurgulanır.</a:t>
            </a:r>
            <a:endParaRPr/>
          </a:p>
          <a:p>
            <a:pPr>
              <a:defRPr/>
            </a:pPr>
            <a:r>
              <a:rPr lang="tr-TR"/>
              <a:t>Kumarın matematiksel olarak her zaman oynatanın lehine olduğu basit ve anlaşılır şekilde açıklanır.</a:t>
            </a:r>
            <a:endParaRPr/>
          </a:p>
          <a:p>
            <a:pPr>
              <a:defRPr/>
            </a:pPr>
            <a:r>
              <a:rPr lang="tr-TR"/>
              <a:t>Baş etme yolları </a:t>
            </a:r>
            <a:endParaRPr/>
          </a:p>
          <a:p>
            <a:pPr>
              <a:defRPr/>
            </a:pPr>
            <a:r>
              <a:rPr lang="tr-TR"/>
              <a:t>Tetikleyicilerden kaçınma, para kontrolü (nakit taşımama, hesap kısıtlamaları), dürtü geldiğinde erteleme ve dikkat dağıtma teknikleri, destek sistemlerinin (aile, grup, profesyonel yardım) önemi anlatılır. Tedavi seçenekleri (psikoterapi, gerektiğinde ilaç tedavisi, destek grupları) hakkında gerçekçi bilgi verilir.</a:t>
            </a:r>
            <a:endParaRPr/>
          </a:p>
        </p:txBody>
      </p:sp>
      <p:sp>
        <p:nvSpPr>
          <p:cNvPr id="4" name="Slayt Numarası Yer Tutucusu 3"/>
          <p:cNvSpPr>
            <a:spLocks noGrp="1"/>
          </p:cNvSpPr>
          <p:nvPr>
            <p:ph type="sldNum" sz="quarter" idx="5"/>
          </p:nvPr>
        </p:nvSpPr>
        <p:spPr bwMode="auto"/>
        <p:txBody>
          <a:bodyPr/>
          <a:lstStyle/>
          <a:p>
            <a:pPr>
              <a:defRPr/>
            </a:pPr>
            <a:fld id="{FABE2E03-9864-4235-9C1C-E439D81183D8}" type="slidenum">
              <a:rPr lang="tr-TR"/>
              <a:t/>
            </a:fld>
            <a:endParaRPr lang="tr-T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Başlık ve İçerik">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marL="0">
              <a:defRPr/>
            </a:lvl1pPr>
          </a:lstStyle>
          <a:p>
            <a:pPr>
              <a:defRPr/>
            </a:pPr>
            <a:r>
              <a:rPr lang="tr-TR"/>
              <a:t>Asıl başlık stilini düzenlemek için tıklayın</a:t>
            </a:r>
            <a:endParaRPr lang="en-US"/>
          </a:p>
        </p:txBody>
      </p:sp>
      <p:sp>
        <p:nvSpPr>
          <p:cNvPr id="3" name="Content Placeholder 2"/>
          <p:cNvSpPr>
            <a:spLocks noGrp="1"/>
          </p:cNvSpPr>
          <p:nvPr>
            <p:ph idx="1"/>
          </p:nvPr>
        </p:nvSpPr>
        <p:spPr bwMode="auto"/>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
            </a:fld>
            <a:endParaRPr lang="en-US"/>
          </a:p>
        </p:txBody>
      </p:sp>
      <p:sp>
        <p:nvSpPr>
          <p:cNvPr id="5" name="Footer Placeholder 4"/>
          <p:cNvSpPr>
            <a:spLocks noGrp="1"/>
          </p:cNvSpPr>
          <p:nvPr>
            <p:ph type="ftr" sz="quarter" idx="11"/>
          </p:nvPr>
        </p:nvSpPr>
        <p:spPr bwMode="auto"/>
        <p:txBody>
          <a:bodyPr/>
          <a:lstStyle/>
          <a:p>
            <a:pPr>
              <a:defRPr/>
            </a:pPr>
            <a:endParaRPr lang="tr-TR"/>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tr-TR"/>
              <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0" type="obj" userDrawn="1">
  <p:cSld name="Title Slide">
    <p:bg>
      <p:bgPr shadeToTitle="0">
        <a:solidFill>
          <a:schemeClr val="bg1"/>
        </a:solidFill>
      </p:bgPr>
    </p:bg>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095374" y="317478"/>
            <a:ext cx="10001250" cy="684803"/>
          </a:xfrm>
          <a:prstGeom prst="rect">
            <a:avLst/>
          </a:prstGeom>
        </p:spPr>
        <p:txBody>
          <a:bodyPr wrap="square" lIns="0" tIns="0" rIns="0" bIns="0">
            <a:spAutoFit/>
          </a:bodyPr>
          <a:lstStyle>
            <a:lvl1pPr>
              <a:defRPr b="0" i="0">
                <a:solidFill>
                  <a:schemeClr val="tx1"/>
                </a:solidFill>
              </a:defRPr>
            </a:lvl1pPr>
          </a:lstStyle>
          <a:p>
            <a:pPr>
              <a:defRPr/>
            </a:pPr>
            <a:endParaRPr/>
          </a:p>
        </p:txBody>
      </p:sp>
      <p:sp>
        <p:nvSpPr>
          <p:cNvPr id="3" name="Holder 3"/>
          <p:cNvSpPr>
            <a:spLocks noGrp="1"/>
          </p:cNvSpPr>
          <p:nvPr>
            <p:ph type="subTitle" idx="4"/>
          </p:nvPr>
        </p:nvSpPr>
        <p:spPr bwMode="auto">
          <a:xfrm>
            <a:off x="1828800" y="3840480"/>
            <a:ext cx="8534400" cy="276999"/>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 name="Dikdörtgen 8"/>
          <p:cNvSpPr/>
          <p:nvPr/>
        </p:nvSpPr>
        <p:spPr bwMode="auto">
          <a:xfrm>
            <a:off x="2304498" y="2721114"/>
            <a:ext cx="7583003" cy="707886"/>
          </a:xfrm>
          <a:prstGeom prst="rect">
            <a:avLst/>
          </a:prstGeom>
        </p:spPr>
        <p:txBody>
          <a:bodyPr wrap="square">
            <a:spAutoFit/>
          </a:bodyPr>
          <a:lstStyle/>
          <a:p>
            <a:pPr algn="ctr">
              <a:defRPr/>
            </a:pPr>
            <a:r>
              <a:rPr lang="tr-TR" sz="2000">
                <a:solidFill>
                  <a:schemeClr val="bg1"/>
                </a:solidFill>
              </a:rPr>
              <a:t>TANIDAN TEDAVİYE GÜNCEL YAKLAŞIMLAR EĞİTİM </a:t>
            </a:r>
            <a:r>
              <a:rPr lang="tr-TR" sz="2000">
                <a:solidFill>
                  <a:schemeClr val="bg1"/>
                </a:solidFill>
              </a:rPr>
              <a:t>PROGRAMI </a:t>
            </a:r>
            <a:endParaRPr/>
          </a:p>
          <a:p>
            <a:pPr algn="ctr">
              <a:defRPr/>
            </a:pPr>
            <a:r>
              <a:rPr lang="tr-TR" sz="2000">
                <a:solidFill>
                  <a:schemeClr val="bg1"/>
                </a:solidFill>
              </a:rPr>
              <a:t>RUH </a:t>
            </a:r>
            <a:r>
              <a:rPr lang="tr-TR" sz="2000">
                <a:solidFill>
                  <a:schemeClr val="bg1"/>
                </a:solidFill>
              </a:rPr>
              <a:t>SAĞLIĞI EĞİTİM MODÜLÜ</a:t>
            </a:r>
            <a:endParaRPr/>
          </a:p>
        </p:txBody>
      </p:sp>
      <p:sp>
        <p:nvSpPr>
          <p:cNvPr id="10" name="Metin kutusu 9"/>
          <p:cNvSpPr txBox="1"/>
          <p:nvPr/>
        </p:nvSpPr>
        <p:spPr bwMode="auto">
          <a:xfrm>
            <a:off x="2716975" y="3611724"/>
            <a:ext cx="7475123" cy="769441"/>
          </a:xfrm>
          <a:prstGeom prst="rect">
            <a:avLst/>
          </a:prstGeom>
          <a:noFill/>
        </p:spPr>
        <p:txBody>
          <a:bodyPr wrap="none" rtlCol="0">
            <a:spAutoFit/>
          </a:bodyPr>
          <a:lstStyle/>
          <a:p>
            <a:pPr lvl="0" algn="ctr">
              <a:defRPr/>
            </a:pPr>
            <a:r>
              <a:rPr lang="tr-TR" sz="4400" b="1">
                <a:solidFill>
                  <a:schemeClr val="bg1"/>
                </a:solidFill>
              </a:rPr>
              <a:t>KUMAR OYNAMA BOZUKLUĞU</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br>
              <a:rPr lang="tr-TR">
                <a:solidFill>
                  <a:schemeClr val="accent1">
                    <a:lumMod val="75000"/>
                  </a:schemeClr>
                </a:solidFill>
              </a:rPr>
            </a:br>
            <a:r>
              <a:rPr lang="tr-TR">
                <a:solidFill>
                  <a:srgbClr val="FF0000"/>
                </a:solidFill>
              </a:rPr>
              <a:t>Problemli Kumar Davranışı</a:t>
            </a:r>
            <a:br>
              <a:rPr lang="tr-TR">
                <a:solidFill>
                  <a:schemeClr val="accent1">
                    <a:lumMod val="75000"/>
                  </a:schemeClr>
                </a:solidFill>
              </a:rP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4" name="Metin Yer Tutucusu 3"/>
          <p:cNvSpPr>
            <a:spLocks noGrp="1"/>
          </p:cNvSpPr>
          <p:nvPr>
            <p:ph type="body" sz="half" idx="2"/>
          </p:nvPr>
        </p:nvSpPr>
        <p:spPr bwMode="auto">
          <a:xfrm>
            <a:off x="700203" y="1168036"/>
            <a:ext cx="10791583" cy="4521927"/>
          </a:xfrm>
        </p:spPr>
        <p:txBody>
          <a:bodyPr>
            <a:normAutofit fontScale="92500" lnSpcReduction="10000"/>
          </a:bodyPr>
          <a:lstStyle/>
          <a:p>
            <a:pPr marL="342900" lvl="0" indent="-342900">
              <a:lnSpc>
                <a:spcPct val="107000"/>
              </a:lnSpc>
              <a:spcAft>
                <a:spcPts val="800"/>
              </a:spcAft>
              <a:buSzPts val="1000"/>
              <a:buFont typeface="Symbol"/>
              <a:buChar char=""/>
              <a:tabLst>
                <a:tab pos="457200" algn="l"/>
              </a:tabLst>
              <a:defRPr/>
            </a:pPr>
            <a:r>
              <a:rPr lang="tr-TR">
                <a:ea typeface="Calibri"/>
                <a:cs typeface="Times New Roman"/>
              </a:rPr>
              <a:t>Genellikle planladığınızdan daha uzun süre kumar oynadınız mı?</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Genellikle son kuruşunuza kadar kumar oynadınız mı?</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 düşünceleri sizi uykusuz bırakıyor mu?</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Gelirinizi veya birikimlerinizi kumar oynamak için kullanıp faturaları ödemekte geciktiniz mi?</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Kumarı bırakmak için tekrar tekrar başarısız girişimlerde bulundunuz mu?</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Kumarınızı finanse etmek için yasaları çiğnediğiniz veya çiğnemeyi düşündüğünüz oldu mu?</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Kumarınızı finanse etmek için para borçlandınız mı?</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 kayıplarınız nedeniyle depresyona girdiniz mi veya intihar düşüncelerine kapıldınız mı?</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Kumar oynadıktan sonra pişmanlık duyuyor musunuz?</a:t>
            </a:r>
            <a:endParaRPr lang="tr-TR" sz="1400">
              <a:ea typeface="Calibri"/>
              <a:cs typeface="Times New Roman"/>
            </a:endParaRPr>
          </a:p>
          <a:p>
            <a:pPr marL="342900" lvl="0" indent="-342900">
              <a:lnSpc>
                <a:spcPct val="107000"/>
              </a:lnSpc>
              <a:spcAft>
                <a:spcPts val="800"/>
              </a:spcAft>
              <a:buSzPts val="1000"/>
              <a:buFont typeface="Symbol"/>
              <a:buChar char=""/>
              <a:tabLst>
                <a:tab pos="457200" algn="l"/>
              </a:tabLst>
              <a:defRPr/>
            </a:pPr>
            <a:r>
              <a:rPr lang="tr-TR">
                <a:ea typeface="Calibri"/>
                <a:cs typeface="Times New Roman"/>
              </a:rPr>
              <a:t>Mali yükümlülüklerinizi karşılamak için para kazanmak amacıyla kumar oynadınız mı? </a:t>
            </a: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69970" y="667512"/>
            <a:ext cx="11089225" cy="504497"/>
          </a:xfrm>
        </p:spPr>
        <p:txBody>
          <a:bodyPr/>
          <a:lstStyle/>
          <a:p>
            <a:pPr lvl="0">
              <a:defRPr/>
            </a:pPr>
            <a:r>
              <a:rPr lang="tr-TR">
                <a:solidFill>
                  <a:srgbClr val="FF0000"/>
                </a:solidFill>
              </a:rPr>
              <a:t>Kumar Oynama Bozukluğu Tanısı ve DSM 5 </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12" name="Rectangle 1"/>
          <p:cNvSpPr txBox="1">
            <a:spLocks noChangeArrowheads="1"/>
          </p:cNvSpPr>
          <p:nvPr/>
        </p:nvSpPr>
        <p:spPr bwMode="auto">
          <a:xfrm>
            <a:off x="769970" y="1172009"/>
            <a:ext cx="10504454" cy="4669653"/>
          </a:xfrm>
          <a:prstGeom prst="rect">
            <a:avLst/>
          </a:prstGeom>
        </p:spPr>
        <p:txBody>
          <a:bodyPr vert="horz" lIns="91440" tIns="45720" rIns="91440" bIns="45720" numCol="1" anchor="t" anchorCtr="0" compatLnSpc="1">
            <a:prstTxWarp prst="textNoShape"/>
            <a:normAutofit fontScale="700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50000"/>
              </a:lnSpc>
              <a:buClr>
                <a:srgbClr val="C00000"/>
              </a:buClr>
              <a:defRPr/>
            </a:pPr>
            <a:r>
              <a:rPr lang="tr-TR" sz="2000"/>
              <a:t>12 aylık bir süre içinde, aşağıdakilerden en az dördü (ya da daha çoğu) ile kendini gösteren, klinik açıdan belirgin bir sıkıntıya ya da işlevsellikte düşmeye yol açan, sürekli ve yineleyici, sorunlu bir kumar oynama davranışı </a:t>
            </a:r>
            <a:endParaRPr/>
          </a:p>
          <a:p>
            <a:pPr marL="457200" indent="-457200">
              <a:lnSpc>
                <a:spcPct val="150000"/>
              </a:lnSpc>
              <a:buClr>
                <a:srgbClr val="C00000"/>
              </a:buClr>
              <a:buFont typeface="+mj-lt"/>
              <a:buAutoNum type="arabicPeriod"/>
              <a:defRPr/>
            </a:pPr>
            <a:r>
              <a:rPr lang="tr-TR" sz="2000"/>
              <a:t>İstediği coşkuyu sağlayabilmek için giderek daha çok parayla kumar oynama gereksinimi duyar. </a:t>
            </a:r>
            <a:endParaRPr/>
          </a:p>
          <a:p>
            <a:pPr marL="457200" indent="-457200">
              <a:lnSpc>
                <a:spcPct val="150000"/>
              </a:lnSpc>
              <a:buClr>
                <a:srgbClr val="C00000"/>
              </a:buClr>
              <a:buFont typeface="+mj-lt"/>
              <a:buAutoNum type="arabicPeriod"/>
              <a:defRPr/>
            </a:pPr>
            <a:r>
              <a:rPr lang="tr-TR" sz="2000"/>
              <a:t>Kumar oynamayı bırakma ya da durdurma girişimleri sırasında huzursuz ya da kolay kızan biri olur.</a:t>
            </a:r>
            <a:endParaRPr/>
          </a:p>
          <a:p>
            <a:pPr marL="457200" indent="-457200">
              <a:lnSpc>
                <a:spcPct val="150000"/>
              </a:lnSpc>
              <a:buClr>
                <a:srgbClr val="C00000"/>
              </a:buClr>
              <a:buFont typeface="+mj-lt"/>
              <a:buAutoNum type="arabicPeriod"/>
              <a:defRPr/>
            </a:pPr>
            <a:r>
              <a:rPr lang="tr-TR" sz="2000"/>
              <a:t>Kumar oynamayı denetim altına almak, bırakmak ya da durdurmak için yineleyen, sonuç vermeyen çabaları olmuştur.</a:t>
            </a:r>
            <a:endParaRPr/>
          </a:p>
          <a:p>
            <a:pPr marL="457200" indent="-457200">
              <a:lnSpc>
                <a:spcPct val="150000"/>
              </a:lnSpc>
              <a:buClr>
                <a:srgbClr val="C00000"/>
              </a:buClr>
              <a:buFont typeface="+mj-lt"/>
              <a:buAutoNum type="arabicPeriod"/>
              <a:defRPr/>
            </a:pPr>
            <a:r>
              <a:rPr lang="tr-TR" sz="2000"/>
              <a:t>Sık sık kumar oynama üzerine düşünür. </a:t>
            </a:r>
            <a:endParaRPr/>
          </a:p>
          <a:p>
            <a:pPr marL="457200" indent="-457200">
              <a:lnSpc>
                <a:spcPct val="150000"/>
              </a:lnSpc>
              <a:buClr>
                <a:srgbClr val="C00000"/>
              </a:buClr>
              <a:buFont typeface="+mj-lt"/>
              <a:buAutoNum type="arabicPeriod"/>
              <a:defRPr/>
            </a:pPr>
            <a:r>
              <a:rPr lang="tr-TR" sz="2000"/>
              <a:t>Sıklıkla sıkıntı duyarken kumar oynar.</a:t>
            </a:r>
            <a:endParaRPr/>
          </a:p>
          <a:p>
            <a:pPr marL="457200" indent="-457200">
              <a:lnSpc>
                <a:spcPct val="150000"/>
              </a:lnSpc>
              <a:buClr>
                <a:srgbClr val="C00000"/>
              </a:buClr>
              <a:buFont typeface="+mj-lt"/>
              <a:buAutoNum type="arabicPeriod"/>
              <a:defRPr/>
            </a:pPr>
            <a:r>
              <a:rPr lang="tr-TR" sz="2000"/>
              <a:t>Parayla kumar oynayıp kaybettikten sonra çoğu kez eşitlenmek için başka bir günde geri gelir ve yitirdiklerinin ardından koşar.</a:t>
            </a:r>
            <a:endParaRPr/>
          </a:p>
          <a:p>
            <a:pPr marL="457200" indent="-457200">
              <a:lnSpc>
                <a:spcPct val="150000"/>
              </a:lnSpc>
              <a:buClr>
                <a:srgbClr val="C00000"/>
              </a:buClr>
              <a:buFont typeface="+mj-lt"/>
              <a:buAutoNum type="arabicPeriod"/>
              <a:defRPr/>
            </a:pPr>
            <a:r>
              <a:rPr lang="tr-TR" sz="2000"/>
              <a:t>Ne denli kumar oynadığını gizlemek için yalan söyler. </a:t>
            </a:r>
            <a:endParaRPr/>
          </a:p>
          <a:p>
            <a:pPr marL="457200" indent="-457200">
              <a:lnSpc>
                <a:spcPct val="150000"/>
              </a:lnSpc>
              <a:buClr>
                <a:srgbClr val="C00000"/>
              </a:buClr>
              <a:buFont typeface="+mj-lt"/>
              <a:buAutoNum type="arabicPeriod"/>
              <a:defRPr/>
            </a:pPr>
            <a:r>
              <a:rPr lang="tr-TR" sz="2000"/>
              <a:t>Kumar yüzünden önemli bir ilişkisini, işini, eğitim ya da iş olanağını tehlikeye atmış veya yitirmiştir. </a:t>
            </a:r>
            <a:endParaRPr/>
          </a:p>
          <a:p>
            <a:pPr marL="457200" indent="-457200">
              <a:lnSpc>
                <a:spcPct val="150000"/>
              </a:lnSpc>
              <a:buClr>
                <a:srgbClr val="C00000"/>
              </a:buClr>
              <a:buFont typeface="+mj-lt"/>
              <a:buAutoNum type="arabicPeriod"/>
              <a:defRPr/>
            </a:pPr>
            <a:r>
              <a:rPr lang="tr-TR" sz="2000"/>
              <a:t>Kumar oynadığı için düştüğü umutsuz parasal durumdan kurtulmak için başkalarının kaynak sağlamasına bel bağlar</a:t>
            </a: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51391" y="582631"/>
            <a:ext cx="11089225" cy="504497"/>
          </a:xfrm>
        </p:spPr>
        <p:txBody>
          <a:bodyPr/>
          <a:lstStyle/>
          <a:p>
            <a:pPr lvl="0">
              <a:defRPr/>
            </a:pPr>
            <a:r>
              <a:rPr lang="tr-TR">
                <a:solidFill>
                  <a:srgbClr val="FF0000"/>
                </a:solidFill>
              </a:rPr>
              <a:t>Kumar Oynama Bozukluğunda Risk Faktörleri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12</a:t>
            </a:fld>
            <a:endParaRPr lang="tr-TR"/>
          </a:p>
        </p:txBody>
      </p:sp>
      <p:sp>
        <p:nvSpPr>
          <p:cNvPr id="12" name="İçerik Yer Tutucusu 2"/>
          <p:cNvSpPr txBox="1"/>
          <p:nvPr/>
        </p:nvSpPr>
        <p:spPr bwMode="auto">
          <a:xfrm>
            <a:off x="551385" y="1296955"/>
            <a:ext cx="11486048" cy="4840417"/>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endParaRPr lang="tr-TR" sz="2000"/>
          </a:p>
        </p:txBody>
      </p:sp>
      <p:sp>
        <p:nvSpPr>
          <p:cNvPr id="5" name="Dikdörtgen: Köşeleri Yuvarlatılmış 9"/>
          <p:cNvSpPr/>
          <p:nvPr/>
        </p:nvSpPr>
        <p:spPr bwMode="auto">
          <a:xfrm>
            <a:off x="624919" y="2023162"/>
            <a:ext cx="3476510" cy="3129378"/>
          </a:xfrm>
          <a:prstGeom prst="roundRect">
            <a:avLst>
              <a:gd name="adj" fmla="val 16667"/>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defRPr/>
            </a:pPr>
            <a:r>
              <a:rPr lang="tr-TR" sz="2400" u="sng">
                <a:solidFill>
                  <a:schemeClr val="bg1"/>
                </a:solidFill>
              </a:rPr>
              <a:t>Bireysel(Ruhsal)</a:t>
            </a:r>
            <a:endParaRPr/>
          </a:p>
          <a:p>
            <a:pPr algn="ctr">
              <a:defRPr/>
            </a:pPr>
            <a:r>
              <a:rPr lang="tr-TR" sz="2000">
                <a:solidFill>
                  <a:schemeClr val="bg1"/>
                </a:solidFill>
              </a:rPr>
              <a:t>Depresyon</a:t>
            </a:r>
            <a:endParaRPr/>
          </a:p>
          <a:p>
            <a:pPr algn="ctr">
              <a:defRPr/>
            </a:pPr>
            <a:r>
              <a:rPr lang="tr-TR" sz="2000">
                <a:solidFill>
                  <a:schemeClr val="bg1"/>
                </a:solidFill>
              </a:rPr>
              <a:t>Anksiyete</a:t>
            </a:r>
            <a:endParaRPr/>
          </a:p>
          <a:p>
            <a:pPr algn="ctr">
              <a:defRPr/>
            </a:pPr>
            <a:r>
              <a:rPr lang="tr-TR" sz="2000">
                <a:solidFill>
                  <a:schemeClr val="bg1"/>
                </a:solidFill>
              </a:rPr>
              <a:t>DEHB</a:t>
            </a:r>
            <a:endParaRPr/>
          </a:p>
          <a:p>
            <a:pPr algn="ctr">
              <a:defRPr/>
            </a:pPr>
            <a:r>
              <a:rPr lang="tr-TR" sz="2000">
                <a:solidFill>
                  <a:schemeClr val="bg1"/>
                </a:solidFill>
              </a:rPr>
              <a:t>AMKB</a:t>
            </a:r>
            <a:endParaRPr/>
          </a:p>
          <a:p>
            <a:pPr algn="ctr">
              <a:defRPr/>
            </a:pPr>
            <a:r>
              <a:rPr lang="tr-TR" sz="2000">
                <a:solidFill>
                  <a:schemeClr val="bg1"/>
                </a:solidFill>
              </a:rPr>
              <a:t>Kişilik Bozuklukları</a:t>
            </a:r>
            <a:endParaRPr/>
          </a:p>
          <a:p>
            <a:pPr algn="ctr">
              <a:defRPr/>
            </a:pPr>
            <a:endParaRPr lang="tr-TR" sz="2000">
              <a:solidFill>
                <a:srgbClr val="FF0000"/>
              </a:solidFill>
            </a:endParaRPr>
          </a:p>
          <a:p>
            <a:pPr algn="ctr">
              <a:defRPr/>
            </a:pPr>
            <a:endParaRPr lang="tr-TR" sz="2800">
              <a:solidFill>
                <a:srgbClr val="FF0000"/>
              </a:solidFill>
            </a:endParaRPr>
          </a:p>
        </p:txBody>
      </p:sp>
      <p:sp>
        <p:nvSpPr>
          <p:cNvPr id="6" name="Dikdörtgen: Köşeleri Yuvarlatılmış 10"/>
          <p:cNvSpPr/>
          <p:nvPr/>
        </p:nvSpPr>
        <p:spPr bwMode="auto">
          <a:xfrm>
            <a:off x="4284868" y="2023162"/>
            <a:ext cx="3476510" cy="3129378"/>
          </a:xfrm>
          <a:prstGeom prst="roundRect">
            <a:avLst>
              <a:gd name="adj"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tr-TR" sz="2400" u="sng">
                <a:solidFill>
                  <a:schemeClr val="bg1"/>
                </a:solidFill>
              </a:rPr>
              <a:t>Çevresel</a:t>
            </a:r>
            <a:endParaRPr/>
          </a:p>
          <a:p>
            <a:pPr algn="ctr">
              <a:defRPr/>
            </a:pPr>
            <a:r>
              <a:rPr lang="tr-TR">
                <a:solidFill>
                  <a:schemeClr val="bg1"/>
                </a:solidFill>
              </a:rPr>
              <a:t>Ekonomik Sorunlar</a:t>
            </a:r>
            <a:endParaRPr/>
          </a:p>
          <a:p>
            <a:pPr algn="ctr">
              <a:defRPr/>
            </a:pPr>
            <a:r>
              <a:rPr lang="tr-TR">
                <a:solidFill>
                  <a:schemeClr val="bg1"/>
                </a:solidFill>
              </a:rPr>
              <a:t>İş stresi</a:t>
            </a:r>
            <a:endParaRPr/>
          </a:p>
          <a:p>
            <a:pPr algn="ctr">
              <a:defRPr/>
            </a:pPr>
            <a:r>
              <a:rPr lang="tr-TR">
                <a:solidFill>
                  <a:schemeClr val="bg1"/>
                </a:solidFill>
              </a:rPr>
              <a:t>İlişkilerle ilgili konular</a:t>
            </a:r>
            <a:endParaRPr/>
          </a:p>
          <a:p>
            <a:pPr algn="ctr">
              <a:defRPr/>
            </a:pPr>
            <a:r>
              <a:rPr lang="tr-TR">
                <a:solidFill>
                  <a:schemeClr val="bg1"/>
                </a:solidFill>
              </a:rPr>
              <a:t>Travmatik deneyimler</a:t>
            </a:r>
            <a:endParaRPr/>
          </a:p>
          <a:p>
            <a:pPr algn="ctr">
              <a:defRPr/>
            </a:pPr>
            <a:r>
              <a:rPr lang="tr-TR">
                <a:solidFill>
                  <a:schemeClr val="bg1"/>
                </a:solidFill>
              </a:rPr>
              <a:t>Kumarın pazarlanması</a:t>
            </a:r>
            <a:endParaRPr/>
          </a:p>
          <a:p>
            <a:pPr algn="ctr">
              <a:defRPr/>
            </a:pPr>
            <a:r>
              <a:rPr lang="tr-TR">
                <a:solidFill>
                  <a:schemeClr val="bg1"/>
                </a:solidFill>
              </a:rPr>
              <a:t>Reklamlar</a:t>
            </a:r>
            <a:endParaRPr/>
          </a:p>
          <a:p>
            <a:pPr algn="ctr">
              <a:defRPr/>
            </a:pPr>
            <a:r>
              <a:rPr lang="tr-TR">
                <a:solidFill>
                  <a:schemeClr val="bg1"/>
                </a:solidFill>
              </a:rPr>
              <a:t>Kolay ulaşılabilir olması</a:t>
            </a:r>
            <a:endParaRPr/>
          </a:p>
          <a:p>
            <a:pPr algn="ctr">
              <a:defRPr/>
            </a:pPr>
            <a:r>
              <a:rPr lang="tr-TR">
                <a:solidFill>
                  <a:schemeClr val="bg1"/>
                </a:solidFill>
              </a:rPr>
              <a:t> </a:t>
            </a:r>
            <a:endParaRPr/>
          </a:p>
        </p:txBody>
      </p:sp>
      <p:sp>
        <p:nvSpPr>
          <p:cNvPr id="7" name="Dikdörtgen: Köşeleri Yuvarlatılmış 11"/>
          <p:cNvSpPr/>
          <p:nvPr/>
        </p:nvSpPr>
        <p:spPr bwMode="auto">
          <a:xfrm>
            <a:off x="8090571" y="2023162"/>
            <a:ext cx="3476510" cy="3129378"/>
          </a:xfrm>
          <a:prstGeom prst="roundRect">
            <a:avLst>
              <a:gd name="adj"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tr-TR" sz="2400" u="sng">
                <a:solidFill>
                  <a:schemeClr val="bg1"/>
                </a:solidFill>
              </a:rPr>
              <a:t>Kişilik Özellikleri</a:t>
            </a:r>
            <a:endParaRPr/>
          </a:p>
          <a:p>
            <a:pPr algn="ctr">
              <a:defRPr/>
            </a:pPr>
            <a:r>
              <a:rPr lang="tr-TR" sz="2000">
                <a:solidFill>
                  <a:schemeClr val="bg1"/>
                </a:solidFill>
              </a:rPr>
              <a:t>Dürtüsellik</a:t>
            </a:r>
            <a:endParaRPr/>
          </a:p>
          <a:p>
            <a:pPr algn="ctr">
              <a:defRPr/>
            </a:pPr>
            <a:r>
              <a:rPr lang="tr-TR" sz="2000">
                <a:solidFill>
                  <a:schemeClr val="bg1"/>
                </a:solidFill>
              </a:rPr>
              <a:t>Heyecan arayışı </a:t>
            </a:r>
            <a:endParaRPr/>
          </a:p>
          <a:p>
            <a:pPr algn="ctr">
              <a:defRPr/>
            </a:pPr>
            <a:r>
              <a:rPr lang="tr-TR" sz="2000">
                <a:solidFill>
                  <a:schemeClr val="bg1"/>
                </a:solidFill>
              </a:rPr>
              <a:t>Yenilik arayışı </a:t>
            </a:r>
            <a:endParaRPr/>
          </a:p>
          <a:p>
            <a:pPr algn="ctr">
              <a:defRPr/>
            </a:pPr>
            <a:r>
              <a:rPr lang="tr-TR" sz="2000">
                <a:solidFill>
                  <a:schemeClr val="bg1"/>
                </a:solidFill>
              </a:rPr>
              <a:t>Yetersiz baş etme stilleri</a:t>
            </a:r>
            <a:endParaRPr/>
          </a:p>
          <a:p>
            <a:pPr algn="ctr">
              <a:defRPr/>
            </a:pPr>
            <a:r>
              <a:rPr lang="tr-TR" sz="2000">
                <a:solidFill>
                  <a:schemeClr val="bg1"/>
                </a:solidFill>
              </a:rPr>
              <a:t>Risk almayı seven kişilik özellikleri</a:t>
            </a:r>
            <a:endParaRPr/>
          </a:p>
          <a:p>
            <a:pPr algn="ctr">
              <a:defRPr/>
            </a:pPr>
            <a:endParaRPr lang="tr-TR"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36110" y="911883"/>
            <a:ext cx="11089225" cy="504497"/>
          </a:xfrm>
        </p:spPr>
        <p:txBody>
          <a:bodyPr>
            <a:normAutofit/>
          </a:bodyPr>
          <a:lstStyle/>
          <a:p>
            <a:pPr lvl="0">
              <a:defRPr/>
            </a:pPr>
            <a:r>
              <a:rPr lang="tr-TR">
                <a:solidFill>
                  <a:srgbClr val="FF0000"/>
                </a:solidFill>
              </a:rPr>
              <a:t>Kumar Oynama Bozukluğu  ve Eş Tanı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13</a:t>
            </a:fld>
            <a:endParaRPr lang="tr-TR"/>
          </a:p>
        </p:txBody>
      </p:sp>
      <p:sp>
        <p:nvSpPr>
          <p:cNvPr id="6" name="İçerik Yer Tutucusu 2"/>
          <p:cNvSpPr txBox="1"/>
          <p:nvPr/>
        </p:nvSpPr>
        <p:spPr bwMode="auto">
          <a:xfrm>
            <a:off x="1676400" y="1772366"/>
            <a:ext cx="10515600" cy="4251960"/>
          </a:xfrm>
          <a:prstGeom prst="rect">
            <a:avLst/>
          </a:prstGeom>
        </p:spPr>
        <p:txBody>
          <a:bodyPr>
            <a:normAutofit fontScale="850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50000"/>
              </a:lnSpc>
              <a:buClr>
                <a:srgbClr val="FF0000"/>
              </a:buClr>
              <a:buFont typeface="Wingdings"/>
              <a:buChar char="ü"/>
              <a:defRPr/>
            </a:pPr>
            <a:r>
              <a:rPr lang="tr-TR" sz="2000"/>
              <a:t>Alkol ve Madde Kullanım Bozuklukları</a:t>
            </a:r>
            <a:endParaRPr/>
          </a:p>
          <a:p>
            <a:pPr>
              <a:lnSpc>
                <a:spcPct val="150000"/>
              </a:lnSpc>
              <a:buClr>
                <a:srgbClr val="FF0000"/>
              </a:buClr>
              <a:buFont typeface="Wingdings"/>
              <a:buChar char="ü"/>
              <a:defRPr/>
            </a:pPr>
            <a:r>
              <a:rPr lang="tr-TR" sz="2000"/>
              <a:t>Diğer Davranışsal Bozukluklar</a:t>
            </a:r>
            <a:endParaRPr/>
          </a:p>
          <a:p>
            <a:pPr>
              <a:lnSpc>
                <a:spcPct val="150000"/>
              </a:lnSpc>
              <a:buClr>
                <a:srgbClr val="FF0000"/>
              </a:buClr>
              <a:buFont typeface="Wingdings"/>
              <a:buChar char="ü"/>
              <a:defRPr/>
            </a:pPr>
            <a:r>
              <a:rPr lang="tr-TR" sz="2000"/>
              <a:t>Dürtü Kontrol Bozuklukları</a:t>
            </a:r>
            <a:endParaRPr/>
          </a:p>
          <a:p>
            <a:pPr>
              <a:lnSpc>
                <a:spcPct val="150000"/>
              </a:lnSpc>
              <a:buClr>
                <a:srgbClr val="FF0000"/>
              </a:buClr>
              <a:buFont typeface="Wingdings"/>
              <a:buChar char="ü"/>
              <a:defRPr/>
            </a:pPr>
            <a:r>
              <a:rPr lang="tr-TR" sz="2000"/>
              <a:t>Anksiyete</a:t>
            </a:r>
            <a:r>
              <a:rPr lang="tr-TR" sz="2000"/>
              <a:t>  Bozuklukları</a:t>
            </a:r>
            <a:endParaRPr/>
          </a:p>
          <a:p>
            <a:pPr>
              <a:lnSpc>
                <a:spcPct val="150000"/>
              </a:lnSpc>
              <a:buClr>
                <a:srgbClr val="FF0000"/>
              </a:buClr>
              <a:buFont typeface="Wingdings"/>
              <a:buChar char="ü"/>
              <a:defRPr/>
            </a:pPr>
            <a:r>
              <a:rPr lang="tr-TR" sz="2000"/>
              <a:t>Depresif Bozukluk ve İntihar </a:t>
            </a:r>
            <a:endParaRPr/>
          </a:p>
          <a:p>
            <a:pPr>
              <a:lnSpc>
                <a:spcPct val="150000"/>
              </a:lnSpc>
              <a:buClr>
                <a:srgbClr val="FF0000"/>
              </a:buClr>
              <a:buFont typeface="Wingdings"/>
              <a:buChar char="ü"/>
              <a:defRPr/>
            </a:pPr>
            <a:r>
              <a:rPr lang="tr-TR" sz="2000"/>
              <a:t>Dikkat Eksikliği ve </a:t>
            </a:r>
            <a:r>
              <a:rPr lang="tr-TR" sz="2000"/>
              <a:t>Hiperaktivite</a:t>
            </a:r>
            <a:r>
              <a:rPr lang="tr-TR" sz="2000"/>
              <a:t> Bozukluğu</a:t>
            </a:r>
            <a:endParaRPr/>
          </a:p>
          <a:p>
            <a:pPr>
              <a:lnSpc>
                <a:spcPct val="150000"/>
              </a:lnSpc>
              <a:buClr>
                <a:srgbClr val="FF0000"/>
              </a:buClr>
              <a:buFont typeface="Wingdings"/>
              <a:buChar char="ü"/>
              <a:defRPr/>
            </a:pPr>
            <a:r>
              <a:rPr lang="tr-TR" sz="2000"/>
              <a:t>Somatik Bozukluklar</a:t>
            </a:r>
            <a:endParaRPr/>
          </a:p>
          <a:p>
            <a:pPr>
              <a:lnSpc>
                <a:spcPct val="150000"/>
              </a:lnSpc>
              <a:buClr>
                <a:srgbClr val="FF0000"/>
              </a:buClr>
              <a:buFont typeface="Wingdings"/>
              <a:buChar char="ü"/>
              <a:defRPr/>
            </a:pPr>
            <a:r>
              <a:rPr lang="tr-TR" sz="2000"/>
              <a:t>Yeme Bozuklukları</a:t>
            </a:r>
            <a:endParaRPr/>
          </a:p>
          <a:p>
            <a:pPr>
              <a:lnSpc>
                <a:spcPct val="150000"/>
              </a:lnSpc>
              <a:buClr>
                <a:srgbClr val="FF0000"/>
              </a:buClr>
              <a:buFont typeface="Wingdings"/>
              <a:buChar char="ü"/>
              <a:defRPr/>
            </a:pPr>
            <a:r>
              <a:rPr lang="tr-TR" sz="2000"/>
              <a:t>Kişilik Bozuklukları</a:t>
            </a:r>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36110" y="911883"/>
            <a:ext cx="11089225" cy="504497"/>
          </a:xfrm>
        </p:spPr>
        <p:txBody>
          <a:bodyPr>
            <a:normAutofit/>
          </a:bodyPr>
          <a:lstStyle/>
          <a:p>
            <a:pPr lvl="0">
              <a:defRPr/>
            </a:pPr>
            <a:r>
              <a:rPr lang="tr-TR">
                <a:solidFill>
                  <a:srgbClr val="FF0000"/>
                </a:solidFill>
              </a:rPr>
              <a:t>Kumar Oynama Bozukluğu  ve Eş tanı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6" name="İçerik Yer Tutucusu 2"/>
          <p:cNvSpPr txBox="1"/>
          <p:nvPr/>
        </p:nvSpPr>
        <p:spPr bwMode="auto">
          <a:xfrm>
            <a:off x="736110" y="1772366"/>
            <a:ext cx="10515600" cy="4251960"/>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lvl="0" indent="-457200">
              <a:spcBef>
                <a:spcPts val="1200"/>
              </a:spcBef>
              <a:spcAft>
                <a:spcPts val="200"/>
              </a:spcAft>
              <a:buClr>
                <a:srgbClr val="C00000"/>
              </a:buClr>
              <a:buSzPct val="100000"/>
              <a:buFont typeface="Wingdings"/>
              <a:buChar char="ü"/>
              <a:defRPr/>
            </a:pPr>
            <a:r>
              <a:rPr lang="tr-TR" sz="2000"/>
              <a:t>KOB varlığında AKB riski 4 kat artar.</a:t>
            </a:r>
            <a:r>
              <a:rPr lang="tr-TR" sz="2000">
                <a:solidFill>
                  <a:srgbClr val="FFFF00"/>
                </a:solidFill>
              </a:rPr>
              <a:t>.</a:t>
            </a:r>
            <a:endParaRPr/>
          </a:p>
          <a:p>
            <a:pPr marL="457200" indent="-457200">
              <a:spcBef>
                <a:spcPts val="1200"/>
              </a:spcBef>
              <a:spcAft>
                <a:spcPts val="200"/>
              </a:spcAft>
              <a:buClr>
                <a:srgbClr val="C00000"/>
              </a:buClr>
              <a:buSzPct val="100000"/>
              <a:buFont typeface="Wingdings"/>
              <a:buChar char="ü"/>
              <a:defRPr/>
            </a:pPr>
            <a:r>
              <a:rPr lang="tr-TR" sz="2000"/>
              <a:t>KOB’da</a:t>
            </a:r>
            <a:r>
              <a:rPr lang="tr-TR" sz="2000"/>
              <a:t>  depresyon %15-20 oranda saptanır. (Bazı araştırmalarda %70) </a:t>
            </a:r>
            <a:endParaRPr/>
          </a:p>
          <a:p>
            <a:pPr marL="457200" indent="-457200">
              <a:buClr>
                <a:srgbClr val="C00000"/>
              </a:buClr>
              <a:buFont typeface="Wingdings"/>
              <a:buChar char="ü"/>
              <a:defRPr/>
            </a:pPr>
            <a:r>
              <a:rPr lang="tr-TR" sz="2000"/>
              <a:t>KOB için tedavide olan bireylerin yaklaşık yarısında intihar düşüncesi vardır. (</a:t>
            </a:r>
            <a:r>
              <a:rPr lang="tr-TR" sz="2000">
                <a:solidFill>
                  <a:srgbClr val="000000">
                    <a:lumMod val="75000"/>
                    <a:lumOff val="25000"/>
                  </a:srgbClr>
                </a:solidFill>
              </a:rPr>
              <a:t>%22-%81)</a:t>
            </a:r>
            <a:endParaRPr lang="tr-TR" sz="2000"/>
          </a:p>
          <a:p>
            <a:pPr marL="457200" indent="-457200">
              <a:buClr>
                <a:srgbClr val="C00000"/>
              </a:buClr>
              <a:buFont typeface="Wingdings"/>
              <a:buChar char="ü"/>
              <a:defRPr/>
            </a:pPr>
            <a:r>
              <a:rPr lang="tr-TR" sz="2000"/>
              <a:t>Yaklaşık %17’si </a:t>
            </a:r>
            <a:r>
              <a:rPr lang="tr-TR" sz="2000"/>
              <a:t>özkıyım</a:t>
            </a:r>
            <a:r>
              <a:rPr lang="tr-TR" sz="2000"/>
              <a:t> girişiminde bulunur.(%7-30)</a:t>
            </a:r>
            <a:endParaRPr lang="tr-TR" sz="2000">
              <a:solidFill>
                <a:srgbClr val="000000">
                  <a:lumMod val="75000"/>
                  <a:lumOff val="25000"/>
                </a:srgbClr>
              </a:solidFill>
            </a:endParaRPr>
          </a:p>
          <a:p>
            <a:pPr marL="457200" lvl="0" indent="-457200">
              <a:spcBef>
                <a:spcPts val="1200"/>
              </a:spcBef>
              <a:spcAft>
                <a:spcPts val="200"/>
              </a:spcAft>
              <a:buClr>
                <a:srgbClr val="C00000"/>
              </a:buClr>
              <a:buSzPct val="100000"/>
              <a:buFont typeface="Wingdings"/>
              <a:buChar char="ü"/>
              <a:defRPr/>
            </a:pPr>
            <a:r>
              <a:rPr lang="en-US" sz="2000"/>
              <a:t>Ruhsal</a:t>
            </a:r>
            <a:r>
              <a:rPr lang="en-US" sz="2000"/>
              <a:t> </a:t>
            </a:r>
            <a:r>
              <a:rPr lang="en-US" sz="2000"/>
              <a:t>bozukluk</a:t>
            </a:r>
            <a:r>
              <a:rPr lang="en-US" sz="2000"/>
              <a:t> </a:t>
            </a:r>
            <a:r>
              <a:rPr lang="en-US" sz="2000"/>
              <a:t>için</a:t>
            </a:r>
            <a:r>
              <a:rPr lang="en-US" sz="2000"/>
              <a:t> </a:t>
            </a:r>
            <a:r>
              <a:rPr lang="en-US" sz="2000"/>
              <a:t>tedavi</a:t>
            </a:r>
            <a:r>
              <a:rPr lang="en-US" sz="2000"/>
              <a:t> </a:t>
            </a:r>
            <a:r>
              <a:rPr lang="en-US" sz="2000"/>
              <a:t>görme</a:t>
            </a:r>
            <a:r>
              <a:rPr lang="en-US" sz="2000"/>
              <a:t> </a:t>
            </a:r>
            <a:r>
              <a:rPr lang="en-US" sz="2000"/>
              <a:t>oranı</a:t>
            </a:r>
            <a:r>
              <a:rPr lang="tr-TR" sz="2000"/>
              <a:t>:</a:t>
            </a:r>
            <a:r>
              <a:rPr lang="en-US" sz="2000"/>
              <a:t> %49</a:t>
            </a:r>
            <a:endParaRPr lang="en-GB" sz="2000">
              <a:ea typeface="Noto Sans"/>
              <a:cs typeface="Noto Sans"/>
            </a:endParaRPr>
          </a:p>
          <a:p>
            <a:pPr marL="457200" lvl="0" indent="-457200">
              <a:spcBef>
                <a:spcPts val="1200"/>
              </a:spcBef>
              <a:spcAft>
                <a:spcPts val="200"/>
              </a:spcAft>
              <a:buClr>
                <a:srgbClr val="C00000"/>
              </a:buClr>
              <a:buSzPct val="100000"/>
              <a:buFont typeface="Wingdings"/>
              <a:buChar char="ü"/>
              <a:defRPr/>
            </a:pPr>
            <a:r>
              <a:rPr lang="en-US" sz="2000"/>
              <a:t>Ruhsal</a:t>
            </a:r>
            <a:r>
              <a:rPr lang="en-US" sz="2000"/>
              <a:t> </a:t>
            </a:r>
            <a:r>
              <a:rPr lang="en-US" sz="2000"/>
              <a:t>bozukluk</a:t>
            </a:r>
            <a:r>
              <a:rPr lang="en-US" sz="2000"/>
              <a:t> </a:t>
            </a:r>
            <a:r>
              <a:rPr lang="en-US" sz="2000"/>
              <a:t>için</a:t>
            </a:r>
            <a:r>
              <a:rPr lang="en-US" sz="2000"/>
              <a:t> </a:t>
            </a:r>
            <a:r>
              <a:rPr lang="en-US" sz="2000"/>
              <a:t>tanı</a:t>
            </a:r>
            <a:r>
              <a:rPr lang="en-US" sz="2000"/>
              <a:t> </a:t>
            </a:r>
            <a:r>
              <a:rPr lang="en-US" sz="2000"/>
              <a:t>ölçülerini</a:t>
            </a:r>
            <a:r>
              <a:rPr lang="en-US" sz="2000"/>
              <a:t> </a:t>
            </a:r>
            <a:r>
              <a:rPr lang="en-US" sz="2000"/>
              <a:t>karşılama</a:t>
            </a:r>
            <a:r>
              <a:rPr lang="en-US" sz="2000"/>
              <a:t> </a:t>
            </a:r>
            <a:r>
              <a:rPr lang="en-US" sz="2000"/>
              <a:t>oranı</a:t>
            </a:r>
            <a:r>
              <a:rPr lang="tr-TR" sz="2000"/>
              <a:t>: </a:t>
            </a:r>
            <a:r>
              <a:rPr lang="en-US" sz="2000"/>
              <a:t>%96</a:t>
            </a: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5" name="Dikdörtgen 4"/>
          <p:cNvSpPr/>
          <p:nvPr/>
        </p:nvSpPr>
        <p:spPr bwMode="auto">
          <a:xfrm>
            <a:off x="615890" y="598093"/>
            <a:ext cx="8140183" cy="523220"/>
          </a:xfrm>
          <a:prstGeom prst="rect">
            <a:avLst/>
          </a:prstGeom>
        </p:spPr>
        <p:txBody>
          <a:bodyPr vert="horz" lIns="91440" tIns="45720" rIns="91440" bIns="45720" rtlCol="0" anchor="ctr">
            <a:normAutofit/>
          </a:bodyPr>
          <a:lstStyle/>
          <a:p>
            <a:pPr>
              <a:defRPr/>
            </a:pPr>
            <a:r>
              <a:rPr lang="tr-TR" sz="2800" b="1">
                <a:solidFill>
                  <a:srgbClr val="FF0000"/>
                </a:solidFill>
              </a:rPr>
              <a:t>Tarama Araçları</a:t>
            </a:r>
            <a:endParaRPr/>
          </a:p>
        </p:txBody>
      </p:sp>
      <p:sp>
        <p:nvSpPr>
          <p:cNvPr id="6" name="Rectangle 1"/>
          <p:cNvSpPr txBox="1">
            <a:spLocks noChangeArrowheads="1"/>
          </p:cNvSpPr>
          <p:nvPr/>
        </p:nvSpPr>
        <p:spPr bwMode="auto">
          <a:xfrm>
            <a:off x="943609" y="1686153"/>
            <a:ext cx="4223814" cy="4022640"/>
          </a:xfrm>
          <a:prstGeom prst="rect">
            <a:avLst/>
          </a:prstGeom>
          <a:noFill/>
          <a:ln>
            <a:noFill/>
          </a:ln>
          <a:effectLst/>
        </p:spPr>
        <p:txBody>
          <a:bodyPr vert="horz" wrap="square" lIns="91440" tIns="45720" rIns="91440" bIns="45720" numCol="1" anchor="ctr" anchorCtr="0" compatLnSpc="1">
            <a:prstTxWarp prst="textNoShape"/>
            <a:sp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lvl="0" indent="0">
              <a:buNone/>
              <a:defRPr/>
            </a:pPr>
            <a:r>
              <a:rPr lang="tr-TR" sz="2400" b="1">
                <a:solidFill>
                  <a:prstClr val="black"/>
                </a:solidFill>
              </a:rPr>
              <a:t>Lie</a:t>
            </a:r>
            <a:r>
              <a:rPr lang="tr-TR" sz="2400" b="1">
                <a:solidFill>
                  <a:prstClr val="black"/>
                </a:solidFill>
              </a:rPr>
              <a:t>/Bet Anketi</a:t>
            </a:r>
            <a:endParaRPr/>
          </a:p>
          <a:p>
            <a:pPr marL="457200" lvl="0" indent="-457200">
              <a:buAutoNum type="arabicParenR"/>
              <a:defRPr/>
            </a:pPr>
            <a:r>
              <a:rPr lang="tr-TR" sz="2400">
                <a:solidFill>
                  <a:prstClr val="black"/>
                </a:solidFill>
              </a:rPr>
              <a:t>Ne kadar kumar oynadığınız hakkında sizin için önemli kişilere hiç yalan söylediniz mi?</a:t>
            </a:r>
            <a:endParaRPr/>
          </a:p>
          <a:p>
            <a:pPr marL="0" lvl="0" indent="0">
              <a:buNone/>
              <a:defRPr/>
            </a:pPr>
            <a:r>
              <a:rPr lang="tr-TR" sz="2400">
                <a:solidFill>
                  <a:prstClr val="black"/>
                </a:solidFill>
              </a:rPr>
              <a:t> </a:t>
            </a:r>
            <a:endParaRPr/>
          </a:p>
          <a:p>
            <a:pPr marL="0" lvl="0" indent="0">
              <a:buNone/>
              <a:defRPr/>
            </a:pPr>
            <a:r>
              <a:rPr lang="tr-TR" sz="2400">
                <a:solidFill>
                  <a:prstClr val="black"/>
                </a:solidFill>
              </a:rPr>
              <a:t>2) Hiç gittikçe daha fazla para ile bahis oynama isteği duydunuz mu?</a:t>
            </a:r>
            <a:endParaRPr/>
          </a:p>
          <a:p>
            <a:pPr marL="0" indent="0">
              <a:lnSpc>
                <a:spcPct val="100000"/>
              </a:lnSpc>
              <a:spcBef>
                <a:spcPts val="0"/>
              </a:spcBef>
              <a:spcAft>
                <a:spcPts val="0"/>
              </a:spcAft>
              <a:buFontTx/>
              <a:buChar char="•"/>
              <a:defRPr/>
            </a:pPr>
            <a:endParaRPr lang="tr-TR" sz="1800">
              <a:latin typeface="Arial"/>
            </a:endParaRPr>
          </a:p>
          <a:p>
            <a:pPr marL="0" indent="0">
              <a:lnSpc>
                <a:spcPct val="100000"/>
              </a:lnSpc>
              <a:spcBef>
                <a:spcPts val="0"/>
              </a:spcBef>
              <a:spcAft>
                <a:spcPts val="0"/>
              </a:spcAft>
              <a:buFontTx/>
              <a:buNone/>
              <a:defRPr/>
            </a:pPr>
            <a:endParaRPr lang="tr-TR" sz="1800">
              <a:latin typeface="Arial"/>
            </a:endParaRPr>
          </a:p>
        </p:txBody>
      </p:sp>
      <p:sp>
        <p:nvSpPr>
          <p:cNvPr id="8" name="Metin kutusu 7"/>
          <p:cNvSpPr txBox="1"/>
          <p:nvPr/>
        </p:nvSpPr>
        <p:spPr bwMode="auto">
          <a:xfrm>
            <a:off x="6228774" y="4103988"/>
            <a:ext cx="3553738" cy="1323439"/>
          </a:xfrm>
          <a:prstGeom prst="rect">
            <a:avLst/>
          </a:prstGeom>
          <a:noFill/>
        </p:spPr>
        <p:txBody>
          <a:bodyPr wrap="square" rtlCol="0">
            <a:spAutoFit/>
          </a:bodyPr>
          <a:lstStyle/>
          <a:p>
            <a:pPr algn="ctr">
              <a:defRPr/>
            </a:pPr>
            <a:r>
              <a:rPr lang="tr-TR" sz="3200" b="1"/>
              <a:t>PGSI </a:t>
            </a:r>
            <a:endParaRPr/>
          </a:p>
          <a:p>
            <a:pPr algn="ctr">
              <a:defRPr/>
            </a:pPr>
            <a:r>
              <a:rPr lang="tr-TR" sz="2400"/>
              <a:t>Problemli Kumar Oynama Şiddet İndeksi</a:t>
            </a:r>
            <a:endParaRPr/>
          </a:p>
        </p:txBody>
      </p:sp>
      <p:pic>
        <p:nvPicPr>
          <p:cNvPr id="9" name="Resim 8"/>
          <p:cNvPicPr>
            <a:picLocks noChangeAspect="1"/>
          </p:cNvPicPr>
          <p:nvPr/>
        </p:nvPicPr>
        <p:blipFill>
          <a:blip r:embed="rId2"/>
          <a:stretch/>
        </p:blipFill>
        <p:spPr bwMode="auto">
          <a:xfrm>
            <a:off x="5545779" y="1473362"/>
            <a:ext cx="6180356" cy="22785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br>
              <a:rPr lang="tr-TR" sz="2800" b="1">
                <a:solidFill>
                  <a:srgbClr val="FF0000"/>
                </a:solidFill>
              </a:rPr>
            </a:br>
            <a:br>
              <a:rPr lang="tr-TR" sz="2800" b="1">
                <a:solidFill>
                  <a:srgbClr val="FF0000"/>
                </a:solidFill>
              </a:rP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16</a:t>
            </a:fld>
            <a:endParaRPr lang="tr-TR"/>
          </a:p>
        </p:txBody>
      </p:sp>
      <p:sp>
        <p:nvSpPr>
          <p:cNvPr id="4" name="Metin Yer Tutucusu 3"/>
          <p:cNvSpPr>
            <a:spLocks noGrp="1"/>
          </p:cNvSpPr>
          <p:nvPr>
            <p:ph type="body" sz="half" idx="2"/>
          </p:nvPr>
        </p:nvSpPr>
        <p:spPr bwMode="auto"/>
        <p:txBody>
          <a:bodyPr>
            <a:normAutofit lnSpcReduction="10000"/>
          </a:bodyPr>
          <a:lstStyle/>
          <a:p>
            <a:pPr>
              <a:defRPr/>
            </a:pPr>
            <a:r>
              <a:rPr lang="tr-TR" sz="2000">
                <a:ea typeface="MS Mincho"/>
              </a:rPr>
              <a:t>Farkındalık oluşturmak ve bilgi edinmek için şu sorular da başvuran kişiye sorulabilir.</a:t>
            </a:r>
            <a:endParaRPr/>
          </a:p>
          <a:p>
            <a:pPr marL="285750" indent="-285750">
              <a:buFont typeface="Arial"/>
              <a:buChar char="•"/>
              <a:defRPr/>
            </a:pPr>
            <a:endParaRPr lang="tr-TR" sz="2000">
              <a:ea typeface="MS Mincho"/>
            </a:endParaRPr>
          </a:p>
          <a:p>
            <a:pPr marL="285750" indent="-285750">
              <a:buFont typeface="Arial"/>
              <a:buChar char="•"/>
              <a:defRPr/>
            </a:pPr>
            <a:r>
              <a:rPr lang="tr-TR" sz="2000">
                <a:ea typeface="MS Mincho"/>
              </a:rPr>
              <a:t>O</a:t>
            </a:r>
            <a:r>
              <a:rPr lang="en-US" sz="2000">
                <a:ea typeface="MS Mincho"/>
              </a:rPr>
              <a:t>yun</a:t>
            </a:r>
            <a:r>
              <a:rPr lang="en-US" sz="2000">
                <a:ea typeface="MS Mincho"/>
              </a:rPr>
              <a:t> /</a:t>
            </a:r>
            <a:r>
              <a:rPr lang="en-US" sz="2000">
                <a:ea typeface="MS Mincho"/>
              </a:rPr>
              <a:t>kumar</a:t>
            </a:r>
            <a:r>
              <a:rPr lang="en-US" sz="2000">
                <a:ea typeface="MS Mincho"/>
              </a:rPr>
              <a:t> </a:t>
            </a:r>
            <a:r>
              <a:rPr lang="en-US" sz="2000">
                <a:ea typeface="MS Mincho"/>
              </a:rPr>
              <a:t>türlerinden</a:t>
            </a:r>
            <a:r>
              <a:rPr lang="en-US" sz="2000">
                <a:ea typeface="MS Mincho"/>
              </a:rPr>
              <a:t> </a:t>
            </a:r>
            <a:r>
              <a:rPr lang="en-US" sz="2000">
                <a:ea typeface="MS Mincho"/>
              </a:rPr>
              <a:t>hangilerini</a:t>
            </a:r>
            <a:r>
              <a:rPr lang="en-US" sz="2000">
                <a:ea typeface="MS Mincho"/>
              </a:rPr>
              <a:t> </a:t>
            </a:r>
            <a:r>
              <a:rPr lang="en-US" sz="2000">
                <a:ea typeface="MS Mincho"/>
              </a:rPr>
              <a:t>düzenli</a:t>
            </a:r>
            <a:r>
              <a:rPr lang="en-US" sz="2000">
                <a:ea typeface="MS Mincho"/>
              </a:rPr>
              <a:t> </a:t>
            </a:r>
            <a:r>
              <a:rPr lang="en-US" sz="2000">
                <a:ea typeface="MS Mincho"/>
              </a:rPr>
              <a:t>olarak</a:t>
            </a:r>
            <a:r>
              <a:rPr lang="en-US" sz="2000">
                <a:ea typeface="MS Mincho"/>
              </a:rPr>
              <a:t> </a:t>
            </a:r>
            <a:r>
              <a:rPr lang="en-US" sz="2000">
                <a:ea typeface="MS Mincho"/>
              </a:rPr>
              <a:t>oynuyorsunuz</a:t>
            </a:r>
            <a:r>
              <a:rPr lang="en-US" sz="2000">
                <a:ea typeface="MS Mincho"/>
              </a:rPr>
              <a:t>?</a:t>
            </a:r>
            <a:endParaRPr/>
          </a:p>
          <a:p>
            <a:pPr marL="742950" lvl="1" indent="-285750">
              <a:buFont typeface="Arial"/>
              <a:buChar char="•"/>
              <a:defRPr/>
            </a:pPr>
            <a:r>
              <a:rPr lang="tr-TR" sz="1800">
                <a:ea typeface="MS Mincho"/>
              </a:rPr>
              <a:t>Bazı kumar türleri daha sık ve uzun süre bahis oynamaya teşvik edebildiğinden daha risklidir. Hangi türlerin düzenli oynandığını sormak kişinin oynama </a:t>
            </a:r>
            <a:r>
              <a:rPr lang="tr-TR" sz="1800">
                <a:ea typeface="MS Mincho"/>
              </a:rPr>
              <a:t>paterni</a:t>
            </a:r>
            <a:r>
              <a:rPr lang="tr-TR" sz="1800">
                <a:ea typeface="MS Mincho"/>
              </a:rPr>
              <a:t> hakkında bilgi verir. </a:t>
            </a:r>
            <a:endParaRPr/>
          </a:p>
          <a:p>
            <a:pPr marL="742950" lvl="1" indent="-285750">
              <a:buFont typeface="Arial"/>
              <a:buChar char="•"/>
              <a:defRPr/>
            </a:pPr>
            <a:endParaRPr lang="tr-TR" sz="1800">
              <a:ea typeface="MS Mincho"/>
            </a:endParaRPr>
          </a:p>
          <a:p>
            <a:pPr marL="285750" indent="-285750">
              <a:buFont typeface="Arial"/>
              <a:buChar char="•"/>
              <a:defRPr/>
            </a:pPr>
            <a:r>
              <a:rPr lang="tr-TR" sz="2000">
                <a:ea typeface="MS Mincho"/>
              </a:rPr>
              <a:t>O</a:t>
            </a:r>
            <a:r>
              <a:rPr lang="en-US" sz="2000">
                <a:ea typeface="MS Mincho"/>
              </a:rPr>
              <a:t>yunlar</a:t>
            </a:r>
            <a:r>
              <a:rPr lang="tr-TR" sz="2000">
                <a:ea typeface="MS Mincho"/>
              </a:rPr>
              <a:t>/Kumar</a:t>
            </a:r>
            <a:r>
              <a:rPr lang="en-US" sz="2000">
                <a:ea typeface="MS Mincho"/>
              </a:rPr>
              <a:t> </a:t>
            </a:r>
            <a:r>
              <a:rPr lang="en-US" sz="2000">
                <a:ea typeface="MS Mincho"/>
              </a:rPr>
              <a:t>için</a:t>
            </a:r>
            <a:r>
              <a:rPr lang="en-US" sz="2000">
                <a:ea typeface="MS Mincho"/>
              </a:rPr>
              <a:t> </a:t>
            </a:r>
            <a:r>
              <a:rPr lang="en-US" sz="2000">
                <a:ea typeface="MS Mincho"/>
              </a:rPr>
              <a:t>aylık</a:t>
            </a:r>
            <a:r>
              <a:rPr lang="en-US" sz="2000">
                <a:ea typeface="MS Mincho"/>
              </a:rPr>
              <a:t> ne </a:t>
            </a:r>
            <a:r>
              <a:rPr lang="en-US" sz="2000">
                <a:ea typeface="MS Mincho"/>
              </a:rPr>
              <a:t>kadar</a:t>
            </a:r>
            <a:r>
              <a:rPr lang="en-US" sz="2000">
                <a:ea typeface="MS Mincho"/>
              </a:rPr>
              <a:t> para </a:t>
            </a:r>
            <a:r>
              <a:rPr lang="en-US" sz="2000">
                <a:ea typeface="MS Mincho"/>
              </a:rPr>
              <a:t>harcıyorsunuz</a:t>
            </a:r>
            <a:r>
              <a:rPr lang="tr-TR" sz="2000">
                <a:ea typeface="MS Mincho"/>
              </a:rPr>
              <a:t>?( Her bir oyun/kumar için tek tek)</a:t>
            </a:r>
            <a:endParaRPr/>
          </a:p>
          <a:p>
            <a:pPr marL="742950" lvl="1" indent="-285750">
              <a:buFont typeface="Arial"/>
              <a:buChar char="•"/>
              <a:defRPr/>
            </a:pPr>
            <a:r>
              <a:rPr lang="tr-TR" sz="1800">
                <a:ea typeface="MS Mincho"/>
              </a:rPr>
              <a:t>Farklı ülkelerde kriterler değişmekle birlikte temelde kişinin gelirinin ciddi bir bölümünü kumara ayırması sorun olarak değerlendirilmelidir.</a:t>
            </a:r>
            <a:endParaRPr lang="tr-TR" sz="1800">
              <a:ea typeface="MS Mincho"/>
            </a:endParaRPr>
          </a:p>
          <a:p>
            <a:pPr marL="285750" indent="-285750">
              <a:buFont typeface="Arial"/>
              <a:buChar char="•"/>
              <a:defRPr/>
            </a:pPr>
            <a:endParaRPr lang="en-US" sz="2000">
              <a:ea typeface="MS Mincho"/>
              <a:cs typeface="Times New Roman"/>
            </a:endParaRPr>
          </a:p>
          <a:p>
            <a:pPr marL="285750" indent="-285750">
              <a:buFont typeface="Arial"/>
              <a:buChar char="•"/>
              <a:defRPr/>
            </a:pPr>
            <a:r>
              <a:rPr lang="en-US" sz="2000">
                <a:ea typeface="MS Mincho"/>
                <a:cs typeface="Times New Roman"/>
              </a:rPr>
              <a:t>Ayda</a:t>
            </a:r>
            <a:r>
              <a:rPr lang="en-US" sz="2000">
                <a:ea typeface="MS Mincho"/>
                <a:cs typeface="Times New Roman"/>
              </a:rPr>
              <a:t> </a:t>
            </a:r>
            <a:r>
              <a:rPr lang="en-US" sz="2000">
                <a:ea typeface="MS Mincho"/>
                <a:cs typeface="Times New Roman"/>
              </a:rPr>
              <a:t>ortalama</a:t>
            </a:r>
            <a:r>
              <a:rPr lang="en-US" sz="2000">
                <a:ea typeface="MS Mincho"/>
                <a:cs typeface="Times New Roman"/>
              </a:rPr>
              <a:t> ne </a:t>
            </a:r>
            <a:r>
              <a:rPr lang="en-US" sz="2000">
                <a:ea typeface="MS Mincho"/>
                <a:cs typeface="Times New Roman"/>
              </a:rPr>
              <a:t>sıklıkla</a:t>
            </a:r>
            <a:r>
              <a:rPr lang="en-US" sz="2000">
                <a:ea typeface="MS Mincho"/>
                <a:cs typeface="Times New Roman"/>
              </a:rPr>
              <a:t>  </a:t>
            </a:r>
            <a:r>
              <a:rPr lang="en-US" sz="2000">
                <a:ea typeface="MS Mincho"/>
                <a:cs typeface="Times New Roman"/>
              </a:rPr>
              <a:t>bahis</a:t>
            </a:r>
            <a:r>
              <a:rPr lang="en-US" sz="2000">
                <a:ea typeface="MS Mincho"/>
                <a:cs typeface="Times New Roman"/>
              </a:rPr>
              <a:t> </a:t>
            </a:r>
            <a:r>
              <a:rPr lang="en-US" sz="2000">
                <a:ea typeface="MS Mincho"/>
                <a:cs typeface="Times New Roman"/>
              </a:rPr>
              <a:t>ve</a:t>
            </a:r>
            <a:r>
              <a:rPr lang="en-US" sz="2000">
                <a:ea typeface="MS Mincho"/>
                <a:cs typeface="Times New Roman"/>
              </a:rPr>
              <a:t> </a:t>
            </a:r>
            <a:r>
              <a:rPr lang="en-US" sz="2000">
                <a:ea typeface="MS Mincho"/>
                <a:cs typeface="Times New Roman"/>
              </a:rPr>
              <a:t>şans</a:t>
            </a:r>
            <a:r>
              <a:rPr lang="en-US" sz="2000">
                <a:ea typeface="MS Mincho"/>
                <a:cs typeface="Times New Roman"/>
              </a:rPr>
              <a:t> </a:t>
            </a:r>
            <a:r>
              <a:rPr lang="en-US" sz="2000">
                <a:ea typeface="MS Mincho"/>
                <a:cs typeface="Times New Roman"/>
              </a:rPr>
              <a:t>oyunu</a:t>
            </a:r>
            <a:r>
              <a:rPr lang="en-US" sz="2000">
                <a:ea typeface="MS Mincho"/>
                <a:cs typeface="Times New Roman"/>
              </a:rPr>
              <a:t> </a:t>
            </a:r>
            <a:r>
              <a:rPr lang="en-US" sz="2000">
                <a:ea typeface="MS Mincho"/>
                <a:cs typeface="Times New Roman"/>
              </a:rPr>
              <a:t>oynuyorsunuz</a:t>
            </a:r>
            <a:r>
              <a:rPr lang="en-US" sz="2000">
                <a:ea typeface="MS Mincho"/>
                <a:cs typeface="Times New Roman"/>
              </a:rPr>
              <a:t>?</a:t>
            </a:r>
            <a:endParaRPr/>
          </a:p>
          <a:p>
            <a:pPr marL="742950" lvl="1" indent="-285750">
              <a:buFont typeface="Arial"/>
              <a:buChar char="•"/>
              <a:defRPr/>
            </a:pPr>
            <a:r>
              <a:rPr lang="en-US" sz="1800">
                <a:ea typeface="MS Mincho"/>
                <a:cs typeface="Times New Roman"/>
              </a:rPr>
              <a:t>Yapılan</a:t>
            </a:r>
            <a:r>
              <a:rPr lang="en-US" sz="1800">
                <a:ea typeface="MS Mincho"/>
                <a:cs typeface="Times New Roman"/>
              </a:rPr>
              <a:t> </a:t>
            </a:r>
            <a:r>
              <a:rPr lang="en-US" sz="1800">
                <a:ea typeface="MS Mincho"/>
                <a:cs typeface="Times New Roman"/>
              </a:rPr>
              <a:t>çalışmalar</a:t>
            </a:r>
            <a:r>
              <a:rPr lang="en-US" sz="1800">
                <a:ea typeface="MS Mincho"/>
                <a:cs typeface="Times New Roman"/>
              </a:rPr>
              <a:t> </a:t>
            </a:r>
            <a:r>
              <a:rPr lang="en-US" sz="1800">
                <a:ea typeface="MS Mincho"/>
                <a:cs typeface="Times New Roman"/>
              </a:rPr>
              <a:t>ayda</a:t>
            </a:r>
            <a:r>
              <a:rPr lang="en-US" sz="1800">
                <a:ea typeface="MS Mincho"/>
                <a:cs typeface="Times New Roman"/>
              </a:rPr>
              <a:t> 4 </a:t>
            </a:r>
            <a:r>
              <a:rPr lang="en-US" sz="1800">
                <a:ea typeface="MS Mincho"/>
                <a:cs typeface="Times New Roman"/>
              </a:rPr>
              <a:t>kereden</a:t>
            </a:r>
            <a:r>
              <a:rPr lang="en-US" sz="1800">
                <a:ea typeface="MS Mincho"/>
                <a:cs typeface="Times New Roman"/>
              </a:rPr>
              <a:t> </a:t>
            </a:r>
            <a:r>
              <a:rPr lang="en-US" sz="1800">
                <a:ea typeface="MS Mincho"/>
                <a:cs typeface="Times New Roman"/>
              </a:rPr>
              <a:t>fazla</a:t>
            </a:r>
            <a:r>
              <a:rPr lang="en-US" sz="1800">
                <a:ea typeface="MS Mincho"/>
                <a:cs typeface="Times New Roman"/>
              </a:rPr>
              <a:t> </a:t>
            </a:r>
            <a:r>
              <a:rPr lang="en-US" sz="1800">
                <a:ea typeface="MS Mincho"/>
                <a:cs typeface="Times New Roman"/>
              </a:rPr>
              <a:t>oynamanın</a:t>
            </a:r>
            <a:r>
              <a:rPr lang="en-US" sz="1800">
                <a:ea typeface="MS Mincho"/>
                <a:cs typeface="Times New Roman"/>
              </a:rPr>
              <a:t> </a:t>
            </a:r>
            <a:r>
              <a:rPr lang="en-US" sz="1800">
                <a:ea typeface="MS Mincho"/>
                <a:cs typeface="Times New Roman"/>
              </a:rPr>
              <a:t>riski</a:t>
            </a:r>
            <a:r>
              <a:rPr lang="en-US" sz="1800">
                <a:ea typeface="MS Mincho"/>
                <a:cs typeface="Times New Roman"/>
              </a:rPr>
              <a:t> </a:t>
            </a:r>
            <a:r>
              <a:rPr lang="en-US" sz="1800">
                <a:ea typeface="MS Mincho"/>
                <a:cs typeface="Times New Roman"/>
              </a:rPr>
              <a:t>olabileceğini</a:t>
            </a:r>
            <a:r>
              <a:rPr lang="en-US" sz="1800">
                <a:ea typeface="MS Mincho"/>
                <a:cs typeface="Times New Roman"/>
              </a:rPr>
              <a:t> </a:t>
            </a:r>
            <a:r>
              <a:rPr lang="en-US" sz="1800">
                <a:ea typeface="MS Mincho"/>
                <a:cs typeface="Times New Roman"/>
              </a:rPr>
              <a:t>belirtmektedir</a:t>
            </a:r>
            <a:r>
              <a:rPr lang="en-US" sz="1800">
                <a:ea typeface="MS Mincho"/>
                <a:cs typeface="Times New Roman"/>
              </a:rPr>
              <a:t>. Bu da </a:t>
            </a:r>
            <a:r>
              <a:rPr lang="en-US" sz="1800">
                <a:ea typeface="MS Mincho"/>
                <a:cs typeface="Times New Roman"/>
              </a:rPr>
              <a:t>haftada</a:t>
            </a:r>
            <a:r>
              <a:rPr lang="en-US" sz="1800">
                <a:ea typeface="MS Mincho"/>
                <a:cs typeface="Times New Roman"/>
              </a:rPr>
              <a:t> </a:t>
            </a:r>
            <a:r>
              <a:rPr lang="en-US" sz="1800">
                <a:ea typeface="MS Mincho"/>
                <a:cs typeface="Times New Roman"/>
              </a:rPr>
              <a:t>bir</a:t>
            </a:r>
            <a:r>
              <a:rPr lang="en-US" sz="1800">
                <a:ea typeface="MS Mincho"/>
                <a:cs typeface="Times New Roman"/>
              </a:rPr>
              <a:t> </a:t>
            </a:r>
            <a:r>
              <a:rPr lang="en-US" sz="1800">
                <a:ea typeface="MS Mincho"/>
                <a:cs typeface="Times New Roman"/>
              </a:rPr>
              <a:t>kez</a:t>
            </a:r>
            <a:r>
              <a:rPr lang="en-US" sz="1800">
                <a:ea typeface="MS Mincho"/>
                <a:cs typeface="Times New Roman"/>
              </a:rPr>
              <a:t> </a:t>
            </a:r>
            <a:r>
              <a:rPr lang="en-US" sz="1800">
                <a:ea typeface="MS Mincho"/>
                <a:cs typeface="Times New Roman"/>
              </a:rPr>
              <a:t>oynamak</a:t>
            </a:r>
            <a:r>
              <a:rPr lang="en-US" sz="1800">
                <a:ea typeface="MS Mincho"/>
                <a:cs typeface="Times New Roman"/>
              </a:rPr>
              <a:t> </a:t>
            </a:r>
            <a:r>
              <a:rPr lang="en-US" sz="1800">
                <a:ea typeface="MS Mincho"/>
                <a:cs typeface="Times New Roman"/>
              </a:rPr>
              <a:t>anlamına</a:t>
            </a:r>
            <a:r>
              <a:rPr lang="en-US" sz="1800">
                <a:ea typeface="MS Mincho"/>
                <a:cs typeface="Times New Roman"/>
              </a:rPr>
              <a:t> </a:t>
            </a:r>
            <a:r>
              <a:rPr lang="en-US" sz="1800">
                <a:ea typeface="MS Mincho"/>
                <a:cs typeface="Times New Roman"/>
              </a:rPr>
              <a:t>gelir</a:t>
            </a:r>
            <a:r>
              <a:rPr lang="en-US" sz="1800">
                <a:ea typeface="MS Mincho"/>
                <a:cs typeface="Times New Roman"/>
              </a:rPr>
              <a:t>. </a:t>
            </a:r>
            <a:r>
              <a:rPr lang="en-US" sz="1800">
                <a:ea typeface="MS Mincho"/>
                <a:cs typeface="Times New Roman"/>
              </a:rPr>
              <a:t>Ancak</a:t>
            </a:r>
            <a:r>
              <a:rPr lang="en-US" sz="1800">
                <a:ea typeface="MS Mincho"/>
                <a:cs typeface="Times New Roman"/>
              </a:rPr>
              <a:t> </a:t>
            </a:r>
            <a:r>
              <a:rPr lang="en-US" sz="1800">
                <a:ea typeface="MS Mincho"/>
                <a:cs typeface="Times New Roman"/>
              </a:rPr>
              <a:t>sayının</a:t>
            </a:r>
            <a:r>
              <a:rPr lang="en-US" sz="1800">
                <a:ea typeface="MS Mincho"/>
                <a:cs typeface="Times New Roman"/>
              </a:rPr>
              <a:t> </a:t>
            </a:r>
            <a:r>
              <a:rPr lang="en-US" sz="1800">
                <a:ea typeface="MS Mincho"/>
                <a:cs typeface="Times New Roman"/>
              </a:rPr>
              <a:t>yanısıra</a:t>
            </a:r>
            <a:r>
              <a:rPr lang="en-US" sz="1800">
                <a:ea typeface="MS Mincho"/>
                <a:cs typeface="Times New Roman"/>
              </a:rPr>
              <a:t> </a:t>
            </a:r>
            <a:r>
              <a:rPr lang="en-US" sz="1800">
                <a:ea typeface="MS Mincho"/>
                <a:cs typeface="Times New Roman"/>
              </a:rPr>
              <a:t>oyun</a:t>
            </a:r>
            <a:r>
              <a:rPr lang="en-US" sz="1800">
                <a:ea typeface="MS Mincho"/>
                <a:cs typeface="Times New Roman"/>
              </a:rPr>
              <a:t> </a:t>
            </a:r>
            <a:r>
              <a:rPr lang="en-US" sz="1800">
                <a:ea typeface="MS Mincho"/>
                <a:cs typeface="Times New Roman"/>
              </a:rPr>
              <a:t>niteliği</a:t>
            </a:r>
            <a:r>
              <a:rPr lang="en-US" sz="1800">
                <a:ea typeface="MS Mincho"/>
                <a:cs typeface="Times New Roman"/>
              </a:rPr>
              <a:t> </a:t>
            </a:r>
            <a:r>
              <a:rPr lang="en-US" sz="1800">
                <a:ea typeface="MS Mincho"/>
                <a:cs typeface="Times New Roman"/>
              </a:rPr>
              <a:t>ve</a:t>
            </a:r>
            <a:r>
              <a:rPr lang="en-US" sz="1800">
                <a:ea typeface="MS Mincho"/>
                <a:cs typeface="Times New Roman"/>
              </a:rPr>
              <a:t> </a:t>
            </a:r>
            <a:r>
              <a:rPr lang="en-US" sz="1800">
                <a:ea typeface="MS Mincho"/>
                <a:cs typeface="Times New Roman"/>
              </a:rPr>
              <a:t>kişiye</a:t>
            </a:r>
            <a:r>
              <a:rPr lang="en-US" sz="1800">
                <a:ea typeface="MS Mincho"/>
                <a:cs typeface="Times New Roman"/>
              </a:rPr>
              <a:t>/</a:t>
            </a:r>
            <a:r>
              <a:rPr lang="en-US" sz="1800">
                <a:ea typeface="MS Mincho"/>
                <a:cs typeface="Times New Roman"/>
              </a:rPr>
              <a:t>çevresine</a:t>
            </a:r>
            <a:r>
              <a:rPr lang="en-US" sz="1800">
                <a:ea typeface="MS Mincho"/>
                <a:cs typeface="Times New Roman"/>
              </a:rPr>
              <a:t> </a:t>
            </a:r>
            <a:r>
              <a:rPr lang="en-US" sz="1800">
                <a:ea typeface="MS Mincho"/>
                <a:cs typeface="Times New Roman"/>
              </a:rPr>
              <a:t>verdiği</a:t>
            </a:r>
            <a:r>
              <a:rPr lang="en-US" sz="1800">
                <a:ea typeface="MS Mincho"/>
                <a:cs typeface="Times New Roman"/>
              </a:rPr>
              <a:t> </a:t>
            </a:r>
            <a:r>
              <a:rPr lang="en-US" sz="1800">
                <a:ea typeface="MS Mincho"/>
                <a:cs typeface="Times New Roman"/>
              </a:rPr>
              <a:t>zararın</a:t>
            </a:r>
            <a:r>
              <a:rPr lang="en-US" sz="1800">
                <a:ea typeface="MS Mincho"/>
                <a:cs typeface="Times New Roman"/>
              </a:rPr>
              <a:t> </a:t>
            </a:r>
            <a:r>
              <a:rPr lang="en-US" sz="1800">
                <a:ea typeface="MS Mincho"/>
                <a:cs typeface="Times New Roman"/>
              </a:rPr>
              <a:t>düzeyi</a:t>
            </a:r>
            <a:r>
              <a:rPr lang="en-US" sz="1800">
                <a:ea typeface="MS Mincho"/>
                <a:cs typeface="Times New Roman"/>
              </a:rPr>
              <a:t> de </a:t>
            </a:r>
            <a:r>
              <a:rPr lang="en-US" sz="1800">
                <a:ea typeface="MS Mincho"/>
                <a:cs typeface="Times New Roman"/>
              </a:rPr>
              <a:t>dikkate</a:t>
            </a:r>
            <a:r>
              <a:rPr lang="en-US" sz="1800">
                <a:ea typeface="MS Mincho"/>
                <a:cs typeface="Times New Roman"/>
              </a:rPr>
              <a:t> </a:t>
            </a:r>
            <a:r>
              <a:rPr lang="en-US" sz="1800">
                <a:ea typeface="MS Mincho"/>
                <a:cs typeface="Times New Roman"/>
              </a:rPr>
              <a:t>alınmalıdır</a:t>
            </a:r>
            <a:r>
              <a:rPr lang="en-US" sz="1800">
                <a:ea typeface="MS Mincho"/>
                <a:cs typeface="Times New Roman"/>
              </a:rPr>
              <a:t>. </a:t>
            </a:r>
            <a:endParaRPr lang="tr-TR" sz="1800">
              <a:ea typeface="MS Mincho"/>
              <a:cs typeface="Times New Roman"/>
            </a:endParaRPr>
          </a:p>
          <a:p>
            <a:pPr marL="285750" indent="-285750">
              <a:buFont typeface="Arial"/>
              <a:buChar cha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36110" y="709095"/>
            <a:ext cx="11089225" cy="504497"/>
          </a:xfrm>
        </p:spPr>
        <p:txBody>
          <a:bodyPr>
            <a:normAutofit/>
          </a:bodyPr>
          <a:lstStyle/>
          <a:p>
            <a:pPr>
              <a:defRPr/>
            </a:pPr>
            <a:r>
              <a:rPr lang="tr-TR">
                <a:solidFill>
                  <a:srgbClr val="FF0000"/>
                </a:solidFill>
              </a:rPr>
              <a:t>Yeni ve Yüksek Riskli Kumar Formları</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6" name="İçerik Yer Tutucusu 2"/>
          <p:cNvSpPr txBox="1"/>
          <p:nvPr/>
        </p:nvSpPr>
        <p:spPr bwMode="auto">
          <a:xfrm>
            <a:off x="838200" y="1416380"/>
            <a:ext cx="10515600" cy="4251960"/>
          </a:xfrm>
          <a:prstGeom prst="rect">
            <a:avLst/>
          </a:prstGeom>
        </p:spPr>
        <p:txBody>
          <a:bodyPr>
            <a:normAutofit fontScale="85000" lnSpcReduction="1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50000"/>
              </a:lnSpc>
              <a:buClr>
                <a:srgbClr val="C00000"/>
              </a:buClr>
              <a:buFont typeface="Wingdings"/>
              <a:buChar char="§"/>
              <a:defRPr/>
            </a:pPr>
            <a:r>
              <a:rPr lang="tr-TR" sz="2000">
                <a:solidFill>
                  <a:schemeClr val="tx1">
                    <a:lumMod val="85000"/>
                    <a:lumOff val="15000"/>
                  </a:schemeClr>
                </a:solidFill>
              </a:rPr>
              <a:t>Ganimet kutuları (</a:t>
            </a:r>
            <a:r>
              <a:rPr lang="tr-TR" sz="2000">
                <a:solidFill>
                  <a:schemeClr val="tx1">
                    <a:lumMod val="85000"/>
                    <a:lumOff val="15000"/>
                  </a:schemeClr>
                </a:solidFill>
              </a:rPr>
              <a:t>loot</a:t>
            </a:r>
            <a:r>
              <a:rPr lang="tr-TR" sz="2000">
                <a:solidFill>
                  <a:schemeClr val="tx1">
                    <a:lumMod val="85000"/>
                    <a:lumOff val="15000"/>
                  </a:schemeClr>
                </a:solidFill>
              </a:rPr>
              <a:t> </a:t>
            </a:r>
            <a:r>
              <a:rPr lang="tr-TR" sz="2000">
                <a:solidFill>
                  <a:schemeClr val="tx1">
                    <a:lumMod val="85000"/>
                    <a:lumOff val="15000"/>
                  </a:schemeClr>
                </a:solidFill>
              </a:rPr>
              <a:t>box</a:t>
            </a:r>
            <a:r>
              <a:rPr lang="tr-TR" sz="2000">
                <a:solidFill>
                  <a:schemeClr val="tx1">
                    <a:lumMod val="85000"/>
                    <a:lumOff val="15000"/>
                  </a:schemeClr>
                </a:solidFill>
              </a:rPr>
              <a:t>): </a:t>
            </a:r>
            <a:r>
              <a:rPr lang="tr-TR" sz="2000"/>
              <a:t>(Kumar benzeri oyun içi kutular)</a:t>
            </a:r>
            <a:endParaRPr/>
          </a:p>
          <a:p>
            <a:pPr marL="342900" indent="-342900">
              <a:lnSpc>
                <a:spcPct val="150000"/>
              </a:lnSpc>
              <a:buClr>
                <a:srgbClr val="C00000"/>
              </a:buClr>
              <a:buFont typeface="Wingdings"/>
              <a:buChar char="§"/>
              <a:defRPr/>
            </a:pPr>
            <a:r>
              <a:rPr lang="tr-TR" sz="2000">
                <a:solidFill>
                  <a:schemeClr val="tx1">
                    <a:lumMod val="85000"/>
                    <a:lumOff val="15000"/>
                  </a:schemeClr>
                </a:solidFill>
              </a:rPr>
              <a:t>Skin </a:t>
            </a:r>
            <a:r>
              <a:rPr lang="tr-TR" sz="2000">
                <a:solidFill>
                  <a:schemeClr val="tx1">
                    <a:lumMod val="85000"/>
                    <a:lumOff val="15000"/>
                  </a:schemeClr>
                </a:solidFill>
              </a:rPr>
              <a:t>gambling</a:t>
            </a:r>
            <a:r>
              <a:rPr lang="tr-TR" sz="2000">
                <a:solidFill>
                  <a:schemeClr val="tx1">
                    <a:lumMod val="85000"/>
                    <a:lumOff val="15000"/>
                  </a:schemeClr>
                </a:solidFill>
              </a:rPr>
              <a:t> </a:t>
            </a:r>
            <a:r>
              <a:rPr lang="tr-TR" sz="2000"/>
              <a:t> (Oyun içi eşya ile kumar)</a:t>
            </a:r>
            <a:endParaRPr/>
          </a:p>
          <a:p>
            <a:pPr marL="342900" indent="-342900">
              <a:lnSpc>
                <a:spcPct val="150000"/>
              </a:lnSpc>
              <a:buClr>
                <a:srgbClr val="C00000"/>
              </a:buClr>
              <a:buFont typeface="Wingdings"/>
              <a:buChar char="§"/>
              <a:defRPr/>
            </a:pPr>
            <a:r>
              <a:rPr lang="tr-TR" sz="2000"/>
              <a:t>E-Spor Bahisleri” ve Canlı Oyun Üstünden Bahis</a:t>
            </a:r>
            <a:endParaRPr/>
          </a:p>
          <a:p>
            <a:pPr marL="342900" indent="-342900">
              <a:lnSpc>
                <a:spcPct val="150000"/>
              </a:lnSpc>
              <a:buClr>
                <a:srgbClr val="C00000"/>
              </a:buClr>
              <a:buFont typeface="Wingdings"/>
              <a:buChar char="§"/>
              <a:defRPr/>
            </a:pPr>
            <a:r>
              <a:rPr lang="tr-TR" sz="2000"/>
              <a:t>Mikro-Bahisler (Micro-</a:t>
            </a:r>
            <a:r>
              <a:rPr lang="tr-TR" sz="2000"/>
              <a:t>betting</a:t>
            </a:r>
            <a:r>
              <a:rPr lang="tr-TR" sz="2000"/>
              <a:t>) - Kumarın “</a:t>
            </a:r>
            <a:r>
              <a:rPr lang="tr-TR" sz="2000"/>
              <a:t>TikTok</a:t>
            </a:r>
            <a:r>
              <a:rPr lang="tr-TR" sz="2000"/>
              <a:t> versiyonu”</a:t>
            </a:r>
            <a:endParaRPr/>
          </a:p>
          <a:p>
            <a:pPr marL="342900" indent="-342900">
              <a:lnSpc>
                <a:spcPct val="150000"/>
              </a:lnSpc>
              <a:buClr>
                <a:srgbClr val="C00000"/>
              </a:buClr>
              <a:buFont typeface="Wingdings"/>
              <a:buChar char="§"/>
              <a:defRPr/>
            </a:pPr>
            <a:r>
              <a:rPr lang="tr-TR" sz="2000"/>
              <a:t>Kripto para işlemleri Kripto Kumar ve NFT Tabanlı Kumar</a:t>
            </a:r>
            <a:endParaRPr lang="tr-TR" sz="2400"/>
          </a:p>
          <a:p>
            <a:pPr marL="342900" indent="-342900">
              <a:lnSpc>
                <a:spcPct val="150000"/>
              </a:lnSpc>
              <a:buClr>
                <a:srgbClr val="C00000"/>
              </a:buClr>
              <a:buFont typeface="Wingdings"/>
              <a:buChar char="§"/>
              <a:defRPr/>
            </a:pPr>
            <a:r>
              <a:rPr lang="tr-TR" sz="2000"/>
              <a:t>Kısa vadeli Al-Sat uygulamaları ve kaldıraçlı işlemler</a:t>
            </a:r>
            <a:endParaRPr/>
          </a:p>
          <a:p>
            <a:pPr marL="285750" indent="-285750">
              <a:lnSpc>
                <a:spcPct val="150000"/>
              </a:lnSpc>
              <a:buClr>
                <a:srgbClr val="C00000"/>
              </a:buClr>
              <a:buFont typeface="Wingdings"/>
              <a:buChar char="§"/>
              <a:defRPr/>
            </a:pPr>
            <a:r>
              <a:rPr lang="tr-TR" sz="2000"/>
              <a:t>Yapay Zekâ ile Oto-Bahis (Auto-</a:t>
            </a:r>
            <a:r>
              <a:rPr lang="tr-TR" sz="2000"/>
              <a:t>betting</a:t>
            </a:r>
            <a:r>
              <a:rPr lang="tr-TR" sz="2000"/>
              <a:t> </a:t>
            </a:r>
            <a:r>
              <a:rPr lang="tr-TR" sz="2000"/>
              <a:t>bots</a:t>
            </a:r>
            <a:r>
              <a:rPr lang="tr-TR" sz="2000"/>
              <a:t>)</a:t>
            </a:r>
            <a:endParaRPr/>
          </a:p>
          <a:p>
            <a:pPr marL="285750" indent="-285750">
              <a:lnSpc>
                <a:spcPct val="150000"/>
              </a:lnSpc>
              <a:buClr>
                <a:srgbClr val="C00000"/>
              </a:buClr>
              <a:buFont typeface="Wingdings"/>
              <a:buChar char="§"/>
              <a:defRPr/>
            </a:pPr>
            <a:r>
              <a:rPr lang="tr-TR" sz="2000"/>
              <a:t>Telegram</a:t>
            </a:r>
            <a:r>
              <a:rPr lang="tr-TR" sz="2000"/>
              <a:t> / </a:t>
            </a:r>
            <a:r>
              <a:rPr lang="tr-TR" sz="2000"/>
              <a:t>Discord</a:t>
            </a:r>
            <a:r>
              <a:rPr lang="tr-TR" sz="2000"/>
              <a:t> Üzerinden Gizli Bahis Siteleri</a:t>
            </a:r>
            <a:endParaRPr/>
          </a:p>
          <a:p>
            <a:pPr marL="285750" indent="-285750">
              <a:buClr>
                <a:srgbClr val="FF0000"/>
              </a:buClr>
              <a:buFont typeface="Wingdings"/>
              <a:buChar char="§"/>
              <a:defRPr/>
            </a:pPr>
            <a:r>
              <a:rPr lang="tr-TR" sz="2000"/>
              <a:t>Metaverse</a:t>
            </a:r>
            <a:r>
              <a:rPr lang="tr-TR" sz="2000"/>
              <a:t> Kumar Alanları: VR/AR içinde dijital kumarhaneler</a:t>
            </a:r>
            <a:endParaRPr lang="tr-TR" sz="2000">
              <a:solidFill>
                <a:srgbClr val="FF0000"/>
              </a:solidFill>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36110" y="911883"/>
            <a:ext cx="11089225" cy="504497"/>
          </a:xfrm>
        </p:spPr>
        <p:txBody>
          <a:bodyPr>
            <a:normAutofit/>
          </a:bodyPr>
          <a:lstStyle/>
          <a:p>
            <a:pPr lvl="0">
              <a:defRPr/>
            </a:pPr>
            <a:r>
              <a:rPr lang="tr-TR">
                <a:solidFill>
                  <a:srgbClr val="FF0000"/>
                </a:solidFill>
              </a:rPr>
              <a:t>Kumar Oynama Bozukluğunda Başvuru</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18</a:t>
            </a:fld>
            <a:endParaRPr lang="tr-TR"/>
          </a:p>
        </p:txBody>
      </p:sp>
      <p:sp>
        <p:nvSpPr>
          <p:cNvPr id="6" name="İçerik Yer Tutucusu 2"/>
          <p:cNvSpPr txBox="1"/>
          <p:nvPr/>
        </p:nvSpPr>
        <p:spPr bwMode="auto">
          <a:xfrm>
            <a:off x="736110" y="1772366"/>
            <a:ext cx="10515600" cy="4251960"/>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457200" indent="-457200">
              <a:buClr>
                <a:srgbClr val="FF0000"/>
              </a:buClr>
              <a:buFont typeface="Arial"/>
              <a:buChar char="•"/>
              <a:defRPr/>
            </a:pPr>
            <a:r>
              <a:rPr lang="tr-TR" sz="2000"/>
              <a:t>Kişiler </a:t>
            </a:r>
            <a:r>
              <a:rPr lang="tr-TR" sz="2000" b="1"/>
              <a:t>genellikle sonuçlar ortaya çıktığında </a:t>
            </a:r>
            <a:r>
              <a:rPr lang="tr-TR" sz="2000"/>
              <a:t>başvururlar. </a:t>
            </a:r>
            <a:endParaRPr/>
          </a:p>
          <a:p>
            <a:pPr marL="457200" indent="-457200">
              <a:buClr>
                <a:srgbClr val="FF0000"/>
              </a:buClr>
              <a:buFont typeface="Arial"/>
              <a:buChar char="•"/>
              <a:defRPr/>
            </a:pPr>
            <a:r>
              <a:rPr lang="tr-TR" sz="2000"/>
              <a:t>Sağlık çalışanları patolojik kumar tanısı olan hastalarla genellikle eşlik eden psikiyatrik tablolar nedeni ile karşılaşmaktadır. </a:t>
            </a:r>
            <a:endParaRPr/>
          </a:p>
          <a:p>
            <a:pPr marL="457200" indent="-457200">
              <a:buClr>
                <a:srgbClr val="FF0000"/>
              </a:buClr>
              <a:buFont typeface="Arial"/>
              <a:buChar char="•"/>
              <a:defRPr/>
            </a:pPr>
            <a:r>
              <a:rPr lang="tr-TR" sz="2000"/>
              <a:t>Adli olaylarla başvuru</a:t>
            </a:r>
            <a:endParaRPr/>
          </a:p>
          <a:p>
            <a:pPr marL="457200" indent="-457200">
              <a:buClr>
                <a:srgbClr val="FF0000"/>
              </a:buClr>
              <a:buFont typeface="Arial"/>
              <a:buChar char="•"/>
              <a:defRPr/>
            </a:pPr>
            <a:r>
              <a:rPr lang="tr-TR" sz="2000"/>
              <a:t>Sağlık sorunları ile başvuru</a:t>
            </a:r>
            <a:endParaRPr/>
          </a:p>
          <a:p>
            <a:pPr marL="457200" indent="-457200">
              <a:buClr>
                <a:srgbClr val="FF0000"/>
              </a:buClr>
              <a:buFont typeface="Arial"/>
              <a:buChar char="•"/>
              <a:defRPr/>
            </a:pPr>
            <a:r>
              <a:rPr lang="tr-TR" sz="2000"/>
              <a:t>Aile içi sorunlar sonrası başvuru</a:t>
            </a:r>
            <a:endParaRPr/>
          </a:p>
          <a:p>
            <a:pPr marL="457200" indent="-457200">
              <a:buClr>
                <a:srgbClr val="FF0000"/>
              </a:buClr>
              <a:buFont typeface="Arial"/>
              <a:buChar char="•"/>
              <a:defRPr/>
            </a:pPr>
            <a:r>
              <a:rPr lang="tr-TR" sz="2000"/>
              <a:t>Mesleki sorunlar sonrası</a:t>
            </a:r>
            <a:endParaRPr/>
          </a:p>
          <a:p>
            <a:pPr marL="457200" indent="-457200">
              <a:buClr>
                <a:srgbClr val="FF0000"/>
              </a:buClr>
              <a:buFont typeface="Arial"/>
              <a:buChar char="•"/>
              <a:defRPr/>
            </a:pPr>
            <a:r>
              <a:rPr lang="tr-TR" sz="2000"/>
              <a:t>Aile yönlendirmesi ile başvuru</a:t>
            </a:r>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36110" y="911883"/>
            <a:ext cx="11089225" cy="504497"/>
          </a:xfrm>
        </p:spPr>
        <p:txBody>
          <a:bodyPr>
            <a:normAutofit/>
          </a:bodyPr>
          <a:lstStyle/>
          <a:p>
            <a:pPr lvl="0">
              <a:defRPr/>
            </a:pPr>
            <a:r>
              <a:rPr lang="tr-TR">
                <a:solidFill>
                  <a:srgbClr val="FF0000"/>
                </a:solidFill>
              </a:rPr>
              <a:t>Kumar Oynama Bozukluğunda Tedavi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19</a:t>
            </a:fld>
            <a:endParaRPr lang="tr-TR"/>
          </a:p>
        </p:txBody>
      </p:sp>
      <p:sp>
        <p:nvSpPr>
          <p:cNvPr id="6" name="İçerik Yer Tutucusu 2"/>
          <p:cNvSpPr txBox="1"/>
          <p:nvPr/>
        </p:nvSpPr>
        <p:spPr bwMode="auto">
          <a:xfrm>
            <a:off x="736110" y="1772366"/>
            <a:ext cx="10515600" cy="4251960"/>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rgbClr val="A72915"/>
              </a:buClr>
              <a:defRPr/>
            </a:pPr>
            <a:r>
              <a:rPr lang="tr-TR" sz="2000" b="1"/>
              <a:t>Psikoeğitim</a:t>
            </a:r>
            <a:endParaRPr lang="tr-TR" sz="2000" b="1"/>
          </a:p>
          <a:p>
            <a:pPr>
              <a:buClr>
                <a:srgbClr val="A72915"/>
              </a:buClr>
              <a:defRPr/>
            </a:pPr>
            <a:r>
              <a:rPr lang="tr-TR" sz="2000" b="1"/>
              <a:t>Motivasyonel</a:t>
            </a:r>
            <a:r>
              <a:rPr lang="tr-TR" sz="2000" b="1"/>
              <a:t> Görüşme</a:t>
            </a:r>
            <a:endParaRPr/>
          </a:p>
          <a:p>
            <a:pPr>
              <a:buClr>
                <a:srgbClr val="A72915"/>
              </a:buClr>
              <a:defRPr/>
            </a:pPr>
            <a:r>
              <a:rPr lang="tr-TR" sz="2000"/>
              <a:t>Farmakolojik Tedavi </a:t>
            </a:r>
            <a:endParaRPr/>
          </a:p>
          <a:p>
            <a:pPr>
              <a:buClr>
                <a:srgbClr val="A72915"/>
              </a:buClr>
              <a:defRPr/>
            </a:pPr>
            <a:r>
              <a:rPr lang="tr-TR" sz="2000"/>
              <a:t>Bireysel Terapi (BDT, internet tabanlı BDT)</a:t>
            </a:r>
            <a:endParaRPr/>
          </a:p>
          <a:p>
            <a:pPr>
              <a:buClr>
                <a:srgbClr val="A72915"/>
              </a:buClr>
              <a:defRPr/>
            </a:pPr>
            <a:r>
              <a:rPr lang="tr-TR" sz="2000"/>
              <a:t>Aile terapisi</a:t>
            </a:r>
            <a:endParaRPr/>
          </a:p>
          <a:p>
            <a:pPr>
              <a:buClr>
                <a:srgbClr val="A72915"/>
              </a:buClr>
              <a:defRPr/>
            </a:pPr>
            <a:r>
              <a:rPr lang="tr-TR" sz="2000"/>
              <a:t>Grup Terapileri</a:t>
            </a:r>
            <a:endParaRPr/>
          </a:p>
          <a:p>
            <a:pPr>
              <a:buClr>
                <a:srgbClr val="A72915"/>
              </a:buClr>
              <a:defRPr/>
            </a:pPr>
            <a:r>
              <a:rPr lang="tr-TR" sz="2000"/>
              <a:t>Destek Grupları</a:t>
            </a:r>
            <a:endParaRPr/>
          </a:p>
          <a:p>
            <a:pPr>
              <a:buClr>
                <a:srgbClr val="A72915"/>
              </a:buClr>
              <a:defRPr/>
            </a:pPr>
            <a:r>
              <a:rPr lang="tr-TR" sz="2000"/>
              <a:t>Entegre Tedavi Planları</a:t>
            </a:r>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1" y="822424"/>
            <a:ext cx="11089225" cy="504497"/>
          </a:xfrm>
        </p:spPr>
        <p:txBody>
          <a:bodyPr/>
          <a:lstStyle/>
          <a:p>
            <a:pPr>
              <a:defRPr/>
            </a:pPr>
            <a:r>
              <a:rPr lang="tr-TR">
                <a:solidFill>
                  <a:srgbClr val="FF0000"/>
                </a:solidFill>
              </a:rPr>
              <a:t>Amaç ve Öğrenim Hedefleri</a:t>
            </a:r>
            <a:endParaRPr>
              <a:solidFill>
                <a:srgbClr val="FF0000"/>
              </a:solidFill>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a:t>
            </a:fld>
            <a:endParaRPr lang="tr-TR"/>
          </a:p>
        </p:txBody>
      </p:sp>
      <p:sp>
        <p:nvSpPr>
          <p:cNvPr id="7" name="Dikdörtgen 6"/>
          <p:cNvSpPr/>
          <p:nvPr/>
        </p:nvSpPr>
        <p:spPr bwMode="auto">
          <a:xfrm>
            <a:off x="672536" y="1675788"/>
            <a:ext cx="11197100" cy="2123658"/>
          </a:xfrm>
          <a:prstGeom prst="rect">
            <a:avLst/>
          </a:prstGeom>
        </p:spPr>
        <p:txBody>
          <a:bodyPr wrap="square">
            <a:spAutoFit/>
          </a:bodyPr>
          <a:lstStyle/>
          <a:p>
            <a:pPr>
              <a:buClr>
                <a:srgbClr val="FF0000"/>
              </a:buClr>
              <a:defRPr/>
            </a:pPr>
            <a:r>
              <a:rPr lang="tr-TR" sz="2400"/>
              <a:t>Katılımcıların kumar oynama bozukluğunun yaygınlığı, türleri ve risk faktörleri hakkında farkındalık kazanmasını, birinci basamakta erken fark etme ve uygun müdahale yaklaşımlarını uygulayabilmesini sağlamaktır.</a:t>
            </a:r>
            <a:endParaRPr/>
          </a:p>
          <a:p>
            <a:pPr>
              <a:defRPr/>
            </a:pPr>
            <a:endParaRPr lang="tr-TR" sz="2000"/>
          </a:p>
          <a:p>
            <a:pPr marL="285750" indent="-285750">
              <a:buClr>
                <a:srgbClr val="FF0000"/>
              </a:buClr>
              <a:buFont typeface="Arial"/>
              <a:buChar char="•"/>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PSİKOEĞİTİM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20</a:t>
            </a:fld>
            <a:endParaRPr lang="tr-TR"/>
          </a:p>
        </p:txBody>
      </p:sp>
      <p:sp>
        <p:nvSpPr>
          <p:cNvPr id="4" name="Metin Yer Tutucusu 3"/>
          <p:cNvSpPr>
            <a:spLocks noGrp="1"/>
          </p:cNvSpPr>
          <p:nvPr>
            <p:ph type="body" sz="half" idx="2"/>
          </p:nvPr>
        </p:nvSpPr>
        <p:spPr bwMode="auto"/>
        <p:txBody>
          <a:bodyPr>
            <a:normAutofit/>
          </a:bodyPr>
          <a:lstStyle/>
          <a:p>
            <a:pPr>
              <a:defRPr/>
            </a:pPr>
            <a:r>
              <a:rPr lang="tr-TR" sz="1800"/>
              <a:t>Kumar bağımlılığında psikoeğitim, kişiyi yargılamadan bilgilendirmeyi, farkındalık kazandırmayı ve değişim motivasyonunu güçlendirmeyi hedefler. Kişinin </a:t>
            </a:r>
            <a:r>
              <a:rPr lang="tr-TR" sz="1800"/>
              <a:t>sosyakültürel</a:t>
            </a:r>
            <a:r>
              <a:rPr lang="tr-TR" sz="1800"/>
              <a:t> düzeyine uygun sade bir dille yapılmalıdır.</a:t>
            </a:r>
            <a:endParaRPr/>
          </a:p>
          <a:p>
            <a:pPr marL="285750" indent="-285750">
              <a:buFont typeface="Arial"/>
              <a:buChar char="•"/>
              <a:defRPr/>
            </a:pPr>
            <a:r>
              <a:rPr lang="tr-TR" sz="1800"/>
              <a:t>Psikoeğitimde önce kumar oynama bozukluğunun ne olduğu anlatılmalıdır.</a:t>
            </a:r>
            <a:endParaRPr/>
          </a:p>
          <a:p>
            <a:pPr marL="285750" indent="-285750">
              <a:buFont typeface="Arial"/>
              <a:buChar char="•"/>
              <a:defRPr/>
            </a:pPr>
            <a:r>
              <a:rPr lang="tr-TR" sz="1800"/>
              <a:t>Ardından bağımlılık döngüsü ele alınır: tetikleyiciler (can sıkıntısı, stres, yalnızlık, para sıkıntısı), kumar öncesi düşünceler (“Bu sefer kazanacağım”, “Kaybımı geri almalıyım”), kumar davranışı ve sonrasında gelen suçluluk, pişmanlık ve tekrar kumara yönelme gibi. Kişinin kendi döngüsünü fark etmesi sağlanır.</a:t>
            </a:r>
            <a:endParaRPr/>
          </a:p>
          <a:p>
            <a:pPr marL="285750" indent="-285750">
              <a:buFont typeface="Arial"/>
              <a:buChar char="•"/>
              <a:defRPr/>
            </a:pPr>
            <a:r>
              <a:rPr lang="tr-TR" sz="1800"/>
              <a:t>Psikoeğitimde ayrıca bilişsel çarpıtmalar üzerinde durulur. “Kontrol yanılgısı”, “şansın döneceğine inanma”, “neredeyse kazanıyordum” gibi düşüncelerin gerçeği yansıtmadığı örneklerle anlatılabilir</a:t>
            </a:r>
            <a:endParaRPr/>
          </a:p>
          <a:p>
            <a:pPr marL="285750" indent="-285750">
              <a:buFont typeface="Arial"/>
              <a:buChar char="•"/>
              <a:defRPr/>
            </a:pPr>
            <a:r>
              <a:rPr lang="tr-TR" sz="1800"/>
              <a:t>Bir diğer önemli başlık sonuçlardır: maddi kayıpların yanı sıra aile ilişkilerinde bozulma, borçlanma, yalan söyleme, iş/okul sorunları, depresyon, anksiyete ve intihar riski ele alınır. </a:t>
            </a:r>
            <a:endParaRPr/>
          </a:p>
          <a:p>
            <a:pPr marL="285750" indent="-285750">
              <a:buFont typeface="Arial"/>
              <a:buChar char="•"/>
              <a:defRPr/>
            </a:pPr>
            <a:r>
              <a:rPr lang="tr-TR" sz="1800"/>
              <a:t>Aynı zamanda yardım alındığında iyileşmenin mümkün olduğu özellikle vurgulanır. </a:t>
            </a:r>
            <a:endParaRPr/>
          </a:p>
          <a:p>
            <a:pPr marL="285750" indent="-285750">
              <a:buFont typeface="Arial"/>
              <a:buChar char="•"/>
              <a:defRPr/>
            </a:pPr>
            <a:r>
              <a:rPr lang="tr-TR" sz="1800"/>
              <a:t>Son olarak baş etme ve yardım yolları konuşulur.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defRPr/>
            </a:pPr>
            <a:br>
              <a:rPr lang="tr-TR" sz="3100">
                <a:solidFill>
                  <a:schemeClr val="tx1">
                    <a:lumMod val="85000"/>
                    <a:lumOff val="15000"/>
                  </a:schemeClr>
                </a:solidFill>
              </a:rPr>
            </a:br>
            <a:r>
              <a:rPr lang="tr-TR" sz="3100">
                <a:solidFill>
                  <a:srgbClr val="FF0000"/>
                </a:solidFill>
              </a:rPr>
              <a:t>Farmakolojik Tedavi</a:t>
            </a:r>
            <a:br>
              <a:rPr lang="tr-TR">
                <a:solidFill>
                  <a:schemeClr val="tx1">
                    <a:lumMod val="85000"/>
                    <a:lumOff val="15000"/>
                  </a:schemeClr>
                </a:solidFill>
              </a:rP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21</a:t>
            </a:fld>
            <a:endParaRPr lang="tr-TR"/>
          </a:p>
        </p:txBody>
      </p:sp>
      <p:sp>
        <p:nvSpPr>
          <p:cNvPr id="4" name="Metin Yer Tutucusu 3"/>
          <p:cNvSpPr>
            <a:spLocks noGrp="1"/>
          </p:cNvSpPr>
          <p:nvPr>
            <p:ph type="body" sz="half" idx="2"/>
          </p:nvPr>
        </p:nvSpPr>
        <p:spPr bwMode="auto"/>
        <p:txBody>
          <a:bodyPr/>
          <a:lstStyle/>
          <a:p>
            <a:pPr marL="342900" indent="-342900">
              <a:lnSpc>
                <a:spcPct val="150000"/>
              </a:lnSpc>
              <a:buClr>
                <a:srgbClr val="C00000"/>
              </a:buClr>
              <a:buFont typeface="Wingdings"/>
              <a:buChar char="ü"/>
              <a:defRPr/>
            </a:pPr>
            <a:r>
              <a:rPr lang="tr-TR" sz="1800">
                <a:ea typeface="Calibri"/>
                <a:cs typeface="Calibri"/>
              </a:rPr>
              <a:t>SSRI (</a:t>
            </a:r>
            <a:r>
              <a:rPr lang="tr-TR" sz="1800">
                <a:ea typeface="Calibri"/>
                <a:cs typeface="Calibri"/>
              </a:rPr>
              <a:t>Essitalopram</a:t>
            </a:r>
            <a:r>
              <a:rPr lang="tr-TR" sz="1800">
                <a:ea typeface="Calibri"/>
                <a:cs typeface="Calibri"/>
              </a:rPr>
              <a:t>, </a:t>
            </a:r>
            <a:r>
              <a:rPr lang="tr-TR" sz="1800">
                <a:ea typeface="Calibri"/>
                <a:cs typeface="Calibri"/>
              </a:rPr>
              <a:t>Sertralin,Fluoksetin</a:t>
            </a:r>
            <a:r>
              <a:rPr lang="tr-TR" sz="1800">
                <a:ea typeface="Calibri"/>
                <a:cs typeface="Calibri"/>
              </a:rPr>
              <a:t>)</a:t>
            </a:r>
            <a:endParaRPr/>
          </a:p>
          <a:p>
            <a:pPr marL="342900" indent="-342900">
              <a:lnSpc>
                <a:spcPct val="150000"/>
              </a:lnSpc>
              <a:buClr>
                <a:srgbClr val="C00000"/>
              </a:buClr>
              <a:buFont typeface="Wingdings"/>
              <a:buChar char="ü"/>
              <a:defRPr/>
            </a:pPr>
            <a:r>
              <a:rPr lang="tr-TR" sz="1800">
                <a:ea typeface="Calibri"/>
                <a:cs typeface="Calibri"/>
              </a:rPr>
              <a:t>Bupropion</a:t>
            </a:r>
            <a:endParaRPr lang="tr-TR" sz="1800">
              <a:ea typeface="Calibri"/>
              <a:cs typeface="Calibri"/>
            </a:endParaRPr>
          </a:p>
          <a:p>
            <a:pPr marL="342900" indent="-342900">
              <a:lnSpc>
                <a:spcPct val="150000"/>
              </a:lnSpc>
              <a:buClr>
                <a:srgbClr val="C00000"/>
              </a:buClr>
              <a:buFont typeface="Wingdings"/>
              <a:buChar char="ü"/>
              <a:defRPr/>
            </a:pPr>
            <a:r>
              <a:rPr lang="tr-TR" sz="1800">
                <a:ea typeface="Calibri"/>
                <a:cs typeface="Calibri"/>
              </a:rPr>
              <a:t>Duygudurum</a:t>
            </a:r>
            <a:r>
              <a:rPr lang="tr-TR" sz="1800">
                <a:ea typeface="Calibri"/>
                <a:cs typeface="Calibri"/>
              </a:rPr>
              <a:t> Dengeleyiciler(</a:t>
            </a:r>
            <a:r>
              <a:rPr lang="tr-TR" sz="1800">
                <a:ea typeface="Calibri"/>
                <a:cs typeface="Calibri"/>
              </a:rPr>
              <a:t>Valproik</a:t>
            </a:r>
            <a:r>
              <a:rPr lang="tr-TR" sz="1800">
                <a:ea typeface="Calibri"/>
                <a:cs typeface="Calibri"/>
              </a:rPr>
              <a:t> Asit, Lityum)</a:t>
            </a:r>
            <a:endParaRPr/>
          </a:p>
          <a:p>
            <a:pPr marL="342900" indent="-342900">
              <a:lnSpc>
                <a:spcPct val="150000"/>
              </a:lnSpc>
              <a:buClr>
                <a:srgbClr val="C00000"/>
              </a:buClr>
              <a:buFont typeface="Wingdings"/>
              <a:buChar char="ü"/>
              <a:defRPr/>
            </a:pPr>
            <a:r>
              <a:rPr lang="tr-TR" sz="1800">
                <a:ea typeface="Calibri"/>
                <a:cs typeface="Calibri"/>
              </a:rPr>
              <a:t>Opioid</a:t>
            </a:r>
            <a:r>
              <a:rPr lang="tr-TR" sz="1800">
                <a:ea typeface="Calibri"/>
                <a:cs typeface="Calibri"/>
              </a:rPr>
              <a:t> Antagonistleri(</a:t>
            </a:r>
            <a:r>
              <a:rPr lang="tr-TR" sz="1800">
                <a:ea typeface="Calibri"/>
                <a:cs typeface="Calibri"/>
              </a:rPr>
              <a:t>Naltrekson</a:t>
            </a:r>
            <a:r>
              <a:rPr lang="tr-TR" sz="1800">
                <a:ea typeface="Calibri"/>
                <a:cs typeface="Calibri"/>
              </a:rPr>
              <a:t>, </a:t>
            </a:r>
            <a:r>
              <a:rPr lang="tr-TR" sz="1800">
                <a:ea typeface="Calibri"/>
                <a:cs typeface="Calibri"/>
              </a:rPr>
              <a:t>Nalmefen</a:t>
            </a:r>
            <a:r>
              <a:rPr lang="tr-TR" sz="1800">
                <a:ea typeface="Calibri"/>
                <a:cs typeface="Calibri"/>
              </a:rPr>
              <a:t>)</a:t>
            </a:r>
            <a:endParaRPr/>
          </a:p>
          <a:p>
            <a:pPr marL="342900" indent="-342900">
              <a:lnSpc>
                <a:spcPct val="150000"/>
              </a:lnSpc>
              <a:buClr>
                <a:srgbClr val="C00000"/>
              </a:buClr>
              <a:buFont typeface="Wingdings"/>
              <a:buChar char="ü"/>
              <a:defRPr/>
            </a:pPr>
            <a:r>
              <a:rPr lang="tr-TR" sz="1800">
                <a:ea typeface="Calibri"/>
                <a:cs typeface="Calibri"/>
              </a:rPr>
              <a:t>NAC</a:t>
            </a:r>
            <a:endParaRPr/>
          </a:p>
          <a:p>
            <a:pPr marL="342900" indent="-342900">
              <a:lnSpc>
                <a:spcPct val="150000"/>
              </a:lnSpc>
              <a:buClr>
                <a:srgbClr val="C00000"/>
              </a:buClr>
              <a:buFont typeface="Wingdings"/>
              <a:buChar char="ü"/>
              <a:defRPr/>
            </a:pPr>
            <a:r>
              <a:rPr lang="tr-TR" sz="1800">
                <a:ea typeface="Calibri"/>
                <a:cs typeface="Calibri"/>
              </a:rPr>
              <a:t>Topiramat</a:t>
            </a:r>
            <a:endParaRPr lang="tr-TR" sz="1800">
              <a:ea typeface="Calibri"/>
              <a:cs typeface="Calibri"/>
            </a:endParaRPr>
          </a:p>
          <a:p>
            <a:pPr marL="342900" indent="-342900">
              <a:lnSpc>
                <a:spcPct val="150000"/>
              </a:lnSpc>
              <a:buClr>
                <a:srgbClr val="C00000"/>
              </a:buClr>
              <a:buFont typeface="Wingdings"/>
              <a:buChar char="ü"/>
              <a:defRPr/>
            </a:pPr>
            <a:r>
              <a:rPr lang="tr-TR" sz="1800">
                <a:ea typeface="Calibri"/>
                <a:cs typeface="Calibri"/>
              </a:rPr>
              <a:t>Antipsikotikler</a:t>
            </a:r>
            <a:r>
              <a:rPr lang="tr-TR" sz="1800">
                <a:ea typeface="Calibri"/>
                <a:cs typeface="Calibri"/>
              </a:rPr>
              <a:t>(</a:t>
            </a:r>
            <a:r>
              <a:rPr lang="tr-TR" sz="1800">
                <a:ea typeface="Calibri"/>
                <a:cs typeface="Calibri"/>
              </a:rPr>
              <a:t>Ketiapin</a:t>
            </a:r>
            <a:r>
              <a:rPr lang="tr-TR" sz="1800">
                <a:ea typeface="Calibri"/>
                <a:cs typeface="Calibri"/>
              </a:rPr>
              <a:t>, </a:t>
            </a:r>
            <a:r>
              <a:rPr lang="tr-TR" sz="1800">
                <a:ea typeface="Calibri"/>
                <a:cs typeface="Calibri"/>
              </a:rPr>
              <a:t>Olanzapin</a:t>
            </a:r>
            <a:r>
              <a:rPr lang="tr-TR" sz="1800">
                <a:ea typeface="Calibri"/>
                <a:cs typeface="Calibri"/>
              </a:rPr>
              <a:t>)</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solidFill>
                  <a:srgbClr val="FF0000"/>
                </a:solidFill>
              </a:rPr>
              <a:t>Kumar Oynama Bozukluğunda SSRI</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22</a:t>
            </a:fld>
            <a:endParaRPr lang="tr-TR"/>
          </a:p>
        </p:txBody>
      </p:sp>
      <p:sp>
        <p:nvSpPr>
          <p:cNvPr id="4" name="Metin Yer Tutucusu 3"/>
          <p:cNvSpPr>
            <a:spLocks noGrp="1"/>
          </p:cNvSpPr>
          <p:nvPr>
            <p:ph type="body" sz="half" idx="2"/>
          </p:nvPr>
        </p:nvSpPr>
        <p:spPr bwMode="auto"/>
        <p:txBody>
          <a:bodyPr>
            <a:normAutofit/>
          </a:bodyPr>
          <a:lstStyle/>
          <a:p>
            <a:pPr>
              <a:defRPr/>
            </a:pPr>
            <a:endParaRPr lang="tr-TR" sz="2000">
              <a:latin typeface="Times New Roman"/>
              <a:cs typeface="Times New Roman"/>
            </a:endParaRPr>
          </a:p>
          <a:p>
            <a:pPr marL="285750" indent="-285750">
              <a:buFont typeface="Arial"/>
              <a:buChar char="•"/>
              <a:defRPr/>
            </a:pPr>
            <a:r>
              <a:rPr lang="tr-TR" sz="1800">
                <a:cs typeface="Times New Roman"/>
              </a:rPr>
              <a:t>Kumar davranışının kendisinden çok:</a:t>
            </a:r>
            <a:endParaRPr/>
          </a:p>
          <a:p>
            <a:pPr marL="742950" lvl="1" indent="-285750">
              <a:buFont typeface="Arial"/>
              <a:buChar char="•"/>
              <a:defRPr/>
            </a:pPr>
            <a:r>
              <a:rPr lang="tr-TR" sz="1800">
                <a:cs typeface="Times New Roman"/>
              </a:rPr>
              <a:t>Depresyon</a:t>
            </a:r>
            <a:endParaRPr/>
          </a:p>
          <a:p>
            <a:pPr marL="742950" lvl="1" indent="-285750">
              <a:buFont typeface="Arial"/>
              <a:buChar char="•"/>
              <a:defRPr/>
            </a:pPr>
            <a:r>
              <a:rPr lang="tr-TR" sz="1800">
                <a:cs typeface="Times New Roman"/>
              </a:rPr>
              <a:t>Anksiyete</a:t>
            </a:r>
            <a:endParaRPr/>
          </a:p>
          <a:p>
            <a:pPr marL="742950" lvl="1" indent="-285750">
              <a:buFont typeface="Arial"/>
              <a:buChar char="•"/>
              <a:defRPr/>
            </a:pPr>
            <a:r>
              <a:rPr lang="tr-TR" sz="1800">
                <a:cs typeface="Times New Roman"/>
              </a:rPr>
              <a:t>OKB benzeri özellikler</a:t>
            </a:r>
            <a:endParaRPr/>
          </a:p>
          <a:p>
            <a:pPr marL="742950" lvl="1" indent="-285750">
              <a:buFont typeface="Arial"/>
              <a:buChar char="•"/>
              <a:defRPr/>
            </a:pPr>
            <a:r>
              <a:rPr lang="tr-TR" sz="1800">
                <a:cs typeface="Times New Roman"/>
              </a:rPr>
              <a:t>Dürtüsellik    </a:t>
            </a:r>
            <a:endParaRPr/>
          </a:p>
          <a:p>
            <a:pPr lvl="1">
              <a:defRPr/>
            </a:pPr>
            <a:r>
              <a:rPr lang="tr-TR" sz="1800">
                <a:cs typeface="Times New Roman"/>
              </a:rPr>
              <a:t>üzerine etkilidir</a:t>
            </a:r>
            <a:endParaRPr/>
          </a:p>
          <a:p>
            <a:pPr>
              <a:defRPr/>
            </a:pPr>
            <a:endParaRPr lang="tr-TR" sz="1800" b="1">
              <a:cs typeface="Times New Roman"/>
            </a:endParaRPr>
          </a:p>
          <a:p>
            <a:pPr marL="285750" indent="-285750">
              <a:buFont typeface="Arial"/>
              <a:buChar char="•"/>
              <a:defRPr/>
            </a:pPr>
            <a:r>
              <a:rPr lang="tr-TR" sz="1800">
                <a:cs typeface="Times New Roman"/>
              </a:rPr>
              <a:t>Birinci basamakta eşlik eden depresyon ve anksiyete varsa  bu hastalara SSRI başlanabilir.</a:t>
            </a:r>
            <a:endParaRPr/>
          </a:p>
          <a:p>
            <a:pPr marL="285750" indent="-285750">
              <a:buFont typeface="Arial"/>
              <a:buChar char="•"/>
              <a:defRPr/>
            </a:pPr>
            <a:r>
              <a:rPr lang="tr-TR" sz="1800">
                <a:cs typeface="Times New Roman"/>
              </a:rPr>
              <a:t>Kumar oynama bozukluğunda tek başına SSRI kullanmanın etkisi sınırlı olabilir. </a:t>
            </a:r>
            <a:endParaRPr/>
          </a:p>
          <a:p>
            <a:pPr marL="285750" indent="-285750">
              <a:buFont typeface="Arial"/>
              <a:buChar char="•"/>
              <a:defRPr/>
            </a:pPr>
            <a:r>
              <a:rPr lang="tr-TR" sz="1800">
                <a:cs typeface="Times New Roman"/>
              </a:rPr>
              <a:t>SSRI etkisinin tam olarak görülebilmesi için 4-6 haftalık bir bekleme süresi olduğu da unutulmamalıdır.</a:t>
            </a:r>
            <a:endParaRPr/>
          </a:p>
          <a:p>
            <a:pP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51387" y="537261"/>
            <a:ext cx="11089225" cy="504497"/>
          </a:xfrm>
        </p:spPr>
        <p:txBody>
          <a:bodyPr/>
          <a:lstStyle/>
          <a:p>
            <a:pPr>
              <a:defRPr/>
            </a:pPr>
            <a:r>
              <a:rPr lang="tr-TR">
                <a:solidFill>
                  <a:srgbClr val="FF0000"/>
                </a:solidFill>
              </a:rPr>
              <a:t>Kumar Oynama Bozukluğunda Motivasyonel Görüşme(MG)</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23</a:t>
            </a:fld>
            <a:endParaRPr lang="tr-TR"/>
          </a:p>
        </p:txBody>
      </p:sp>
      <p:sp>
        <p:nvSpPr>
          <p:cNvPr id="5" name="Rectangle 1"/>
          <p:cNvSpPr>
            <a:spLocks noChangeArrowheads="1" noGrp="1"/>
          </p:cNvSpPr>
          <p:nvPr>
            <p:ph type="body" sz="half" idx="2"/>
          </p:nvPr>
        </p:nvSpPr>
        <p:spPr bwMode="auto">
          <a:xfrm>
            <a:off x="849025" y="974274"/>
            <a:ext cx="9514175" cy="5149102"/>
          </a:xfrm>
          <a:prstGeom prst="rect">
            <a:avLst/>
          </a:prstGeom>
          <a:noFill/>
          <a:ln>
            <a:noFill/>
          </a:ln>
          <a:effectLst/>
        </p:spPr>
        <p:txBody>
          <a:bodyPr vert="horz" wrap="square" lIns="91440" tIns="45720" rIns="91440" bIns="45720" numCol="1" anchor="ctr" anchorCtr="0" compatLnSpc="1">
            <a:prstTxWarp prst="textNoShape"/>
            <a:spAutoFit/>
          </a:bodyPr>
          <a:lstStyle/>
          <a:p>
            <a:pPr>
              <a:defRPr/>
            </a:pPr>
            <a:r>
              <a:rPr lang="tr-TR" sz="1800" b="1"/>
              <a:t>Motivasyonel</a:t>
            </a:r>
            <a:r>
              <a:rPr lang="tr-TR" sz="1800" b="1"/>
              <a:t> Görüşme (MG):</a:t>
            </a:r>
            <a:endParaRPr lang="tr-TR" sz="1800"/>
          </a:p>
          <a:p>
            <a:pPr marL="285750" indent="-285750">
              <a:buFont typeface="Arial"/>
              <a:buChar char="•"/>
              <a:defRPr/>
            </a:pPr>
            <a:r>
              <a:rPr lang="tr-TR" sz="1800"/>
              <a:t>Bireyin </a:t>
            </a:r>
            <a:r>
              <a:rPr lang="tr-TR" sz="1800" b="1"/>
              <a:t>değişim motivasyonunu kendi içinden güçlendirmeyi</a:t>
            </a:r>
            <a:r>
              <a:rPr lang="tr-TR" sz="1800"/>
              <a:t> amaçlayan,</a:t>
            </a:r>
            <a:endParaRPr/>
          </a:p>
          <a:p>
            <a:pPr marL="285750" indent="-285750">
              <a:buFont typeface="Arial"/>
              <a:buChar char="•"/>
              <a:defRPr/>
            </a:pPr>
            <a:r>
              <a:rPr lang="tr-TR" sz="1800" b="1"/>
              <a:t>Yargılayıcı olmayan</a:t>
            </a:r>
            <a:r>
              <a:rPr lang="tr-TR" sz="1800"/>
              <a:t>, işbirliğine dayalı bir iletişim yaklaşımıdır.</a:t>
            </a:r>
            <a:endParaRPr/>
          </a:p>
          <a:p>
            <a:pPr>
              <a:defRPr/>
            </a:pPr>
            <a:endParaRPr lang="tr-TR" sz="1800" b="1"/>
          </a:p>
          <a:p>
            <a:pPr>
              <a:defRPr/>
            </a:pPr>
            <a:r>
              <a:rPr lang="tr-TR" sz="1800" b="1"/>
              <a:t>Kumar Oynama Davranışında MG Neden Etkilidir?</a:t>
            </a:r>
            <a:endParaRPr lang="tr-TR" sz="1800"/>
          </a:p>
          <a:p>
            <a:pPr marL="285750" indent="-285750">
              <a:buFont typeface="Arial"/>
              <a:buChar char="•"/>
              <a:defRPr/>
            </a:pPr>
            <a:r>
              <a:rPr lang="tr-TR" sz="1800"/>
              <a:t>Kumar davranışı çoğu zaman </a:t>
            </a:r>
            <a:r>
              <a:rPr lang="tr-TR" sz="1800" b="1"/>
              <a:t>inkâr ve </a:t>
            </a:r>
            <a:r>
              <a:rPr lang="tr-TR" sz="1800" b="1"/>
              <a:t>ambivalans</a:t>
            </a:r>
            <a:r>
              <a:rPr lang="tr-TR" sz="1800"/>
              <a:t> içerir</a:t>
            </a:r>
            <a:endParaRPr/>
          </a:p>
          <a:p>
            <a:pPr marL="285750" indent="-285750">
              <a:buFont typeface="Arial"/>
              <a:buChar char="•"/>
              <a:defRPr/>
            </a:pPr>
            <a:r>
              <a:rPr lang="tr-TR" sz="1800"/>
              <a:t>“Bırakmak istiyorum ama…” söylemi yaygındır</a:t>
            </a:r>
            <a:endParaRPr/>
          </a:p>
          <a:p>
            <a:pPr marL="285750" indent="-285750">
              <a:buFont typeface="Arial"/>
              <a:buChar char="•"/>
              <a:defRPr/>
            </a:pPr>
            <a:r>
              <a:rPr lang="tr-TR" sz="1800"/>
              <a:t>Doğrudan öğüt verme → </a:t>
            </a:r>
            <a:r>
              <a:rPr lang="tr-TR" sz="1800" b="1">
                <a:solidFill>
                  <a:srgbClr val="FF0000"/>
                </a:solidFill>
              </a:rPr>
              <a:t>direnç artışı</a:t>
            </a:r>
            <a:endParaRPr lang="tr-TR" sz="1800">
              <a:solidFill>
                <a:srgbClr val="FF0000"/>
              </a:solidFill>
            </a:endParaRPr>
          </a:p>
          <a:p>
            <a:pPr marL="285750" indent="-285750">
              <a:buFont typeface="Arial"/>
              <a:buChar char="•"/>
              <a:defRPr/>
            </a:pPr>
            <a:r>
              <a:rPr lang="tr-TR" sz="1800"/>
              <a:t>MG → </a:t>
            </a:r>
            <a:r>
              <a:rPr lang="tr-TR" sz="1800" b="1">
                <a:solidFill>
                  <a:srgbClr val="FF0000"/>
                </a:solidFill>
              </a:rPr>
              <a:t>direnci azaltır, içsel motivasyonu artırır</a:t>
            </a:r>
            <a:endParaRPr lang="tr-TR" sz="1800">
              <a:solidFill>
                <a:srgbClr val="FF0000"/>
              </a:solidFill>
            </a:endParaRPr>
          </a:p>
          <a:p>
            <a:pPr>
              <a:defRPr/>
            </a:pPr>
            <a:endParaRPr lang="tr-TR" sz="1800" b="1"/>
          </a:p>
          <a:p>
            <a:pPr>
              <a:defRPr/>
            </a:pPr>
            <a:r>
              <a:rPr lang="tr-TR" sz="1800" b="1"/>
              <a:t>Birinci basamak için MG uygundur:</a:t>
            </a:r>
            <a:endParaRPr lang="tr-TR" sz="1800"/>
          </a:p>
          <a:p>
            <a:pPr marL="285750" indent="-285750">
              <a:buFont typeface="Arial"/>
              <a:buChar char="•"/>
              <a:defRPr/>
            </a:pPr>
            <a:r>
              <a:rPr lang="tr-TR" sz="1800"/>
              <a:t>Kısa sürede uygulanabilir</a:t>
            </a:r>
            <a:endParaRPr/>
          </a:p>
          <a:p>
            <a:pPr marL="285750" indent="-285750">
              <a:buFont typeface="Arial"/>
              <a:buChar char="•"/>
              <a:defRPr/>
            </a:pPr>
            <a:r>
              <a:rPr lang="tr-TR" sz="1800"/>
              <a:t>Tanı koymadan da kullanılabilir</a:t>
            </a:r>
            <a:endParaRPr/>
          </a:p>
          <a:p>
            <a:pPr marL="285750" marR="0" lvl="0" indent="-285750" algn="l" defTabSz="914400">
              <a:lnSpc>
                <a:spcPct val="100000"/>
              </a:lnSpc>
              <a:spcBef>
                <a:spcPts val="0"/>
              </a:spcBef>
              <a:spcAft>
                <a:spcPts val="0"/>
              </a:spcAft>
              <a:buClrTx/>
              <a:buSzTx/>
              <a:buFont typeface="Arial"/>
              <a:buChar char="•"/>
              <a:defRPr/>
            </a:pPr>
            <a:endParaRPr lang="tr-TR" sz="1800" i="0" u="none" strike="noStrike" cap="none">
              <a:ln>
                <a:noFill/>
              </a:ln>
              <a:solidFill>
                <a:schemeClr val="tx1"/>
              </a:solidFill>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solidFill>
                  <a:srgbClr val="FF0000"/>
                </a:solidFill>
              </a:rPr>
              <a:t>Kumar Oynama Bozukluğunda Motivasyonel Görüşme(MG)</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24</a:t>
            </a:fld>
            <a:endParaRPr lang="tr-TR"/>
          </a:p>
        </p:txBody>
      </p:sp>
      <p:sp>
        <p:nvSpPr>
          <p:cNvPr id="4" name="Metin Yer Tutucusu 3"/>
          <p:cNvSpPr>
            <a:spLocks noGrp="1"/>
          </p:cNvSpPr>
          <p:nvPr>
            <p:ph type="body" sz="half" idx="2"/>
          </p:nvPr>
        </p:nvSpPr>
        <p:spPr bwMode="auto"/>
        <p:txBody>
          <a:bodyPr/>
          <a:lstStyle/>
          <a:p>
            <a:pPr lvl="0" algn="ctr">
              <a:spcBef>
                <a:spcPts val="0"/>
              </a:spcBef>
              <a:spcAft>
                <a:spcPts val="0"/>
              </a:spcAft>
              <a:defRPr/>
            </a:pPr>
            <a:r>
              <a:rPr lang="tr-TR" sz="3200">
                <a:solidFill>
                  <a:schemeClr val="accent1"/>
                </a:solidFill>
                <a:cs typeface="Times New Roman"/>
              </a:rPr>
              <a:t>Temel Hedef</a:t>
            </a:r>
            <a:endParaRPr/>
          </a:p>
          <a:p>
            <a:pPr lvl="0" algn="ctr">
              <a:spcBef>
                <a:spcPts val="0"/>
              </a:spcBef>
              <a:spcAft>
                <a:spcPts val="0"/>
              </a:spcAft>
              <a:defRPr/>
            </a:pPr>
            <a:r>
              <a:rPr lang="tr-TR" sz="3200">
                <a:solidFill>
                  <a:schemeClr val="accent1"/>
                </a:solidFill>
                <a:cs typeface="Times New Roman"/>
              </a:rPr>
              <a:t>Hastayı </a:t>
            </a:r>
            <a:r>
              <a:rPr lang="tr-TR" sz="3200" b="1">
                <a:solidFill>
                  <a:schemeClr val="accent1"/>
                </a:solidFill>
                <a:cs typeface="Times New Roman"/>
              </a:rPr>
              <a:t>“bırakmaya ikna etmek” </a:t>
            </a:r>
            <a:r>
              <a:rPr lang="tr-TR" sz="3200">
                <a:solidFill>
                  <a:schemeClr val="accent1"/>
                </a:solidFill>
                <a:cs typeface="Times New Roman"/>
              </a:rPr>
              <a:t>değil </a:t>
            </a:r>
            <a:endParaRPr/>
          </a:p>
          <a:p>
            <a:pPr lvl="0" algn="ctr">
              <a:spcBef>
                <a:spcPts val="0"/>
              </a:spcBef>
              <a:spcAft>
                <a:spcPts val="0"/>
              </a:spcAft>
              <a:defRPr/>
            </a:pPr>
            <a:r>
              <a:rPr lang="tr-TR" sz="3200" b="1">
                <a:solidFill>
                  <a:schemeClr val="accent1"/>
                </a:solidFill>
                <a:cs typeface="Times New Roman"/>
              </a:rPr>
              <a:t>farkındalık ve motivasyon oluşturmaktır.</a:t>
            </a:r>
            <a:endParaRPr/>
          </a:p>
          <a:p>
            <a:pPr lvl="0" algn="ctr">
              <a:spcBef>
                <a:spcPts val="0"/>
              </a:spcBef>
              <a:spcAft>
                <a:spcPts val="0"/>
              </a:spcAft>
              <a:defRPr/>
            </a:pPr>
            <a:endParaRPr lang="tr-TR" sz="3200">
              <a:cs typeface="Times New Roman"/>
            </a:endParaRPr>
          </a:p>
          <a:p>
            <a:pPr lvl="0" algn="ctr">
              <a:spcBef>
                <a:spcPts val="0"/>
              </a:spcBef>
              <a:spcAft>
                <a:spcPts val="0"/>
              </a:spcAft>
              <a:defRPr/>
            </a:pPr>
            <a:r>
              <a:rPr lang="tr-TR" sz="3200">
                <a:cs typeface="Times New Roman"/>
              </a:rPr>
              <a:t>Kendi değişim nedenlerini fark etmesini sağlamak </a:t>
            </a:r>
            <a:endParaRPr/>
          </a:p>
          <a:p>
            <a:pPr lvl="0" algn="ctr">
              <a:spcBef>
                <a:spcPts val="0"/>
              </a:spcBef>
              <a:spcAft>
                <a:spcPts val="0"/>
              </a:spcAft>
              <a:defRPr/>
            </a:pPr>
            <a:r>
              <a:rPr lang="tr-TR" sz="3200">
                <a:cs typeface="Times New Roman"/>
              </a:rPr>
              <a:t>ve bu sayede hastanın bırakmaya/tedavi olmaya kendisinin karar vermesidir.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solidFill>
                  <a:srgbClr val="FF0000"/>
                </a:solidFill>
              </a:rPr>
              <a:t>Kumar Oynama Bozukluğunda Motivasyonel Görüşme</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25</a:t>
            </a:fld>
            <a:endParaRPr lang="tr-TR"/>
          </a:p>
        </p:txBody>
      </p:sp>
      <p:sp>
        <p:nvSpPr>
          <p:cNvPr id="4" name="Metin Yer Tutucusu 3"/>
          <p:cNvSpPr>
            <a:spLocks noGrp="1"/>
          </p:cNvSpPr>
          <p:nvPr>
            <p:ph type="body" sz="half" idx="2"/>
          </p:nvPr>
        </p:nvSpPr>
        <p:spPr bwMode="auto">
          <a:xfrm>
            <a:off x="849025" y="1355344"/>
            <a:ext cx="4167475" cy="4521927"/>
          </a:xfrm>
        </p:spPr>
        <p:txBody>
          <a:bodyPr>
            <a:normAutofit/>
          </a:bodyPr>
          <a:lstStyle/>
          <a:p>
            <a:pPr>
              <a:defRPr/>
            </a:pPr>
            <a:r>
              <a:rPr lang="tr-TR" b="1"/>
              <a:t>Açık Uçlu Sorular</a:t>
            </a:r>
            <a:endParaRPr lang="tr-TR"/>
          </a:p>
          <a:p>
            <a:pPr marL="285750" indent="-285750">
              <a:buFont typeface="Arial"/>
              <a:buChar char="•"/>
              <a:defRPr/>
            </a:pPr>
            <a:r>
              <a:rPr lang="tr-TR"/>
              <a:t>“Kumar sizin hayatınızda ne ifade ediyor?”</a:t>
            </a:r>
            <a:endParaRPr/>
          </a:p>
          <a:p>
            <a:pPr marL="285750" indent="-285750">
              <a:buFont typeface="Arial"/>
              <a:buChar char="•"/>
              <a:defRPr/>
            </a:pPr>
            <a:r>
              <a:rPr lang="tr-TR"/>
              <a:t>“Kumar oynadığınızda ne hissediyorsunuz?”</a:t>
            </a:r>
            <a:endParaRPr/>
          </a:p>
          <a:p>
            <a:pPr marL="285750" indent="-285750">
              <a:buFont typeface="Arial"/>
              <a:buChar char="•"/>
              <a:defRPr/>
            </a:pPr>
            <a:r>
              <a:rPr lang="tr-TR"/>
              <a:t>“Kumarı azaltmayı hiç düşündünüz mü?”</a:t>
            </a:r>
            <a:endParaRPr/>
          </a:p>
          <a:p>
            <a:pPr marL="285750" indent="-285750">
              <a:buFont typeface="Arial"/>
              <a:buChar char="•"/>
              <a:defRPr/>
            </a:pPr>
            <a:r>
              <a:rPr lang="tr-TR"/>
              <a:t>“Bırakmayı denediğiniz oldu mu?”</a:t>
            </a:r>
            <a:endParaRPr lang="tr-TR" b="1"/>
          </a:p>
          <a:p>
            <a:pPr marL="285750" indent="-285750">
              <a:buFont typeface="Arial"/>
              <a:buChar char="•"/>
              <a:defRPr/>
            </a:pPr>
            <a:r>
              <a:rPr lang="tr-TR"/>
              <a:t>“Kumarda sevdiğiniz şeyler neler?”</a:t>
            </a:r>
            <a:endParaRPr/>
          </a:p>
          <a:p>
            <a:pPr marL="285750" indent="-285750">
              <a:buFont typeface="Arial"/>
              <a:buChar char="•"/>
              <a:defRPr/>
            </a:pPr>
            <a:r>
              <a:rPr lang="tr-TR"/>
              <a:t>“Bu durumun sizi zorlayan yönleri neler?”</a:t>
            </a:r>
            <a:endParaRPr/>
          </a:p>
          <a:p>
            <a:pPr>
              <a:defRPr/>
            </a:pPr>
            <a:endParaRPr lang="tr-TR" b="1"/>
          </a:p>
          <a:p>
            <a:pPr>
              <a:defRPr/>
            </a:pPr>
            <a:r>
              <a:rPr lang="tr-TR" b="1"/>
              <a:t>Onaylama (</a:t>
            </a:r>
            <a:r>
              <a:rPr lang="tr-TR" b="1"/>
              <a:t>Affirmation</a:t>
            </a:r>
            <a:r>
              <a:rPr lang="tr-TR" b="1"/>
              <a:t>)</a:t>
            </a:r>
            <a:endParaRPr lang="tr-TR"/>
          </a:p>
          <a:p>
            <a:pPr marL="285750" indent="-285750">
              <a:buFont typeface="Arial"/>
              <a:buChar char="•"/>
              <a:defRPr/>
            </a:pPr>
            <a:r>
              <a:rPr lang="tr-TR"/>
              <a:t>“Bunu fark etmiş olmanız önemli bir adım.”</a:t>
            </a:r>
            <a:endParaRPr/>
          </a:p>
          <a:p>
            <a:pPr marL="285750" indent="-285750">
              <a:buFont typeface="Arial"/>
              <a:buChar char="•"/>
              <a:defRPr/>
            </a:pPr>
            <a:r>
              <a:rPr lang="tr-TR"/>
              <a:t>“Aileniz için kaygılanmanız değerli.”</a:t>
            </a:r>
            <a:endParaRPr/>
          </a:p>
        </p:txBody>
      </p:sp>
      <p:sp>
        <p:nvSpPr>
          <p:cNvPr id="5" name="Metin Yer Tutucusu 3"/>
          <p:cNvSpPr txBox="1"/>
          <p:nvPr/>
        </p:nvSpPr>
        <p:spPr bwMode="auto">
          <a:xfrm>
            <a:off x="6095995" y="1317244"/>
            <a:ext cx="4851405" cy="4521927"/>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1600">
                <a:solidFill>
                  <a:schemeClr val="tx1"/>
                </a:solidFill>
                <a:latin typeface="+mn-lt"/>
                <a:ea typeface="+mn-ea"/>
                <a:cs typeface="+mn-cs"/>
              </a:defRPr>
            </a:lvl1pPr>
            <a:lvl2pPr marL="457200" indent="0" algn="l" defTabSz="914400">
              <a:lnSpc>
                <a:spcPct val="90000"/>
              </a:lnSpc>
              <a:spcBef>
                <a:spcPts val="500"/>
              </a:spcBef>
              <a:buFont typeface="Arial"/>
              <a:buNone/>
              <a:defRPr sz="1400">
                <a:solidFill>
                  <a:schemeClr val="tx1"/>
                </a:solidFill>
                <a:latin typeface="+mn-lt"/>
                <a:ea typeface="+mn-ea"/>
                <a:cs typeface="+mn-cs"/>
              </a:defRPr>
            </a:lvl2pPr>
            <a:lvl3pPr marL="914400" indent="0" algn="l" defTabSz="914400">
              <a:lnSpc>
                <a:spcPct val="90000"/>
              </a:lnSpc>
              <a:spcBef>
                <a:spcPts val="500"/>
              </a:spcBef>
              <a:buFont typeface="Arial"/>
              <a:buNone/>
              <a:defRPr sz="1200">
                <a:solidFill>
                  <a:schemeClr val="tx1"/>
                </a:solidFill>
                <a:latin typeface="+mn-lt"/>
                <a:ea typeface="+mn-ea"/>
                <a:cs typeface="+mn-cs"/>
              </a:defRPr>
            </a:lvl3pPr>
            <a:lvl4pPr marL="1371600" indent="0" algn="l" defTabSz="914400">
              <a:lnSpc>
                <a:spcPct val="90000"/>
              </a:lnSpc>
              <a:spcBef>
                <a:spcPts val="500"/>
              </a:spcBef>
              <a:buFont typeface="Arial"/>
              <a:buNone/>
              <a:defRPr sz="100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286000" indent="0" algn="l" defTabSz="914400">
              <a:lnSpc>
                <a:spcPct val="90000"/>
              </a:lnSpc>
              <a:spcBef>
                <a:spcPts val="500"/>
              </a:spcBef>
              <a:buFont typeface="Arial"/>
              <a:buNone/>
              <a:defRPr sz="1000">
                <a:solidFill>
                  <a:schemeClr val="tx1"/>
                </a:solidFill>
                <a:latin typeface="+mn-lt"/>
                <a:ea typeface="+mn-ea"/>
                <a:cs typeface="+mn-cs"/>
              </a:defRPr>
            </a:lvl6pPr>
            <a:lvl7pPr marL="2743200" indent="0" algn="l" defTabSz="914400">
              <a:lnSpc>
                <a:spcPct val="90000"/>
              </a:lnSpc>
              <a:spcBef>
                <a:spcPts val="500"/>
              </a:spcBef>
              <a:buFont typeface="Arial"/>
              <a:buNone/>
              <a:defRPr sz="1000">
                <a:solidFill>
                  <a:schemeClr val="tx1"/>
                </a:solidFill>
                <a:latin typeface="+mn-lt"/>
                <a:ea typeface="+mn-ea"/>
                <a:cs typeface="+mn-cs"/>
              </a:defRPr>
            </a:lvl7pPr>
            <a:lvl8pPr marL="3200400" indent="0" algn="l" defTabSz="914400">
              <a:lnSpc>
                <a:spcPct val="90000"/>
              </a:lnSpc>
              <a:spcBef>
                <a:spcPts val="500"/>
              </a:spcBef>
              <a:buFont typeface="Arial"/>
              <a:buNone/>
              <a:defRPr sz="1000">
                <a:solidFill>
                  <a:schemeClr val="tx1"/>
                </a:solidFill>
                <a:latin typeface="+mn-lt"/>
                <a:ea typeface="+mn-ea"/>
                <a:cs typeface="+mn-cs"/>
              </a:defRPr>
            </a:lvl8pPr>
            <a:lvl9pPr marL="3657600" indent="0" algn="l" defTabSz="914400">
              <a:lnSpc>
                <a:spcPct val="90000"/>
              </a:lnSpc>
              <a:spcBef>
                <a:spcPts val="500"/>
              </a:spcBef>
              <a:buFont typeface="Arial"/>
              <a:buNone/>
              <a:defRPr sz="1000">
                <a:solidFill>
                  <a:schemeClr val="tx1"/>
                </a:solidFill>
                <a:latin typeface="+mn-lt"/>
                <a:ea typeface="+mn-ea"/>
                <a:cs typeface="+mn-cs"/>
              </a:defRPr>
            </a:lvl9pPr>
          </a:lstStyle>
          <a:p>
            <a:pPr>
              <a:defRPr/>
            </a:pPr>
            <a:r>
              <a:rPr lang="tr-TR" b="1"/>
              <a:t>Yansıtma (</a:t>
            </a:r>
            <a:r>
              <a:rPr lang="tr-TR" b="1"/>
              <a:t>Reflection</a:t>
            </a:r>
            <a:r>
              <a:rPr lang="tr-TR" b="1"/>
              <a:t>)</a:t>
            </a:r>
            <a:endParaRPr lang="tr-TR"/>
          </a:p>
          <a:p>
            <a:pPr marL="285750" indent="-285750">
              <a:buFont typeface="Arial"/>
              <a:buChar char="•"/>
              <a:defRPr/>
            </a:pPr>
            <a:r>
              <a:rPr lang="tr-TR"/>
              <a:t>“Bir yandan kumar size iyi geliyor, bir yandan da sorunlar yaratıyor gibi.”</a:t>
            </a:r>
            <a:endParaRPr/>
          </a:p>
          <a:p>
            <a:pPr marL="285750" indent="-285750">
              <a:buFont typeface="Arial"/>
              <a:buChar char="•"/>
              <a:defRPr/>
            </a:pPr>
            <a:r>
              <a:rPr lang="tr-TR"/>
              <a:t>“Bırakmanın zor ama gerekli olduğunu düşünüyorsunuz.”</a:t>
            </a:r>
            <a:endParaRPr/>
          </a:p>
          <a:p>
            <a:pPr>
              <a:defRPr/>
            </a:pPr>
            <a:endParaRPr lang="tr-TR" b="1"/>
          </a:p>
          <a:p>
            <a:pPr>
              <a:defRPr/>
            </a:pPr>
            <a:endParaRPr lang="tr-TR" b="1"/>
          </a:p>
          <a:p>
            <a:pPr>
              <a:defRPr/>
            </a:pPr>
            <a:r>
              <a:rPr lang="tr-TR" b="1"/>
              <a:t>Özetleme</a:t>
            </a:r>
            <a:endParaRPr lang="tr-TR"/>
          </a:p>
          <a:p>
            <a:pPr marL="285750" indent="-285750">
              <a:buFont typeface="Arial"/>
              <a:buChar char="•"/>
              <a:defRPr/>
            </a:pPr>
            <a:r>
              <a:rPr lang="tr-TR"/>
              <a:t>“Konuştuğumuz kadarıyla kumar maddi ve ailevi sıkıntılar yaratıyor ama bırakmak da sizi endişelendiriyor.”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solidFill>
                  <a:srgbClr val="FF0000"/>
                </a:solidFill>
              </a:rPr>
              <a:t>Kumar Oynama Bozukluğunda Motivasyonel Görüşme</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26</a:t>
            </a:fld>
            <a:endParaRPr lang="tr-TR"/>
          </a:p>
        </p:txBody>
      </p:sp>
      <p:sp>
        <p:nvSpPr>
          <p:cNvPr id="4" name="Metin Yer Tutucusu 3"/>
          <p:cNvSpPr>
            <a:spLocks noGrp="1"/>
          </p:cNvSpPr>
          <p:nvPr>
            <p:ph type="body" sz="half" idx="2"/>
          </p:nvPr>
        </p:nvSpPr>
        <p:spPr bwMode="auto"/>
        <p:txBody>
          <a:bodyPr/>
          <a:lstStyle/>
          <a:p>
            <a:pPr>
              <a:defRPr/>
            </a:pPr>
            <a:r>
              <a:rPr lang="tr-TR" b="1"/>
              <a:t>Değişim Konuşmasını Tetikleme Amaç:</a:t>
            </a:r>
            <a:br>
              <a:rPr lang="tr-TR"/>
            </a:br>
            <a:r>
              <a:rPr lang="tr-TR"/>
              <a:t>Bireyin değişime dair ifadelerini </a:t>
            </a:r>
            <a:r>
              <a:rPr lang="tr-TR" b="1"/>
              <a:t>duyulur ve görünür kılmak</a:t>
            </a:r>
            <a:endParaRPr lang="tr-TR"/>
          </a:p>
          <a:p>
            <a:pPr>
              <a:defRPr/>
            </a:pPr>
            <a:endParaRPr lang="tr-TR" b="1"/>
          </a:p>
          <a:p>
            <a:pPr>
              <a:defRPr/>
            </a:pPr>
            <a:r>
              <a:rPr lang="tr-TR" b="1"/>
              <a:t>Örnek sorular:</a:t>
            </a:r>
            <a:endParaRPr lang="tr-TR"/>
          </a:p>
          <a:p>
            <a:pPr marL="285750" indent="-285750">
              <a:buFont typeface="Arial"/>
              <a:buChar char="•"/>
              <a:defRPr/>
            </a:pPr>
            <a:r>
              <a:rPr lang="tr-TR"/>
              <a:t>“Bu şekilde devam ederse 1–2 yıl sonra sizi ne bekliyor olabilir?”</a:t>
            </a:r>
            <a:endParaRPr/>
          </a:p>
          <a:p>
            <a:pPr marL="285750" indent="-285750">
              <a:buFont typeface="Arial"/>
              <a:buChar char="•"/>
              <a:defRPr/>
            </a:pPr>
            <a:r>
              <a:rPr lang="tr-TR"/>
              <a:t>“Hayatınızda kumarın daha az olduğu bir dönem olsa neler değişirdi?”</a:t>
            </a:r>
            <a:endParaRPr/>
          </a:p>
          <a:p>
            <a:pPr marL="285750" indent="-285750">
              <a:buFont typeface="Arial"/>
              <a:buChar char="•"/>
              <a:defRPr/>
            </a:pPr>
            <a:r>
              <a:rPr lang="tr-TR"/>
              <a:t>“Değişmek için sizi en çok motive eden şey ne olabilir?”</a:t>
            </a:r>
            <a:endParaRPr/>
          </a:p>
          <a:p>
            <a:pPr>
              <a:defRPr/>
            </a:pPr>
            <a:endParaRPr lang="tr-TR" b="1"/>
          </a:p>
          <a:p>
            <a:pPr>
              <a:defRPr/>
            </a:pPr>
            <a:r>
              <a:rPr lang="tr-TR" b="1"/>
              <a:t>Ölçek Sorusu (Pratik Teknik):</a:t>
            </a:r>
            <a:endParaRPr lang="tr-TR"/>
          </a:p>
          <a:p>
            <a:pPr>
              <a:defRPr/>
            </a:pPr>
            <a:r>
              <a:rPr lang="tr-TR"/>
              <a:t>“0–10 arasında, kumarı azaltmaya ne kadar hazırsınız?”</a:t>
            </a:r>
            <a:endParaRPr/>
          </a:p>
          <a:p>
            <a:pPr lvl="1">
              <a:defRPr/>
            </a:pPr>
            <a:r>
              <a:rPr lang="tr-TR"/>
              <a:t>“Neden 3 değil de 5?”</a:t>
            </a:r>
            <a:endParaRPr/>
          </a:p>
          <a:p>
            <a:pPr lvl="1">
              <a:defRPr/>
            </a:pPr>
            <a:r>
              <a:rPr lang="tr-TR"/>
              <a:t>“Bir puan artması için ne gerekirdi?”</a:t>
            </a:r>
            <a:endParaRPr/>
          </a:p>
          <a:p>
            <a:pPr lvl="1">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solidFill>
                  <a:srgbClr val="FF0000"/>
                </a:solidFill>
              </a:rPr>
              <a:t>Kumar Oynama Bozukluğunda Kişi ve Ailesine Öneriler</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27</a:t>
            </a:fld>
            <a:endParaRPr lang="tr-TR"/>
          </a:p>
        </p:txBody>
      </p:sp>
      <p:sp>
        <p:nvSpPr>
          <p:cNvPr id="4" name="Metin Yer Tutucusu 3"/>
          <p:cNvSpPr>
            <a:spLocks noGrp="1"/>
          </p:cNvSpPr>
          <p:nvPr>
            <p:ph type="body" sz="half" idx="2"/>
          </p:nvPr>
        </p:nvSpPr>
        <p:spPr bwMode="auto">
          <a:xfrm>
            <a:off x="700203" y="1168036"/>
            <a:ext cx="10791583" cy="4521927"/>
          </a:xfrm>
        </p:spPr>
        <p:txBody>
          <a:bodyPr>
            <a:normAutofit/>
          </a:bodyPr>
          <a:lstStyle/>
          <a:p>
            <a:pPr>
              <a:defRPr/>
            </a:pPr>
            <a:endParaRPr lang="tr-TR" sz="2000" b="1">
              <a:solidFill>
                <a:srgbClr val="C00000"/>
              </a:solidFill>
            </a:endParaRPr>
          </a:p>
          <a:p>
            <a:pPr marL="742950" lvl="1" indent="-285750">
              <a:buFont typeface="Arial"/>
              <a:buChar char="•"/>
              <a:defRPr/>
            </a:pPr>
            <a:r>
              <a:rPr lang="tr-TR" sz="2000"/>
              <a:t>Finansal bir plan oluşturulmalı, bütçe yönetimi konusunda destek sağlanmalı</a:t>
            </a:r>
            <a:endParaRPr/>
          </a:p>
          <a:p>
            <a:pPr marL="742950" lvl="1" indent="-285750">
              <a:buFont typeface="Arial"/>
              <a:buChar char="•"/>
              <a:defRPr/>
            </a:pPr>
            <a:r>
              <a:rPr lang="tr-TR" sz="2000"/>
              <a:t>Finansal kaynakların kontrolünü başka birine verebilir ve bunlara kısıtlı erişim sağlanabilir (Yasal danışman, vasi vb.) </a:t>
            </a:r>
            <a:endParaRPr/>
          </a:p>
          <a:p>
            <a:pPr marL="742950" lvl="1" indent="-285750">
              <a:buFont typeface="Arial"/>
              <a:buChar char="•"/>
              <a:defRPr/>
            </a:pPr>
            <a:r>
              <a:rPr lang="tr-TR" sz="2000"/>
              <a:t>Boş zamanları doldurmalı, yeni aktivitelere yönelmeli </a:t>
            </a:r>
            <a:endParaRPr/>
          </a:p>
          <a:p>
            <a:pPr marL="742950" lvl="1" indent="-285750">
              <a:buFont typeface="Arial"/>
              <a:buChar char="•"/>
              <a:defRPr/>
            </a:pPr>
            <a:r>
              <a:rPr lang="tr-TR" sz="2000"/>
              <a:t>Stresle başa çıkmak için yeni yöntemler bulunmalı</a:t>
            </a:r>
            <a:endParaRPr/>
          </a:p>
          <a:p>
            <a:pPr marL="742950" lvl="1" indent="-285750">
              <a:buFont typeface="Arial"/>
              <a:buChar char="•"/>
              <a:defRPr/>
            </a:pPr>
            <a:r>
              <a:rPr lang="tr-TR" sz="2000"/>
              <a:t>Kumar/bahis oynanan ortamlardan ve oynayan kişilerden uzak durulmalı </a:t>
            </a:r>
            <a:endParaRPr/>
          </a:p>
          <a:p>
            <a:pPr marL="742950" lvl="1" indent="-285750">
              <a:buFont typeface="Arial"/>
              <a:buChar char="•"/>
              <a:defRPr/>
            </a:pPr>
            <a:r>
              <a:rPr lang="tr-TR" sz="2000"/>
              <a:t>Eğer borcu varsa, çok geç olmadan aile ile paylaşmalı. Borç ve harcamalar listelenmeli</a:t>
            </a:r>
            <a:endParaRPr/>
          </a:p>
          <a:p>
            <a:pPr marL="742950" lvl="1" indent="-285750">
              <a:buFont typeface="Arial"/>
              <a:buChar char="•"/>
              <a:defRPr/>
            </a:pPr>
            <a:r>
              <a:rPr lang="tr-TR" sz="2000"/>
              <a:t>Borçla ilgili sorumluluk almalı, borçlar aile tarafından ödenmemeli</a:t>
            </a:r>
            <a:endParaRPr/>
          </a:p>
          <a:p>
            <a:pPr marL="742950" lvl="1" indent="-285750">
              <a:buFont typeface="Arial"/>
              <a:buChar char="•"/>
              <a:defRPr/>
            </a:pPr>
            <a:r>
              <a:rPr lang="tr-TR" sz="2000"/>
              <a:t>Kumar/bahis platformlarına erişimini kendisi kısıtlamalı/engellemelidir. </a:t>
            </a:r>
            <a:endParaRPr/>
          </a:p>
          <a:p>
            <a:pPr marL="1200150" lvl="2" indent="-285750">
              <a:buFont typeface="Arial"/>
              <a:buChar char="•"/>
              <a:defRPr/>
            </a:pPr>
            <a:r>
              <a:rPr lang="tr-TR" sz="1800"/>
              <a:t>Tuşlu telefon kullanmak. </a:t>
            </a:r>
            <a:endParaRPr/>
          </a:p>
          <a:p>
            <a:pPr marL="1200150" lvl="2" indent="-285750">
              <a:buFont typeface="Arial"/>
              <a:buChar char="•"/>
              <a:defRPr/>
            </a:pPr>
            <a:r>
              <a:rPr lang="tr-TR" sz="1800"/>
              <a:t>Kumar sitelerine engel koymak vb. </a:t>
            </a:r>
            <a:endParaRPr/>
          </a:p>
          <a:p>
            <a:pPr marL="742950" lvl="1" indent="-28575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ÖZETLE</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28</a:t>
            </a:fld>
            <a:endParaRPr lang="tr-TR"/>
          </a:p>
        </p:txBody>
      </p:sp>
      <p:sp>
        <p:nvSpPr>
          <p:cNvPr id="4" name="Metin Yer Tutucusu 3"/>
          <p:cNvSpPr>
            <a:spLocks noGrp="1"/>
          </p:cNvSpPr>
          <p:nvPr>
            <p:ph type="body" sz="half" idx="2"/>
          </p:nvPr>
        </p:nvSpPr>
        <p:spPr bwMode="auto"/>
        <p:txBody>
          <a:bodyPr>
            <a:normAutofit/>
          </a:bodyPr>
          <a:lstStyle/>
          <a:p>
            <a:pPr>
              <a:defRPr/>
            </a:pPr>
            <a:r>
              <a:rPr lang="tr-TR" sz="2000"/>
              <a:t>Aile hekimliği;</a:t>
            </a:r>
            <a:endParaRPr/>
          </a:p>
          <a:p>
            <a:pPr marL="285750" indent="-285750">
              <a:buFont typeface="Arial"/>
              <a:buChar char="•"/>
              <a:defRPr/>
            </a:pPr>
            <a:r>
              <a:rPr lang="tr-TR" sz="2000"/>
              <a:t>Bireyin </a:t>
            </a:r>
            <a:r>
              <a:rPr lang="tr-TR" sz="2000" b="1"/>
              <a:t>ilk temas noktasıdır</a:t>
            </a:r>
            <a:endParaRPr lang="tr-TR" sz="2000"/>
          </a:p>
          <a:p>
            <a:pPr marL="285750" indent="-285750">
              <a:buFont typeface="Arial"/>
              <a:buChar char="•"/>
              <a:defRPr/>
            </a:pPr>
            <a:r>
              <a:rPr lang="tr-TR" sz="2000" b="1"/>
              <a:t>Erken fark etme</a:t>
            </a:r>
            <a:r>
              <a:rPr lang="tr-TR" sz="2000"/>
              <a:t>, </a:t>
            </a:r>
            <a:r>
              <a:rPr lang="tr-TR" sz="2000" b="1"/>
              <a:t>riskli kullanımı ayırt etme</a:t>
            </a:r>
            <a:r>
              <a:rPr lang="tr-TR" sz="2000"/>
              <a:t> ve</a:t>
            </a:r>
            <a:endParaRPr/>
          </a:p>
          <a:p>
            <a:pPr marL="285750" indent="-285750">
              <a:buFont typeface="Arial"/>
              <a:buChar char="•"/>
              <a:defRPr/>
            </a:pPr>
            <a:r>
              <a:rPr lang="tr-TR" sz="2000" b="1"/>
              <a:t>Uygun yönlendirme</a:t>
            </a:r>
            <a:r>
              <a:rPr lang="tr-TR" sz="2000"/>
              <a:t> açısından kritik role sahiptir.</a:t>
            </a:r>
            <a:endParaRPr/>
          </a:p>
          <a:p>
            <a:pPr>
              <a:defRPr/>
            </a:pPr>
            <a:endParaRPr lang="tr-TR" sz="2000" b="1"/>
          </a:p>
          <a:p>
            <a:pPr>
              <a:defRPr/>
            </a:pPr>
            <a:endParaRPr lang="tr-TR" sz="2000" b="1"/>
          </a:p>
          <a:p>
            <a:pPr>
              <a:defRPr/>
            </a:pPr>
            <a:r>
              <a:rPr lang="tr-TR" sz="2000" b="1"/>
              <a:t>Birinci basamakta amaç:</a:t>
            </a:r>
            <a:endParaRPr/>
          </a:p>
          <a:p>
            <a:pPr>
              <a:defRPr/>
            </a:pPr>
            <a:r>
              <a:rPr lang="tr-TR" sz="2000"/>
              <a:t>Tanı koymak değil,</a:t>
            </a:r>
            <a:endParaRPr/>
          </a:p>
          <a:p>
            <a:pPr>
              <a:defRPr/>
            </a:pPr>
            <a:r>
              <a:rPr lang="tr-TR" sz="2000" b="1"/>
              <a:t>Risk saptamak, farkındalık oluşturmak ve gerekli kişilerde uygun sevki sağlamaktır.</a:t>
            </a:r>
            <a:endParaRPr/>
          </a:p>
          <a:p>
            <a:pPr>
              <a:defRPr/>
            </a:pPr>
            <a:endParaRPr lang="tr-TR" sz="2000" b="1"/>
          </a:p>
          <a:p>
            <a:pPr>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29</a:t>
            </a:fld>
            <a:endParaRPr lang="tr-TR"/>
          </a:p>
        </p:txBody>
      </p:sp>
      <p:sp>
        <p:nvSpPr>
          <p:cNvPr id="4" name="Metin Yer Tutucusu 3"/>
          <p:cNvSpPr>
            <a:spLocks noGrp="1"/>
          </p:cNvSpPr>
          <p:nvPr>
            <p:ph type="body" sz="half" idx="2"/>
          </p:nvPr>
        </p:nvSpPr>
        <p:spPr bwMode="auto">
          <a:xfrm>
            <a:off x="849025" y="2009422"/>
            <a:ext cx="10791583" cy="2777067"/>
          </a:xfrm>
        </p:spPr>
        <p:txBody>
          <a:bodyPr>
            <a:normAutofit/>
          </a:bodyPr>
          <a:lstStyle/>
          <a:p>
            <a:pPr>
              <a:defRPr/>
            </a:pPr>
            <a:r>
              <a:rPr lang="tr-TR" sz="1800"/>
              <a:t>Birinci basamakta uygulanabilecek temel yaklaşım:</a:t>
            </a:r>
            <a:endParaRPr/>
          </a:p>
          <a:p>
            <a:pPr>
              <a:defRPr/>
            </a:pPr>
            <a:endParaRPr lang="tr-TR" sz="1800"/>
          </a:p>
          <a:p>
            <a:pPr marL="342900" indent="-342900">
              <a:buFont typeface="+mj-lt"/>
              <a:buAutoNum type="alphaUcPeriod"/>
              <a:defRPr/>
            </a:pPr>
            <a:r>
              <a:rPr lang="tr-TR" sz="1800" b="1"/>
              <a:t>Farkındalık</a:t>
            </a:r>
            <a:r>
              <a:rPr lang="tr-TR" sz="1800"/>
              <a:t>	Kumarın sağlık, ruhsal durum ve aile üzerindeki etkileri kısaca anlatılır.</a:t>
            </a:r>
            <a:endParaRPr/>
          </a:p>
          <a:p>
            <a:pPr marL="342900" indent="-342900">
              <a:buFont typeface="+mj-lt"/>
              <a:buAutoNum type="alphaUcPeriod"/>
              <a:defRPr/>
            </a:pPr>
            <a:r>
              <a:rPr lang="tr-TR" sz="1800" b="1"/>
              <a:t>Geri Bildirim	</a:t>
            </a:r>
            <a:r>
              <a:rPr lang="tr-TR" sz="1800"/>
              <a:t>“Bu durumun sizin için risk oluşturduğunu düşünüyorum.”</a:t>
            </a:r>
            <a:endParaRPr/>
          </a:p>
          <a:p>
            <a:pPr marL="342900" indent="-342900">
              <a:buFont typeface="+mj-lt"/>
              <a:buAutoNum type="alphaUcPeriod"/>
              <a:defRPr/>
            </a:pPr>
            <a:r>
              <a:rPr lang="tr-TR" sz="1800" b="1"/>
              <a:t>Motivasyon	</a:t>
            </a:r>
            <a:r>
              <a:rPr lang="tr-TR" sz="1800"/>
              <a:t>Değişime açık olduğu alanlar güçlendirilir. Yargılayıcı olmayan, destekleyici dil kullanılır</a:t>
            </a:r>
            <a:r>
              <a:rPr lang="tr-TR"/>
              <a:t>.</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solidFill>
                  <a:srgbClr val="FF0000"/>
                </a:solidFill>
              </a:rPr>
              <a:t>Amaç ve Öğrenim Hedefleri</a:t>
            </a: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a:t>
            </a:fld>
            <a:endParaRPr lang="tr-TR"/>
          </a:p>
        </p:txBody>
      </p:sp>
      <p:sp>
        <p:nvSpPr>
          <p:cNvPr id="4" name="Metin Yer Tutucusu 3"/>
          <p:cNvSpPr>
            <a:spLocks noGrp="1"/>
          </p:cNvSpPr>
          <p:nvPr>
            <p:ph type="body" sz="half" idx="2"/>
          </p:nvPr>
        </p:nvSpPr>
        <p:spPr bwMode="auto">
          <a:xfrm>
            <a:off x="849025" y="1693333"/>
            <a:ext cx="10791583" cy="4183938"/>
          </a:xfrm>
        </p:spPr>
        <p:txBody>
          <a:bodyPr/>
          <a:lstStyle/>
          <a:p>
            <a:pPr>
              <a:defRPr/>
            </a:pPr>
            <a:r>
              <a:rPr lang="tr-TR" sz="2400"/>
              <a:t>Bu dersin sonunda katılımcıların;</a:t>
            </a:r>
            <a:endParaRPr/>
          </a:p>
          <a:p>
            <a:pPr marL="342900" indent="-342900">
              <a:buFont typeface="Arial"/>
              <a:buChar char="•"/>
              <a:defRPr/>
            </a:pPr>
            <a:r>
              <a:rPr lang="tr-TR" sz="2400"/>
              <a:t>Kumarın yaygınlığı ve türleri hakkında bilgi sahibi olabilmesi,</a:t>
            </a:r>
            <a:endParaRPr/>
          </a:p>
          <a:p>
            <a:pPr marL="342900" indent="-342900">
              <a:buFont typeface="Arial"/>
              <a:buChar char="•"/>
              <a:defRPr/>
            </a:pPr>
            <a:r>
              <a:rPr lang="tr-TR" sz="2400"/>
              <a:t>Kumar oynama davranışını ve kumar oynama bozukluğunu etkileyen psikolojik, sosyal ve yapısal faktörleri tanımlayabilmesi,</a:t>
            </a:r>
            <a:endParaRPr/>
          </a:p>
          <a:p>
            <a:pPr marL="342900" indent="-342900">
              <a:buFont typeface="Arial"/>
              <a:buChar char="•"/>
              <a:defRPr/>
            </a:pPr>
            <a:r>
              <a:rPr lang="tr-TR" sz="2400"/>
              <a:t>Kumar oynama bozukluğu açısından riskli bireyleri birinci basamakta fark edebilmesi,</a:t>
            </a:r>
            <a:endParaRPr/>
          </a:p>
          <a:p>
            <a:pPr marL="342900" indent="-342900">
              <a:buFont typeface="Arial"/>
              <a:buChar char="•"/>
              <a:defRPr/>
            </a:pPr>
            <a:r>
              <a:rPr lang="tr-TR" sz="2400"/>
              <a:t>Birinci basamakta uygulanabilecek kısa müdahale, danışmanlık ve yönlendirme stratejilerini açıklayabilmesi beklenmektedir.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30</a:t>
            </a:fld>
            <a:endParaRPr lang="tr-TR"/>
          </a:p>
        </p:txBody>
      </p:sp>
      <p:sp>
        <p:nvSpPr>
          <p:cNvPr id="4" name="Metin Yer Tutucusu 3"/>
          <p:cNvSpPr>
            <a:spLocks noGrp="1"/>
          </p:cNvSpPr>
          <p:nvPr>
            <p:ph type="body" sz="half" idx="2"/>
          </p:nvPr>
        </p:nvSpPr>
        <p:spPr bwMode="auto"/>
        <p:txBody>
          <a:bodyPr/>
          <a:lstStyle/>
          <a:p>
            <a:pPr>
              <a:defRPr/>
            </a:pPr>
            <a:r>
              <a:rPr lang="tr-TR"/>
              <a:t>Ayrıca,</a:t>
            </a:r>
            <a:endParaRPr/>
          </a:p>
          <a:p>
            <a:pPr marL="285750" indent="-285750">
              <a:buFont typeface="Arial"/>
              <a:buChar char="•"/>
              <a:defRPr/>
            </a:pPr>
            <a:r>
              <a:rPr lang="tr-TR"/>
              <a:t>Riskli kumar davranışını </a:t>
            </a:r>
            <a:r>
              <a:rPr lang="tr-TR" b="1"/>
              <a:t>kayıt altına almak</a:t>
            </a:r>
            <a:endParaRPr/>
          </a:p>
          <a:p>
            <a:pPr marL="285750" indent="-285750">
              <a:buFont typeface="Arial"/>
              <a:buChar char="•"/>
              <a:defRPr/>
            </a:pPr>
            <a:r>
              <a:rPr lang="tr-TR"/>
              <a:t>Eşlik eden:</a:t>
            </a:r>
            <a:endParaRPr/>
          </a:p>
          <a:p>
            <a:pPr marL="742950" lvl="1" indent="-285750">
              <a:buFont typeface="Arial"/>
              <a:buChar char="•"/>
              <a:defRPr/>
            </a:pPr>
            <a:r>
              <a:rPr lang="tr-TR" sz="1600"/>
              <a:t>Depresyon</a:t>
            </a:r>
            <a:endParaRPr/>
          </a:p>
          <a:p>
            <a:pPr marL="742950" lvl="1" indent="-285750">
              <a:buFont typeface="Arial"/>
              <a:buChar char="•"/>
              <a:defRPr/>
            </a:pPr>
            <a:r>
              <a:rPr lang="tr-TR" sz="1600"/>
              <a:t>Anksiyete</a:t>
            </a:r>
            <a:endParaRPr/>
          </a:p>
          <a:p>
            <a:pPr marL="742950" lvl="1" indent="-285750">
              <a:buFont typeface="Arial"/>
              <a:buChar char="•"/>
              <a:defRPr/>
            </a:pPr>
            <a:r>
              <a:rPr lang="tr-TR" sz="1600"/>
              <a:t>Alkol/madde kullanımı</a:t>
            </a:r>
            <a:endParaRPr/>
          </a:p>
          <a:p>
            <a:pPr marL="742950" lvl="1" indent="-285750">
              <a:buFont typeface="Arial"/>
              <a:buChar char="•"/>
              <a:defRPr/>
            </a:pPr>
            <a:r>
              <a:rPr lang="tr-TR" sz="1600"/>
              <a:t>İntihar düşüncesi</a:t>
            </a:r>
            <a:br>
              <a:rPr lang="tr-TR" sz="1600"/>
            </a:br>
            <a:r>
              <a:rPr lang="tr-TR" sz="1600"/>
              <a:t>açısından değerlendirmek</a:t>
            </a:r>
            <a:endParaRPr/>
          </a:p>
          <a:p>
            <a:pPr marL="285750" indent="-285750">
              <a:buFont typeface="Arial"/>
              <a:buChar char="•"/>
              <a:defRPr/>
            </a:pPr>
            <a:r>
              <a:rPr lang="tr-TR" b="1"/>
              <a:t>Aileyi bilgilendirmek</a:t>
            </a:r>
            <a:r>
              <a:rPr lang="tr-TR"/>
              <a:t> (hasta onayı ile)</a:t>
            </a:r>
            <a:endParaRPr/>
          </a:p>
          <a:p>
            <a:pPr marL="285750" indent="-285750">
              <a:buFont typeface="Arial"/>
              <a:buChar char="•"/>
              <a:defRPr/>
            </a:pPr>
            <a:r>
              <a:rPr lang="tr-TR" b="1"/>
              <a:t>Takip randevusu</a:t>
            </a:r>
            <a:r>
              <a:rPr lang="tr-TR"/>
              <a:t> planlamak</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31</a:t>
            </a:fld>
            <a:endParaRPr lang="tr-TR"/>
          </a:p>
        </p:txBody>
      </p:sp>
      <p:sp>
        <p:nvSpPr>
          <p:cNvPr id="4" name="Metin Yer Tutucusu 3"/>
          <p:cNvSpPr>
            <a:spLocks noGrp="1"/>
          </p:cNvSpPr>
          <p:nvPr>
            <p:ph type="body" sz="half" idx="2"/>
          </p:nvPr>
        </p:nvSpPr>
        <p:spPr bwMode="auto"/>
        <p:txBody>
          <a:bodyPr>
            <a:normAutofit/>
          </a:bodyPr>
          <a:lstStyle/>
          <a:p>
            <a:pPr>
              <a:defRPr/>
            </a:pPr>
            <a:r>
              <a:rPr lang="tr-TR" sz="2400" b="1"/>
              <a:t>Ne Zaman ve Nereye Yönlendirilmelidir?</a:t>
            </a:r>
            <a:endParaRPr/>
          </a:p>
          <a:p>
            <a:pPr>
              <a:defRPr/>
            </a:pPr>
            <a:r>
              <a:rPr lang="tr-TR" sz="2400"/>
              <a:t>Aşağıdaki durumlarda sevk önerilir:</a:t>
            </a:r>
            <a:endParaRPr/>
          </a:p>
          <a:p>
            <a:pPr marL="285750" indent="-285750">
              <a:buFont typeface="Arial"/>
              <a:buChar char="•"/>
              <a:defRPr/>
            </a:pPr>
            <a:r>
              <a:rPr lang="tr-TR" sz="2400"/>
              <a:t>Risk belirtileri varsa (</a:t>
            </a:r>
            <a:r>
              <a:rPr lang="tr-TR" sz="2400"/>
              <a:t>örn</a:t>
            </a:r>
            <a:r>
              <a:rPr lang="tr-TR" sz="2400"/>
              <a:t>. Kontrol kaybı belirginse, borçlanma ve işlev kaybı artıyorsa…)</a:t>
            </a:r>
            <a:endParaRPr/>
          </a:p>
          <a:p>
            <a:pPr marL="285750" indent="-285750">
              <a:buFont typeface="Arial"/>
              <a:buChar char="•"/>
              <a:defRPr/>
            </a:pPr>
            <a:r>
              <a:rPr lang="tr-TR" sz="2400"/>
              <a:t>Psikiyatrik eş tanılar varsa (depresyon, </a:t>
            </a:r>
            <a:r>
              <a:rPr lang="tr-TR" sz="2400"/>
              <a:t>bipolar</a:t>
            </a:r>
            <a:r>
              <a:rPr lang="tr-TR" sz="2400"/>
              <a:t>, intihar riski, </a:t>
            </a:r>
            <a:r>
              <a:rPr lang="tr-TR" sz="2400"/>
              <a:t>psikotik</a:t>
            </a:r>
            <a:r>
              <a:rPr lang="tr-TR" sz="2400"/>
              <a:t> bozukluklar </a:t>
            </a:r>
            <a:r>
              <a:rPr lang="tr-TR" sz="2400"/>
              <a:t>vb</a:t>
            </a:r>
            <a:r>
              <a:rPr lang="tr-TR" sz="2400"/>
              <a:t>)</a:t>
            </a:r>
            <a:endParaRPr/>
          </a:p>
          <a:p>
            <a:pPr marL="285750" indent="-285750">
              <a:buFont typeface="Arial"/>
              <a:buChar char="•"/>
              <a:defRPr/>
            </a:pPr>
            <a:r>
              <a:rPr lang="tr-TR" sz="2400"/>
              <a:t>İntihar düşüncesi mevcutsa mutlaka yönlendirilmelidir.</a:t>
            </a:r>
            <a:endParaRPr/>
          </a:p>
          <a:p>
            <a:pPr marL="285750" indent="-285750">
              <a:buFont typeface="Arial"/>
              <a:buChar char="•"/>
              <a:defRPr/>
            </a:pPr>
            <a:r>
              <a:rPr lang="tr-TR" sz="2400"/>
              <a:t>Bağımlılık düşünüyorsanız</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32</a:t>
            </a:fld>
            <a:endParaRPr lang="tr-TR"/>
          </a:p>
        </p:txBody>
      </p:sp>
      <p:sp>
        <p:nvSpPr>
          <p:cNvPr id="4" name="Metin Yer Tutucusu 3"/>
          <p:cNvSpPr>
            <a:spLocks noGrp="1"/>
          </p:cNvSpPr>
          <p:nvPr>
            <p:ph type="body" sz="half" idx="2"/>
          </p:nvPr>
        </p:nvSpPr>
        <p:spPr bwMode="auto"/>
        <p:txBody>
          <a:bodyPr/>
          <a:lstStyle/>
          <a:p>
            <a:pPr>
              <a:defRPr/>
            </a:pPr>
            <a:r>
              <a:rPr lang="tr-TR" sz="2000" b="1"/>
              <a:t>Yönlendirme seçenekleri:</a:t>
            </a:r>
            <a:endParaRPr lang="tr-TR" sz="2000"/>
          </a:p>
          <a:p>
            <a:pPr>
              <a:defRPr/>
            </a:pPr>
            <a:r>
              <a:rPr lang="tr-TR" sz="2000"/>
              <a:t>Kişinin durumuna bağlı olarak</a:t>
            </a:r>
            <a:endParaRPr/>
          </a:p>
          <a:p>
            <a:pPr marL="285750" indent="-285750">
              <a:buFont typeface="Arial"/>
              <a:buChar char="•"/>
              <a:defRPr/>
            </a:pPr>
            <a:r>
              <a:rPr lang="tr-TR" sz="2000"/>
              <a:t>Çocuk ergen ya da erişkin ruh  sağlığı ve hastalıkları polikliniği</a:t>
            </a:r>
            <a:endParaRPr/>
          </a:p>
          <a:p>
            <a:pPr marL="285750" indent="-285750">
              <a:buFont typeface="Arial"/>
              <a:buChar char="•"/>
              <a:defRPr/>
            </a:pPr>
            <a:r>
              <a:rPr lang="tr-TR" sz="2000"/>
              <a:t>Özelleşmiş Davranışsal Bağımlılık Poliklinikleri (Sayısı giderek artmakla birlikte Ocak 2026 itibariyle ülke genelinde 25 tane)</a:t>
            </a:r>
            <a:endParaRPr/>
          </a:p>
          <a:p>
            <a:pPr marL="285750" indent="-285750">
              <a:buFont typeface="Arial"/>
              <a:buChar char="•"/>
              <a:defRPr/>
            </a:pPr>
            <a:r>
              <a:rPr lang="tr-TR" sz="2000"/>
              <a:t>AMATEM (Özellikle ek alkol/madde kullanımı varsa)</a:t>
            </a:r>
            <a:endParaRPr/>
          </a:p>
          <a:p>
            <a:pPr marL="285750" indent="-285750">
              <a:buFont typeface="Arial"/>
              <a:buChar char="•"/>
              <a:defRPr/>
            </a:pPr>
            <a:r>
              <a:rPr lang="tr-TR" sz="2000"/>
              <a:t>Sağlıklı Hayat Merkezleri (SHM)</a:t>
            </a:r>
            <a:endParaRPr/>
          </a:p>
          <a:p>
            <a:pPr marL="285750" indent="-285750">
              <a:buFont typeface="Arial"/>
              <a:buChar char="•"/>
              <a:defRPr/>
            </a:pPr>
            <a:r>
              <a:rPr lang="tr-TR" sz="2000"/>
              <a:t>YEDAM</a:t>
            </a:r>
            <a:endParaRPr/>
          </a:p>
          <a:p>
            <a:pPr marL="285750" indent="-285750">
              <a:buFont typeface="Arial"/>
              <a:buChar char="•"/>
              <a:defRPr/>
            </a:pPr>
            <a:r>
              <a:rPr lang="tr-TR" sz="2000"/>
              <a:t>Sosyal sorunlar için (</a:t>
            </a:r>
            <a:r>
              <a:rPr lang="tr-TR" sz="2000"/>
              <a:t>barınnma</a:t>
            </a:r>
            <a:r>
              <a:rPr lang="tr-TR" sz="2000"/>
              <a:t>, ekonomik) </a:t>
            </a:r>
            <a:r>
              <a:rPr lang="tr-TR" sz="2000"/>
              <a:t> Sosyal hizmetler veya belediyeler, bilgi almak için SHM</a:t>
            </a:r>
            <a:endParaRPr lang="tr-TR" sz="20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33</a:t>
            </a:fld>
            <a:endParaRPr lang="tr-TR"/>
          </a:p>
        </p:txBody>
      </p:sp>
      <p:sp>
        <p:nvSpPr>
          <p:cNvPr id="4" name="Metin Yer Tutucusu 3"/>
          <p:cNvSpPr>
            <a:spLocks noGrp="1"/>
          </p:cNvSpPr>
          <p:nvPr>
            <p:ph type="body" sz="half" idx="2"/>
          </p:nvPr>
        </p:nvSpPr>
        <p:spPr bwMode="auto"/>
        <p:txBody>
          <a:bodyPr>
            <a:normAutofit/>
          </a:bodyPr>
          <a:lstStyle/>
          <a:p>
            <a:pPr algn="ctr">
              <a:defRPr/>
            </a:pPr>
            <a:endParaRPr lang="tr-TR" sz="3200"/>
          </a:p>
          <a:p>
            <a:pPr algn="ctr">
              <a:defRPr/>
            </a:pPr>
            <a:r>
              <a:rPr lang="tr-TR" sz="3200"/>
              <a:t>Kumar oynama bozukluğu erken fark edildiğinde </a:t>
            </a:r>
            <a:endParaRPr/>
          </a:p>
          <a:p>
            <a:pPr algn="ctr">
              <a:defRPr/>
            </a:pPr>
            <a:r>
              <a:rPr lang="tr-TR" sz="3200" b="1"/>
              <a:t>önlenebilir ve tedavi edilebilir</a:t>
            </a:r>
            <a:r>
              <a:rPr lang="tr-TR" sz="3200"/>
              <a:t> bir durumdur.</a:t>
            </a:r>
            <a:endParaRPr/>
          </a:p>
          <a:p>
            <a:pPr algn="ctr">
              <a:defRPr/>
            </a:pPr>
            <a:endParaRPr lang="tr-TR" sz="3200"/>
          </a:p>
          <a:p>
            <a:pPr algn="ctr">
              <a:defRPr/>
            </a:pPr>
            <a:r>
              <a:rPr lang="tr-TR" sz="3200"/>
              <a:t>Aile hekimleri, </a:t>
            </a:r>
            <a:r>
              <a:rPr lang="tr-TR" sz="3200" b="1"/>
              <a:t>erken tespit etmede </a:t>
            </a:r>
            <a:r>
              <a:rPr lang="tr-TR" sz="3200"/>
              <a:t>kilit rol oynamaktadır.</a:t>
            </a:r>
            <a:endParaRPr/>
          </a:p>
          <a:p>
            <a:pPr algn="ctr">
              <a:defRPr/>
            </a:pPr>
            <a:endParaRPr lang="tr-TR"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551383" y="553728"/>
            <a:ext cx="11089225" cy="504497"/>
          </a:xfrm>
        </p:spPr>
        <p:txBody>
          <a:bodyPr/>
          <a:lstStyle/>
          <a:p>
            <a:pPr>
              <a:defRPr/>
            </a:pPr>
            <a:r>
              <a:rPr lang="tr-TR">
                <a:solidFill>
                  <a:srgbClr val="FF0000"/>
                </a:solidFill>
              </a:rPr>
              <a:t>Kumar Nedir?</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a:t>
            </a:fld>
            <a:endParaRPr lang="tr-TR"/>
          </a:p>
        </p:txBody>
      </p:sp>
      <p:sp>
        <p:nvSpPr>
          <p:cNvPr id="4" name="Metin Yer Tutucusu 3"/>
          <p:cNvSpPr>
            <a:spLocks noGrp="1"/>
          </p:cNvSpPr>
          <p:nvPr>
            <p:ph type="body" sz="half" idx="2"/>
          </p:nvPr>
        </p:nvSpPr>
        <p:spPr bwMode="auto"/>
        <p:txBody>
          <a:bodyPr>
            <a:normAutofit/>
          </a:bodyPr>
          <a:lstStyle/>
          <a:p>
            <a:pPr>
              <a:defRPr/>
            </a:pPr>
            <a:r>
              <a:rPr lang="tr-TR" sz="2000"/>
              <a:t>                                                                                                       </a:t>
            </a:r>
            <a:endParaRPr/>
          </a:p>
        </p:txBody>
      </p:sp>
      <p:sp>
        <p:nvSpPr>
          <p:cNvPr id="6" name="Metin kutusu 5"/>
          <p:cNvSpPr txBox="1"/>
          <p:nvPr/>
        </p:nvSpPr>
        <p:spPr bwMode="auto">
          <a:xfrm>
            <a:off x="1189767" y="1646212"/>
            <a:ext cx="10450841" cy="3737946"/>
          </a:xfrm>
          <a:prstGeom prst="rect">
            <a:avLst/>
          </a:prstGeom>
          <a:noFill/>
        </p:spPr>
        <p:txBody>
          <a:bodyPr wrap="square" rtlCol="0">
            <a:spAutoFit/>
          </a:bodyPr>
          <a:lstStyle/>
          <a:p>
            <a:pPr marL="342900" indent="-342900">
              <a:lnSpc>
                <a:spcPct val="150000"/>
              </a:lnSpc>
              <a:buClr>
                <a:srgbClr val="C00000"/>
              </a:buClr>
              <a:buFont typeface="Wingdings"/>
              <a:buChar char="ü"/>
              <a:defRPr/>
            </a:pPr>
            <a:r>
              <a:rPr lang="tr-TR" sz="2000"/>
              <a:t>Değerli bir şeyin daha yüksek değerde başka bir şey kazanmak için riske atıldığı her türlü aktivite, kumar olarak nitelendirilir.</a:t>
            </a:r>
            <a:endParaRPr/>
          </a:p>
          <a:p>
            <a:pPr marL="342900" indent="-342900">
              <a:lnSpc>
                <a:spcPct val="150000"/>
              </a:lnSpc>
              <a:buClr>
                <a:srgbClr val="C00000"/>
              </a:buClr>
              <a:buFont typeface="Wingdings"/>
              <a:buChar char="ü"/>
              <a:defRPr/>
            </a:pPr>
            <a:endParaRPr lang="tr-TR" sz="2000"/>
          </a:p>
          <a:p>
            <a:pPr marL="342900" indent="-342900">
              <a:lnSpc>
                <a:spcPct val="150000"/>
              </a:lnSpc>
              <a:buClr>
                <a:srgbClr val="C00000"/>
              </a:buClr>
              <a:buFont typeface="Wingdings"/>
              <a:buChar char="ü"/>
              <a:defRPr/>
            </a:pPr>
            <a:r>
              <a:rPr lang="tr-TR" sz="2000"/>
              <a:t>DSÖ de kumarı, sonucu belirsiz bir olay üzerine, daha yüksek bir getiri elde etme olasılığı (veya maddi değeri olan başka bir şey) için riske girmek olarak tanımlamaktadır.</a:t>
            </a:r>
            <a:endParaRPr/>
          </a:p>
          <a:p>
            <a:pPr marL="342900" indent="-342900">
              <a:lnSpc>
                <a:spcPct val="150000"/>
              </a:lnSpc>
              <a:buClr>
                <a:srgbClr val="C00000"/>
              </a:buClr>
              <a:buFont typeface="Wingdings"/>
              <a:buChar char="ü"/>
              <a:defRPr/>
            </a:pPr>
            <a:endParaRPr lang="tr-TR" sz="2000"/>
          </a:p>
          <a:p>
            <a:pPr marL="342900" indent="-342900">
              <a:lnSpc>
                <a:spcPct val="150000"/>
              </a:lnSpc>
              <a:buClr>
                <a:srgbClr val="C00000"/>
              </a:buClr>
              <a:buFont typeface="Wingdings"/>
              <a:buChar char="ü"/>
              <a:defRPr/>
            </a:pPr>
            <a:r>
              <a:rPr lang="tr-TR" sz="2000"/>
              <a:t>Para ya da maddi bir değerin bahis olarak ortaya konması, bahsin sonucunda ek maddi kazanç elde etme amacı ve olayın sonucunun belirsiz olması temel unsurlardır.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5</a:t>
            </a:fld>
            <a:endParaRPr lang="tr-TR"/>
          </a:p>
        </p:txBody>
      </p:sp>
      <p:sp>
        <p:nvSpPr>
          <p:cNvPr id="7" name="Başlık 1"/>
          <p:cNvSpPr>
            <a:spLocks noGrp="1"/>
          </p:cNvSpPr>
          <p:nvPr>
            <p:ph type="title"/>
          </p:nvPr>
        </p:nvSpPr>
        <p:spPr bwMode="auto">
          <a:xfrm>
            <a:off x="597536" y="578011"/>
            <a:ext cx="11090275" cy="504825"/>
          </a:xfrm>
        </p:spPr>
        <p:txBody>
          <a:bodyPr>
            <a:normAutofit fontScale="90000"/>
          </a:bodyPr>
          <a:lstStyle/>
          <a:p>
            <a:pPr>
              <a:defRPr/>
            </a:pPr>
            <a:br>
              <a:rPr lang="tr-TR"/>
            </a:br>
            <a:br>
              <a:rPr lang="tr-TR"/>
            </a:br>
            <a:r>
              <a:rPr lang="tr-TR" sz="3200">
                <a:solidFill>
                  <a:srgbClr val="FF0000"/>
                </a:solidFill>
              </a:rPr>
              <a:t>Kumarın Yaygınlığı</a:t>
            </a:r>
            <a:br>
              <a:rPr lang="tr-TR" sz="3200">
                <a:solidFill>
                  <a:srgbClr val="C00000"/>
                </a:solidFill>
              </a:rPr>
            </a:br>
            <a:br>
              <a:rPr lang="tr-TR"/>
            </a:br>
            <a:endParaRPr lang="tr-TR"/>
          </a:p>
        </p:txBody>
      </p:sp>
      <p:sp>
        <p:nvSpPr>
          <p:cNvPr id="2" name="Metin kutusu 1"/>
          <p:cNvSpPr txBox="1"/>
          <p:nvPr/>
        </p:nvSpPr>
        <p:spPr bwMode="auto">
          <a:xfrm>
            <a:off x="1065320" y="1429305"/>
            <a:ext cx="9712171" cy="4247317"/>
          </a:xfrm>
          <a:prstGeom prst="rect">
            <a:avLst/>
          </a:prstGeom>
          <a:noFill/>
        </p:spPr>
        <p:txBody>
          <a:bodyPr wrap="square" rtlCol="0">
            <a:spAutoFit/>
          </a:bodyPr>
          <a:lstStyle/>
          <a:p>
            <a:pPr marL="285750" indent="-285750">
              <a:lnSpc>
                <a:spcPct val="150000"/>
              </a:lnSpc>
              <a:buClr>
                <a:srgbClr val="C00000"/>
              </a:buClr>
              <a:buFont typeface="Arial"/>
              <a:buChar char="•"/>
              <a:defRPr/>
            </a:pPr>
            <a:r>
              <a:rPr lang="tr-TR"/>
              <a:t>DSÖ verilerine göre, dünyadaki yetişkin nüfusun %1,2’sinin kumar oynama bozukluğuna sahip olduğu tahmin edilmektedir. </a:t>
            </a:r>
            <a:endParaRPr/>
          </a:p>
          <a:p>
            <a:pPr marL="285750" indent="-285750">
              <a:lnSpc>
                <a:spcPct val="150000"/>
              </a:lnSpc>
              <a:buClr>
                <a:srgbClr val="C00000"/>
              </a:buClr>
              <a:buFont typeface="Arial"/>
              <a:buChar char="•"/>
              <a:defRPr/>
            </a:pPr>
            <a:r>
              <a:rPr lang="tr-TR"/>
              <a:t>Erkeklerin %11,9’u ile kadınların %5,5’i kumara bağlı olarak çeşitli düzeylerde zarar yaşama riskiyle karşı karşıyadır.</a:t>
            </a:r>
            <a:endParaRPr/>
          </a:p>
          <a:p>
            <a:pPr marL="285750" indent="-285750">
              <a:lnSpc>
                <a:spcPct val="150000"/>
              </a:lnSpc>
              <a:buClr>
                <a:srgbClr val="C00000"/>
              </a:buClr>
              <a:buFont typeface="Arial"/>
              <a:buChar char="•"/>
              <a:defRPr/>
            </a:pPr>
            <a:r>
              <a:rPr lang="tr-TR"/>
              <a:t>Üniversite öğrencileri arasında kumar oynama bozukluğu (KOB) yaygınlığı: %7,9</a:t>
            </a:r>
            <a:endParaRPr/>
          </a:p>
          <a:p>
            <a:pPr>
              <a:lnSpc>
                <a:spcPct val="150000"/>
              </a:lnSpc>
              <a:buClr>
                <a:srgbClr val="C00000"/>
              </a:buClr>
              <a:defRPr/>
            </a:pPr>
            <a:endParaRPr lang="tr-TR"/>
          </a:p>
          <a:p>
            <a:pPr>
              <a:defRPr/>
            </a:pPr>
            <a:r>
              <a:rPr lang="tr-TR"/>
              <a:t>Büyük Britanya Kumar Komisyonu’nun raporuna göre online kumar oynama oranları:</a:t>
            </a:r>
            <a:endParaRPr/>
          </a:p>
          <a:p>
            <a:pPr>
              <a:defRPr/>
            </a:pPr>
            <a:r>
              <a:rPr lang="tr-TR"/>
              <a:t> 		(2012)   %14                            (2020)  %24 </a:t>
            </a:r>
            <a:endParaRPr/>
          </a:p>
          <a:p>
            <a:pPr>
              <a:defRPr/>
            </a:pPr>
            <a:endParaRPr lang="tr-TR">
              <a:solidFill>
                <a:srgbClr val="FF3300"/>
              </a:solidFill>
            </a:endParaRPr>
          </a:p>
          <a:p>
            <a:pPr>
              <a:defRPr/>
            </a:pPr>
            <a:r>
              <a:rPr lang="tr-TR"/>
              <a:t>(ESPAD) 69 projesi 2024 verilerine göre, lise öğrencilerinde online  kumar oynama oranı:</a:t>
            </a:r>
            <a:endParaRPr/>
          </a:p>
          <a:p>
            <a:pPr>
              <a:defRPr/>
            </a:pPr>
            <a:r>
              <a:rPr lang="tr-TR"/>
              <a:t> 		(2019)  %7,9                            (2024) %14</a:t>
            </a:r>
            <a:endParaRPr lang="tr-TR">
              <a:solidFill>
                <a:srgbClr val="FF3300"/>
              </a:solidFill>
            </a:endParaRPr>
          </a:p>
          <a:p>
            <a:pPr>
              <a:defRPr/>
            </a:pPr>
            <a:endParaRPr lang="tr-TR"/>
          </a:p>
        </p:txBody>
      </p:sp>
      <p:sp>
        <p:nvSpPr>
          <p:cNvPr id="4" name="Ok: Sağ 3"/>
          <p:cNvSpPr/>
          <p:nvPr/>
        </p:nvSpPr>
        <p:spPr bwMode="auto">
          <a:xfrm>
            <a:off x="4412459" y="4274792"/>
            <a:ext cx="1012054" cy="177553"/>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5" name="Ok: Sağ 4"/>
          <p:cNvSpPr/>
          <p:nvPr/>
        </p:nvSpPr>
        <p:spPr bwMode="auto">
          <a:xfrm>
            <a:off x="4412459" y="5109163"/>
            <a:ext cx="1100831" cy="177553"/>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4510" y="533191"/>
            <a:ext cx="11089225" cy="504497"/>
          </a:xfrm>
        </p:spPr>
        <p:txBody>
          <a:bodyPr>
            <a:normAutofit/>
          </a:bodyPr>
          <a:lstStyle/>
          <a:p>
            <a:pPr lvl="0">
              <a:defRPr/>
            </a:pPr>
            <a:r>
              <a:rPr lang="tr-TR">
                <a:solidFill>
                  <a:srgbClr val="FF0000"/>
                </a:solidFill>
              </a:rPr>
              <a:t>Türkiye’de Kumarın Durumu</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6</a:t>
            </a:fld>
            <a:endParaRPr lang="tr-TR"/>
          </a:p>
        </p:txBody>
      </p:sp>
      <p:sp>
        <p:nvSpPr>
          <p:cNvPr id="9" name="İçerik Yer Tutucusu 2"/>
          <p:cNvSpPr txBox="1"/>
          <p:nvPr/>
        </p:nvSpPr>
        <p:spPr bwMode="auto">
          <a:xfrm>
            <a:off x="686709" y="1056000"/>
            <a:ext cx="10818580" cy="5431536"/>
          </a:xfrm>
          <a:prstGeom prst="rect">
            <a:avLst/>
          </a:prstGeom>
        </p:spPr>
        <p:txBody>
          <a:bodyPr anchor="ct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5750" indent="-285750">
              <a:buClr>
                <a:srgbClr val="C00000"/>
              </a:buClr>
              <a:buFont typeface="Wingdings"/>
              <a:buChar char="ü"/>
              <a:defRPr/>
            </a:pPr>
            <a:r>
              <a:rPr lang="tr-TR" sz="2000"/>
              <a:t>Yeşilay ve T.C. Sağlık Bakanlığı tarafından 2020, 2022 ve 2025 yıllarında “15 Yaş ve Üzeri Nüfusta Sağlık Davranış Araştırması” projesi.</a:t>
            </a:r>
            <a:endParaRPr/>
          </a:p>
          <a:p>
            <a:pPr marL="285750" indent="-285750">
              <a:buClr>
                <a:srgbClr val="C00000"/>
              </a:buClr>
              <a:buFont typeface="Wingdings"/>
              <a:buChar char="ü"/>
              <a:defRPr/>
            </a:pPr>
            <a:r>
              <a:rPr lang="tr-TR" sz="2000"/>
              <a:t>2025 yılındaki uygulamaya, Türkiye’nin 26 ilinden 36.334 kişi katıldı.</a:t>
            </a:r>
            <a:endParaRPr/>
          </a:p>
          <a:p>
            <a:pPr marL="285750" indent="-285750">
              <a:buClr>
                <a:srgbClr val="C00000"/>
              </a:buClr>
              <a:buFont typeface="Wingdings"/>
              <a:buChar char="ü"/>
              <a:defRPr/>
            </a:pPr>
            <a:r>
              <a:rPr lang="tr-TR" sz="2000"/>
              <a:t>2025 yılında Türkiye’de 15 yaş ve üzerindeki bireylerin %10,1’i hayatlarında en az 1 kez kumar oynamıştır.</a:t>
            </a:r>
            <a:endParaRPr/>
          </a:p>
          <a:p>
            <a:pPr marL="285750" indent="-285750">
              <a:buClr>
                <a:srgbClr val="C00000"/>
              </a:buClr>
              <a:buFont typeface="Wingdings"/>
              <a:buChar char="ü"/>
              <a:defRPr/>
            </a:pPr>
            <a:r>
              <a:rPr lang="tr-TR" sz="2000"/>
              <a:t>Ülkemizde 6,8 milyon kişi hayatında en az 1 kez kumar oynamış. </a:t>
            </a:r>
            <a:endParaRPr/>
          </a:p>
          <a:p>
            <a:pPr marL="285750" indent="-285750">
              <a:buClr>
                <a:srgbClr val="C00000"/>
              </a:buClr>
              <a:buFont typeface="Wingdings"/>
              <a:buChar char="ü"/>
              <a:defRPr/>
            </a:pPr>
            <a:r>
              <a:rPr lang="tr-TR" sz="2000"/>
              <a:t>En çok tercih edilen kumar oyunları piyango biletleri, spor bahsi ve loto oyunları </a:t>
            </a:r>
            <a:endParaRPr/>
          </a:p>
          <a:p>
            <a:pPr marL="285750" indent="-285750">
              <a:buClr>
                <a:srgbClr val="C00000"/>
              </a:buClr>
              <a:buFont typeface="Wingdings"/>
              <a:buChar char="ü"/>
              <a:defRPr/>
            </a:pPr>
            <a:r>
              <a:rPr lang="tr-TR" sz="2000"/>
              <a:t>Son 30 gün içinde kumar oynadığını ifade eden %6,6’lık kesim internet üzerinden yasa dışı bahis oynadıklarını ve bunu çoğunlukla akıllı telefonları üzerinden oynadıklarını belirtmişlerdir.</a:t>
            </a:r>
            <a:endParaRPr/>
          </a:p>
          <a:p>
            <a:pPr marL="285750" indent="-285750">
              <a:buClr>
                <a:srgbClr val="C00000"/>
              </a:buClr>
              <a:buFont typeface="Wingdings"/>
              <a:buChar char="ü"/>
              <a:defRPr/>
            </a:pPr>
            <a:r>
              <a:rPr lang="tr-TR" sz="2000"/>
              <a:t> Yasa dışı bahis oynama 15-24 yaş aralığındaki gençlerde diğer yaş gruplarına göre daha yaygındır.</a:t>
            </a:r>
            <a:endParaRPr/>
          </a:p>
          <a:p>
            <a:pPr>
              <a:defRPr/>
            </a:pPr>
            <a:endParaRPr lang="tr-TR" sz="17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4510" y="620190"/>
            <a:ext cx="11089225" cy="728320"/>
          </a:xfrm>
        </p:spPr>
        <p:txBody>
          <a:bodyPr>
            <a:noAutofit/>
          </a:bodyPr>
          <a:lstStyle/>
          <a:p>
            <a:pPr>
              <a:defRPr/>
            </a:pPr>
            <a:r>
              <a:rPr lang="tr-TR">
                <a:solidFill>
                  <a:srgbClr val="FF0000"/>
                </a:solidFill>
              </a:rPr>
              <a:t>Kumar Oynama Nedenleri</a:t>
            </a:r>
            <a:br>
              <a:rPr lang="tr-TR">
                <a:solidFill>
                  <a:srgbClr val="C00000"/>
                </a:solidFill>
              </a:rPr>
            </a:br>
            <a:endParaRPr lang="tr-T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7</a:t>
            </a:fld>
            <a:endParaRPr lang="tr-TR"/>
          </a:p>
        </p:txBody>
      </p:sp>
      <p:sp>
        <p:nvSpPr>
          <p:cNvPr id="5" name="Rectangle 1"/>
          <p:cNvSpPr txBox="1">
            <a:spLocks noChangeArrowheads="1"/>
          </p:cNvSpPr>
          <p:nvPr/>
        </p:nvSpPr>
        <p:spPr bwMode="auto">
          <a:xfrm>
            <a:off x="1035207" y="1056697"/>
            <a:ext cx="9635925" cy="4744606"/>
          </a:xfrm>
          <a:prstGeom prst="rect">
            <a:avLst/>
          </a:prstGeom>
        </p:spPr>
        <p:txBody>
          <a:bodyPr vert="horz" lIns="91440" tIns="45720" rIns="91440" bIns="45720" numCol="1" anchor="t" anchorCtr="0" compatLnSpc="1">
            <a:prstTxWarp prst="textNoShape"/>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lnSpc>
                <a:spcPct val="150000"/>
              </a:lnSpc>
              <a:buClr>
                <a:srgbClr val="C00000"/>
              </a:buClr>
              <a:buFont typeface="Arial"/>
              <a:buChar char="•"/>
              <a:defRPr/>
            </a:pPr>
            <a:r>
              <a:rPr lang="tr-TR" sz="1800"/>
              <a:t>Kumar oynama motivasyonları arasında en temel unsur, para kazanma olasılığıdır. </a:t>
            </a:r>
            <a:br>
              <a:rPr lang="tr-TR" sz="1800"/>
            </a:br>
            <a:r>
              <a:rPr lang="tr-TR" sz="1800"/>
              <a:t>(Büyük ikramiye kazanma)</a:t>
            </a:r>
            <a:endParaRPr/>
          </a:p>
          <a:p>
            <a:pPr marL="342900" indent="-342900">
              <a:lnSpc>
                <a:spcPct val="150000"/>
              </a:lnSpc>
              <a:buClr>
                <a:srgbClr val="C00000"/>
              </a:buClr>
              <a:buFont typeface="Arial"/>
              <a:buChar char="•"/>
              <a:defRPr/>
            </a:pPr>
            <a:r>
              <a:rPr lang="tr-TR" sz="1800"/>
              <a:t>Eğlenmek</a:t>
            </a:r>
            <a:endParaRPr/>
          </a:p>
          <a:p>
            <a:pPr marL="342900" indent="-342900">
              <a:lnSpc>
                <a:spcPct val="150000"/>
              </a:lnSpc>
              <a:buClr>
                <a:srgbClr val="C00000"/>
              </a:buClr>
              <a:buFont typeface="Arial"/>
              <a:buChar char="•"/>
              <a:defRPr/>
            </a:pPr>
            <a:r>
              <a:rPr lang="tr-TR" sz="1800"/>
              <a:t>Vakit geçirmek</a:t>
            </a:r>
            <a:endParaRPr/>
          </a:p>
          <a:p>
            <a:pPr marL="342900" indent="-342900">
              <a:lnSpc>
                <a:spcPct val="150000"/>
              </a:lnSpc>
              <a:buClr>
                <a:srgbClr val="C00000"/>
              </a:buClr>
              <a:buFont typeface="Arial"/>
              <a:buChar char="•"/>
              <a:defRPr/>
            </a:pPr>
            <a:r>
              <a:rPr lang="tr-TR" sz="1800">
                <a:ea typeface="Calibri"/>
                <a:cs typeface="Calibri"/>
              </a:rPr>
              <a:t>Sosyalleşmek</a:t>
            </a:r>
            <a:endParaRPr lang="tr-TR" sz="1800"/>
          </a:p>
          <a:p>
            <a:pPr marL="342900" indent="-342900">
              <a:lnSpc>
                <a:spcPct val="150000"/>
              </a:lnSpc>
              <a:buClr>
                <a:srgbClr val="C00000"/>
              </a:buClr>
              <a:buFont typeface="Arial"/>
              <a:buChar char="•"/>
              <a:defRPr/>
            </a:pPr>
            <a:r>
              <a:rPr lang="tr-TR" sz="1800"/>
              <a:t>Riskin getirdiği heyecanı yaşamak </a:t>
            </a:r>
            <a:endParaRPr/>
          </a:p>
          <a:p>
            <a:pPr marL="342900" indent="-342900">
              <a:lnSpc>
                <a:spcPct val="150000"/>
              </a:lnSpc>
              <a:buClr>
                <a:srgbClr val="C00000"/>
              </a:buClr>
              <a:buFont typeface="Arial"/>
              <a:buChar char="•"/>
              <a:defRPr/>
            </a:pPr>
            <a:r>
              <a:rPr lang="tr-TR" sz="1800"/>
              <a:t>Can sıkıntısı ya da stresten kaçış </a:t>
            </a:r>
            <a:endParaRPr/>
          </a:p>
          <a:p>
            <a:pPr>
              <a:lnSpc>
                <a:spcPct val="150000"/>
              </a:lnSpc>
              <a:buClr>
                <a:srgbClr val="C00000"/>
              </a:buClr>
              <a:defRPr/>
            </a:pPr>
            <a:r>
              <a:rPr lang="tr-TR" sz="1800"/>
              <a:t> Gençler: Eğlence      </a:t>
            </a:r>
            <a:endParaRPr/>
          </a:p>
          <a:p>
            <a:pPr>
              <a:lnSpc>
                <a:spcPct val="150000"/>
              </a:lnSpc>
              <a:buClr>
                <a:srgbClr val="C00000"/>
              </a:buClr>
              <a:defRPr/>
            </a:pPr>
            <a:r>
              <a:rPr lang="tr-TR" sz="1800"/>
              <a:t> Yaşlılar: Yalnızlık ve sıkıntıyı giderme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3227773" y="481913"/>
            <a:ext cx="5067300" cy="1018322"/>
          </a:xfrm>
          <a:prstGeom prst="rect">
            <a:avLst/>
          </a:prstGeom>
          <a:solidFill>
            <a:schemeClr val="accent2"/>
          </a:solidFill>
        </p:spPr>
        <p:txBody>
          <a:bodyPr anchor="ctr">
            <a:normAutofit/>
          </a:bodyPr>
          <a:lstStyle/>
          <a:p>
            <a:pPr>
              <a:defRPr/>
            </a:pPr>
            <a:r>
              <a:rPr lang="tr-TR" b="1">
                <a:solidFill>
                  <a:srgbClr val="C00000"/>
                </a:solidFill>
              </a:rPr>
              <a:t>   </a:t>
            </a:r>
            <a:r>
              <a:rPr lang="tr-TR" b="1">
                <a:solidFill>
                  <a:schemeClr val="accent3">
                    <a:lumMod val="20000"/>
                    <a:lumOff val="80000"/>
                  </a:schemeClr>
                </a:solidFill>
              </a:rPr>
              <a:t>KUMAR ÇEŞİTLERİ</a:t>
            </a:r>
            <a:endParaRPr/>
          </a:p>
        </p:txBody>
      </p:sp>
      <p:graphicFrame>
        <p:nvGraphicFramePr>
          <p:cNvPr id="11" name="İçerik Yer Tutucusu 2"/>
          <p:cNvGraphicFramePr>
            <a:graphicFrameLocks xmlns:a="http://schemas.openxmlformats.org/drawingml/2006/main" noGrp="1"/>
          </p:cNvGraphicFramePr>
          <p:nvPr>
            <p:ph idx="1"/>
          </p:nvPr>
        </p:nvGraphicFramePr>
        <p:xfrm>
          <a:off x="2152650" y="1825625"/>
          <a:ext cx="7886700" cy="4351338"/>
          <a:chOff x="0" y="0"/>
          <a:chExt cx="7886700" cy="4351338"/>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7" name="Isosceles Triangle 1"/>
          <p:cNvSpPr/>
          <p:nvPr/>
        </p:nvSpPr>
        <p:spPr bwMode="auto">
          <a:xfrm rot="4232979">
            <a:off x="5751550" y="-2042106"/>
            <a:ext cx="474366" cy="11879831"/>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fill="norm" stroke="1" extrusionOk="0">
                <a:moveTo>
                  <a:pt x="168274" y="12855771"/>
                </a:moveTo>
                <a:lnTo>
                  <a:pt x="0" y="12243730"/>
                </a:lnTo>
                <a:lnTo>
                  <a:pt x="246888" y="0"/>
                </a:lnTo>
                <a:lnTo>
                  <a:pt x="504725" y="12745676"/>
                </a:lnTo>
                <a:lnTo>
                  <a:pt x="168274" y="12855771"/>
                </a:lnTo>
                <a:close/>
              </a:path>
            </a:pathLst>
          </a:custGeom>
          <a:solidFill>
            <a:srgbClr val="FF0000">
              <a:alpha val="83000"/>
            </a:srgbClr>
          </a:solidFill>
          <a:ln w="12700" cap="flat" cmpd="sng" algn="ctr">
            <a:noFill/>
            <a:prstDash val="solid"/>
            <a:miter lim="800000"/>
          </a:ln>
          <a:effectLst/>
        </p:spPr>
        <p:txBody>
          <a:bodyPr rtlCol="0" anchor="ctr"/>
          <a:lstStyle/>
          <a:p>
            <a:pPr algn="ctr" defTabSz="554492">
              <a:defRPr/>
            </a:pPr>
            <a:endParaRPr lang="en-US" sz="1100">
              <a:solidFill>
                <a:sysClr val="window" lastClr="FFFFFF"/>
              </a:solidFill>
              <a:latin typeface="Calibri"/>
            </a:endParaRPr>
          </a:p>
        </p:txBody>
      </p:sp>
      <p:sp>
        <p:nvSpPr>
          <p:cNvPr id="4" name="Slayt Numarası Yer Tutucusu 3"/>
          <p:cNvSpPr>
            <a:spLocks noGrp="1"/>
          </p:cNvSpPr>
          <p:nvPr>
            <p:ph type="sldNum" sz="quarter" idx="7"/>
          </p:nvPr>
        </p:nvSpPr>
        <p:spPr bwMode="auto">
          <a:xfrm>
            <a:off x="734860" y="6224592"/>
            <a:ext cx="2743008" cy="260388"/>
          </a:xfrm>
          <a:prstGeom prst="rect">
            <a:avLst/>
          </a:prstGeom>
        </p:spPr>
        <p:txBody>
          <a:bodyPr wrap="square" lIns="91436" tIns="45718" rIns="91436" bIns="45718">
            <a:spAutoFit/>
          </a:bodyPr>
          <a:lstStyle/>
          <a:p>
            <a:pPr defTabSz="554492">
              <a:defRPr/>
            </a:pPr>
            <a:fld id="{43FFD77E-68E4-481F-80C5-0901F4C8DBE8}" type="slidenum">
              <a:rPr lang="tr-TR" sz="1100">
                <a:solidFill>
                  <a:prstClr val="white"/>
                </a:solidFill>
                <a:latin typeface="Calibri"/>
              </a:rPr>
              <a:t>9</a:t>
            </a:fld>
            <a:endParaRPr lang="tr-TR" sz="1100">
              <a:solidFill>
                <a:prstClr val="white"/>
              </a:solidFill>
              <a:latin typeface="Calibri"/>
            </a:endParaRPr>
          </a:p>
        </p:txBody>
      </p:sp>
      <p:sp>
        <p:nvSpPr>
          <p:cNvPr id="47" name="TextBox 46"/>
          <p:cNvSpPr txBox="1"/>
          <p:nvPr/>
        </p:nvSpPr>
        <p:spPr bwMode="auto">
          <a:xfrm>
            <a:off x="2223427" y="2790212"/>
            <a:ext cx="2469093" cy="3255499"/>
          </a:xfrm>
          <a:prstGeom prst="rect">
            <a:avLst/>
          </a:prstGeom>
          <a:noFill/>
        </p:spPr>
        <p:txBody>
          <a:bodyPr wrap="square" lIns="91432" tIns="45716" rIns="91432" bIns="45716" rtlCol="0">
            <a:spAutoFit/>
          </a:bodyPr>
          <a:lstStyle/>
          <a:p>
            <a:pPr defTabSz="914315">
              <a:defRPr/>
            </a:pPr>
            <a:r>
              <a:rPr lang="tr-TR" sz="2500">
                <a:solidFill>
                  <a:srgbClr val="A72915"/>
                </a:solidFill>
                <a:latin typeface="Calibri"/>
              </a:rPr>
              <a:t>Sosyal Kumar Oynama</a:t>
            </a:r>
            <a:endParaRPr/>
          </a:p>
          <a:p>
            <a:pPr defTabSz="914315">
              <a:defRPr/>
            </a:pPr>
            <a:endParaRPr lang="tr-TR" sz="2500">
              <a:solidFill>
                <a:srgbClr val="ED7D31"/>
              </a:solidFill>
              <a:latin typeface="Calibri"/>
            </a:endParaRPr>
          </a:p>
          <a:p>
            <a:pPr defTabSz="914315">
              <a:defRPr/>
            </a:pPr>
            <a:endParaRPr lang="tr-TR" sz="2500">
              <a:solidFill>
                <a:srgbClr val="ED7D31"/>
              </a:solidFill>
              <a:latin typeface="Calibri"/>
            </a:endParaRPr>
          </a:p>
          <a:p>
            <a:pPr defTabSz="914315">
              <a:defRPr/>
            </a:pPr>
            <a:endParaRPr lang="tr-TR" sz="2500">
              <a:solidFill>
                <a:srgbClr val="ED7D31"/>
              </a:solidFill>
              <a:latin typeface="Calibri"/>
            </a:endParaRPr>
          </a:p>
          <a:p>
            <a:pPr defTabSz="914315">
              <a:defRPr/>
            </a:pPr>
            <a:endParaRPr lang="tr-TR" sz="2500">
              <a:solidFill>
                <a:srgbClr val="ED7D31"/>
              </a:solidFill>
              <a:latin typeface="Calibri"/>
            </a:endParaRPr>
          </a:p>
          <a:p>
            <a:pPr defTabSz="914315">
              <a:defRPr/>
            </a:pPr>
            <a:endParaRPr lang="tr-TR" sz="2500">
              <a:solidFill>
                <a:srgbClr val="ED7D31"/>
              </a:solidFill>
              <a:latin typeface="Calibri"/>
            </a:endParaRPr>
          </a:p>
          <a:p>
            <a:pPr algn="ctr" defTabSz="914315">
              <a:defRPr/>
            </a:pPr>
            <a:r>
              <a:rPr lang="tr-TR" sz="1600" b="1">
                <a:solidFill>
                  <a:srgbClr val="FF0000"/>
                </a:solidFill>
                <a:latin typeface="Calibri"/>
              </a:rPr>
              <a:t>Amaç: </a:t>
            </a:r>
            <a:r>
              <a:rPr lang="tr-TR" sz="1600" b="1">
                <a:solidFill>
                  <a:srgbClr val="0033CC"/>
                </a:solidFill>
                <a:latin typeface="Calibri"/>
              </a:rPr>
              <a:t>Eğlenmek, sosyalleşmek</a:t>
            </a:r>
            <a:endParaRPr lang="tr-TR" sz="1600">
              <a:solidFill>
                <a:srgbClr val="0033CC"/>
              </a:solidFill>
              <a:latin typeface="Calibri"/>
            </a:endParaRPr>
          </a:p>
        </p:txBody>
      </p:sp>
      <p:sp>
        <p:nvSpPr>
          <p:cNvPr id="48" name="TextBox 47"/>
          <p:cNvSpPr txBox="1"/>
          <p:nvPr/>
        </p:nvSpPr>
        <p:spPr bwMode="auto">
          <a:xfrm>
            <a:off x="5379526" y="1825739"/>
            <a:ext cx="2786546" cy="3843736"/>
          </a:xfrm>
          <a:prstGeom prst="rect">
            <a:avLst/>
          </a:prstGeom>
          <a:noFill/>
        </p:spPr>
        <p:txBody>
          <a:bodyPr wrap="square" lIns="91432" tIns="45716" rIns="91432" bIns="45716" rtlCol="0">
            <a:spAutoFit/>
          </a:bodyPr>
          <a:lstStyle/>
          <a:p>
            <a:pPr algn="ctr" defTabSz="914315">
              <a:defRPr/>
            </a:pPr>
            <a:r>
              <a:rPr lang="tr-TR" sz="2500">
                <a:solidFill>
                  <a:srgbClr val="A72915"/>
                </a:solidFill>
                <a:latin typeface="Calibri"/>
              </a:rPr>
              <a:t> Problemli Kumar Oynama</a:t>
            </a:r>
            <a:endParaRPr lang="tr-TR" sz="2500">
              <a:solidFill>
                <a:srgbClr val="A72915"/>
              </a:solidFill>
              <a:latin typeface="Noto Sans"/>
              <a:ea typeface="Noto Sans"/>
              <a:cs typeface="Noto Sans"/>
            </a:endParaRPr>
          </a:p>
          <a:p>
            <a:pPr algn="ctr" defTabSz="914315">
              <a:defRPr/>
            </a:pPr>
            <a:endParaRPr lang="tr-TR" sz="2500">
              <a:solidFill>
                <a:srgbClr val="3333FF"/>
              </a:solidFill>
              <a:latin typeface="Noto Sans"/>
              <a:ea typeface="Noto Sans"/>
              <a:cs typeface="Noto Sans"/>
            </a:endParaRPr>
          </a:p>
          <a:p>
            <a:pPr algn="ctr" defTabSz="914315">
              <a:defRPr/>
            </a:pPr>
            <a:endParaRPr lang="tr-TR" sz="2500">
              <a:solidFill>
                <a:srgbClr val="3333FF"/>
              </a:solidFill>
              <a:latin typeface="Noto Sans"/>
              <a:ea typeface="Noto Sans"/>
              <a:cs typeface="Noto Sans"/>
            </a:endParaRPr>
          </a:p>
          <a:p>
            <a:pPr algn="ctr" defTabSz="914315">
              <a:defRPr/>
            </a:pPr>
            <a:endParaRPr lang="tr-TR" sz="2500">
              <a:solidFill>
                <a:srgbClr val="3333FF"/>
              </a:solidFill>
              <a:latin typeface="Noto Sans"/>
              <a:ea typeface="Noto Sans"/>
              <a:cs typeface="Noto Sans"/>
            </a:endParaRPr>
          </a:p>
          <a:p>
            <a:pPr algn="ctr" defTabSz="914315">
              <a:defRPr/>
            </a:pPr>
            <a:endParaRPr lang="tr-TR" sz="1600">
              <a:solidFill>
                <a:srgbClr val="3333FF"/>
              </a:solidFill>
              <a:latin typeface="Noto Sans"/>
              <a:ea typeface="Noto Sans"/>
              <a:cs typeface="Noto Sans"/>
            </a:endParaRPr>
          </a:p>
          <a:p>
            <a:pPr algn="ctr" defTabSz="914315">
              <a:defRPr/>
            </a:pPr>
            <a:endParaRPr lang="tr-TR" sz="1600">
              <a:solidFill>
                <a:srgbClr val="3333FF"/>
              </a:solidFill>
              <a:latin typeface="Noto Sans"/>
              <a:ea typeface="Noto Sans"/>
              <a:cs typeface="Noto Sans"/>
            </a:endParaRPr>
          </a:p>
          <a:p>
            <a:pPr algn="ctr" defTabSz="914315">
              <a:defRPr/>
            </a:pPr>
            <a:r>
              <a:rPr lang="tr-TR" sz="1600" b="1">
                <a:solidFill>
                  <a:srgbClr val="FF0000"/>
                </a:solidFill>
                <a:latin typeface="Calibri"/>
              </a:rPr>
              <a:t>Amaç: </a:t>
            </a:r>
            <a:r>
              <a:rPr lang="tr-TR" sz="1600" b="1">
                <a:solidFill>
                  <a:srgbClr val="3333FF"/>
                </a:solidFill>
                <a:latin typeface="Calibri"/>
              </a:rPr>
              <a:t>Kaçış, heyecan ve eğlence. Kişinin kontrolü azalmıştır ve kayıpları öngöremez.</a:t>
            </a:r>
            <a:endParaRPr lang="en-US" sz="1600">
              <a:solidFill>
                <a:srgbClr val="3333FF"/>
              </a:solidFill>
              <a:latin typeface="Calibri"/>
            </a:endParaRPr>
          </a:p>
          <a:p>
            <a:pPr algn="ctr" defTabSz="914315">
              <a:defRPr/>
            </a:pPr>
            <a:endParaRPr lang="en-GB" sz="2500">
              <a:solidFill>
                <a:srgbClr val="3333FF"/>
              </a:solidFill>
              <a:latin typeface="Noto Sans"/>
              <a:ea typeface="Noto Sans"/>
              <a:cs typeface="Noto Sans"/>
            </a:endParaRPr>
          </a:p>
        </p:txBody>
      </p:sp>
      <p:sp>
        <p:nvSpPr>
          <p:cNvPr id="49" name="TextBox 48"/>
          <p:cNvSpPr txBox="1"/>
          <p:nvPr/>
        </p:nvSpPr>
        <p:spPr bwMode="auto">
          <a:xfrm>
            <a:off x="8712799" y="758611"/>
            <a:ext cx="3308324" cy="3769742"/>
          </a:xfrm>
          <a:prstGeom prst="rect">
            <a:avLst/>
          </a:prstGeom>
          <a:noFill/>
        </p:spPr>
        <p:txBody>
          <a:bodyPr wrap="square" lIns="91432" tIns="45716" rIns="91432" bIns="45716" rtlCol="0">
            <a:spAutoFit/>
          </a:bodyPr>
          <a:lstStyle/>
          <a:p>
            <a:pPr algn="ctr" defTabSz="914315">
              <a:defRPr/>
            </a:pPr>
            <a:r>
              <a:rPr lang="tr-TR" sz="2500">
                <a:solidFill>
                  <a:srgbClr val="A72915"/>
                </a:solidFill>
                <a:latin typeface="Calibri"/>
              </a:rPr>
              <a:t>Kumar Oynama Bozukluğu</a:t>
            </a:r>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endParaRPr lang="tr-TR" sz="1600">
              <a:solidFill>
                <a:prstClr val="black"/>
              </a:solidFill>
              <a:latin typeface="Calibri"/>
            </a:endParaRPr>
          </a:p>
          <a:p>
            <a:pPr algn="ctr" defTabSz="914315">
              <a:defRPr/>
            </a:pPr>
            <a:r>
              <a:rPr lang="tr-TR" sz="1600" b="1">
                <a:solidFill>
                  <a:srgbClr val="FF0000"/>
                </a:solidFill>
                <a:latin typeface="Calibri"/>
              </a:rPr>
              <a:t>Amaç</a:t>
            </a:r>
            <a:r>
              <a:rPr lang="tr-TR" sz="1600">
                <a:solidFill>
                  <a:srgbClr val="FF0000"/>
                </a:solidFill>
                <a:latin typeface="Calibri"/>
              </a:rPr>
              <a:t>: </a:t>
            </a:r>
            <a:r>
              <a:rPr lang="tr-TR" sz="1600">
                <a:solidFill>
                  <a:srgbClr val="0033CC"/>
                </a:solidFill>
                <a:latin typeface="Calibri"/>
              </a:rPr>
              <a:t>Kaçış, heyecan ve eğlencedir. </a:t>
            </a:r>
            <a:endParaRPr/>
          </a:p>
          <a:p>
            <a:pPr algn="ctr" defTabSz="914315">
              <a:defRPr/>
            </a:pPr>
            <a:r>
              <a:rPr lang="tr-TR" sz="1600">
                <a:solidFill>
                  <a:srgbClr val="0033CC"/>
                </a:solidFill>
                <a:latin typeface="Calibri"/>
              </a:rPr>
              <a:t>Bağımlılık oluşmuştur. Beklenmeyen kayıplar oluşur. Kumar üzerindeki kontrol kaybolmuştur. </a:t>
            </a:r>
            <a:endParaRPr lang="en-US" sz="1600">
              <a:solidFill>
                <a:srgbClr val="0033CC"/>
              </a:solidFill>
              <a:latin typeface="Calibri"/>
            </a:endParaRPr>
          </a:p>
          <a:p>
            <a:pPr algn="ctr" defTabSz="914315">
              <a:defRPr/>
            </a:pPr>
            <a:endParaRPr lang="en-GB" sz="1600">
              <a:solidFill>
                <a:prstClr val="black"/>
              </a:solidFill>
              <a:latin typeface="Noto Sans"/>
              <a:ea typeface="Noto Sans"/>
              <a:cs typeface="Noto Sans"/>
            </a:endParaRPr>
          </a:p>
        </p:txBody>
      </p:sp>
      <p:sp>
        <p:nvSpPr>
          <p:cNvPr id="53" name="Oval 52"/>
          <p:cNvSpPr/>
          <p:nvPr/>
        </p:nvSpPr>
        <p:spPr bwMode="auto">
          <a:xfrm>
            <a:off x="2766631" y="4523915"/>
            <a:ext cx="831619" cy="415610"/>
          </a:xfrm>
          <a:prstGeom prst="ellipse">
            <a:avLst/>
          </a:prstGeom>
          <a:solidFill>
            <a:schemeClr val="tx1">
              <a:alpha val="89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srgbClr val="A72915"/>
              </a:solidFill>
              <a:latin typeface="Calibri"/>
            </a:endParaRPr>
          </a:p>
        </p:txBody>
      </p:sp>
      <p:sp>
        <p:nvSpPr>
          <p:cNvPr id="54" name="Oval 53"/>
          <p:cNvSpPr/>
          <p:nvPr/>
        </p:nvSpPr>
        <p:spPr bwMode="auto">
          <a:xfrm>
            <a:off x="6430823" y="3429000"/>
            <a:ext cx="772185" cy="453952"/>
          </a:xfrm>
          <a:prstGeom prst="ellipse">
            <a:avLst/>
          </a:prstGeom>
          <a:solidFill>
            <a:schemeClr val="tx1">
              <a:alpha val="79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schemeClr val="tx1"/>
              </a:solidFill>
              <a:latin typeface="Calibri"/>
            </a:endParaRPr>
          </a:p>
        </p:txBody>
      </p:sp>
      <p:sp>
        <p:nvSpPr>
          <p:cNvPr id="55" name="Oval 54"/>
          <p:cNvSpPr/>
          <p:nvPr/>
        </p:nvSpPr>
        <p:spPr bwMode="auto">
          <a:xfrm rot="21276207">
            <a:off x="9801114" y="2313514"/>
            <a:ext cx="627556" cy="368927"/>
          </a:xfrm>
          <a:prstGeom prst="ellipse">
            <a:avLst/>
          </a:prstGeom>
          <a:solidFill>
            <a:schemeClr val="tx1">
              <a:alpha val="6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srgbClr val="70AD47">
                  <a:lumMod val="60000"/>
                  <a:lumOff val="40000"/>
                </a:srgbClr>
              </a:solidFill>
              <a:latin typeface="Calibri"/>
            </a:endParaRPr>
          </a:p>
        </p:txBody>
      </p:sp>
      <p:sp>
        <p:nvSpPr>
          <p:cNvPr id="56" name="Rectangle: Rounded Corners 17"/>
          <p:cNvSpPr/>
          <p:nvPr/>
        </p:nvSpPr>
        <p:spPr bwMode="auto">
          <a:xfrm>
            <a:off x="3123957" y="3545262"/>
            <a:ext cx="121118" cy="1058757"/>
          </a:xfrm>
          <a:prstGeom prst="roundRect">
            <a:avLst>
              <a:gd name="adj" fmla="val 50000"/>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57" name="Rectangle: Rounded Corners 19"/>
          <p:cNvSpPr/>
          <p:nvPr/>
        </p:nvSpPr>
        <p:spPr bwMode="auto">
          <a:xfrm>
            <a:off x="6767058" y="2535512"/>
            <a:ext cx="99718" cy="1272498"/>
          </a:xfrm>
          <a:prstGeom prst="roundRect">
            <a:avLst>
              <a:gd name="adj" fmla="val 50000"/>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58" name="Rectangle: Rounded Corners 20"/>
          <p:cNvSpPr/>
          <p:nvPr/>
        </p:nvSpPr>
        <p:spPr bwMode="auto">
          <a:xfrm>
            <a:off x="10105396" y="1611261"/>
            <a:ext cx="99718" cy="1095012"/>
          </a:xfrm>
          <a:prstGeom prst="roundRect">
            <a:avLst>
              <a:gd name="adj" fmla="val 5000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srgbClr val="70AD47">
                  <a:lumMod val="75000"/>
                </a:srgbClr>
              </a:solidFill>
              <a:latin typeface="Calibri"/>
            </a:endParaRPr>
          </a:p>
        </p:txBody>
      </p:sp>
      <p:sp>
        <p:nvSpPr>
          <p:cNvPr id="59" name="Rectangle 58"/>
          <p:cNvSpPr/>
          <p:nvPr/>
        </p:nvSpPr>
        <p:spPr bwMode="auto">
          <a:xfrm>
            <a:off x="9193268" y="1847401"/>
            <a:ext cx="1887092" cy="105846"/>
          </a:xfrm>
          <a:prstGeom prst="rect">
            <a:avLst/>
          </a:prstGeom>
          <a:solidFill>
            <a:srgbClr val="38572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60" name="Rectangle 59"/>
          <p:cNvSpPr/>
          <p:nvPr/>
        </p:nvSpPr>
        <p:spPr bwMode="auto">
          <a:xfrm>
            <a:off x="9171346" y="564519"/>
            <a:ext cx="1887092" cy="105846"/>
          </a:xfrm>
          <a:prstGeom prst="rect">
            <a:avLst/>
          </a:prstGeom>
          <a:solidFill>
            <a:srgbClr val="38572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61" name="Rectangle 60"/>
          <p:cNvSpPr/>
          <p:nvPr/>
        </p:nvSpPr>
        <p:spPr bwMode="auto">
          <a:xfrm flipV="1">
            <a:off x="2157297" y="3665012"/>
            <a:ext cx="2087431" cy="9947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62" name="Rectangle 61"/>
          <p:cNvSpPr/>
          <p:nvPr/>
        </p:nvSpPr>
        <p:spPr bwMode="auto">
          <a:xfrm flipV="1">
            <a:off x="2209936" y="2586882"/>
            <a:ext cx="2087431" cy="9947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srgbClr val="A72915"/>
              </a:solidFill>
              <a:latin typeface="Calibri"/>
            </a:endParaRPr>
          </a:p>
        </p:txBody>
      </p:sp>
      <p:sp>
        <p:nvSpPr>
          <p:cNvPr id="63" name="Rectangle 62"/>
          <p:cNvSpPr/>
          <p:nvPr/>
        </p:nvSpPr>
        <p:spPr bwMode="auto">
          <a:xfrm flipV="1">
            <a:off x="5823059" y="1595666"/>
            <a:ext cx="2087431" cy="93621"/>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
        <p:nvSpPr>
          <p:cNvPr id="64" name="Rectangle 63"/>
          <p:cNvSpPr/>
          <p:nvPr/>
        </p:nvSpPr>
        <p:spPr bwMode="auto">
          <a:xfrm flipV="1">
            <a:off x="5823060" y="2790212"/>
            <a:ext cx="2087431" cy="9947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5">
              <a:defRPr/>
            </a:pPr>
            <a:endParaRPr lang="en-US" sz="1100">
              <a:solidFill>
                <a:prstClr val="white"/>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34</Slides>
  <Notes>34</Notes>
  <HiddenSlides>0</HiddenSlides>
  <MMClips>2</MMClips>
  <ScaleCrop>0</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Anonim</cp:lastModifiedBy>
  <cp:revision>104</cp:revision>
  <dcterms:created xsi:type="dcterms:W3CDTF">2024-10-03T07:27:44Z</dcterms:created>
  <dcterms:modified xsi:type="dcterms:W3CDTF">2026-02-09T14:16:48Z</dcterms:modified>
  <cp:category/>
  <cp:contentStatus/>
  <cp:version/>
</cp:coreProperties>
</file>