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tr-T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Açık Stil 2 - Vurgu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2H>
      <a:tcStyle>
        <a:tcBdr/>
      </a:tcStyle>
    </a:band2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98" y="-4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68092-B605-4AB2-9D67-44D8CFBAFAE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 bwMode="auto"/>
      <dgm:t>
        <a:bodyPr/>
        <a:lstStyle/>
        <a:p>
          <a:pPr>
            <a:defRPr/>
          </a:pPr>
          <a:endParaRPr lang="en-US"/>
        </a:p>
      </dgm:t>
    </dgm:pt>
    <dgm:pt modelId="{4F63FA9C-114F-47B3-97CF-9077BD470DC2}">
      <dgm:prSet phldrT=""/>
      <dgm:spPr bwMode="auto"/>
      <dgm:t>
        <a:bodyPr/>
        <a:lstStyle/>
        <a:p>
          <a:pPr>
            <a:defRPr/>
          </a:pPr>
          <a:r>
            <a:rPr lang="en-US" b="1"/>
            <a:t>HPV Nedir?</a:t>
          </a:r>
          <a:r>
            <a:rPr lang="en-US"/>
            <a:t> Human Papillomavirüsler, deride ve mukozalarda enfeksiyona neden olan yaygın virüslerdir. Çeşitli tipleri farklı klinik tablolarla ilişkilidir.</a:t>
          </a:r>
          <a:endParaRPr/>
        </a:p>
      </dgm:t>
    </dgm:pt>
    <dgm:pt modelId="{B8B68A37-EBCB-4957-A6B1-894BC391EB91}" type="parTrans" cxnId="{CF8226CB-5256-47C0-8CB5-317C4696193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0E4CCEA-CB0E-453E-9C6D-BE59BD24BDFF}" type="sibTrans" cxnId="{CF8226CB-5256-47C0-8CB5-317C4696193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23C9F8E-3AF7-40A0-B9CA-18EB40E50ADB}">
      <dgm:prSet phldrT=""/>
      <dgm:spPr bwMode="auto"/>
      <dgm:t>
        <a:bodyPr/>
        <a:lstStyle/>
        <a:p>
          <a:pPr>
            <a:defRPr/>
          </a:pPr>
          <a:r>
            <a:rPr lang="en-US" b="1"/>
            <a:t>Siğiller (Verruka):</a:t>
          </a:r>
          <a:r>
            <a:rPr lang="en-US"/>
            <a:t> HPV enfeksiyonunun en yaygın deri bulgusudur. Vücudun farklı bölgelerinde farklı morfolojilerde görülebilir:</a:t>
          </a:r>
          <a:endParaRPr/>
        </a:p>
      </dgm:t>
    </dgm:pt>
    <dgm:pt modelId="{CA6811D3-D83E-4D3A-A1D7-D7A9BC93A766}" type="parTrans" cxnId="{9F52DD21-41B6-48BB-A3A9-15A4A206D49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CAC78F6B-9E3B-4C0C-8808-35805925E04E}" type="sibTrans" cxnId="{9F52DD21-41B6-48BB-A3A9-15A4A206D49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7D96F0A-B6C2-4767-9142-D4CFAB9F2BA8}">
      <dgm:prSet phldrT=""/>
      <dgm:spPr bwMode="auto"/>
      <dgm:t>
        <a:bodyPr/>
        <a:lstStyle/>
        <a:p>
          <a:pPr>
            <a:defRPr/>
          </a:pPr>
          <a:r>
            <a:rPr lang="en-US" b="1"/>
            <a:t>Verruca Vulgaris (Adi Siğil):</a:t>
          </a:r>
          <a:r>
            <a:rPr lang="en-US"/>
            <a:t> Sert, pürtüklü yüzeyli, et rengi papül veya nodüller. Genellikle el ve ayaklarda.</a:t>
          </a:r>
          <a:endParaRPr/>
        </a:p>
      </dgm:t>
    </dgm:pt>
    <dgm:pt modelId="{D3AABC3F-6CE0-4A2D-8081-47B37FDAF99C}" type="parTrans" cxnId="{A986700F-A8FC-4E7C-A216-768E04EEF8D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70A7F7CE-4AE0-46B5-94C2-23123ACE9EE4}" type="sibTrans" cxnId="{A986700F-A8FC-4E7C-A216-768E04EEF8D2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B1E93CFC-C96B-4457-BA71-C01DE2C09E52}">
      <dgm:prSet phldrT=""/>
      <dgm:spPr bwMode="auto"/>
      <dgm:t>
        <a:bodyPr/>
        <a:lstStyle/>
        <a:p>
          <a:pPr>
            <a:defRPr/>
          </a:pPr>
          <a:r>
            <a:rPr lang="en-US" b="1" dirty="0"/>
            <a:t>Verruca Plantaris (</a:t>
          </a:r>
          <a:r>
            <a:rPr lang="en-US" b="1" dirty="0" err="1"/>
            <a:t>Ayak</a:t>
          </a:r>
          <a:r>
            <a:rPr lang="en-US" b="1" dirty="0"/>
            <a:t> </a:t>
          </a:r>
          <a:r>
            <a:rPr lang="en-US" b="1" dirty="0" err="1"/>
            <a:t>Tabanı</a:t>
          </a:r>
          <a:r>
            <a:rPr lang="en-US" b="1" dirty="0"/>
            <a:t> </a:t>
          </a:r>
          <a:r>
            <a:rPr lang="en-US" b="1" dirty="0" err="1"/>
            <a:t>Siğili</a:t>
          </a:r>
          <a:r>
            <a:rPr lang="en-US" b="1" dirty="0"/>
            <a:t>):</a:t>
          </a:r>
          <a:r>
            <a:rPr lang="en-US" dirty="0"/>
            <a:t> </a:t>
          </a:r>
          <a:r>
            <a:rPr lang="en-US" dirty="0" err="1"/>
            <a:t>Ayak</a:t>
          </a:r>
          <a:r>
            <a:rPr lang="en-US" dirty="0"/>
            <a:t> </a:t>
          </a:r>
          <a:r>
            <a:rPr lang="en-US" dirty="0" err="1"/>
            <a:t>tabanında</a:t>
          </a:r>
          <a:r>
            <a:rPr lang="en-US" dirty="0"/>
            <a:t> </a:t>
          </a:r>
          <a:r>
            <a:rPr lang="en-US" dirty="0" err="1"/>
            <a:t>içeri</a:t>
          </a:r>
          <a:r>
            <a:rPr lang="en-US" dirty="0"/>
            <a:t> </a:t>
          </a:r>
          <a:r>
            <a:rPr lang="en-US" dirty="0" err="1"/>
            <a:t>doğru</a:t>
          </a:r>
          <a:r>
            <a:rPr lang="en-US" dirty="0"/>
            <a:t> </a:t>
          </a:r>
          <a:r>
            <a:rPr lang="en-US" dirty="0" err="1"/>
            <a:t>büyüyen</a:t>
          </a:r>
          <a:r>
            <a:rPr lang="en-US" dirty="0"/>
            <a:t>, </a:t>
          </a:r>
          <a:r>
            <a:rPr lang="en-US" dirty="0" err="1"/>
            <a:t>ağrılı</a:t>
          </a:r>
          <a:r>
            <a:rPr lang="en-US" dirty="0"/>
            <a:t> </a:t>
          </a:r>
          <a:r>
            <a:rPr lang="en-US" dirty="0" err="1"/>
            <a:t>lezyonlar</a:t>
          </a:r>
          <a:r>
            <a:rPr lang="en-US" dirty="0"/>
            <a:t>.</a:t>
          </a:r>
          <a:endParaRPr dirty="0"/>
        </a:p>
      </dgm:t>
    </dgm:pt>
    <dgm:pt modelId="{AFB7C1FD-86A3-4C8D-BC54-174728AABC2C}" type="parTrans" cxnId="{CD3745E5-9C28-44E6-80FD-3BDAB9C1E54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12F8F513-A499-4C0B-948F-7E4FCCC66D24}" type="sibTrans" cxnId="{CD3745E5-9C28-44E6-80FD-3BDAB9C1E544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C38B542-D832-464C-B328-A16889D3BA3A}">
      <dgm:prSet phldrT=""/>
      <dgm:spPr bwMode="auto"/>
      <dgm:t>
        <a:bodyPr/>
        <a:lstStyle/>
        <a:p>
          <a:pPr>
            <a:defRPr/>
          </a:pPr>
          <a:r>
            <a:rPr lang="en-US" b="1"/>
            <a:t>Verruca Plana (Düz Siğil):</a:t>
          </a:r>
          <a:r>
            <a:rPr lang="en-US"/>
            <a:t> Yüz, el sırtı gibi bölgelerde görülen, düz yüzeyli, hafif kabarık lezyonlar.</a:t>
          </a:r>
          <a:endParaRPr/>
        </a:p>
      </dgm:t>
    </dgm:pt>
    <dgm:pt modelId="{8E26A9D0-73F1-43EE-BD62-9E96D1D51E8A}" type="parTrans" cxnId="{8DB172C3-A8D1-44AC-9F82-19A2A5B9A47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D6C45023-F35A-4A7E-A392-DC41FE98DCEF}" type="sibTrans" cxnId="{8DB172C3-A8D1-44AC-9F82-19A2A5B9A47C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2CAFB0E3-7109-4B90-9DD6-5AE50B67D770}">
      <dgm:prSet phldrT=""/>
      <dgm:spPr bwMode="auto"/>
      <dgm:t>
        <a:bodyPr/>
        <a:lstStyle/>
        <a:p>
          <a:pPr>
            <a:defRPr/>
          </a:pPr>
          <a:r>
            <a:rPr lang="en-US" b="1"/>
            <a:t>Kondiloma Akuminata (Genital Siğil):</a:t>
          </a:r>
          <a:r>
            <a:rPr lang="en-US"/>
            <a:t> Genital ve perianal bölgede karnabahar benzeri görünümlü lezyonlar. Yüksek riskli HPV tipleri servikal kanserle ilişkilidir.</a:t>
          </a:r>
          <a:endParaRPr/>
        </a:p>
      </dgm:t>
    </dgm:pt>
    <dgm:pt modelId="{2486234E-0A72-4D97-B095-0CFED280EEAD}" type="parTrans" cxnId="{7E76787F-0041-46DD-A0E4-8F9757637F5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8F0AADD5-B345-4180-B156-6FF5A879BFFD}" type="sibTrans" cxnId="{7E76787F-0041-46DD-A0E4-8F9757637F57}">
      <dgm:prSet/>
      <dgm:spPr bwMode="auto"/>
      <dgm:t>
        <a:bodyPr/>
        <a:lstStyle/>
        <a:p>
          <a:pPr>
            <a:defRPr/>
          </a:pPr>
          <a:endParaRPr lang="en-US"/>
        </a:p>
      </dgm:t>
    </dgm:pt>
    <dgm:pt modelId="{E0546D1F-E232-450B-8C6F-529FE875D918}" type="pres">
      <dgm:prSet presAssocID="{F8868092-B605-4AB2-9D67-44D8CFBAFAEB}" presName="diagram" presStyleCnt="0">
        <dgm:presLayoutVars>
          <dgm:dir/>
          <dgm:resizeHandles val="exact"/>
        </dgm:presLayoutVars>
      </dgm:prSet>
      <dgm:spPr bwMode="auto"/>
    </dgm:pt>
    <dgm:pt modelId="{FE8F9841-4A46-4205-AFEF-260E9C60436D}" type="pres">
      <dgm:prSet presAssocID="{4F63FA9C-114F-47B3-97CF-9077BD470DC2}" presName="node" presStyleLbl="node1" presStyleIdx="0" presStyleCnt="6">
        <dgm:presLayoutVars>
          <dgm:bulletEnabled val="1"/>
        </dgm:presLayoutVars>
      </dgm:prSet>
      <dgm:spPr bwMode="auto"/>
    </dgm:pt>
    <dgm:pt modelId="{9526BC6A-833F-446E-AC9C-7679F4B1832D}" type="pres">
      <dgm:prSet presAssocID="{C0E4CCEA-CB0E-453E-9C6D-BE59BD24BDFF}" presName="sibTrans" presStyleCnt="0"/>
      <dgm:spPr bwMode="auto"/>
    </dgm:pt>
    <dgm:pt modelId="{D7F81195-7B37-4C26-BE85-735270E80F06}" type="pres">
      <dgm:prSet presAssocID="{B23C9F8E-3AF7-40A0-B9CA-18EB40E50ADB}" presName="node" presStyleLbl="node1" presStyleIdx="1" presStyleCnt="6">
        <dgm:presLayoutVars>
          <dgm:bulletEnabled val="1"/>
        </dgm:presLayoutVars>
      </dgm:prSet>
      <dgm:spPr bwMode="auto"/>
    </dgm:pt>
    <dgm:pt modelId="{B06BEA92-B24D-4CDF-A7F8-583E09E4E6CD}" type="pres">
      <dgm:prSet presAssocID="{CAC78F6B-9E3B-4C0C-8808-35805925E04E}" presName="sibTrans" presStyleCnt="0"/>
      <dgm:spPr bwMode="auto"/>
    </dgm:pt>
    <dgm:pt modelId="{94F28080-6C97-4851-A508-7AB841A2AC02}" type="pres">
      <dgm:prSet presAssocID="{27D96F0A-B6C2-4767-9142-D4CFAB9F2BA8}" presName="node" presStyleLbl="node1" presStyleIdx="2" presStyleCnt="6">
        <dgm:presLayoutVars>
          <dgm:bulletEnabled val="1"/>
        </dgm:presLayoutVars>
      </dgm:prSet>
      <dgm:spPr bwMode="auto"/>
    </dgm:pt>
    <dgm:pt modelId="{B14CE8D2-4ED1-4C77-AEA2-FD2BE5D0404C}" type="pres">
      <dgm:prSet presAssocID="{70A7F7CE-4AE0-46B5-94C2-23123ACE9EE4}" presName="sibTrans" presStyleCnt="0"/>
      <dgm:spPr bwMode="auto"/>
    </dgm:pt>
    <dgm:pt modelId="{05D45B7D-CB46-4D74-AB4A-1387F8412810}" type="pres">
      <dgm:prSet presAssocID="{B1E93CFC-C96B-4457-BA71-C01DE2C09E52}" presName="node" presStyleLbl="node1" presStyleIdx="3" presStyleCnt="6" custLinFactNeighborX="780" custLinFactNeighborY="-8957">
        <dgm:presLayoutVars>
          <dgm:bulletEnabled val="1"/>
        </dgm:presLayoutVars>
      </dgm:prSet>
      <dgm:spPr bwMode="auto"/>
    </dgm:pt>
    <dgm:pt modelId="{9300B8FC-8C01-4B57-A3FD-BD12CB7C0EFA}" type="pres">
      <dgm:prSet presAssocID="{12F8F513-A499-4C0B-948F-7E4FCCC66D24}" presName="sibTrans" presStyleCnt="0"/>
      <dgm:spPr bwMode="auto"/>
    </dgm:pt>
    <dgm:pt modelId="{DEBAE36B-6004-4866-BE95-44867D70A905}" type="pres">
      <dgm:prSet presAssocID="{EC38B542-D832-464C-B328-A16889D3BA3A}" presName="node" presStyleLbl="node1" presStyleIdx="4" presStyleCnt="6" custLinFactNeighborY="-8555">
        <dgm:presLayoutVars>
          <dgm:bulletEnabled val="1"/>
        </dgm:presLayoutVars>
      </dgm:prSet>
      <dgm:spPr bwMode="auto"/>
    </dgm:pt>
    <dgm:pt modelId="{4047ADE0-B559-4B33-8116-173476DB4C01}" type="pres">
      <dgm:prSet presAssocID="{D6C45023-F35A-4A7E-A392-DC41FE98DCEF}" presName="sibTrans" presStyleCnt="0"/>
      <dgm:spPr bwMode="auto"/>
    </dgm:pt>
    <dgm:pt modelId="{C63DE4D4-681D-4562-8F1A-C14478A1C486}" type="pres">
      <dgm:prSet presAssocID="{2CAFB0E3-7109-4B90-9DD6-5AE50B67D770}" presName="node" presStyleLbl="node1" presStyleIdx="5" presStyleCnt="6" custLinFactNeighborX="540" custLinFactNeighborY="-7654">
        <dgm:presLayoutVars>
          <dgm:bulletEnabled val="1"/>
        </dgm:presLayoutVars>
      </dgm:prSet>
      <dgm:spPr bwMode="auto"/>
    </dgm:pt>
  </dgm:ptLst>
  <dgm:cxnLst>
    <dgm:cxn modelId="{A986700F-A8FC-4E7C-A216-768E04EEF8D2}" srcId="{F8868092-B605-4AB2-9D67-44D8CFBAFAEB}" destId="{27D96F0A-B6C2-4767-9142-D4CFAB9F2BA8}" srcOrd="2" destOrd="0" parTransId="{D3AABC3F-6CE0-4A2D-8081-47B37FDAF99C}" sibTransId="{70A7F7CE-4AE0-46B5-94C2-23123ACE9EE4}"/>
    <dgm:cxn modelId="{3C1A6B1E-6D13-4DE9-B4F1-999A8F62CA60}" type="presOf" srcId="{B23C9F8E-3AF7-40A0-B9CA-18EB40E50ADB}" destId="{D7F81195-7B37-4C26-BE85-735270E80F06}" srcOrd="0" destOrd="0" presId="urn:microsoft.com/office/officeart/2005/8/layout/default"/>
    <dgm:cxn modelId="{9F52DD21-41B6-48BB-A3A9-15A4A206D497}" srcId="{F8868092-B605-4AB2-9D67-44D8CFBAFAEB}" destId="{B23C9F8E-3AF7-40A0-B9CA-18EB40E50ADB}" srcOrd="1" destOrd="0" parTransId="{CA6811D3-D83E-4D3A-A1D7-D7A9BC93A766}" sibTransId="{CAC78F6B-9E3B-4C0C-8808-35805925E04E}"/>
    <dgm:cxn modelId="{05251B3F-8232-4583-AA1C-36ECF9104F05}" type="presOf" srcId="{EC38B542-D832-464C-B328-A16889D3BA3A}" destId="{DEBAE36B-6004-4866-BE95-44867D70A905}" srcOrd="0" destOrd="0" presId="urn:microsoft.com/office/officeart/2005/8/layout/default"/>
    <dgm:cxn modelId="{0827FB45-2985-48BD-96F0-C82E48F67BA1}" type="presOf" srcId="{27D96F0A-B6C2-4767-9142-D4CFAB9F2BA8}" destId="{94F28080-6C97-4851-A508-7AB841A2AC02}" srcOrd="0" destOrd="0" presId="urn:microsoft.com/office/officeart/2005/8/layout/default"/>
    <dgm:cxn modelId="{7B156D6F-D2CF-4159-AC9B-FEE9A169B4C7}" type="presOf" srcId="{2CAFB0E3-7109-4B90-9DD6-5AE50B67D770}" destId="{C63DE4D4-681D-4562-8F1A-C14478A1C486}" srcOrd="0" destOrd="0" presId="urn:microsoft.com/office/officeart/2005/8/layout/default"/>
    <dgm:cxn modelId="{7E76787F-0041-46DD-A0E4-8F9757637F57}" srcId="{F8868092-B605-4AB2-9D67-44D8CFBAFAEB}" destId="{2CAFB0E3-7109-4B90-9DD6-5AE50B67D770}" srcOrd="5" destOrd="0" parTransId="{2486234E-0A72-4D97-B095-0CFED280EEAD}" sibTransId="{8F0AADD5-B345-4180-B156-6FF5A879BFFD}"/>
    <dgm:cxn modelId="{DCE6D085-2FB5-4832-ADA5-E534E1590A1B}" type="presOf" srcId="{B1E93CFC-C96B-4457-BA71-C01DE2C09E52}" destId="{05D45B7D-CB46-4D74-AB4A-1387F8412810}" srcOrd="0" destOrd="0" presId="urn:microsoft.com/office/officeart/2005/8/layout/default"/>
    <dgm:cxn modelId="{B79A8E97-5548-4293-94A5-5DBE3AC06353}" type="presOf" srcId="{F8868092-B605-4AB2-9D67-44D8CFBAFAEB}" destId="{E0546D1F-E232-450B-8C6F-529FE875D918}" srcOrd="0" destOrd="0" presId="urn:microsoft.com/office/officeart/2005/8/layout/default"/>
    <dgm:cxn modelId="{615712AE-081C-47DA-9A41-6E712EA017E6}" type="presOf" srcId="{4F63FA9C-114F-47B3-97CF-9077BD470DC2}" destId="{FE8F9841-4A46-4205-AFEF-260E9C60436D}" srcOrd="0" destOrd="0" presId="urn:microsoft.com/office/officeart/2005/8/layout/default"/>
    <dgm:cxn modelId="{8DB172C3-A8D1-44AC-9F82-19A2A5B9A47C}" srcId="{F8868092-B605-4AB2-9D67-44D8CFBAFAEB}" destId="{EC38B542-D832-464C-B328-A16889D3BA3A}" srcOrd="4" destOrd="0" parTransId="{8E26A9D0-73F1-43EE-BD62-9E96D1D51E8A}" sibTransId="{D6C45023-F35A-4A7E-A392-DC41FE98DCEF}"/>
    <dgm:cxn modelId="{CF8226CB-5256-47C0-8CB5-317C46961932}" srcId="{F8868092-B605-4AB2-9D67-44D8CFBAFAEB}" destId="{4F63FA9C-114F-47B3-97CF-9077BD470DC2}" srcOrd="0" destOrd="0" parTransId="{B8B68A37-EBCB-4957-A6B1-894BC391EB91}" sibTransId="{C0E4CCEA-CB0E-453E-9C6D-BE59BD24BDFF}"/>
    <dgm:cxn modelId="{CD3745E5-9C28-44E6-80FD-3BDAB9C1E544}" srcId="{F8868092-B605-4AB2-9D67-44D8CFBAFAEB}" destId="{B1E93CFC-C96B-4457-BA71-C01DE2C09E52}" srcOrd="3" destOrd="0" parTransId="{AFB7C1FD-86A3-4C8D-BC54-174728AABC2C}" sibTransId="{12F8F513-A499-4C0B-948F-7E4FCCC66D24}"/>
    <dgm:cxn modelId="{37D7AD02-B9A6-40A2-8809-D7C5C0F75A4B}" type="presParOf" srcId="{E0546D1F-E232-450B-8C6F-529FE875D918}" destId="{FE8F9841-4A46-4205-AFEF-260E9C60436D}" srcOrd="0" destOrd="0" presId="urn:microsoft.com/office/officeart/2005/8/layout/default"/>
    <dgm:cxn modelId="{219D12F3-97F5-4743-80E9-9354D36CCBA9}" type="presParOf" srcId="{E0546D1F-E232-450B-8C6F-529FE875D918}" destId="{9526BC6A-833F-446E-AC9C-7679F4B1832D}" srcOrd="1" destOrd="0" presId="urn:microsoft.com/office/officeart/2005/8/layout/default"/>
    <dgm:cxn modelId="{95330275-84E7-464C-BB9E-48784AC512EA}" type="presParOf" srcId="{E0546D1F-E232-450B-8C6F-529FE875D918}" destId="{D7F81195-7B37-4C26-BE85-735270E80F06}" srcOrd="2" destOrd="0" presId="urn:microsoft.com/office/officeart/2005/8/layout/default"/>
    <dgm:cxn modelId="{E6D09DBF-EDD3-459F-9B43-A1D2E3A611E9}" type="presParOf" srcId="{E0546D1F-E232-450B-8C6F-529FE875D918}" destId="{B06BEA92-B24D-4CDF-A7F8-583E09E4E6CD}" srcOrd="3" destOrd="0" presId="urn:microsoft.com/office/officeart/2005/8/layout/default"/>
    <dgm:cxn modelId="{39968946-616C-4EC5-9E9A-37D69A8AF6C6}" type="presParOf" srcId="{E0546D1F-E232-450B-8C6F-529FE875D918}" destId="{94F28080-6C97-4851-A508-7AB841A2AC02}" srcOrd="4" destOrd="0" presId="urn:microsoft.com/office/officeart/2005/8/layout/default"/>
    <dgm:cxn modelId="{9E372251-3B0A-46C8-82C7-12F6F496ADE0}" type="presParOf" srcId="{E0546D1F-E232-450B-8C6F-529FE875D918}" destId="{B14CE8D2-4ED1-4C77-AEA2-FD2BE5D0404C}" srcOrd="5" destOrd="0" presId="urn:microsoft.com/office/officeart/2005/8/layout/default"/>
    <dgm:cxn modelId="{7654C453-34D0-4676-9166-E08A7ACFFBE7}" type="presParOf" srcId="{E0546D1F-E232-450B-8C6F-529FE875D918}" destId="{05D45B7D-CB46-4D74-AB4A-1387F8412810}" srcOrd="6" destOrd="0" presId="urn:microsoft.com/office/officeart/2005/8/layout/default"/>
    <dgm:cxn modelId="{B60B51DB-9E1C-4E91-941F-128D7134D2A4}" type="presParOf" srcId="{E0546D1F-E232-450B-8C6F-529FE875D918}" destId="{9300B8FC-8C01-4B57-A3FD-BD12CB7C0EFA}" srcOrd="7" destOrd="0" presId="urn:microsoft.com/office/officeart/2005/8/layout/default"/>
    <dgm:cxn modelId="{EB4B6B77-8ABE-489B-B3D0-0505D98A59FE}" type="presParOf" srcId="{E0546D1F-E232-450B-8C6F-529FE875D918}" destId="{DEBAE36B-6004-4866-BE95-44867D70A905}" srcOrd="8" destOrd="0" presId="urn:microsoft.com/office/officeart/2005/8/layout/default"/>
    <dgm:cxn modelId="{CFA99997-1E6E-4A61-9B11-AD4953566CED}" type="presParOf" srcId="{E0546D1F-E232-450B-8C6F-529FE875D918}" destId="{4047ADE0-B559-4B33-8116-173476DB4C01}" srcOrd="9" destOrd="0" presId="urn:microsoft.com/office/officeart/2005/8/layout/default"/>
    <dgm:cxn modelId="{057A684E-CEC5-4873-ADB3-905E402FCBBD}" type="presParOf" srcId="{E0546D1F-E232-450B-8C6F-529FE875D918}" destId="{C63DE4D4-681D-4562-8F1A-C14478A1C4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F9841-4A46-4205-AFEF-260E9C60436D}">
      <dsp:nvSpPr>
        <dsp:cNvPr id="0" name=""/>
        <dsp:cNvSpPr/>
      </dsp:nvSpPr>
      <dsp:spPr bwMode="auto">
        <a:xfrm>
          <a:off x="0" y="40290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b="1" kern="1200"/>
            <a:t>HPV Nedir?</a:t>
          </a:r>
          <a:r>
            <a:rPr lang="en-US" sz="2000" kern="1200"/>
            <a:t> Human Papillomavirüsler, deride ve mukozalarda enfeksiyona neden olan yaygın virüslerdir. Çeşitli tipleri farklı klinik tablolarla ilişkilidir.</a:t>
          </a:r>
          <a:endParaRPr sz="2000" kern="1200"/>
        </a:p>
      </dsp:txBody>
      <dsp:txXfrm>
        <a:off x="0" y="40290"/>
        <a:ext cx="3286125" cy="1971675"/>
      </dsp:txXfrm>
    </dsp:sp>
    <dsp:sp modelId="{D7F81195-7B37-4C26-BE85-735270E80F06}">
      <dsp:nvSpPr>
        <dsp:cNvPr id="0" name=""/>
        <dsp:cNvSpPr/>
      </dsp:nvSpPr>
      <dsp:spPr bwMode="auto">
        <a:xfrm>
          <a:off x="3614737" y="40290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b="1" kern="1200"/>
            <a:t>Siğiller (Verruka):</a:t>
          </a:r>
          <a:r>
            <a:rPr lang="en-US" sz="2000" kern="1200"/>
            <a:t> HPV enfeksiyonunun en yaygın deri bulgusudur. Vücudun farklı bölgelerinde farklı morfolojilerde görülebilir:</a:t>
          </a:r>
          <a:endParaRPr sz="2000" kern="1200"/>
        </a:p>
      </dsp:txBody>
      <dsp:txXfrm>
        <a:off x="3614737" y="40290"/>
        <a:ext cx="3286125" cy="1971675"/>
      </dsp:txXfrm>
    </dsp:sp>
    <dsp:sp modelId="{94F28080-6C97-4851-A508-7AB841A2AC02}">
      <dsp:nvSpPr>
        <dsp:cNvPr id="0" name=""/>
        <dsp:cNvSpPr/>
      </dsp:nvSpPr>
      <dsp:spPr bwMode="auto">
        <a:xfrm>
          <a:off x="7229475" y="40290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b="1" kern="1200"/>
            <a:t>Verruca Vulgaris (Adi Siğil):</a:t>
          </a:r>
          <a:r>
            <a:rPr lang="en-US" sz="2000" kern="1200"/>
            <a:t> Sert, pürtüklü yüzeyli, et rengi papül veya nodüller. Genellikle el ve ayaklarda.</a:t>
          </a:r>
          <a:endParaRPr sz="2000" kern="1200"/>
        </a:p>
      </dsp:txBody>
      <dsp:txXfrm>
        <a:off x="7229475" y="40290"/>
        <a:ext cx="3286125" cy="1971675"/>
      </dsp:txXfrm>
    </dsp:sp>
    <dsp:sp modelId="{05D45B7D-CB46-4D74-AB4A-1387F8412810}">
      <dsp:nvSpPr>
        <dsp:cNvPr id="0" name=""/>
        <dsp:cNvSpPr/>
      </dsp:nvSpPr>
      <dsp:spPr bwMode="auto">
        <a:xfrm>
          <a:off x="25631" y="2163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b="1" kern="1200" dirty="0"/>
            <a:t>Verruca Plantaris (</a:t>
          </a:r>
          <a:r>
            <a:rPr lang="en-US" sz="2000" b="1" kern="1200" dirty="0" err="1"/>
            <a:t>Ayak</a:t>
          </a:r>
          <a:r>
            <a:rPr lang="en-US" sz="2000" b="1" kern="1200" dirty="0"/>
            <a:t> </a:t>
          </a:r>
          <a:r>
            <a:rPr lang="en-US" sz="2000" b="1" kern="1200" dirty="0" err="1"/>
            <a:t>Tabanı</a:t>
          </a:r>
          <a:r>
            <a:rPr lang="en-US" sz="2000" b="1" kern="1200" dirty="0"/>
            <a:t> </a:t>
          </a:r>
          <a:r>
            <a:rPr lang="en-US" sz="2000" b="1" kern="1200" dirty="0" err="1"/>
            <a:t>Siğili</a:t>
          </a:r>
          <a:r>
            <a:rPr lang="en-US" sz="2000" b="1" kern="1200" dirty="0"/>
            <a:t>):</a:t>
          </a:r>
          <a:r>
            <a:rPr lang="en-US" sz="2000" kern="1200" dirty="0"/>
            <a:t> </a:t>
          </a:r>
          <a:r>
            <a:rPr lang="en-US" sz="2000" kern="1200" dirty="0" err="1"/>
            <a:t>Ayak</a:t>
          </a:r>
          <a:r>
            <a:rPr lang="en-US" sz="2000" kern="1200" dirty="0"/>
            <a:t> </a:t>
          </a:r>
          <a:r>
            <a:rPr lang="en-US" sz="2000" kern="1200" dirty="0" err="1"/>
            <a:t>tabanında</a:t>
          </a:r>
          <a:r>
            <a:rPr lang="en-US" sz="2000" kern="1200" dirty="0"/>
            <a:t> </a:t>
          </a:r>
          <a:r>
            <a:rPr lang="en-US" sz="2000" kern="1200" dirty="0" err="1"/>
            <a:t>içeri</a:t>
          </a:r>
          <a:r>
            <a:rPr lang="en-US" sz="2000" kern="1200" dirty="0"/>
            <a:t> </a:t>
          </a:r>
          <a:r>
            <a:rPr lang="en-US" sz="2000" kern="1200" dirty="0" err="1"/>
            <a:t>doğru</a:t>
          </a:r>
          <a:r>
            <a:rPr lang="en-US" sz="2000" kern="1200" dirty="0"/>
            <a:t> </a:t>
          </a:r>
          <a:r>
            <a:rPr lang="en-US" sz="2000" kern="1200" dirty="0" err="1"/>
            <a:t>büyüyen</a:t>
          </a:r>
          <a:r>
            <a:rPr lang="en-US" sz="2000" kern="1200" dirty="0"/>
            <a:t>, </a:t>
          </a:r>
          <a:r>
            <a:rPr lang="en-US" sz="2000" kern="1200" dirty="0" err="1"/>
            <a:t>ağrılı</a:t>
          </a:r>
          <a:r>
            <a:rPr lang="en-US" sz="2000" kern="1200" dirty="0"/>
            <a:t> </a:t>
          </a:r>
          <a:r>
            <a:rPr lang="en-US" sz="2000" kern="1200" dirty="0" err="1"/>
            <a:t>lezyonlar</a:t>
          </a:r>
          <a:r>
            <a:rPr lang="en-US" sz="2000" kern="1200" dirty="0"/>
            <a:t>.</a:t>
          </a:r>
          <a:endParaRPr sz="2000" kern="1200" dirty="0"/>
        </a:p>
      </dsp:txBody>
      <dsp:txXfrm>
        <a:off x="25631" y="2163975"/>
        <a:ext cx="3286125" cy="1971675"/>
      </dsp:txXfrm>
    </dsp:sp>
    <dsp:sp modelId="{DEBAE36B-6004-4866-BE95-44867D70A905}">
      <dsp:nvSpPr>
        <dsp:cNvPr id="0" name=""/>
        <dsp:cNvSpPr/>
      </dsp:nvSpPr>
      <dsp:spPr bwMode="auto">
        <a:xfrm>
          <a:off x="3614737" y="2171901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b="1" kern="1200"/>
            <a:t>Verruca Plana (Düz Siğil):</a:t>
          </a:r>
          <a:r>
            <a:rPr lang="en-US" sz="2000" kern="1200"/>
            <a:t> Yüz, el sırtı gibi bölgelerde görülen, düz yüzeyli, hafif kabarık lezyonlar.</a:t>
          </a:r>
          <a:endParaRPr sz="2000" kern="1200"/>
        </a:p>
      </dsp:txBody>
      <dsp:txXfrm>
        <a:off x="3614737" y="2171901"/>
        <a:ext cx="3286125" cy="1971675"/>
      </dsp:txXfrm>
    </dsp:sp>
    <dsp:sp modelId="{C63DE4D4-681D-4562-8F1A-C14478A1C486}">
      <dsp:nvSpPr>
        <dsp:cNvPr id="0" name=""/>
        <dsp:cNvSpPr/>
      </dsp:nvSpPr>
      <dsp:spPr bwMode="auto">
        <a:xfrm>
          <a:off x="7229475" y="2189666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sz="2000" b="1" kern="1200"/>
            <a:t>Kondiloma Akuminata (Genital Siğil):</a:t>
          </a:r>
          <a:r>
            <a:rPr lang="en-US" sz="2000" kern="1200"/>
            <a:t> Genital ve perianal bölgede karnabahar benzeri görünümlü lezyonlar. Yüksek riskli HPV tipleri servikal kanserle ilişkilidir.</a:t>
          </a:r>
          <a:endParaRPr sz="2000" kern="1200"/>
        </a:p>
      </dsp:txBody>
      <dsp:txXfrm>
        <a:off x="7229475" y="2189666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Kapa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897261" y="865072"/>
            <a:ext cx="4397477" cy="1217504"/>
          </a:xfrm>
          <a:prstGeom prst="rect">
            <a:avLst/>
          </a:prstGeom>
        </p:spPr>
      </p:pic>
      <p:sp>
        <p:nvSpPr>
          <p:cNvPr id="1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838198" y="3144724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-Kırmız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DC2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DC2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solidFill>
                <a:srgbClr val="DC2225"/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-6304"/>
            <a:ext cx="12192000" cy="6858000"/>
          </a:xfrm>
          <a:prstGeom prst="rect">
            <a:avLst/>
          </a:prstGeom>
        </p:spPr>
      </p:pic>
      <p:cxnSp>
        <p:nvCxnSpPr>
          <p:cNvPr id="3" name="Straight Connector 5"/>
          <p:cNvCxnSpPr>
            <a:cxnSpLocks/>
          </p:cNvCxnSpPr>
          <p:nvPr userDrawn="1"/>
        </p:nvCxnSpPr>
        <p:spPr bwMode="auto">
          <a:xfrm>
            <a:off x="609598" y="1093107"/>
            <a:ext cx="0" cy="4784165"/>
          </a:xfrm>
          <a:prstGeom prst="line">
            <a:avLst/>
          </a:prstGeom>
          <a:ln w="12700">
            <a:solidFill>
              <a:srgbClr val="009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 bwMode="auto">
          <a:xfrm>
            <a:off x="551384" y="6304"/>
            <a:ext cx="914402" cy="495300"/>
          </a:xfrm>
          <a:prstGeom prst="rect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6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551383" y="588610"/>
            <a:ext cx="11089225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640608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7" name="Metin Yer Tutucusu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49025" y="1355344"/>
            <a:ext cx="10791583" cy="45219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tr-TR"/>
              <a:t>Metin Giriniz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0094AB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551383" y="240127"/>
            <a:ext cx="922264" cy="922264"/>
          </a:xfrm>
          <a:prstGeom prst="ellipse">
            <a:avLst/>
          </a:prstGeom>
          <a:solidFill>
            <a:srgbClr val="0094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19474" y="308219"/>
            <a:ext cx="786079" cy="786079"/>
          </a:xfrm>
          <a:prstGeom prst="rect">
            <a:avLst/>
          </a:prstGeom>
        </p:spPr>
      </p:pic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 userDrawn="1"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94A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İçerik - Turkuaz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51383" y="6123376"/>
            <a:ext cx="1822304" cy="504531"/>
          </a:xfrm>
          <a:prstGeom prst="rect">
            <a:avLst/>
          </a:prstGeom>
        </p:spPr>
      </p:pic>
      <p:sp>
        <p:nvSpPr>
          <p:cNvPr id="15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b="1">
                <a:solidFill>
                  <a:srgbClr val="DC2225"/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  <p:grpSp>
        <p:nvGrpSpPr>
          <p:cNvPr id="13" name="Grup 12"/>
          <p:cNvGrpSpPr/>
          <p:nvPr userDrawn="1"/>
        </p:nvGrpSpPr>
        <p:grpSpPr bwMode="auto">
          <a:xfrm>
            <a:off x="551383" y="240127"/>
            <a:ext cx="922264" cy="922264"/>
            <a:chOff x="2909455" y="2272146"/>
            <a:chExt cx="1865745" cy="1865745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2909455" y="2272146"/>
              <a:ext cx="1865745" cy="1865745"/>
            </a:xfrm>
            <a:prstGeom prst="ellipse">
              <a:avLst/>
            </a:prstGeom>
            <a:solidFill>
              <a:srgbClr val="DC22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tr-TR"/>
            </a:p>
          </p:txBody>
        </p:sp>
        <p:pic>
          <p:nvPicPr>
            <p:cNvPr id="16" name="Resim 15"/>
            <p:cNvPicPr>
              <a:picLocks noChangeAspect="1"/>
            </p:cNvPicPr>
            <p:nvPr userDrawn="1"/>
          </p:nvPicPr>
          <p:blipFill>
            <a:blip r:embed="rId4"/>
            <a:stretch/>
          </p:blipFill>
          <p:spPr bwMode="auto">
            <a:xfrm>
              <a:off x="3047206" y="2409896"/>
              <a:ext cx="1590243" cy="1590243"/>
            </a:xfrm>
            <a:prstGeom prst="rect">
              <a:avLst/>
            </a:prstGeom>
          </p:spPr>
        </p:pic>
      </p:grpSp>
      <p:sp>
        <p:nvSpPr>
          <p:cNvPr id="19" name="Yuvarlatılmış Dikdörtgen 18"/>
          <p:cNvSpPr/>
          <p:nvPr userDrawn="1"/>
        </p:nvSpPr>
        <p:spPr bwMode="auto">
          <a:xfrm>
            <a:off x="1635115" y="372645"/>
            <a:ext cx="10005501" cy="65722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>
              <a:solidFill>
                <a:srgbClr val="DC2225"/>
              </a:solidFill>
            </a:endParaRPr>
          </a:p>
        </p:txBody>
      </p:sp>
      <p:sp>
        <p:nvSpPr>
          <p:cNvPr id="20" name="Başlık 1"/>
          <p:cNvSpPr>
            <a:spLocks noGrp="1"/>
          </p:cNvSpPr>
          <p:nvPr>
            <p:ph type="title" hasCustomPrompt="1"/>
          </p:nvPr>
        </p:nvSpPr>
        <p:spPr bwMode="auto">
          <a:xfrm>
            <a:off x="1837258" y="449008"/>
            <a:ext cx="9735267" cy="50449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C222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BAŞLIK GİRİNİZ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2 mas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3 mas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257B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699346" y="6457950"/>
            <a:ext cx="1435504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tr-TR"/>
              <a:t>Asıl başlık stilini düzenlemek için tıklayın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tr-TR"/>
              <a:t>Asıl metin stillerini düzenlemek için tıklayın</a:t>
            </a:r>
            <a:endParaRPr/>
          </a:p>
          <a:p>
            <a:pPr lvl="1">
              <a:defRPr/>
            </a:pPr>
            <a:r>
              <a:rPr lang="tr-TR"/>
              <a:t>İkinci düzey</a:t>
            </a:r>
            <a:endParaRPr/>
          </a:p>
          <a:p>
            <a:pPr lvl="2">
              <a:defRPr/>
            </a:pPr>
            <a:r>
              <a:rPr lang="tr-TR"/>
              <a:t>Üçüncü düzey</a:t>
            </a:r>
            <a:endParaRPr/>
          </a:p>
          <a:p>
            <a:pPr lvl="3">
              <a:defRPr/>
            </a:pPr>
            <a:r>
              <a:rPr lang="tr-TR"/>
              <a:t>Dördüncü düzey</a:t>
            </a:r>
            <a:endParaRPr/>
          </a:p>
          <a:p>
            <a:pPr lvl="4">
              <a:defRPr/>
            </a:pPr>
            <a:r>
              <a:rPr lang="tr-TR"/>
              <a:t>Beşinci düzey</a:t>
            </a:r>
            <a:endParaRPr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A1C2ED-5BE5-F34B-8765-66B32B877609}" type="datetime1">
              <a:rPr lang="tr-TR"/>
              <a:t>4.09.2025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A4338-EBAE-ED40-8475-2E6AE1B9F2FD}" type="slidenum">
              <a:rPr lang="tr-TR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ludag.edu.tr/dosyalar/ailehekimligi/seminerlerpdf/seminerler%20pdf/derinin_elementer_lezyonlari.pd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 sz="3900" b="0">
                <a:latin typeface="Roboto Slab"/>
                <a:ea typeface="Roboto Slab"/>
                <a:cs typeface="Roboto Slab"/>
              </a:rPr>
              <a:t>Herpes mi, Suçiçeği mi?: Birinci Basamakta Viral Deri Enfeksiyonlarına Olgu Temelli Yaklaşım</a:t>
            </a:r>
            <a:endParaRPr/>
          </a:p>
          <a:p>
            <a:pPr>
              <a:defRPr/>
            </a:pPr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10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>
          <a:xfrm>
            <a:off x="1817966" y="651564"/>
            <a:ext cx="9069723" cy="2440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3100" b="0">
                <a:solidFill>
                  <a:srgbClr val="FF0000"/>
                </a:solidFill>
                <a:latin typeface="Roboto Slab"/>
                <a:ea typeface="Roboto Slab"/>
                <a:cs typeface="Roboto Slab"/>
              </a:rPr>
              <a:t>Koruyucu Hekimlik: Aşılama ve Bulaş Kontrolü</a:t>
            </a:r>
            <a:endParaRPr lang="tr-TR" sz="3100" b="0">
              <a:solidFill>
                <a:srgbClr val="FF0000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Dikdörtgen 3"/>
          <p:cNvSpPr/>
          <p:nvPr/>
        </p:nvSpPr>
        <p:spPr bwMode="auto">
          <a:xfrm>
            <a:off x="729842" y="1689956"/>
            <a:ext cx="5826987" cy="37888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lang="tr-TR" dirty="0">
                <a:ea typeface="Calibri"/>
                <a:cs typeface="Calibri"/>
              </a:rPr>
              <a:t>Birinci basamak sağlık hizmetlerinde koruyucu hekimlik, </a:t>
            </a:r>
            <a:r>
              <a:rPr lang="tr-TR" dirty="0" err="1">
                <a:ea typeface="Calibri"/>
                <a:cs typeface="Calibri"/>
              </a:rPr>
              <a:t>viral</a:t>
            </a:r>
            <a:r>
              <a:rPr lang="tr-TR" dirty="0">
                <a:ea typeface="Calibri"/>
                <a:cs typeface="Calibri"/>
              </a:rPr>
              <a:t> deri enfeksiyonlarının yayılımını engellemek ve </a:t>
            </a:r>
            <a:r>
              <a:rPr lang="tr-TR" dirty="0" err="1">
                <a:ea typeface="Calibri"/>
                <a:cs typeface="Calibri"/>
              </a:rPr>
              <a:t>morbiditeyi</a:t>
            </a:r>
            <a:r>
              <a:rPr lang="tr-TR" dirty="0">
                <a:ea typeface="Calibri"/>
                <a:cs typeface="Calibri"/>
              </a:rPr>
              <a:t> azaltmak için hayati öneme sahiptir.</a:t>
            </a:r>
            <a:endParaRPr dirty="0"/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/>
              <a:t>Aşılama</a:t>
            </a:r>
            <a:endParaRPr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tr-TR" b="1" dirty="0">
                <a:ea typeface="Calibri"/>
                <a:cs typeface="Calibri"/>
              </a:rPr>
              <a:t>Suçiçeği Aşısı:</a:t>
            </a:r>
            <a:r>
              <a:rPr lang="tr-TR" dirty="0">
                <a:ea typeface="Calibri"/>
                <a:cs typeface="Calibri"/>
              </a:rPr>
              <a:t> Suçiçeği ve dolayısıyla zona riskini önemli ölçüde azaltır. Çocukluk çağı aşı takviminde yer alır.</a:t>
            </a:r>
            <a:endParaRPr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tr-TR" b="1" dirty="0">
                <a:ea typeface="Calibri"/>
                <a:cs typeface="Calibri"/>
              </a:rPr>
              <a:t>Zona Aşısı:</a:t>
            </a:r>
            <a:r>
              <a:rPr lang="tr-TR" dirty="0">
                <a:ea typeface="Calibri"/>
                <a:cs typeface="Calibri"/>
              </a:rPr>
              <a:t> 50 yaş ve üzeri bireylerde zona ve </a:t>
            </a:r>
            <a:r>
              <a:rPr lang="tr-TR" dirty="0" err="1">
                <a:ea typeface="Calibri"/>
                <a:cs typeface="Calibri"/>
              </a:rPr>
              <a:t>postherpetik</a:t>
            </a:r>
            <a:r>
              <a:rPr lang="tr-TR" dirty="0">
                <a:ea typeface="Calibri"/>
                <a:cs typeface="Calibri"/>
              </a:rPr>
              <a:t> nevralji riskini azaltmak için önerilir.</a:t>
            </a:r>
            <a:endParaRPr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tr-TR" b="1" dirty="0">
                <a:ea typeface="Calibri"/>
                <a:cs typeface="Calibri"/>
              </a:rPr>
              <a:t>HPV Aşısı:</a:t>
            </a:r>
            <a:r>
              <a:rPr lang="tr-TR" dirty="0">
                <a:ea typeface="Calibri"/>
                <a:cs typeface="Calibri"/>
              </a:rPr>
              <a:t> </a:t>
            </a:r>
            <a:r>
              <a:rPr lang="tr-TR" dirty="0" err="1">
                <a:ea typeface="Calibri"/>
                <a:cs typeface="Calibri"/>
              </a:rPr>
              <a:t>Genital</a:t>
            </a:r>
            <a:r>
              <a:rPr lang="tr-TR" dirty="0">
                <a:ea typeface="Calibri"/>
                <a:cs typeface="Calibri"/>
              </a:rPr>
              <a:t> siğillerin ve HPV ile ilişkili kanserlerin (</a:t>
            </a:r>
            <a:r>
              <a:rPr lang="tr-TR" dirty="0" err="1">
                <a:ea typeface="Calibri"/>
                <a:cs typeface="Calibri"/>
              </a:rPr>
              <a:t>serviks</a:t>
            </a:r>
            <a:r>
              <a:rPr lang="tr-TR" dirty="0">
                <a:ea typeface="Calibri"/>
                <a:cs typeface="Calibri"/>
              </a:rPr>
              <a:t>, anüs, </a:t>
            </a:r>
            <a:r>
              <a:rPr lang="tr-TR" dirty="0" err="1">
                <a:ea typeface="Calibri"/>
                <a:cs typeface="Calibri"/>
              </a:rPr>
              <a:t>orofarenks</a:t>
            </a:r>
            <a:r>
              <a:rPr lang="tr-TR" dirty="0">
                <a:ea typeface="Calibri"/>
                <a:cs typeface="Calibri"/>
              </a:rPr>
              <a:t> vb.) önlenmesinde etkilidir. Kız ve erkek çocuklara/gençlere önerilir.</a:t>
            </a:r>
            <a:endParaRPr dirty="0"/>
          </a:p>
          <a:p>
            <a:pPr>
              <a:lnSpc>
                <a:spcPct val="150000"/>
              </a:lnSpc>
              <a:defRPr/>
            </a:pPr>
            <a:endParaRPr lang="tr-TR" dirty="0">
              <a:ea typeface="Calibri"/>
              <a:cs typeface="Calibri"/>
            </a:endParaRPr>
          </a:p>
        </p:txBody>
      </p:sp>
      <p:pic>
        <p:nvPicPr>
          <p:cNvPr id="5" name="Resim 4" descr="kişi, şahıs, parmak, çivi, tıbbi cihazlar içeren bir resim&#10;&#10;Yapay zeka tarafından oluşturulmuş içerik yanlış olabilir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45661" y="1376698"/>
            <a:ext cx="4894704" cy="41008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501A4338-EBAE-ED40-8475-2E6AE1B9F2FD}" type="slidenum">
              <a:rPr lang="tr-TR"/>
              <a:t>11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>
          <a:xfrm>
            <a:off x="1806145" y="365125"/>
            <a:ext cx="9547655" cy="65280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tr-TR">
                <a:solidFill>
                  <a:srgbClr val="FF0000"/>
                </a:solidFill>
              </a:rPr>
              <a:t>Bulaş Kontrolü</a:t>
            </a:r>
            <a:endParaRPr/>
          </a:p>
        </p:txBody>
      </p:sp>
      <p:pic>
        <p:nvPicPr>
          <p:cNvPr id="5" name="Resim 4" descr="SALGIN VE ENFEKSİYON KONTROL ÖNLEMLERİ"/>
          <p:cNvPicPr>
            <a:picLocks noChangeAspect="1"/>
          </p:cNvPicPr>
          <p:nvPr/>
        </p:nvPicPr>
        <p:blipFill>
          <a:blip r:embed="rId2"/>
          <a:srcRect l="8999" r="9001" b="1"/>
          <a:stretch/>
        </p:blipFill>
        <p:spPr bwMode="auto">
          <a:xfrm>
            <a:off x="1291281" y="1881188"/>
            <a:ext cx="2587298" cy="3707247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 bwMode="auto">
          <a:xfrm>
            <a:off x="4259579" y="1881188"/>
            <a:ext cx="7094220" cy="43525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/>
              <a:t>Hasta </a:t>
            </a:r>
            <a:r>
              <a:rPr lang="en-US" sz="2800" dirty="0" err="1"/>
              <a:t>eğitimi</a:t>
            </a:r>
            <a:r>
              <a:rPr lang="en-US" sz="2800" dirty="0"/>
              <a:t> (</a:t>
            </a:r>
            <a:r>
              <a:rPr lang="en-US" sz="2800" dirty="0" err="1"/>
              <a:t>kişisel</a:t>
            </a:r>
            <a:r>
              <a:rPr lang="en-US" sz="2800" dirty="0"/>
              <a:t> </a:t>
            </a:r>
            <a:r>
              <a:rPr lang="en-US" sz="2800" dirty="0" err="1"/>
              <a:t>hijyen</a:t>
            </a:r>
            <a:r>
              <a:rPr lang="en-US" sz="2800" dirty="0"/>
              <a:t>, </a:t>
            </a:r>
            <a:r>
              <a:rPr lang="en-US" sz="2800" dirty="0" err="1"/>
              <a:t>ortak</a:t>
            </a:r>
            <a:r>
              <a:rPr lang="en-US" sz="2800" dirty="0"/>
              <a:t> </a:t>
            </a:r>
            <a:r>
              <a:rPr lang="en-US" sz="2800" dirty="0" err="1"/>
              <a:t>eşya</a:t>
            </a:r>
            <a:r>
              <a:rPr lang="en-US" sz="2800" dirty="0"/>
              <a:t> </a:t>
            </a:r>
            <a:r>
              <a:rPr lang="en-US" sz="2800" dirty="0" err="1"/>
              <a:t>kullanımından</a:t>
            </a:r>
            <a:r>
              <a:rPr lang="en-US" sz="2800" dirty="0"/>
              <a:t> </a:t>
            </a:r>
            <a:r>
              <a:rPr lang="en-US" sz="2800" dirty="0" err="1"/>
              <a:t>kaçınma</a:t>
            </a:r>
            <a:r>
              <a:rPr lang="en-US" sz="2800" dirty="0"/>
              <a:t>).</a:t>
            </a:r>
            <a:endParaRPr lang="en-US" sz="2800" dirty="0">
              <a:ea typeface="Calibri"/>
              <a:cs typeface="Calibri"/>
            </a:endParaRPr>
          </a:p>
          <a:p>
            <a:pPr algn="just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err="1"/>
              <a:t>Lezyonların</a:t>
            </a:r>
            <a:r>
              <a:rPr lang="en-US" sz="2800" dirty="0"/>
              <a:t> </a:t>
            </a:r>
            <a:r>
              <a:rPr lang="en-US" sz="2800" dirty="0" err="1"/>
              <a:t>kapatılması</a:t>
            </a:r>
            <a:r>
              <a:rPr lang="en-US" sz="2800" dirty="0"/>
              <a:t> (</a:t>
            </a:r>
            <a:r>
              <a:rPr lang="en-US" sz="2800" dirty="0" err="1"/>
              <a:t>bulaşmayı</a:t>
            </a:r>
            <a:r>
              <a:rPr lang="en-US" sz="2800" dirty="0"/>
              <a:t> </a:t>
            </a:r>
            <a:r>
              <a:rPr lang="en-US" sz="2800" dirty="0" err="1"/>
              <a:t>engellemek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).</a:t>
            </a:r>
            <a:endParaRPr lang="en-US" sz="2800" dirty="0">
              <a:ea typeface="Calibri"/>
              <a:cs typeface="Calibri"/>
            </a:endParaRPr>
          </a:p>
          <a:p>
            <a:pPr algn="just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err="1"/>
              <a:t>Cinsel</a:t>
            </a:r>
            <a:r>
              <a:rPr lang="en-US" sz="2800" dirty="0"/>
              <a:t> </a:t>
            </a:r>
            <a:r>
              <a:rPr lang="en-US" sz="2800" dirty="0" err="1"/>
              <a:t>temasla</a:t>
            </a:r>
            <a:r>
              <a:rPr lang="en-US" sz="2800" dirty="0"/>
              <a:t> </a:t>
            </a:r>
            <a:r>
              <a:rPr lang="en-US" sz="2800" dirty="0" err="1"/>
              <a:t>bulaşan</a:t>
            </a:r>
            <a:r>
              <a:rPr lang="en-US" sz="2800" dirty="0"/>
              <a:t> </a:t>
            </a:r>
            <a:r>
              <a:rPr lang="en-US" sz="2800" dirty="0" err="1"/>
              <a:t>enfeksiyonlarda</a:t>
            </a:r>
            <a:r>
              <a:rPr lang="en-US" sz="2800" dirty="0"/>
              <a:t> </a:t>
            </a:r>
            <a:r>
              <a:rPr lang="en-US" sz="2800" dirty="0" err="1"/>
              <a:t>güvenli</a:t>
            </a:r>
            <a:r>
              <a:rPr lang="en-US" sz="2800" dirty="0"/>
              <a:t> </a:t>
            </a:r>
            <a:r>
              <a:rPr lang="en-US" sz="2800" dirty="0" err="1"/>
              <a:t>cinsel</a:t>
            </a:r>
            <a:r>
              <a:rPr lang="en-US" sz="2800" dirty="0"/>
              <a:t> </a:t>
            </a:r>
            <a:r>
              <a:rPr lang="en-US" sz="2800" dirty="0" err="1"/>
              <a:t>ilişki</a:t>
            </a:r>
            <a:r>
              <a:rPr lang="en-US" sz="2800" dirty="0"/>
              <a:t> (</a:t>
            </a:r>
            <a:r>
              <a:rPr lang="en-US" sz="2800" dirty="0" err="1"/>
              <a:t>kondom</a:t>
            </a:r>
            <a:r>
              <a:rPr lang="en-US" sz="2800" dirty="0"/>
              <a:t> </a:t>
            </a:r>
            <a:r>
              <a:rPr lang="en-US" sz="2800" dirty="0" err="1"/>
              <a:t>kullanımı</a:t>
            </a:r>
            <a:r>
              <a:rPr lang="en-US" sz="2800" dirty="0"/>
              <a:t>).</a:t>
            </a:r>
            <a:endParaRPr lang="en-US" sz="2800" dirty="0">
              <a:ea typeface="Calibri"/>
              <a:cs typeface="Calibri"/>
            </a:endParaRPr>
          </a:p>
          <a:p>
            <a:pPr algn="just">
              <a:spcAft>
                <a:spcPts val="600"/>
              </a:spcAft>
              <a:buFont typeface="Arial"/>
              <a:buChar char="•"/>
              <a:defRPr/>
            </a:pPr>
            <a:r>
              <a:rPr lang="en-US" sz="2800" dirty="0" err="1"/>
              <a:t>Okul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toplu</a:t>
            </a:r>
            <a:r>
              <a:rPr lang="en-US" sz="2800" dirty="0"/>
              <a:t> </a:t>
            </a:r>
            <a:r>
              <a:rPr lang="en-US" sz="2800" dirty="0" err="1"/>
              <a:t>yaşam</a:t>
            </a:r>
            <a:r>
              <a:rPr lang="en-US" sz="2800" dirty="0"/>
              <a:t> </a:t>
            </a:r>
            <a:r>
              <a:rPr lang="en-US" sz="2800" dirty="0" err="1"/>
              <a:t>alanlarında</a:t>
            </a:r>
            <a:r>
              <a:rPr lang="en-US" sz="2800" dirty="0"/>
              <a:t> </a:t>
            </a:r>
            <a:r>
              <a:rPr lang="en-US" sz="2800" dirty="0" err="1"/>
              <a:t>farkındalık</a:t>
            </a:r>
            <a:r>
              <a:rPr lang="en-US" sz="2800" dirty="0"/>
              <a:t> </a:t>
            </a:r>
            <a:r>
              <a:rPr lang="en-US" sz="2800" dirty="0" err="1"/>
              <a:t>yaratma</a:t>
            </a:r>
            <a:r>
              <a:rPr lang="en-US" sz="2800" dirty="0"/>
              <a:t>.</a:t>
            </a:r>
            <a:endParaRPr lang="en-US" sz="2800" dirty="0">
              <a:ea typeface="Calibri"/>
              <a:cs typeface="Calibri"/>
            </a:endParaRPr>
          </a:p>
          <a:p>
            <a:pPr>
              <a:spcAft>
                <a:spcPts val="600"/>
              </a:spcAft>
              <a:defRPr/>
            </a:pPr>
            <a:endParaRPr lang="en-US" sz="2800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12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tr-TR"/>
              <a:t>Temel Çıkarımlar ve Sonuç</a:t>
            </a:r>
            <a:endParaRPr/>
          </a:p>
        </p:txBody>
      </p:sp>
      <p:sp>
        <p:nvSpPr>
          <p:cNvPr id="4" name="Dikdörtgen 3"/>
          <p:cNvSpPr/>
          <p:nvPr/>
        </p:nvSpPr>
        <p:spPr bwMode="auto">
          <a:xfrm>
            <a:off x="255505" y="1731446"/>
            <a:ext cx="10385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tr-TR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129213" y="1539134"/>
            <a:ext cx="33125213" cy="7539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lang="en-US" sz="1100" b="0" i="0" u="none" strike="noStrike" cap="none">
                <a:ln>
                  <a:noFill/>
                </a:ln>
                <a:solidFill>
                  <a:schemeClr val="tx1"/>
                </a:solidFill>
                <a:latin typeface="Cambria"/>
                <a:ea typeface="MS Mincho"/>
                <a:cs typeface="Times New Roman"/>
              </a:rPr>
            </a:br>
            <a:endParaRPr lang="en-US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8" name="Dikdörtgen 7"/>
          <p:cNvSpPr/>
          <p:nvPr/>
        </p:nvSpPr>
        <p:spPr bwMode="auto">
          <a:xfrm>
            <a:off x="2682130" y="6316654"/>
            <a:ext cx="91845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>
                <a:latin typeface="Cambria"/>
                <a:ea typeface="MS Mincho"/>
                <a:cs typeface="Times New Roman"/>
              </a:rPr>
              <a:t>Not: *2 aylıktan büyük infantlarda onaylı olmasına rağmen, 2 aydan küçük infantlarda da pediatrik dermatologlar tarafından en sık önerilen ilaç permetrindir.</a:t>
            </a:r>
            <a:endParaRPr lang="en-US" sz="900" i="1">
              <a:latin typeface="Arial"/>
            </a:endParaRPr>
          </a:p>
        </p:txBody>
      </p:sp>
      <p:pic>
        <p:nvPicPr>
          <p:cNvPr id="5" name="Resim 4" descr="metin, ekran görüntüsü, yazı tipi, sayı, numara içeren bir resim&#10;&#10;Yapay zeka tarafından oluşturulmuş içerik yanlış olabilir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10701" y="1731446"/>
            <a:ext cx="9988379" cy="39232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13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>
                <a:ea typeface="Calibri"/>
                <a:cs typeface="Calibri"/>
              </a:rPr>
              <a:t>Kaynaklar </a:t>
            </a:r>
            <a:endParaRPr lang="tr-TR"/>
          </a:p>
        </p:txBody>
      </p:sp>
      <p:sp>
        <p:nvSpPr>
          <p:cNvPr id="4" name="Metin kutusu 3"/>
          <p:cNvSpPr txBox="1"/>
          <p:nvPr/>
        </p:nvSpPr>
        <p:spPr bwMode="auto">
          <a:xfrm>
            <a:off x="1932590" y="1715813"/>
            <a:ext cx="78604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7345" indent="-347345">
              <a:defRPr/>
            </a:pPr>
            <a:r>
              <a:rPr lang="en-US">
                <a:latin typeface="calibri light"/>
                <a:ea typeface="calibri light"/>
                <a:cs typeface="calibri light"/>
              </a:rPr>
              <a:t>1.</a:t>
            </a:r>
            <a:r>
              <a:rPr lang="en-US" u="sng">
                <a:latin typeface="calibri light"/>
                <a:ea typeface="calibri light"/>
                <a:cs typeface="calibri light"/>
                <a:hlinkClick r:id="rId2" tooltip="https://uludag.edu.tr/dosyalar/ailehekimligi/seminerlerpdf/seminerler%20pdf/derinin_elementer_lezyonlari.pdf"/>
              </a:rPr>
              <a:t>Birinci Basamakta Tanı ve Tedavi Rehberi 2025</a:t>
            </a:r>
            <a:endParaRPr lang="tr-TR">
              <a:latin typeface="calibri light"/>
              <a:ea typeface="calibri light"/>
              <a:cs typeface="calibri light"/>
            </a:endParaRPr>
          </a:p>
          <a:p>
            <a:pPr marL="347345" indent="-347345">
              <a:defRPr/>
            </a:pPr>
            <a:r>
              <a:rPr lang="en-US">
                <a:latin typeface="calibri light"/>
                <a:ea typeface="calibri light"/>
                <a:cs typeface="calibri light"/>
              </a:rPr>
              <a:t>2. </a:t>
            </a:r>
            <a:r>
              <a:rPr lang="en-US">
                <a:latin typeface="calibri light"/>
                <a:ea typeface="calibri light"/>
                <a:cs typeface="Arial"/>
              </a:rPr>
              <a:t>YILMAZ, T., &amp; ESEN, A. D. (2021). Derinin Viral Enfeksiyonları. </a:t>
            </a:r>
            <a:r>
              <a:rPr lang="en-US" i="1">
                <a:latin typeface="calibri light"/>
                <a:ea typeface="calibri light"/>
                <a:cs typeface="Arial"/>
              </a:rPr>
              <a:t>Turkiye Klinikleri Family Medicine-Special Topics</a:t>
            </a:r>
            <a:r>
              <a:rPr lang="en-US">
                <a:latin typeface="calibri light"/>
                <a:ea typeface="calibri light"/>
                <a:cs typeface="Arial"/>
              </a:rPr>
              <a:t>, </a:t>
            </a:r>
            <a:r>
              <a:rPr lang="en-US" i="1">
                <a:latin typeface="calibri light"/>
                <a:ea typeface="calibri light"/>
                <a:cs typeface="Arial"/>
              </a:rPr>
              <a:t>12</a:t>
            </a:r>
            <a:r>
              <a:rPr lang="en-US">
                <a:latin typeface="calibri light"/>
                <a:ea typeface="calibri light"/>
                <a:cs typeface="Arial"/>
              </a:rPr>
              <a:t>(3), 57-61.</a:t>
            </a:r>
            <a:endParaRPr/>
          </a:p>
          <a:p>
            <a:pPr marL="347345" indent="-347345">
              <a:defRPr/>
            </a:pPr>
            <a:r>
              <a:rPr lang="en-US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3.ALPAT, S. N. (2019). Derinin Viral Enfeksiyonları ve Aşılama. Turkiye Klinikleri Dermatology-Special Topics, 12(1), 68-72.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/>
              <a:t>Bit (Pediculosiz)</a:t>
            </a:r>
            <a:br>
              <a:rPr lang="tr-TR"/>
            </a:br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718" y="0"/>
            <a:ext cx="12195718" cy="6855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2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tr-TR">
                <a:latin typeface="Calibri"/>
                <a:ea typeface="Calibri"/>
                <a:cs typeface="Calibri"/>
              </a:rPr>
              <a:t>Giriş ve Amaçlar</a:t>
            </a:r>
            <a:endParaRPr/>
          </a:p>
        </p:txBody>
      </p:sp>
      <p:sp>
        <p:nvSpPr>
          <p:cNvPr id="4" name="Dikdörtgen 3"/>
          <p:cNvSpPr/>
          <p:nvPr/>
        </p:nvSpPr>
        <p:spPr bwMode="auto">
          <a:xfrm>
            <a:off x="947956" y="1476462"/>
            <a:ext cx="10692660" cy="1572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rgbClr val="15213F"/>
                </a:solidFill>
                <a:latin typeface="Roboto"/>
                <a:ea typeface="Roboto"/>
                <a:cs typeface="Roboto"/>
              </a:rPr>
              <a:t>Bu sunum, birinci basamakta sık karşılaşılan viral deri enfeksiyonlarının klinik özelliklerini, ayırıcı tanısını, tedavi yaklaşımlarını ve koruyucu önlemlerini kapsamaktadır. Amacımız, katılımcıların bu enfeksiyonları doğru bir şekilde tanıyıp yönetebilme becerilerini geliştirmektir.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ü"/>
              <a:defRPr/>
            </a:pPr>
            <a:endParaRPr lang="tr-TR">
              <a:ea typeface="Calibri"/>
              <a:cs typeface="Calibri"/>
            </a:endParaRPr>
          </a:p>
        </p:txBody>
      </p:sp>
      <p:sp>
        <p:nvSpPr>
          <p:cNvPr id="9" name="Shape 2"/>
          <p:cNvSpPr/>
          <p:nvPr/>
        </p:nvSpPr>
        <p:spPr bwMode="auto">
          <a:xfrm>
            <a:off x="661492" y="2820393"/>
            <a:ext cx="5351859" cy="1255613"/>
          </a:xfrm>
          <a:prstGeom prst="roundRect">
            <a:avLst>
              <a:gd name="adj" fmla="val 1976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1492" y="2820393"/>
            <a:ext cx="38100" cy="1255613"/>
          </a:xfrm>
          <a:prstGeom prst="rect">
            <a:avLst/>
          </a:prstGeom>
        </p:spPr>
      </p:pic>
      <p:sp>
        <p:nvSpPr>
          <p:cNvPr id="13" name="Text 3"/>
          <p:cNvSpPr/>
          <p:nvPr/>
        </p:nvSpPr>
        <p:spPr bwMode="auto">
          <a:xfrm>
            <a:off x="883941" y="3004741"/>
            <a:ext cx="247282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650">
                <a:solidFill>
                  <a:srgbClr val="15213F"/>
                </a:solidFill>
                <a:latin typeface="Roboto Slab"/>
                <a:ea typeface="Roboto Slab"/>
                <a:cs typeface="Roboto Slab"/>
              </a:rPr>
              <a:t>Klinik Özellikleri Tanıma</a:t>
            </a:r>
            <a:endParaRPr lang="en-US" sz="1650"/>
          </a:p>
        </p:txBody>
      </p:sp>
      <p:sp>
        <p:nvSpPr>
          <p:cNvPr id="15" name="Text 4"/>
          <p:cNvSpPr/>
          <p:nvPr/>
        </p:nvSpPr>
        <p:spPr bwMode="auto">
          <a:xfrm>
            <a:off x="883940" y="3362424"/>
            <a:ext cx="494506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83"/>
              </a:lnSpc>
              <a:buNone/>
              <a:defRPr/>
            </a:pPr>
            <a:r>
              <a:rPr lang="en-US" sz="1300">
                <a:solidFill>
                  <a:srgbClr val="15213F"/>
                </a:solidFill>
                <a:latin typeface="Roboto"/>
                <a:ea typeface="Roboto"/>
                <a:cs typeface="Roboto"/>
              </a:rPr>
              <a:t>HSV, Varisella, Zona, HPV (Siğil) ve Molluscum Contagiosum'un tipik klinik görünümlerini ayırt edebilme.</a:t>
            </a:r>
            <a:endParaRPr lang="en-US" sz="1300"/>
          </a:p>
        </p:txBody>
      </p:sp>
      <p:sp>
        <p:nvSpPr>
          <p:cNvPr id="17" name="Shape 5"/>
          <p:cNvSpPr/>
          <p:nvPr/>
        </p:nvSpPr>
        <p:spPr bwMode="auto">
          <a:xfrm>
            <a:off x="6178650" y="2820393"/>
            <a:ext cx="5351859" cy="1255613"/>
          </a:xfrm>
          <a:prstGeom prst="roundRect">
            <a:avLst>
              <a:gd name="adj" fmla="val 1976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78649" y="2820393"/>
            <a:ext cx="38100" cy="1255613"/>
          </a:xfrm>
          <a:prstGeom prst="rect">
            <a:avLst/>
          </a:prstGeom>
        </p:spPr>
      </p:pic>
      <p:sp>
        <p:nvSpPr>
          <p:cNvPr id="21" name="Text 6"/>
          <p:cNvSpPr/>
          <p:nvPr/>
        </p:nvSpPr>
        <p:spPr bwMode="auto">
          <a:xfrm>
            <a:off x="6401098" y="3004741"/>
            <a:ext cx="243601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650">
                <a:solidFill>
                  <a:srgbClr val="15213F"/>
                </a:solidFill>
                <a:latin typeface="Roboto Slab"/>
                <a:ea typeface="Roboto Slab"/>
                <a:cs typeface="Roboto Slab"/>
              </a:rPr>
              <a:t>Olgu Temelli Ayırıcı Tanı</a:t>
            </a:r>
            <a:endParaRPr lang="en-US" sz="1650"/>
          </a:p>
        </p:txBody>
      </p:sp>
      <p:sp>
        <p:nvSpPr>
          <p:cNvPr id="23" name="Text 7"/>
          <p:cNvSpPr/>
          <p:nvPr/>
        </p:nvSpPr>
        <p:spPr bwMode="auto">
          <a:xfrm>
            <a:off x="6401098" y="3362424"/>
            <a:ext cx="494506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83"/>
              </a:lnSpc>
              <a:buNone/>
              <a:defRPr/>
            </a:pPr>
            <a:r>
              <a:rPr lang="en-US" sz="1300">
                <a:solidFill>
                  <a:srgbClr val="15213F"/>
                </a:solidFill>
                <a:latin typeface="Roboto"/>
                <a:ea typeface="Roboto"/>
                <a:cs typeface="Roboto"/>
              </a:rPr>
              <a:t>Gerçek vaka örnekleri üzerinden benzer lezyonlara sahip enfeksiyonlar arasında doğru ayrımı yapabilme.</a:t>
            </a:r>
            <a:endParaRPr lang="en-US" sz="1300"/>
          </a:p>
        </p:txBody>
      </p:sp>
      <p:sp>
        <p:nvSpPr>
          <p:cNvPr id="25" name="Shape 8"/>
          <p:cNvSpPr/>
          <p:nvPr/>
        </p:nvSpPr>
        <p:spPr bwMode="auto">
          <a:xfrm>
            <a:off x="661492" y="4241304"/>
            <a:ext cx="5351859" cy="1255613"/>
          </a:xfrm>
          <a:prstGeom prst="roundRect">
            <a:avLst>
              <a:gd name="adj" fmla="val 1976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1492" y="4241304"/>
            <a:ext cx="38100" cy="1255613"/>
          </a:xfrm>
          <a:prstGeom prst="rect">
            <a:avLst/>
          </a:prstGeom>
        </p:spPr>
      </p:pic>
      <p:sp>
        <p:nvSpPr>
          <p:cNvPr id="29" name="Text 9"/>
          <p:cNvSpPr/>
          <p:nvPr/>
        </p:nvSpPr>
        <p:spPr bwMode="auto">
          <a:xfrm>
            <a:off x="883941" y="4425653"/>
            <a:ext cx="238392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650">
                <a:solidFill>
                  <a:srgbClr val="15213F"/>
                </a:solidFill>
                <a:latin typeface="Roboto Slab"/>
                <a:ea typeface="Roboto Slab"/>
                <a:cs typeface="Roboto Slab"/>
              </a:rPr>
              <a:t>Tedavi ve Yönetim Planı</a:t>
            </a:r>
            <a:endParaRPr lang="en-US" sz="1650"/>
          </a:p>
        </p:txBody>
      </p:sp>
      <p:sp>
        <p:nvSpPr>
          <p:cNvPr id="31" name="Text 10"/>
          <p:cNvSpPr/>
          <p:nvPr/>
        </p:nvSpPr>
        <p:spPr bwMode="auto">
          <a:xfrm>
            <a:off x="883940" y="4783336"/>
            <a:ext cx="494506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83"/>
              </a:lnSpc>
              <a:buNone/>
              <a:defRPr/>
            </a:pPr>
            <a:r>
              <a:rPr lang="en-US" sz="1300">
                <a:solidFill>
                  <a:srgbClr val="15213F"/>
                </a:solidFill>
                <a:latin typeface="Roboto"/>
                <a:ea typeface="Roboto"/>
                <a:cs typeface="Roboto"/>
              </a:rPr>
              <a:t>Birinci basamakta uygulanabilecek etkili tedavi protokollerini ve hasta yönetim stratejilerini belirleme.</a:t>
            </a:r>
            <a:endParaRPr lang="en-US" sz="1300"/>
          </a:p>
        </p:txBody>
      </p:sp>
      <p:sp>
        <p:nvSpPr>
          <p:cNvPr id="33" name="Shape 11"/>
          <p:cNvSpPr/>
          <p:nvPr/>
        </p:nvSpPr>
        <p:spPr bwMode="auto">
          <a:xfrm>
            <a:off x="6178650" y="4241304"/>
            <a:ext cx="5351859" cy="1255613"/>
          </a:xfrm>
          <a:prstGeom prst="roundRect">
            <a:avLst>
              <a:gd name="adj" fmla="val 1976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</p:sp>
      <p:pic>
        <p:nvPicPr>
          <p:cNvPr id="35" name="Image 3" descr="preencode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78649" y="4241304"/>
            <a:ext cx="38100" cy="1255613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 bwMode="auto">
          <a:xfrm>
            <a:off x="6401098" y="4425653"/>
            <a:ext cx="3689648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650">
                <a:solidFill>
                  <a:srgbClr val="15213F"/>
                </a:solidFill>
                <a:latin typeface="Roboto Slab"/>
                <a:ea typeface="Roboto Slab"/>
                <a:cs typeface="Roboto Slab"/>
              </a:rPr>
              <a:t>Koruyucu Hekimlik ve Bulaş Kontrolü</a:t>
            </a:r>
            <a:endParaRPr lang="en-US" sz="1650"/>
          </a:p>
        </p:txBody>
      </p:sp>
      <p:sp>
        <p:nvSpPr>
          <p:cNvPr id="39" name="Text 13"/>
          <p:cNvSpPr/>
          <p:nvPr/>
        </p:nvSpPr>
        <p:spPr bwMode="auto">
          <a:xfrm>
            <a:off x="6401098" y="4783336"/>
            <a:ext cx="4945063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83"/>
              </a:lnSpc>
              <a:buNone/>
              <a:defRPr/>
            </a:pPr>
            <a:r>
              <a:rPr lang="en-US" sz="1300">
                <a:solidFill>
                  <a:srgbClr val="15213F"/>
                </a:solidFill>
                <a:latin typeface="Roboto"/>
                <a:ea typeface="Roboto"/>
                <a:cs typeface="Roboto"/>
              </a:rPr>
              <a:t>Aşılama programları ve bulaş kontrol önlemleri hakkında bilgi sahibi olma ve bunları hastalarla paylaşma.</a:t>
            </a:r>
            <a:endParaRPr lang="en-US"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 sz="1800">
                <a:solidFill>
                  <a:srgbClr val="000000"/>
                </a:solidFill>
              </a:rPr>
              <a:t>3</a:t>
            </a:fld>
            <a:endParaRPr lang="tr-TR" sz="1800">
              <a:solidFill>
                <a:srgbClr val="00000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en-US" b="0">
                <a:solidFill>
                  <a:srgbClr val="000000"/>
                </a:solidFill>
                <a:latin typeface="Roboto Slab"/>
                <a:ea typeface="Roboto Slab"/>
                <a:cs typeface="Roboto Slab"/>
              </a:rPr>
              <a:t>Herpes Simpleks Virüsü (HSV): Sık Görülen Bir Baş Belası</a:t>
            </a:r>
            <a:endParaRPr lang="tr-TR" b="0">
              <a:solidFill>
                <a:srgbClr val="000000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Dikdörtgen 3"/>
          <p:cNvSpPr/>
          <p:nvPr/>
        </p:nvSpPr>
        <p:spPr bwMode="auto">
          <a:xfrm>
            <a:off x="1512812" y="1834659"/>
            <a:ext cx="9904603" cy="9950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250000"/>
              </a:lnSpc>
              <a:buFont typeface="Wingdings"/>
              <a:buChar char="ü"/>
              <a:defRPr/>
            </a:pPr>
            <a:endParaRPr lang="tr-TR" sz="28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6" name="Text 1"/>
          <p:cNvSpPr/>
          <p:nvPr/>
        </p:nvSpPr>
        <p:spPr bwMode="auto">
          <a:xfrm>
            <a:off x="6296918" y="1716583"/>
            <a:ext cx="5263555" cy="765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defRPr/>
            </a:pPr>
            <a:r>
              <a:rPr lang="en-US" sz="18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HSV-1: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Genellikle oral bölgede (uçuk) ve nadiren genital bölgede görülür. Stres, güneş ışığına maruz kalma veya immünosüpresyon gibi faktörlerle tetiklenebilir.</a:t>
            </a:r>
            <a:endParaRPr lang="en-US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 2"/>
          <p:cNvSpPr/>
          <p:nvPr/>
        </p:nvSpPr>
        <p:spPr bwMode="auto">
          <a:xfrm>
            <a:off x="6296918" y="3044856"/>
            <a:ext cx="5263555" cy="765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HSV-2: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Esas olarak genital herpese neden olur ancak oral bölgeyi de etkileyebilir. Cinsel yolla bulaşır. Lezyonlar genellikle ağrılı veziküller, ülserler ve kabuklanma şeklindedir.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Text 3"/>
          <p:cNvSpPr/>
          <p:nvPr/>
        </p:nvSpPr>
        <p:spPr bwMode="auto">
          <a:xfrm>
            <a:off x="6296918" y="4434417"/>
            <a:ext cx="5263555" cy="765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tr-TR"/>
            </a:defPPr>
            <a:lvl1pPr marL="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000"/>
              </a:lnSpc>
              <a:buNone/>
              <a:defRPr/>
            </a:pPr>
            <a:r>
              <a:rPr lang="en-US" sz="18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Klinik Özellikler:</a:t>
            </a: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Veziküler lezyonlar genellikle eritemli bir zeminde kümeleşmiş halde bulunur. Prodromal semptomlar (kaşıntı, karıncalanma, yanma) lezyonlar çıkmadan önce görülebilir.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3" name="Resim 12" descr="Uçuk - Herpes Testi Fiyatları 2025 | İstanbul Laboratuvarları - Medhome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8485" y="1727184"/>
            <a:ext cx="5476019" cy="39515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4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/>
              <a:t>Varisella (Suçiçeği) ve Herpes Zoster (Zona): Aynı Virüs, Farklı Tablolar</a:t>
            </a:r>
            <a:endParaRPr/>
          </a:p>
        </p:txBody>
      </p:sp>
      <p:sp>
        <p:nvSpPr>
          <p:cNvPr id="4" name="Dikdörtgen 3"/>
          <p:cNvSpPr/>
          <p:nvPr/>
        </p:nvSpPr>
        <p:spPr bwMode="auto">
          <a:xfrm>
            <a:off x="1031846" y="1560352"/>
            <a:ext cx="10377181" cy="5687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ü"/>
              <a:defRPr/>
            </a:pPr>
            <a:endParaRPr lang="tr-TR">
              <a:ea typeface="Calibri"/>
              <a:cs typeface="Calibri"/>
            </a:endParaRPr>
          </a:p>
        </p:txBody>
      </p:sp>
      <p:sp>
        <p:nvSpPr>
          <p:cNvPr id="10" name="Text 1"/>
          <p:cNvSpPr/>
          <p:nvPr/>
        </p:nvSpPr>
        <p:spPr bwMode="auto">
          <a:xfrm>
            <a:off x="507802" y="1740178"/>
            <a:ext cx="1587103" cy="1983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tr-T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49"/>
              </a:lnSpc>
              <a:defRPr/>
            </a:pPr>
            <a:r>
              <a:rPr lang="en-US" sz="2800">
                <a:solidFill>
                  <a:srgbClr val="3257B8"/>
                </a:solidFill>
                <a:latin typeface="Roboto Slab"/>
                <a:ea typeface="Roboto Slab"/>
                <a:cs typeface="Roboto Slab"/>
              </a:rPr>
              <a:t>Varisella (Suçiçeği)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11" name="Text 2"/>
          <p:cNvSpPr/>
          <p:nvPr/>
        </p:nvSpPr>
        <p:spPr bwMode="auto">
          <a:xfrm>
            <a:off x="507802" y="2106646"/>
            <a:ext cx="4105634" cy="340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tr-T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endParaRPr lang="tr-TR">
              <a:ea typeface="Calibri"/>
              <a:cs typeface="Calibri"/>
            </a:endParaRPr>
          </a:p>
          <a:p>
            <a:pPr>
              <a:defRPr/>
            </a:pPr>
            <a:endParaRPr lang="tr-TR">
              <a:ea typeface="Calibri"/>
              <a:cs typeface="Calibri"/>
            </a:endParaRPr>
          </a:p>
        </p:txBody>
      </p:sp>
      <p:sp>
        <p:nvSpPr>
          <p:cNvPr id="15" name="Metin kutusu 14"/>
          <p:cNvSpPr txBox="1"/>
          <p:nvPr/>
        </p:nvSpPr>
        <p:spPr bwMode="auto">
          <a:xfrm>
            <a:off x="7160054" y="1561757"/>
            <a:ext cx="457629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5">
                    <a:lumMod val="49000"/>
                  </a:schemeClr>
                </a:solidFill>
              </a:rPr>
              <a:t>Herpes Zoster (Zona)</a:t>
            </a:r>
            <a:endParaRPr/>
          </a:p>
          <a:p>
            <a:pPr>
              <a:buFont typeface="Arial"/>
              <a:buChar char="•"/>
              <a:defRPr/>
            </a:pPr>
            <a:r>
              <a:rPr lang="en-US"/>
              <a:t>Suçiçeği geçiren kişilerde VZV'nin sinir ganglionlarında reaktive olmasıyla ortaya çıkar.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r>
              <a:rPr lang="en-US"/>
              <a:t>Tek taraflı, dermatomal dağılım gösteren ağrılı veziküler lezyonlar tipiktir.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r>
              <a:rPr lang="en-US"/>
              <a:t>En sık gövde ve yüze yerleşir.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r>
              <a:rPr lang="en-US"/>
              <a:t>Postherpetik nevralji (PHN) en sık görülen komplikasyondur, özellikle yaşlı hastalarda.</a:t>
            </a:r>
            <a:endParaRPr lang="en-US">
              <a:ea typeface="Calibri"/>
              <a:cs typeface="Calibri"/>
            </a:endParaRPr>
          </a:p>
          <a:p>
            <a:pPr>
              <a:defRPr/>
            </a:pPr>
            <a:endParaRPr lang="en-US"/>
          </a:p>
        </p:txBody>
      </p:sp>
      <p:sp>
        <p:nvSpPr>
          <p:cNvPr id="16" name="Metin kutusu 15"/>
          <p:cNvSpPr txBox="1"/>
          <p:nvPr/>
        </p:nvSpPr>
        <p:spPr bwMode="auto">
          <a:xfrm>
            <a:off x="502507" y="2108886"/>
            <a:ext cx="381412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/>
              <a:t>Varicella Zoster Virüsü (VZV) tarafından oluşturulur.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en-US"/>
              <a:t>Hava yoluyla ve temasla bulaşır, yüksek derecede bulaşıcıdır.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r>
              <a:rPr lang="en-US"/>
              <a:t>Tipik olarak kaşıntılı, makül, papül, vezikül ve kabuk evrelerinin bir arada görüldüğü döküntülerle karakterizedir ("gül yaprağı üzerinde çiğ tanesi" görünümü).</a:t>
            </a:r>
            <a:endParaRPr lang="en-US">
              <a:ea typeface="Calibri"/>
              <a:cs typeface="Calibri"/>
            </a:endParaRPr>
          </a:p>
          <a:p>
            <a:pPr>
              <a:buFont typeface="Arial"/>
              <a:buChar char="•"/>
              <a:defRPr/>
            </a:pPr>
            <a:r>
              <a:rPr lang="en-US"/>
              <a:t>Genellikle çocukluk çağında geçirilir, yetişkinlerde daha ağır seyredebilir.</a:t>
            </a:r>
            <a:endParaRPr lang="en-US">
              <a:ea typeface="Calibri"/>
              <a:cs typeface="Calibri"/>
            </a:endParaRPr>
          </a:p>
          <a:p>
            <a:pPr>
              <a:defRPr/>
            </a:pPr>
            <a:endParaRPr lang="en-US"/>
          </a:p>
        </p:txBody>
      </p:sp>
      <p:pic>
        <p:nvPicPr>
          <p:cNvPr id="17" name="Resim 16" descr="kişi, şahıs, omuz, sandık, ağaç gövdesi, eklem içeren bir resim&#10;&#10;Yapay zeka tarafından oluşturulmuş içerik yanlış olabilir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68368" y="1558323"/>
            <a:ext cx="2661262" cy="2870211"/>
          </a:xfrm>
          <a:prstGeom prst="rect">
            <a:avLst/>
          </a:prstGeom>
        </p:spPr>
      </p:pic>
      <p:pic>
        <p:nvPicPr>
          <p:cNvPr id="19" name="Resim 18" descr="Cilt Enfeksiyonları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04174" y="4373328"/>
            <a:ext cx="4827116" cy="2302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11274424" y="6123376"/>
            <a:ext cx="366192" cy="728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01A4338-EBAE-ED40-8475-2E6AE1B9F2FD}" type="slidenum">
              <a:rPr lang="tr-TR"/>
              <a:t>5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>
          <a:xfrm>
            <a:off x="2506883" y="365125"/>
            <a:ext cx="8798690" cy="75647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b="0">
                <a:solidFill>
                  <a:srgbClr val="FF0000"/>
                </a:solidFill>
              </a:rPr>
              <a:t>Human Papillomavirüs (HPV) Enfeksiyonları: Siğiller</a:t>
            </a:r>
            <a:endParaRPr lang="tr-TR" b="0">
              <a:solidFill>
                <a:srgbClr val="FF0000"/>
              </a:solidFill>
              <a:ea typeface="Calibri"/>
              <a:cs typeface="Calibri"/>
            </a:endParaRPr>
          </a:p>
        </p:txBody>
      </p:sp>
      <p:graphicFrame>
        <p:nvGraphicFramePr>
          <p:cNvPr id="6" name="Metin kut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606300"/>
              </p:ext>
            </p:extLst>
          </p:nvPr>
        </p:nvGraphicFramePr>
        <p:xfrm>
          <a:off x="838200" y="188118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6</a:t>
            </a:fld>
            <a:endParaRPr lang="tr-TR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 bwMode="auto">
          <a:xfrm>
            <a:off x="1722252" y="432230"/>
            <a:ext cx="9735267" cy="5044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000" b="0">
                <a:solidFill>
                  <a:srgbClr val="FF0000"/>
                </a:solidFill>
                <a:latin typeface="Roboto Slab"/>
                <a:ea typeface="Roboto Slab"/>
                <a:cs typeface="Roboto Slab"/>
              </a:rPr>
              <a:t>Molluscum Contagiosum: Pediatrik Popülasyonda Yaygın</a:t>
            </a:r>
            <a:endParaRPr lang="tr-TR" sz="3000" b="0">
              <a:solidFill>
                <a:srgbClr val="FF0000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9933" y="1333340"/>
            <a:ext cx="10848929" cy="52629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tr-TR" sz="2400" b="1">
                <a:ea typeface="Calibri"/>
                <a:cs typeface="Calibri"/>
              </a:rPr>
              <a:t>Tanım:</a:t>
            </a:r>
            <a:r>
              <a:rPr lang="tr-TR" sz="2400">
                <a:ea typeface="Calibri"/>
                <a:cs typeface="Calibri"/>
              </a:rPr>
              <a:t> Poxvirüs ailesinden Molluscum Contagiosum virüsünün neden olduğu viral bir deri enfeksiyonudur.</a:t>
            </a:r>
            <a:endParaRPr/>
          </a:p>
          <a:p>
            <a:pPr>
              <a:defRPr/>
            </a:pPr>
            <a:endParaRPr lang="tr-TR" sz="2400">
              <a:ea typeface="Calibri"/>
              <a:cs typeface="Calibri"/>
            </a:endParaRPr>
          </a:p>
          <a:p>
            <a:pPr>
              <a:defRPr/>
            </a:pPr>
            <a:r>
              <a:rPr lang="tr-TR" sz="2400" b="1">
                <a:ea typeface="Calibri"/>
                <a:cs typeface="Calibri"/>
              </a:rPr>
              <a:t>Klinik Özellikler:</a:t>
            </a:r>
            <a:r>
              <a:rPr lang="tr-TR" sz="2400">
                <a:ea typeface="Calibri"/>
                <a:cs typeface="Calibri"/>
              </a:rPr>
              <a:t> Tipik olarak 2-5 mm çapında, et rengi veya pembe, inci benzeri, ortası göbekli (umbilike) papüller şeklinde görülür. Genellikle kaşıntısızdır ancak bazen hafif inflamasyon ve kaşıntı eşlik edebilir.</a:t>
            </a:r>
            <a:endParaRPr/>
          </a:p>
          <a:p>
            <a:pPr>
              <a:defRPr/>
            </a:pPr>
            <a:endParaRPr lang="tr-TR" sz="2400">
              <a:ea typeface="Calibri"/>
              <a:cs typeface="Calibri"/>
            </a:endParaRPr>
          </a:p>
          <a:p>
            <a:pPr>
              <a:defRPr/>
            </a:pPr>
            <a:r>
              <a:rPr lang="tr-TR" sz="2400" b="1">
                <a:ea typeface="Calibri"/>
                <a:cs typeface="Calibri"/>
              </a:rPr>
              <a:t>Bulaşma:</a:t>
            </a:r>
            <a:r>
              <a:rPr lang="tr-TR" sz="2400">
                <a:ea typeface="Calibri"/>
                <a:cs typeface="Calibri"/>
              </a:rPr>
              <a:t> Direkt temas, otoinokülasyon (vücudun farklı yerlerine yayılma) ve fomisitler (havlu, oyuncak gibi cansız nesneler) aracılığıyla bulaşır. Özellikle havuzlarda ve spor salonlarında yayılım sık görülür.</a:t>
            </a:r>
          </a:p>
          <a:p>
            <a:pPr>
              <a:defRPr/>
            </a:pPr>
            <a:endParaRPr lang="tr-TR" sz="2400">
              <a:ea typeface="Calibri"/>
              <a:cs typeface="Calibri"/>
            </a:endParaRPr>
          </a:p>
          <a:p>
            <a:pPr>
              <a:defRPr/>
            </a:pPr>
            <a:r>
              <a:rPr lang="tr-TR" sz="2400" b="1">
                <a:ea typeface="Calibri"/>
                <a:cs typeface="Calibri"/>
              </a:rPr>
              <a:t>Etkilenen Popülasyon:</a:t>
            </a:r>
            <a:r>
              <a:rPr lang="tr-TR" sz="2400">
                <a:ea typeface="Calibri"/>
                <a:cs typeface="Calibri"/>
              </a:rPr>
              <a:t> En sık çocuklarda ve immün sistemi baskılanmış bireylerde görülür. Yetişkinlerde genital bölge enfeksiyonları cinsel yolla bulaşabilir.</a:t>
            </a:r>
            <a:endParaRPr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tr-TR" sz="24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7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sz="2900" b="0">
                <a:solidFill>
                  <a:srgbClr val="FF0000"/>
                </a:solidFill>
                <a:latin typeface="Roboto Slab"/>
                <a:ea typeface="Roboto Slab"/>
                <a:cs typeface="Roboto Slab"/>
              </a:rPr>
              <a:t>Ayırıcı Tanı: Benzer Görünen Lezyonları Ayırt Etmek</a:t>
            </a:r>
            <a:endParaRPr lang="tr-TR" sz="2900" b="0">
              <a:solidFill>
                <a:srgbClr val="FF0000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5" name="Dikdörtgen 4"/>
          <p:cNvSpPr/>
          <p:nvPr/>
        </p:nvSpPr>
        <p:spPr bwMode="auto">
          <a:xfrm>
            <a:off x="1015067" y="1359017"/>
            <a:ext cx="7239698" cy="5687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  <a:defRPr/>
            </a:pPr>
            <a:endParaRPr lang="tr-TR"/>
          </a:p>
        </p:txBody>
      </p:sp>
      <p:pic>
        <p:nvPicPr>
          <p:cNvPr id="4" name="Resim 3" descr="metin, ekran görüntüsü, yazı tipi, sayı, numara içeren bir resim&#10;&#10;Yapay zeka tarafından oluşturulmuş içerik yanlış olabilir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83070" y="1642122"/>
            <a:ext cx="9909043" cy="442674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 bwMode="auto">
          <a:xfrm>
            <a:off x="1484184" y="1092886"/>
            <a:ext cx="102602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solidFill>
                  <a:srgbClr val="15213F"/>
                </a:solidFill>
                <a:latin typeface="Roboto"/>
                <a:ea typeface="Roboto"/>
                <a:cs typeface="Roboto"/>
              </a:rPr>
              <a:t>Viral deri enfeksiyonları birbirine benzer lezyonlar gösterebildiği için doğru tanı koymak kritik öneme sahiptir.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8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>
          <a:xfrm>
            <a:off x="1722252" y="474175"/>
            <a:ext cx="9735267" cy="504497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tr-TR">
                <a:latin typeface="Calibri"/>
                <a:ea typeface="Times New Roman"/>
                <a:cs typeface="Times New Roman"/>
              </a:rPr>
            </a:br>
            <a:endParaRPr lang="tr-TR">
              <a:solidFill>
                <a:srgbClr val="FF0000"/>
              </a:solidFill>
            </a:endParaRPr>
          </a:p>
        </p:txBody>
      </p:sp>
      <p:pic>
        <p:nvPicPr>
          <p:cNvPr id="5" name="Resim 4" descr="metin, ekran görüntüsü, yazı tipi, çizgi içeren bir resim&#10;&#10;Yapay zeka tarafından oluşturulmuş içerik yanlış olabilir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16747" y="1315982"/>
            <a:ext cx="10823870" cy="4562414"/>
          </a:xfrm>
          <a:prstGeom prst="rect">
            <a:avLst/>
          </a:prstGeom>
        </p:spPr>
      </p:pic>
      <p:sp>
        <p:nvSpPr>
          <p:cNvPr id="6" name="Başlık 2"/>
          <p:cNvSpPr txBox="1"/>
          <p:nvPr/>
        </p:nvSpPr>
        <p:spPr bwMode="auto">
          <a:xfrm>
            <a:off x="1837258" y="449008"/>
            <a:ext cx="9735267" cy="504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rgbClr val="DC2225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>
                <a:ea typeface="Calibri"/>
                <a:cs typeface="Calibri"/>
              </a:rPr>
              <a:t>Tedavi ve Hastalık Yönetimi</a:t>
            </a:r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1A4338-EBAE-ED40-8475-2E6AE1B9F2FD}" type="slidenum">
              <a:rPr lang="tr-TR"/>
              <a:t>9</a:t>
            </a:fld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tr-TR">
                <a:ea typeface="Calibri"/>
                <a:cs typeface="Calibri"/>
              </a:rPr>
              <a:t>Tedavi ve Hastalık Yönetimi</a:t>
            </a:r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32213"/>
              </p:ext>
            </p:extLst>
          </p:nvPr>
        </p:nvGraphicFramePr>
        <p:xfrm>
          <a:off x="1766655" y="1155783"/>
          <a:ext cx="9596760" cy="5001876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19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89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 dirty="0"/>
                        <a:t>Enfeksiyon</a:t>
                      </a:r>
                      <a:endParaRPr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Tedavi Yaklaşımı</a:t>
                      </a:r>
                      <a:endParaRPr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Ek Notlar</a:t>
                      </a:r>
                      <a:endParaRPr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67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HSV (Herpes Simpleks)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- Antiviral: Asiklovir, valasiklovir, famsiklovir (oral/topikal) - Ağrı kontrolü (NSAID, lokal anestezik krem) - İmmünsupresif hastalarda sistemik tedavi şart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Rekürrenslerde baskılayıcı tedavi düşünülebilir. Topikal antiviraller sınırlı etkilidir.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67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Varisella (Suçiçeği)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- Çocuklarda genellikle semptomatik tedavi: ateş düşürücü (parasetamol), kaşıntı için antihistaminik, losyonlar - Yetişkin, ağır seyirli veya risk grubunda: Asiklovir oral/IV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Aspirin kontrendikedir (Reye sendromu riski). İzolasyon önemlidir.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67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Zona (Herpes Zoster)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- Antiviral: Asiklovir, valasiklovir, famsiklovir (erken dönemde başlanmalı) - Ağrı kontrolü: NSAID, gabapentin/pregabalin (nöropatik ağrı için) - Topikal pansumanlar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Postherpetik nevralji riskini azaltmak için erken antiviral tedavi kritik.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507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HPV (Siğiller)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- Lokal tedavi: kriyoterapi, salisilik asit, koterizasyon - Refrakter olgularda: imiquimod krem, intralezyonel immünoterapi - Genital siğillerde podofilin, sinekateşin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Spontan regresyon olabilir. Bağışıklık sistemi güçlü bireylerde tedaviye gerek kalmayabilir.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816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 dirty="0" err="1"/>
                        <a:t>Molluscum</a:t>
                      </a:r>
                      <a:r>
                        <a:rPr lang="tr-TR" sz="1200" dirty="0"/>
                        <a:t> </a:t>
                      </a:r>
                      <a:r>
                        <a:rPr lang="tr-TR" sz="1200" dirty="0" err="1"/>
                        <a:t>Contagiosum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/>
                        <a:t>- Çoğu olguda tedavi gereksiz (özellikle çocuklarda kendiliğinden geriler) - Gerektiğinde: küretaj, kriyoterapi, koterizasyon - İmmünsupresiflerde topikal imiquimod veya podofilotoksin düşünülebilir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tr-TR" sz="1200" dirty="0"/>
                        <a:t>Erişkinlerde </a:t>
                      </a:r>
                      <a:r>
                        <a:rPr lang="tr-TR" sz="1200" dirty="0" err="1"/>
                        <a:t>genital</a:t>
                      </a:r>
                      <a:r>
                        <a:rPr lang="tr-TR" sz="1200" dirty="0"/>
                        <a:t> bölgede cinsel yolla bulaş düşünülmeli, tedavi edilmesi önerilir.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1083</Words>
  <Application>Microsoft Office PowerPoint</Application>
  <DocSecurity>0</DocSecurity>
  <PresentationFormat>Geniş ekran</PresentationFormat>
  <Paragraphs>96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5" baseType="lpstr">
      <vt:lpstr>MS Mincho</vt:lpstr>
      <vt:lpstr>Arial</vt:lpstr>
      <vt:lpstr>Calibri</vt:lpstr>
      <vt:lpstr>Calibri Light</vt:lpstr>
      <vt:lpstr>Calibri Light</vt:lpstr>
      <vt:lpstr>Cambria</vt:lpstr>
      <vt:lpstr>Roboto</vt:lpstr>
      <vt:lpstr>Roboto Slab</vt:lpstr>
      <vt:lpstr>Times New Roman</vt:lpstr>
      <vt:lpstr>Wingdings</vt:lpstr>
      <vt:lpstr>Office Teması</vt:lpstr>
      <vt:lpstr>Herpes mi, Suçiçeği mi?: Birinci Basamakta Viral Deri Enfeksiyonlarına Olgu Temelli Yaklaşım </vt:lpstr>
      <vt:lpstr>Giriş ve Amaçlar</vt:lpstr>
      <vt:lpstr>Herpes Simpleks Virüsü (HSV): Sık Görülen Bir Baş Belası</vt:lpstr>
      <vt:lpstr>Varisella (Suçiçeği) ve Herpes Zoster (Zona): Aynı Virüs, Farklı Tablolar</vt:lpstr>
      <vt:lpstr>Human Papillomavirüs (HPV) Enfeksiyonları: Siğiller</vt:lpstr>
      <vt:lpstr>Molluscum Contagiosum: Pediatrik Popülasyonda Yaygın</vt:lpstr>
      <vt:lpstr>Ayırıcı Tanı: Benzer Görünen Lezyonları Ayırt Etmek</vt:lpstr>
      <vt:lpstr> </vt:lpstr>
      <vt:lpstr>Tedavi ve Hastalık Yönetimi</vt:lpstr>
      <vt:lpstr>Koruyucu Hekimlik: Aşılama ve Bulaş Kontrolü</vt:lpstr>
      <vt:lpstr>Bulaş Kontrolü</vt:lpstr>
      <vt:lpstr>Temel Çıkarımlar ve Sonuç</vt:lpstr>
      <vt:lpstr>Kaynaklar </vt:lpstr>
      <vt:lpstr>Bit (Pediculosiz)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Microsoft Office User</dc:creator>
  <cp:keywords/>
  <dc:description/>
  <cp:lastModifiedBy>Eda GÜL ŞAHİN</cp:lastModifiedBy>
  <cp:revision>280</cp:revision>
  <dcterms:created xsi:type="dcterms:W3CDTF">2024-10-03T07:27:44Z</dcterms:created>
  <dcterms:modified xsi:type="dcterms:W3CDTF">2025-09-04T08:56:03Z</dcterms:modified>
  <cp:category/>
  <dc:identifier/>
  <cp:contentStatus/>
  <dc:language/>
  <cp:version/>
</cp:coreProperties>
</file>